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2"/>
  </p:notesMasterIdLst>
  <p:handoutMasterIdLst>
    <p:handoutMasterId r:id="rId143"/>
  </p:handoutMasterIdLst>
  <p:sldIdLst>
    <p:sldId id="296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394" r:id="rId24"/>
    <p:sldId id="367" r:id="rId25"/>
    <p:sldId id="302" r:id="rId26"/>
    <p:sldId id="368" r:id="rId27"/>
    <p:sldId id="305" r:id="rId28"/>
    <p:sldId id="306" r:id="rId29"/>
    <p:sldId id="307" r:id="rId30"/>
    <p:sldId id="308" r:id="rId31"/>
    <p:sldId id="309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48" r:id="rId40"/>
    <p:sldId id="356" r:id="rId41"/>
    <p:sldId id="357" r:id="rId42"/>
    <p:sldId id="358" r:id="rId43"/>
    <p:sldId id="304" r:id="rId44"/>
    <p:sldId id="359" r:id="rId45"/>
    <p:sldId id="360" r:id="rId46"/>
    <p:sldId id="361" r:id="rId47"/>
    <p:sldId id="362" r:id="rId48"/>
    <p:sldId id="363" r:id="rId49"/>
    <p:sldId id="364" r:id="rId50"/>
    <p:sldId id="349" r:id="rId51"/>
    <p:sldId id="350" r:id="rId52"/>
    <p:sldId id="351" r:id="rId53"/>
    <p:sldId id="352" r:id="rId54"/>
    <p:sldId id="353" r:id="rId55"/>
    <p:sldId id="354" r:id="rId56"/>
    <p:sldId id="355" r:id="rId57"/>
    <p:sldId id="365" r:id="rId58"/>
    <p:sldId id="366" r:id="rId59"/>
    <p:sldId id="300" r:id="rId60"/>
    <p:sldId id="340" r:id="rId61"/>
    <p:sldId id="341" r:id="rId62"/>
    <p:sldId id="343" r:id="rId63"/>
    <p:sldId id="342" r:id="rId64"/>
    <p:sldId id="344" r:id="rId65"/>
    <p:sldId id="345" r:id="rId66"/>
    <p:sldId id="346" r:id="rId67"/>
    <p:sldId id="339" r:id="rId68"/>
    <p:sldId id="347" r:id="rId69"/>
    <p:sldId id="310" r:id="rId70"/>
    <p:sldId id="312" r:id="rId71"/>
    <p:sldId id="395" r:id="rId72"/>
    <p:sldId id="396" r:id="rId73"/>
    <p:sldId id="397" r:id="rId74"/>
    <p:sldId id="398" r:id="rId75"/>
    <p:sldId id="399" r:id="rId76"/>
    <p:sldId id="400" r:id="rId77"/>
    <p:sldId id="401" r:id="rId78"/>
    <p:sldId id="402" r:id="rId79"/>
    <p:sldId id="403" r:id="rId80"/>
    <p:sldId id="404" r:id="rId81"/>
    <p:sldId id="313" r:id="rId82"/>
    <p:sldId id="314" r:id="rId83"/>
    <p:sldId id="405" r:id="rId84"/>
    <p:sldId id="406" r:id="rId85"/>
    <p:sldId id="315" r:id="rId86"/>
    <p:sldId id="407" r:id="rId87"/>
    <p:sldId id="408" r:id="rId88"/>
    <p:sldId id="409" r:id="rId89"/>
    <p:sldId id="410" r:id="rId90"/>
    <p:sldId id="411" r:id="rId91"/>
    <p:sldId id="412" r:id="rId92"/>
    <p:sldId id="413" r:id="rId93"/>
    <p:sldId id="414" r:id="rId94"/>
    <p:sldId id="415" r:id="rId95"/>
    <p:sldId id="316" r:id="rId96"/>
    <p:sldId id="318" r:id="rId97"/>
    <p:sldId id="416" r:id="rId98"/>
    <p:sldId id="419" r:id="rId99"/>
    <p:sldId id="418" r:id="rId100"/>
    <p:sldId id="420" r:id="rId101"/>
    <p:sldId id="421" r:id="rId102"/>
    <p:sldId id="422" r:id="rId103"/>
    <p:sldId id="423" r:id="rId104"/>
    <p:sldId id="424" r:id="rId105"/>
    <p:sldId id="425" r:id="rId106"/>
    <p:sldId id="426" r:id="rId107"/>
    <p:sldId id="427" r:id="rId108"/>
    <p:sldId id="428" r:id="rId109"/>
    <p:sldId id="429" r:id="rId110"/>
    <p:sldId id="430" r:id="rId111"/>
    <p:sldId id="431" r:id="rId112"/>
    <p:sldId id="432" r:id="rId113"/>
    <p:sldId id="319" r:id="rId114"/>
    <p:sldId id="321" r:id="rId115"/>
    <p:sldId id="433" r:id="rId116"/>
    <p:sldId id="330" r:id="rId117"/>
    <p:sldId id="434" r:id="rId118"/>
    <p:sldId id="436" r:id="rId119"/>
    <p:sldId id="435" r:id="rId120"/>
    <p:sldId id="437" r:id="rId121"/>
    <p:sldId id="439" r:id="rId122"/>
    <p:sldId id="438" r:id="rId123"/>
    <p:sldId id="440" r:id="rId124"/>
    <p:sldId id="322" r:id="rId125"/>
    <p:sldId id="328" r:id="rId126"/>
    <p:sldId id="329" r:id="rId127"/>
    <p:sldId id="442" r:id="rId128"/>
    <p:sldId id="331" r:id="rId129"/>
    <p:sldId id="332" r:id="rId130"/>
    <p:sldId id="333" r:id="rId131"/>
    <p:sldId id="324" r:id="rId132"/>
    <p:sldId id="338" r:id="rId133"/>
    <p:sldId id="325" r:id="rId134"/>
    <p:sldId id="334" r:id="rId135"/>
    <p:sldId id="326" r:id="rId136"/>
    <p:sldId id="327" r:id="rId137"/>
    <p:sldId id="337" r:id="rId138"/>
    <p:sldId id="335" r:id="rId139"/>
    <p:sldId id="336" r:id="rId140"/>
    <p:sldId id="262" r:id="rId14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3F2D82-C3C3-DDA7-9377-E23167EA6B6B}" name="Elise James" initials="EJ" userId="42537d0e53cac1b1" providerId="Windows Live"/>
  <p188:author id="{1881849B-C566-C0CF-748B-BB158229F191}" name="Paul Stych" initials="PS" userId="4498c3c78672305e" providerId="Windows Live"/>
  <p188:author id="{6BEE51D8-7DFA-0C73-07A6-B6FDEC75D2C7}" name="Sharon Moore" initials="SM" userId="11e493e1b6637736" providerId="Windows Live"/>
  <p188:author id="{F81F60F0-62AB-E92E-93C0-3B6ADEA75CCD}" name="Shaun Daubney" initials="SD" userId="S::s-daubney@newbury-college.ac.uk::e4b1f4f8-7fcd-47e3-b418-2beb501ed2f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Stych" initials="PS" lastIdx="7" clrIdx="0">
    <p:extLst>
      <p:ext uri="{19B8F6BF-5375-455C-9EA6-DF929625EA0E}">
        <p15:presenceInfo xmlns:p15="http://schemas.microsoft.com/office/powerpoint/2012/main" userId="4498c3c78672305e" providerId="Windows Live"/>
      </p:ext>
    </p:extLst>
  </p:cmAuthor>
  <p:cmAuthor id="2" name="Sharon Moore" initials="SM" lastIdx="15" clrIdx="1">
    <p:extLst>
      <p:ext uri="{19B8F6BF-5375-455C-9EA6-DF929625EA0E}">
        <p15:presenceInfo xmlns:p15="http://schemas.microsoft.com/office/powerpoint/2012/main" userId="11e493e1b6637736" providerId="Windows Live"/>
      </p:ext>
    </p:extLst>
  </p:cmAuthor>
  <p:cmAuthor id="3" name="Shaun Daubney" initials="SD" lastIdx="4" clrIdx="2">
    <p:extLst>
      <p:ext uri="{19B8F6BF-5375-455C-9EA6-DF929625EA0E}">
        <p15:presenceInfo xmlns:p15="http://schemas.microsoft.com/office/powerpoint/2012/main" userId="S::s-daubney@newbury-college.ac.uk::e4b1f4f8-7fcd-47e3-b418-2beb501ed2f5" providerId="AD"/>
      </p:ext>
    </p:extLst>
  </p:cmAuthor>
  <p:cmAuthor id="4" name="Tate &amp; Clayburn" initials="T&amp;C" lastIdx="13" clrIdx="3">
    <p:extLst>
      <p:ext uri="{19B8F6BF-5375-455C-9EA6-DF929625EA0E}">
        <p15:presenceInfo xmlns:p15="http://schemas.microsoft.com/office/powerpoint/2012/main" userId="Tate &amp; Claybur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164EA-42AC-45C1-8871-8FD3321F298F}" v="1" dt="2025-06-23T16:03:24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455" autoAdjust="0"/>
    <p:restoredTop sz="84314" autoAdjust="0"/>
  </p:normalViewPr>
  <p:slideViewPr>
    <p:cSldViewPr showGuides="1">
      <p:cViewPr varScale="1">
        <p:scale>
          <a:sx n="64" d="100"/>
          <a:sy n="64" d="100"/>
        </p:scale>
        <p:origin x="52" y="148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microsoft.com/office/2016/11/relationships/changesInfo" Target="changesInfos/changesInfo1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slide" Target="slides/slide114.xml"/><Relationship Id="rId134" Type="http://schemas.openxmlformats.org/officeDocument/2006/relationships/slide" Target="slides/slide130.xml"/><Relationship Id="rId139" Type="http://schemas.openxmlformats.org/officeDocument/2006/relationships/slide" Target="slides/slide13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50" Type="http://schemas.microsoft.com/office/2015/10/relationships/revisionInfo" Target="revisionInfo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45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35" Type="http://schemas.openxmlformats.org/officeDocument/2006/relationships/slide" Target="slides/slide131.xml"/><Relationship Id="rId151" Type="http://schemas.microsoft.com/office/2018/10/relationships/authors" Target="authors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141" Type="http://schemas.openxmlformats.org/officeDocument/2006/relationships/slide" Target="slides/slide137.xml"/><Relationship Id="rId146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slide" Target="slides/slide127.xml"/><Relationship Id="rId136" Type="http://schemas.openxmlformats.org/officeDocument/2006/relationships/slide" Target="slides/slide132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handoutMaster" Target="handoutMasters/handoutMaster1.xml"/><Relationship Id="rId148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6" Type="http://schemas.openxmlformats.org/officeDocument/2006/relationships/slide" Target="slides/slide12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commentAuthors" Target="commentAuthors.xml"/><Relationship Id="rId90" Type="http://schemas.openxmlformats.org/officeDocument/2006/relationships/slide" Target="slides/slide8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Moore" userId="11e493e1b6637736" providerId="LiveId" clId="{88130A8E-18BB-458E-A3B9-DADBF5E5B204}"/>
    <pc:docChg chg="custSel modSld">
      <pc:chgData name="Sharon Moore" userId="11e493e1b6637736" providerId="LiveId" clId="{88130A8E-18BB-458E-A3B9-DADBF5E5B204}" dt="2025-06-22T09:12:03.288" v="154" actId="20577"/>
      <pc:docMkLst>
        <pc:docMk/>
      </pc:docMkLst>
      <pc:sldChg chg="modSp mod">
        <pc:chgData name="Sharon Moore" userId="11e493e1b6637736" providerId="LiveId" clId="{88130A8E-18BB-458E-A3B9-DADBF5E5B204}" dt="2025-06-22T09:12:03.288" v="154" actId="20577"/>
        <pc:sldMkLst>
          <pc:docMk/>
          <pc:sldMk cId="1289748052" sldId="307"/>
        </pc:sldMkLst>
        <pc:spChg chg="mod">
          <ac:chgData name="Sharon Moore" userId="11e493e1b6637736" providerId="LiveId" clId="{88130A8E-18BB-458E-A3B9-DADBF5E5B204}" dt="2025-06-22T09:12:03.288" v="154" actId="20577"/>
          <ac:spMkLst>
            <pc:docMk/>
            <pc:sldMk cId="1289748052" sldId="307"/>
            <ac:spMk id="11" creationId="{EC652770-6FD3-59E1-54F4-32E9CE2A8B2A}"/>
          </ac:spMkLst>
        </pc:spChg>
      </pc:sldChg>
      <pc:sldChg chg="modSp mod">
        <pc:chgData name="Sharon Moore" userId="11e493e1b6637736" providerId="LiveId" clId="{88130A8E-18BB-458E-A3B9-DADBF5E5B204}" dt="2025-06-22T09:09:11.588" v="97" actId="20577"/>
        <pc:sldMkLst>
          <pc:docMk/>
          <pc:sldMk cId="670761088" sldId="330"/>
        </pc:sldMkLst>
        <pc:spChg chg="mod">
          <ac:chgData name="Sharon Moore" userId="11e493e1b6637736" providerId="LiveId" clId="{88130A8E-18BB-458E-A3B9-DADBF5E5B204}" dt="2025-06-22T09:09:11.588" v="97" actId="20577"/>
          <ac:spMkLst>
            <pc:docMk/>
            <pc:sldMk cId="670761088" sldId="330"/>
            <ac:spMk id="5" creationId="{502E4EFA-009D-39F1-B1E7-151046EC59A6}"/>
          </ac:spMkLst>
        </pc:spChg>
      </pc:sldChg>
      <pc:sldChg chg="modSp mod">
        <pc:chgData name="Sharon Moore" userId="11e493e1b6637736" providerId="LiveId" clId="{88130A8E-18BB-458E-A3B9-DADBF5E5B204}" dt="2025-06-22T09:10:54.998" v="143" actId="14100"/>
        <pc:sldMkLst>
          <pc:docMk/>
          <pc:sldMk cId="2807291243" sldId="421"/>
        </pc:sldMkLst>
        <pc:spChg chg="mod">
          <ac:chgData name="Sharon Moore" userId="11e493e1b6637736" providerId="LiveId" clId="{88130A8E-18BB-458E-A3B9-DADBF5E5B204}" dt="2025-06-22T09:10:54.998" v="143" actId="14100"/>
          <ac:spMkLst>
            <pc:docMk/>
            <pc:sldMk cId="2807291243" sldId="421"/>
            <ac:spMk id="5" creationId="{1DA17DC8-E32E-D2FD-CC80-FF17E04875BB}"/>
          </ac:spMkLst>
        </pc:spChg>
        <pc:spChg chg="mod">
          <ac:chgData name="Sharon Moore" userId="11e493e1b6637736" providerId="LiveId" clId="{88130A8E-18BB-458E-A3B9-DADBF5E5B204}" dt="2025-06-22T09:10:49.079" v="142" actId="20577"/>
          <ac:spMkLst>
            <pc:docMk/>
            <pc:sldMk cId="2807291243" sldId="421"/>
            <ac:spMk id="12" creationId="{0A3CD18E-8A40-7E31-4D5F-E9D619BE463F}"/>
          </ac:spMkLst>
        </pc:spChg>
      </pc:sldChg>
      <pc:sldChg chg="modSp mod">
        <pc:chgData name="Sharon Moore" userId="11e493e1b6637736" providerId="LiveId" clId="{88130A8E-18BB-458E-A3B9-DADBF5E5B204}" dt="2025-06-22T09:08:46.538" v="86" actId="20577"/>
        <pc:sldMkLst>
          <pc:docMk/>
          <pc:sldMk cId="3157637191" sldId="435"/>
        </pc:sldMkLst>
        <pc:spChg chg="mod">
          <ac:chgData name="Sharon Moore" userId="11e493e1b6637736" providerId="LiveId" clId="{88130A8E-18BB-458E-A3B9-DADBF5E5B204}" dt="2025-06-22T09:08:46.538" v="86" actId="20577"/>
          <ac:spMkLst>
            <pc:docMk/>
            <pc:sldMk cId="3157637191" sldId="435"/>
            <ac:spMk id="5" creationId="{9344AF40-0BB0-D96E-102C-3C90D6ABEC8C}"/>
          </ac:spMkLst>
        </pc:spChg>
      </pc:sldChg>
      <pc:sldChg chg="modSp mod">
        <pc:chgData name="Sharon Moore" userId="11e493e1b6637736" providerId="LiveId" clId="{88130A8E-18BB-458E-A3B9-DADBF5E5B204}" dt="2025-06-22T09:07:23.913" v="14" actId="20577"/>
        <pc:sldMkLst>
          <pc:docMk/>
          <pc:sldMk cId="2329300818" sldId="442"/>
        </pc:sldMkLst>
        <pc:spChg chg="mod">
          <ac:chgData name="Sharon Moore" userId="11e493e1b6637736" providerId="LiveId" clId="{88130A8E-18BB-458E-A3B9-DADBF5E5B204}" dt="2025-06-22T09:07:23.913" v="14" actId="20577"/>
          <ac:spMkLst>
            <pc:docMk/>
            <pc:sldMk cId="2329300818" sldId="442"/>
            <ac:spMk id="5" creationId="{C73DBC55-EE7D-4D6D-B84B-D04C881B0607}"/>
          </ac:spMkLst>
        </pc:spChg>
      </pc:sldChg>
    </pc:docChg>
  </pc:docChgLst>
  <pc:docChgLst>
    <pc:chgData name="Kirsten Hollister" userId="f82291c8-99d5-47cd-8c9c-47767899496e" providerId="ADAL" clId="{545A9E9E-ECF0-4EBD-997D-10D814F3B97E}"/>
    <pc:docChg chg="undo custSel addSld delSld modSld">
      <pc:chgData name="Kirsten Hollister" userId="f82291c8-99d5-47cd-8c9c-47767899496e" providerId="ADAL" clId="{545A9E9E-ECF0-4EBD-997D-10D814F3B97E}" dt="2025-05-21T09:26:41.453" v="19" actId="13244"/>
      <pc:docMkLst>
        <pc:docMk/>
      </pc:docMkLst>
      <pc:sldChg chg="addSp modSp mod">
        <pc:chgData name="Kirsten Hollister" userId="f82291c8-99d5-47cd-8c9c-47767899496e" providerId="ADAL" clId="{545A9E9E-ECF0-4EBD-997D-10D814F3B97E}" dt="2025-05-21T09:26:41.453" v="19" actId="13244"/>
        <pc:sldMkLst>
          <pc:docMk/>
          <pc:sldMk cId="3269314659" sldId="262"/>
        </pc:sldMkLst>
        <pc:spChg chg="add mod ord">
          <ac:chgData name="Kirsten Hollister" userId="f82291c8-99d5-47cd-8c9c-47767899496e" providerId="ADAL" clId="{545A9E9E-ECF0-4EBD-997D-10D814F3B97E}" dt="2025-05-21T09:26:41.453" v="19" actId="13244"/>
          <ac:spMkLst>
            <pc:docMk/>
            <pc:sldMk cId="3269314659" sldId="262"/>
            <ac:spMk id="2" creationId="{B1645147-68AE-388E-6919-D3DAD1542000}"/>
          </ac:spMkLst>
        </pc:spChg>
      </pc:sldChg>
      <pc:sldChg chg="new del">
        <pc:chgData name="Kirsten Hollister" userId="f82291c8-99d5-47cd-8c9c-47767899496e" providerId="ADAL" clId="{545A9E9E-ECF0-4EBD-997D-10D814F3B97E}" dt="2025-05-21T09:26:16.438" v="18" actId="680"/>
        <pc:sldMkLst>
          <pc:docMk/>
          <pc:sldMk cId="2494970827" sldId="443"/>
        </pc:sldMkLst>
      </pc:sldChg>
    </pc:docChg>
  </pc:docChgLst>
  <pc:docChgLst>
    <pc:chgData name="Patrick Douglas" userId="S::patrick.douglas@etfoundation.co.uk::e3bdc0fd-27eb-4b72-a2db-3a467fab49b5" providerId="AD" clId="Web-{A30B654A-BA3A-4102-111A-6E3CC67D4528}"/>
    <pc:docChg chg="modSld">
      <pc:chgData name="Patrick Douglas" userId="S::patrick.douglas@etfoundation.co.uk::e3bdc0fd-27eb-4b72-a2db-3a467fab49b5" providerId="AD" clId="Web-{A30B654A-BA3A-4102-111A-6E3CC67D4528}" dt="2025-06-25T09:35:03.954" v="0"/>
      <pc:docMkLst>
        <pc:docMk/>
      </pc:docMkLst>
      <pc:sldChg chg="modNotes">
        <pc:chgData name="Patrick Douglas" userId="S::patrick.douglas@etfoundation.co.uk::e3bdc0fd-27eb-4b72-a2db-3a467fab49b5" providerId="AD" clId="Web-{A30B654A-BA3A-4102-111A-6E3CC67D4528}" dt="2025-06-25T09:35:03.954" v="0"/>
        <pc:sldMkLst>
          <pc:docMk/>
          <pc:sldMk cId="2207663352" sldId="34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CE505-2B21-4284-BED2-5CA0B88F9580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</dgm:pt>
    <dgm:pt modelId="{EB1C17A4-201F-470C-A402-75BC57115F2A}">
      <dgm:prSet phldrT="[Text]" custT="1"/>
      <dgm:spPr/>
      <dgm:t>
        <a:bodyPr/>
        <a:lstStyle/>
        <a:p>
          <a:r>
            <a:rPr lang="en-GB" sz="2400" dirty="0"/>
            <a:t>Profit</a:t>
          </a:r>
        </a:p>
      </dgm:t>
    </dgm:pt>
    <dgm:pt modelId="{50A20039-2B55-4986-9B69-8872EDE23BF8}" type="parTrans" cxnId="{461F53BE-755B-4B01-BF2A-95576FA777F8}">
      <dgm:prSet/>
      <dgm:spPr/>
      <dgm:t>
        <a:bodyPr/>
        <a:lstStyle/>
        <a:p>
          <a:endParaRPr lang="en-GB" sz="2400"/>
        </a:p>
      </dgm:t>
    </dgm:pt>
    <dgm:pt modelId="{A2688172-07FF-4BD2-8FAD-7F69003FBD17}" type="sibTrans" cxnId="{461F53BE-755B-4B01-BF2A-95576FA777F8}">
      <dgm:prSet/>
      <dgm:spPr/>
      <dgm:t>
        <a:bodyPr/>
        <a:lstStyle/>
        <a:p>
          <a:endParaRPr lang="en-GB" sz="2400"/>
        </a:p>
      </dgm:t>
    </dgm:pt>
    <dgm:pt modelId="{4FA652E1-7DD1-4A19-86E0-5947322C5384}">
      <dgm:prSet phldrT="[Text]" custT="1"/>
      <dgm:spPr/>
      <dgm:t>
        <a:bodyPr/>
        <a:lstStyle/>
        <a:p>
          <a:r>
            <a:rPr lang="en-GB" sz="2400" dirty="0"/>
            <a:t>People</a:t>
          </a:r>
        </a:p>
      </dgm:t>
    </dgm:pt>
    <dgm:pt modelId="{AB664795-6059-4C16-907C-E4331D4E200C}" type="parTrans" cxnId="{27B4A0B5-8032-404A-B812-BE1C83E1A8E1}">
      <dgm:prSet/>
      <dgm:spPr/>
      <dgm:t>
        <a:bodyPr/>
        <a:lstStyle/>
        <a:p>
          <a:endParaRPr lang="en-GB" sz="2400"/>
        </a:p>
      </dgm:t>
    </dgm:pt>
    <dgm:pt modelId="{0D7DE5E0-8A24-4DA2-88D6-1EA0A29A6B3A}" type="sibTrans" cxnId="{27B4A0B5-8032-404A-B812-BE1C83E1A8E1}">
      <dgm:prSet/>
      <dgm:spPr/>
      <dgm:t>
        <a:bodyPr/>
        <a:lstStyle/>
        <a:p>
          <a:endParaRPr lang="en-GB" sz="2400"/>
        </a:p>
      </dgm:t>
    </dgm:pt>
    <dgm:pt modelId="{4B5B39B7-E388-46B1-9D0B-7949ECA98262}">
      <dgm:prSet phldrT="[Text]" custT="1"/>
      <dgm:spPr/>
      <dgm:t>
        <a:bodyPr/>
        <a:lstStyle/>
        <a:p>
          <a:r>
            <a:rPr lang="en-GB" sz="2400" dirty="0"/>
            <a:t>Planet</a:t>
          </a:r>
        </a:p>
      </dgm:t>
    </dgm:pt>
    <dgm:pt modelId="{BDE3E024-5E3D-4EE7-B888-0D21A5D11271}" type="parTrans" cxnId="{1A1559CD-43DF-4487-91A9-F3B1BF0AE1B7}">
      <dgm:prSet/>
      <dgm:spPr/>
      <dgm:t>
        <a:bodyPr/>
        <a:lstStyle/>
        <a:p>
          <a:endParaRPr lang="en-GB" sz="2400"/>
        </a:p>
      </dgm:t>
    </dgm:pt>
    <dgm:pt modelId="{1D520C73-3A06-4015-8B72-62EA73B6459D}" type="sibTrans" cxnId="{1A1559CD-43DF-4487-91A9-F3B1BF0AE1B7}">
      <dgm:prSet/>
      <dgm:spPr/>
      <dgm:t>
        <a:bodyPr/>
        <a:lstStyle/>
        <a:p>
          <a:endParaRPr lang="en-GB" sz="2400"/>
        </a:p>
      </dgm:t>
    </dgm:pt>
    <dgm:pt modelId="{3E38D757-7EAB-4250-B980-B023BC4402AF}" type="pres">
      <dgm:prSet presAssocID="{436CE505-2B21-4284-BED2-5CA0B88F9580}" presName="compositeShape" presStyleCnt="0">
        <dgm:presLayoutVars>
          <dgm:chMax val="7"/>
          <dgm:dir/>
          <dgm:resizeHandles val="exact"/>
        </dgm:presLayoutVars>
      </dgm:prSet>
      <dgm:spPr/>
    </dgm:pt>
    <dgm:pt modelId="{AF4FECAF-4AD2-40D5-89D3-0FE477DF7D79}" type="pres">
      <dgm:prSet presAssocID="{EB1C17A4-201F-470C-A402-75BC57115F2A}" presName="circ1" presStyleLbl="vennNode1" presStyleIdx="0" presStyleCnt="3"/>
      <dgm:spPr/>
    </dgm:pt>
    <dgm:pt modelId="{AA7B3870-AAC1-4140-968A-FAEC6F5956F8}" type="pres">
      <dgm:prSet presAssocID="{EB1C17A4-201F-470C-A402-75BC57115F2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0CCB9B0-BCD9-48B1-9B26-C8659B5C753C}" type="pres">
      <dgm:prSet presAssocID="{4FA652E1-7DD1-4A19-86E0-5947322C5384}" presName="circ2" presStyleLbl="vennNode1" presStyleIdx="1" presStyleCnt="3"/>
      <dgm:spPr/>
    </dgm:pt>
    <dgm:pt modelId="{D317E7AC-FDF7-465E-9249-51ADB1A09B1A}" type="pres">
      <dgm:prSet presAssocID="{4FA652E1-7DD1-4A19-86E0-5947322C538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6C74C8F-77D5-40C6-8507-6C53DCD2192C}" type="pres">
      <dgm:prSet presAssocID="{4B5B39B7-E388-46B1-9D0B-7949ECA98262}" presName="circ3" presStyleLbl="vennNode1" presStyleIdx="2" presStyleCnt="3"/>
      <dgm:spPr/>
    </dgm:pt>
    <dgm:pt modelId="{9A93D841-BC29-47DA-9BE7-B90593CF456E}" type="pres">
      <dgm:prSet presAssocID="{4B5B39B7-E388-46B1-9D0B-7949ECA9826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5C2FA21-7D3F-46D7-BE7A-09061D790EA6}" type="presOf" srcId="{4FA652E1-7DD1-4A19-86E0-5947322C5384}" destId="{10CCB9B0-BCD9-48B1-9B26-C8659B5C753C}" srcOrd="0" destOrd="0" presId="urn:microsoft.com/office/officeart/2005/8/layout/venn1"/>
    <dgm:cxn modelId="{F9A15624-8AC7-4222-AFA1-9CE083D964A0}" type="presOf" srcId="{EB1C17A4-201F-470C-A402-75BC57115F2A}" destId="{AF4FECAF-4AD2-40D5-89D3-0FE477DF7D79}" srcOrd="0" destOrd="0" presId="urn:microsoft.com/office/officeart/2005/8/layout/venn1"/>
    <dgm:cxn modelId="{8D8361AE-1295-4AAD-AF3E-C39B311F11F1}" type="presOf" srcId="{EB1C17A4-201F-470C-A402-75BC57115F2A}" destId="{AA7B3870-AAC1-4140-968A-FAEC6F5956F8}" srcOrd="1" destOrd="0" presId="urn:microsoft.com/office/officeart/2005/8/layout/venn1"/>
    <dgm:cxn modelId="{27B4A0B5-8032-404A-B812-BE1C83E1A8E1}" srcId="{436CE505-2B21-4284-BED2-5CA0B88F9580}" destId="{4FA652E1-7DD1-4A19-86E0-5947322C5384}" srcOrd="1" destOrd="0" parTransId="{AB664795-6059-4C16-907C-E4331D4E200C}" sibTransId="{0D7DE5E0-8A24-4DA2-88D6-1EA0A29A6B3A}"/>
    <dgm:cxn modelId="{461F53BE-755B-4B01-BF2A-95576FA777F8}" srcId="{436CE505-2B21-4284-BED2-5CA0B88F9580}" destId="{EB1C17A4-201F-470C-A402-75BC57115F2A}" srcOrd="0" destOrd="0" parTransId="{50A20039-2B55-4986-9B69-8872EDE23BF8}" sibTransId="{A2688172-07FF-4BD2-8FAD-7F69003FBD17}"/>
    <dgm:cxn modelId="{4DFD01CB-8DF8-4C6A-8C71-CC03CF3AD009}" type="presOf" srcId="{4B5B39B7-E388-46B1-9D0B-7949ECA98262}" destId="{9A93D841-BC29-47DA-9BE7-B90593CF456E}" srcOrd="1" destOrd="0" presId="urn:microsoft.com/office/officeart/2005/8/layout/venn1"/>
    <dgm:cxn modelId="{1A1559CD-43DF-4487-91A9-F3B1BF0AE1B7}" srcId="{436CE505-2B21-4284-BED2-5CA0B88F9580}" destId="{4B5B39B7-E388-46B1-9D0B-7949ECA98262}" srcOrd="2" destOrd="0" parTransId="{BDE3E024-5E3D-4EE7-B888-0D21A5D11271}" sibTransId="{1D520C73-3A06-4015-8B72-62EA73B6459D}"/>
    <dgm:cxn modelId="{D7B5EBDB-4E74-4719-89EC-62D8104103DD}" type="presOf" srcId="{436CE505-2B21-4284-BED2-5CA0B88F9580}" destId="{3E38D757-7EAB-4250-B980-B023BC4402AF}" srcOrd="0" destOrd="0" presId="urn:microsoft.com/office/officeart/2005/8/layout/venn1"/>
    <dgm:cxn modelId="{800923EB-C310-493A-95E4-E48ADEB8C7DA}" type="presOf" srcId="{4B5B39B7-E388-46B1-9D0B-7949ECA98262}" destId="{56C74C8F-77D5-40C6-8507-6C53DCD2192C}" srcOrd="0" destOrd="0" presId="urn:microsoft.com/office/officeart/2005/8/layout/venn1"/>
    <dgm:cxn modelId="{3D88D7F5-CEC9-4484-A523-4D3E84F2D2F9}" type="presOf" srcId="{4FA652E1-7DD1-4A19-86E0-5947322C5384}" destId="{D317E7AC-FDF7-465E-9249-51ADB1A09B1A}" srcOrd="1" destOrd="0" presId="urn:microsoft.com/office/officeart/2005/8/layout/venn1"/>
    <dgm:cxn modelId="{6FE53458-0D82-4962-B4D6-3986865243E7}" type="presParOf" srcId="{3E38D757-7EAB-4250-B980-B023BC4402AF}" destId="{AF4FECAF-4AD2-40D5-89D3-0FE477DF7D79}" srcOrd="0" destOrd="0" presId="urn:microsoft.com/office/officeart/2005/8/layout/venn1"/>
    <dgm:cxn modelId="{643353A3-217A-4FA7-BD78-CA98DDAE936A}" type="presParOf" srcId="{3E38D757-7EAB-4250-B980-B023BC4402AF}" destId="{AA7B3870-AAC1-4140-968A-FAEC6F5956F8}" srcOrd="1" destOrd="0" presId="urn:microsoft.com/office/officeart/2005/8/layout/venn1"/>
    <dgm:cxn modelId="{EBCAAD19-89E7-4EE2-988E-9092EB124B1A}" type="presParOf" srcId="{3E38D757-7EAB-4250-B980-B023BC4402AF}" destId="{10CCB9B0-BCD9-48B1-9B26-C8659B5C753C}" srcOrd="2" destOrd="0" presId="urn:microsoft.com/office/officeart/2005/8/layout/venn1"/>
    <dgm:cxn modelId="{2E32AE92-FF73-42E7-AFAF-9BF33C954EA6}" type="presParOf" srcId="{3E38D757-7EAB-4250-B980-B023BC4402AF}" destId="{D317E7AC-FDF7-465E-9249-51ADB1A09B1A}" srcOrd="3" destOrd="0" presId="urn:microsoft.com/office/officeart/2005/8/layout/venn1"/>
    <dgm:cxn modelId="{B1D4BEF7-6B8B-4B45-AD0D-F1A43FAD5193}" type="presParOf" srcId="{3E38D757-7EAB-4250-B980-B023BC4402AF}" destId="{56C74C8F-77D5-40C6-8507-6C53DCD2192C}" srcOrd="4" destOrd="0" presId="urn:microsoft.com/office/officeart/2005/8/layout/venn1"/>
    <dgm:cxn modelId="{236470B0-2E76-4B4A-B35D-CF33A2E6833B}" type="presParOf" srcId="{3E38D757-7EAB-4250-B980-B023BC4402AF}" destId="{9A93D841-BC29-47DA-9BE7-B90593CF456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FECAF-4AD2-40D5-89D3-0FE477DF7D79}">
      <dsp:nvSpPr>
        <dsp:cNvPr id="0" name=""/>
        <dsp:cNvSpPr/>
      </dsp:nvSpPr>
      <dsp:spPr>
        <a:xfrm>
          <a:off x="859115" y="44077"/>
          <a:ext cx="2115711" cy="211571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Profit</a:t>
          </a:r>
        </a:p>
      </dsp:txBody>
      <dsp:txXfrm>
        <a:off x="1141210" y="414326"/>
        <a:ext cx="1551521" cy="952069"/>
      </dsp:txXfrm>
    </dsp:sp>
    <dsp:sp modelId="{10CCB9B0-BCD9-48B1-9B26-C8659B5C753C}">
      <dsp:nvSpPr>
        <dsp:cNvPr id="0" name=""/>
        <dsp:cNvSpPr/>
      </dsp:nvSpPr>
      <dsp:spPr>
        <a:xfrm>
          <a:off x="1622535" y="1366396"/>
          <a:ext cx="2115711" cy="2115711"/>
        </a:xfrm>
        <a:prstGeom prst="ellipse">
          <a:avLst/>
        </a:prstGeom>
        <a:solidFill>
          <a:schemeClr val="accent2">
            <a:alpha val="50000"/>
            <a:hueOff val="-9191702"/>
            <a:satOff val="9436"/>
            <a:lumOff val="14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People</a:t>
          </a:r>
        </a:p>
      </dsp:txBody>
      <dsp:txXfrm>
        <a:off x="2269590" y="1912955"/>
        <a:ext cx="1269426" cy="1163641"/>
      </dsp:txXfrm>
    </dsp:sp>
    <dsp:sp modelId="{56C74C8F-77D5-40C6-8507-6C53DCD2192C}">
      <dsp:nvSpPr>
        <dsp:cNvPr id="0" name=""/>
        <dsp:cNvSpPr/>
      </dsp:nvSpPr>
      <dsp:spPr>
        <a:xfrm>
          <a:off x="95696" y="1366396"/>
          <a:ext cx="2115711" cy="2115711"/>
        </a:xfrm>
        <a:prstGeom prst="ellipse">
          <a:avLst/>
        </a:prstGeom>
        <a:solidFill>
          <a:schemeClr val="accent2">
            <a:alpha val="50000"/>
            <a:hueOff val="-18383405"/>
            <a:satOff val="18872"/>
            <a:lumOff val="29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Planet</a:t>
          </a:r>
        </a:p>
      </dsp:txBody>
      <dsp:txXfrm>
        <a:off x="294926" y="1912955"/>
        <a:ext cx="1269426" cy="1163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A3A7C-AD80-0D82-BDC1-10BFA635C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A8FC81-B382-AC45-B791-5FBE71EDC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E78A5A-C197-75A5-67E4-E8D1B1D85C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F3FB35-8DCC-0911-52EE-3A9D904F4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94252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C214F-D08E-9514-436C-77C847CAD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7907D4-103B-AC71-4F2B-A44DB1A4A1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BC3C45-81D6-C171-18FA-83DA83FFD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8D985-CA6C-671F-0E16-2CB36DBFB9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72658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F2129-5157-A515-60DC-599359F82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D645CC-7314-9D3C-95CB-BD0FA6A32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A076E4-A055-C747-A2E0-F5ACC381A7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2B2DC-7C5B-98D5-5466-71362F525A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54003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C5B78-4F0F-A325-6616-29894186C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970CDE-7571-1516-B5C0-DDB802FD34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50A0C3-5821-7271-5C7E-1C6D3AC32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F07C0-4294-D790-D0C1-9B73983A3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27893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D874A-21AB-A208-58C0-55F1DD702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2CD052-C290-1241-F955-EC8D8D743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9569AF-50D7-990A-0070-E0EBB6BCA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BC537-D16A-9446-8F5D-505FCDAF0E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64914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EAF92-2F65-8B96-FFE9-CE3F9F7AE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F99F82-AEFA-DF46-414D-B42F110F1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63062B-FCB4-5482-ABE1-75C0220147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BFF02-D386-073A-15A2-C657BFF3C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30552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E5DA6-1510-9B40-9944-58AD4A534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C63111-D347-8C88-825B-7B8A9527E1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0AA51-94D5-7796-B9C3-DB07F9787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939AA-BB8D-607F-E6C1-A5891172A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16244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64E27-C57C-DF6B-4AE1-E157BDD4D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3C14CA-2948-AC4F-0256-8B361638BA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D93AD-3697-FA7F-DB72-50F3563D7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D2D8E-CDDC-2E60-1014-B19CBFDEA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7931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7E7F5-CEC4-376B-2EED-5B1B49926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264F0A-0897-A519-8802-0F658CF06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F6B2D7-B613-F86A-7798-A9C9F80B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10469-1B90-9AAE-6A25-846682132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56891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0F124-DA34-2DBF-6788-C0B9C367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8A8A1A-160B-C36D-C244-A0135D836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186A4-096C-AE85-6CDD-97EEA17BD8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9E274-0CCF-3415-B305-B6A6716FCD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8490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5E93D-EA37-A4E0-CFE5-D48E52421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B66FE4-802B-B36C-AF3A-E9C08C4E3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1F16EA-2941-925E-47D0-2082778FC5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C263F-3453-CE97-E6B1-26479F1C5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90848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AA607-0061-0C6D-8ACF-B710F7D5E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021CC9-ED0B-6670-CEFA-8AFF367693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D941F0-E85A-83BB-7036-348E655CB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703517-CFE3-574B-0E62-8015A3C0BF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0522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BCCB-1EAC-6C99-2752-7727EE319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09DE6-80F7-5041-1164-1E7F6A50A6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9075A1-7DD7-5953-D50F-DD5BD8891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9AFB3-DA67-DE5E-E821-DC80C83372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483103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8E05B-E7E4-C2A7-88B3-58F2FE26C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4F1E7E-DD0F-A22A-2E1D-2383AD7393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424A36-5AFE-8263-70E4-AA6CFFA84A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7829F-D086-C251-0E3B-CAC0CDB69B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27932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DBCEA-E4F2-4915-624D-679CA5BE0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F260B2-D665-4972-C421-B9A8EE17A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F38DCD-5D75-306C-C240-D4F9FDCDE3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3BBA9-86E7-73E8-B68F-5B4F3808B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91940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DE8AC-8BD1-434F-4BFA-B6344734B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30982-5EFE-29D8-0DC6-2CE7A4892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3ADB91-7AE5-7FDE-131B-EB3FE0CB28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CC8A4-F5CB-BA01-E082-91B1BFA84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59114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F2909-774D-4060-3FAE-53D984A8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C8DBA4-ADA1-1895-32B0-765C035F3E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4381FB-7025-999E-5A1D-EB855F315E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08CB6-0F42-E4AA-6FF9-426E7697C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4773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85836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4E4C9-50FF-DD6C-D6A9-F7922D90F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9B1D8-0D99-AC7B-1B57-C35167EE1C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263090-E649-78A2-9157-CB75D35E23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7BC3F-B073-5B7F-0D45-697A3F538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0736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57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1C63-281F-94E8-32D6-0EF7797B1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6D285F-23AD-4C67-4C60-70708332F6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2278BE-FEAF-C1BB-A0C4-C099A765DA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44D8F-D6B0-64F6-8B71-A6B4777F7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35769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3431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224AC-4C69-78FB-8DBD-5E94E1BF9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852516-D649-AFD8-9B1D-95A6B68C62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746C46-3CF8-821F-3EF1-1291E12272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E4FD9-B48D-3AAA-126E-9F39DD5A05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902875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39A97-BA13-01A9-56CB-BF8532F99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312B14-AD60-155D-02BB-B794AE0628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90C341-8E87-8153-DBA1-E0E2CE1CE5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E995B-35A5-E776-CDAC-06BF563E2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252844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6D0CD-E2E5-384C-236B-00033080F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E66927-AE08-F91A-3797-58B2A5F6D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5A5279-DD0B-3541-BEA9-852CD5BF9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CF367-8BE2-FD26-546A-4DE8A371EC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681573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D8D2D-0638-F9D1-CC01-D865E8953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51E2B2-DEA9-D826-0221-8CFA825B4B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CF104A-55EB-D62E-6550-D0C5910F0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FBD18-8909-233F-C594-15D7D1461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38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F241F-7D99-02FF-8D6B-27A895690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046C50-5993-5702-43A9-F3D725773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A46636-0524-0216-48E8-3C666DF479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17A5A-8013-3795-8E0C-E1D1E0EC5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640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F583F-9B2E-EC3E-C3B7-311F1ED08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4D0804-25A8-C29E-6E40-1772F5C93B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3056EB-E8DB-B84F-F74A-8FC560C8D9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48C36-E0E1-D45B-5B7B-FB9F987130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693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5062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8413-DB52-EF8E-733E-129C04B3A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666E4-F5A9-E1E9-4CEA-042D0E258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A3BC6-5BC5-1E5E-FDAF-4507EA4C7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08367-D623-C9CC-B7AB-8BE36F9D5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223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390A1-071A-1766-F39B-6F81C6DA4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DF63F7-9529-1E82-D999-D21100E04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645BA8-5E3D-0DF5-4642-3554F0D60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EF9A1-ED27-9595-29E5-7B85CB529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3680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Clear communication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Team members openly share ideas, feedback and concerns.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Active listening and respectful discussions foster collaboration.</a:t>
            </a:r>
          </a:p>
          <a:p>
            <a:r>
              <a:rPr lang="en-GB" b="1" dirty="0"/>
              <a:t>Strong leadership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 capable leader provides direction, motivation and support.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Leadership is not just about authority but also about inspiring and guiding the team.</a:t>
            </a:r>
          </a:p>
          <a:p>
            <a:r>
              <a:rPr lang="en-GB" b="1" dirty="0"/>
              <a:t>Defined roles and responsibilities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Each member understands their specific role and how it contributes to the team’s goals.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Clear responsibilities help prevent confusion and overlap. </a:t>
            </a:r>
          </a:p>
          <a:p>
            <a:r>
              <a:rPr lang="en-GB" b="1" dirty="0"/>
              <a:t>Mutual trust and respect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Team members value each other’s contributions and perspectives.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 culture of trust allows for open dialogue and risk-taking without fear of criticism.</a:t>
            </a:r>
          </a:p>
          <a:p>
            <a:r>
              <a:rPr lang="en-GB" b="1" dirty="0"/>
              <a:t>Collaboration and teamwork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Members work together, leveraging individual strengths for collective success.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There is a sense of shared responsibility for achieving team objectives.</a:t>
            </a:r>
          </a:p>
          <a:p>
            <a:r>
              <a:rPr lang="en-GB" b="1" dirty="0"/>
              <a:t>Adaptability and problem-solving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 team can adjust to changes and find creative solutions to challenges.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Team members remain flexible in handling unexpected situations.</a:t>
            </a:r>
          </a:p>
          <a:p>
            <a:r>
              <a:rPr lang="en-GB" b="1" dirty="0"/>
              <a:t>Commitment to common goals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 shared vision and objectives keep the team focused and motivated.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Each member is dedicated to achieving the team’s purpose.</a:t>
            </a:r>
          </a:p>
          <a:p>
            <a:r>
              <a:rPr lang="en-GB" b="1" dirty="0"/>
              <a:t>Constructive feedback and conflict resolution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Issues are addressed openly and professionally, without personal conflicts.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Feedback is used for improvement rather than criticism.</a:t>
            </a:r>
          </a:p>
          <a:p>
            <a:r>
              <a:rPr lang="en-GB" b="1" dirty="0"/>
              <a:t>Diversity and inclusion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Different skills, perspectives and backgrounds contribute to innovation.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An inclusive environment allows everyone to feel valued and heard.</a:t>
            </a:r>
          </a:p>
          <a:p>
            <a:r>
              <a:rPr lang="en-GB" b="1" dirty="0"/>
              <a:t>Efficient decision-making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 team can make timely and well-informed decisions.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Decision-making processes are clear and allow for input from all members.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473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BCAC6-21CF-5C20-8626-A62EDE9F7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9FF0B-C6EB-B6CA-F619-9B15079BA0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EEFE68-5960-541C-7FDF-61CC00959D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DD755-32F8-C634-A6BF-104D63248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7267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3B9D2-4B20-84C7-C4CE-0B9EA27DD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4160D-5408-BF0E-3CFD-37B5707631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CC721A-6537-7F4E-DB55-612C34C3B3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Suggested skill sets:</a:t>
            </a:r>
          </a:p>
          <a:p>
            <a:endParaRPr lang="en-GB" b="0" dirty="0"/>
          </a:p>
          <a:p>
            <a:r>
              <a:rPr lang="en-GB" b="1" dirty="0"/>
              <a:t>Team leader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Leadership and communication.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Time management and organisation.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Problem-solving and analytical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Social responsibility and teamwork.</a:t>
            </a:r>
          </a:p>
          <a:p>
            <a:r>
              <a:rPr lang="en-GB" b="1" dirty="0"/>
              <a:t>Data analyst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Problem-solving and analytical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Technical and research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Time management and organisation.</a:t>
            </a:r>
          </a:p>
          <a:p>
            <a:r>
              <a:rPr lang="en-GB" b="1" dirty="0"/>
              <a:t>Sustainability specialist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Social responsibility and teamwork.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Technical and research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Problem-solving and analytical skills.</a:t>
            </a:r>
          </a:p>
          <a:p>
            <a:r>
              <a:rPr lang="en-GB" b="1" dirty="0"/>
              <a:t>Financial analyst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Problem-solving and analytical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Technical and research skills.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Time management and organisation.</a:t>
            </a:r>
          </a:p>
          <a:p>
            <a:r>
              <a:rPr lang="en-GB" b="1" dirty="0"/>
              <a:t>Business support specialist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Time management and organisation.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Leadership and communication.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Social responsibility and teamwork.</a:t>
            </a:r>
          </a:p>
          <a:p>
            <a:r>
              <a:rPr lang="en-GB" b="1" dirty="0"/>
              <a:t>Marketing and communications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Leadership and communication.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Social responsibility and teamwork.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Time management and organisation.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DB5D9-45FA-641E-4989-E89DC423E0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26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5EF6E-0AB1-ADB0-1621-F69DDD8A1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B0BFBF-DAA1-2185-46AB-0AB22D2E0E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B13D7-69B3-0C46-8C3B-DEE70390E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D20C3-64DC-623B-7599-CC39CD1832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8918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3C00F-C78B-D2A9-A10D-F48B75903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233EFD-7EBC-8784-DE0E-C66D5020F3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10D81C-B68E-AE5D-AB7C-97C23D6F7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555C0-6781-864B-FF2C-9E495F822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672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the UK, the Equality Act 2010 protects people from discrimination based on specific traits called protected characteristics. These are nine key areas where unfair treatment is illegal.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These laws protect people from unfair treatment at work, school, in shops and when using public services.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Organisations must promote equality and make sure everyone feels safe and included.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If someone experiences discrimination, they have legal rights to challenge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9838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B122C-8A41-F4A4-607C-F6548D1EF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7ACC03-B608-EA26-B1EF-F65E15716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05023-186A-7613-8517-CA03C97478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Example: </a:t>
            </a:r>
            <a:r>
              <a:rPr lang="en-GB" dirty="0"/>
              <a:t>Giving all employees the same training is equality, but if some need extra support (e.g. a dyslexic employee needing reading software), providing that support is equity.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ED06A-A5ED-DF60-3566-889C16ECB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6830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Example: </a:t>
            </a:r>
            <a:r>
              <a:rPr lang="en-GB" dirty="0"/>
              <a:t>A diverse company might have employees of different ethnicities, ages and abilities working together and sharing their personal experiences and insights.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1013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B1BCB-C3B2-8045-A286-0A6D71079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E6505F-0EF6-ED0A-F2D2-EA53A8E85A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D13B91-322C-847A-B3B0-0CC0F594C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Example: </a:t>
            </a:r>
            <a:r>
              <a:rPr lang="en-GB" b="0" dirty="0"/>
              <a:t>A business with a diverse workforce but where women’s ideas are ignored is not inclusive. A truly inclusive workplace ensures everyone’s voice matters.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0CF45-8253-D6A4-3544-D159AB67F4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84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631FC-DB06-231C-6A99-50EB0D999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0B997C-F303-E3DB-0071-08C3AE9BA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653E5D-6587-DD81-2E38-74408FCFA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99258-924F-92CE-AE8A-CD07164731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7100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459BF-09C3-BE20-0C35-08CFCB837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70705A-7E7B-898E-D333-CB2D781C4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16C295-1C28-35F5-DE25-8A64E1E39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Virgin Atlantic’s inclusive policies have had a significant impact on the employees’ and the company’s overall performance.</a:t>
            </a:r>
          </a:p>
          <a:p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49% increase in mental wellbeing.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65% increase in feelings of happiness.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When employees feel comfortable being themselves, they experience less stress and greater job satisfaction.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24% improvement in customer and staff experience.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Employees who feel valued are more motivated to provide better service.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A fivefold increase in searches for cabin crew roles.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Over 10,000 applications for 700 positions, showing that an inclusive environment attracts a wider talent pool.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/>
              <a:t>Developing stronger teams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When employees feel respected and included, they collaborate more effectively.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Open expression fosters trust and teamwork, making teams more engaged and committed.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A diverse team brings different ideas and viewpoints, leading to better problem-solving and innovation.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Encouraging individuality can lead to more creative thinking and fresh approaches in customer service and marketing.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Employees from different backgrounds bring unique insights, making the company more adaptable to global customers.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Understanding different perspectives helps businesses serve a broader range of people, making their services more inclusive and accessible.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/>
              <a:t>Long-term benefits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Being a leader in diversity and inclusion enhances Virgin Atlantic’s image.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Customers and employees are more loyal to brands that reflect modern, inclusive values.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Employees who feel valued are less likely to leave, reducing recruitment costs.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A positive work culture boosts morale and encourages employees to perform at their best.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Virgin Atlantic’s inclusive policies make it more attractive to top talent.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A diverse workforce helps them understand and cater to different customer needs globally.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Companies with strong EDI policies often see higher profits due to engaged employees and satisfied customers.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C001A-2A5D-F397-FF56-F091BEDF8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2811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8413-DB52-EF8E-733E-129C04B3A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666E4-F5A9-E1E9-4CEA-042D0E258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A3BC6-5BC5-1E5E-FDAF-4507EA4C7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08367-D623-C9CC-B7AB-8BE36F9D5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223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842A9-E7DD-9AFC-3B6B-525FF6DF6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A66AA-46D8-D736-D47E-16532EC6CC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0E35B4-A168-A947-7E51-DFA4E2C187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17872-74EF-2943-3FD4-50C205E5DB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7915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4FBBA-8555-43BE-3738-C36150860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E32265-D1D1-A96A-1F83-BFABB9F18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F14C4F-9643-75D9-64A0-D24A35617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BC361-902E-95DE-1D05-34E803BB6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9876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82410-C175-0C0B-25AB-7ECC93602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3C5663-6BAC-4968-9012-E46C1133A9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AA869-466F-F4D6-4F04-7DFA1F2C29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040E2-1C8E-EAA3-119A-6E7513468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619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65B65-B50A-598E-733A-8EBD51FE7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9205A7-B123-AC98-A3E2-DD2206FB3D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0A497F-5605-FA50-98CD-66E092694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7D5113-6923-5C2F-6DC7-2F97AB582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3536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1AEAD-D05B-D4C6-917B-A2A1ADC81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4B7367-6AC1-DDC3-42D5-19380BE339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382780-0F24-2C16-E653-44E79C153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C7C6A-3AC4-E5B9-0F7B-6D2B3B8D2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83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8C1E6-2EF2-E3EE-58DD-C2DC5DB40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2C18E0-EC49-06B2-A584-E93973EF7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CC1511-57CB-837F-F9E3-2AC946D23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1A7FB-4E33-372A-B5F3-BCF014E34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754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4C42A-F667-F3B0-1D58-7B858D66D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04D154-1D56-C450-2B02-0471F2C0BE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F97CB9-A3B6-928D-6B42-F9909DA38A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0558A-A912-0BCA-989B-C7C93348F9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063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28131-D4ED-7339-F0C6-DBF439F4B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776008-2DDD-4BB7-94DD-1A15D8B28D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C901F8-B8A1-A503-A00F-5FF8CF856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D6A33-7773-9B6C-C5D3-B743F3B201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516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C8E53-EADC-F8D9-5E9A-C63DA1B7A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2E3AAF-8378-DD45-746E-87B203288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10765E-1D40-327D-F0BF-BFF95861D6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Why is active listening important?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Builds stronger relationships and trust.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Reduces misunderstandings and conflict.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Improves teamwork and collaboration.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Shows respect and appreciation for others’ perspectives.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/>
              <a:t>Example: </a:t>
            </a:r>
            <a:r>
              <a:rPr lang="en-GB" dirty="0"/>
              <a:t>A manager listens to an employee’s concern about workload and repeats key points to ensure they have understood before suggesting a solution.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FBBF9-39E5-BD15-B2CC-436CEEAFD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9016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E1AD5-E415-564F-D53D-CA2E80AAF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426BF3-7810-64DC-025B-2B27EB04D5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68BCDC-A702-2F93-068D-9C411D776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C6FEF-9125-3029-1480-107706C13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38848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CBBD9-0E3E-AC8E-3D24-53698DF29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F5FBA6-298A-D3B2-D729-47DC4966D2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0193F9-F7E1-EBF3-68A0-70243E69B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01891-399E-216B-5151-0CA48B6011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3598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13092-5819-3B31-7E88-2318D69DE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EBB75B-3B6E-ED9C-9E37-370E6F04DA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0B07BD-F271-B201-780C-946267B40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CFB6-13C5-EB3E-21B3-2AC6AE8FE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4362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0575-D787-3DB1-47F2-9546A8AE8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826AF4-595F-272B-99D3-751E9BAF50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DE55AD-89B5-3EA7-83D6-984A95486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956B4-EC51-6EFE-CD63-2311DE6AA2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2650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72E1B-22BF-4C9D-8A92-84DD829FC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246912-1135-7764-5EDB-E3B3B5BFC2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006775-8248-17DD-D4E3-C1A63EA145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Instead of feeling discouraged, a person with a growth mindset will use feedback to learn, develop and enhance their skills.</a:t>
            </a:r>
          </a:p>
          <a:p>
            <a:endParaRPr lang="en-GB" dirty="0"/>
          </a:p>
          <a:p>
            <a:r>
              <a:rPr lang="en-GB" b="1" dirty="0"/>
              <a:t>Encourages learning and improvement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People with a growth mindset believe that abilities can be developed through effort and practice.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They see feedback as a guide for how to improve rather than as an attack on their abilities.</a:t>
            </a:r>
          </a:p>
          <a:p>
            <a:endParaRPr lang="en-GB" dirty="0"/>
          </a:p>
          <a:p>
            <a:r>
              <a:rPr lang="en-GB" b="1" dirty="0"/>
              <a:t>Reduces defensiveness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 fixed mindset might lead someone to react to feedback with frustration or self-doubt.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 growth mindset allows individuals to listen openly, process the feedback and apply it constructively.</a:t>
            </a:r>
          </a:p>
          <a:p>
            <a:endParaRPr lang="en-GB" dirty="0"/>
          </a:p>
          <a:p>
            <a:r>
              <a:rPr lang="en-GB" b="1" dirty="0"/>
              <a:t>Builds resilience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Feedback can sometimes feel tough to hear, but a growth mindset helps people bounce back and stay motivated rather than feeling like giving up.</a:t>
            </a:r>
          </a:p>
          <a:p>
            <a:endParaRPr lang="en-GB" dirty="0"/>
          </a:p>
          <a:p>
            <a:r>
              <a:rPr lang="en-GB" b="1" dirty="0"/>
              <a:t>Helps shift focus from “I failed” to “I can improve”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Instead of thinking, “I’m just not good at this”, a growth mindset shifts the perspective to “I haven’t mastered this yet, but I can with practice.”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/>
              <a:t>Leads to long-term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People who embrace feedback and continuously improve are more likely to achieve their goals, whether in education, career or personal growth.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E0B3F-9EDA-7F8E-39C7-EBF91AC0A8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2889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56594-3B7D-1382-6137-0B5CCDA91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BDFAD1-5610-8824-10A3-9CF731BF4C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F26F2-5132-3117-F3A6-5188544ED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CED04-9CC2-1139-50EA-131B84673E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6971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D62BD-A7A7-ACE5-3ED5-497CE91D5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5EDB6-07DA-54C7-6E76-5030578B26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2881E-4ED9-DA71-D105-671C4D539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B538D-EA1B-AD79-E6E1-D9C20D4618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9432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8CEC6-2276-BEF9-1E71-0C9A53A09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3E1F8A-7727-05F3-4094-CB45E28182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D943A2-4EF1-09E2-C409-59D574DD0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AABD5-0F0D-CE27-F0E0-9899E17A69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45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8413-DB52-EF8E-733E-129C04B3A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666E4-F5A9-E1E9-4CEA-042D0E258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A3BC6-5BC5-1E5E-FDAF-4507EA4C7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08367-D623-C9CC-B7AB-8BE36F9D5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2230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https://www.youtube.com/watch?v=0Lry1N6gZrs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4043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8413-DB52-EF8E-733E-129C04B3A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666E4-F5A9-E1E9-4CEA-042D0E258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A3BC6-5BC5-1E5E-FDAF-4507EA4C7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08367-D623-C9CC-B7AB-8BE36F9D5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2230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5129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65A9B-8B0F-F6FA-2C3C-D3EA21FF4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7B20DB-71E8-FD41-BAD5-FF757AA8CC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E32FEE-D9E3-A8B7-5A97-0A789D1A8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7BAC9-91A7-3912-0263-A1929ED4D8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2305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3D294-CC7C-B2FE-49B3-679F16A40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1CDF9C-34E0-A58E-FD8A-23B76F2DA8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149D1B-A3BD-0F61-1438-EFB2DBFC80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B58A6-12C4-E826-DE43-28EF702A79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9970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B5163-EE05-04D1-E1C7-0AFF86BEB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EAF6D4-42B8-0246-E43E-29CD3366FE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343113-8BE8-E997-0111-126EBD2A2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3E46B-20AD-F44C-5E57-1B46FB823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00802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1370C-B80C-C94E-C1E4-2E0A29C4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F5C83B-B995-C30D-9A41-2FBEC632E9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68E8E3-093B-5972-FAFE-9E0160CF53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99DF32-E5C0-03EA-593E-10BC07FCD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296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78E07-45B7-D89D-681B-83227F47A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483060-1AB0-9C02-CFD3-270DFE4B1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14DEC0-F427-BB9F-419B-84C6A6737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Marketing: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Promotes the business, attracts customers and drives sales through advertising, market research and branding.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Human resources: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Manages recruitment, employee relations, training and workplace wellbeing to ensure a productive workforce.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Operations: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Oversees day-to-day business activities, production processes and supply chain management to ensure efficiency.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Finance: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Manages budgeting, accounting, investments and financial planning to maintain profitability and business stability.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DB1A2-ACBA-FB0C-0FDC-EF1A88BC72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6338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2C3C5-3ACB-76C4-5193-E0914400F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A3F6B5-24CC-FDE8-B2A5-C2899F5E5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5E2AC6-418F-B8BA-2081-3D129B025A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3B279-2116-90B2-406F-8EC9253D25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16398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2FAD4-2E26-7B7E-34EC-011C30CF4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099E82-F90A-68F6-00EE-A7683BAC10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12921F-2761-D654-BF9B-7E47FFDD7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B5667-0AC6-142F-2C0C-22A71666B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16162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7B44F-8F9A-98FC-06AA-B3C52BDF9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825489-E89F-5886-CCA6-586E77AFB2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AD4793-F49E-3572-4D63-622E4A93B2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58811-942A-F00B-F2BB-51DC75D80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02595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AFAFB-9AAB-CB76-F078-A054C6EEE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6058E3-0F85-E852-B4F5-6A958EA38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0535AA-4B41-44AF-9B3D-9BEAAA740F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DC68A-64DB-9AB6-8DAB-14BFDAECD7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57117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9FE97-6919-F66B-1A16-711C3C511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2AF539-23D8-63BE-FA36-4A75596921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90CA0D-8178-A00B-0B1F-F57553DA51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3A747-1864-B968-B291-641966CFA9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3497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2E07A-B1CA-7314-10DE-8DD9E0756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44ADC8-161B-3631-512C-3869A66BB3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89989A-B74D-03F5-2D2F-0027930F42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C2095C-5BC3-176F-27E0-8D479E72FE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91158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E77A4-46AE-138A-635F-E538C6F81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A307EB-8762-AFEC-D97C-1DB0C02D52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8B199-2518-DDF6-BC3F-3B3F2322D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CC9E8-C069-7082-32E5-60B188090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43057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53287-D694-DC39-C784-B0CD8DE05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733D0E-71DD-CD1C-399E-097DC523F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2988C8-C3F0-CCB2-739B-CB76AA3852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C9126-4AB8-0506-1669-9C3E2E762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763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0AF05-9C83-FE57-C7F5-9282E512A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26E2EE-326F-19D9-8ABE-2DD70A60D0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2931BB-0F87-8463-028A-D029D093E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73889-9624-ADF1-4510-88FFE142F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2776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0553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E7811-AEB8-BD69-32EA-DCFFD4F9A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D28D6E-8FF0-A771-EA50-35D7E123B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6AD5CD-F576-C5CA-2D6E-C3D33EE209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4372B-C321-025C-979C-F891D0B014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9685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35893-470D-924A-7908-8803F2839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4FC889-7C7A-31B2-9545-799D57DEC8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F2B0B6-93F4-7B62-1E88-A49F920D5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0D011-7C0E-3BA3-83B5-D23232B1D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9175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7EB6F-F846-F73A-7F18-3401D8326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65278D-04C9-0631-556C-4FF222FDD1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0E17BC-40D3-749E-69B6-148998E75A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DD1015-485D-6896-A825-3C49F8C320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6117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60FE5-2116-DA47-7186-469E6B76F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0E44A6-C7C9-EECC-2D29-001341DC2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CB8F1E-0D87-15C3-A38B-F5B4F83A4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A7EF2-12F1-2ABD-EACF-FCA41DE948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9999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7444-0345-559C-A44E-C218D915A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FA5DD5-C065-C3F0-DDB5-972F6ACC0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E2FB42-92B8-D1B8-EA56-E608688D3F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31487-FF56-90D1-F38F-7F8DBA398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56580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533D0-4E48-30EE-111A-55A6FE5FC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03FBD1-AA5F-8CA1-E00A-BF0DFAF45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5A8025-E923-FD96-1D65-717A0C400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D5EC7-0C5E-211B-3673-21F3D83648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8510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1470A-C8F8-3F4F-FC61-C24888586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2154B-915A-6F40-94C5-0D3F2BF497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9F1DE3-328B-A9DE-8AF2-1E44FA15D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09662-0209-DCB5-1D9D-66DE9A6FB3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08912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C7BC9-0EC9-DFDA-CF8E-C990C906B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417BF6-7F5B-1A1E-DE26-8732EBD5E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C3EA52-D6A9-385B-F681-CD91DDB4E8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D4F04-9F3E-45FA-6932-B126FB3DC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80570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AF1D2-EE56-4CA1-0E0E-60B252987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486BF5-8C03-49E0-33B2-B118CA08E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0F77E-9DFE-CBB0-F78B-BA9906899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94569-1675-D0DA-A3C7-083CE91D54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37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4BF7A-4F09-7FF3-FE70-E2B17DB6E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D7CFC7-1891-7F73-5D1B-A05C00742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CF0EA-A8EC-2FE9-C3F0-E52BD8A51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A93F2-5574-3708-9F4A-7E7124323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21272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A0571-414D-B0EE-57B6-B92D48B19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34E6D3-35BC-7314-B6E4-1532E8C535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3085AB-DEFE-B747-5024-8AC2F5990A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803738-0331-7181-F99A-B3ECF1B9B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5303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8C2C1-D553-D3C2-ED3E-616C193F5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7B906B-6987-92B7-AB1F-46D71A457A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9BE0C0-A84F-F642-86CB-485879ABC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B5886-DC3F-07AC-E4AD-6B23CCAE27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0020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E6F92-5042-D196-3651-737C4F6A8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2AE664-E27F-B83B-D5B2-C5E3A6309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EA1733-DFE1-5E09-2C94-9FB1C82CE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55DC5-6745-A40A-C2F4-C80E9BFBFC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32637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D0B1F-40F2-890B-24E9-B085C64EF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8B4C14-0A1F-B60E-6A6D-F6852F908E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31F247-F90B-7420-291E-20F78B528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57C04-1B29-798E-B11A-1D907EA91B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58270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BBF84-B53D-3720-BEC5-313D9DB4E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9F0ADB-BCE2-4B25-041A-57138B1291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6002EE-AAD5-E0A3-473D-B6645D01D2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E7227F-01AF-12AA-D759-F136301C4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020752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55740-DA70-FD63-CB19-287D5EF12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D8FD29-0C7B-0370-2FDC-6E4497B9F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DCBFC1-6556-6BD7-18C1-CD3EA61E5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CAFCB-0C0B-A278-0884-9DDF827A5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4187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335D9-EEAE-7D56-9F2E-C10643E95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200031-39B8-9B99-A4B7-7D3B91E84A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8F4548-40B2-DBC9-7C3E-5168C64044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76B24-FDB4-A40F-0776-848F37CDB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73194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227EA-CEC9-853C-C26B-D8839464E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32D4F1-0704-608B-9C30-F1578D0FC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1DB15E-CADA-48BB-F454-1453BD329D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5DAB3-0390-5762-0D5F-55F3854CC6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36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B5E59-7701-FF3B-37E4-18EE98307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88CBFD-619C-DDE7-2B6D-15EBB7CDE6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67EF9D-8A7B-4B34-65CF-0F764C42A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AC3DF-1ACC-C033-88A3-234D890EE8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1020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8604F-A821-1E12-6427-B61987BF4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A85781-38F1-5E10-104C-BBD940576E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DB6539-07D3-CEE6-3601-3A95E0231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83F4A-A90B-47CD-ED08-2777CE56C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2113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9AEE6-8308-5DE5-C7BC-2C57F730F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1E9E11-5BAD-4579-1C67-33AA8FE1BF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BBD866-ED5F-CF38-BC04-38FF46582D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287CB5-DD60-3CBB-03E7-94CBC14D9B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77870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D76A-E446-9093-F646-91230945A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99897A-0D51-8C6D-4250-45F37465F3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DDE447-26CE-3FE3-93F6-EEA9D2050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DC694-DD5C-11D6-B691-FE4FA6E3E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09474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EA0DE-2552-A82B-413F-2B8D06C17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5B6878-6158-138F-8B5E-BCA276EF4F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268FE-2154-0A0B-3B12-492E74299A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F65D6-7E41-0104-BCB7-CEDDA84A3E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0752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D3C9D-7201-2DC1-0450-86DB00F7A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4D6816-4859-491F-1DED-2E2707D56B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DB87A4-8662-C988-BFDE-BD1E89CE6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F6987-979D-8243-FBFA-CA4D4AE6D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1816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47566-3CF0-3097-2E0C-02C0A2BB8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14953-34E6-6D8E-D359-813DEE2D9A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73AA50-B886-F129-A6D2-D3353FC96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CA638-0E58-323B-639D-FC9D56B0C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8637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EFB4E-C000-FD75-BA1C-E80BF19A6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D3EC01-5061-433A-AC56-5A3EDFCDF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5D282-7B7C-2C08-AF61-82A33B275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08FC1-387B-678F-DD0C-D28452A34F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18093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74A4D-82F5-6A4E-12CF-E085D48CA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21F859-20C6-5B53-96C2-857B5C3178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CB3ABD-D06E-72A1-1E16-89A02E3120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47284-4E69-FF29-FDB3-E3CC2D2182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72786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3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3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3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6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6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6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6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0Lry1N6gZrs?feature=oembed" TargetMode="External"/><Relationship Id="rId4" Type="http://schemas.openxmlformats.org/officeDocument/2006/relationships/image" Target="../media/image7.jpe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1514080"/>
            <a:ext cx="5220104" cy="1949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dirty="0"/>
              <a:t>T LEVEL FOUNDATION YEAR IN BUSINESS AND ADMINISTRATION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GB" dirty="0"/>
              <a:t>Supporting delivery of T Level foundation year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F7E21-4137-9501-A36C-CECE702C8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A813781-6278-1674-5FB7-0895DBFE9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Finance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6F56B9-9E0C-46D0-35CA-EDC75DCE3F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Raising finance: </a:t>
            </a:r>
            <a:r>
              <a:rPr lang="en-GB" sz="2400" dirty="0"/>
              <a:t>Ensures the business has enough funds to cover expenses by securing loans, grants or other sources of funding.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Budgeting: </a:t>
            </a:r>
            <a:r>
              <a:rPr lang="en-GB" sz="2400" dirty="0"/>
              <a:t>Plans and monitors expected income and expenses to help manage financial resources effectively.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Accounting and reporting: </a:t>
            </a:r>
            <a:r>
              <a:rPr lang="en-GB" sz="2400" dirty="0"/>
              <a:t>Produces reports on profit, loss and overall business value to assess financial performance.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138C54-1DEF-A107-B411-6DA7B60D0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020AA-1AE1-2186-F99C-96C7C29B46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72295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165E2-031F-17A9-3108-7601F4E05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4665DC-D5AB-A07D-A394-A7BAD1D92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Negotiation activity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DD79B4-1F23-2C11-123E-CC79E1A166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Work in groups of three as Manager, Project Lead and Mediator.</a:t>
            </a:r>
          </a:p>
          <a:p>
            <a:pPr lvl="1"/>
            <a:r>
              <a:rPr lang="en-GB" sz="2400" b="1" dirty="0"/>
              <a:t>Manager</a:t>
            </a:r>
            <a:r>
              <a:rPr lang="en-GB" sz="2400" dirty="0"/>
              <a:t> seeks to complete the project for as little money as possible, in the fastest time. </a:t>
            </a:r>
          </a:p>
          <a:p>
            <a:pPr lvl="1"/>
            <a:r>
              <a:rPr lang="en-GB" sz="2400" b="1" dirty="0"/>
              <a:t>Project Lead </a:t>
            </a:r>
            <a:r>
              <a:rPr lang="en-GB" sz="2400" dirty="0"/>
              <a:t>seeks to secure the best labour and materials options.</a:t>
            </a:r>
          </a:p>
          <a:p>
            <a:pPr lvl="1"/>
            <a:r>
              <a:rPr lang="en-GB" sz="2400" b="1" dirty="0"/>
              <a:t>Mediator</a:t>
            </a:r>
            <a:r>
              <a:rPr lang="en-GB" sz="2400" dirty="0"/>
              <a:t> observes and records observations on a feedback form.</a:t>
            </a:r>
          </a:p>
          <a:p>
            <a:pPr marL="0" lvl="1" indent="0">
              <a:buNone/>
            </a:pPr>
            <a:r>
              <a:rPr lang="en-GB" sz="2400" dirty="0">
                <a:solidFill>
                  <a:srgbClr val="E51C41"/>
                </a:solidFill>
              </a:rPr>
              <a:t>Feel free to share selectively to strengthen your position</a:t>
            </a:r>
            <a:r>
              <a:rPr lang="en-GB" dirty="0">
                <a:solidFill>
                  <a:srgbClr val="E51C41"/>
                </a:solidFill>
              </a:rPr>
              <a:t>.</a:t>
            </a:r>
            <a:endParaRPr lang="en-GB" sz="2400" dirty="0">
              <a:solidFill>
                <a:srgbClr val="E51C4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7FD0A3-E770-AC8B-1887-0E4537D1B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70B32-77C9-E258-7DE8-5E843D3D7C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76197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2949D-E0B2-37C4-770F-8E73FB586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52F5B3A-463A-2151-1F73-47D51A94E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Thomas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dirty="0"/>
              <a:t>Kilmann conflict model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31FC5-12CA-8E48-3994-AFBA1D7B94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A framework of five modes for how people respond to conflict.</a:t>
            </a:r>
          </a:p>
          <a:p>
            <a:pPr lvl="2"/>
            <a:r>
              <a:rPr lang="en-GB" dirty="0"/>
              <a:t>Competing.</a:t>
            </a:r>
          </a:p>
          <a:p>
            <a:pPr lvl="2"/>
            <a:r>
              <a:rPr lang="en-GB" dirty="0"/>
              <a:t>Collaborating.</a:t>
            </a:r>
          </a:p>
          <a:p>
            <a:pPr lvl="2"/>
            <a:r>
              <a:rPr lang="en-GB" dirty="0"/>
              <a:t>Compromising.</a:t>
            </a:r>
          </a:p>
          <a:p>
            <a:pPr lvl="2"/>
            <a:r>
              <a:rPr lang="en-GB" dirty="0"/>
              <a:t>Avoiding.</a:t>
            </a:r>
          </a:p>
          <a:p>
            <a:pPr lvl="2"/>
            <a:r>
              <a:rPr lang="en-GB" dirty="0"/>
              <a:t>Accommodating.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33C8D6-665E-3126-ED17-E8EB05D1C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ED448-3313-B4AF-3990-33EF6C3516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01636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F0658-0709-DFEA-F790-278E72B18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D5A6C1C-BF94-F6F7-3B50-0F41FBEC8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Competing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B7465A-0EFC-9A91-47B2-1E50C03A22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High assertiveness, low cooperativeness.</a:t>
            </a:r>
          </a:p>
          <a:p>
            <a:pPr lvl="1"/>
            <a:r>
              <a:rPr lang="en-GB" sz="2400" dirty="0"/>
              <a:t>You pursue your own concerns at the other’s expense.</a:t>
            </a:r>
          </a:p>
          <a:p>
            <a:pPr lvl="1"/>
            <a:r>
              <a:rPr lang="en-GB" sz="2400" dirty="0"/>
              <a:t>Use when quick, decisive action is needed (e.g. emergencies).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3FF071-0D37-B38B-E7C1-EF9B81620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F566B-7E2B-46F0-C9E4-C383CFCC17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06728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82373-3342-37E3-7D57-96E791A68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E2C5515-74DA-8D22-3E95-FF75F7425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Collaborating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C3852F-F125-A37E-CFCF-0DDB97160B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High assertiveness, high cooperativeness.</a:t>
            </a:r>
          </a:p>
          <a:p>
            <a:pPr lvl="1"/>
            <a:r>
              <a:rPr lang="en-GB" sz="2400" dirty="0"/>
              <a:t>You work with the other to find a win-win solution.</a:t>
            </a:r>
          </a:p>
          <a:p>
            <a:pPr lvl="1"/>
            <a:r>
              <a:rPr lang="en-GB" sz="2400" dirty="0"/>
              <a:t>Use when both sets of concerns are too important to compromise.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BE9A6D-0D8E-30CA-24BD-170EFA79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9BD63-BA53-B05E-CF82-BA0A3AFD9E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4917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92F80-4B0B-0917-BF00-76E9A008A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04F462E-BD2F-B539-D93C-C421C51F3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Compromising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D240AF-F231-BDD9-D051-96EC5513F1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Moderate assertiveness and cooperativeness.</a:t>
            </a:r>
          </a:p>
          <a:p>
            <a:pPr lvl="1"/>
            <a:r>
              <a:rPr lang="en-GB" sz="2400" dirty="0"/>
              <a:t>You seek an expedient, mutually acceptable solution.</a:t>
            </a:r>
          </a:p>
          <a:p>
            <a:pPr lvl="1"/>
            <a:r>
              <a:rPr lang="en-GB" sz="2400" dirty="0"/>
              <a:t>Use when goals are equally important or time is limited.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FD3A2A-F9D1-0A1D-A2E8-E6EE66D61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A896F-5B8A-BBD8-3CD0-479CF2D3EF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22929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F245B-6F56-1D1F-AAEE-4D5EE578B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03B1098-007B-B00C-0E72-068C41E3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Avoiding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6AE28-240B-8253-5981-A75152765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Low assertiveness, low cooperativeness.</a:t>
            </a:r>
          </a:p>
          <a:p>
            <a:pPr lvl="1"/>
            <a:r>
              <a:rPr lang="en-GB" sz="2400" dirty="0"/>
              <a:t>You do not address the conflict directly.</a:t>
            </a:r>
          </a:p>
          <a:p>
            <a:pPr lvl="1"/>
            <a:r>
              <a:rPr lang="en-GB" sz="2400" dirty="0"/>
              <a:t>Use when issue is trivial or more information is needed.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1C6044-A7E4-2551-183F-074A0F8D5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95DB8-6138-D57B-961F-9A2A578D8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73990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658E0-4A0F-610E-2053-D618EB0CC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3B8D23C-64E3-7074-9455-FD82EFAA8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Accommodating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D7BA2D-C1C8-9ED2-89D2-70C31A4A29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Low assertiveness, high cooperativeness.</a:t>
            </a:r>
          </a:p>
          <a:p>
            <a:pPr lvl="1"/>
            <a:r>
              <a:rPr lang="en-GB" sz="2400" dirty="0"/>
              <a:t>You put the other’s needs above your own.</a:t>
            </a:r>
          </a:p>
          <a:p>
            <a:pPr lvl="1"/>
            <a:r>
              <a:rPr lang="en-GB" sz="2400" dirty="0"/>
              <a:t>Use when preserving harmony is more important than your goals.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91B91-1C01-5DA4-4509-E0FDEE8C5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F6D4A-4277-8F7A-AEBD-FFBCFCFC29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09108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8F800-9963-7EE5-B855-8282237ED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A7E6904-A07C-53D2-4400-0714D1D79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Your conflict-handling mode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951FF3-81BD-127C-49F9-B43A5E064B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lvl="1"/>
            <a:r>
              <a:rPr lang="en-GB" sz="2400" dirty="0"/>
              <a:t>Based on today’s negotiation:</a:t>
            </a:r>
          </a:p>
          <a:p>
            <a:pPr lvl="2"/>
            <a:r>
              <a:rPr lang="en-GB" dirty="0"/>
              <a:t>Which mode did you mostly use?</a:t>
            </a:r>
          </a:p>
          <a:p>
            <a:pPr lvl="2"/>
            <a:r>
              <a:rPr lang="en-GB" dirty="0"/>
              <a:t>Why did you choose that approach?</a:t>
            </a:r>
          </a:p>
          <a:p>
            <a:pPr lvl="2"/>
            <a:r>
              <a:rPr lang="en-GB" dirty="0"/>
              <a:t>What worked well in your negotiation?</a:t>
            </a:r>
          </a:p>
          <a:p>
            <a:pPr lvl="2"/>
            <a:r>
              <a:rPr lang="en-GB" dirty="0"/>
              <a:t>What challenges did you face?</a:t>
            </a:r>
          </a:p>
          <a:p>
            <a:pPr lvl="2"/>
            <a:r>
              <a:rPr lang="en-GB" dirty="0"/>
              <a:t>How did your conflict-handling mode help or hinder?</a:t>
            </a:r>
          </a:p>
          <a:p>
            <a:pPr lvl="2"/>
            <a:r>
              <a:rPr lang="en-GB" dirty="0"/>
              <a:t>What would you do differently next time?</a:t>
            </a:r>
          </a:p>
          <a:p>
            <a:pPr lvl="1"/>
            <a:r>
              <a:rPr lang="en-GB" sz="2400" dirty="0"/>
              <a:t>Record your mode in the reflection section on the Negotiation project feedback form.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19A75E-E178-FB3C-0067-14BB6B613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D2163-3B10-AC8F-E16B-6E9186C8F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78081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4878B-A905-15A9-6F8C-DBE052A00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8A36548-1579-DBBE-A4F5-BAABDFD06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30796-86B0-DB0F-F8D9-4BF6311BE0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lvl="1"/>
            <a:r>
              <a:rPr lang="en-GB" sz="2400" dirty="0"/>
              <a:t>Accurate financial planning underpins </a:t>
            </a:r>
            <a:r>
              <a:rPr lang="en-GB" sz="2400" b="1" dirty="0"/>
              <a:t>effective resource management</a:t>
            </a:r>
            <a:r>
              <a:rPr lang="en-GB" sz="2400" dirty="0"/>
              <a:t>. </a:t>
            </a:r>
          </a:p>
          <a:p>
            <a:pPr lvl="1"/>
            <a:r>
              <a:rPr lang="en-GB" sz="2400" b="1" dirty="0"/>
              <a:t>Strategic negotiation </a:t>
            </a:r>
            <a:r>
              <a:rPr lang="en-GB" sz="2400" dirty="0"/>
              <a:t>balances budget, time and project priorities.</a:t>
            </a:r>
          </a:p>
          <a:p>
            <a:pPr lvl="1"/>
            <a:r>
              <a:rPr lang="en-GB" sz="2400" dirty="0"/>
              <a:t>Recognising your </a:t>
            </a:r>
            <a:r>
              <a:rPr lang="en-GB" sz="2400" b="1" dirty="0"/>
              <a:t>conflict-handling</a:t>
            </a:r>
            <a:r>
              <a:rPr lang="en-GB" sz="2400" dirty="0"/>
              <a:t> mode enhances team collaboration.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55C6-AECD-E07D-42CE-DF74C85FF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5CF7E-881A-BD14-E9F0-A3E720406A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289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D5C75-69AE-70E7-CB3B-F714B9D46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B1DBE1A-9B38-88AB-D2BE-B0EB48F28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E7522-D823-4392-1E5D-8C8CB53AAE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lvl="1"/>
            <a:r>
              <a:rPr lang="en-GB" sz="2400" dirty="0"/>
              <a:t>Reflect on today’s negotiation and conflict style.</a:t>
            </a:r>
          </a:p>
          <a:p>
            <a:pPr lvl="1"/>
            <a:r>
              <a:rPr lang="en-GB" sz="2400" dirty="0"/>
              <a:t>Identify one strategy to improve next time</a:t>
            </a:r>
            <a:r>
              <a:rPr lang="en-GB" dirty="0"/>
              <a:t>.</a:t>
            </a:r>
          </a:p>
          <a:p>
            <a:pPr lvl="1"/>
            <a:r>
              <a:rPr lang="en-GB" sz="2400" dirty="0"/>
              <a:t>Prepare to share your strategy in the next lesson.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93AE7-3784-2215-EFF3-0A6273E00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C67F3-EE2E-3A40-2903-AD06E460DE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657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4A0B2-AA3D-D21E-3EA1-38EF8713B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C66DFE3-5E0D-6872-5C73-E4923084B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Functional areas collaborating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4D732-8244-6A8E-F8CA-8ED3C6F94D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To achieve its goals and objectives, a business needs all its functional areas to work together.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Each department depends on the others to carry out their specific tasks effectively. </a:t>
            </a:r>
            <a:r>
              <a:rPr lang="en-GB" dirty="0"/>
              <a:t>For example, it is the responsibility of the human resources department to recruit and select appropriate staff to work within the marketing, finance and operations departments.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b="1" dirty="0"/>
              <a:t>Task: </a:t>
            </a:r>
            <a:r>
              <a:rPr lang="en-GB" dirty="0"/>
              <a:t>Work in pairs to consider how different business functions collaborate.</a:t>
            </a: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EFFDE-13DB-2177-A861-5CCCA2B0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B2C01-05C6-5892-DAA5-A820DEDFBA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532912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Digital tools and preparation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C</a:t>
            </a:r>
            <a:r>
              <a:rPr lang="en-GB" sz="2400" dirty="0"/>
              <a:t>ollaboratively research and plan the feasibility of the SDG awareness campaign.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U</a:t>
            </a:r>
            <a:r>
              <a:rPr lang="en-GB" sz="2400" dirty="0"/>
              <a:t>se digital collaboration tools effectively.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Contribute to</a:t>
            </a:r>
            <a:r>
              <a:rPr lang="en-GB" sz="2400" dirty="0"/>
              <a:t> a comprehensive report based on assigned roles.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42083-132C-2807-9FAC-2C9713AE8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CD0F88C-EC65-745E-CB57-F351F02BF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 reflection and </a:t>
            </a:r>
            <a:r>
              <a:rPr lang="en-GB" dirty="0"/>
              <a:t>d</a:t>
            </a:r>
            <a:r>
              <a:rPr lang="en-GB" sz="3600" dirty="0"/>
              <a:t>iscussion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311BB1-7886-7A2A-2CFA-CE42361A2D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Share your reflections on your negotiation and conflict style.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Discuss the strategy you identified for improvement.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Consider how you plan to implement this strategy in future teamwork activities.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87B95-BDE6-3A97-167A-19CBEFA4D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12790-C60A-26D1-328D-A4D78BF3AB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6020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FF501-36EE-8899-5818-1AE1C74E0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A476D47-4DAB-9F82-67D4-C68F045E8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Team formation and roles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2E4EFA-009D-39F1-B1E7-151046EC59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436513" cy="3601574"/>
          </a:xfrm>
        </p:spPr>
        <p:txBody>
          <a:bodyPr/>
          <a:lstStyle/>
          <a:p>
            <a:pPr lvl="1"/>
            <a:r>
              <a:rPr lang="en-GB" dirty="0"/>
              <a:t>Form teams of six, ensuring varied skill sets.</a:t>
            </a:r>
          </a:p>
          <a:p>
            <a:pPr lvl="1"/>
            <a:r>
              <a:rPr lang="en-GB" sz="2400" dirty="0"/>
              <a:t>In your teams, discuss personal strengths, identify and agree roles:</a:t>
            </a:r>
          </a:p>
          <a:p>
            <a:pPr lvl="2"/>
            <a:r>
              <a:rPr lang="en-GB" dirty="0"/>
              <a:t>Team leader.</a:t>
            </a:r>
          </a:p>
          <a:p>
            <a:pPr lvl="2"/>
            <a:r>
              <a:rPr lang="en-GB" dirty="0"/>
              <a:t>Data analyst.</a:t>
            </a:r>
          </a:p>
          <a:p>
            <a:pPr lvl="2"/>
            <a:r>
              <a:rPr lang="en-GB" dirty="0"/>
              <a:t>Sustainability specialist.</a:t>
            </a:r>
          </a:p>
          <a:p>
            <a:pPr lvl="2"/>
            <a:r>
              <a:rPr lang="en-GB" dirty="0"/>
              <a:t>Financial analyst.</a:t>
            </a:r>
          </a:p>
          <a:p>
            <a:pPr lvl="2"/>
            <a:r>
              <a:rPr lang="en-GB" dirty="0"/>
              <a:t>Business support specialist.</a:t>
            </a:r>
          </a:p>
          <a:p>
            <a:pPr lvl="2"/>
            <a:r>
              <a:rPr lang="en-GB" dirty="0"/>
              <a:t>Marketing and communications specialist.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AEB76-39A3-C1AB-0943-8CF093E48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8C6E0-66F7-729A-B072-CB8701081F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76108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8745B-D7B6-6932-C41E-E80BE375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A8919E0-801B-C898-08A2-7B7516376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Collaboration activity (plan, research and prepare)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D76BDF-481E-1503-FAF7-C684A147D6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563638"/>
            <a:ext cx="7667625" cy="3024336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Using your team’s dedicated online channel </a:t>
            </a:r>
            <a:r>
              <a:rPr lang="en-GB" b="1" dirty="0"/>
              <a:t>only</a:t>
            </a:r>
            <a:r>
              <a:rPr lang="en-GB" dirty="0"/>
              <a:t>, plan and research the feasibility of your SDG awareness poster.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Use the provided checklist to ensure you have enough information for all criteria.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Prepare to produce a collaborative report.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2F3F2D-61C1-ED2E-8379-80EF3939DC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7C105-60D6-378F-9675-4F6F0A016F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70968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2A8F4-AC8C-1C73-1FA8-5D4465BEA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699C300-3C25-E640-94C5-AD7FEAE7E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Collaboration in the cloud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B4175-5E99-968C-24A3-0B4820A13D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Cloud computing allows users to access software and services online, instead of installing them on a local computer.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Benefits:</a:t>
            </a:r>
          </a:p>
          <a:p>
            <a:pPr lvl="2"/>
            <a:r>
              <a:rPr lang="en-GB" dirty="0"/>
              <a:t>Real-time collaboration.</a:t>
            </a:r>
          </a:p>
          <a:p>
            <a:pPr lvl="2"/>
            <a:r>
              <a:rPr lang="en-GB" dirty="0"/>
              <a:t>Easy accessibility from any location.</a:t>
            </a:r>
          </a:p>
          <a:p>
            <a:pPr lvl="2"/>
            <a:r>
              <a:rPr lang="en-GB" dirty="0"/>
              <a:t>Improved version control and document management.</a:t>
            </a:r>
          </a:p>
          <a:p>
            <a:pPr lvl="2"/>
            <a:r>
              <a:rPr lang="en-GB" dirty="0"/>
              <a:t>Enhanced productivity and efficient teamwork.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26B87E-896B-A429-FC7F-094C3F5C7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A5BB7-B4E5-7901-A658-406AF21679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73151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F5820-0D41-9852-4F5F-76180FBAF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42B3D20-9549-A36D-F34D-04E1638FC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Collaboration activity (produce)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44AF40-0BB0-D96E-102C-3C90D6ABEC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59582"/>
            <a:ext cx="7667625" cy="3528392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Use Microsoft Word (or similar) collaboratively, working in real-time on the same document as the rest of your team.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Clearly contribute to the report based on your assigned role.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Ensure consistency by following the provided style guide. </a:t>
            </a:r>
            <a:r>
              <a:rPr lang="en-GB" i="1" dirty="0"/>
              <a:t>Note: Adhering to a style guide improves the professional appearance, readability, clarity and consistency.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5D6857-F0BF-92E0-A174-D0D4DF1B7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4FB51-5DA8-D0A0-E405-ED8B67FC39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63719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12E00-1869-45F7-51D8-1902D47BC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223D041-86DB-FEA2-C52E-E71B5F65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Collaboration activity (present)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886D2D-8415-BE5E-F2DA-B2B0BE0392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31590"/>
            <a:ext cx="7667625" cy="345638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Each team will present selected elements of their report.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Listen carefully, ask critical and meaningful questions.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Take notes on feedback received and discuss possible improvements within your team.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Implement suggested revisions where appropriate.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7B48B2-0CE0-F989-8CE3-131D44592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EDF12C-5346-5493-C8FF-C43AF1775A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22716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DC2FC-A3F7-A8A9-52DC-924DF83CB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F5CD1C6-6602-2863-73F0-5F7E24D7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Professional development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467C13-6FB3-CFB8-05F4-C4439AC0D7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Complete the Checkpoint 2 reflection.</a:t>
            </a:r>
          </a:p>
          <a:p>
            <a:pPr lvl="2"/>
            <a:r>
              <a:rPr lang="en-GB" dirty="0"/>
              <a:t>Consider your teamwork, role performance and overall progress.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C0D3E-419C-F6E1-0C70-65F02774C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976E7A-CA92-7018-7795-9FCEAFA7E8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55125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E6112-BACA-DAA8-948C-77EEB3289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797057A-75F1-C63C-CE3A-AF471EBD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E3B30A-C696-70E9-7EC6-54072C7A2F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Effective use of digital tools enhances team productivity.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Clear role assignments facilitate efficient collaboration.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Clear communication, constructive feedback and critical reflection are essential for project improvement.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01DE19-6517-2ADD-65AA-308720DD4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0B9A6-D3B9-F055-24E8-7C492F387F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928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81C6C-E58A-E63D-C658-0EAFF51DD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4E98469-AF59-229B-8ED5-BE0CBD85B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Triple Bottom Line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64D361-87A7-4975-F65D-194BDAB8A5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061789"/>
            <a:ext cx="4073429" cy="3526185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The Triple Bottom Line (TBL) is a framework that businesses use to measure success beyond financial profit. It evaluates a company’s performance based on three key areas.</a:t>
            </a:r>
          </a:p>
        </p:txBody>
      </p:sp>
      <p:graphicFrame>
        <p:nvGraphicFramePr>
          <p:cNvPr id="2" name="Diagram 1" descr="Venn diagram showing Profit, Plant, People.">
            <a:extLst>
              <a:ext uri="{FF2B5EF4-FFF2-40B4-BE49-F238E27FC236}">
                <a16:creationId xmlns:a16="http://schemas.microsoft.com/office/drawing/2014/main" id="{196259D0-7FE2-DF06-FDFF-7BA73C406D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6626732"/>
              </p:ext>
            </p:extLst>
          </p:nvPr>
        </p:nvGraphicFramePr>
        <p:xfrm>
          <a:off x="4572000" y="949325"/>
          <a:ext cx="3833943" cy="352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F67557-D1D7-43A7-94ED-568CF6A41F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4B2FE-4F28-2AE2-964D-78AC7135D3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65695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B94C8-405D-86F1-E0AA-83D3EDC5A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A30408E-BC11-3EEE-412F-EF62F9769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BB5E1-D671-0620-CF79-285CB01326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Review and update the Action Plan section of your Professional Development Review.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Reflect on today’s session: </a:t>
            </a:r>
          </a:p>
          <a:p>
            <a:pPr lvl="2"/>
            <a:r>
              <a:rPr lang="en-GB" dirty="0"/>
              <a:t>What worked well? </a:t>
            </a:r>
          </a:p>
          <a:p>
            <a:pPr lvl="2"/>
            <a:r>
              <a:rPr lang="en-GB" dirty="0"/>
              <a:t>What challenges did you encounter?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Consider how you will apply today’s insights to your next team activity.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F0691D-7530-8E38-AB82-F0C03203E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67A8C-B2DD-5866-2EE5-BE5A460615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7007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Team project and presentation (research and draft)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D37EC-4AEF-086C-F260-3D2969C35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0679B64-01CA-3D70-0B3B-70D751AFD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E2081-876E-726D-4DCE-4D1C405E7B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Begin your team project focusing on sustainability solutions.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Understand project expectations and success criteria.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Collaborate in teams to brainstorm solutions.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Start drafting a professional proposal.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EE3A9-8D81-22D3-A58D-4972CF2D4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23A49-8619-ABC3-A0F1-08A5473238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86681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6FDB2-7225-F4CF-FBF6-C364B8FA3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59E9738-08D0-F8F1-A39D-7E3724BF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2064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Project expectations and success criteria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C6E19D-CBF8-8C09-B5C7-529E95AFF1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7667625" cy="2952328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Develop a sustainable business solution based on an assigned case study.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Identify and analyse the sustainability issue.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Propose practical, feasible solutions.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Provide measurable outcomes (e.g. cost savings, waste reduction).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Present a well-organised and professional proposal.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9F098-8341-F5E4-EE55-0C68C11DC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16482-EB47-FF3F-CB69-CBDC29C712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04733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790BF-7518-86EC-9DAC-75B277A6E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232B1EF-C09F-C555-A7F5-244F1BF1F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Team formation and roles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3DBC55-EE7D-4D6D-B84B-D04C881B06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Form teams of six, ensuring varied skill sets.</a:t>
            </a:r>
          </a:p>
          <a:p>
            <a:pPr lvl="1"/>
            <a:r>
              <a:rPr lang="en-GB" sz="2400" dirty="0"/>
              <a:t>In your teams, discuss personal strengths (as per your Professional development review) and assign roles:</a:t>
            </a:r>
          </a:p>
          <a:p>
            <a:pPr lvl="2"/>
            <a:r>
              <a:rPr lang="en-GB" dirty="0"/>
              <a:t>Team leader.</a:t>
            </a:r>
          </a:p>
          <a:p>
            <a:pPr lvl="2"/>
            <a:r>
              <a:rPr lang="en-GB" dirty="0"/>
              <a:t>Data analyst.</a:t>
            </a:r>
          </a:p>
          <a:p>
            <a:pPr lvl="2"/>
            <a:r>
              <a:rPr lang="en-GB" dirty="0"/>
              <a:t>Sustainability specialist.</a:t>
            </a:r>
          </a:p>
          <a:p>
            <a:pPr lvl="2"/>
            <a:r>
              <a:rPr lang="en-GB" dirty="0"/>
              <a:t>Financial analyst.</a:t>
            </a:r>
          </a:p>
          <a:p>
            <a:pPr lvl="2"/>
            <a:r>
              <a:rPr lang="en-GB" dirty="0"/>
              <a:t>Business support specialist.</a:t>
            </a:r>
          </a:p>
          <a:p>
            <a:pPr lvl="2"/>
            <a:r>
              <a:rPr lang="en-GB" dirty="0"/>
              <a:t>Marketing and communications specialist.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0378D9-4769-9D40-7EAD-718C52813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07B6F-D9AF-2B27-0B32-44AD9D0CAF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30081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A8EC3-0D8A-3CC8-D7F1-B566BBAC9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6B71567-5289-48C4-C344-122A6547D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Case study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B9CD3-A9B8-F41B-0638-D780DCBF58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For your assigned case study, read thoroughly and ask any clarifying questions: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/>
            <a:r>
              <a:rPr lang="en-GB" dirty="0"/>
              <a:t>Green Leaf Café. </a:t>
            </a:r>
          </a:p>
          <a:p>
            <a:pPr lvl="1"/>
            <a:r>
              <a:rPr lang="en-GB" dirty="0" err="1"/>
              <a:t>EcoPrint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FreshHarvest</a:t>
            </a:r>
            <a:r>
              <a:rPr lang="en-GB" dirty="0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AE481-06B5-6BCF-BEF1-9DDED31B6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E5160-E866-1FFA-29A9-6296CF5751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91766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6B31D-5102-BC24-2B34-511A0F566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B035843-E7FE-2593-7F52-317E95712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Brainstorming activity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DF38DF-70FC-8140-2FFF-6D7DC887AB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Brainstorm solutions for your assigned case study: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/>
            <a:r>
              <a:rPr lang="en-GB" dirty="0"/>
              <a:t>Identify key sustainability challenges.</a:t>
            </a:r>
          </a:p>
          <a:p>
            <a:pPr lvl="1"/>
            <a:r>
              <a:rPr lang="en-GB" dirty="0"/>
              <a:t>Explore creative and practical solutions.</a:t>
            </a:r>
          </a:p>
          <a:p>
            <a:pPr lvl="1"/>
            <a:r>
              <a:rPr lang="en-GB" dirty="0"/>
              <a:t>Discuss feasibility and potential impact.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A4F1A4-8661-7D0A-A117-F1A256954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F5460-8866-1DEC-1836-52DA6979CC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47560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D327C-F8A7-ED65-9280-3083F6130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9BE0BFD-F906-E22C-743B-B2BBC19BD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Research and proposal drafting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F87AB-0390-1ACD-57D4-2AAC6090E9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Begin researching and drafting your proposal: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Conduct research (based on assigned role) to support your solution.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 the provided proposal template for structure.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Collaborate effectively and document ideas.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9BD1D-F937-58B5-93A6-69CDFA3C2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F9A53-DEAA-12AF-70A0-4A365CFFAA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44339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Reflection task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Reflect on today’s progress.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Review the success criteria checklist.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Assign tasks for completing the proposal.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83445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AB48F-2A68-8940-A66F-709B10D2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and next steps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AAE7C-BA33-1652-9132-4C6C87E978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Homework: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Prepare for presentation by contributing to team slide deck and t</a:t>
            </a:r>
            <a:r>
              <a:rPr lang="en-GB" dirty="0"/>
              <a:t>ake ownership of specific sides/content based on roles.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b="1" dirty="0"/>
              <a:t>Next lesson: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Finalise your proposals and deliver presentations.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Focus on refining the written proposal and practising oral communication skills for effective presentation delivery.</a:t>
            </a:r>
          </a:p>
          <a:p>
            <a:pPr lvl="1">
              <a:lnSpc>
                <a:spcPct val="100000"/>
              </a:lnSpc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23CC6-F765-9C8C-4E51-FC817104C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DBF5E-7464-EDF7-29DD-05BEB7FD2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433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32B2D-230B-30B3-01F9-6CA9E5587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23765D1-F3B2-9F0C-0D59-DEA90F1C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Profit (economic performance)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32CBF-C322-896F-A6A5-E8065EC8D6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Refers to a company’s financial health, including revenue, costs and profitability. 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</a:t>
            </a:r>
            <a:r>
              <a:rPr lang="en-GB" sz="2400" dirty="0"/>
              <a:t>rofit is essential for business survival.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TBL encourages organisations to pursue sustainable financial strategies that support long-term growth rather than short-term gains.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07267-425D-D129-7B38-BC58A349B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5A0F4-0920-70BE-2FBE-9227A1B60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5656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Team project and presentation (present and evaluate)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1C0D5-173B-8EA4-EF44-6C01D0D29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6FAF6C5-ED44-68B5-78D6-B2A0DE0A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32F00-ADD4-A019-8135-D31C85B1C4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Refine and deliver your team presentation.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Engage in constructive peer evaluation.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Reflect on team performance and individual contributions.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E727B6-FF45-9A69-9294-4F7F99777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33D21-192B-C51A-F1A4-145E8D1DA3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8455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structure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1563638"/>
            <a:ext cx="4121976" cy="3024336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Introduction: </a:t>
            </a:r>
            <a:r>
              <a:rPr lang="en-GB" sz="2400" dirty="0"/>
              <a:t>Introduce your team and project.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Problem identification: </a:t>
            </a:r>
            <a:r>
              <a:rPr lang="en-GB" sz="2400" dirty="0"/>
              <a:t>Explain the sustainability issue.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Proposed solution: </a:t>
            </a:r>
            <a:r>
              <a:rPr lang="en-GB" sz="2400" dirty="0"/>
              <a:t>Present your solution with supporting visuals.</a:t>
            </a:r>
            <a:endParaRPr lang="en-GB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58C4D84-1BBC-7952-2CDA-EAC9E74A9350}"/>
              </a:ext>
            </a:extLst>
          </p:cNvPr>
          <p:cNvSpPr txBox="1">
            <a:spLocks/>
          </p:cNvSpPr>
          <p:nvPr/>
        </p:nvSpPr>
        <p:spPr>
          <a:xfrm>
            <a:off x="4532138" y="1565268"/>
            <a:ext cx="4121976" cy="30227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b="1" dirty="0"/>
              <a:t>Impact assessment: </a:t>
            </a:r>
            <a:r>
              <a:rPr lang="en-GB" dirty="0"/>
              <a:t>Discuss expected benefits and outcomes.</a:t>
            </a:r>
          </a:p>
          <a:p>
            <a:pPr lvl="1"/>
            <a:r>
              <a:rPr lang="en-GB" b="1" dirty="0"/>
              <a:t>Challenges and mitigation: </a:t>
            </a:r>
            <a:r>
              <a:rPr lang="en-GB" dirty="0"/>
              <a:t>Identify challenges and solutions.</a:t>
            </a:r>
          </a:p>
          <a:p>
            <a:pPr lvl="1"/>
            <a:r>
              <a:rPr lang="en-GB" b="1" dirty="0"/>
              <a:t>Conclusion:</a:t>
            </a:r>
            <a:r>
              <a:rPr lang="en-GB" dirty="0"/>
              <a:t> Summarise and recommend next steps.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D7F815F-CC27-DAFC-2CB7-DC55C3843666}"/>
              </a:ext>
            </a:extLst>
          </p:cNvPr>
          <p:cNvSpPr txBox="1">
            <a:spLocks/>
          </p:cNvSpPr>
          <p:nvPr/>
        </p:nvSpPr>
        <p:spPr>
          <a:xfrm>
            <a:off x="232951" y="949325"/>
            <a:ext cx="7723426" cy="4885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Follow this structure for your presentation: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89456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Tips for success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Clarity: </a:t>
            </a:r>
            <a:r>
              <a:rPr lang="en-GB" sz="2400" dirty="0"/>
              <a:t>Use simple language and avoid jargon.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Engagement: </a:t>
            </a:r>
            <a:r>
              <a:rPr lang="en-GB" sz="2400" dirty="0"/>
              <a:t>Make eye contact, speak clearly and use body language to emphasise key points.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Visuals: </a:t>
            </a:r>
            <a:r>
              <a:rPr lang="en-GB" sz="2400" dirty="0"/>
              <a:t>Ensure slides are not overloaded with text. Use bullet points, charts and images to enhance understanding.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Timing: </a:t>
            </a:r>
            <a:r>
              <a:rPr lang="en-GB" dirty="0"/>
              <a:t>Time yourself when p</a:t>
            </a:r>
            <a:r>
              <a:rPr lang="en-GB" sz="2400" dirty="0"/>
              <a:t>ractising to ensure your presentation stays within the allocated time.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31366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D7333-299E-5CAF-78D5-76D88B8BD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18A24F6-6F67-433F-7ADE-A9B247417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Question and answer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57D71-6320-8BB6-2323-96D486DE4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Participate </a:t>
            </a:r>
            <a:r>
              <a:rPr lang="en-GB" sz="2400" b="1" dirty="0">
                <a:solidFill>
                  <a:schemeClr val="accent2"/>
                </a:solidFill>
              </a:rPr>
              <a:t>actively</a:t>
            </a:r>
            <a:r>
              <a:rPr lang="en-GB" sz="2400" dirty="0"/>
              <a:t> during presentations: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Listen attentively to each team.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Prepare thoughtful, relevant questions.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Respond clearly and confidently to audience questions.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5601C1-9210-5438-5A4C-6F5517EB6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3BD81-692A-B6CA-E9A7-25CEFE6D11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61151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81BF9-5D95-409A-FCEE-1C1D69F10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EF79905-A55B-C0AE-2D6A-E2978D704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Sharing constructive feedback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C253EA-B3C8-D49D-C93A-4D910DD4B4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How to share constructive feedback: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Content: </a:t>
            </a:r>
            <a:r>
              <a:rPr lang="en-GB" sz="2400" dirty="0"/>
              <a:t>Is the solution practical and well-supported?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Presentation delivery: </a:t>
            </a:r>
            <a:r>
              <a:rPr lang="en-GB" sz="2400" dirty="0"/>
              <a:t>Was the delivery clear, confident and engaging?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Visuals: </a:t>
            </a:r>
            <a:r>
              <a:rPr lang="en-GB" sz="2400" dirty="0"/>
              <a:t>Were slides effective and visually appealing?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Actionable feedback: </a:t>
            </a:r>
            <a:r>
              <a:rPr lang="en-GB" sz="2400" dirty="0"/>
              <a:t>Offer constructive suggestions for improvement.</a:t>
            </a:r>
          </a:p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Be respectful, specific and focus on both strengths and areas for improvement. Your feedback will help your classmates refine their skills and approach.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BEA0D5-5F75-F565-CEB7-05EDE1CBB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C12D2-E4D6-0F61-9CB9-C6DD751895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96677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D70F9-9BC1-43E3-1257-75C27D857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01B6BDF-0DAE-51A9-0A81-4EC4B68A9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Feedback and reflection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91BA93-A40C-7045-5DED-9A721FDE8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Reflect on your performance: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Listen to feedback from peers and teacher.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Complete your individual evaluation on your role and teamwork.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Identify ways to improve communication and collaboration.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C20A9-625B-497D-4ED6-E60716AA6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EA980-A023-23AA-C18B-6982264725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6697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45147-68AE-388E-6919-D3DAD154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Acknowledgements</a:t>
            </a:r>
          </a:p>
        </p:txBody>
      </p:sp>
      <p:pic>
        <p:nvPicPr>
          <p:cNvPr id="5" name="Picture 4" descr="Education &amp; Training Foundation logo.">
            <a:extLst>
              <a:ext uri="{FF2B5EF4-FFF2-40B4-BE49-F238E27FC236}">
                <a16:creationId xmlns:a16="http://schemas.microsoft.com/office/drawing/2014/main" id="{BB2C64D5-4791-444B-9142-B07A38BD14F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6" name="Picture 5" descr="Newbury College logo.">
            <a:extLst>
              <a:ext uri="{FF2B5EF4-FFF2-40B4-BE49-F238E27FC236}">
                <a16:creationId xmlns:a16="http://schemas.microsoft.com/office/drawing/2014/main" id="{7B7E392E-D93D-89CB-ECBE-E049B585F1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803" y="1763837"/>
            <a:ext cx="1864414" cy="80791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Newbury College has produced this resource on behalf of the Education and Training Foundation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FUNDED BY</a:t>
            </a:r>
          </a:p>
        </p:txBody>
      </p:sp>
      <p:pic>
        <p:nvPicPr>
          <p:cNvPr id="14" name="Picture 13" descr="Department for Education (DfE) logo.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1674268"/>
            <a:ext cx="1670050" cy="9525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This programme is funded by the Department for Education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rgbClr val="E51C41"/>
                </a:solidFill>
              </a:rPr>
              <a:t>ET-FOUNDATION.CO.UK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5C646-D611-7DE9-1323-10697E26C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5CF2EA1-A483-8CF1-120D-C33CFABB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People (social responsibility)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77FE61-D737-FBC7-3775-0D851B1F29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Focuses on the business’s impact on employees, customers, suppliers and the wider community.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Includes fair wages, safe working conditions, diversity and inclusion, and corporate social responsibility initiatives that support social wellbeing.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18360C-B9AC-9BD4-5BFF-5F2F0ED2E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C1001-0800-0571-7083-EA4AE6FA59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903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134BC-B0DB-A093-C131-8F7349644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F0D2FD9-55AF-9B6E-4122-AF4C47095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Planet (environmental sustainability)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B3A2C7-DEEF-5A7D-3ABA-0DEBB6255F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Businesses are assessed on their environmental impact, such as carbon footprint, waste management, resource consumption and sustainable practices.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Companies following TBL aim to reduce pollution, conserve energy and adopt ecofriendly operations.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83B25-545F-7A4B-FEF8-F955FD55F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5364E2-EE21-851B-C254-6647C83921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231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8FBF5A-11A0-5A34-FF24-1AD5709B1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Sustainability initiatives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2DEC3-9C6D-2673-BC7E-1BB0174A7D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By considering </a:t>
            </a:r>
            <a:r>
              <a:rPr lang="en-GB" b="1" dirty="0"/>
              <a:t>profit</a:t>
            </a:r>
            <a:r>
              <a:rPr lang="en-GB" dirty="0"/>
              <a:t>, </a:t>
            </a:r>
            <a:r>
              <a:rPr lang="en-GB" b="1" dirty="0"/>
              <a:t>people</a:t>
            </a:r>
            <a:r>
              <a:rPr lang="en-GB" dirty="0"/>
              <a:t> and </a:t>
            </a:r>
            <a:r>
              <a:rPr lang="en-GB" b="1" dirty="0"/>
              <a:t>planet</a:t>
            </a:r>
            <a:r>
              <a:rPr lang="en-GB" dirty="0"/>
              <a:t>, businesses can create a positive impact on society and the environment while remaining financially viable.</a:t>
            </a:r>
          </a:p>
          <a:p>
            <a:endParaRPr lang="en-GB" dirty="0"/>
          </a:p>
          <a:p>
            <a:r>
              <a:rPr lang="en-GB" b="1" dirty="0"/>
              <a:t>Task: </a:t>
            </a:r>
            <a:r>
              <a:rPr lang="en-GB" dirty="0"/>
              <a:t>Individually research and share examples of real-world businesses with sustainability initiatives.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Who are they?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do they do?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is the initiative?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FDD9-ED47-A776-FE1D-C2A445CDC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803998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8FBCE5-EA36-125B-9AD8-C5E52E4067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366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2C3C3-E9A4-EB76-A62F-67EBE7C16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D7BA6D-D1A6-CEA1-190E-1FB92924A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Functional areas and sustainability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5C808-5659-DE9F-C011-3AE0DBF44D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Sustainability in business is not the responsibility of just one department. Each functional area plays a role in supporting the TBL.</a:t>
            </a:r>
          </a:p>
          <a:p>
            <a:endParaRPr lang="en-GB" dirty="0"/>
          </a:p>
          <a:p>
            <a:r>
              <a:rPr lang="en-GB" b="1" dirty="0"/>
              <a:t>Task: </a:t>
            </a:r>
            <a:r>
              <a:rPr lang="en-GB" dirty="0"/>
              <a:t>Analyse how each functional area contributes to one of the sustainability initiatives researched by considering its activities and identifying how they support profit, people and planet.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46848-BE50-DE25-24A4-3BA2F7F15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20C82E-98F9-7B57-B796-B2D0FB037F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57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F5281-837F-A3F7-2053-5C43F2815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9133EF-9089-6DEB-9BAD-1002BCBCF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2ED01D-ABEB-264F-6A11-062AF43E5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897314"/>
              </p:ext>
            </p:extLst>
          </p:nvPr>
        </p:nvGraphicFramePr>
        <p:xfrm>
          <a:off x="245396" y="1812600"/>
          <a:ext cx="7566964" cy="26152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3229">
                  <a:extLst>
                    <a:ext uri="{9D8B030D-6E8A-4147-A177-3AD203B41FA5}">
                      <a16:colId xmlns:a16="http://schemas.microsoft.com/office/drawing/2014/main" val="2299739484"/>
                    </a:ext>
                  </a:extLst>
                </a:gridCol>
                <a:gridCol w="2330685">
                  <a:extLst>
                    <a:ext uri="{9D8B030D-6E8A-4147-A177-3AD203B41FA5}">
                      <a16:colId xmlns:a16="http://schemas.microsoft.com/office/drawing/2014/main" val="2449249024"/>
                    </a:ext>
                  </a:extLst>
                </a:gridCol>
                <a:gridCol w="2331525">
                  <a:extLst>
                    <a:ext uri="{9D8B030D-6E8A-4147-A177-3AD203B41FA5}">
                      <a16:colId xmlns:a16="http://schemas.microsoft.com/office/drawing/2014/main" val="981198730"/>
                    </a:ext>
                  </a:extLst>
                </a:gridCol>
                <a:gridCol w="2331525">
                  <a:extLst>
                    <a:ext uri="{9D8B030D-6E8A-4147-A177-3AD203B41FA5}">
                      <a16:colId xmlns:a16="http://schemas.microsoft.com/office/drawing/2014/main" val="2704080960"/>
                    </a:ext>
                  </a:extLst>
                </a:gridCol>
              </a:tblGrid>
              <a:tr h="4743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0" dirty="0">
                          <a:effectLst/>
                        </a:rPr>
                        <a:t> </a:t>
                      </a:r>
                      <a:endParaRPr lang="en-GB" sz="2400" b="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0">
                          <a:effectLst/>
                        </a:rPr>
                        <a:t>Profit</a:t>
                      </a:r>
                      <a:endParaRPr lang="en-GB" sz="2400" b="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0">
                          <a:effectLst/>
                        </a:rPr>
                        <a:t>People</a:t>
                      </a:r>
                      <a:endParaRPr lang="en-GB" sz="2400" b="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0">
                          <a:effectLst/>
                        </a:rPr>
                        <a:t>Planet</a:t>
                      </a:r>
                      <a:endParaRPr lang="en-GB" sz="2400" b="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2881996997"/>
                  </a:ext>
                </a:extLst>
              </a:tr>
              <a:tr h="210887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0">
                          <a:effectLst/>
                        </a:rPr>
                        <a:t>Marketing</a:t>
                      </a:r>
                      <a:endParaRPr lang="en-GB" sz="2400" b="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i="1" kern="0" dirty="0">
                          <a:effectLst/>
                        </a:rPr>
                        <a:t>Uses creative digital and social media marketing to engage consumers, making ethical chocolate a mainstream conversation. </a:t>
                      </a:r>
                      <a:endParaRPr lang="en-GB" sz="1600" b="0" i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i="1" kern="0" dirty="0">
                          <a:effectLst/>
                        </a:rPr>
                        <a:t>Communicates fair wages, safe working conditions and direct trade practices, making consumers more conscious of human rights in supply chains. </a:t>
                      </a:r>
                      <a:endParaRPr lang="en-GB" sz="1600" b="0" i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i="1" kern="0" dirty="0">
                          <a:effectLst/>
                        </a:rPr>
                        <a:t>Highlights the use of recyclable and plastic-free packaging, appealing to environmentally conscious consumers. </a:t>
                      </a:r>
                      <a:endParaRPr lang="en-GB" sz="1600" b="0" i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3381825046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A6C58903-40BD-19D7-08A1-EBFFCE217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747708"/>
            <a:ext cx="73448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Company name: </a:t>
            </a: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Tony’s </a:t>
            </a:r>
            <a:r>
              <a:rPr kumimoji="0" lang="en-GB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Chocolonely</a:t>
            </a:r>
            <a:endParaRPr kumimoji="0" lang="en-GB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Sustainability initiative: </a:t>
            </a: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Exploitation-free chocolate</a:t>
            </a:r>
            <a:endParaRPr kumimoji="0" lang="en-GB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DBC3A-F99F-3060-672B-CDB4B6324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E7DFB8-90F8-B73A-336A-17C5E802F5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730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2A25-AB3B-FEBD-EBF3-E94BCA371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13C1C7-D5FC-5D04-8F3E-D916BB09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A86C2-1FAF-A4B2-35CC-A0F2D9B42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Businesses consist of key functional areas.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Each function plays a distinct role.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Business functions must collaborate to achieve organisational goals.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The TBL framework helps businesses measure their success beyond just profit.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All functional areas contribute to sustainability.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0ED0-C8D8-1090-8483-10FD5139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6ADBE9-360A-9CD7-EEA6-088C7874BA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80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Introduction to business systems and 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06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AB48F-2A68-8940-A66F-709B10D2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AAE7C-BA33-1652-9132-4C6C87E978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Research specific job roles related to each business function on Indeed (or similar provider).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</a:t>
            </a:r>
            <a:r>
              <a:rPr lang="en-GB" sz="2400" dirty="0"/>
              <a:t>dentify which functional area they fall under and how they contribute to profit, people and planet.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23CC6-F765-9C8C-4E51-FC817104C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DBF5E-7464-EDF7-29DD-05BEB7FD2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087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dynamics and roles</a:t>
            </a:r>
          </a:p>
        </p:txBody>
      </p:sp>
    </p:spTree>
    <p:extLst>
      <p:ext uri="{BB962C8B-B14F-4D97-AF65-F5344CB8AC3E}">
        <p14:creationId xmlns:p14="http://schemas.microsoft.com/office/powerpoint/2010/main" val="540836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Identify and discuss the key characteristics that contribute to successful teamwork.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Complete a self-assessment to evaluate personal skill sets</a:t>
            </a:r>
            <a:r>
              <a:rPr lang="en-GB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Learn about various team roles and understand the key qualities required for each.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Match individual strengths to suitable team roles.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Reflect on how diversity enhances teamwork.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13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184DF-9EDD-C7C8-2874-22BE24FA6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C0C0608-592C-C807-BFFB-CFEC7DBD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What makes an effective team?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A7B8E8-04EC-3C3C-7D34-F916623BE4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8000" cy="360157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In small groups: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Create a mind map of the </a:t>
            </a:r>
            <a:r>
              <a:rPr lang="en-GB" sz="2400" b="1" dirty="0"/>
              <a:t>key characteristics</a:t>
            </a:r>
            <a:r>
              <a:rPr lang="en-GB" sz="2400" dirty="0"/>
              <a:t> of an effective team (e.g. clear communication).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Rotate after 5 minutes and contribute to another mind map.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Share key characteristics with the class.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400ED-AA89-325B-1B78-63BAA0788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4B825C-5C07-56E3-F22F-D1269435B0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189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E23135-C917-6124-B86F-4DE329098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characteristics of effective teams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00DFA-01E3-26E4-8F1F-E446A2C324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3689928" cy="3601574"/>
          </a:xfrm>
        </p:spPr>
        <p:txBody>
          <a:bodyPr/>
          <a:lstStyle/>
          <a:p>
            <a:pPr lvl="1"/>
            <a:r>
              <a:rPr lang="en-GB" sz="2400" dirty="0"/>
              <a:t>Clear communication.</a:t>
            </a:r>
          </a:p>
          <a:p>
            <a:pPr lvl="1"/>
            <a:r>
              <a:rPr lang="en-GB" sz="2400" dirty="0"/>
              <a:t>Strong leadership.</a:t>
            </a:r>
          </a:p>
          <a:p>
            <a:pPr lvl="1"/>
            <a:r>
              <a:rPr lang="en-GB" sz="2400" dirty="0"/>
              <a:t>Defined roles and responsibilities.</a:t>
            </a:r>
          </a:p>
          <a:p>
            <a:pPr lvl="1"/>
            <a:r>
              <a:rPr lang="en-GB" sz="2400" dirty="0"/>
              <a:t>Mutual trust and respect.</a:t>
            </a:r>
          </a:p>
          <a:p>
            <a:pPr lvl="1"/>
            <a:r>
              <a:rPr lang="en-GB" sz="2400" dirty="0"/>
              <a:t>Collaboration and teamwork.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8FF28AF-5358-A634-B066-A92362A86AE7}"/>
              </a:ext>
            </a:extLst>
          </p:cNvPr>
          <p:cNvSpPr txBox="1">
            <a:spLocks/>
          </p:cNvSpPr>
          <p:nvPr/>
        </p:nvSpPr>
        <p:spPr>
          <a:xfrm>
            <a:off x="4425018" y="974433"/>
            <a:ext cx="3689928" cy="36015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Adaptability and problem-solving.</a:t>
            </a:r>
          </a:p>
          <a:p>
            <a:pPr lvl="1"/>
            <a:r>
              <a:rPr lang="en-GB" dirty="0"/>
              <a:t>Commitment to common goals.</a:t>
            </a:r>
          </a:p>
          <a:p>
            <a:pPr lvl="1"/>
            <a:r>
              <a:rPr lang="en-GB" dirty="0"/>
              <a:t>Constructive feedback and conflict resolution.</a:t>
            </a:r>
          </a:p>
          <a:p>
            <a:pPr lvl="1"/>
            <a:r>
              <a:rPr lang="en-GB" dirty="0"/>
              <a:t>Diversity and inclusion.</a:t>
            </a:r>
          </a:p>
          <a:p>
            <a:pPr lvl="1"/>
            <a:r>
              <a:rPr lang="en-GB" dirty="0"/>
              <a:t>Efficient decision-making.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343A4-C6C2-58F3-1DDA-32B50C8863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2DD4FC-BABE-31BD-5776-A01F87F83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297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D4C67-F1BB-A816-3D74-7E74F035E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ADA740C-4E94-ABF4-0487-CBB59C4E1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Self-assessment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8F66D-9771-75D5-0307-70DD72BAE2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5490128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Complete the </a:t>
            </a:r>
            <a:r>
              <a:rPr lang="en-GB" sz="2400" b="1" dirty="0">
                <a:solidFill>
                  <a:schemeClr val="accent2"/>
                </a:solidFill>
              </a:rPr>
              <a:t>self-assessment</a:t>
            </a:r>
            <a:r>
              <a:rPr lang="en-GB" sz="2400" dirty="0"/>
              <a:t> activity in the Professional development review.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Rate your abilities in each statement with a tick (✓)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 with 5 being the strongest.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Shade in each section of the radar chart up to the number that represents each total score for that </a:t>
            </a:r>
            <a:r>
              <a:rPr lang="en-GB" sz="2400" b="1" dirty="0">
                <a:solidFill>
                  <a:schemeClr val="accent2"/>
                </a:solidFill>
              </a:rPr>
              <a:t>skill set</a:t>
            </a:r>
            <a:r>
              <a:rPr lang="en-GB" sz="2400" dirty="0"/>
              <a:t>.</a:t>
            </a:r>
          </a:p>
        </p:txBody>
      </p:sp>
      <p:pic>
        <p:nvPicPr>
          <p:cNvPr id="6" name="Picture 5" descr="Example of radar chart segment for illustrative purposes. ">
            <a:extLst>
              <a:ext uri="{FF2B5EF4-FFF2-40B4-BE49-F238E27FC236}">
                <a16:creationId xmlns:a16="http://schemas.microsoft.com/office/drawing/2014/main" id="{15F944B9-3BD8-0EA0-807F-E78E0F7BA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17" y="1395552"/>
            <a:ext cx="2960323" cy="278327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27AF4-D33B-154F-F113-499774152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2FC42-3270-F97C-8EA8-64B4750F84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478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924D9-DE03-65CA-1205-6F60DC9B2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3A0C4FC-9BE2-0D52-4A2F-2274B91D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Team roles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06C94-6110-BB34-BA9F-39754EFB2A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8000" cy="1225310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Which </a:t>
            </a:r>
            <a:r>
              <a:rPr lang="en-GB" sz="2400" b="1" dirty="0">
                <a:solidFill>
                  <a:schemeClr val="accent2"/>
                </a:solidFill>
              </a:rPr>
              <a:t>skill sets</a:t>
            </a:r>
            <a:r>
              <a:rPr lang="en-GB" sz="2400" dirty="0"/>
              <a:t> are most relevant for these roles?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5DB7ED-8398-6E60-7D1C-EBF0F3DFEB4A}"/>
              </a:ext>
            </a:extLst>
          </p:cNvPr>
          <p:cNvSpPr/>
          <p:nvPr/>
        </p:nvSpPr>
        <p:spPr>
          <a:xfrm>
            <a:off x="232950" y="2211710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Team leader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AC55CD-E031-B83E-F5E3-5929A59F25F4}"/>
              </a:ext>
            </a:extLst>
          </p:cNvPr>
          <p:cNvSpPr/>
          <p:nvPr/>
        </p:nvSpPr>
        <p:spPr>
          <a:xfrm>
            <a:off x="3081964" y="2211710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Data analyst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97847-1D85-A681-A659-CF6500BE5D03}"/>
              </a:ext>
            </a:extLst>
          </p:cNvPr>
          <p:cNvSpPr/>
          <p:nvPr/>
        </p:nvSpPr>
        <p:spPr>
          <a:xfrm>
            <a:off x="5930978" y="2206122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Sustainability specialist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3B4C2B-D6BB-FD51-7B50-1F73C4791902}"/>
              </a:ext>
            </a:extLst>
          </p:cNvPr>
          <p:cNvSpPr/>
          <p:nvPr/>
        </p:nvSpPr>
        <p:spPr>
          <a:xfrm>
            <a:off x="232950" y="3431432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Financial analyst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17D9D4-B1F3-109D-6377-C381D83607C3}"/>
              </a:ext>
            </a:extLst>
          </p:cNvPr>
          <p:cNvSpPr/>
          <p:nvPr/>
        </p:nvSpPr>
        <p:spPr>
          <a:xfrm>
            <a:off x="3081964" y="3431432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Business support specialist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652770-6FD3-59E1-54F4-32E9CE2A8B2A}"/>
              </a:ext>
            </a:extLst>
          </p:cNvPr>
          <p:cNvSpPr/>
          <p:nvPr/>
        </p:nvSpPr>
        <p:spPr>
          <a:xfrm>
            <a:off x="5930978" y="3425844"/>
            <a:ext cx="2739534" cy="10801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Marketing and communications specialist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8E11F1-ECE9-140B-1503-D2E8E5D8C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4FB29-D077-EF5A-7C95-122C5FD89E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480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295B9-BFE6-E958-2F32-DC9450936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067B1B0-50C7-74AE-848F-DA783DAD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Role suitability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2C0BD-40BE-148B-11B8-DE54F4A0B7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8000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Using your self-assessment scores, select or shortlist the role(s) you feel best suited for and complete the role suitability section of the Professional development review.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Discuss your choices with others. Do they agree?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4FF02-4A35-0F7B-F327-2614F8A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F63D7-9ECB-3AD0-1372-D23ECF93BB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60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799D9-FF57-A792-F4EE-55A8EDB97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9B92C98-5297-47C7-46F3-A6CCCCB79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Equality, diversity and inclusion (EDI)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45A97E-F4A0-892B-83DE-81E071C232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8000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These concepts are about fairness and respect in workplaces, schools and communities.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The UK has laws like the </a:t>
            </a:r>
            <a:r>
              <a:rPr lang="en-GB" sz="2400" b="1" dirty="0">
                <a:solidFill>
                  <a:schemeClr val="accent2"/>
                </a:solidFill>
              </a:rPr>
              <a:t>Equality Act 2010</a:t>
            </a:r>
            <a:r>
              <a:rPr lang="en-GB" sz="2400" dirty="0"/>
              <a:t> to protect against discrimination.</a:t>
            </a:r>
          </a:p>
          <a:p>
            <a:pPr lvl="1"/>
            <a:r>
              <a:rPr lang="en-GB" sz="2400" dirty="0"/>
              <a:t>They ensure that everyone has the same opportunities and feels valued regardless of their protected characteristics.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Encouraging fair treatment benefits everyone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2400" dirty="0"/>
              <a:t> making teams more creative, productive and happy.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86EAF-001E-C8CC-EB82-DAB7E01B0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7CCF1-4014-0509-64C4-00FC041A34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111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1DC0FC-1C1E-BA41-A190-5417AED1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Protected characteristics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4E8B4-472E-3804-EEF8-FE8A78022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1369326"/>
          </a:xfrm>
        </p:spPr>
        <p:txBody>
          <a:bodyPr/>
          <a:lstStyle/>
          <a:p>
            <a:r>
              <a:rPr lang="en-GB" dirty="0"/>
              <a:t>In the UK, the </a:t>
            </a:r>
            <a:r>
              <a:rPr lang="en-GB" b="1" dirty="0"/>
              <a:t>Equality Act 2010</a:t>
            </a:r>
            <a:r>
              <a:rPr lang="en-GB" dirty="0"/>
              <a:t> protects people from discrimination based on specific traits called </a:t>
            </a:r>
            <a:r>
              <a:rPr lang="en-GB" b="1" dirty="0">
                <a:solidFill>
                  <a:schemeClr val="accent2"/>
                </a:solidFill>
              </a:rPr>
              <a:t>protected characteristics</a:t>
            </a:r>
            <a:r>
              <a:rPr lang="en-GB" dirty="0"/>
              <a:t>: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CB9E7AD-EA6C-4908-C2CC-7C95ADBF2A59}"/>
              </a:ext>
            </a:extLst>
          </p:cNvPr>
          <p:cNvSpPr txBox="1">
            <a:spLocks/>
          </p:cNvSpPr>
          <p:nvPr/>
        </p:nvSpPr>
        <p:spPr>
          <a:xfrm>
            <a:off x="234001" y="2404768"/>
            <a:ext cx="3689928" cy="21832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age</a:t>
            </a:r>
          </a:p>
          <a:p>
            <a:pPr lvl="1"/>
            <a:r>
              <a:rPr lang="en-GB" dirty="0"/>
              <a:t>disability</a:t>
            </a:r>
          </a:p>
          <a:p>
            <a:pPr lvl="1"/>
            <a:r>
              <a:rPr lang="en-GB" dirty="0"/>
              <a:t>gender reassignment</a:t>
            </a:r>
          </a:p>
          <a:p>
            <a:pPr lvl="1"/>
            <a:r>
              <a:rPr lang="en-GB" dirty="0"/>
              <a:t>marriage and civil partnership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E2D1FF9-4473-4BBC-28F0-0F6541307866}"/>
              </a:ext>
            </a:extLst>
          </p:cNvPr>
          <p:cNvSpPr txBox="1">
            <a:spLocks/>
          </p:cNvSpPr>
          <p:nvPr/>
        </p:nvSpPr>
        <p:spPr>
          <a:xfrm>
            <a:off x="4425018" y="2392801"/>
            <a:ext cx="3689928" cy="21832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pregnancy and maternity</a:t>
            </a:r>
          </a:p>
          <a:p>
            <a:pPr lvl="1"/>
            <a:r>
              <a:rPr lang="en-GB" dirty="0"/>
              <a:t>race</a:t>
            </a:r>
          </a:p>
          <a:p>
            <a:pPr lvl="1"/>
            <a:r>
              <a:rPr lang="en-GB" dirty="0"/>
              <a:t>religion or belief</a:t>
            </a:r>
          </a:p>
          <a:p>
            <a:pPr lvl="1"/>
            <a:r>
              <a:rPr lang="en-GB" dirty="0"/>
              <a:t>sex (gender)</a:t>
            </a:r>
          </a:p>
          <a:p>
            <a:pPr lvl="1"/>
            <a:r>
              <a:rPr lang="en-GB" dirty="0"/>
              <a:t>sexual orientation.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2AF3F-E6A0-7F2A-5ABE-A23D87D7E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E78638-A3E8-8FC8-C9E4-D0D6BD5515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76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B2BDE-3FD5-E5F0-E18E-5463884AC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0B77D64-DAAE-339C-BC17-FE5E23FE3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Project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0FF4C5-9EB9-D791-0638-DE3425B03F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Throughout the project, you will: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Develop an understanding of business systems and sustainability principles.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Develop problem-solving and collaboration skills.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Analyse real-world business challenges and propose practical sustainability solutions.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Improve communication, research and digital literacy skills.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Work collaboratively to develop sustainable business solutions.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5BAD18-B15A-0D42-ECA8-A05E20C16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02088-3918-CA70-F7EF-1EE21331D6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1390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4D8E2-C3F9-1A7A-F33E-96B59E378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33A76E0-E982-F512-E057-409E4F2CD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Equality vs equity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C4E1C7-332E-E872-E9B5-4995351467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8000" cy="3601574"/>
          </a:xfrm>
        </p:spPr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Many organisations are moving away from </a:t>
            </a:r>
            <a:r>
              <a:rPr lang="en-GB" i="1" dirty="0"/>
              <a:t>equality</a:t>
            </a:r>
            <a:r>
              <a:rPr lang="en-GB" dirty="0"/>
              <a:t> and towards </a:t>
            </a:r>
            <a:r>
              <a:rPr lang="en-GB" i="1" dirty="0"/>
              <a:t>equity</a:t>
            </a:r>
            <a:r>
              <a:rPr lang="en-GB" dirty="0"/>
              <a:t>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sz="2400" b="1" dirty="0">
                <a:solidFill>
                  <a:schemeClr val="accent2"/>
                </a:solidFill>
              </a:rPr>
              <a:t>Equality</a:t>
            </a:r>
            <a:r>
              <a:rPr lang="en-GB" sz="2400" dirty="0"/>
              <a:t> means treating everyone </a:t>
            </a:r>
            <a:r>
              <a:rPr lang="en-GB" sz="2400" i="1" dirty="0"/>
              <a:t>the same</a:t>
            </a:r>
            <a:r>
              <a:rPr lang="en-GB" sz="2400" dirty="0"/>
              <a:t> and giving them equal rights and opportunities.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sz="2400" b="1" dirty="0">
                <a:solidFill>
                  <a:schemeClr val="accent2"/>
                </a:solidFill>
              </a:rPr>
              <a:t>Equity</a:t>
            </a:r>
            <a:r>
              <a:rPr lang="en-GB" sz="2400" dirty="0"/>
              <a:t> is about </a:t>
            </a:r>
            <a:r>
              <a:rPr lang="en-GB" sz="2400" i="1" dirty="0"/>
              <a:t>fairness</a:t>
            </a:r>
            <a:r>
              <a:rPr lang="en-GB" sz="2400" dirty="0"/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2400" dirty="0"/>
              <a:t> making adjustments so that everyone has a fair chance to succeed, even if they start from different positions.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A35C59-529C-0BD4-6332-E3A445929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CC3E2-BDD2-1E98-A07D-EC6E448950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152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C42075-553D-51CA-D488-420A9976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Diversity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2605D-93F8-3A2B-A133-F800EC4717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Diversity means having a mix of people from different backgrounds, experiences and identities.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 diverse team brings new ideas and perspectives, making businesses and communities stronger.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A95E9-9433-8178-CB0D-FBF299DD1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F2731C-2D76-06E2-00D9-0270B2AC80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6699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24E58-6D02-6818-99F5-11CB8FEB9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DE8D1F-0967-F8CE-D5DE-2D3BE878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21C98-648F-F2F2-4E18-26C9E7B33E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Inclusion means making sure everyone feels included and valued.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dirty="0"/>
              <a:t>It is about creating a space where everyone can participate fully and feel respected.</a:t>
            </a:r>
            <a:endParaRPr lang="en-GB" dirty="0"/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 workplace can be diverse but not inclusive if some people feel left out or discriminated against.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84924-5425-F961-246B-F8C42350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4E3FAF-C6C0-AD92-3231-5BC0A5EE16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9925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3EF30-3677-71C9-C866-07A076419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AF8FFE-C46E-9D16-539C-89F982CBD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study: Virgin Atlantic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FC216-315C-34F4-63AA-B3168188B4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Read the case study and identify how Virgin Atlantic’s inclusive policies have impacted the company.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Answer the questions and share thoughts as part of a group discussion.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CAA57-E930-4BEC-DFDA-8B80D7F22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6D3BD4-CCF2-56C7-63B5-3FBC1934F3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5042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2A25-AB3B-FEBD-EBF3-E94BCA371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13C1C7-D5FC-5D04-8F3E-D916BB09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A86C2-1FAF-A4B2-35CC-A0F2D9B42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Effective teams </a:t>
            </a:r>
            <a:r>
              <a:rPr lang="en-GB" dirty="0"/>
              <a:t>have clear communication, strong leadership, defined roles, trust and collaboration.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Personal qualities </a:t>
            </a:r>
            <a:r>
              <a:rPr lang="en-GB" dirty="0"/>
              <a:t>determine how well an individual fits into a role within a team.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Understanding strengths </a:t>
            </a:r>
            <a:r>
              <a:rPr lang="en-GB" dirty="0"/>
              <a:t>allows better collaboration and role distribution.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EDI</a:t>
            </a:r>
            <a:r>
              <a:rPr lang="en-GB" dirty="0"/>
              <a:t> ensures fair treatment, leading to a more motivated, creative and productive team.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 </a:t>
            </a:r>
            <a:r>
              <a:rPr lang="en-GB" b="1" dirty="0"/>
              <a:t>strong team dynamic</a:t>
            </a:r>
            <a:r>
              <a:rPr lang="en-GB" dirty="0"/>
              <a:t> results in better decision-making, innovation and success.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0ED0-C8D8-1090-8483-10FD5139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6ADBE9-360A-9CD7-EEA6-088C7874BA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2211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AB48F-2A68-8940-A66F-709B10D2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AAE7C-BA33-1652-9132-4C6C87E978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Find a job listing for a position that matches your selected role.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Complete a personal statement as part of an application for this position.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23CC6-F765-9C8C-4E51-FC817104C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DBF5E-7464-EDF7-29DD-05BEB7FD2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428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Communication skills for collaboration</a:t>
            </a:r>
          </a:p>
        </p:txBody>
      </p:sp>
    </p:spTree>
    <p:extLst>
      <p:ext uri="{BB962C8B-B14F-4D97-AF65-F5344CB8AC3E}">
        <p14:creationId xmlns:p14="http://schemas.microsoft.com/office/powerpoint/2010/main" val="9287321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DCB80-41E4-B96F-D0D1-969FA4670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030F4B1-6D91-9AA2-C00E-0F0D602D1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First impressions: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8E79E5-F187-1EBB-4092-8BCA288E49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Get into pairs.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Read your partner’s personal statement (created for the lesson 2 homework).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Interview each other, taking it in turns to act as interviewer and interviewee, asking questions (see next slide) about the personal statements or for further details on points.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Switch roles after 5 minutes.</a:t>
            </a: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D37E82-446A-488B-62B4-338B1F953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8EFA1-170A-E08B-947B-3BA3F5DD3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225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AE24C-9209-C9CB-B02D-A98BA57AA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EF437A1-1DB0-7A98-6195-5789CBF2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First impressions: Example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8FB1B6-C7DF-AAE1-0F9B-BF1592EB82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Could you tell me more about…?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When did you first become interested in…?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Could you explain what you mean by…?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Do you have any examples of when you…?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Do you think that… is a strength or a weakness?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AD66AD-4E80-BD3B-05E3-7076B142B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C834A-2560-DB46-9B36-916909D2CC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267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6B68A-6B95-2C86-2E16-6E6514CE6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B1C9A38-B510-A560-3038-7EFBB6A8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First impressions: Reflection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508CBF-3637-F589-B60D-2EC0AD885E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Reflect on first impressions of your partner’s performance and share key insights.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7EAE53-3075-292C-1B20-6F49DBEF2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A6919-0B9B-0A33-8723-C779EB806A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62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305CE-1DA8-A0ED-FBC0-22BAEE21C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3884AA7-9F4E-E4F8-2E87-8E46BFD34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Project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151D5C-7E99-7578-C358-00F79FBFAF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At the end of the project, you will: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Produce a well-researched, feasible and innovative sustainable business proposal.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Present your project to peers and reflect on your solution and performance.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Develop real-world skills applicable to T Level studies and future careers.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BFC236-7BB7-E760-4C69-FFD31C7FE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68CAA-BDA7-1984-34F2-1B16E091F2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9978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Communication skills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 algn="ctr">
              <a:lnSpc>
                <a:spcPct val="100000"/>
              </a:lnSpc>
              <a:buNone/>
            </a:pPr>
            <a:endParaRPr lang="en-GB" sz="2400" i="1" dirty="0"/>
          </a:p>
          <a:p>
            <a:pPr marL="0" lvl="1" indent="0" algn="ctr">
              <a:lnSpc>
                <a:spcPct val="100000"/>
              </a:lnSpc>
              <a:buNone/>
            </a:pPr>
            <a:r>
              <a:rPr lang="en-GB" sz="2400" i="1" dirty="0"/>
              <a:t>“Good Communication is the bridge between confusion and clarity.” – Nat Turner</a:t>
            </a:r>
          </a:p>
          <a:p>
            <a:pPr marL="0" lvl="1" indent="0" algn="ctr">
              <a:lnSpc>
                <a:spcPct val="100000"/>
              </a:lnSpc>
              <a:buNone/>
            </a:pPr>
            <a:endParaRPr lang="en-GB" sz="2400" i="1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buNone/>
            </a:pPr>
            <a:r>
              <a:rPr lang="en-GB" sz="2400" b="1" dirty="0"/>
              <a:t>Note: </a:t>
            </a:r>
            <a:r>
              <a:rPr lang="en-GB" sz="2400" dirty="0"/>
              <a:t>Nat Turner was an enslaved Black carpenter and preacher who led a four-day rebellion of both enslaved and free Black people in Southampton County, Virginia in August 1831.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8980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AE9FA-1D0F-F689-0E1B-FDEE15F76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60D5B6D-8DD6-CB35-A1F8-09A5005D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Communication skills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4558D6-8CC4-F6CA-508F-A8E59C16898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3761936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Sort communication flashcards into the correct sections on the matrix.</a:t>
            </a:r>
          </a:p>
        </p:txBody>
      </p:sp>
      <p:grpSp>
        <p:nvGrpSpPr>
          <p:cNvPr id="13" name="Group 12" descr="Illustrative example of a communication skills matrix.">
            <a:extLst>
              <a:ext uri="{FF2B5EF4-FFF2-40B4-BE49-F238E27FC236}">
                <a16:creationId xmlns:a16="http://schemas.microsoft.com/office/drawing/2014/main" id="{2FD26F6B-A98F-97F9-94B7-466E7AFF66A0}"/>
              </a:ext>
            </a:extLst>
          </p:cNvPr>
          <p:cNvGrpSpPr/>
          <p:nvPr/>
        </p:nvGrpSpPr>
        <p:grpSpPr>
          <a:xfrm>
            <a:off x="4487418" y="881733"/>
            <a:ext cx="4378422" cy="3795886"/>
            <a:chOff x="4472014" y="986400"/>
            <a:chExt cx="4378422" cy="379588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243D99-BF36-DD98-CB10-92FC75DAD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72014" y="986400"/>
              <a:ext cx="4378422" cy="3795886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21D3295-56EF-3427-A63A-864372C3D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76056" y="1491630"/>
              <a:ext cx="1519260" cy="48340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6B8B6C1-A2D5-CFDE-3A18-7074A35E74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020272" y="3238262"/>
              <a:ext cx="1519260" cy="48340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E4A0C-434A-EF83-575C-A221BF4B8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EC1BB-E753-9626-ED59-E8145AE011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1080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D02AD-70AF-0D7D-9B3B-24378A49A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8844934-84B6-F6B1-7E0D-CEA34B8FE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Verbal communication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998CC-C72E-FBBB-DE31-2D49B31F3F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865270"/>
          </a:xfrm>
        </p:spPr>
        <p:txBody>
          <a:bodyPr/>
          <a:lstStyle/>
          <a:p>
            <a:pPr marL="0" lvl="1" indent="0">
              <a:buNone/>
            </a:pPr>
            <a:r>
              <a:rPr lang="en-GB" sz="2400" dirty="0"/>
              <a:t>Verbal communication refers to spoken words and vocal expressions used to convey messages. Some skills may lend themselves to both formal and informal situations. 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252AD75-EC43-F158-D6EC-75CE28E24146}"/>
              </a:ext>
            </a:extLst>
          </p:cNvPr>
          <p:cNvSpPr txBox="1">
            <a:spLocks/>
          </p:cNvSpPr>
          <p:nvPr/>
        </p:nvSpPr>
        <p:spPr>
          <a:xfrm>
            <a:off x="234001" y="2427734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Clarity.</a:t>
            </a:r>
          </a:p>
          <a:p>
            <a:pPr lvl="1"/>
            <a:r>
              <a:rPr lang="en-GB" dirty="0"/>
              <a:t>Engagement.</a:t>
            </a:r>
          </a:p>
          <a:p>
            <a:pPr lvl="1"/>
            <a:r>
              <a:rPr lang="en-GB" dirty="0"/>
              <a:t>Active listening.</a:t>
            </a:r>
          </a:p>
          <a:p>
            <a:pPr lvl="1"/>
            <a:r>
              <a:rPr lang="en-GB" dirty="0"/>
              <a:t>Formal vocabulary.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CBE8D36-43F9-FB7D-A63E-79FBF7BEAF5E}"/>
              </a:ext>
            </a:extLst>
          </p:cNvPr>
          <p:cNvSpPr txBox="1">
            <a:spLocks/>
          </p:cNvSpPr>
          <p:nvPr/>
        </p:nvSpPr>
        <p:spPr>
          <a:xfrm>
            <a:off x="4077188" y="2427734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Conversational flow.</a:t>
            </a:r>
          </a:p>
          <a:p>
            <a:pPr lvl="1"/>
            <a:r>
              <a:rPr lang="en-GB" dirty="0"/>
              <a:t>Adaptability.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A1D2CE-F5A1-1678-4318-FF89086F2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7D9EF-2D33-EFF6-B260-35302CC752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845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70D04-8EB2-5ECE-9B19-2B186BA7F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C9B87F6-4F60-47E9-E55C-F3498E84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Non-v</a:t>
            </a:r>
            <a:r>
              <a:rPr lang="en-GB" sz="3600" dirty="0"/>
              <a:t>erbal communication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C415E-A7D9-30CA-41B9-681D5CB0B7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865270"/>
          </a:xfrm>
        </p:spPr>
        <p:txBody>
          <a:bodyPr/>
          <a:lstStyle/>
          <a:p>
            <a:pPr marL="0" lvl="1" indent="0">
              <a:buNone/>
            </a:pPr>
            <a:r>
              <a:rPr lang="en-GB" sz="2400" dirty="0"/>
              <a:t>Non-verbal communication involves body language, facial expressions, gestures and physical presentation, which can enhance or contradict spoken communication. Some skills may lend themselves to both formal and informal situations. 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C25BC60C-FA51-171E-8791-C11492A3BD2D}"/>
              </a:ext>
            </a:extLst>
          </p:cNvPr>
          <p:cNvSpPr txBox="1">
            <a:spLocks/>
          </p:cNvSpPr>
          <p:nvPr/>
        </p:nvSpPr>
        <p:spPr>
          <a:xfrm>
            <a:off x="234001" y="3127276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Confident posture.</a:t>
            </a:r>
          </a:p>
          <a:p>
            <a:pPr lvl="1"/>
            <a:r>
              <a:rPr lang="en-GB" dirty="0"/>
              <a:t>Eye contact.</a:t>
            </a:r>
          </a:p>
          <a:p>
            <a:pPr lvl="1"/>
            <a:r>
              <a:rPr lang="en-GB" dirty="0"/>
              <a:t>Gestures.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578F1280-2380-E207-89CF-5F75454AF51B}"/>
              </a:ext>
            </a:extLst>
          </p:cNvPr>
          <p:cNvSpPr txBox="1">
            <a:spLocks/>
          </p:cNvSpPr>
          <p:nvPr/>
        </p:nvSpPr>
        <p:spPr>
          <a:xfrm>
            <a:off x="4077188" y="3127276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Professional attire.</a:t>
            </a:r>
          </a:p>
          <a:p>
            <a:pPr lvl="1"/>
            <a:r>
              <a:rPr lang="en-GB" dirty="0"/>
              <a:t>Facial expressions.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E540E1-891D-B5E5-9853-E08B6D1D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381A8-77CF-90BF-E7AF-605DBE1671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2475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92115-6818-8AA0-58AA-14EAC9D03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7DAF46D-0034-4E70-6307-799CA6AC8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Written communication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BA6DA-52FA-F75B-6A5F-8559370747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2016224"/>
          </a:xfrm>
        </p:spPr>
        <p:txBody>
          <a:bodyPr/>
          <a:lstStyle/>
          <a:p>
            <a:pPr marL="0" lvl="1" indent="0">
              <a:buNone/>
            </a:pPr>
            <a:r>
              <a:rPr lang="en-GB" sz="2400" dirty="0"/>
              <a:t>Written communication consists of text-based interactions, including emails, reports, social media messages and other written formats where clarity, structure and tone are crucial. Some skills may lend themselves to both formal and informal situations. 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FEAA079-7F7E-2F58-EE74-571822C142F0}"/>
              </a:ext>
            </a:extLst>
          </p:cNvPr>
          <p:cNvSpPr txBox="1">
            <a:spLocks/>
          </p:cNvSpPr>
          <p:nvPr/>
        </p:nvSpPr>
        <p:spPr>
          <a:xfrm>
            <a:off x="234001" y="3127276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Professional tone.</a:t>
            </a:r>
          </a:p>
          <a:p>
            <a:pPr lvl="1"/>
            <a:r>
              <a:rPr lang="en-GB" dirty="0"/>
              <a:t>Clear structure.</a:t>
            </a:r>
          </a:p>
          <a:p>
            <a:pPr lvl="1"/>
            <a:r>
              <a:rPr lang="en-GB" dirty="0"/>
              <a:t>Consistency.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6AE7274-50D4-A36E-A468-D8228221DC99}"/>
              </a:ext>
            </a:extLst>
          </p:cNvPr>
          <p:cNvSpPr txBox="1">
            <a:spLocks/>
          </p:cNvSpPr>
          <p:nvPr/>
        </p:nvSpPr>
        <p:spPr>
          <a:xfrm>
            <a:off x="4077188" y="3127276"/>
            <a:ext cx="3473904" cy="2016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Correct grammar and spelling.</a:t>
            </a:r>
          </a:p>
          <a:p>
            <a:pPr lvl="1"/>
            <a:r>
              <a:rPr lang="en-GB" dirty="0"/>
              <a:t>Casual language.</a:t>
            </a:r>
          </a:p>
          <a:p>
            <a:pPr lvl="1"/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1DA5CB-123A-F469-5BC9-61C13BE05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81D01C-CB41-006E-17E6-7B05732DA9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4076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545B1-9B7E-8A5A-14E2-1B63E572D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FEC6AEB-79D7-95DB-A0C4-5186CD2EE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Active listening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DCF50F-CB16-A932-D393-AE83F4F034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Active listening is the practice of fully concentrating, understanding and responding thoughtfully to what is being said.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Giving full attention to the speaker.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Showing interest through verbal and non-verbal cues.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Avoiding interruptions and distractions.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Reflecting, clarifying and summarising what was said.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D42378-F927-D90B-A850-25BED0772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C6143-32B8-B9FD-8AF3-34FC9E2C8E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9132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11064-F04E-A9BE-81AE-8F0BCD7B9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E9281A9-6DF7-3962-6553-12D840C8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Active listening: Techniques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A18E-7B9C-573D-16C0-310A32B093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3905952" cy="360157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Verbal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Paraphrasing: </a:t>
            </a:r>
            <a:r>
              <a:rPr lang="en-GB" sz="2400" i="1" dirty="0"/>
              <a:t>“So, what you’re saying is...”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Asking open-ended questions: </a:t>
            </a:r>
            <a:r>
              <a:rPr lang="en-GB" sz="2400" i="1" dirty="0"/>
              <a:t>“Can you explain that further?”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Summarising key points: </a:t>
            </a:r>
            <a:r>
              <a:rPr lang="en-GB" sz="2400" i="1" dirty="0"/>
              <a:t>“To clarify, you’re suggesting that we...”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AB9C70D-2CB9-575A-D183-5A52ED51E9D6}"/>
              </a:ext>
            </a:extLst>
          </p:cNvPr>
          <p:cNvSpPr txBox="1">
            <a:spLocks/>
          </p:cNvSpPr>
          <p:nvPr/>
        </p:nvSpPr>
        <p:spPr>
          <a:xfrm>
            <a:off x="4451731" y="986400"/>
            <a:ext cx="3905952" cy="36015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en-GB" b="1" dirty="0"/>
              <a:t>Non-verbal</a:t>
            </a:r>
          </a:p>
          <a:p>
            <a:pPr lvl="1"/>
            <a:r>
              <a:rPr lang="en-GB" dirty="0"/>
              <a:t>Maintaining eye contact.</a:t>
            </a:r>
          </a:p>
          <a:p>
            <a:pPr lvl="1"/>
            <a:r>
              <a:rPr lang="en-GB" dirty="0"/>
              <a:t>Nodding to show understanding.</a:t>
            </a:r>
          </a:p>
          <a:p>
            <a:pPr lvl="1"/>
            <a:r>
              <a:rPr lang="en-GB" dirty="0"/>
              <a:t>Using facial expressions.</a:t>
            </a:r>
          </a:p>
          <a:p>
            <a:pPr lvl="1"/>
            <a:r>
              <a:rPr lang="en-GB" dirty="0"/>
              <a:t>Avoiding distractions.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473684-00D4-A7D2-FDA0-143110BBA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9762D-A2DE-832A-69F6-75DFE3E40F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8698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A9909-2EA4-1E51-01B4-BD2D33624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3040ABB-CDDD-93F1-ADF8-391537E9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C</a:t>
            </a:r>
            <a:r>
              <a:rPr lang="en-GB" sz="3600" dirty="0"/>
              <a:t>onstructive feedback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28512-BA5F-C825-CA4F-0CC0F371F5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Constructive feedback is clear, specific and aimed at helping someone improve rather than criticising them.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Focuses on behaviour, not personality.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Provides specific examples.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Suggests ways to improve.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Encourages growth and learning.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374C0C-48DE-D5D6-2780-F80C0520D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1BFAF-2193-2C7C-FB28-A4B093312F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0737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8235D-85FE-F8AA-8243-F751A85CE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6128EB-DDA6-679B-8A85-D0ED69E9B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C</a:t>
            </a:r>
            <a:r>
              <a:rPr lang="en-GB" sz="3600" dirty="0"/>
              <a:t>onstructive feedback: Example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D249D-8AF6-B347-EBEF-B13909C259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>
                <a:solidFill>
                  <a:schemeClr val="accent2"/>
                </a:solidFill>
              </a:rPr>
              <a:t>Unconstructive: </a:t>
            </a:r>
            <a:r>
              <a:rPr lang="en-GB" sz="2400" dirty="0"/>
              <a:t>“Your presentation was boring.”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b="1" dirty="0">
                <a:solidFill>
                  <a:schemeClr val="accent1"/>
                </a:solidFill>
              </a:rPr>
              <a:t>Constructive: </a:t>
            </a:r>
            <a:r>
              <a:rPr lang="en-GB" dirty="0"/>
              <a:t>“Your content was strong, but adding more visuals could make it more engaging.”</a:t>
            </a: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03E6F8-66DE-2DF4-50D0-C28FFFE80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2419F-EAD3-79A9-9634-7BD62E50B8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7749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684C6-DB8C-3C01-F74A-0F11A4084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7CC7406-B8E4-ED40-D719-29CC63C0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C</a:t>
            </a:r>
            <a:r>
              <a:rPr lang="en-GB" sz="3600" dirty="0"/>
              <a:t>onstructive feedback: Sandwich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13E6E-B590-B35A-0DD8-1B3EEB35D3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The feedback sandwich is a structured approach: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b="1" dirty="0"/>
              <a:t>Positive: </a:t>
            </a:r>
            <a:r>
              <a:rPr lang="en-GB" sz="2400" dirty="0"/>
              <a:t>Start with something they did well </a:t>
            </a:r>
            <a:r>
              <a:rPr lang="en-GB" sz="2400" i="1" dirty="0"/>
              <a:t>(“I really liked your confidence during the debate.”)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Improvement area: </a:t>
            </a:r>
            <a:r>
              <a:rPr lang="en-GB" sz="2400" dirty="0"/>
              <a:t>Give specific, actionable feedback </a:t>
            </a:r>
            <a:r>
              <a:rPr lang="en-GB" sz="2400" i="1" dirty="0"/>
              <a:t>(“One area to improve is speaking a little slower for clarity.”)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Encouragement: </a:t>
            </a:r>
            <a:r>
              <a:rPr lang="en-GB" sz="2400" dirty="0"/>
              <a:t>End with support </a:t>
            </a:r>
            <a:r>
              <a:rPr lang="en-GB" sz="2400" i="1" dirty="0"/>
              <a:t>(“With a bit of practice, your delivery will be even more engaging!”)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FE091A-560A-837F-53DF-A61F58843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D482E-99C9-51D2-D8DB-4F229452B0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84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Understand how different business functions operate and interact.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Learn about sustainability in business and why it matters.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Start thinking about how sustainability can be embedded in business functions.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6688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1D172-C221-6463-2CEC-86418C9FC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E0195D7-163E-EB69-7FF1-50CAD7AB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Receiving constructive feedback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4082B-DD65-C854-F083-AE0CF713C1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Having a growth mindset is essential when receiving constructive feedback because it allows individuals to see feedback as a tool for improvement rather than as criticism or failure. When receiving feedback: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Listen actively.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Ask for clarification.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Avoid reacting emotionally.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 feedback to improve.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E285FA-180B-7159-CCB2-20A37B329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A1EEE-E0A5-2B94-877B-ECC241DE4A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6091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E2428-3A13-8A0B-CDB8-1259F912D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12CC677-6785-B7CF-A23E-1F60B69A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Quickfire debate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DB0BBA-288C-D151-1286-0B7183B67B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Pair up with someone who you </a:t>
            </a:r>
            <a:r>
              <a:rPr lang="en-GB" sz="2400" b="1" dirty="0">
                <a:solidFill>
                  <a:schemeClr val="accent2"/>
                </a:solidFill>
              </a:rPr>
              <a:t>did not</a:t>
            </a:r>
            <a:r>
              <a:rPr lang="en-GB" sz="2400" dirty="0"/>
              <a:t> partner with in the first impressions task.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Engage in quickfire debates, presenting arguments ‘for’ or ‘against’ specific topics.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Vote on the most compelling argument</a:t>
            </a:r>
            <a:r>
              <a:rPr lang="en-GB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When your partner from the first task is speaking, complete a </a:t>
            </a:r>
            <a:r>
              <a:rPr lang="en-GB" b="1" dirty="0"/>
              <a:t>Constructive feedback worksheet</a:t>
            </a:r>
            <a:r>
              <a:rPr lang="en-GB" dirty="0"/>
              <a:t> to assess their performance.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A29431-B4D7-1744-6C5D-EF8E04D41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43035-D86A-D968-46E5-2842019843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0804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464AA-372B-3D52-3622-1FF0FF067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DBFB56C-A203-EB06-9A7C-20D682F33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Quickfire debate: Reflection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184BA-994A-8A5B-6B71-985C2E30EC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Exchange feedback with original partners.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Reflect on how communication criteria influenced your approach.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C2A84F-AE39-7FD0-574B-2DB31541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1685E-A1C1-D034-BB67-0D25B673CF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9488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1E28B-A55E-D8CE-9456-28448EC42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B4324D0-D57A-1BF9-E298-90D02671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Collaboration and problem-solving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FE738-0C1B-C8DF-CF29-4D29226CAA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In groups, identify an issue at college and propose a solution. 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Present your case to a college leader, clearly and cohesively, as a team.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Review and reflect on feedback.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Discuss lessons learnt about effective team communication.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81B170-1689-9293-D680-4605C3F2E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C3767-61AE-9D8A-9C7F-8F00BA17CF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5554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2A25-AB3B-FEBD-EBF3-E94BCA371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13C1C7-D5FC-5D04-8F3E-D916BB09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A86C2-1FAF-A4B2-35CC-A0F2D9B42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Effective communication </a:t>
            </a:r>
            <a:r>
              <a:rPr lang="en-GB" dirty="0"/>
              <a:t>is essential for teamwork.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Both </a:t>
            </a:r>
            <a:r>
              <a:rPr lang="en-GB" b="1" dirty="0"/>
              <a:t>verbal and non-verbal communication </a:t>
            </a:r>
            <a:r>
              <a:rPr lang="en-GB" dirty="0"/>
              <a:t>matter.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Active listening </a:t>
            </a:r>
            <a:r>
              <a:rPr lang="en-GB" dirty="0"/>
              <a:t>improves understanding and relationships.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Constructive feedback </a:t>
            </a:r>
            <a:r>
              <a:rPr lang="en-GB" dirty="0"/>
              <a:t>should be specific, actionable and supportive.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A </a:t>
            </a:r>
            <a:r>
              <a:rPr lang="en-GB" b="1" dirty="0"/>
              <a:t>growth mindset </a:t>
            </a:r>
            <a:r>
              <a:rPr lang="en-GB" dirty="0"/>
              <a:t>leads to better communication and learning.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0ED0-C8D8-1090-8483-10FD5139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6ADBE9-360A-9CD7-EEA6-088C7874BA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1584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AB48F-2A68-8940-A66F-709B10D2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AAE7C-BA33-1652-9132-4C6C87E978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Write a letter to the local Member of Parliament about a sustainability issue (local, national or international). 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 the communication techniques covered to create a compelling case.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23CC6-F765-9C8C-4E51-FC817104C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DBF5E-7464-EDF7-29DD-05BEB7FD2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1246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Sustainable Development Goals (SDGs) and 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33D37-38FC-B62D-CE66-4829448A1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16BCE3-F998-B4C3-61B7-84F279B07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A8876-C4F5-E7CD-8AEB-DA24133515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lvl="1">
              <a:lnSpc>
                <a:spcPct val="100000"/>
              </a:lnSpc>
            </a:pPr>
            <a:r>
              <a:rPr lang="en-GB" sz="2400" dirty="0"/>
              <a:t>Understand the importance and relevance of SDGs.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Analyse real-world business examples.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Explore SDGs in local businesses.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b="1" dirty="0"/>
              <a:t>Think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b="1" dirty="0"/>
              <a:t>pair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b="1" dirty="0"/>
              <a:t>share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Name as many sustainability goals or initiatives as you can.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Discuss briefly with a partner, then share with the class.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B16AD-1D23-9AAA-B25E-5A3CDF350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9544F1-2E72-3172-7255-81166BCD3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4442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11CFD-8BE0-5DD8-E8AE-594D9C751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C92F83-9E9B-2AFF-CDDE-0AF8E262B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SDGs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8F030-2CC0-EA52-348A-787FA75F08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707654"/>
            <a:ext cx="7667625" cy="288032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17 global goals set by the United Nations.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Designed to address major global challenges by 2030.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Examples: No poverty, clean water, climate action.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616FE-7AAA-93F3-8BBB-A9507657F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EDC49D-366E-6037-5CC0-B46A7C311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24166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F01605-D5C1-47E3-DAB8-7486496B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Global importance of SDGs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D5419-5B04-5437-3369-3746EA6CEB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Promote sustainable development and global equity.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Essential for protecting the planet and improving quality of life.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Aim for collaboration across all sectors.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F20C6-B935-961C-B461-1AD7330CB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34E469-3CB6-1698-B192-881F119B9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99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792D6-06D8-257F-D058-3C61A3DCA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57334E5-EC35-2B7A-413B-F313C11D3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K</a:t>
            </a:r>
            <a:r>
              <a:rPr lang="en-GB" sz="3600" dirty="0"/>
              <a:t>ey functional areas of business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11BF5-19CF-CCA8-4171-D05495CAC9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Marketing: </a:t>
            </a:r>
            <a:r>
              <a:rPr lang="en-GB" sz="2400" dirty="0"/>
              <a:t>Promotes the business and drives sales.</a:t>
            </a:r>
          </a:p>
          <a:p>
            <a:pPr lvl="1">
              <a:lnSpc>
                <a:spcPct val="100000"/>
              </a:lnSpc>
            </a:pPr>
            <a:r>
              <a:rPr lang="en-US" sz="2400" b="1" dirty="0"/>
              <a:t>Human resources (HR): Manages employees and workplace wellbeing.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b="1" dirty="0"/>
              <a:t>Operations: </a:t>
            </a:r>
            <a:r>
              <a:rPr lang="en-GB" sz="2400" dirty="0"/>
              <a:t>Oversees production and daily processes.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Finance: </a:t>
            </a:r>
            <a:r>
              <a:rPr lang="en-GB" sz="2400" dirty="0"/>
              <a:t>Handles budgeting and financial planning.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b="1" dirty="0"/>
              <a:t>Task: </a:t>
            </a:r>
            <a:r>
              <a:rPr lang="en-GB" dirty="0"/>
              <a:t>Match the tasks on the cards to the key functional areas of business.</a:t>
            </a: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856C0-87CA-C52E-4126-0C20FB0E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30D27-63FE-58DD-2E57-3BD3BCD433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495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47F2B-2D1E-5E36-889D-9341DEB83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AB6715-A2B3-6AE6-0458-2F271B9D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Why businesses adopt SDGs</a:t>
            </a:r>
          </a:p>
        </p:txBody>
      </p:sp>
      <p:pic>
        <p:nvPicPr>
          <p:cNvPr id="6" name="Online Media 5" title="The Sustainable Development Goals and Your Business">
            <a:hlinkClick r:id="" action="ppaction://media"/>
            <a:extLst>
              <a:ext uri="{FF2B5EF4-FFF2-40B4-BE49-F238E27FC236}">
                <a16:creationId xmlns:a16="http://schemas.microsoft.com/office/drawing/2014/main" id="{A08398AE-4461-9BA8-703A-1E58F3458AF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2950" y="1203598"/>
            <a:ext cx="5347162" cy="30187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58B8ED-6F01-7DF8-4261-9E019848C1D3}"/>
              </a:ext>
            </a:extLst>
          </p:cNvPr>
          <p:cNvSpPr txBox="1"/>
          <p:nvPr/>
        </p:nvSpPr>
        <p:spPr>
          <a:xfrm>
            <a:off x="5810634" y="1188945"/>
            <a:ext cx="28598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The Sustainable Development Goals and your business (YouTube)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C50E0-A620-205B-2911-83FD1A9B9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190605-0718-6229-498C-3B16348ABC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6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D7463-2F5F-40E6-AB95-ABAC2424C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EB85C6-89C6-069B-6B8B-5A0ED99FC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businesses adopt SDGs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23EE26-4246-A2F4-1CE1-B6A36C45D9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Align business strategies with global sustainability targets.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Improve brand reputation and customer loyalty.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Create opportunities for innovation and competitive advantage.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3447D-0E2E-8705-3706-C260CD2AC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063A04-D90E-108E-13A5-E1D985E59D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7899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894BC-D73A-FEFC-FA2E-04E66D87C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6553ED-E645-662E-1793-8081CD55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SDGs case studies analysis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E7725-4C82-7658-DE70-6D183777F6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In groups, review provided UK business case studies.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Identify how each business integrates specific SDGs.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Prepare a brief summary presentation of key points.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59FEA-DBE7-1B05-3A6D-97FC0B656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796C57-D22F-4CB3-50F7-425B8DB03C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169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C9FC9-2A66-D58F-F15F-B12322031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20FB1D-E1CA-FEAD-C6C5-840B41F5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SDGs in our community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68EBD-C6A7-1DEF-95A8-6FDE064DF4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In groups, research a local business.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Identify ways the business can enhance sustainability using SDGs.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Outline realistic suggestions for implementation.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Provide thoughtful, constructive peer feedback using Team feedback worksheet.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0B394-B38A-E039-BE5D-37596C106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1AB808-FD6B-9C5A-216D-A6625636D7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4184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2A25-AB3B-FEBD-EBF3-E94BCA371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13C1C7-D5FC-5D04-8F3E-D916BB09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A86C2-1FAF-A4B2-35CC-A0F2D9B42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SDGs offer a </a:t>
            </a:r>
            <a:r>
              <a:rPr lang="en-GB" b="1" dirty="0"/>
              <a:t>clear framework</a:t>
            </a:r>
            <a:r>
              <a:rPr lang="en-GB" dirty="0"/>
              <a:t> for sustainability.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b="1" dirty="0"/>
              <a:t>Businesses benefit </a:t>
            </a:r>
            <a:r>
              <a:rPr lang="en-GB" dirty="0"/>
              <a:t>by adopting SDGs strategically.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GB" dirty="0"/>
              <a:t>Local initiatives significantly </a:t>
            </a:r>
            <a:r>
              <a:rPr lang="en-GB" b="1" dirty="0"/>
              <a:t>impact global sustainability </a:t>
            </a:r>
            <a:r>
              <a:rPr lang="en-GB" dirty="0"/>
              <a:t>goals.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0ED0-C8D8-1090-8483-10FD5139F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6ADBE9-360A-9CD7-EEA6-088C7874BA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5879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AB48F-2A68-8940-A66F-709B10D2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AAE7C-BA33-1652-9132-4C6C87E978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Choose one of the SDGs to focus on.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Design an engaging poster promoting awareness and action in the college/provider.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Include an impactful slogan and clear message.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23CC6-F765-9C8C-4E51-FC817104C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DBF5E-7464-EDF7-29DD-05BEB7FD2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5105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Designing and evaluating systems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Understand key business systems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Apply knowledge of business systems to analyse real-world business case studies.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Link business systems to sustainability goals and processes.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391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6EC46-3ADA-1DE7-7638-9F98ACE91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A9B378F-1A82-5655-AE6B-3AD83C687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Poster voting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4BE502-F2F9-F4AE-12B6-4B9B919A44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Review all displayed SDG awareness posters.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Vote for the poster with the best message or solution for environmental issues.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Criteria to consider: </a:t>
            </a:r>
            <a:r>
              <a:rPr lang="en-GB" sz="2400" dirty="0"/>
              <a:t>Clarity, creativity, effectiveness.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Remember: </a:t>
            </a:r>
            <a:r>
              <a:rPr lang="en-GB" sz="2400" dirty="0"/>
              <a:t>You </a:t>
            </a:r>
            <a:r>
              <a:rPr lang="en-GB" sz="2400" dirty="0">
                <a:solidFill>
                  <a:srgbClr val="E51C41"/>
                </a:solidFill>
              </a:rPr>
              <a:t>cannot</a:t>
            </a:r>
            <a:r>
              <a:rPr lang="en-GB" sz="2400" dirty="0"/>
              <a:t> vote for your own poster.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CEF8B-D19F-E2FF-C28D-DA227B8BE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FD0BB-2075-32BE-647D-3876833FCE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6870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A4245-3909-EAA1-A70C-CEA1066B5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696BBFD-BC9A-064B-63BF-96666838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Key business systems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4E10D8-FF0B-6A15-6705-4700579B38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Operations management.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Corporate social responsibility.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Supply chain management.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4D26D-DF4B-372F-2CD1-D4984014F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2DE5F-07E1-7615-7ECD-7016E2FE35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6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747EF-5353-DEEA-F816-92157D04C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2E85869-0508-FF65-A12F-D79E5E6DC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Marketing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2F1DA-BCE1-E195-531B-F51056F9D3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Advertising: </a:t>
            </a:r>
            <a:r>
              <a:rPr lang="en-GB" sz="2400" dirty="0"/>
              <a:t>Promotes products through various channels, deciding the best strategies for campaigns.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Market research: </a:t>
            </a:r>
            <a:r>
              <a:rPr lang="en-GB" sz="2400" dirty="0"/>
              <a:t>Collects and analyses customer data to determine demand and preferences.</a:t>
            </a:r>
            <a:endParaRPr lang="en-GB" sz="2400" b="1" dirty="0"/>
          </a:p>
          <a:p>
            <a:pPr lvl="1">
              <a:lnSpc>
                <a:spcPct val="100000"/>
              </a:lnSpc>
            </a:pPr>
            <a:r>
              <a:rPr lang="en-GB" sz="2400" b="1" dirty="0"/>
              <a:t>Promotion: </a:t>
            </a:r>
            <a:r>
              <a:rPr lang="en-GB" sz="2400" dirty="0"/>
              <a:t>Implements strategies such as discounts or offers to attract customers.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Selling products: </a:t>
            </a:r>
            <a:r>
              <a:rPr lang="en-GB" sz="2400" dirty="0"/>
              <a:t>Increases sales through competitive pricing and visually appealing packaging.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ABAC9-BF7F-CCBB-D239-2813D09CC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D1DD8-EBF3-2D71-D819-8B39277C87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0247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97DBD-02B8-B4CD-6276-91B61C7EB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AA69242-57A1-383E-1E28-5C0C8C69A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Operations management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BB94A-6AF3-6177-07E3-4EA2674193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Focuses on efficient production and processes.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Aims to reduce waste and increase productivity.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Includes quality control, inventory management and continuous improvement.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33AB8-B208-CD03-63B8-7B97F001E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EB9A1-93FC-B7F4-14CD-88CC9D3907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3325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77D55-6E77-4996-59B8-9EB4AF467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32253E0-8046-2D49-0A7F-673BCCE69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Corporate social responsibility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13C995-0121-98A5-3AE5-FB2064C826D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Company’s commitment to social and environmental impact.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Engages with community projects and ethical practices.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Enhances company reputation and customer loyalty.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79BE9C-01AA-0841-8E1B-A2334E044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2AD8D-811B-241F-F616-66784B3046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9405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71ABD-B9B2-16A4-F01C-13448C797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B31A9D6-1048-BA59-26E3-B9F49FEF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Supply chain management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227047-6466-C7BF-F5E5-E52A48B92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Management of flow of goods and services.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Includes sourcing materials, manufacturing and logistics.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Aims for efficiency, speed and cost-effectiveness.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121E94-8D31-0D24-07A3-088EC2E58E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72E92-03AE-4AC9-C3B0-BF4E8D1B74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933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23751-B5F0-9285-49E0-53AC312CB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F509B96-0C0A-4C3D-DA05-65E086A2D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Business system processes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B6C79-D99F-CF25-8326-FD40BC48BD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Task instructions:</a:t>
            </a:r>
            <a:br>
              <a:rPr lang="en-GB" sz="2400" b="1" dirty="0"/>
            </a:br>
            <a:endParaRPr lang="en-GB" sz="2400" b="1" dirty="0"/>
          </a:p>
          <a:p>
            <a:pPr lvl="1">
              <a:lnSpc>
                <a:spcPct val="100000"/>
              </a:lnSpc>
            </a:pPr>
            <a:r>
              <a:rPr lang="en-GB" sz="2400" dirty="0"/>
              <a:t>Identify the correct business system from your assigned case study.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Sequence process cards in the correct order.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Remove the red-herring card that does not belong.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Clearly present your process and reasoning.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92F3F1-AE43-8B76-9D38-C81A41DD9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F26B3-8504-735A-DE75-6FA79CC519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52621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B1EAA-6ABD-8A72-2274-5462D8F79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C1D5880-FF6A-7ED4-902B-B3597383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SDG case studies processes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D8A0C7-FAD3-5F8E-CBE4-5C9F8E5433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Task instructions:</a:t>
            </a:r>
            <a:br>
              <a:rPr lang="en-GB" sz="2400" b="1" dirty="0"/>
            </a:br>
            <a:endParaRPr lang="en-GB" sz="2400" b="1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Review the assigned SDG case study.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Detail the business processes the company might undertake to achieve their goals.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Clearly present your process and reasoning.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27F32-3C02-DF30-6757-6F2B2226E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E204-6244-8642-D25D-4889005388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1701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4E584-0B8B-1A34-8BF3-D05CAF9E1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D4BA421-BE99-B622-5AF7-63CB677E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SDG awareness poster processes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4F3607-4D11-1E00-1CFE-5B6D9F669B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b="1" dirty="0"/>
              <a:t>Task instructions:</a:t>
            </a:r>
            <a:br>
              <a:rPr lang="en-GB" sz="2400" b="1" dirty="0"/>
            </a:br>
            <a:endParaRPr lang="en-GB" sz="2400" b="1" dirty="0"/>
          </a:p>
          <a:p>
            <a:pPr lvl="1">
              <a:lnSpc>
                <a:spcPct val="100000"/>
              </a:lnSpc>
            </a:pPr>
            <a:r>
              <a:rPr lang="en-GB" sz="2400" dirty="0"/>
              <a:t>In groups of three or four, apply your knowledge of business systems to the winning SDG awareness poster.</a:t>
            </a:r>
          </a:p>
          <a:p>
            <a:pPr lvl="1"/>
            <a:r>
              <a:rPr lang="en-GB" sz="2400" dirty="0"/>
              <a:t>Identify practical steps and processes necessary to achieve the highlighted SDG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Clearly present your process and reasoning.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Collaboratively create a detailed business process plan as a class.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76009F-C1E1-842B-2F5D-3CEAF393A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9F2E9-F97D-5DF9-E193-5769EC4113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10222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AF58A-F898-06CF-9D09-F7FA9D957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4EA71D1-8CF7-1D2D-1BBA-4ADA61105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73294-5002-5007-D7A5-24577FF065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Businesses use </a:t>
            </a:r>
            <a:r>
              <a:rPr lang="en-GB" sz="2400" b="1" dirty="0"/>
              <a:t>structured processes</a:t>
            </a:r>
            <a:r>
              <a:rPr lang="en-GB" sz="2400" dirty="0"/>
              <a:t> to achieve goals.</a:t>
            </a:r>
          </a:p>
          <a:p>
            <a:pPr lvl="1"/>
            <a:r>
              <a:rPr lang="en-GB" sz="2400" dirty="0"/>
              <a:t>Linking business systems with sustainability enhances effectiveness.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50E816-FCA2-E90E-B911-5B7C03BAB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C8723-8554-1B18-500E-E67A81BB13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250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BC6D5-707F-C800-5219-C17FFB0E5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32925D4-B7C0-1539-49AA-399DE927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DDCF9D-2847-3A20-EAC6-325AEC9875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Answer the question “What three things do all companies need?”</a:t>
            </a:r>
          </a:p>
          <a:p>
            <a:pPr lvl="1"/>
            <a:r>
              <a:rPr lang="en-GB" sz="2400" dirty="0"/>
              <a:t>Prepare clear and concise answers for class discussion in the next lesson.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B84D5F-A73C-5EEF-C183-B44933D5A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CFEB8-17D1-0AE3-2776-41B94398E1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20885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Project management basics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F33C40A-1DD9-184A-2481-ECF6AEBE1D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363" y="985838"/>
            <a:ext cx="7667625" cy="3602037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Understand the importance of resources.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Identify roles needed at each stage of business processes.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Learn about network analysis tools in project management.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Reflect on personal development and teamwork.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5B5DD-9816-EF56-D5D0-B61788EFC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BFF074F-EFAE-56D9-F8AA-151D7CBF4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Human resources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4AD89-FAE4-B4BC-26FD-8A78E271E6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Recruitment and selection: </a:t>
            </a:r>
            <a:r>
              <a:rPr lang="en-GB" sz="2400" dirty="0"/>
              <a:t>Identifies and hires the best candidates to meet the organisation’s needs.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Staff training: </a:t>
            </a:r>
            <a:r>
              <a:rPr lang="en-GB" sz="2400" dirty="0"/>
              <a:t>Provides training to develop employee skills, improve service quality and boost productivity.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Industrial relations: </a:t>
            </a:r>
            <a:r>
              <a:rPr lang="en-GB" sz="2400" dirty="0"/>
              <a:t>Manages the relationship between employers and employees, addressing working conditions, grievances and contracts.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Payroll and benefits: </a:t>
            </a:r>
            <a:r>
              <a:rPr lang="en-GB" dirty="0"/>
              <a:t>Oversees employee salaries, benefits and deductions. Implements initiatives to support wellbeing.</a:t>
            </a: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B4579-A836-A30F-F19C-54290F73B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5DF62-0E89-9147-E2F8-5CC98FE2B9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11883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C98C3-05C3-4EDC-6803-69A253071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EB9C177-81FB-0F4C-5BEB-21C24D312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What three things do all companies need?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5A097A8-44AC-623B-DBFF-7FAB54F641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363" y="1635647"/>
            <a:ext cx="7667625" cy="2808312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Suggest ideas and discuss as a class.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Note suggestions clearly.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Listen and ask questions.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9649D5-E9D8-AE41-0AB2-9CC43360E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6828A-C9E6-C5CF-6C1A-7B609DFC7A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70607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75CB6-CF6D-AE9D-AC7E-65CEDD3B4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477063C-F62C-D9A2-619F-73578AFC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Resources 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A87DB97-8CA0-42D0-FF6B-F8388B5B6C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363" y="985838"/>
            <a:ext cx="7667625" cy="3602037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Time: </a:t>
            </a:r>
            <a:r>
              <a:rPr lang="en-GB" sz="2400" dirty="0"/>
              <a:t>Planning, scheduling, meeting deadlines.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Money: </a:t>
            </a:r>
            <a:r>
              <a:rPr lang="en-GB" sz="2400" dirty="0"/>
              <a:t>Budgeting, financial management, securing investment.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People: </a:t>
            </a:r>
            <a:r>
              <a:rPr lang="en-GB" sz="2400" dirty="0"/>
              <a:t>Roles, teamwork, effective management and communication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F5295-EE09-B5D2-E258-85F6F4A15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ACD679-620E-18D4-50C2-952952988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32891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People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Use the case study provided (Toyota, Tesco, Amazon).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Decide which roles (from lesson 2) are required at each process stage.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Complete the People and processes worksheet.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Peer review with peers who have the same case study.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Present your group’s decisions to the class.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82491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CA4B-0AC0-1B76-5DE7-5F34E3714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38D11CE-FB9E-EA1E-28F2-C2F59E440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Network analysis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DF017F-EF94-B199-3A0B-DDA1B8826D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Network analysis helps manage projects effectively.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Key tools:</a:t>
            </a:r>
          </a:p>
          <a:p>
            <a:pPr lvl="2"/>
            <a:r>
              <a:rPr lang="en-GB" dirty="0"/>
              <a:t>Gantt charts.</a:t>
            </a:r>
          </a:p>
          <a:p>
            <a:pPr lvl="2"/>
            <a:r>
              <a:rPr lang="en-GB" dirty="0"/>
              <a:t>Programme Evaluation Review Technique (PERT) charts.</a:t>
            </a:r>
          </a:p>
          <a:p>
            <a:pPr lvl="2"/>
            <a:r>
              <a:rPr lang="en-GB" dirty="0"/>
              <a:t>Flowcharts.</a:t>
            </a:r>
          </a:p>
          <a:p>
            <a:pPr lvl="2"/>
            <a:r>
              <a:rPr lang="en-GB" dirty="0"/>
              <a:t>Roadmaps.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47E258-1D05-1AED-1236-EF1695DAF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E0F3E-3D5E-3119-3B2D-7F00F60D75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50849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77159-7D97-9D51-B7A5-6380C9BC5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D37458E-10A5-1DFC-D92E-D517BCBD2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Gantt charts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126C7-C8F9-01A3-8157-099C68BF2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4121976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Visual representation of tasks against time.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Shows task duration, overlaps and dependencies.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Useful for scheduling and tracking project progress.</a:t>
            </a:r>
            <a:endParaRPr lang="en-GB" dirty="0"/>
          </a:p>
        </p:txBody>
      </p:sp>
      <p:sp>
        <p:nvSpPr>
          <p:cNvPr id="6" name="Text Placeholder 4" descr="Illustrative example of a Gantt chart.">
            <a:extLst>
              <a:ext uri="{FF2B5EF4-FFF2-40B4-BE49-F238E27FC236}">
                <a16:creationId xmlns:a16="http://schemas.microsoft.com/office/drawing/2014/main" id="{5D30D30A-92E9-5DAF-126E-20D0DC00D31E}"/>
              </a:ext>
            </a:extLst>
          </p:cNvPr>
          <p:cNvSpPr txBox="1">
            <a:spLocks/>
          </p:cNvSpPr>
          <p:nvPr/>
        </p:nvSpPr>
        <p:spPr>
          <a:xfrm>
            <a:off x="4586402" y="982200"/>
            <a:ext cx="4121976" cy="36015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E2F0DC1-3F79-FAE6-AE85-981FD2263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364891"/>
              </p:ext>
            </p:extLst>
          </p:nvPr>
        </p:nvGraphicFramePr>
        <p:xfrm>
          <a:off x="4706145" y="1106251"/>
          <a:ext cx="3882492" cy="26302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3664604968"/>
                    </a:ext>
                  </a:extLst>
                </a:gridCol>
                <a:gridCol w="502571">
                  <a:extLst>
                    <a:ext uri="{9D8B030D-6E8A-4147-A177-3AD203B41FA5}">
                      <a16:colId xmlns:a16="http://schemas.microsoft.com/office/drawing/2014/main" val="782261335"/>
                    </a:ext>
                  </a:extLst>
                </a:gridCol>
                <a:gridCol w="502571">
                  <a:extLst>
                    <a:ext uri="{9D8B030D-6E8A-4147-A177-3AD203B41FA5}">
                      <a16:colId xmlns:a16="http://schemas.microsoft.com/office/drawing/2014/main" val="2225510611"/>
                    </a:ext>
                  </a:extLst>
                </a:gridCol>
                <a:gridCol w="502571">
                  <a:extLst>
                    <a:ext uri="{9D8B030D-6E8A-4147-A177-3AD203B41FA5}">
                      <a16:colId xmlns:a16="http://schemas.microsoft.com/office/drawing/2014/main" val="3669357256"/>
                    </a:ext>
                  </a:extLst>
                </a:gridCol>
                <a:gridCol w="502571">
                  <a:extLst>
                    <a:ext uri="{9D8B030D-6E8A-4147-A177-3AD203B41FA5}">
                      <a16:colId xmlns:a16="http://schemas.microsoft.com/office/drawing/2014/main" val="980822913"/>
                    </a:ext>
                  </a:extLst>
                </a:gridCol>
              </a:tblGrid>
              <a:tr h="438383">
                <a:tc>
                  <a:txBody>
                    <a:bodyPr/>
                    <a:lstStyle/>
                    <a:p>
                      <a:r>
                        <a:rPr lang="en-GB" b="1" dirty="0"/>
                        <a:t>Task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789219"/>
                  </a:ext>
                </a:extLst>
              </a:tr>
              <a:tr h="438383">
                <a:tc>
                  <a:txBody>
                    <a:bodyPr/>
                    <a:lstStyle/>
                    <a:p>
                      <a:r>
                        <a:rPr lang="en-GB" dirty="0"/>
                        <a:t>Task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803184"/>
                  </a:ext>
                </a:extLst>
              </a:tr>
              <a:tr h="438383">
                <a:tc>
                  <a:txBody>
                    <a:bodyPr/>
                    <a:lstStyle/>
                    <a:p>
                      <a:r>
                        <a:rPr lang="en-GB" dirty="0"/>
                        <a:t>Task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314944"/>
                  </a:ext>
                </a:extLst>
              </a:tr>
              <a:tr h="438383">
                <a:tc>
                  <a:txBody>
                    <a:bodyPr/>
                    <a:lstStyle/>
                    <a:p>
                      <a:r>
                        <a:rPr lang="en-GB" dirty="0"/>
                        <a:t>Task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214859"/>
                  </a:ext>
                </a:extLst>
              </a:tr>
              <a:tr h="438383">
                <a:tc>
                  <a:txBody>
                    <a:bodyPr/>
                    <a:lstStyle/>
                    <a:p>
                      <a:r>
                        <a:rPr lang="en-GB" dirty="0"/>
                        <a:t>Task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906680"/>
                  </a:ext>
                </a:extLst>
              </a:tr>
              <a:tr h="438383">
                <a:tc>
                  <a:txBody>
                    <a:bodyPr/>
                    <a:lstStyle/>
                    <a:p>
                      <a:r>
                        <a:rPr lang="en-GB" dirty="0"/>
                        <a:t>Task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92502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B792FD-5BF7-BEE5-0748-48C1CE0640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8CB499-71B8-5BFC-99D0-D269AF3EC5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8771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C8945-3681-2E75-869C-99019D3EA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FBA9A7C-31D0-BEA9-3B21-41CBEF20F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PERT charts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881F21-D294-D569-6653-76BAAF3D60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4121976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Shows task sequencing and dependencies.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Identifies the critical path (longest path through the project).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Helpful for managing complex projects.</a:t>
            </a:r>
            <a:endParaRPr lang="en-GB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31675F7-D347-80F4-9B44-27B442BC6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52123" y="1269575"/>
            <a:ext cx="4211960" cy="3035224"/>
            <a:chOff x="4932040" y="1198154"/>
            <a:chExt cx="4211960" cy="3035224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517BA53-3871-07E3-6D5F-6AC7CC008835}"/>
                </a:ext>
              </a:extLst>
            </p:cNvPr>
            <p:cNvSpPr/>
            <p:nvPr/>
          </p:nvSpPr>
          <p:spPr>
            <a:xfrm>
              <a:off x="4932040" y="2283718"/>
              <a:ext cx="1080120" cy="86409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Start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C75C95C-D934-D616-C953-C9ADBABCA8A6}"/>
                </a:ext>
              </a:extLst>
            </p:cNvPr>
            <p:cNvSpPr/>
            <p:nvPr/>
          </p:nvSpPr>
          <p:spPr>
            <a:xfrm>
              <a:off x="6430636" y="1203598"/>
              <a:ext cx="1080120" cy="86409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Task 1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(2 days)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7F8B8B6-FFF3-7497-099C-7B096F9D3829}"/>
                </a:ext>
              </a:extLst>
            </p:cNvPr>
            <p:cNvSpPr/>
            <p:nvPr/>
          </p:nvSpPr>
          <p:spPr>
            <a:xfrm>
              <a:off x="7900456" y="1198154"/>
              <a:ext cx="1080120" cy="86409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Task 4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(1 day)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41B2B2-7EB4-9993-E9FA-F029C9D8C145}"/>
                </a:ext>
              </a:extLst>
            </p:cNvPr>
            <p:cNvSpPr/>
            <p:nvPr/>
          </p:nvSpPr>
          <p:spPr>
            <a:xfrm>
              <a:off x="6430636" y="2283718"/>
              <a:ext cx="1080120" cy="86409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Task 2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(3 days)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534E7C0-475B-E852-1E14-31B9C3682AD3}"/>
                </a:ext>
              </a:extLst>
            </p:cNvPr>
            <p:cNvSpPr/>
            <p:nvPr/>
          </p:nvSpPr>
          <p:spPr>
            <a:xfrm>
              <a:off x="6430636" y="3369282"/>
              <a:ext cx="1080120" cy="86409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Task 3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(1 day)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9A042B7-CA7A-53A7-745B-BDA8D0243338}"/>
                </a:ext>
              </a:extLst>
            </p:cNvPr>
            <p:cNvSpPr/>
            <p:nvPr/>
          </p:nvSpPr>
          <p:spPr>
            <a:xfrm>
              <a:off x="7900456" y="3363838"/>
              <a:ext cx="1080120" cy="86409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Task 5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(2 days)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7CC143D-D062-E2D0-867B-E532D82B1914}"/>
                </a:ext>
              </a:extLst>
            </p:cNvPr>
            <p:cNvCxnSpPr>
              <a:stCxn id="2" idx="3"/>
              <a:endCxn id="13" idx="1"/>
            </p:cNvCxnSpPr>
            <p:nvPr/>
          </p:nvCxnSpPr>
          <p:spPr>
            <a:xfrm>
              <a:off x="6012160" y="2715766"/>
              <a:ext cx="418476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or: Elbow 19">
              <a:extLst>
                <a:ext uri="{FF2B5EF4-FFF2-40B4-BE49-F238E27FC236}">
                  <a16:creationId xmlns:a16="http://schemas.microsoft.com/office/drawing/2014/main" id="{A9358774-D0D8-1196-F37F-218DAE7E7318}"/>
                </a:ext>
              </a:extLst>
            </p:cNvPr>
            <p:cNvCxnSpPr>
              <a:stCxn id="2" idx="0"/>
              <a:endCxn id="10" idx="1"/>
            </p:cNvCxnSpPr>
            <p:nvPr/>
          </p:nvCxnSpPr>
          <p:spPr>
            <a:xfrm rot="5400000" flipH="1" flipV="1">
              <a:off x="5627332" y="1480414"/>
              <a:ext cx="648072" cy="958536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or: Elbow 20">
              <a:extLst>
                <a:ext uri="{FF2B5EF4-FFF2-40B4-BE49-F238E27FC236}">
                  <a16:creationId xmlns:a16="http://schemas.microsoft.com/office/drawing/2014/main" id="{00756173-7932-98D3-84B7-0E5CC58C6781}"/>
                </a:ext>
              </a:extLst>
            </p:cNvPr>
            <p:cNvCxnSpPr>
              <a:cxnSpLocks/>
              <a:stCxn id="2" idx="2"/>
              <a:endCxn id="15" idx="1"/>
            </p:cNvCxnSpPr>
            <p:nvPr/>
          </p:nvCxnSpPr>
          <p:spPr>
            <a:xfrm rot="16200000" flipH="1">
              <a:off x="5624610" y="2995304"/>
              <a:ext cx="653516" cy="958536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or: Elbow 23">
              <a:extLst>
                <a:ext uri="{FF2B5EF4-FFF2-40B4-BE49-F238E27FC236}">
                  <a16:creationId xmlns:a16="http://schemas.microsoft.com/office/drawing/2014/main" id="{F9B532A5-EAE1-5EC6-42EE-D8B93654D031}"/>
                </a:ext>
              </a:extLst>
            </p:cNvPr>
            <p:cNvCxnSpPr>
              <a:cxnSpLocks/>
              <a:stCxn id="13" idx="3"/>
              <a:endCxn id="11" idx="2"/>
            </p:cNvCxnSpPr>
            <p:nvPr/>
          </p:nvCxnSpPr>
          <p:spPr>
            <a:xfrm flipV="1">
              <a:off x="7510756" y="2062250"/>
              <a:ext cx="929760" cy="653516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249D30-694D-9930-1E82-0FCCFA7F7C37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7510756" y="1630202"/>
              <a:ext cx="389700" cy="5444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AD83708-2B73-401F-86E0-2EEA4715E2EC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7510756" y="3795886"/>
              <a:ext cx="389700" cy="5444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66253A94-965A-E148-C716-19E9F24A26F9}"/>
                </a:ext>
              </a:extLst>
            </p:cNvPr>
            <p:cNvCxnSpPr>
              <a:cxnSpLocks/>
              <a:stCxn id="11" idx="3"/>
            </p:cNvCxnSpPr>
            <p:nvPr/>
          </p:nvCxnSpPr>
          <p:spPr>
            <a:xfrm>
              <a:off x="8980576" y="1630202"/>
              <a:ext cx="163424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FFEFABDC-EAAF-F34E-A0AE-8E30A00D6A2E}"/>
                </a:ext>
              </a:extLst>
            </p:cNvPr>
            <p:cNvCxnSpPr>
              <a:cxnSpLocks/>
              <a:stCxn id="16" idx="3"/>
            </p:cNvCxnSpPr>
            <p:nvPr/>
          </p:nvCxnSpPr>
          <p:spPr>
            <a:xfrm>
              <a:off x="8980576" y="3795886"/>
              <a:ext cx="163424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D54B04-C06F-CFC2-3086-DE2E206EC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508B5-03E0-7541-EF3B-81199601E4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6501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B2194-42D3-2DFA-EB5C-4070DF3DB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FE7D107-D74D-7029-3BD0-DFADB080C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Flowcharts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5A3C4-BF79-CBBE-5BE4-68041D73A1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4121976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Visual representation of processes.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Clearly shows the order of tasks and decision points.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Useful for standardising procedures.</a:t>
            </a:r>
            <a:endParaRPr lang="en-GB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F84CBCC-1599-2D60-55CF-79D75DF3D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12059" y="986400"/>
            <a:ext cx="3703501" cy="3391724"/>
            <a:chOff x="5112059" y="986400"/>
            <a:chExt cx="3703501" cy="3391724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F1C8EF29-E39B-B664-0D76-D66A0B828E4A}"/>
                </a:ext>
              </a:extLst>
            </p:cNvPr>
            <p:cNvSpPr/>
            <p:nvPr/>
          </p:nvSpPr>
          <p:spPr>
            <a:xfrm>
              <a:off x="6429788" y="986400"/>
              <a:ext cx="1080120" cy="57547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1972967-2F8C-CD86-24C6-25DB88623BC4}"/>
                </a:ext>
              </a:extLst>
            </p:cNvPr>
            <p:cNvCxnSpPr>
              <a:cxnSpLocks/>
              <a:stCxn id="2" idx="2"/>
              <a:endCxn id="14" idx="0"/>
            </p:cNvCxnSpPr>
            <p:nvPr/>
          </p:nvCxnSpPr>
          <p:spPr>
            <a:xfrm>
              <a:off x="6969848" y="1561877"/>
              <a:ext cx="0" cy="204325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or: Elbow 19">
              <a:extLst>
                <a:ext uri="{FF2B5EF4-FFF2-40B4-BE49-F238E27FC236}">
                  <a16:creationId xmlns:a16="http://schemas.microsoft.com/office/drawing/2014/main" id="{2C974E82-3816-C566-6862-59DD50E503E5}"/>
                </a:ext>
              </a:extLst>
            </p:cNvPr>
            <p:cNvCxnSpPr>
              <a:cxnSpLocks/>
              <a:stCxn id="14" idx="3"/>
              <a:endCxn id="19" idx="0"/>
            </p:cNvCxnSpPr>
            <p:nvPr/>
          </p:nvCxnSpPr>
          <p:spPr>
            <a:xfrm>
              <a:off x="8029528" y="2097927"/>
              <a:ext cx="245972" cy="383076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or: Elbow 20">
              <a:extLst>
                <a:ext uri="{FF2B5EF4-FFF2-40B4-BE49-F238E27FC236}">
                  <a16:creationId xmlns:a16="http://schemas.microsoft.com/office/drawing/2014/main" id="{9173EE52-68B4-ED67-D1EF-913E177E4983}"/>
                </a:ext>
              </a:extLst>
            </p:cNvPr>
            <p:cNvCxnSpPr>
              <a:cxnSpLocks/>
              <a:stCxn id="51" idx="3"/>
              <a:endCxn id="9" idx="0"/>
            </p:cNvCxnSpPr>
            <p:nvPr/>
          </p:nvCxnSpPr>
          <p:spPr>
            <a:xfrm>
              <a:off x="6192179" y="3556788"/>
              <a:ext cx="777669" cy="245859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F51EC8F-4DF7-D9A5-255D-E5310C253FB0}"/>
                </a:ext>
              </a:extLst>
            </p:cNvPr>
            <p:cNvSpPr/>
            <p:nvPr/>
          </p:nvSpPr>
          <p:spPr>
            <a:xfrm>
              <a:off x="6429788" y="3802647"/>
              <a:ext cx="1080120" cy="57547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End</a:t>
              </a:r>
            </a:p>
          </p:txBody>
        </p:sp>
        <p:sp>
          <p:nvSpPr>
            <p:cNvPr id="14" name="Flowchart: Decision 13">
              <a:extLst>
                <a:ext uri="{FF2B5EF4-FFF2-40B4-BE49-F238E27FC236}">
                  <a16:creationId xmlns:a16="http://schemas.microsoft.com/office/drawing/2014/main" id="{39153840-A40E-557B-745D-9EA9E947BA2D}"/>
                </a:ext>
              </a:extLst>
            </p:cNvPr>
            <p:cNvSpPr/>
            <p:nvPr/>
          </p:nvSpPr>
          <p:spPr>
            <a:xfrm>
              <a:off x="5910168" y="1766202"/>
              <a:ext cx="2119360" cy="663450"/>
            </a:xfrm>
            <a:prstGeom prst="flowChartDecision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Decision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E45719F-5404-3B07-3AC8-AA35136C3B0E}"/>
                </a:ext>
              </a:extLst>
            </p:cNvPr>
            <p:cNvSpPr/>
            <p:nvPr/>
          </p:nvSpPr>
          <p:spPr>
            <a:xfrm>
              <a:off x="5112059" y="2487875"/>
              <a:ext cx="1080120" cy="575477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Process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2F1E070-F4F6-C939-88DD-91B9D2CE777A}"/>
                </a:ext>
              </a:extLst>
            </p:cNvPr>
            <p:cNvSpPr/>
            <p:nvPr/>
          </p:nvSpPr>
          <p:spPr>
            <a:xfrm>
              <a:off x="7735440" y="2481003"/>
              <a:ext cx="1080120" cy="575477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Process</a:t>
              </a:r>
            </a:p>
          </p:txBody>
        </p:sp>
        <p:cxnSp>
          <p:nvCxnSpPr>
            <p:cNvPr id="28" name="Connector: Elbow 27">
              <a:extLst>
                <a:ext uri="{FF2B5EF4-FFF2-40B4-BE49-F238E27FC236}">
                  <a16:creationId xmlns:a16="http://schemas.microsoft.com/office/drawing/2014/main" id="{F6737370-D201-900D-56F8-26396313CE87}"/>
                </a:ext>
              </a:extLst>
            </p:cNvPr>
            <p:cNvCxnSpPr>
              <a:cxnSpLocks/>
              <a:stCxn id="14" idx="1"/>
              <a:endCxn id="17" idx="0"/>
            </p:cNvCxnSpPr>
            <p:nvPr/>
          </p:nvCxnSpPr>
          <p:spPr>
            <a:xfrm rot="10800000" flipV="1">
              <a:off x="5652120" y="2097927"/>
              <a:ext cx="258049" cy="389948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or: Elbow 37">
              <a:extLst>
                <a:ext uri="{FF2B5EF4-FFF2-40B4-BE49-F238E27FC236}">
                  <a16:creationId xmlns:a16="http://schemas.microsoft.com/office/drawing/2014/main" id="{E2AEB58F-5C11-C5D7-700D-475C17D60BA4}"/>
                </a:ext>
              </a:extLst>
            </p:cNvPr>
            <p:cNvCxnSpPr>
              <a:cxnSpLocks/>
              <a:stCxn id="19" idx="1"/>
              <a:endCxn id="9" idx="0"/>
            </p:cNvCxnSpPr>
            <p:nvPr/>
          </p:nvCxnSpPr>
          <p:spPr>
            <a:xfrm rot="10800000" flipV="1">
              <a:off x="6969848" y="2768741"/>
              <a:ext cx="765592" cy="1033905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E166610-6211-6522-C14D-F6ACC72B77CA}"/>
                </a:ext>
              </a:extLst>
            </p:cNvPr>
            <p:cNvSpPr/>
            <p:nvPr/>
          </p:nvSpPr>
          <p:spPr>
            <a:xfrm>
              <a:off x="5112059" y="3269049"/>
              <a:ext cx="1080120" cy="575477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Process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75B7542C-1E3A-4949-A3E7-B929DF7921CE}"/>
                </a:ext>
              </a:extLst>
            </p:cNvPr>
            <p:cNvCxnSpPr>
              <a:cxnSpLocks/>
              <a:stCxn id="17" idx="2"/>
              <a:endCxn id="51" idx="0"/>
            </p:cNvCxnSpPr>
            <p:nvPr/>
          </p:nvCxnSpPr>
          <p:spPr>
            <a:xfrm>
              <a:off x="5652119" y="3063352"/>
              <a:ext cx="0" cy="205697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4A36A7A1-8890-F28A-CBDB-ED2FA208ED4F}"/>
                </a:ext>
              </a:extLst>
            </p:cNvPr>
            <p:cNvSpPr/>
            <p:nvPr/>
          </p:nvSpPr>
          <p:spPr>
            <a:xfrm>
              <a:off x="5318155" y="1612281"/>
              <a:ext cx="655844" cy="410457"/>
            </a:xfrm>
            <a:prstGeom prst="round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accent2"/>
                  </a:solidFill>
                </a:rPr>
                <a:t>Yes</a:t>
              </a:r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290B4F02-674A-DA33-4A63-F5B3ACF5C388}"/>
                </a:ext>
              </a:extLst>
            </p:cNvPr>
            <p:cNvSpPr/>
            <p:nvPr/>
          </p:nvSpPr>
          <p:spPr>
            <a:xfrm>
              <a:off x="7920376" y="1609713"/>
              <a:ext cx="655844" cy="410457"/>
            </a:xfrm>
            <a:prstGeom prst="round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accent2"/>
                  </a:solidFill>
                </a:rPr>
                <a:t>No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9B5ECD-7740-3F4C-82D7-316AD55DC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E90FF-69B4-1398-7BCE-F762642F31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15303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1FABB-78A2-A8BF-41C5-7124CAD8B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60CEF22-0419-0B63-53B9-DF25B8983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Roadmaps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DEC7D2-7758-8AB6-C431-96A9DCAA7A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4121976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Strategic visual planning tool.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Highlights key milestones and timelines.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Useful for aligning teams and stakeholders.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7E55E7-5958-D196-87DD-C9D3712B6DD7}"/>
              </a:ext>
            </a:extLst>
          </p:cNvPr>
          <p:cNvSpPr/>
          <p:nvPr/>
        </p:nvSpPr>
        <p:spPr>
          <a:xfrm>
            <a:off x="4764159" y="1808303"/>
            <a:ext cx="1080120" cy="8640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Start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E57BD0B0-11E2-88AF-FCAC-52BB0E49F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12160" y="1203598"/>
            <a:ext cx="1584176" cy="2448076"/>
            <a:chOff x="6012160" y="1347418"/>
            <a:chExt cx="1584176" cy="233147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59694D2C-3C3E-D8AC-E0D2-D3D5340F602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36" y="1347418"/>
              <a:ext cx="0" cy="2331478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ACEF4516-2779-E32A-4175-809BE99D321B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347418"/>
              <a:ext cx="0" cy="2331478"/>
            </a:xfrm>
            <a:prstGeom prst="line">
              <a:avLst/>
            </a:prstGeom>
            <a:ln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A14F8422-CAE2-E9B5-9F9C-9CC322DDC168}"/>
              </a:ext>
            </a:extLst>
          </p:cNvPr>
          <p:cNvSpPr txBox="1"/>
          <p:nvPr/>
        </p:nvSpPr>
        <p:spPr>
          <a:xfrm>
            <a:off x="6219218" y="1255701"/>
            <a:ext cx="12453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/>
              <a:t>January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5D26EC-9D1F-1E8E-6F18-C364D2CD79B0}"/>
              </a:ext>
            </a:extLst>
          </p:cNvPr>
          <p:cNvSpPr/>
          <p:nvPr/>
        </p:nvSpPr>
        <p:spPr>
          <a:xfrm>
            <a:off x="6219218" y="1808499"/>
            <a:ext cx="1245337" cy="864096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Milestone 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DDCE69-1CD5-6105-6016-FB27E3739493}"/>
              </a:ext>
            </a:extLst>
          </p:cNvPr>
          <p:cNvSpPr txBox="1"/>
          <p:nvPr/>
        </p:nvSpPr>
        <p:spPr>
          <a:xfrm>
            <a:off x="6084854" y="2787250"/>
            <a:ext cx="12453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2"/>
                </a:solidFill>
              </a:rPr>
              <a:t>Task 1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2"/>
                </a:solidFill>
              </a:rPr>
              <a:t>Task 2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25652D-585E-5B1F-5CFC-45E4A03C0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5844279" y="2240351"/>
            <a:ext cx="374939" cy="19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B6F72B9-1A22-AEBF-4443-36F92DFBA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7464555" y="2240547"/>
            <a:ext cx="299663" cy="4714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68FEEE6-BB73-3A84-9412-AC0B99BDC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59680" y="2240351"/>
            <a:ext cx="184320" cy="491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247AF89D-62F0-1519-3341-260F9AD4847B}"/>
              </a:ext>
            </a:extLst>
          </p:cNvPr>
          <p:cNvSpPr txBox="1"/>
          <p:nvPr/>
        </p:nvSpPr>
        <p:spPr>
          <a:xfrm>
            <a:off x="7764218" y="1255701"/>
            <a:ext cx="1195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/>
              <a:t>February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4BBA7D-4B16-C9F9-4AD0-29913381BBE4}"/>
              </a:ext>
            </a:extLst>
          </p:cNvPr>
          <p:cNvSpPr/>
          <p:nvPr/>
        </p:nvSpPr>
        <p:spPr>
          <a:xfrm>
            <a:off x="7764218" y="1813213"/>
            <a:ext cx="1195461" cy="864096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Milestone 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650C0D-4B55-2A2C-17AC-E4DD3AE75AAD}"/>
              </a:ext>
            </a:extLst>
          </p:cNvPr>
          <p:cNvSpPr txBox="1"/>
          <p:nvPr/>
        </p:nvSpPr>
        <p:spPr>
          <a:xfrm>
            <a:off x="7633254" y="2787250"/>
            <a:ext cx="12453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2"/>
                </a:solidFill>
              </a:rPr>
              <a:t>Task 3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2"/>
                </a:solidFill>
              </a:rPr>
              <a:t>Task 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C94E7-88B1-E5EA-3B2D-9CB7927DF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326046-BA5B-44D1-8AD4-BF10BB1610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60879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F3F0A-C009-0AA1-F45E-7EA30BB6A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1E6050D-81BE-C5FD-78E1-050BA02D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Mini-project: Gantt chart activity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C1FB95-F202-0D2D-C4E0-77CA6955BE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Read </a:t>
            </a:r>
            <a:r>
              <a:rPr lang="en-GB" dirty="0"/>
              <a:t>the Mini-project case study for </a:t>
            </a:r>
            <a:r>
              <a:rPr lang="en-GB" dirty="0" err="1"/>
              <a:t>GlowUp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Work out which tasks should be assigned to each role.</a:t>
            </a:r>
          </a:p>
          <a:p>
            <a:pPr lvl="1"/>
            <a:r>
              <a:rPr lang="en-GB" dirty="0"/>
              <a:t>Use </a:t>
            </a:r>
            <a:r>
              <a:rPr lang="en-GB" sz="2400" dirty="0"/>
              <a:t>the blank Gantt chart worksheet provided to sequence all tasks within </a:t>
            </a:r>
            <a:r>
              <a:rPr lang="en-GB" dirty="0"/>
              <a:t>the project timeframe.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Tasks may overlap.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4627BD-8C00-C1F6-A29A-FFF7027DC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5B0B1-4B9F-57A8-20CE-ED979FD5ED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1328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F4EAB-21BA-6C50-2548-2E5DA61E1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287CBC9-5CD8-3E48-738A-B574957A8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Professional development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1E6DC-FFF6-7878-BE92-2610B6F37A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Complete the Checkpoint 1 reflection.</a:t>
            </a:r>
          </a:p>
          <a:p>
            <a:pPr lvl="2"/>
            <a:r>
              <a:rPr lang="en-GB" dirty="0"/>
              <a:t>Consider your teamwork, role performance and overall progress.</a:t>
            </a:r>
          </a:p>
          <a:p>
            <a:pPr lvl="1"/>
            <a:r>
              <a:rPr lang="en-GB" sz="2400" dirty="0"/>
              <a:t>Draft an Action plan.</a:t>
            </a:r>
          </a:p>
          <a:p>
            <a:pPr lvl="2"/>
            <a:r>
              <a:rPr lang="en-GB" dirty="0"/>
              <a:t>Set at least two realistic, measurable improvement targets.</a:t>
            </a:r>
          </a:p>
          <a:p>
            <a:pPr lvl="2"/>
            <a:r>
              <a:rPr lang="en-GB" dirty="0"/>
              <a:t>Identify support/resources needed and timelines for achieving targets.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D4E72D-C2F1-D82F-BDD2-ADA0F22F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9539B-5908-20FD-A7EF-4D3B90A774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6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9CC7E-3CE0-5320-217A-8970CA1E6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27F339A-7EFA-ABF5-CDE1-44447298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Operations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748C8-227E-34D4-20C9-5D47838DEA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b="1" dirty="0"/>
              <a:t>Procurement: </a:t>
            </a:r>
            <a:r>
              <a:rPr lang="en-GB" sz="2400" dirty="0"/>
              <a:t>Sources materials from suppliers to maintain production efficiency.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Production: </a:t>
            </a:r>
            <a:r>
              <a:rPr lang="en-GB" sz="2400" dirty="0"/>
              <a:t>Manages stock levels, selects the best production methods and oversees distribution.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Quality control: </a:t>
            </a:r>
            <a:r>
              <a:rPr lang="en-GB" sz="2400" dirty="0"/>
              <a:t>Implements quality assurance methods to ensure industry standards and customer expectations are met.</a:t>
            </a:r>
          </a:p>
          <a:p>
            <a:pPr lvl="1">
              <a:lnSpc>
                <a:spcPct val="100000"/>
              </a:lnSpc>
            </a:pPr>
            <a:r>
              <a:rPr lang="en-GB" sz="2400" b="1" dirty="0"/>
              <a:t>Leadership and management: </a:t>
            </a:r>
            <a:r>
              <a:rPr lang="en-GB" sz="2400" dirty="0"/>
              <a:t>Oversees teams, streamlines processes and ensures operational goals align with business objectives.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8970F2-4715-1DE4-FBCB-E8D76659E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47A88-F683-C74B-77D1-DA5B2FA7FB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19837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D403E-8AAF-2CBE-1B69-D94F308C6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143C302-D458-5639-C2E4-14986E61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0DB6C-8450-6550-E354-63C0245125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Companies need </a:t>
            </a:r>
            <a:r>
              <a:rPr lang="en-GB" sz="2400" b="1" dirty="0"/>
              <a:t>time, money and people</a:t>
            </a:r>
            <a:r>
              <a:rPr lang="en-GB" sz="2400" dirty="0"/>
              <a:t>.</a:t>
            </a:r>
          </a:p>
          <a:p>
            <a:pPr lvl="1"/>
            <a:r>
              <a:rPr lang="en-GB" sz="2400" dirty="0"/>
              <a:t>Identifying appropriate roles ensures effective business processes.</a:t>
            </a:r>
          </a:p>
          <a:p>
            <a:pPr lvl="1"/>
            <a:r>
              <a:rPr lang="en-GB" sz="2400" b="1" dirty="0"/>
              <a:t>Network analysis tools </a:t>
            </a:r>
            <a:r>
              <a:rPr lang="en-GB" sz="2400" dirty="0"/>
              <a:t>help manage tasks and timelines efficiently.</a:t>
            </a:r>
          </a:p>
          <a:p>
            <a:pPr lvl="1"/>
            <a:r>
              <a:rPr lang="en-GB" sz="2400" dirty="0"/>
              <a:t>Personal reflection and action planning support continuous improvement.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463E5E-574F-48C7-44CA-2ACE19830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B6CFD-9158-13E5-1357-1BA0A2A21F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357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E37F6-9AEB-EE6F-728F-5C81BBEA5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AB16BE6-E1A1-6E54-1776-74619A29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983532-7605-1705-D6D9-C1026CACC0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Keep a daily personal spending diary.</a:t>
            </a:r>
          </a:p>
          <a:p>
            <a:pPr lvl="1"/>
            <a:r>
              <a:rPr lang="en-GB" sz="2400" dirty="0"/>
              <a:t>Use the Budget tracker worksheet provided.</a:t>
            </a:r>
          </a:p>
          <a:p>
            <a:pPr lvl="1"/>
            <a:r>
              <a:rPr lang="en-GB" sz="2400" dirty="0"/>
              <a:t>Be honest and thorough with daily entries.</a:t>
            </a:r>
          </a:p>
          <a:p>
            <a:pPr lvl="1"/>
            <a:r>
              <a:rPr lang="en-GB" sz="2400" dirty="0"/>
              <a:t>Bring completed diary to the next lesson for discussion.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A61DA-0B9A-83E4-9D28-64C4DC87A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E5765-3D6F-5E90-98A6-1AA6197F7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12969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Collaboration challenges and problem-solving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Develop personal financial planning skills.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Practice negotiation in a sustainability context.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Explore conflict-handling styles.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7EBC0-F56C-01C0-B6AB-AF793B7D4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824244A-4509-DE05-8013-81EE9102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The importance of financial planning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DB93F-6D8D-522C-D095-962585F6D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Personal:</a:t>
            </a:r>
          </a:p>
          <a:p>
            <a:pPr lvl="2"/>
            <a:r>
              <a:rPr lang="en-GB" dirty="0"/>
              <a:t>Helps you live within your means.</a:t>
            </a:r>
          </a:p>
          <a:p>
            <a:pPr lvl="2"/>
            <a:r>
              <a:rPr lang="en-GB" dirty="0"/>
              <a:t>Builds confidence in managing your money.</a:t>
            </a:r>
          </a:p>
          <a:p>
            <a:pPr marL="270000" lvl="2" indent="0"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Business:</a:t>
            </a:r>
          </a:p>
          <a:p>
            <a:pPr lvl="2"/>
            <a:r>
              <a:rPr lang="en-GB" dirty="0"/>
              <a:t>Ensures projects stay on budget.</a:t>
            </a:r>
          </a:p>
          <a:p>
            <a:pPr lvl="2"/>
            <a:r>
              <a:rPr lang="en-GB" dirty="0"/>
              <a:t>Supports strategic decision-making.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3177A-7837-23BA-D7AC-C29C9B1D1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B1AE1-D937-8DB1-4F78-F7714ECA92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12348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1AF7-7C71-7D58-EB4D-DA8587FFE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D39BE89-A6B9-1A79-B504-D090DDD7D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Financial planning skills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1576B8-82C9-8F7B-9ECC-A2FA167975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The next task demonstrates financial key skills and understanding. </a:t>
            </a:r>
          </a:p>
          <a:p>
            <a:pPr lvl="2"/>
            <a:r>
              <a:rPr lang="en-GB" dirty="0"/>
              <a:t>Working within a reduced budget to prioritise essential expenses and making trade-offs. </a:t>
            </a:r>
          </a:p>
          <a:p>
            <a:pPr lvl="2"/>
            <a:r>
              <a:rPr lang="en-GB" dirty="0"/>
              <a:t>Refining plans when totals exceed the new budget, promoting resilience and creative thinking under constraints. </a:t>
            </a:r>
          </a:p>
          <a:p>
            <a:pPr lvl="1"/>
            <a:r>
              <a:rPr lang="en-GB" dirty="0"/>
              <a:t>These techniques mirror business budgeting processes.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9C388F-4DA8-57AF-4B47-EED15C219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B3B8D-CA8B-4655-C593-7D13F381FF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5094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77E49-95CF-D887-5CD6-9FC8FEA0A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D5C016B-109F-3EFB-48FB-24D971EF9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Financial planning activity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BADBF1-2B8C-F06C-3CE9-F6081076FD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960490"/>
            <a:ext cx="4195034" cy="3601574"/>
          </a:xfrm>
        </p:spPr>
        <p:txBody>
          <a:bodyPr/>
          <a:lstStyle/>
          <a:p>
            <a:pPr marL="4572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Enter your personal spending data into the </a:t>
            </a:r>
            <a:r>
              <a:rPr lang="en-GB" i="1" dirty="0"/>
              <a:t>financial_planning_activity.xlsx </a:t>
            </a:r>
            <a:r>
              <a:rPr lang="en-GB" dirty="0"/>
              <a:t>spreadsheet.</a:t>
            </a:r>
          </a:p>
          <a:p>
            <a:pPr marL="4572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Calculate the total spend in B1. E.g. </a:t>
            </a:r>
            <a:r>
              <a:rPr lang="en-GB" b="1" dirty="0"/>
              <a:t>=SUM(D6:D24)</a:t>
            </a:r>
          </a:p>
          <a:p>
            <a:pPr marL="4572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GB" dirty="0"/>
              <a:t>Increase costs in column E by 10%. E.g. </a:t>
            </a:r>
            <a:r>
              <a:rPr lang="en-GB" b="1" dirty="0"/>
              <a:t>=D6+(D6*0.1)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04AFA91-A869-FC0A-B18A-D22B87EC947C}"/>
              </a:ext>
            </a:extLst>
          </p:cNvPr>
          <p:cNvSpPr txBox="1">
            <a:spLocks/>
          </p:cNvSpPr>
          <p:nvPr/>
        </p:nvSpPr>
        <p:spPr>
          <a:xfrm>
            <a:off x="4716018" y="932662"/>
            <a:ext cx="4195034" cy="36015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>
              <a:buFont typeface="+mj-lt"/>
              <a:buAutoNum type="arabicPeriod" startAt="4"/>
            </a:pPr>
            <a:r>
              <a:rPr lang="en-GB" dirty="0"/>
              <a:t>Subtract 20% from total spend in B2. E.g.</a:t>
            </a:r>
            <a:r>
              <a:rPr lang="en-GB" b="1" dirty="0"/>
              <a:t> =B1-(B1*0.2)</a:t>
            </a:r>
          </a:p>
          <a:p>
            <a:pPr marL="457200" lvl="1" indent="-457200">
              <a:buFont typeface="+mj-lt"/>
              <a:buAutoNum type="arabicPeriod" startAt="4"/>
            </a:pPr>
            <a:r>
              <a:rPr lang="en-GB" dirty="0"/>
              <a:t>Calculate the projected spend in B3. E.g. </a:t>
            </a:r>
            <a:r>
              <a:rPr lang="en-GB" b="1" dirty="0"/>
              <a:t>=SUM(E6:E24)</a:t>
            </a:r>
          </a:p>
          <a:p>
            <a:pPr marL="457200" lvl="1" indent="-457200">
              <a:buFont typeface="+mj-lt"/>
              <a:buAutoNum type="arabicPeriod" startAt="4"/>
            </a:pPr>
            <a:r>
              <a:rPr lang="en-GB" dirty="0"/>
              <a:t>Remove or replace items from column E until projected spend is in budget.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A71786-AF38-E7AF-B501-8C55E3B4B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470F-BCF7-1BAB-D6D4-21FBF3743F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54251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0694E-E015-4173-6A37-747028DA9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86FD9B7-99B5-5552-6A4E-7C1E060A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How negotiations work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996B6-510A-6276-AE03-6CD19918FE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A negotiation is a structured discussion between two or more parties aiming for a mutually acceptable outcome.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Clarify your goals, constraints (budget/time) and </a:t>
            </a:r>
            <a:r>
              <a:rPr lang="en-US" dirty="0"/>
              <a:t>Best Alternative To a Negotiated Agreement </a:t>
            </a:r>
            <a:r>
              <a:rPr lang="en-GB" dirty="0"/>
              <a:t>(BATNA). Anticipate the other party’s priorities.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Share enough data to build trust but retain leverage by not revealing everything at once.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Propose options, trade concessions and explore creative solutions.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EDFD67-DA37-0D82-D190-8DFD7A56F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09CD7-018B-C13A-9CC4-B39A32BA4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9176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1DDF4-8459-558A-4C49-6A394FA5E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A3CD18E-8A40-7E31-4D5F-E9D619BE4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Best Alternative To a Negotiated agreement (BATNA)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A17DC8-E32E-D2FD-CC80-FF17E04875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BATNA </a:t>
            </a:r>
            <a:r>
              <a:rPr lang="en-US" sz="2400" dirty="0"/>
              <a:t>is the fallback plan you will pursue if you cannot reach a satisfactory deal in your negotiation. </a:t>
            </a:r>
            <a:r>
              <a:rPr lang="en-GB" sz="2400" dirty="0"/>
              <a:t>Knowing your BATNA gives you leverage and confidence at the bargaining table.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03ACF-18A7-D58A-59E2-D8ACDAE9D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C679B8-3D48-00D5-F411-4730943818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9124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FD29C-125D-A62F-C047-794DF4E8E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3A68DC1-97B2-1F2E-3085-C4E4D5F69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Negotiation strategies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FBFC8-65DB-1094-6636-8A53B83192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b="1" dirty="0"/>
              <a:t>Know your BATNA: </a:t>
            </a:r>
            <a:r>
              <a:rPr lang="en-GB" sz="2400" dirty="0"/>
              <a:t>Have a fallback plan if talks stall.</a:t>
            </a:r>
          </a:p>
          <a:p>
            <a:pPr lvl="1"/>
            <a:r>
              <a:rPr lang="en-GB" sz="2400" b="1" dirty="0"/>
              <a:t>Listen actively: </a:t>
            </a:r>
            <a:r>
              <a:rPr lang="en-GB" sz="2400" dirty="0"/>
              <a:t>Rephrase the other’s points to ensure understanding.</a:t>
            </a:r>
          </a:p>
          <a:p>
            <a:pPr lvl="1"/>
            <a:r>
              <a:rPr lang="en-GB" sz="2400" b="1" dirty="0"/>
              <a:t>Build rapport: </a:t>
            </a:r>
            <a:r>
              <a:rPr lang="en-GB" sz="2400" dirty="0"/>
              <a:t>A positive relationship can smooth disagreements.</a:t>
            </a:r>
          </a:p>
          <a:p>
            <a:pPr lvl="1"/>
            <a:r>
              <a:rPr lang="en-GB" sz="2400" b="1" dirty="0"/>
              <a:t>Aim for win-win: </a:t>
            </a:r>
            <a:r>
              <a:rPr lang="en-GB" sz="2400" dirty="0"/>
              <a:t>Seek solutions where both sides gain value.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382689-0C48-21BA-5B72-72B5282DF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3145C-A35D-8D88-8473-ED587F971B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06359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76E745-D9E8-4D93-8B7F-BCE1E4A491AA}">
  <ds:schemaRefs>
    <ds:schemaRef ds:uri="http://schemas.microsoft.com/office/2006/documentManagement/types"/>
    <ds:schemaRef ds:uri="414d2ded-29cc-4abd-a1df-c646721ce55b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http://www.w3.org/XML/1998/namespace"/>
    <ds:schemaRef ds:uri="2847a094-2edf-4950-a853-13ec668231ed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DFAF677-2D10-40CE-B634-8393400970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4d2ded-29cc-4abd-a1df-c646721ce55b"/>
    <ds:schemaRef ds:uri="2847a094-2edf-4950-a853-13ec668231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6074</TotalTime>
  <Words>7250</Words>
  <Application>Microsoft Office PowerPoint</Application>
  <PresentationFormat>On-screen Show (16:9)</PresentationFormat>
  <Paragraphs>1212</Paragraphs>
  <Slides>137</Slides>
  <Notes>124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137</vt:i4>
      </vt:variant>
    </vt:vector>
  </HeadingPairs>
  <TitlesOfParts>
    <vt:vector size="138" baseType="lpstr">
      <vt:lpstr>ETF Master</vt:lpstr>
      <vt:lpstr>T LEVEL FOUNDATION YEAR IN BUSINESS AND ADMINISTRATION</vt:lpstr>
      <vt:lpstr>1</vt:lpstr>
      <vt:lpstr>Project overview</vt:lpstr>
      <vt:lpstr>Project outcomes</vt:lpstr>
      <vt:lpstr>Introduction</vt:lpstr>
      <vt:lpstr>Key functional areas of business</vt:lpstr>
      <vt:lpstr>Marketing</vt:lpstr>
      <vt:lpstr>Human resources</vt:lpstr>
      <vt:lpstr>Operations</vt:lpstr>
      <vt:lpstr>Finance</vt:lpstr>
      <vt:lpstr>Functional areas collaborating</vt:lpstr>
      <vt:lpstr>Triple Bottom Line</vt:lpstr>
      <vt:lpstr>Profit (economic performance)</vt:lpstr>
      <vt:lpstr>People (social responsibility)</vt:lpstr>
      <vt:lpstr>Planet (environmental sustainability)</vt:lpstr>
      <vt:lpstr>Sustainability initiatives</vt:lpstr>
      <vt:lpstr>Functional areas and sustainability</vt:lpstr>
      <vt:lpstr>Example</vt:lpstr>
      <vt:lpstr>Recap</vt:lpstr>
      <vt:lpstr>Homework</vt:lpstr>
      <vt:lpstr>2</vt:lpstr>
      <vt:lpstr>Introduction</vt:lpstr>
      <vt:lpstr>What makes an effective team?</vt:lpstr>
      <vt:lpstr>Key characteristics of effective teams </vt:lpstr>
      <vt:lpstr>Self-assessment</vt:lpstr>
      <vt:lpstr>Team roles</vt:lpstr>
      <vt:lpstr>Role suitability</vt:lpstr>
      <vt:lpstr>Equality, diversity and inclusion (EDI)</vt:lpstr>
      <vt:lpstr>Protected characteristics</vt:lpstr>
      <vt:lpstr>Equality vs equity</vt:lpstr>
      <vt:lpstr>Diversity</vt:lpstr>
      <vt:lpstr>Inclusion</vt:lpstr>
      <vt:lpstr>Case study: Virgin Atlantic</vt:lpstr>
      <vt:lpstr>Recap</vt:lpstr>
      <vt:lpstr>Homework</vt:lpstr>
      <vt:lpstr>3</vt:lpstr>
      <vt:lpstr>First impressions: Introduction</vt:lpstr>
      <vt:lpstr>First impressions: Example questions</vt:lpstr>
      <vt:lpstr>First impressions: Reflection</vt:lpstr>
      <vt:lpstr>Communication skills</vt:lpstr>
      <vt:lpstr>Communication skills</vt:lpstr>
      <vt:lpstr>Verbal communication</vt:lpstr>
      <vt:lpstr>Non-verbal communication</vt:lpstr>
      <vt:lpstr>Written communication</vt:lpstr>
      <vt:lpstr>Active listening</vt:lpstr>
      <vt:lpstr>Active listening: Techniques</vt:lpstr>
      <vt:lpstr>Constructive feedback</vt:lpstr>
      <vt:lpstr>Constructive feedback: Example</vt:lpstr>
      <vt:lpstr>Constructive feedback: Sandwich</vt:lpstr>
      <vt:lpstr>Receiving constructive feedback</vt:lpstr>
      <vt:lpstr>Quickfire debate</vt:lpstr>
      <vt:lpstr>Quickfire debate: Reflection</vt:lpstr>
      <vt:lpstr>Collaboration and problem-solving</vt:lpstr>
      <vt:lpstr>Recap</vt:lpstr>
      <vt:lpstr>Homework</vt:lpstr>
      <vt:lpstr>4</vt:lpstr>
      <vt:lpstr>Introduction</vt:lpstr>
      <vt:lpstr>SDGs </vt:lpstr>
      <vt:lpstr>Global importance of SDGs</vt:lpstr>
      <vt:lpstr>Why businesses adopt SDGs</vt:lpstr>
      <vt:lpstr>Why businesses adopt SDGs</vt:lpstr>
      <vt:lpstr>SDGs case studies analysis</vt:lpstr>
      <vt:lpstr>SDGs in our community</vt:lpstr>
      <vt:lpstr>Recap</vt:lpstr>
      <vt:lpstr>Homework</vt:lpstr>
      <vt:lpstr>5</vt:lpstr>
      <vt:lpstr>Introduction</vt:lpstr>
      <vt:lpstr>Poster voting</vt:lpstr>
      <vt:lpstr>Key business systems</vt:lpstr>
      <vt:lpstr>Operations management</vt:lpstr>
      <vt:lpstr>Corporate social responsibility</vt:lpstr>
      <vt:lpstr>Supply chain management</vt:lpstr>
      <vt:lpstr>Business system processes</vt:lpstr>
      <vt:lpstr>SDG case studies processes</vt:lpstr>
      <vt:lpstr>SDG awareness poster processes</vt:lpstr>
      <vt:lpstr>Recap</vt:lpstr>
      <vt:lpstr>Homework</vt:lpstr>
      <vt:lpstr>6</vt:lpstr>
      <vt:lpstr>Introduction</vt:lpstr>
      <vt:lpstr>What three things do all companies need?</vt:lpstr>
      <vt:lpstr>Resources </vt:lpstr>
      <vt:lpstr>People</vt:lpstr>
      <vt:lpstr>Network analysis</vt:lpstr>
      <vt:lpstr>Gantt charts</vt:lpstr>
      <vt:lpstr>PERT charts</vt:lpstr>
      <vt:lpstr>Flowcharts</vt:lpstr>
      <vt:lpstr>Roadmaps</vt:lpstr>
      <vt:lpstr>Mini-project: Gantt chart activity</vt:lpstr>
      <vt:lpstr>Professional development review</vt:lpstr>
      <vt:lpstr>Recap</vt:lpstr>
      <vt:lpstr>Homework</vt:lpstr>
      <vt:lpstr>7</vt:lpstr>
      <vt:lpstr>Introduction</vt:lpstr>
      <vt:lpstr>The importance of financial planning</vt:lpstr>
      <vt:lpstr>Financial planning skills</vt:lpstr>
      <vt:lpstr>Financial planning activity</vt:lpstr>
      <vt:lpstr>How negotiations work</vt:lpstr>
      <vt:lpstr>Best Alternative To a Negotiated agreement (BATNA)</vt:lpstr>
      <vt:lpstr>Negotiation strategies</vt:lpstr>
      <vt:lpstr>Negotiation activity</vt:lpstr>
      <vt:lpstr>Thomas–Kilmann conflict model</vt:lpstr>
      <vt:lpstr>Competing</vt:lpstr>
      <vt:lpstr>Collaborating</vt:lpstr>
      <vt:lpstr>Compromising</vt:lpstr>
      <vt:lpstr>Avoiding</vt:lpstr>
      <vt:lpstr>Accommodating</vt:lpstr>
      <vt:lpstr>Your conflict-handling mode</vt:lpstr>
      <vt:lpstr>Recap</vt:lpstr>
      <vt:lpstr>Homework</vt:lpstr>
      <vt:lpstr>8</vt:lpstr>
      <vt:lpstr>Introduction</vt:lpstr>
      <vt:lpstr>Homework reflection and discussion</vt:lpstr>
      <vt:lpstr>Team formation and roles</vt:lpstr>
      <vt:lpstr>Collaboration activity (plan, research and prepare)</vt:lpstr>
      <vt:lpstr>Collaboration in the cloud</vt:lpstr>
      <vt:lpstr>Collaboration activity (produce)</vt:lpstr>
      <vt:lpstr>Collaboration activity (present)</vt:lpstr>
      <vt:lpstr>Professional development review</vt:lpstr>
      <vt:lpstr>Recap</vt:lpstr>
      <vt:lpstr>Homework</vt:lpstr>
      <vt:lpstr>9</vt:lpstr>
      <vt:lpstr>Introduction</vt:lpstr>
      <vt:lpstr>Project expectations and success criteria</vt:lpstr>
      <vt:lpstr>Team formation and roles</vt:lpstr>
      <vt:lpstr>Case study overview</vt:lpstr>
      <vt:lpstr>Brainstorming activity</vt:lpstr>
      <vt:lpstr>Research and proposal drafting</vt:lpstr>
      <vt:lpstr>Reflection task</vt:lpstr>
      <vt:lpstr>Homework and next steps</vt:lpstr>
      <vt:lpstr>10</vt:lpstr>
      <vt:lpstr>Introduction</vt:lpstr>
      <vt:lpstr>Presentation structure</vt:lpstr>
      <vt:lpstr>Tips for success</vt:lpstr>
      <vt:lpstr>Question and answer</vt:lpstr>
      <vt:lpstr>Sharing constructive feedback</vt:lpstr>
      <vt:lpstr>Feedback and reflection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Level Foundation Year in Business and Administration</dc:title>
  <dc:creator>Richard Overton</dc:creator>
  <cp:lastModifiedBy>Nicola Susans</cp:lastModifiedBy>
  <cp:revision>88</cp:revision>
  <dcterms:created xsi:type="dcterms:W3CDTF">2020-10-20T08:50:32Z</dcterms:created>
  <dcterms:modified xsi:type="dcterms:W3CDTF">2025-06-25T09:35:04Z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</Properties>
</file>