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1"/>
  </p:notesMasterIdLst>
  <p:handoutMasterIdLst>
    <p:handoutMasterId r:id="rId162"/>
  </p:handoutMasterIdLst>
  <p:sldIdLst>
    <p:sldId id="296" r:id="rId5"/>
    <p:sldId id="298" r:id="rId6"/>
    <p:sldId id="301" r:id="rId7"/>
    <p:sldId id="341" r:id="rId8"/>
    <p:sldId id="342" r:id="rId9"/>
    <p:sldId id="343" r:id="rId10"/>
    <p:sldId id="344" r:id="rId11"/>
    <p:sldId id="346" r:id="rId12"/>
    <p:sldId id="347" r:id="rId13"/>
    <p:sldId id="348" r:id="rId14"/>
    <p:sldId id="349" r:id="rId15"/>
    <p:sldId id="350" r:id="rId16"/>
    <p:sldId id="352" r:id="rId17"/>
    <p:sldId id="300" r:id="rId18"/>
    <p:sldId id="351" r:id="rId19"/>
    <p:sldId id="354" r:id="rId20"/>
    <p:sldId id="355" r:id="rId21"/>
    <p:sldId id="411" r:id="rId22"/>
    <p:sldId id="356" r:id="rId23"/>
    <p:sldId id="357" r:id="rId24"/>
    <p:sldId id="360" r:id="rId25"/>
    <p:sldId id="361" r:id="rId26"/>
    <p:sldId id="358" r:id="rId27"/>
    <p:sldId id="362" r:id="rId28"/>
    <p:sldId id="353" r:id="rId29"/>
    <p:sldId id="363" r:id="rId30"/>
    <p:sldId id="364" r:id="rId31"/>
    <p:sldId id="365" r:id="rId32"/>
    <p:sldId id="366" r:id="rId33"/>
    <p:sldId id="304" r:id="rId34"/>
    <p:sldId id="367" r:id="rId35"/>
    <p:sldId id="371" r:id="rId36"/>
    <p:sldId id="370" r:id="rId37"/>
    <p:sldId id="406" r:id="rId38"/>
    <p:sldId id="407" r:id="rId39"/>
    <p:sldId id="408" r:id="rId40"/>
    <p:sldId id="409" r:id="rId41"/>
    <p:sldId id="410" r:id="rId42"/>
    <p:sldId id="369" r:id="rId43"/>
    <p:sldId id="372" r:id="rId44"/>
    <p:sldId id="373" r:id="rId45"/>
    <p:sldId id="374" r:id="rId46"/>
    <p:sldId id="375" r:id="rId47"/>
    <p:sldId id="379" r:id="rId48"/>
    <p:sldId id="377" r:id="rId49"/>
    <p:sldId id="378" r:id="rId50"/>
    <p:sldId id="414" r:id="rId51"/>
    <p:sldId id="368" r:id="rId52"/>
    <p:sldId id="307" r:id="rId53"/>
    <p:sldId id="380" r:id="rId54"/>
    <p:sldId id="308" r:id="rId55"/>
    <p:sldId id="382" r:id="rId56"/>
    <p:sldId id="383" r:id="rId57"/>
    <p:sldId id="384" r:id="rId58"/>
    <p:sldId id="488" r:id="rId59"/>
    <p:sldId id="385" r:id="rId60"/>
    <p:sldId id="386" r:id="rId61"/>
    <p:sldId id="387" r:id="rId62"/>
    <p:sldId id="388" r:id="rId63"/>
    <p:sldId id="389" r:id="rId64"/>
    <p:sldId id="390" r:id="rId65"/>
    <p:sldId id="381" r:id="rId66"/>
    <p:sldId id="412" r:id="rId67"/>
    <p:sldId id="413" r:id="rId68"/>
    <p:sldId id="310" r:id="rId69"/>
    <p:sldId id="391" r:id="rId70"/>
    <p:sldId id="311" r:id="rId71"/>
    <p:sldId id="392" r:id="rId72"/>
    <p:sldId id="402" r:id="rId73"/>
    <p:sldId id="395" r:id="rId74"/>
    <p:sldId id="397" r:id="rId75"/>
    <p:sldId id="399" r:id="rId76"/>
    <p:sldId id="401" r:id="rId77"/>
    <p:sldId id="405" r:id="rId78"/>
    <p:sldId id="396" r:id="rId79"/>
    <p:sldId id="490" r:id="rId80"/>
    <p:sldId id="393" r:id="rId81"/>
    <p:sldId id="400" r:id="rId82"/>
    <p:sldId id="403" r:id="rId83"/>
    <p:sldId id="312" r:id="rId84"/>
    <p:sldId id="313" r:id="rId85"/>
    <p:sldId id="416" r:id="rId86"/>
    <p:sldId id="404" r:id="rId87"/>
    <p:sldId id="422" r:id="rId88"/>
    <p:sldId id="315" r:id="rId89"/>
    <p:sldId id="420" r:id="rId90"/>
    <p:sldId id="421" r:id="rId91"/>
    <p:sldId id="423" r:id="rId92"/>
    <p:sldId id="424" r:id="rId93"/>
    <p:sldId id="429" r:id="rId94"/>
    <p:sldId id="428" r:id="rId95"/>
    <p:sldId id="418" r:id="rId96"/>
    <p:sldId id="425" r:id="rId97"/>
    <p:sldId id="427" r:id="rId98"/>
    <p:sldId id="435" r:id="rId99"/>
    <p:sldId id="491" r:id="rId100"/>
    <p:sldId id="483" r:id="rId101"/>
    <p:sldId id="431" r:id="rId102"/>
    <p:sldId id="432" r:id="rId103"/>
    <p:sldId id="484" r:id="rId104"/>
    <p:sldId id="434" r:id="rId105"/>
    <p:sldId id="316" r:id="rId106"/>
    <p:sldId id="436" r:id="rId107"/>
    <p:sldId id="445" r:id="rId108"/>
    <p:sldId id="449" r:id="rId109"/>
    <p:sldId id="451" r:id="rId110"/>
    <p:sldId id="465" r:id="rId111"/>
    <p:sldId id="466" r:id="rId112"/>
    <p:sldId id="447" r:id="rId113"/>
    <p:sldId id="467" r:id="rId114"/>
    <p:sldId id="463" r:id="rId115"/>
    <p:sldId id="464" r:id="rId116"/>
    <p:sldId id="450" r:id="rId117"/>
    <p:sldId id="487" r:id="rId118"/>
    <p:sldId id="486" r:id="rId119"/>
    <p:sldId id="452" r:id="rId120"/>
    <p:sldId id="442" r:id="rId121"/>
    <p:sldId id="453" r:id="rId122"/>
    <p:sldId id="454" r:id="rId123"/>
    <p:sldId id="458" r:id="rId124"/>
    <p:sldId id="459" r:id="rId125"/>
    <p:sldId id="460" r:id="rId126"/>
    <p:sldId id="461" r:id="rId127"/>
    <p:sldId id="468" r:id="rId128"/>
    <p:sldId id="457" r:id="rId129"/>
    <p:sldId id="319" r:id="rId130"/>
    <p:sldId id="469" r:id="rId131"/>
    <p:sldId id="477" r:id="rId132"/>
    <p:sldId id="474" r:id="rId133"/>
    <p:sldId id="473" r:id="rId134"/>
    <p:sldId id="476" r:id="rId135"/>
    <p:sldId id="475" r:id="rId136"/>
    <p:sldId id="471" r:id="rId137"/>
    <p:sldId id="472" r:id="rId138"/>
    <p:sldId id="478" r:id="rId139"/>
    <p:sldId id="479" r:id="rId140"/>
    <p:sldId id="480" r:id="rId141"/>
    <p:sldId id="482" r:id="rId142"/>
    <p:sldId id="470" r:id="rId143"/>
    <p:sldId id="322" r:id="rId144"/>
    <p:sldId id="323" r:id="rId145"/>
    <p:sldId id="324" r:id="rId146"/>
    <p:sldId id="329" r:id="rId147"/>
    <p:sldId id="330" r:id="rId148"/>
    <p:sldId id="331" r:id="rId149"/>
    <p:sldId id="332" r:id="rId150"/>
    <p:sldId id="333" r:id="rId151"/>
    <p:sldId id="325" r:id="rId152"/>
    <p:sldId id="334" r:id="rId153"/>
    <p:sldId id="335" r:id="rId154"/>
    <p:sldId id="336" r:id="rId155"/>
    <p:sldId id="339" r:id="rId156"/>
    <p:sldId id="415" r:id="rId157"/>
    <p:sldId id="338" r:id="rId158"/>
    <p:sldId id="340" r:id="rId159"/>
    <p:sldId id="262" r:id="rId1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D2500-CD70-B039-F1F2-AF99CA0D6E44}" name="Selina Reid" initials="SR" userId="S::Selina.Reid@sgscol.ac.uk::da7a3ef3-834b-4377-b949-529daee6224b" providerId="AD"/>
  <p188:author id="{E68DBF29-173B-1EE4-E980-EBF86C79181A}" name="Editor" initials="ED" userId="Editor" providerId="None"/>
  <p188:author id="{473F2D82-C3C3-DDA7-9377-E23167EA6B6B}" name="Elise James" initials="EJ" userId="42537d0e53cac1b1" providerId="Windows Live"/>
  <p188:author id="{1881849B-C566-C0CF-748B-BB158229F191}" name="Paul Stych" initials="PS" userId="4498c3c78672305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912"/>
    <a:srgbClr val="E51C41"/>
    <a:srgbClr val="0071F8"/>
    <a:srgbClr val="00A068"/>
    <a:srgbClr val="BE0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54" autoAdjust="0"/>
    <p:restoredTop sz="86491" autoAdjust="0"/>
  </p:normalViewPr>
  <p:slideViewPr>
    <p:cSldViewPr showGuides="1">
      <p:cViewPr varScale="1">
        <p:scale>
          <a:sx n="57" d="100"/>
          <a:sy n="57" d="100"/>
        </p:scale>
        <p:origin x="284" y="268"/>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46622"/>
    </p:cViewPr>
  </p:sorterViewPr>
  <p:notesViewPr>
    <p:cSldViewPr showGuides="1">
      <p:cViewPr varScale="1">
        <p:scale>
          <a:sx n="155" d="100"/>
          <a:sy n="155" d="100"/>
        </p:scale>
        <p:origin x="536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34BFD-F560-407D-A9DB-D43FEEC194BF}"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GB"/>
        </a:p>
      </dgm:t>
    </dgm:pt>
    <dgm:pt modelId="{B99551C5-E0AA-410B-BFD8-9B28EF90A511}">
      <dgm:prSet phldrT="[Text]" custT="1"/>
      <dgm:spPr/>
      <dgm:t>
        <a:bodyPr/>
        <a:lstStyle/>
        <a:p>
          <a:r>
            <a:rPr lang="en-GB" sz="1800" dirty="0"/>
            <a:t>Sustainability?</a:t>
          </a:r>
        </a:p>
      </dgm:t>
    </dgm:pt>
    <dgm:pt modelId="{31786141-944D-4B2F-A72C-0C71304261BE}" type="parTrans" cxnId="{35300A6F-C23C-429C-A165-6A0E52E5A177}">
      <dgm:prSet/>
      <dgm:spPr/>
      <dgm:t>
        <a:bodyPr/>
        <a:lstStyle/>
        <a:p>
          <a:endParaRPr lang="en-GB"/>
        </a:p>
      </dgm:t>
    </dgm:pt>
    <dgm:pt modelId="{263ADAD0-0B75-4213-B142-91BC312AA10F}" type="sibTrans" cxnId="{35300A6F-C23C-429C-A165-6A0E52E5A177}">
      <dgm:prSet/>
      <dgm:spPr/>
      <dgm:t>
        <a:bodyPr/>
        <a:lstStyle/>
        <a:p>
          <a:endParaRPr lang="en-GB"/>
        </a:p>
      </dgm:t>
    </dgm:pt>
    <dgm:pt modelId="{5F3933D8-EF8E-419D-94AD-E00BD51B6D98}">
      <dgm:prSet phldrT="[Text]"/>
      <dgm:spPr/>
      <dgm:t>
        <a:bodyPr/>
        <a:lstStyle/>
        <a:p>
          <a:r>
            <a:rPr lang="en-GB" dirty="0"/>
            <a:t>Regulatory compliance.</a:t>
          </a:r>
        </a:p>
      </dgm:t>
    </dgm:pt>
    <dgm:pt modelId="{BB0ED762-CC0E-4B0B-82B1-79C6EB0D57EC}" type="parTrans" cxnId="{F72E4B93-C59F-4987-8DF3-5FD96A63101C}">
      <dgm:prSet/>
      <dgm:spPr/>
      <dgm:t>
        <a:bodyPr/>
        <a:lstStyle/>
        <a:p>
          <a:endParaRPr lang="en-GB"/>
        </a:p>
      </dgm:t>
    </dgm:pt>
    <dgm:pt modelId="{69DA4BA2-4FF2-48C9-9B6D-828501EA995D}" type="sibTrans" cxnId="{F72E4B93-C59F-4987-8DF3-5FD96A63101C}">
      <dgm:prSet/>
      <dgm:spPr/>
      <dgm:t>
        <a:bodyPr/>
        <a:lstStyle/>
        <a:p>
          <a:endParaRPr lang="en-GB"/>
        </a:p>
      </dgm:t>
    </dgm:pt>
    <dgm:pt modelId="{9915AA85-4F6A-4C0F-AC68-9F98FA76D1E3}">
      <dgm:prSet phldrT="[Text]"/>
      <dgm:spPr/>
      <dgm:t>
        <a:bodyPr/>
        <a:lstStyle/>
        <a:p>
          <a:r>
            <a:rPr lang="en-GB" dirty="0"/>
            <a:t>Animal welfare and biosecurity.</a:t>
          </a:r>
        </a:p>
      </dgm:t>
    </dgm:pt>
    <dgm:pt modelId="{ED71797B-CA59-4549-B45B-EE6FDD1ED5D7}" type="parTrans" cxnId="{B9258443-CC1D-4327-ACFC-727A4DA46612}">
      <dgm:prSet/>
      <dgm:spPr/>
      <dgm:t>
        <a:bodyPr/>
        <a:lstStyle/>
        <a:p>
          <a:endParaRPr lang="en-GB"/>
        </a:p>
      </dgm:t>
    </dgm:pt>
    <dgm:pt modelId="{24C9CE95-292D-4A14-BFB3-DD1849CE2D69}" type="sibTrans" cxnId="{B9258443-CC1D-4327-ACFC-727A4DA46612}">
      <dgm:prSet/>
      <dgm:spPr/>
      <dgm:t>
        <a:bodyPr/>
        <a:lstStyle/>
        <a:p>
          <a:endParaRPr lang="en-GB"/>
        </a:p>
      </dgm:t>
    </dgm:pt>
    <dgm:pt modelId="{6E09761A-75FE-448D-BA3A-49073FE85872}">
      <dgm:prSet phldrT="[Text]"/>
      <dgm:spPr/>
      <dgm:t>
        <a:bodyPr/>
        <a:lstStyle/>
        <a:p>
          <a:r>
            <a:rPr lang="en-GB" dirty="0"/>
            <a:t>Budget constraints.</a:t>
          </a:r>
        </a:p>
      </dgm:t>
    </dgm:pt>
    <dgm:pt modelId="{F96D92BB-A01E-46AC-96C6-45D1825B0B30}" type="parTrans" cxnId="{316707E8-48F0-4182-A455-C8C29EEFA603}">
      <dgm:prSet/>
      <dgm:spPr/>
      <dgm:t>
        <a:bodyPr/>
        <a:lstStyle/>
        <a:p>
          <a:endParaRPr lang="en-GB"/>
        </a:p>
      </dgm:t>
    </dgm:pt>
    <dgm:pt modelId="{5B87101D-4B18-4D30-BB89-3D998E04E799}" type="sibTrans" cxnId="{316707E8-48F0-4182-A455-C8C29EEFA603}">
      <dgm:prSet/>
      <dgm:spPr/>
      <dgm:t>
        <a:bodyPr/>
        <a:lstStyle/>
        <a:p>
          <a:endParaRPr lang="en-GB"/>
        </a:p>
      </dgm:t>
    </dgm:pt>
    <dgm:pt modelId="{1ECA2CBD-420C-4FE4-BA88-6D9772B1FD6B}">
      <dgm:prSet/>
      <dgm:spPr/>
      <dgm:t>
        <a:bodyPr/>
        <a:lstStyle/>
        <a:p>
          <a:r>
            <a:rPr lang="en-GB" dirty="0"/>
            <a:t>Environmental policies and initiatives.</a:t>
          </a:r>
        </a:p>
      </dgm:t>
    </dgm:pt>
    <dgm:pt modelId="{9AAC147C-BBEB-4EFD-A8B3-DABF05860305}" type="parTrans" cxnId="{83F8A7B7-FCFA-4BA4-8511-1BE201653774}">
      <dgm:prSet/>
      <dgm:spPr/>
      <dgm:t>
        <a:bodyPr/>
        <a:lstStyle/>
        <a:p>
          <a:endParaRPr lang="en-GB"/>
        </a:p>
      </dgm:t>
    </dgm:pt>
    <dgm:pt modelId="{E90FB290-7801-4263-B328-7EF6491A2894}" type="sibTrans" cxnId="{83F8A7B7-FCFA-4BA4-8511-1BE201653774}">
      <dgm:prSet/>
      <dgm:spPr/>
      <dgm:t>
        <a:bodyPr/>
        <a:lstStyle/>
        <a:p>
          <a:endParaRPr lang="en-GB"/>
        </a:p>
      </dgm:t>
    </dgm:pt>
    <dgm:pt modelId="{0EDC3A8B-0634-4094-B90B-64B0622D84A5}" type="pres">
      <dgm:prSet presAssocID="{1E334BFD-F560-407D-A9DB-D43FEEC194BF}" presName="cycle" presStyleCnt="0">
        <dgm:presLayoutVars>
          <dgm:chMax val="1"/>
          <dgm:dir/>
          <dgm:animLvl val="ctr"/>
          <dgm:resizeHandles val="exact"/>
        </dgm:presLayoutVars>
      </dgm:prSet>
      <dgm:spPr/>
    </dgm:pt>
    <dgm:pt modelId="{79E16C56-19B3-4D50-9746-885EFB5C13BB}" type="pres">
      <dgm:prSet presAssocID="{B99551C5-E0AA-410B-BFD8-9B28EF90A511}" presName="centerShape" presStyleLbl="node0" presStyleIdx="0" presStyleCnt="1" custScaleX="139998"/>
      <dgm:spPr/>
    </dgm:pt>
    <dgm:pt modelId="{A8A4E835-DC05-48D0-A0A8-4778E5AA4615}" type="pres">
      <dgm:prSet presAssocID="{BB0ED762-CC0E-4B0B-82B1-79C6EB0D57EC}" presName="parTrans" presStyleLbl="bgSibTrans2D1" presStyleIdx="0" presStyleCnt="4"/>
      <dgm:spPr/>
    </dgm:pt>
    <dgm:pt modelId="{B9D7C13F-6056-4E3B-84A5-550835DF107D}" type="pres">
      <dgm:prSet presAssocID="{5F3933D8-EF8E-419D-94AD-E00BD51B6D98}" presName="node" presStyleLbl="node1" presStyleIdx="0" presStyleCnt="4" custRadScaleRad="115310" custRadScaleInc="1237">
        <dgm:presLayoutVars>
          <dgm:bulletEnabled val="1"/>
        </dgm:presLayoutVars>
      </dgm:prSet>
      <dgm:spPr/>
    </dgm:pt>
    <dgm:pt modelId="{CB2FB328-591C-44BF-9034-715FF282C387}" type="pres">
      <dgm:prSet presAssocID="{ED71797B-CA59-4549-B45B-EE6FDD1ED5D7}" presName="parTrans" presStyleLbl="bgSibTrans2D1" presStyleIdx="1" presStyleCnt="4"/>
      <dgm:spPr/>
    </dgm:pt>
    <dgm:pt modelId="{A4FED60C-8DDC-4592-AFCD-B671EC51BDC5}" type="pres">
      <dgm:prSet presAssocID="{9915AA85-4F6A-4C0F-AC68-9F98FA76D1E3}" presName="node" presStyleLbl="node1" presStyleIdx="1" presStyleCnt="4">
        <dgm:presLayoutVars>
          <dgm:bulletEnabled val="1"/>
        </dgm:presLayoutVars>
      </dgm:prSet>
      <dgm:spPr/>
    </dgm:pt>
    <dgm:pt modelId="{35483E8F-48A8-4F16-9B35-4E2FE507BA53}" type="pres">
      <dgm:prSet presAssocID="{F96D92BB-A01E-46AC-96C6-45D1825B0B30}" presName="parTrans" presStyleLbl="bgSibTrans2D1" presStyleIdx="2" presStyleCnt="4"/>
      <dgm:spPr/>
    </dgm:pt>
    <dgm:pt modelId="{249F4348-6EF6-44D9-B119-0F018F2556D7}" type="pres">
      <dgm:prSet presAssocID="{6E09761A-75FE-448D-BA3A-49073FE85872}" presName="node" presStyleLbl="node1" presStyleIdx="2" presStyleCnt="4">
        <dgm:presLayoutVars>
          <dgm:bulletEnabled val="1"/>
        </dgm:presLayoutVars>
      </dgm:prSet>
      <dgm:spPr/>
    </dgm:pt>
    <dgm:pt modelId="{623B71F7-8869-4C94-81FC-0A0A47513C18}" type="pres">
      <dgm:prSet presAssocID="{9AAC147C-BBEB-4EFD-A8B3-DABF05860305}" presName="parTrans" presStyleLbl="bgSibTrans2D1" presStyleIdx="3" presStyleCnt="4"/>
      <dgm:spPr/>
    </dgm:pt>
    <dgm:pt modelId="{E7848750-7C02-4F8D-A981-1720B12214F0}" type="pres">
      <dgm:prSet presAssocID="{1ECA2CBD-420C-4FE4-BA88-6D9772B1FD6B}" presName="node" presStyleLbl="node1" presStyleIdx="3" presStyleCnt="4" custRadScaleRad="115710" custRadScaleInc="-1114">
        <dgm:presLayoutVars>
          <dgm:bulletEnabled val="1"/>
        </dgm:presLayoutVars>
      </dgm:prSet>
      <dgm:spPr/>
    </dgm:pt>
  </dgm:ptLst>
  <dgm:cxnLst>
    <dgm:cxn modelId="{48F25607-4380-442B-B749-7037A2B29C5B}" type="presOf" srcId="{1ECA2CBD-420C-4FE4-BA88-6D9772B1FD6B}" destId="{E7848750-7C02-4F8D-A981-1720B12214F0}" srcOrd="0" destOrd="0" presId="urn:microsoft.com/office/officeart/2005/8/layout/radial4"/>
    <dgm:cxn modelId="{4F48BD12-F5A0-49CE-A18E-01195B86DEC1}" type="presOf" srcId="{F96D92BB-A01E-46AC-96C6-45D1825B0B30}" destId="{35483E8F-48A8-4F16-9B35-4E2FE507BA53}" srcOrd="0" destOrd="0" presId="urn:microsoft.com/office/officeart/2005/8/layout/radial4"/>
    <dgm:cxn modelId="{B9258443-CC1D-4327-ACFC-727A4DA46612}" srcId="{B99551C5-E0AA-410B-BFD8-9B28EF90A511}" destId="{9915AA85-4F6A-4C0F-AC68-9F98FA76D1E3}" srcOrd="1" destOrd="0" parTransId="{ED71797B-CA59-4549-B45B-EE6FDD1ED5D7}" sibTransId="{24C9CE95-292D-4A14-BFB3-DD1849CE2D69}"/>
    <dgm:cxn modelId="{AF27D943-A43B-45D5-93B2-5DC8813FBE05}" type="presOf" srcId="{6E09761A-75FE-448D-BA3A-49073FE85872}" destId="{249F4348-6EF6-44D9-B119-0F018F2556D7}" srcOrd="0" destOrd="0" presId="urn:microsoft.com/office/officeart/2005/8/layout/radial4"/>
    <dgm:cxn modelId="{35300A6F-C23C-429C-A165-6A0E52E5A177}" srcId="{1E334BFD-F560-407D-A9DB-D43FEEC194BF}" destId="{B99551C5-E0AA-410B-BFD8-9B28EF90A511}" srcOrd="0" destOrd="0" parTransId="{31786141-944D-4B2F-A72C-0C71304261BE}" sibTransId="{263ADAD0-0B75-4213-B142-91BC312AA10F}"/>
    <dgm:cxn modelId="{13236872-2615-4D5A-AB0B-47CD5B1E28CC}" type="presOf" srcId="{B99551C5-E0AA-410B-BFD8-9B28EF90A511}" destId="{79E16C56-19B3-4D50-9746-885EFB5C13BB}" srcOrd="0" destOrd="0" presId="urn:microsoft.com/office/officeart/2005/8/layout/radial4"/>
    <dgm:cxn modelId="{5F17F752-E0EA-4D34-BBCD-389A9465BCC1}" type="presOf" srcId="{ED71797B-CA59-4549-B45B-EE6FDD1ED5D7}" destId="{CB2FB328-591C-44BF-9034-715FF282C387}" srcOrd="0" destOrd="0" presId="urn:microsoft.com/office/officeart/2005/8/layout/radial4"/>
    <dgm:cxn modelId="{2284A883-2D81-4695-850C-84A591E2A886}" type="presOf" srcId="{9AAC147C-BBEB-4EFD-A8B3-DABF05860305}" destId="{623B71F7-8869-4C94-81FC-0A0A47513C18}" srcOrd="0" destOrd="0" presId="urn:microsoft.com/office/officeart/2005/8/layout/radial4"/>
    <dgm:cxn modelId="{F72E4B93-C59F-4987-8DF3-5FD96A63101C}" srcId="{B99551C5-E0AA-410B-BFD8-9B28EF90A511}" destId="{5F3933D8-EF8E-419D-94AD-E00BD51B6D98}" srcOrd="0" destOrd="0" parTransId="{BB0ED762-CC0E-4B0B-82B1-79C6EB0D57EC}" sibTransId="{69DA4BA2-4FF2-48C9-9B6D-828501EA995D}"/>
    <dgm:cxn modelId="{327CD3AD-A7F8-4C9A-AC47-851E79C85C6B}" type="presOf" srcId="{BB0ED762-CC0E-4B0B-82B1-79C6EB0D57EC}" destId="{A8A4E835-DC05-48D0-A0A8-4778E5AA4615}" srcOrd="0" destOrd="0" presId="urn:microsoft.com/office/officeart/2005/8/layout/radial4"/>
    <dgm:cxn modelId="{83F8A7B7-FCFA-4BA4-8511-1BE201653774}" srcId="{B99551C5-E0AA-410B-BFD8-9B28EF90A511}" destId="{1ECA2CBD-420C-4FE4-BA88-6D9772B1FD6B}" srcOrd="3" destOrd="0" parTransId="{9AAC147C-BBEB-4EFD-A8B3-DABF05860305}" sibTransId="{E90FB290-7801-4263-B328-7EF6491A2894}"/>
    <dgm:cxn modelId="{07C037C4-4864-43F8-9D9C-85D50DE88A5E}" type="presOf" srcId="{5F3933D8-EF8E-419D-94AD-E00BD51B6D98}" destId="{B9D7C13F-6056-4E3B-84A5-550835DF107D}" srcOrd="0" destOrd="0" presId="urn:microsoft.com/office/officeart/2005/8/layout/radial4"/>
    <dgm:cxn modelId="{6B34B4D7-0C10-4858-AD5E-4F0F7931F117}" type="presOf" srcId="{9915AA85-4F6A-4C0F-AC68-9F98FA76D1E3}" destId="{A4FED60C-8DDC-4592-AFCD-B671EC51BDC5}" srcOrd="0" destOrd="0" presId="urn:microsoft.com/office/officeart/2005/8/layout/radial4"/>
    <dgm:cxn modelId="{316707E8-48F0-4182-A455-C8C29EEFA603}" srcId="{B99551C5-E0AA-410B-BFD8-9B28EF90A511}" destId="{6E09761A-75FE-448D-BA3A-49073FE85872}" srcOrd="2" destOrd="0" parTransId="{F96D92BB-A01E-46AC-96C6-45D1825B0B30}" sibTransId="{5B87101D-4B18-4D30-BB89-3D998E04E799}"/>
    <dgm:cxn modelId="{E69535F0-FE84-478F-B53A-4D0608D6D3B1}" type="presOf" srcId="{1E334BFD-F560-407D-A9DB-D43FEEC194BF}" destId="{0EDC3A8B-0634-4094-B90B-64B0622D84A5}" srcOrd="0" destOrd="0" presId="urn:microsoft.com/office/officeart/2005/8/layout/radial4"/>
    <dgm:cxn modelId="{02BC13AD-4621-441F-9596-01251C592107}" type="presParOf" srcId="{0EDC3A8B-0634-4094-B90B-64B0622D84A5}" destId="{79E16C56-19B3-4D50-9746-885EFB5C13BB}" srcOrd="0" destOrd="0" presId="urn:microsoft.com/office/officeart/2005/8/layout/radial4"/>
    <dgm:cxn modelId="{442DB2D7-03D0-4001-9E51-7C752BEA90B7}" type="presParOf" srcId="{0EDC3A8B-0634-4094-B90B-64B0622D84A5}" destId="{A8A4E835-DC05-48D0-A0A8-4778E5AA4615}" srcOrd="1" destOrd="0" presId="urn:microsoft.com/office/officeart/2005/8/layout/radial4"/>
    <dgm:cxn modelId="{8EEBEC5C-7854-40B1-AA65-17ACE3C84A04}" type="presParOf" srcId="{0EDC3A8B-0634-4094-B90B-64B0622D84A5}" destId="{B9D7C13F-6056-4E3B-84A5-550835DF107D}" srcOrd="2" destOrd="0" presId="urn:microsoft.com/office/officeart/2005/8/layout/radial4"/>
    <dgm:cxn modelId="{6C690FA4-9ED3-4256-A4A1-ADF357823DEE}" type="presParOf" srcId="{0EDC3A8B-0634-4094-B90B-64B0622D84A5}" destId="{CB2FB328-591C-44BF-9034-715FF282C387}" srcOrd="3" destOrd="0" presId="urn:microsoft.com/office/officeart/2005/8/layout/radial4"/>
    <dgm:cxn modelId="{524D2717-5517-462A-AEAD-2CB15A4E808A}" type="presParOf" srcId="{0EDC3A8B-0634-4094-B90B-64B0622D84A5}" destId="{A4FED60C-8DDC-4592-AFCD-B671EC51BDC5}" srcOrd="4" destOrd="0" presId="urn:microsoft.com/office/officeart/2005/8/layout/radial4"/>
    <dgm:cxn modelId="{DDA37086-2AC3-46DE-B658-7AC3647C71CC}" type="presParOf" srcId="{0EDC3A8B-0634-4094-B90B-64B0622D84A5}" destId="{35483E8F-48A8-4F16-9B35-4E2FE507BA53}" srcOrd="5" destOrd="0" presId="urn:microsoft.com/office/officeart/2005/8/layout/radial4"/>
    <dgm:cxn modelId="{E5E23C51-6D0B-4B49-AE21-BDBFE674433B}" type="presParOf" srcId="{0EDC3A8B-0634-4094-B90B-64B0622D84A5}" destId="{249F4348-6EF6-44D9-B119-0F018F2556D7}" srcOrd="6" destOrd="0" presId="urn:microsoft.com/office/officeart/2005/8/layout/radial4"/>
    <dgm:cxn modelId="{8714E729-766C-44A3-A093-4FAEF04BBF89}" type="presParOf" srcId="{0EDC3A8B-0634-4094-B90B-64B0622D84A5}" destId="{623B71F7-8869-4C94-81FC-0A0A47513C18}" srcOrd="7" destOrd="0" presId="urn:microsoft.com/office/officeart/2005/8/layout/radial4"/>
    <dgm:cxn modelId="{96D8F26D-0153-485A-ABB3-B14A86DC2FCD}" type="presParOf" srcId="{0EDC3A8B-0634-4094-B90B-64B0622D84A5}" destId="{E7848750-7C02-4F8D-A981-1720B12214F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16C56-19B3-4D50-9746-885EFB5C13BB}">
      <dsp:nvSpPr>
        <dsp:cNvPr id="0" name=""/>
        <dsp:cNvSpPr/>
      </dsp:nvSpPr>
      <dsp:spPr>
        <a:xfrm>
          <a:off x="2186170" y="1666932"/>
          <a:ext cx="2226319" cy="159025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Sustainability?</a:t>
          </a:r>
        </a:p>
      </dsp:txBody>
      <dsp:txXfrm>
        <a:off x="2512207" y="1899819"/>
        <a:ext cx="1574245" cy="1124477"/>
      </dsp:txXfrm>
    </dsp:sp>
    <dsp:sp modelId="{A8A4E835-DC05-48D0-A0A8-4778E5AA4615}">
      <dsp:nvSpPr>
        <dsp:cNvPr id="0" name=""/>
        <dsp:cNvSpPr/>
      </dsp:nvSpPr>
      <dsp:spPr>
        <a:xfrm rot="11733399">
          <a:off x="1001014" y="1764778"/>
          <a:ext cx="1215264" cy="45322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D7C13F-6056-4E3B-84A5-550835DF107D}">
      <dsp:nvSpPr>
        <dsp:cNvPr id="0" name=""/>
        <dsp:cNvSpPr/>
      </dsp:nvSpPr>
      <dsp:spPr>
        <a:xfrm>
          <a:off x="267905" y="1224132"/>
          <a:ext cx="1510738" cy="120859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Regulatory compliance.</a:t>
          </a:r>
        </a:p>
      </dsp:txBody>
      <dsp:txXfrm>
        <a:off x="303303" y="1259530"/>
        <a:ext cx="1439942" cy="1137794"/>
      </dsp:txXfrm>
    </dsp:sp>
    <dsp:sp modelId="{CB2FB328-591C-44BF-9034-715FF282C387}">
      <dsp:nvSpPr>
        <dsp:cNvPr id="0" name=""/>
        <dsp:cNvSpPr/>
      </dsp:nvSpPr>
      <dsp:spPr>
        <a:xfrm rot="14700000">
          <a:off x="2101528" y="899461"/>
          <a:ext cx="1149641" cy="45322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ED60C-8DDC-4592-AFCD-B671EC51BDC5}">
      <dsp:nvSpPr>
        <dsp:cNvPr id="0" name=""/>
        <dsp:cNvSpPr/>
      </dsp:nvSpPr>
      <dsp:spPr>
        <a:xfrm>
          <a:off x="1678050" y="812"/>
          <a:ext cx="1510738" cy="120859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Animal welfare and biosecurity.</a:t>
          </a:r>
        </a:p>
      </dsp:txBody>
      <dsp:txXfrm>
        <a:off x="1713448" y="36210"/>
        <a:ext cx="1439942" cy="1137794"/>
      </dsp:txXfrm>
    </dsp:sp>
    <dsp:sp modelId="{35483E8F-48A8-4F16-9B35-4E2FE507BA53}">
      <dsp:nvSpPr>
        <dsp:cNvPr id="0" name=""/>
        <dsp:cNvSpPr/>
      </dsp:nvSpPr>
      <dsp:spPr>
        <a:xfrm rot="17700000">
          <a:off x="3347489" y="899461"/>
          <a:ext cx="1149641" cy="45322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9F4348-6EF6-44D9-B119-0F018F2556D7}">
      <dsp:nvSpPr>
        <dsp:cNvPr id="0" name=""/>
        <dsp:cNvSpPr/>
      </dsp:nvSpPr>
      <dsp:spPr>
        <a:xfrm>
          <a:off x="3409870" y="812"/>
          <a:ext cx="1510738" cy="120859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Budget constraints.</a:t>
          </a:r>
        </a:p>
      </dsp:txBody>
      <dsp:txXfrm>
        <a:off x="3445268" y="36210"/>
        <a:ext cx="1439942" cy="1137794"/>
      </dsp:txXfrm>
    </dsp:sp>
    <dsp:sp modelId="{623B71F7-8869-4C94-81FC-0A0A47513C18}">
      <dsp:nvSpPr>
        <dsp:cNvPr id="0" name=""/>
        <dsp:cNvSpPr/>
      </dsp:nvSpPr>
      <dsp:spPr>
        <a:xfrm rot="20669922">
          <a:off x="4383351" y="1765226"/>
          <a:ext cx="1222781" cy="453221"/>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48750-7C02-4F8D-A981-1720B12214F0}">
      <dsp:nvSpPr>
        <dsp:cNvPr id="0" name=""/>
        <dsp:cNvSpPr/>
      </dsp:nvSpPr>
      <dsp:spPr>
        <a:xfrm>
          <a:off x="4828524" y="1224141"/>
          <a:ext cx="1510738" cy="120859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Environmental policies and initiatives.</a:t>
          </a:r>
        </a:p>
      </dsp:txBody>
      <dsp:txXfrm>
        <a:off x="4863922" y="1259539"/>
        <a:ext cx="1439942" cy="113779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18/06/2025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18/06/2025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D5060-1353-4B72-9EE9-131AA9B67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7DEC2-7B1D-8949-641E-755734F35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1665F-6721-3CFA-D734-3ADA37E65F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6E78FC-C4E2-C9D0-B568-E0D7370DD107}"/>
              </a:ext>
            </a:extLst>
          </p:cNvPr>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224041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8B664-9CB7-A597-720D-BBA2DE217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F29A0-BF8F-9BA5-8A19-914890365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D1104-AE28-3228-B35C-986093C242A5}"/>
              </a:ext>
            </a:extLst>
          </p:cNvPr>
          <p:cNvSpPr>
            <a:spLocks noGrp="1"/>
          </p:cNvSpPr>
          <p:nvPr>
            <p:ph type="body" idx="1"/>
          </p:nvPr>
        </p:nvSpPr>
        <p:spPr/>
        <p:txBody>
          <a:bodyPr/>
          <a:lstStyle/>
          <a:p>
            <a:r>
              <a:rPr lang="en-US" dirty="0"/>
              <a:t>There are more detailed guidelines for playing the game included in the lesson materials.</a:t>
            </a:r>
          </a:p>
        </p:txBody>
      </p:sp>
      <p:sp>
        <p:nvSpPr>
          <p:cNvPr id="4" name="Slide Number Placeholder 3">
            <a:extLst>
              <a:ext uri="{FF2B5EF4-FFF2-40B4-BE49-F238E27FC236}">
                <a16:creationId xmlns:a16="http://schemas.microsoft.com/office/drawing/2014/main" id="{C926D997-1472-9FFA-9C33-97D3430B64BE}"/>
              </a:ext>
            </a:extLst>
          </p:cNvPr>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271995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Conduct a whole-class feedback lesson where learners are targeted to share their findings and can add to their own research. </a:t>
            </a:r>
          </a:p>
        </p:txBody>
      </p:sp>
      <p:sp>
        <p:nvSpPr>
          <p:cNvPr id="4" name="Slide Number Placeholder 3"/>
          <p:cNvSpPr>
            <a:spLocks noGrp="1"/>
          </p:cNvSpPr>
          <p:nvPr>
            <p:ph type="sldNum" sz="quarter" idx="5"/>
          </p:nvPr>
        </p:nvSpPr>
        <p:spPr/>
        <p:txBody>
          <a:bodyPr/>
          <a:lstStyle/>
          <a:p>
            <a:fld id="{9920340D-206C-4C41-A35B-4D72CE2F2B89}" type="slidenum">
              <a:rPr lang="en-GB" smtClean="0"/>
              <a:pPr/>
              <a:t>19</a:t>
            </a:fld>
            <a:endParaRPr lang="en-GB"/>
          </a:p>
        </p:txBody>
      </p:sp>
    </p:spTree>
    <p:extLst>
      <p:ext uri="{BB962C8B-B14F-4D97-AF65-F5344CB8AC3E}">
        <p14:creationId xmlns:p14="http://schemas.microsoft.com/office/powerpoint/2010/main" val="291848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suggestions for what might be considered: size and type of business, organic versus inorganic waste, animal waste, animal by-products and cadavers, environmental impact and sustainability, costs of specific waste management options, biosecurity and disease control.</a:t>
            </a:r>
          </a:p>
        </p:txBody>
      </p:sp>
      <p:sp>
        <p:nvSpPr>
          <p:cNvPr id="4" name="Slide Number Placeholder 3"/>
          <p:cNvSpPr>
            <a:spLocks noGrp="1"/>
          </p:cNvSpPr>
          <p:nvPr>
            <p:ph type="sldNum" sz="quarter" idx="5"/>
          </p:nvPr>
        </p:nvSpPr>
        <p:spPr/>
        <p:txBody>
          <a:bodyPr/>
          <a:lstStyle/>
          <a:p>
            <a:fld id="{9920340D-206C-4C41-A35B-4D72CE2F2B89}" type="slidenum">
              <a:rPr lang="en-GB" smtClean="0"/>
              <a:pPr/>
              <a:t>20</a:t>
            </a:fld>
            <a:endParaRPr lang="en-GB"/>
          </a:p>
        </p:txBody>
      </p:sp>
    </p:spTree>
    <p:extLst>
      <p:ext uri="{BB962C8B-B14F-4D97-AF65-F5344CB8AC3E}">
        <p14:creationId xmlns:p14="http://schemas.microsoft.com/office/powerpoint/2010/main" val="302297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1184412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26808-D4D2-3BC0-C7F8-661F7F795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C00EA-0330-8326-F477-848BD8D19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261F7-B9AC-53D5-9586-3D8DDD153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7723B-A892-8CF3-602B-B7EC6483D1CB}"/>
              </a:ext>
            </a:extLst>
          </p:cNvPr>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157303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68C77-45A1-BD83-08B2-344DF1FEE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FFC6D-8DCC-6CE5-C270-B06AFB3C2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66419-D799-585A-ED87-5A4C190D3CB7}"/>
              </a:ext>
            </a:extLst>
          </p:cNvPr>
          <p:cNvSpPr>
            <a:spLocks noGrp="1"/>
          </p:cNvSpPr>
          <p:nvPr>
            <p:ph type="body" idx="1"/>
          </p:nvPr>
        </p:nvSpPr>
        <p:spPr/>
        <p:txBody>
          <a:bodyPr/>
          <a:lstStyle/>
          <a:p>
            <a:r>
              <a:rPr lang="en-US" dirty="0"/>
              <a:t>Learners could be provided with mini whiteboards to write their answers or asked to stand in a designated place for A. B or C or just show of hands. </a:t>
            </a:r>
          </a:p>
          <a:p>
            <a:r>
              <a:rPr lang="en-US" dirty="0"/>
              <a:t>Answer: C</a:t>
            </a:r>
          </a:p>
        </p:txBody>
      </p:sp>
      <p:sp>
        <p:nvSpPr>
          <p:cNvPr id="4" name="Slide Number Placeholder 3">
            <a:extLst>
              <a:ext uri="{FF2B5EF4-FFF2-40B4-BE49-F238E27FC236}">
                <a16:creationId xmlns:a16="http://schemas.microsoft.com/office/drawing/2014/main" id="{470E2528-345D-D758-FB3B-577B5FD0BB54}"/>
              </a:ext>
            </a:extLst>
          </p:cNvPr>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3595337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80218-96D6-36D8-9EAF-D202C466C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2A43-6269-F0CB-9393-5A4FC34318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7C3BD-5F66-96FC-CD61-ECB34E30F046}"/>
              </a:ext>
            </a:extLst>
          </p:cNvPr>
          <p:cNvSpPr>
            <a:spLocks noGrp="1"/>
          </p:cNvSpPr>
          <p:nvPr>
            <p:ph type="body" idx="1"/>
          </p:nvPr>
        </p:nvSpPr>
        <p:spPr/>
        <p:txBody>
          <a:bodyPr/>
          <a:lstStyle/>
          <a:p>
            <a:r>
              <a:rPr lang="en-US" dirty="0"/>
              <a:t>Learners could be provided with mini whiteboards to write their answers or asked to stand in a designated place for A, B or C or just show of hands. </a:t>
            </a:r>
          </a:p>
          <a:p>
            <a:r>
              <a:rPr lang="en-US" dirty="0"/>
              <a:t>Answer: B</a:t>
            </a:r>
          </a:p>
        </p:txBody>
      </p:sp>
      <p:sp>
        <p:nvSpPr>
          <p:cNvPr id="4" name="Slide Number Placeholder 3">
            <a:extLst>
              <a:ext uri="{FF2B5EF4-FFF2-40B4-BE49-F238E27FC236}">
                <a16:creationId xmlns:a16="http://schemas.microsoft.com/office/drawing/2014/main" id="{DFAFF2E6-F057-54CE-221F-6A17F4306EBB}"/>
              </a:ext>
            </a:extLst>
          </p:cNvPr>
          <p:cNvSpPr>
            <a:spLocks noGrp="1"/>
          </p:cNvSpPr>
          <p:nvPr>
            <p:ph type="sldNum" sz="quarter" idx="5"/>
          </p:nvPr>
        </p:nvSpPr>
        <p:spPr/>
        <p:txBody>
          <a:bodyPr/>
          <a:lstStyle/>
          <a:p>
            <a:fld id="{9920340D-206C-4C41-A35B-4D72CE2F2B89}" type="slidenum">
              <a:rPr lang="en-GB" smtClean="0"/>
              <a:t>26</a:t>
            </a:fld>
            <a:endParaRPr lang="en-GB"/>
          </a:p>
        </p:txBody>
      </p:sp>
    </p:spTree>
    <p:extLst>
      <p:ext uri="{BB962C8B-B14F-4D97-AF65-F5344CB8AC3E}">
        <p14:creationId xmlns:p14="http://schemas.microsoft.com/office/powerpoint/2010/main" val="347066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9B644-5FF9-7EC7-4911-624BA5C16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5DD37-8349-3AD3-681B-F8946ED97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23A181-ACEC-2D60-98C0-620265423FAD}"/>
              </a:ext>
            </a:extLst>
          </p:cNvPr>
          <p:cNvSpPr>
            <a:spLocks noGrp="1"/>
          </p:cNvSpPr>
          <p:nvPr>
            <p:ph type="body" idx="1"/>
          </p:nvPr>
        </p:nvSpPr>
        <p:spPr/>
        <p:txBody>
          <a:bodyPr/>
          <a:lstStyle/>
          <a:p>
            <a:r>
              <a:rPr lang="en-US" dirty="0"/>
              <a:t>Learners could be provided with mini whiteboards to write their answers or asked to stand in a designated place for A, B or C or just show of hands. </a:t>
            </a:r>
          </a:p>
          <a:p>
            <a:r>
              <a:rPr lang="en-US" dirty="0"/>
              <a:t>Answer: A</a:t>
            </a:r>
          </a:p>
        </p:txBody>
      </p:sp>
      <p:sp>
        <p:nvSpPr>
          <p:cNvPr id="4" name="Slide Number Placeholder 3">
            <a:extLst>
              <a:ext uri="{FF2B5EF4-FFF2-40B4-BE49-F238E27FC236}">
                <a16:creationId xmlns:a16="http://schemas.microsoft.com/office/drawing/2014/main" id="{C64C0415-7B98-17F4-6C24-D8F1D81FB972}"/>
              </a:ext>
            </a:extLst>
          </p:cNvPr>
          <p:cNvSpPr>
            <a:spLocks noGrp="1"/>
          </p:cNvSpPr>
          <p:nvPr>
            <p:ph type="sldNum" sz="quarter" idx="5"/>
          </p:nvPr>
        </p:nvSpPr>
        <p:spPr/>
        <p:txBody>
          <a:bodyPr/>
          <a:lstStyle/>
          <a:p>
            <a:fld id="{9920340D-206C-4C41-A35B-4D72CE2F2B89}" type="slidenum">
              <a:rPr lang="en-GB" smtClean="0"/>
              <a:t>27</a:t>
            </a:fld>
            <a:endParaRPr lang="en-GB"/>
          </a:p>
        </p:txBody>
      </p:sp>
    </p:spTree>
    <p:extLst>
      <p:ext uri="{BB962C8B-B14F-4D97-AF65-F5344CB8AC3E}">
        <p14:creationId xmlns:p14="http://schemas.microsoft.com/office/powerpoint/2010/main" val="28747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BDF5-F053-B6ED-F620-DA8015331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29398-9C97-32AC-155B-A24ECB075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25FFCF-477A-A592-3F89-BA9EB56805F9}"/>
              </a:ext>
            </a:extLst>
          </p:cNvPr>
          <p:cNvSpPr>
            <a:spLocks noGrp="1"/>
          </p:cNvSpPr>
          <p:nvPr>
            <p:ph type="body" idx="1"/>
          </p:nvPr>
        </p:nvSpPr>
        <p:spPr/>
        <p:txBody>
          <a:bodyPr/>
          <a:lstStyle/>
          <a:p>
            <a:r>
              <a:rPr lang="en-US" dirty="0"/>
              <a:t>Learners could be provided with mini whiteboards to write their answers or asked to stand in a designated place for A, B or C or just show of hands. </a:t>
            </a:r>
          </a:p>
          <a:p>
            <a:r>
              <a:rPr lang="en-US" dirty="0"/>
              <a:t>Answer: B</a:t>
            </a:r>
          </a:p>
        </p:txBody>
      </p:sp>
      <p:sp>
        <p:nvSpPr>
          <p:cNvPr id="4" name="Slide Number Placeholder 3">
            <a:extLst>
              <a:ext uri="{FF2B5EF4-FFF2-40B4-BE49-F238E27FC236}">
                <a16:creationId xmlns:a16="http://schemas.microsoft.com/office/drawing/2014/main" id="{886D1BF5-AA92-78AA-FCCA-D00716B2A9E3}"/>
              </a:ext>
            </a:extLst>
          </p:cNvPr>
          <p:cNvSpPr>
            <a:spLocks noGrp="1"/>
          </p:cNvSpPr>
          <p:nvPr>
            <p:ph type="sldNum" sz="quarter" idx="5"/>
          </p:nvPr>
        </p:nvSpPr>
        <p:spPr/>
        <p:txBody>
          <a:bodyPr/>
          <a:lstStyle/>
          <a:p>
            <a:fld id="{9920340D-206C-4C41-A35B-4D72CE2F2B89}" type="slidenum">
              <a:rPr lang="en-GB" smtClean="0"/>
              <a:t>28</a:t>
            </a:fld>
            <a:endParaRPr lang="en-GB"/>
          </a:p>
        </p:txBody>
      </p:sp>
    </p:spTree>
    <p:extLst>
      <p:ext uri="{BB962C8B-B14F-4D97-AF65-F5344CB8AC3E}">
        <p14:creationId xmlns:p14="http://schemas.microsoft.com/office/powerpoint/2010/main" val="207954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7873-53D2-3888-B1DE-69811FA0F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130002-4EC9-D446-460F-75007AF72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B0CCF-1394-1ADD-9F1C-3779C594A4F1}"/>
              </a:ext>
            </a:extLst>
          </p:cNvPr>
          <p:cNvSpPr>
            <a:spLocks noGrp="1"/>
          </p:cNvSpPr>
          <p:nvPr>
            <p:ph type="body" idx="1"/>
          </p:nvPr>
        </p:nvSpPr>
        <p:spPr/>
        <p:txBody>
          <a:bodyPr/>
          <a:lstStyle/>
          <a:p>
            <a:r>
              <a:rPr lang="en-US" dirty="0"/>
              <a:t>Learners could be provided with mini whiteboards to write their answers or asked to stand in a designated place for A, B or C or just show of hands. </a:t>
            </a:r>
          </a:p>
          <a:p>
            <a:r>
              <a:rPr lang="en-US" dirty="0"/>
              <a:t>Answer: C</a:t>
            </a:r>
          </a:p>
        </p:txBody>
      </p:sp>
      <p:sp>
        <p:nvSpPr>
          <p:cNvPr id="4" name="Slide Number Placeholder 3">
            <a:extLst>
              <a:ext uri="{FF2B5EF4-FFF2-40B4-BE49-F238E27FC236}">
                <a16:creationId xmlns:a16="http://schemas.microsoft.com/office/drawing/2014/main" id="{59E8EE75-E2B1-DB62-61A9-AD472B2A09CC}"/>
              </a:ext>
            </a:extLst>
          </p:cNvPr>
          <p:cNvSpPr>
            <a:spLocks noGrp="1"/>
          </p:cNvSpPr>
          <p:nvPr>
            <p:ph type="sldNum" sz="quarter" idx="5"/>
          </p:nvPr>
        </p:nvSpPr>
        <p:spPr/>
        <p:txBody>
          <a:bodyPr/>
          <a:lstStyle/>
          <a:p>
            <a:fld id="{9920340D-206C-4C41-A35B-4D72CE2F2B89}" type="slidenum">
              <a:rPr lang="en-GB" smtClean="0"/>
              <a:t>29</a:t>
            </a:fld>
            <a:endParaRPr lang="en-GB"/>
          </a:p>
        </p:txBody>
      </p:sp>
    </p:spTree>
    <p:extLst>
      <p:ext uri="{BB962C8B-B14F-4D97-AF65-F5344CB8AC3E}">
        <p14:creationId xmlns:p14="http://schemas.microsoft.com/office/powerpoint/2010/main" val="172493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30</a:t>
            </a:fld>
            <a:endParaRPr lang="en-GB"/>
          </a:p>
        </p:txBody>
      </p:sp>
    </p:spTree>
    <p:extLst>
      <p:ext uri="{BB962C8B-B14F-4D97-AF65-F5344CB8AC3E}">
        <p14:creationId xmlns:p14="http://schemas.microsoft.com/office/powerpoint/2010/main" val="4034336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CD9A-5090-AA84-CAF8-AE8FE48F9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AE736-41DA-F44E-67F1-44C62452F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8FF5B-7E86-2980-D020-3400A4961E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B21045-E6C9-AB13-79ED-D9F8154C3B8B}"/>
              </a:ext>
            </a:extLst>
          </p:cNvPr>
          <p:cNvSpPr>
            <a:spLocks noGrp="1"/>
          </p:cNvSpPr>
          <p:nvPr>
            <p:ph type="sldNum" sz="quarter" idx="5"/>
          </p:nvPr>
        </p:nvSpPr>
        <p:spPr/>
        <p:txBody>
          <a:bodyPr/>
          <a:lstStyle/>
          <a:p>
            <a:fld id="{9920340D-206C-4C41-A35B-4D72CE2F2B89}" type="slidenum">
              <a:rPr lang="en-GB" smtClean="0"/>
              <a:t>31</a:t>
            </a:fld>
            <a:endParaRPr lang="en-GB"/>
          </a:p>
        </p:txBody>
      </p:sp>
    </p:spTree>
    <p:extLst>
      <p:ext uri="{BB962C8B-B14F-4D97-AF65-F5344CB8AC3E}">
        <p14:creationId xmlns:p14="http://schemas.microsoft.com/office/powerpoint/2010/main" val="3666010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6B923-2B08-62F4-1F01-70F8255B0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3A0F0-9B98-CD3B-8221-53D4F1940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9C848-37C0-BF87-1320-A7B6A047C3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84136B-744C-DEA0-46D5-BB3267E75DBC}"/>
              </a:ext>
            </a:extLst>
          </p:cNvPr>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2455541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a class discussion on what the image makes learners think.</a:t>
            </a:r>
          </a:p>
        </p:txBody>
      </p:sp>
      <p:sp>
        <p:nvSpPr>
          <p:cNvPr id="4" name="Slide Number Placeholder 3"/>
          <p:cNvSpPr>
            <a:spLocks noGrp="1"/>
          </p:cNvSpPr>
          <p:nvPr>
            <p:ph type="sldNum" sz="quarter" idx="5"/>
          </p:nvPr>
        </p:nvSpPr>
        <p:spPr/>
        <p:txBody>
          <a:bodyPr/>
          <a:lstStyle/>
          <a:p>
            <a:fld id="{9920340D-206C-4C41-A35B-4D72CE2F2B89}" type="slidenum">
              <a:rPr lang="en-GB" smtClean="0"/>
              <a:pPr/>
              <a:t>34</a:t>
            </a:fld>
            <a:endParaRPr lang="en-GB"/>
          </a:p>
        </p:txBody>
      </p:sp>
    </p:spTree>
    <p:extLst>
      <p:ext uri="{BB962C8B-B14F-4D97-AF65-F5344CB8AC3E}">
        <p14:creationId xmlns:p14="http://schemas.microsoft.com/office/powerpoint/2010/main" val="153103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Lead a class discussion on what the image makes learners think.</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36</a:t>
            </a:fld>
            <a:endParaRPr lang="en-GB"/>
          </a:p>
        </p:txBody>
      </p:sp>
    </p:spTree>
    <p:extLst>
      <p:ext uri="{BB962C8B-B14F-4D97-AF65-F5344CB8AC3E}">
        <p14:creationId xmlns:p14="http://schemas.microsoft.com/office/powerpoint/2010/main" val="891701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all learners have matched and sat down, get them to read out the myth first and then the corresponding fact.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After everyone has read theirs, ask them to share what they found most surprising or interesting about the myths and facts.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a:p>
        </p:txBody>
      </p:sp>
    </p:spTree>
    <p:extLst>
      <p:ext uri="{BB962C8B-B14F-4D97-AF65-F5344CB8AC3E}">
        <p14:creationId xmlns:p14="http://schemas.microsoft.com/office/powerpoint/2010/main" val="1759270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41</a:t>
            </a:fld>
            <a:endParaRPr lang="en-GB"/>
          </a:p>
        </p:txBody>
      </p:sp>
    </p:spTree>
    <p:extLst>
      <p:ext uri="{BB962C8B-B14F-4D97-AF65-F5344CB8AC3E}">
        <p14:creationId xmlns:p14="http://schemas.microsoft.com/office/powerpoint/2010/main" val="1344066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16E06-BC03-E7BF-4856-01ECA5EEA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B4C21-79D8-11AF-D344-82D84FE48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4E568-4CCC-7475-150B-406DF1F218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B1DB4-2983-FAAC-2977-C3D15D18D865}"/>
              </a:ext>
            </a:extLst>
          </p:cNvPr>
          <p:cNvSpPr>
            <a:spLocks noGrp="1"/>
          </p:cNvSpPr>
          <p:nvPr>
            <p:ph type="sldNum" sz="quarter" idx="5"/>
          </p:nvPr>
        </p:nvSpPr>
        <p:spPr/>
        <p:txBody>
          <a:bodyPr/>
          <a:lstStyle/>
          <a:p>
            <a:fld id="{9920340D-206C-4C41-A35B-4D72CE2F2B89}" type="slidenum">
              <a:rPr lang="en-GB" smtClean="0"/>
              <a:t>48</a:t>
            </a:fld>
            <a:endParaRPr lang="en-GB"/>
          </a:p>
        </p:txBody>
      </p:sp>
    </p:spTree>
    <p:extLst>
      <p:ext uri="{BB962C8B-B14F-4D97-AF65-F5344CB8AC3E}">
        <p14:creationId xmlns:p14="http://schemas.microsoft.com/office/powerpoint/2010/main" val="161555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49</a:t>
            </a:fld>
            <a:endParaRPr lang="en-GB"/>
          </a:p>
        </p:txBody>
      </p:sp>
    </p:spTree>
    <p:extLst>
      <p:ext uri="{BB962C8B-B14F-4D97-AF65-F5344CB8AC3E}">
        <p14:creationId xmlns:p14="http://schemas.microsoft.com/office/powerpoint/2010/main" val="248952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941577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C532-FB5A-8C6C-0450-8DE92BDB2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EA09D-9158-1150-34B0-0965E5A42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4653A-BDF4-343C-A2C6-F79E9CE4C7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DCE7DF-BCE5-94EC-38C1-88BDD9043243}"/>
              </a:ext>
            </a:extLst>
          </p:cNvPr>
          <p:cNvSpPr>
            <a:spLocks noGrp="1"/>
          </p:cNvSpPr>
          <p:nvPr>
            <p:ph type="sldNum" sz="quarter" idx="5"/>
          </p:nvPr>
        </p:nvSpPr>
        <p:spPr/>
        <p:txBody>
          <a:bodyPr/>
          <a:lstStyle/>
          <a:p>
            <a:fld id="{9920340D-206C-4C41-A35B-4D72CE2F2B89}" type="slidenum">
              <a:rPr lang="en-GB" smtClean="0"/>
              <a:t>50</a:t>
            </a:fld>
            <a:endParaRPr lang="en-GB"/>
          </a:p>
        </p:txBody>
      </p:sp>
    </p:spTree>
    <p:extLst>
      <p:ext uri="{BB962C8B-B14F-4D97-AF65-F5344CB8AC3E}">
        <p14:creationId xmlns:p14="http://schemas.microsoft.com/office/powerpoint/2010/main" val="3343765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 could use a digital application to collate these ideas instead of the whiteboard, e.g. </a:t>
            </a:r>
            <a:r>
              <a:rPr lang="en-US" dirty="0" err="1"/>
              <a:t>Mentimeter</a:t>
            </a:r>
            <a:r>
              <a:rPr lang="en-US" dirty="0"/>
              <a:t>: </a:t>
            </a:r>
            <a:r>
              <a:rPr lang="en-GB" dirty="0">
                <a:hlinkClick r:id="rId3"/>
              </a:rPr>
              <a:t>Interactive presentation software</a:t>
            </a:r>
            <a:r>
              <a:rPr lang="en-GB" dirty="0"/>
              <a:t>.</a:t>
            </a:r>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51</a:t>
            </a:fld>
            <a:endParaRPr lang="en-GB"/>
          </a:p>
        </p:txBody>
      </p:sp>
    </p:spTree>
    <p:extLst>
      <p:ext uri="{BB962C8B-B14F-4D97-AF65-F5344CB8AC3E}">
        <p14:creationId xmlns:p14="http://schemas.microsoft.com/office/powerpoint/2010/main" val="2307285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should use the research they completed for homework to help them prepare their arguments.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a:p>
        </p:txBody>
      </p:sp>
    </p:spTree>
    <p:extLst>
      <p:ext uri="{BB962C8B-B14F-4D97-AF65-F5344CB8AC3E}">
        <p14:creationId xmlns:p14="http://schemas.microsoft.com/office/powerpoint/2010/main" val="3772948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6EEE7-3C05-4BF2-553E-66A879B30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830ED-B5D5-70C4-38CB-F6F6387B84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7F414-E6EE-3A32-FA4C-784B3D7520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D61C99-1031-5144-6952-2B5020C25BC2}"/>
              </a:ext>
            </a:extLst>
          </p:cNvPr>
          <p:cNvSpPr>
            <a:spLocks noGrp="1"/>
          </p:cNvSpPr>
          <p:nvPr>
            <p:ph type="sldNum" sz="quarter" idx="5"/>
          </p:nvPr>
        </p:nvSpPr>
        <p:spPr/>
        <p:txBody>
          <a:bodyPr/>
          <a:lstStyle/>
          <a:p>
            <a:fld id="{9920340D-206C-4C41-A35B-4D72CE2F2B89}" type="slidenum">
              <a:rPr lang="en-GB" smtClean="0"/>
              <a:pPr/>
              <a:t>59</a:t>
            </a:fld>
            <a:endParaRPr lang="en-GB"/>
          </a:p>
        </p:txBody>
      </p:sp>
    </p:spTree>
    <p:extLst>
      <p:ext uri="{BB962C8B-B14F-4D97-AF65-F5344CB8AC3E}">
        <p14:creationId xmlns:p14="http://schemas.microsoft.com/office/powerpoint/2010/main" val="3903782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1EE52-03BC-2951-2EA7-6C29012AA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7C4F5-DEC5-EC12-78EA-C129040AA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5DF01-B0C8-8CE1-C084-4419F25BDE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FC09A5-4C33-A6E2-5A89-4FC4BCC76EDF}"/>
              </a:ext>
            </a:extLst>
          </p:cNvPr>
          <p:cNvSpPr>
            <a:spLocks noGrp="1"/>
          </p:cNvSpPr>
          <p:nvPr>
            <p:ph type="sldNum" sz="quarter" idx="5"/>
          </p:nvPr>
        </p:nvSpPr>
        <p:spPr/>
        <p:txBody>
          <a:bodyPr/>
          <a:lstStyle/>
          <a:p>
            <a:fld id="{9920340D-206C-4C41-A35B-4D72CE2F2B89}" type="slidenum">
              <a:rPr lang="en-GB" smtClean="0"/>
              <a:pPr/>
              <a:t>60</a:t>
            </a:fld>
            <a:endParaRPr lang="en-GB"/>
          </a:p>
        </p:txBody>
      </p:sp>
    </p:spTree>
    <p:extLst>
      <p:ext uri="{BB962C8B-B14F-4D97-AF65-F5344CB8AC3E}">
        <p14:creationId xmlns:p14="http://schemas.microsoft.com/office/powerpoint/2010/main" val="2984267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4BEAC-4F9E-C57E-5A6B-EB19B10CB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2147B-7A00-D140-427C-BCE213F9C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D82FE-2F1F-ECDC-90E6-6F0D0AA079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425889-8ECE-06EE-75FB-2EFEB27A92F9}"/>
              </a:ext>
            </a:extLst>
          </p:cNvPr>
          <p:cNvSpPr>
            <a:spLocks noGrp="1"/>
          </p:cNvSpPr>
          <p:nvPr>
            <p:ph type="sldNum" sz="quarter" idx="5"/>
          </p:nvPr>
        </p:nvSpPr>
        <p:spPr/>
        <p:txBody>
          <a:bodyPr/>
          <a:lstStyle/>
          <a:p>
            <a:fld id="{9920340D-206C-4C41-A35B-4D72CE2F2B89}" type="slidenum">
              <a:rPr lang="en-GB" smtClean="0"/>
              <a:pPr/>
              <a:t>61</a:t>
            </a:fld>
            <a:endParaRPr lang="en-GB"/>
          </a:p>
        </p:txBody>
      </p:sp>
    </p:spTree>
    <p:extLst>
      <p:ext uri="{BB962C8B-B14F-4D97-AF65-F5344CB8AC3E}">
        <p14:creationId xmlns:p14="http://schemas.microsoft.com/office/powerpoint/2010/main" val="2543979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54951-2F43-3BAA-4ED8-A62E6A4DC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B83D7-5EBB-55B7-C4C8-7478F5656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34423-884C-F017-2BB0-ACC22D9145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6C0C6F-919D-B36D-699D-E390811E5462}"/>
              </a:ext>
            </a:extLst>
          </p:cNvPr>
          <p:cNvSpPr>
            <a:spLocks noGrp="1"/>
          </p:cNvSpPr>
          <p:nvPr>
            <p:ph type="sldNum" sz="quarter" idx="5"/>
          </p:nvPr>
        </p:nvSpPr>
        <p:spPr/>
        <p:txBody>
          <a:bodyPr/>
          <a:lstStyle/>
          <a:p>
            <a:fld id="{9920340D-206C-4C41-A35B-4D72CE2F2B89}" type="slidenum">
              <a:rPr lang="en-GB" smtClean="0"/>
              <a:t>62</a:t>
            </a:fld>
            <a:endParaRPr lang="en-GB"/>
          </a:p>
        </p:txBody>
      </p:sp>
    </p:spTree>
    <p:extLst>
      <p:ext uri="{BB962C8B-B14F-4D97-AF65-F5344CB8AC3E}">
        <p14:creationId xmlns:p14="http://schemas.microsoft.com/office/powerpoint/2010/main" val="435017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63</a:t>
            </a:fld>
            <a:endParaRPr lang="en-GB"/>
          </a:p>
        </p:txBody>
      </p:sp>
    </p:spTree>
    <p:extLst>
      <p:ext uri="{BB962C8B-B14F-4D97-AF65-F5344CB8AC3E}">
        <p14:creationId xmlns:p14="http://schemas.microsoft.com/office/powerpoint/2010/main" val="612160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any learners increased their score for all skills, they should consider how they can further develop these skills. </a:t>
            </a:r>
          </a:p>
        </p:txBody>
      </p:sp>
      <p:sp>
        <p:nvSpPr>
          <p:cNvPr id="4" name="Slide Number Placeholder 3"/>
          <p:cNvSpPr>
            <a:spLocks noGrp="1"/>
          </p:cNvSpPr>
          <p:nvPr>
            <p:ph type="sldNum" sz="quarter" idx="5"/>
          </p:nvPr>
        </p:nvSpPr>
        <p:spPr/>
        <p:txBody>
          <a:bodyPr/>
          <a:lstStyle/>
          <a:p>
            <a:fld id="{9920340D-206C-4C41-A35B-4D72CE2F2B89}" type="slidenum">
              <a:rPr lang="en-GB" smtClean="0"/>
              <a:pPr/>
              <a:t>64</a:t>
            </a:fld>
            <a:endParaRPr lang="en-GB"/>
          </a:p>
        </p:txBody>
      </p:sp>
    </p:spTree>
    <p:extLst>
      <p:ext uri="{BB962C8B-B14F-4D97-AF65-F5344CB8AC3E}">
        <p14:creationId xmlns:p14="http://schemas.microsoft.com/office/powerpoint/2010/main" val="2909699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65</a:t>
            </a:fld>
            <a:endParaRPr lang="en-GB"/>
          </a:p>
        </p:txBody>
      </p:sp>
    </p:spTree>
    <p:extLst>
      <p:ext uri="{BB962C8B-B14F-4D97-AF65-F5344CB8AC3E}">
        <p14:creationId xmlns:p14="http://schemas.microsoft.com/office/powerpoint/2010/main" val="328769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a:t>
            </a:fld>
            <a:endParaRPr lang="en-GB"/>
          </a:p>
        </p:txBody>
      </p:sp>
    </p:spTree>
    <p:extLst>
      <p:ext uri="{BB962C8B-B14F-4D97-AF65-F5344CB8AC3E}">
        <p14:creationId xmlns:p14="http://schemas.microsoft.com/office/powerpoint/2010/main" val="3827284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9845B-4316-E91E-01D1-B082BEC89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E00FC-C5CA-83F0-F253-1DEF02CAA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C1E80-BFA1-7565-8FC8-6811311F2C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38C886-A31A-604D-6A9D-F534267F319A}"/>
              </a:ext>
            </a:extLst>
          </p:cNvPr>
          <p:cNvSpPr>
            <a:spLocks noGrp="1"/>
          </p:cNvSpPr>
          <p:nvPr>
            <p:ph type="sldNum" sz="quarter" idx="5"/>
          </p:nvPr>
        </p:nvSpPr>
        <p:spPr/>
        <p:txBody>
          <a:bodyPr/>
          <a:lstStyle/>
          <a:p>
            <a:fld id="{9920340D-206C-4C41-A35B-4D72CE2F2B89}" type="slidenum">
              <a:rPr lang="en-GB" smtClean="0"/>
              <a:t>66</a:t>
            </a:fld>
            <a:endParaRPr lang="en-GB"/>
          </a:p>
        </p:txBody>
      </p:sp>
    </p:spTree>
    <p:extLst>
      <p:ext uri="{BB962C8B-B14F-4D97-AF65-F5344CB8AC3E}">
        <p14:creationId xmlns:p14="http://schemas.microsoft.com/office/powerpoint/2010/main" val="1552758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11111"/>
                </a:solidFill>
                <a:effectLst/>
                <a:latin typeface="-apple-system"/>
              </a:rPr>
              <a:t>Answer: The Climate Change Act 2008 has a more direct and immediate impact on reducing emissions and mitigating climate change, while the Environment Act 2021 supports these efforts through broader environmental protection and resilience.</a:t>
            </a:r>
            <a:endParaRPr lang="en-US" b="0" dirty="0"/>
          </a:p>
        </p:txBody>
      </p:sp>
      <p:sp>
        <p:nvSpPr>
          <p:cNvPr id="4" name="Slide Number Placeholder 3"/>
          <p:cNvSpPr>
            <a:spLocks noGrp="1"/>
          </p:cNvSpPr>
          <p:nvPr>
            <p:ph type="sldNum" sz="quarter" idx="5"/>
          </p:nvPr>
        </p:nvSpPr>
        <p:spPr/>
        <p:txBody>
          <a:bodyPr/>
          <a:lstStyle/>
          <a:p>
            <a:fld id="{9920340D-206C-4C41-A35B-4D72CE2F2B89}" type="slidenum">
              <a:rPr lang="en-GB" smtClean="0"/>
              <a:t>67</a:t>
            </a:fld>
            <a:endParaRPr lang="en-GB"/>
          </a:p>
        </p:txBody>
      </p:sp>
    </p:spTree>
    <p:extLst>
      <p:ext uri="{BB962C8B-B14F-4D97-AF65-F5344CB8AC3E}">
        <p14:creationId xmlns:p14="http://schemas.microsoft.com/office/powerpoint/2010/main" val="373122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68</a:t>
            </a:fld>
            <a:endParaRPr lang="en-GB"/>
          </a:p>
        </p:txBody>
      </p:sp>
    </p:spTree>
    <p:extLst>
      <p:ext uri="{BB962C8B-B14F-4D97-AF65-F5344CB8AC3E}">
        <p14:creationId xmlns:p14="http://schemas.microsoft.com/office/powerpoint/2010/main" val="659632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75</a:t>
            </a:fld>
            <a:endParaRPr lang="en-GB"/>
          </a:p>
        </p:txBody>
      </p:sp>
    </p:spTree>
    <p:extLst>
      <p:ext uri="{BB962C8B-B14F-4D97-AF65-F5344CB8AC3E}">
        <p14:creationId xmlns:p14="http://schemas.microsoft.com/office/powerpoint/2010/main" val="1064869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653E-6317-8073-7D7D-7F4A773BA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D429E-F9AD-4337-3FF5-423B9A377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932A8-074B-E5BB-1815-D86DE31572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27191F-6E68-4DE3-CAFA-EBB5793F2501}"/>
              </a:ext>
            </a:extLst>
          </p:cNvPr>
          <p:cNvSpPr>
            <a:spLocks noGrp="1"/>
          </p:cNvSpPr>
          <p:nvPr>
            <p:ph type="sldNum" sz="quarter" idx="5"/>
          </p:nvPr>
        </p:nvSpPr>
        <p:spPr/>
        <p:txBody>
          <a:bodyPr/>
          <a:lstStyle/>
          <a:p>
            <a:fld id="{9920340D-206C-4C41-A35B-4D72CE2F2B89}" type="slidenum">
              <a:rPr lang="en-GB" smtClean="0"/>
              <a:pPr/>
              <a:t>76</a:t>
            </a:fld>
            <a:endParaRPr lang="en-GB"/>
          </a:p>
        </p:txBody>
      </p:sp>
    </p:spTree>
    <p:extLst>
      <p:ext uri="{BB962C8B-B14F-4D97-AF65-F5344CB8AC3E}">
        <p14:creationId xmlns:p14="http://schemas.microsoft.com/office/powerpoint/2010/main" val="2257992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77</a:t>
            </a:fld>
            <a:endParaRPr lang="en-GB"/>
          </a:p>
        </p:txBody>
      </p:sp>
    </p:spTree>
    <p:extLst>
      <p:ext uri="{BB962C8B-B14F-4D97-AF65-F5344CB8AC3E}">
        <p14:creationId xmlns:p14="http://schemas.microsoft.com/office/powerpoint/2010/main" val="7962121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AD28F-3DEF-7C64-148D-B8EAD2546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448DE-A093-8FEF-1656-4EBD5BF3F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86B16-42ED-D34D-5B4E-F734913E0B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E0A1F8-C135-896A-421F-722CC70C5D12}"/>
              </a:ext>
            </a:extLst>
          </p:cNvPr>
          <p:cNvSpPr>
            <a:spLocks noGrp="1"/>
          </p:cNvSpPr>
          <p:nvPr>
            <p:ph type="sldNum" sz="quarter" idx="5"/>
          </p:nvPr>
        </p:nvSpPr>
        <p:spPr/>
        <p:txBody>
          <a:bodyPr/>
          <a:lstStyle/>
          <a:p>
            <a:fld id="{9920340D-206C-4C41-A35B-4D72CE2F2B89}" type="slidenum">
              <a:rPr lang="en-GB" smtClean="0"/>
              <a:pPr/>
              <a:t>78</a:t>
            </a:fld>
            <a:endParaRPr lang="en-GB"/>
          </a:p>
        </p:txBody>
      </p:sp>
    </p:spTree>
    <p:extLst>
      <p:ext uri="{BB962C8B-B14F-4D97-AF65-F5344CB8AC3E}">
        <p14:creationId xmlns:p14="http://schemas.microsoft.com/office/powerpoint/2010/main" val="260596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tutor should collect in all sticky notes and keep them for the following lesson. </a:t>
            </a:r>
          </a:p>
        </p:txBody>
      </p:sp>
      <p:sp>
        <p:nvSpPr>
          <p:cNvPr id="4" name="Slide Number Placeholder 3"/>
          <p:cNvSpPr>
            <a:spLocks noGrp="1"/>
          </p:cNvSpPr>
          <p:nvPr>
            <p:ph type="sldNum" sz="quarter" idx="5"/>
          </p:nvPr>
        </p:nvSpPr>
        <p:spPr/>
        <p:txBody>
          <a:bodyPr/>
          <a:lstStyle/>
          <a:p>
            <a:fld id="{9920340D-206C-4C41-A35B-4D72CE2F2B89}" type="slidenum">
              <a:rPr lang="en-GB" smtClean="0"/>
              <a:t>80</a:t>
            </a:fld>
            <a:endParaRPr lang="en-GB"/>
          </a:p>
        </p:txBody>
      </p:sp>
    </p:spTree>
    <p:extLst>
      <p:ext uri="{BB962C8B-B14F-4D97-AF65-F5344CB8AC3E}">
        <p14:creationId xmlns:p14="http://schemas.microsoft.com/office/powerpoint/2010/main" val="2262512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81</a:t>
            </a:fld>
            <a:endParaRPr lang="en-GB"/>
          </a:p>
        </p:txBody>
      </p:sp>
    </p:spTree>
    <p:extLst>
      <p:ext uri="{BB962C8B-B14F-4D97-AF65-F5344CB8AC3E}">
        <p14:creationId xmlns:p14="http://schemas.microsoft.com/office/powerpoint/2010/main" val="18128501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3CB2-15C1-1380-C9B4-EB9AF1602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9B794-28E6-4E6F-2953-456AC12EB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06871-C7DF-ADF1-C35D-2EC563623D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BFF9DF-16F2-3C63-EFAA-05C21A82C860}"/>
              </a:ext>
            </a:extLst>
          </p:cNvPr>
          <p:cNvSpPr>
            <a:spLocks noGrp="1"/>
          </p:cNvSpPr>
          <p:nvPr>
            <p:ph type="sldNum" sz="quarter" idx="5"/>
          </p:nvPr>
        </p:nvSpPr>
        <p:spPr/>
        <p:txBody>
          <a:bodyPr/>
          <a:lstStyle/>
          <a:p>
            <a:fld id="{9920340D-206C-4C41-A35B-4D72CE2F2B89}" type="slidenum">
              <a:rPr lang="en-GB" smtClean="0"/>
              <a:t>82</a:t>
            </a:fld>
            <a:endParaRPr lang="en-GB"/>
          </a:p>
        </p:txBody>
      </p:sp>
    </p:spTree>
    <p:extLst>
      <p:ext uri="{BB962C8B-B14F-4D97-AF65-F5344CB8AC3E}">
        <p14:creationId xmlns:p14="http://schemas.microsoft.com/office/powerpoint/2010/main" val="277146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12 key legislations/regulations covered in this lesson. Depending on class size, it is not essential that learners create a poster for all 12. </a:t>
            </a:r>
          </a:p>
          <a:p>
            <a:r>
              <a:rPr lang="en-GB" dirty="0"/>
              <a:t>The tutor should display the completed posters on the walls around the room.</a:t>
            </a:r>
          </a:p>
        </p:txBody>
      </p:sp>
      <p:sp>
        <p:nvSpPr>
          <p:cNvPr id="4" name="Slide Number Placeholder 3"/>
          <p:cNvSpPr>
            <a:spLocks noGrp="1"/>
          </p:cNvSpPr>
          <p:nvPr>
            <p:ph type="sldNum" sz="quarter" idx="5"/>
          </p:nvPr>
        </p:nvSpPr>
        <p:spPr/>
        <p:txBody>
          <a:bodyPr/>
          <a:lstStyle/>
          <a:p>
            <a:fld id="{9920340D-206C-4C41-A35B-4D72CE2F2B89}" type="slidenum">
              <a:rPr lang="en-GB" smtClean="0"/>
              <a:pPr/>
              <a:t>9</a:t>
            </a:fld>
            <a:endParaRPr lang="en-GB"/>
          </a:p>
        </p:txBody>
      </p:sp>
    </p:spTree>
    <p:extLst>
      <p:ext uri="{BB962C8B-B14F-4D97-AF65-F5344CB8AC3E}">
        <p14:creationId xmlns:p14="http://schemas.microsoft.com/office/powerpoint/2010/main" val="815740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885C0-BEA7-92A1-4B2C-DB007194D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9B6C9-0B9B-E7FD-118B-D16F0E03D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50644-3077-EC52-D5E8-FF15B5D7E051}"/>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0970782B-0673-21B5-08A4-5635229517D9}"/>
              </a:ext>
            </a:extLst>
          </p:cNvPr>
          <p:cNvSpPr>
            <a:spLocks noGrp="1"/>
          </p:cNvSpPr>
          <p:nvPr>
            <p:ph type="sldNum" sz="quarter" idx="5"/>
          </p:nvPr>
        </p:nvSpPr>
        <p:spPr/>
        <p:txBody>
          <a:bodyPr/>
          <a:lstStyle/>
          <a:p>
            <a:fld id="{9920340D-206C-4C41-A35B-4D72CE2F2B89}" type="slidenum">
              <a:rPr lang="en-GB" smtClean="0"/>
              <a:t>83</a:t>
            </a:fld>
            <a:endParaRPr lang="en-GB"/>
          </a:p>
        </p:txBody>
      </p:sp>
    </p:spTree>
    <p:extLst>
      <p:ext uri="{BB962C8B-B14F-4D97-AF65-F5344CB8AC3E}">
        <p14:creationId xmlns:p14="http://schemas.microsoft.com/office/powerpoint/2010/main" val="4238649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85</a:t>
            </a:fld>
            <a:endParaRPr lang="en-GB"/>
          </a:p>
        </p:txBody>
      </p:sp>
    </p:spTree>
    <p:extLst>
      <p:ext uri="{BB962C8B-B14F-4D97-AF65-F5344CB8AC3E}">
        <p14:creationId xmlns:p14="http://schemas.microsoft.com/office/powerpoint/2010/main" val="1138505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114DC-D909-02DA-D76B-D83D3DCCC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F7126-CC3F-EC7D-C201-04A0EB4CD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59086-C22A-23DD-BF9E-186DF9E446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569897-5A1D-F60E-5161-9C5A6E003D5E}"/>
              </a:ext>
            </a:extLst>
          </p:cNvPr>
          <p:cNvSpPr>
            <a:spLocks noGrp="1"/>
          </p:cNvSpPr>
          <p:nvPr>
            <p:ph type="sldNum" sz="quarter" idx="5"/>
          </p:nvPr>
        </p:nvSpPr>
        <p:spPr/>
        <p:txBody>
          <a:bodyPr/>
          <a:lstStyle/>
          <a:p>
            <a:fld id="{9920340D-206C-4C41-A35B-4D72CE2F2B89}" type="slidenum">
              <a:rPr lang="en-GB" smtClean="0"/>
              <a:t>86</a:t>
            </a:fld>
            <a:endParaRPr lang="en-GB"/>
          </a:p>
        </p:txBody>
      </p:sp>
    </p:spTree>
    <p:extLst>
      <p:ext uri="{BB962C8B-B14F-4D97-AF65-F5344CB8AC3E}">
        <p14:creationId xmlns:p14="http://schemas.microsoft.com/office/powerpoint/2010/main" val="3356849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008FD-1BF4-B480-9434-7BA2BF309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21B8E-D1F0-8674-4497-439F5720F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D091B-B795-BB50-673B-9E181F9D21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AEB6C8-AFFB-1467-BE67-2FA6038728E3}"/>
              </a:ext>
            </a:extLst>
          </p:cNvPr>
          <p:cNvSpPr>
            <a:spLocks noGrp="1"/>
          </p:cNvSpPr>
          <p:nvPr>
            <p:ph type="sldNum" sz="quarter" idx="5"/>
          </p:nvPr>
        </p:nvSpPr>
        <p:spPr/>
        <p:txBody>
          <a:bodyPr/>
          <a:lstStyle/>
          <a:p>
            <a:fld id="{9920340D-206C-4C41-A35B-4D72CE2F2B89}" type="slidenum">
              <a:rPr lang="en-GB" smtClean="0"/>
              <a:t>87</a:t>
            </a:fld>
            <a:endParaRPr lang="en-GB"/>
          </a:p>
        </p:txBody>
      </p:sp>
    </p:spTree>
    <p:extLst>
      <p:ext uri="{BB962C8B-B14F-4D97-AF65-F5344CB8AC3E}">
        <p14:creationId xmlns:p14="http://schemas.microsoft.com/office/powerpoint/2010/main" val="3925277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88</a:t>
            </a:fld>
            <a:endParaRPr lang="en-GB"/>
          </a:p>
        </p:txBody>
      </p:sp>
    </p:spTree>
    <p:extLst>
      <p:ext uri="{BB962C8B-B14F-4D97-AF65-F5344CB8AC3E}">
        <p14:creationId xmlns:p14="http://schemas.microsoft.com/office/powerpoint/2010/main" val="214013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102</a:t>
            </a:fld>
            <a:endParaRPr lang="en-GB"/>
          </a:p>
        </p:txBody>
      </p:sp>
    </p:spTree>
    <p:extLst>
      <p:ext uri="{BB962C8B-B14F-4D97-AF65-F5344CB8AC3E}">
        <p14:creationId xmlns:p14="http://schemas.microsoft.com/office/powerpoint/2010/main" val="841651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D4E6-0646-FA75-84CE-ECF6721B9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21493-3742-51E1-88D3-A9D1F6910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B7AC9-7A15-5358-6E4D-83C782D38B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DDA34C-6E3F-22B8-AAC2-B7673FA9D6FE}"/>
              </a:ext>
            </a:extLst>
          </p:cNvPr>
          <p:cNvSpPr>
            <a:spLocks noGrp="1"/>
          </p:cNvSpPr>
          <p:nvPr>
            <p:ph type="sldNum" sz="quarter" idx="5"/>
          </p:nvPr>
        </p:nvSpPr>
        <p:spPr/>
        <p:txBody>
          <a:bodyPr/>
          <a:lstStyle/>
          <a:p>
            <a:fld id="{9920340D-206C-4C41-A35B-4D72CE2F2B89}" type="slidenum">
              <a:rPr lang="en-GB" smtClean="0"/>
              <a:t>103</a:t>
            </a:fld>
            <a:endParaRPr lang="en-GB"/>
          </a:p>
        </p:txBody>
      </p:sp>
    </p:spTree>
    <p:extLst>
      <p:ext uri="{BB962C8B-B14F-4D97-AF65-F5344CB8AC3E}">
        <p14:creationId xmlns:p14="http://schemas.microsoft.com/office/powerpoint/2010/main" val="2605020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126</a:t>
            </a:fld>
            <a:endParaRPr lang="en-GB"/>
          </a:p>
        </p:txBody>
      </p:sp>
    </p:spTree>
    <p:extLst>
      <p:ext uri="{BB962C8B-B14F-4D97-AF65-F5344CB8AC3E}">
        <p14:creationId xmlns:p14="http://schemas.microsoft.com/office/powerpoint/2010/main" val="2464287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728A-4E2C-A44A-9C41-91CDDFD18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62AD9-4218-69F2-12A4-B30C5C055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B1331-ABC7-501E-B2E1-2B06088B87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2E1C85-EB0B-F7BA-97DD-37DFED101C09}"/>
              </a:ext>
            </a:extLst>
          </p:cNvPr>
          <p:cNvSpPr>
            <a:spLocks noGrp="1"/>
          </p:cNvSpPr>
          <p:nvPr>
            <p:ph type="sldNum" sz="quarter" idx="5"/>
          </p:nvPr>
        </p:nvSpPr>
        <p:spPr/>
        <p:txBody>
          <a:bodyPr/>
          <a:lstStyle/>
          <a:p>
            <a:fld id="{9920340D-206C-4C41-A35B-4D72CE2F2B89}" type="slidenum">
              <a:rPr lang="en-GB" smtClean="0"/>
              <a:t>127</a:t>
            </a:fld>
            <a:endParaRPr lang="en-GB"/>
          </a:p>
        </p:txBody>
      </p:sp>
    </p:spTree>
    <p:extLst>
      <p:ext uri="{BB962C8B-B14F-4D97-AF65-F5344CB8AC3E}">
        <p14:creationId xmlns:p14="http://schemas.microsoft.com/office/powerpoint/2010/main" val="1533911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140</a:t>
            </a:fld>
            <a:endParaRPr lang="en-GB"/>
          </a:p>
        </p:txBody>
      </p:sp>
    </p:spTree>
    <p:extLst>
      <p:ext uri="{BB962C8B-B14F-4D97-AF65-F5344CB8AC3E}">
        <p14:creationId xmlns:p14="http://schemas.microsoft.com/office/powerpoint/2010/main" val="213773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a:t>
            </a:fld>
            <a:endParaRPr lang="en-GB"/>
          </a:p>
        </p:txBody>
      </p:sp>
    </p:spTree>
    <p:extLst>
      <p:ext uri="{BB962C8B-B14F-4D97-AF65-F5344CB8AC3E}">
        <p14:creationId xmlns:p14="http://schemas.microsoft.com/office/powerpoint/2010/main" val="23029828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141</a:t>
            </a:fld>
            <a:endParaRPr lang="en-GB"/>
          </a:p>
        </p:txBody>
      </p:sp>
    </p:spTree>
    <p:extLst>
      <p:ext uri="{BB962C8B-B14F-4D97-AF65-F5344CB8AC3E}">
        <p14:creationId xmlns:p14="http://schemas.microsoft.com/office/powerpoint/2010/main" val="12641132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142</a:t>
            </a:fld>
            <a:endParaRPr lang="en-GB"/>
          </a:p>
        </p:txBody>
      </p:sp>
    </p:spTree>
    <p:extLst>
      <p:ext uri="{BB962C8B-B14F-4D97-AF65-F5344CB8AC3E}">
        <p14:creationId xmlns:p14="http://schemas.microsoft.com/office/powerpoint/2010/main" val="15113858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148</a:t>
            </a:fld>
            <a:endParaRPr lang="en-GB"/>
          </a:p>
        </p:txBody>
      </p:sp>
    </p:spTree>
    <p:extLst>
      <p:ext uri="{BB962C8B-B14F-4D97-AF65-F5344CB8AC3E}">
        <p14:creationId xmlns:p14="http://schemas.microsoft.com/office/powerpoint/2010/main" val="3425394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149</a:t>
            </a:fld>
            <a:endParaRPr lang="en-GB"/>
          </a:p>
        </p:txBody>
      </p:sp>
    </p:spTree>
    <p:extLst>
      <p:ext uri="{BB962C8B-B14F-4D97-AF65-F5344CB8AC3E}">
        <p14:creationId xmlns:p14="http://schemas.microsoft.com/office/powerpoint/2010/main" val="3102180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150</a:t>
            </a:fld>
            <a:endParaRPr lang="en-GB"/>
          </a:p>
        </p:txBody>
      </p:sp>
    </p:spTree>
    <p:extLst>
      <p:ext uri="{BB962C8B-B14F-4D97-AF65-F5344CB8AC3E}">
        <p14:creationId xmlns:p14="http://schemas.microsoft.com/office/powerpoint/2010/main" val="608585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151</a:t>
            </a:fld>
            <a:endParaRPr lang="en-GB"/>
          </a:p>
        </p:txBody>
      </p:sp>
    </p:spTree>
    <p:extLst>
      <p:ext uri="{BB962C8B-B14F-4D97-AF65-F5344CB8AC3E}">
        <p14:creationId xmlns:p14="http://schemas.microsoft.com/office/powerpoint/2010/main" val="30227174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152</a:t>
            </a:fld>
            <a:endParaRPr lang="en-GB"/>
          </a:p>
        </p:txBody>
      </p:sp>
    </p:spTree>
    <p:extLst>
      <p:ext uri="{BB962C8B-B14F-4D97-AF65-F5344CB8AC3E}">
        <p14:creationId xmlns:p14="http://schemas.microsoft.com/office/powerpoint/2010/main" val="8024607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teacher could use a name-generating tool to acquire answers from learners and/or collect these answers in as a formative assessment at the end of the session.</a:t>
            </a:r>
          </a:p>
        </p:txBody>
      </p:sp>
      <p:sp>
        <p:nvSpPr>
          <p:cNvPr id="4" name="Slide Number Placeholder 3"/>
          <p:cNvSpPr>
            <a:spLocks noGrp="1"/>
          </p:cNvSpPr>
          <p:nvPr>
            <p:ph type="sldNum" sz="quarter" idx="5"/>
          </p:nvPr>
        </p:nvSpPr>
        <p:spPr/>
        <p:txBody>
          <a:bodyPr/>
          <a:lstStyle/>
          <a:p>
            <a:fld id="{9920340D-206C-4C41-A35B-4D72CE2F2B89}" type="slidenum">
              <a:rPr lang="en-GB" smtClean="0"/>
              <a:t>154</a:t>
            </a:fld>
            <a:endParaRPr lang="en-GB"/>
          </a:p>
        </p:txBody>
      </p:sp>
    </p:spTree>
    <p:extLst>
      <p:ext uri="{BB962C8B-B14F-4D97-AF65-F5344CB8AC3E}">
        <p14:creationId xmlns:p14="http://schemas.microsoft.com/office/powerpoint/2010/main" val="3311700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155</a:t>
            </a:fld>
            <a:endParaRPr lang="en-GB"/>
          </a:p>
        </p:txBody>
      </p:sp>
    </p:spTree>
    <p:extLst>
      <p:ext uri="{BB962C8B-B14F-4D97-AF65-F5344CB8AC3E}">
        <p14:creationId xmlns:p14="http://schemas.microsoft.com/office/powerpoint/2010/main" val="21665779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156</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Tutor distributes sticky notes – enough for each learner to add one sticky note to each poster.</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a:t>
            </a:fld>
            <a:endParaRPr lang="en-GB"/>
          </a:p>
        </p:txBody>
      </p:sp>
    </p:spTree>
    <p:extLst>
      <p:ext uri="{BB962C8B-B14F-4D97-AF65-F5344CB8AC3E}">
        <p14:creationId xmlns:p14="http://schemas.microsoft.com/office/powerpoint/2010/main" val="145785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F8E2-EFF7-E85E-2965-3FE648CED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3B86B-DE37-EE26-0F41-B94F4B452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A8BA7-9CAD-EBF4-57BE-AB66358E2D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94B6F9-6587-43C1-7DB6-8485BB9F250C}"/>
              </a:ext>
            </a:extLst>
          </p:cNvPr>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214914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14</a:t>
            </a:fld>
            <a:endParaRPr lang="en-GB"/>
          </a:p>
        </p:txBody>
      </p:sp>
    </p:spTree>
    <p:extLst>
      <p:ext uri="{BB962C8B-B14F-4D97-AF65-F5344CB8AC3E}">
        <p14:creationId xmlns:p14="http://schemas.microsoft.com/office/powerpoint/2010/main" val="1160733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36296" y="160864"/>
            <a:ext cx="1656184" cy="538678"/>
          </a:xfrm>
          <a:prstGeom prst="rect">
            <a:avLst/>
          </a:prstGeom>
        </p:spPr>
      </p:pic>
      <p:sp>
        <p:nvSpPr>
          <p:cNvPr id="2" name="Title 1"/>
          <p:cNvSpPr>
            <a:spLocks noGrp="1"/>
          </p:cNvSpPr>
          <p:nvPr>
            <p:ph type="ctrTitle" hasCustomPrompt="1"/>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hasCustomPrompt="1"/>
          </p:nvPr>
        </p:nvSpPr>
        <p:spPr>
          <a:xfrm>
            <a:off x="3888720" y="3629420"/>
            <a:ext cx="4805486" cy="1102570"/>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78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dirty="0"/>
              <a:t>Slide Title</a:t>
            </a:r>
            <a:endParaRPr lang="en-GB" dirty="0"/>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ct val="100000"/>
              </a:lnSpc>
              <a:spcBef>
                <a:spcPts val="0"/>
              </a:spcBef>
              <a:buNone/>
              <a:defRPr lang="en-US" sz="2400" b="1" kern="1200" cap="none"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dirty="0"/>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dirty="0"/>
              <a:t>CLICK TO EDIT MASTER TITLE STYLE</a:t>
            </a:r>
            <a:endParaRPr lang="en-GB" dirty="0"/>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ct val="100000"/>
              </a:lnSpc>
              <a:defRPr sz="4000" b="1" cap="none" baseline="0">
                <a:solidFill>
                  <a:schemeClr val="tx1"/>
                </a:solidFill>
              </a:defRPr>
            </a:lvl1pPr>
          </a:lstStyle>
          <a:p>
            <a:r>
              <a:rPr lang="en-US" dirty="0"/>
              <a:t>CLICK TO EDIT MASTER TITLE STYLE</a:t>
            </a:r>
            <a:endParaRPr lang="en-GB" dirty="0"/>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ct val="100000"/>
              </a:lnSpc>
              <a:spcBef>
                <a:spcPts val="0"/>
              </a:spcBef>
              <a:buNone/>
              <a:defRPr sz="3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24321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dirty="0"/>
              <a:t>Slide Title</a:t>
            </a:r>
            <a:endParaRPr lang="en-GB" dirty="0"/>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ct val="100000"/>
              </a:lnSpc>
              <a:buNone/>
              <a:defRPr sz="2400" b="1"/>
            </a:lvl1pPr>
            <a:lvl2pPr marL="270000" indent="-270000">
              <a:lnSpc>
                <a:spcPct val="100000"/>
              </a:lnSpc>
              <a:spcBef>
                <a:spcPts val="0"/>
              </a:spcBef>
              <a:buFont typeface="Calibri" panose="020F0502020204030204" pitchFamily="34" charset="0"/>
              <a:buChar char="–"/>
              <a:defRPr sz="2400" b="1"/>
            </a:lvl2pPr>
            <a:lvl3pPr marL="612000" indent="-270000">
              <a:lnSpc>
                <a:spcPct val="100000"/>
              </a:lnSpc>
              <a:buFont typeface="Calibri" panose="020F0502020204030204" pitchFamily="34" charset="0"/>
              <a:buChar char="–"/>
              <a:defRPr sz="2400" b="1"/>
            </a:lvl3pPr>
            <a:lvl4pPr marL="990000" indent="-270000">
              <a:lnSpc>
                <a:spcPct val="100000"/>
              </a:lnSpc>
              <a:buFont typeface="Calibri" panose="020F0502020204030204" pitchFamily="34" charset="0"/>
              <a:buChar char="–"/>
              <a:defRPr sz="2400" b="1"/>
            </a:lvl4pPr>
            <a:lvl5pPr marL="1260000" indent="-270000">
              <a:lnSpc>
                <a:spcPct val="100000"/>
              </a:lnSpc>
              <a:buFont typeface="Calibri" panose="020F0502020204030204" pitchFamily="34" charset="0"/>
              <a:buChar char="–"/>
              <a:defRPr sz="24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ct val="100000"/>
              </a:lnSpc>
              <a:buNone/>
              <a:defRPr sz="2000"/>
            </a:lvl1pPr>
            <a:lvl2pPr marL="180000" indent="-180000">
              <a:lnSpc>
                <a:spcPct val="100000"/>
              </a:lnSpc>
              <a:buFont typeface="Calibri" panose="020F0502020204030204" pitchFamily="34" charset="0"/>
              <a:buChar char="–"/>
              <a:defRPr sz="2000"/>
            </a:lvl2pPr>
            <a:lvl3pPr marL="432000" indent="-180000">
              <a:lnSpc>
                <a:spcPct val="100000"/>
              </a:lnSpc>
              <a:buFont typeface="Calibri" panose="020F0502020204030204" pitchFamily="34" charset="0"/>
              <a:buChar char="–"/>
              <a:defRPr sz="2000"/>
            </a:lvl3pPr>
            <a:lvl4pPr marL="648000" indent="-180000">
              <a:lnSpc>
                <a:spcPct val="100000"/>
              </a:lnSpc>
              <a:buFont typeface="Calibri" panose="020F0502020204030204" pitchFamily="34" charset="0"/>
              <a:buChar char="–"/>
              <a:defRPr sz="2000"/>
            </a:lvl4pPr>
            <a:lvl5pPr marL="828000" indent="-180000">
              <a:lnSpc>
                <a:spcPct val="100000"/>
              </a:lnSpc>
              <a:buFont typeface="Calibri" panose="020F050202020403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ct val="100000"/>
              </a:lnSpc>
              <a:spcBef>
                <a:spcPts val="0"/>
              </a:spcBef>
              <a:defRPr sz="3600" b="1" cap="none" baseline="0"/>
            </a:lvl1pPr>
          </a:lstStyle>
          <a:p>
            <a:r>
              <a:rPr lang="en-US" dirty="0"/>
              <a:t>Slide Title</a:t>
            </a:r>
            <a:endParaRPr lang="en-GB" dirty="0"/>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ct val="100000"/>
              </a:lnSpc>
              <a:spcBef>
                <a:spcPts val="0"/>
              </a:spcBef>
              <a:buNone/>
              <a:defRPr sz="2400"/>
            </a:lvl1pPr>
            <a:lvl2pPr marL="270000" indent="-270000">
              <a:lnSpc>
                <a:spcPct val="100000"/>
              </a:lnSpc>
              <a:spcBef>
                <a:spcPts val="0"/>
              </a:spcBef>
              <a:defRPr sz="2400"/>
            </a:lvl2pPr>
            <a:lvl3pPr marL="540000" indent="-270000">
              <a:lnSpc>
                <a:spcPct val="100000"/>
              </a:lnSpc>
              <a:defRPr sz="2400"/>
            </a:lvl3pPr>
            <a:lvl4pPr marL="810000" indent="-270000">
              <a:lnSpc>
                <a:spcPct val="100000"/>
              </a:lnSpc>
              <a:defRPr sz="2400"/>
            </a:lvl4pPr>
            <a:lvl5pPr marL="1080000" indent="-270000">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98" r:id="rId1"/>
    <p:sldLayoutId id="2147483650" r:id="rId2"/>
    <p:sldLayoutId id="2147483708" r:id="rId3"/>
    <p:sldLayoutId id="2147483709" r:id="rId4"/>
    <p:sldLayoutId id="2147483665" r:id="rId5"/>
    <p:sldLayoutId id="2147483664" r:id="rId6"/>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waza.org/wp-content/uploads/2020/10/WAZA-short-guide-final-online.pdf" TargetMode="Externa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s://www.youtube.com/watch?v=EyPI20h9kx0" TargetMode="External"/><Relationship Id="rId2" Type="http://schemas.openxmlformats.org/officeDocument/2006/relationships/slideLayout" Target="../slideLayouts/slideLayout6.xml"/><Relationship Id="rId1" Type="http://schemas.openxmlformats.org/officeDocument/2006/relationships/video" Target="https://www.youtube.com/embed/EyPI20h9kx0?feature=oembed" TargetMode="External"/><Relationship Id="rId4" Type="http://schemas.openxmlformats.org/officeDocument/2006/relationships/image" Target="../media/image20.jpeg"/></Relationships>
</file>

<file path=ppt/slides/_rels/slide111.xml.rels><?xml version="1.0" encoding="UTF-8" standalone="yes"?>
<Relationships xmlns="http://schemas.openxmlformats.org/package/2006/relationships"><Relationship Id="rId3" Type="http://schemas.openxmlformats.org/officeDocument/2006/relationships/hyperlink" Target="https://www.youtube.com/watch?v=oDQXfDXwu94" TargetMode="External"/><Relationship Id="rId2" Type="http://schemas.openxmlformats.org/officeDocument/2006/relationships/slideLayout" Target="../slideLayouts/slideLayout6.xml"/><Relationship Id="rId1" Type="http://schemas.openxmlformats.org/officeDocument/2006/relationships/video" Target="https://www.youtube.com/embed/oDQXfDXwu94?feature=oembed" TargetMode="External"/><Relationship Id="rId4" Type="http://schemas.openxmlformats.org/officeDocument/2006/relationships/image" Target="../media/image21.jpeg"/></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daera-ni.gov.uk/articles/biosecurity#:~:text=Biosecurity%20is%20the%20prevention%20of,quality%20of%20a%20food%20product."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earth.org/polar-bear-struggle-against-climate-chang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www.plasticpollutioncoalition.org/blog/2015/10/27/the-turtle-that-became-the-anti-plastic-straw-poster-chil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1TSkkxu8on0" TargetMode="External"/><Relationship Id="rId2" Type="http://schemas.openxmlformats.org/officeDocument/2006/relationships/slideLayout" Target="../slideLayouts/slideLayout6.xml"/><Relationship Id="rId1" Type="http://schemas.openxmlformats.org/officeDocument/2006/relationships/video" Target="https://www.youtube.com/embed/1TSkkxu8on0?feature=oembed" TargetMode="Externa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www.gov.uk/government/organisations/environment-agency/about"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ideo" Target="https://www.youtube.com/embed/jfsWI8XgQyo?feature=oembed" TargetMode="External"/><Relationship Id="rId5" Type="http://schemas.openxmlformats.org/officeDocument/2006/relationships/image" Target="../media/image13.jpeg"/><Relationship Id="rId4" Type="http://schemas.openxmlformats.org/officeDocument/2006/relationships/hyperlink" Target="https://www.youtube.com/watch?v=jfsWI8XgQyo"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www.youtube.com/watch?v=nDq0wIo3Dro&amp;t=169s" TargetMode="External"/><Relationship Id="rId2" Type="http://schemas.openxmlformats.org/officeDocument/2006/relationships/slideLayout" Target="../slideLayouts/slideLayout6.xml"/><Relationship Id="rId1" Type="http://schemas.openxmlformats.org/officeDocument/2006/relationships/video" Target="https://www.youtube.com/embed/nDq0wIo3Dro?start=169&amp;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635896" y="1680180"/>
            <a:ext cx="5220104" cy="1783020"/>
          </a:xfrm>
        </p:spPr>
        <p:txBody>
          <a:bodyPr/>
          <a:lstStyle/>
          <a:p>
            <a:r>
              <a:rPr lang="en-US" sz="4000" dirty="0"/>
              <a:t>T LEVEL IN ANIMAL CARE AND MANAGEMENT</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a:xfrm>
            <a:off x="3635896" y="3629420"/>
            <a:ext cx="5220104" cy="1242000"/>
          </a:xfrm>
        </p:spPr>
        <p:txBody>
          <a:bodyPr vert="horz" lIns="108000" tIns="108000" rIns="0" bIns="108000" rtlCol="0" anchor="t">
            <a:noAutofit/>
          </a:bodyPr>
          <a:lstStyle/>
          <a:p>
            <a:pPr>
              <a:lnSpc>
                <a:spcPts val="2200"/>
              </a:lnSpc>
            </a:pPr>
            <a:r>
              <a:rPr lang="en-US" sz="2000" dirty="0">
                <a:ea typeface="+mn-lt"/>
                <a:cs typeface="+mn-lt"/>
              </a:rPr>
              <a:t>Supporting the development of </a:t>
            </a:r>
            <a:r>
              <a:rPr lang="en-US" sz="2000" dirty="0" err="1">
                <a:ea typeface="+mn-lt"/>
                <a:cs typeface="+mn-lt"/>
              </a:rPr>
              <a:t>contextualised</a:t>
            </a:r>
            <a:r>
              <a:rPr lang="en-US" sz="2000" dirty="0">
                <a:ea typeface="+mn-lt"/>
                <a:cs typeface="+mn-lt"/>
              </a:rPr>
              <a:t> core skills – </a:t>
            </a:r>
            <a:br>
              <a:rPr lang="en-US" sz="2000" dirty="0">
                <a:ea typeface="+mn-lt"/>
                <a:cs typeface="+mn-lt"/>
              </a:rPr>
            </a:br>
            <a:r>
              <a:rPr lang="en-US" sz="2000" dirty="0">
                <a:ea typeface="+mn-lt"/>
                <a:cs typeface="+mn-lt"/>
              </a:rPr>
              <a:t>Critical thinking</a:t>
            </a:r>
            <a:endParaRPr lang="en-US" dirty="0"/>
          </a:p>
          <a:p>
            <a:endParaRPr lang="en-US" dirty="0">
              <a:cs typeface="Arial"/>
            </a:endParaRP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0288F-98E0-4A43-BB73-CDC426C169D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a:t>
            </a:fld>
            <a:endParaRPr lang="en-GB"/>
          </a:p>
        </p:txBody>
      </p:sp>
      <p:sp>
        <p:nvSpPr>
          <p:cNvPr id="3" name="Title 2">
            <a:extLst>
              <a:ext uri="{FF2B5EF4-FFF2-40B4-BE49-F238E27FC236}">
                <a16:creationId xmlns:a16="http://schemas.microsoft.com/office/drawing/2014/main" id="{5D98DAF8-A77B-4F8C-9B47-17CF4CA121EC}"/>
              </a:ext>
            </a:extLst>
          </p:cNvPr>
          <p:cNvSpPr>
            <a:spLocks noGrp="1"/>
          </p:cNvSpPr>
          <p:nvPr>
            <p:ph type="title"/>
          </p:nvPr>
        </p:nvSpPr>
        <p:spPr/>
        <p:txBody>
          <a:bodyPr/>
          <a:lstStyle/>
          <a:p>
            <a:r>
              <a:rPr lang="en-GB" dirty="0"/>
              <a:t>Impact of legislation on sustainability</a:t>
            </a:r>
          </a:p>
        </p:txBody>
      </p:sp>
      <p:sp>
        <p:nvSpPr>
          <p:cNvPr id="4" name="Text Placeholder 3">
            <a:extLst>
              <a:ext uri="{FF2B5EF4-FFF2-40B4-BE49-F238E27FC236}">
                <a16:creationId xmlns:a16="http://schemas.microsoft.com/office/drawing/2014/main" id="{DEE09BE4-4994-41D5-87C2-C1405BA36313}"/>
              </a:ext>
            </a:extLst>
          </p:cNvPr>
          <p:cNvSpPr>
            <a:spLocks noGrp="1"/>
          </p:cNvSpPr>
          <p:nvPr>
            <p:ph type="body" sz="quarter" idx="12"/>
          </p:nvPr>
        </p:nvSpPr>
        <p:spPr>
          <a:xfrm>
            <a:off x="234000" y="986400"/>
            <a:ext cx="8631840" cy="3601574"/>
          </a:xfrm>
        </p:spPr>
        <p:txBody>
          <a:bodyPr/>
          <a:lstStyle/>
          <a:p>
            <a:r>
              <a:rPr lang="en-GB" dirty="0"/>
              <a:t>Sustainability </a:t>
            </a:r>
            <a:r>
              <a:rPr lang="en-GB" b="0" i="0" dirty="0">
                <a:solidFill>
                  <a:srgbClr val="111111"/>
                </a:solidFill>
                <a:effectLst/>
                <a:latin typeface="+mj-lt"/>
              </a:rPr>
              <a:t>involves protecting natural resources and ecosystems, reducing pollution and mitigating climate change.</a:t>
            </a:r>
          </a:p>
          <a:p>
            <a:endParaRPr lang="en-GB" dirty="0">
              <a:solidFill>
                <a:srgbClr val="111111"/>
              </a:solidFill>
              <a:latin typeface="+mj-lt"/>
            </a:endParaRPr>
          </a:p>
          <a:p>
            <a:r>
              <a:rPr lang="en-GB" dirty="0"/>
              <a:t>Legislation can:</a:t>
            </a:r>
          </a:p>
          <a:p>
            <a:pPr lvl="1"/>
            <a:r>
              <a:rPr lang="en-GB" dirty="0"/>
              <a:t>significantly influence a business’s ability to act sustainably</a:t>
            </a:r>
          </a:p>
          <a:p>
            <a:pPr lvl="1"/>
            <a:r>
              <a:rPr lang="en-GB" dirty="0"/>
              <a:t>drive businesses to adopt more sustainable practices</a:t>
            </a:r>
          </a:p>
          <a:p>
            <a:pPr lvl="1"/>
            <a:r>
              <a:rPr lang="en-GB" dirty="0"/>
              <a:t>create obstacles to sustainability that businesses must carefully navigate. </a:t>
            </a:r>
          </a:p>
        </p:txBody>
      </p:sp>
      <p:sp>
        <p:nvSpPr>
          <p:cNvPr id="5" name="Footer Placeholder 4">
            <a:extLst>
              <a:ext uri="{FF2B5EF4-FFF2-40B4-BE49-F238E27FC236}">
                <a16:creationId xmlns:a16="http://schemas.microsoft.com/office/drawing/2014/main" id="{2792134C-8F49-49C0-B51B-A458FFDD5F8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9955405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AFC99A-2D2C-7868-B5B0-076E984BFAA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100</a:t>
            </a:fld>
            <a:endParaRPr lang="en-GB"/>
          </a:p>
        </p:txBody>
      </p:sp>
      <p:sp>
        <p:nvSpPr>
          <p:cNvPr id="3" name="Title 2">
            <a:extLst>
              <a:ext uri="{FF2B5EF4-FFF2-40B4-BE49-F238E27FC236}">
                <a16:creationId xmlns:a16="http://schemas.microsoft.com/office/drawing/2014/main" id="{F0BA972B-5B1D-5E71-BA8D-0E77766E0A69}"/>
              </a:ext>
            </a:extLst>
          </p:cNvPr>
          <p:cNvSpPr>
            <a:spLocks noGrp="1"/>
          </p:cNvSpPr>
          <p:nvPr>
            <p:ph type="title"/>
          </p:nvPr>
        </p:nvSpPr>
        <p:spPr/>
        <p:txBody>
          <a:bodyPr>
            <a:noAutofit/>
          </a:bodyPr>
          <a:lstStyle/>
          <a:p>
            <a:r>
              <a:rPr lang="en-GB" dirty="0"/>
              <a:t>Solving sustainability problems: Additional reading</a:t>
            </a:r>
          </a:p>
        </p:txBody>
      </p:sp>
      <p:sp>
        <p:nvSpPr>
          <p:cNvPr id="4" name="Text Placeholder 3">
            <a:extLst>
              <a:ext uri="{FF2B5EF4-FFF2-40B4-BE49-F238E27FC236}">
                <a16:creationId xmlns:a16="http://schemas.microsoft.com/office/drawing/2014/main" id="{B190FB71-ED9F-5C7A-2D5B-5A12798D5170}"/>
              </a:ext>
            </a:extLst>
          </p:cNvPr>
          <p:cNvSpPr>
            <a:spLocks noGrp="1"/>
          </p:cNvSpPr>
          <p:nvPr>
            <p:ph type="body" sz="quarter" idx="12"/>
          </p:nvPr>
        </p:nvSpPr>
        <p:spPr>
          <a:xfrm>
            <a:off x="234000" y="1419622"/>
            <a:ext cx="8631840" cy="3168352"/>
          </a:xfrm>
        </p:spPr>
        <p:txBody>
          <a:bodyPr/>
          <a:lstStyle/>
          <a:p>
            <a:endParaRPr lang="en-GB" dirty="0"/>
          </a:p>
          <a:p>
            <a:r>
              <a:rPr lang="en-GB" dirty="0"/>
              <a:t>If you are interested in this campaign and would like to know more, you could read the full WAZA guide at home.</a:t>
            </a:r>
          </a:p>
          <a:p>
            <a:endParaRPr lang="en-GB" dirty="0"/>
          </a:p>
          <a:p>
            <a:r>
              <a:rPr lang="en-GB" dirty="0">
                <a:hlinkClick r:id="rId2"/>
              </a:rPr>
              <a:t>WAZA-short-guide-final-online.pdf</a:t>
            </a:r>
            <a:endParaRPr lang="en-GB" dirty="0"/>
          </a:p>
        </p:txBody>
      </p:sp>
      <p:sp>
        <p:nvSpPr>
          <p:cNvPr id="5" name="Footer Placeholder 4">
            <a:extLst>
              <a:ext uri="{FF2B5EF4-FFF2-40B4-BE49-F238E27FC236}">
                <a16:creationId xmlns:a16="http://schemas.microsoft.com/office/drawing/2014/main" id="{F2F1C708-3D2A-205E-C08E-CC60A5A2345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8" name="Picture 7" descr="QR code to link to additional reading WAZA single-use plastics campaign">
            <a:extLst>
              <a:ext uri="{FF2B5EF4-FFF2-40B4-BE49-F238E27FC236}">
                <a16:creationId xmlns:a16="http://schemas.microsoft.com/office/drawing/2014/main" id="{5F27999C-E0F6-AE1F-3A4F-D8E77DF1C815}"/>
              </a:ext>
            </a:extLst>
          </p:cNvPr>
          <p:cNvPicPr>
            <a:picLocks noChangeAspect="1"/>
          </p:cNvPicPr>
          <p:nvPr/>
        </p:nvPicPr>
        <p:blipFill>
          <a:blip r:embed="rId3"/>
          <a:stretch>
            <a:fillRect/>
          </a:stretch>
        </p:blipFill>
        <p:spPr>
          <a:xfrm>
            <a:off x="5220072" y="2805411"/>
            <a:ext cx="1872208" cy="1872208"/>
          </a:xfrm>
          <a:prstGeom prst="rect">
            <a:avLst/>
          </a:prstGeom>
        </p:spPr>
      </p:pic>
    </p:spTree>
    <p:extLst>
      <p:ext uri="{BB962C8B-B14F-4D97-AF65-F5344CB8AC3E}">
        <p14:creationId xmlns:p14="http://schemas.microsoft.com/office/powerpoint/2010/main" val="37827096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7F7A6-2B12-F5F6-AE10-35E9F22D7C3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2A803A-BB0C-185E-3592-E0F26EC85D9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101</a:t>
            </a:fld>
            <a:endParaRPr lang="en-GB"/>
          </a:p>
        </p:txBody>
      </p:sp>
      <p:sp>
        <p:nvSpPr>
          <p:cNvPr id="3" name="Title 2">
            <a:extLst>
              <a:ext uri="{FF2B5EF4-FFF2-40B4-BE49-F238E27FC236}">
                <a16:creationId xmlns:a16="http://schemas.microsoft.com/office/drawing/2014/main" id="{9B0D1744-AE78-6962-2B2B-5591605B492D}"/>
              </a:ext>
            </a:extLst>
          </p:cNvPr>
          <p:cNvSpPr>
            <a:spLocks noGrp="1"/>
          </p:cNvSpPr>
          <p:nvPr>
            <p:ph type="title"/>
          </p:nvPr>
        </p:nvSpPr>
        <p:spPr/>
        <p:txBody>
          <a:bodyPr/>
          <a:lstStyle/>
          <a:p>
            <a:r>
              <a:rPr lang="en-GB" dirty="0"/>
              <a:t>Summary: Reflection</a:t>
            </a:r>
          </a:p>
        </p:txBody>
      </p:sp>
      <p:sp>
        <p:nvSpPr>
          <p:cNvPr id="4" name="Text Placeholder 3">
            <a:extLst>
              <a:ext uri="{FF2B5EF4-FFF2-40B4-BE49-F238E27FC236}">
                <a16:creationId xmlns:a16="http://schemas.microsoft.com/office/drawing/2014/main" id="{A12CE531-86E3-E446-6DC1-D48C6CB0040D}"/>
              </a:ext>
            </a:extLst>
          </p:cNvPr>
          <p:cNvSpPr>
            <a:spLocks noGrp="1"/>
          </p:cNvSpPr>
          <p:nvPr>
            <p:ph type="body" sz="quarter" idx="12"/>
          </p:nvPr>
        </p:nvSpPr>
        <p:spPr>
          <a:xfrm>
            <a:off x="234000" y="986400"/>
            <a:ext cx="8631840" cy="3601574"/>
          </a:xfrm>
        </p:spPr>
        <p:txBody>
          <a:bodyPr/>
          <a:lstStyle/>
          <a:p>
            <a:r>
              <a:rPr lang="en-GB" dirty="0"/>
              <a:t>Complete another column in your Critical thinking skills assessment.</a:t>
            </a:r>
          </a:p>
          <a:p>
            <a:endParaRPr lang="en-GB" dirty="0"/>
          </a:p>
          <a:p>
            <a:r>
              <a:rPr lang="en-GB" dirty="0"/>
              <a:t>Reflect on today’s activities. Have they helped you to develop your problem-solving skills?</a:t>
            </a:r>
          </a:p>
          <a:p>
            <a:endParaRPr lang="en-GB" dirty="0"/>
          </a:p>
          <a:p>
            <a:r>
              <a:rPr lang="en-GB" dirty="0"/>
              <a:t>If you have increased your score for problem-solving from earlier, retrieve your sticky note from the wall, change your score and move it to the opposite wall. </a:t>
            </a:r>
          </a:p>
        </p:txBody>
      </p:sp>
      <p:sp>
        <p:nvSpPr>
          <p:cNvPr id="5" name="Footer Placeholder 4">
            <a:extLst>
              <a:ext uri="{FF2B5EF4-FFF2-40B4-BE49-F238E27FC236}">
                <a16:creationId xmlns:a16="http://schemas.microsoft.com/office/drawing/2014/main" id="{B2923D25-7AC3-26B7-4851-A003940B783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1834236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7</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Measuring sustainability </a:t>
            </a:r>
          </a:p>
        </p:txBody>
      </p:sp>
    </p:spTree>
    <p:extLst>
      <p:ext uri="{BB962C8B-B14F-4D97-AF65-F5344CB8AC3E}">
        <p14:creationId xmlns:p14="http://schemas.microsoft.com/office/powerpoint/2010/main" val="495785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6358-5784-D97E-9B34-6DCB295647F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8D58E34-9FFD-4DCB-4B8E-E770CB1A88FA}"/>
              </a:ext>
            </a:extLst>
          </p:cNvPr>
          <p:cNvSpPr>
            <a:spLocks noGrp="1"/>
          </p:cNvSpPr>
          <p:nvPr>
            <p:ph type="title"/>
          </p:nvPr>
        </p:nvSpPr>
        <p:spPr/>
        <p:txBody>
          <a:bodyPr>
            <a:normAutofit/>
          </a:bodyPr>
          <a:lstStyle/>
          <a:p>
            <a:pPr>
              <a:lnSpc>
                <a:spcPct val="100000"/>
              </a:lnSpc>
            </a:pPr>
            <a:r>
              <a:rPr lang="en-GB" sz="3600" dirty="0"/>
              <a:t>Lesson outline</a:t>
            </a:r>
          </a:p>
        </p:txBody>
      </p:sp>
      <p:sp>
        <p:nvSpPr>
          <p:cNvPr id="5" name="Text Placeholder 4">
            <a:extLst>
              <a:ext uri="{FF2B5EF4-FFF2-40B4-BE49-F238E27FC236}">
                <a16:creationId xmlns:a16="http://schemas.microsoft.com/office/drawing/2014/main" id="{3E0102B4-FAA7-96F3-25F5-C2E9EDF35F67}"/>
              </a:ext>
            </a:extLst>
          </p:cNvPr>
          <p:cNvSpPr>
            <a:spLocks noGrp="1"/>
          </p:cNvSpPr>
          <p:nvPr>
            <p:ph type="body" sz="quarter" idx="12"/>
          </p:nvPr>
        </p:nvSpPr>
        <p:spPr>
          <a:xfrm>
            <a:off x="234000" y="986400"/>
            <a:ext cx="8631840" cy="3601574"/>
          </a:xfrm>
        </p:spPr>
        <p:txBody>
          <a:bodyPr/>
          <a:lstStyle/>
          <a:p>
            <a:pPr lvl="1"/>
            <a:r>
              <a:rPr lang="en-GB" dirty="0"/>
              <a:t>Recap of sustainability challenges for animal-related businesses.</a:t>
            </a:r>
          </a:p>
          <a:p>
            <a:pPr lvl="1"/>
            <a:r>
              <a:rPr lang="en-GB" dirty="0"/>
              <a:t>Measuring sustainability performance.</a:t>
            </a:r>
          </a:p>
          <a:p>
            <a:pPr lvl="1"/>
            <a:r>
              <a:rPr lang="en-GB" dirty="0"/>
              <a:t>Carbon offsetting and carbon capture.</a:t>
            </a:r>
          </a:p>
          <a:p>
            <a:pPr lvl="1"/>
            <a:r>
              <a:rPr lang="en-GB" dirty="0"/>
              <a:t>Regulatory compliance.</a:t>
            </a:r>
          </a:p>
          <a:p>
            <a:pPr lvl="1"/>
            <a:r>
              <a:rPr lang="en-GB" dirty="0"/>
              <a:t>Net zero by 2050. </a:t>
            </a:r>
          </a:p>
          <a:p>
            <a:pPr lvl="1"/>
            <a:r>
              <a:rPr lang="en-GB" dirty="0"/>
              <a:t>An introduction to sustainability plans.</a:t>
            </a:r>
          </a:p>
          <a:p>
            <a:pPr lvl="1"/>
            <a:endParaRPr lang="en-GB" dirty="0"/>
          </a:p>
        </p:txBody>
      </p:sp>
      <p:sp>
        <p:nvSpPr>
          <p:cNvPr id="3" name="Footer Placeholder 2">
            <a:extLst>
              <a:ext uri="{FF2B5EF4-FFF2-40B4-BE49-F238E27FC236}">
                <a16:creationId xmlns:a16="http://schemas.microsoft.com/office/drawing/2014/main" id="{A30A1ECB-565C-5B1E-3447-A183783E1397}"/>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DBB8E335-4907-D311-EA25-86CDC58247B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103</a:t>
            </a:fld>
            <a:endParaRPr lang="en-GB"/>
          </a:p>
        </p:txBody>
      </p:sp>
    </p:spTree>
    <p:extLst>
      <p:ext uri="{BB962C8B-B14F-4D97-AF65-F5344CB8AC3E}">
        <p14:creationId xmlns:p14="http://schemas.microsoft.com/office/powerpoint/2010/main" val="9558243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C4E908-7082-2001-5649-396BCFA7806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104</a:t>
            </a:fld>
            <a:endParaRPr lang="en-GB"/>
          </a:p>
        </p:txBody>
      </p:sp>
      <p:sp>
        <p:nvSpPr>
          <p:cNvPr id="3" name="Title 2">
            <a:extLst>
              <a:ext uri="{FF2B5EF4-FFF2-40B4-BE49-F238E27FC236}">
                <a16:creationId xmlns:a16="http://schemas.microsoft.com/office/drawing/2014/main" id="{CFAC5992-67EB-ABCB-73FB-029E26739747}"/>
              </a:ext>
            </a:extLst>
          </p:cNvPr>
          <p:cNvSpPr>
            <a:spLocks noGrp="1"/>
          </p:cNvSpPr>
          <p:nvPr>
            <p:ph type="title"/>
          </p:nvPr>
        </p:nvSpPr>
        <p:spPr/>
        <p:txBody>
          <a:bodyPr/>
          <a:lstStyle/>
          <a:p>
            <a:r>
              <a:rPr lang="en-GB" dirty="0"/>
              <a:t>Recap: Sustainability challenges</a:t>
            </a:r>
          </a:p>
        </p:txBody>
      </p:sp>
      <p:sp>
        <p:nvSpPr>
          <p:cNvPr id="4" name="Text Placeholder 3">
            <a:extLst>
              <a:ext uri="{FF2B5EF4-FFF2-40B4-BE49-F238E27FC236}">
                <a16:creationId xmlns:a16="http://schemas.microsoft.com/office/drawing/2014/main" id="{96C46D77-E61B-A010-6A31-A8D644C7B7A9}"/>
              </a:ext>
            </a:extLst>
          </p:cNvPr>
          <p:cNvSpPr>
            <a:spLocks noGrp="1"/>
          </p:cNvSpPr>
          <p:nvPr>
            <p:ph type="body" sz="quarter" idx="12"/>
          </p:nvPr>
        </p:nvSpPr>
        <p:spPr>
          <a:xfrm>
            <a:off x="234000" y="986400"/>
            <a:ext cx="8631840" cy="3601574"/>
          </a:xfrm>
        </p:spPr>
        <p:txBody>
          <a:bodyPr/>
          <a:lstStyle/>
          <a:p>
            <a:r>
              <a:rPr lang="en-GB" dirty="0"/>
              <a:t>In your group, create a mind map of potential sustainability challenges for your allocated business:</a:t>
            </a:r>
          </a:p>
          <a:p>
            <a:endParaRPr lang="en-GB" dirty="0"/>
          </a:p>
          <a:p>
            <a:r>
              <a:rPr lang="en-GB" dirty="0"/>
              <a:t>Group 1: Veterinary practice</a:t>
            </a:r>
          </a:p>
          <a:p>
            <a:r>
              <a:rPr lang="en-GB" dirty="0"/>
              <a:t>Group 2: Farm park</a:t>
            </a:r>
          </a:p>
          <a:p>
            <a:r>
              <a:rPr lang="en-GB" dirty="0"/>
              <a:t>Group 3: Boarding cattery</a:t>
            </a:r>
          </a:p>
          <a:p>
            <a:r>
              <a:rPr lang="en-GB" dirty="0"/>
              <a:t>Group 4: Dog grooming salon.</a:t>
            </a:r>
          </a:p>
        </p:txBody>
      </p:sp>
      <p:sp>
        <p:nvSpPr>
          <p:cNvPr id="5" name="Footer Placeholder 4">
            <a:extLst>
              <a:ext uri="{FF2B5EF4-FFF2-40B4-BE49-F238E27FC236}">
                <a16:creationId xmlns:a16="http://schemas.microsoft.com/office/drawing/2014/main" id="{8EB14A0B-6F2A-4C3E-2870-37C1A25A234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5395504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C0744-7015-2974-8130-C724BB46205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105</a:t>
            </a:fld>
            <a:endParaRPr lang="en-GB"/>
          </a:p>
        </p:txBody>
      </p:sp>
      <p:sp>
        <p:nvSpPr>
          <p:cNvPr id="3" name="Title 2">
            <a:extLst>
              <a:ext uri="{FF2B5EF4-FFF2-40B4-BE49-F238E27FC236}">
                <a16:creationId xmlns:a16="http://schemas.microsoft.com/office/drawing/2014/main" id="{73FC6622-EEF5-FEAE-B26D-1FB9FD17DD00}"/>
              </a:ext>
            </a:extLst>
          </p:cNvPr>
          <p:cNvSpPr>
            <a:spLocks noGrp="1"/>
          </p:cNvSpPr>
          <p:nvPr>
            <p:ph type="title"/>
          </p:nvPr>
        </p:nvSpPr>
        <p:spPr/>
        <p:txBody>
          <a:bodyPr>
            <a:noAutofit/>
          </a:bodyPr>
          <a:lstStyle/>
          <a:p>
            <a:r>
              <a:rPr lang="en-GB" dirty="0"/>
              <a:t>Measuring sustainability performance</a:t>
            </a:r>
          </a:p>
        </p:txBody>
      </p:sp>
      <p:sp>
        <p:nvSpPr>
          <p:cNvPr id="4" name="Text Placeholder 3">
            <a:extLst>
              <a:ext uri="{FF2B5EF4-FFF2-40B4-BE49-F238E27FC236}">
                <a16:creationId xmlns:a16="http://schemas.microsoft.com/office/drawing/2014/main" id="{F2DCECF9-B451-B9BD-5C7C-8F77894DB81E}"/>
              </a:ext>
            </a:extLst>
          </p:cNvPr>
          <p:cNvSpPr>
            <a:spLocks noGrp="1"/>
          </p:cNvSpPr>
          <p:nvPr>
            <p:ph type="body" sz="quarter" idx="12"/>
          </p:nvPr>
        </p:nvSpPr>
        <p:spPr>
          <a:xfrm>
            <a:off x="234000" y="1059582"/>
            <a:ext cx="8631840" cy="3528392"/>
          </a:xfrm>
        </p:spPr>
        <p:txBody>
          <a:bodyPr>
            <a:normAutofit lnSpcReduction="10000"/>
          </a:bodyPr>
          <a:lstStyle/>
          <a:p>
            <a:pPr marL="0" lvl="1" indent="0">
              <a:buNone/>
            </a:pPr>
            <a:r>
              <a:rPr lang="en-GB" b="0" i="0" dirty="0">
                <a:effectLst/>
              </a:rPr>
              <a:t>Why is it important for businesses to measure their sustainability performance?</a:t>
            </a:r>
          </a:p>
          <a:p>
            <a:pPr lvl="1"/>
            <a:r>
              <a:rPr lang="en-GB" b="0" i="0" dirty="0">
                <a:effectLst/>
              </a:rPr>
              <a:t>Accountability.</a:t>
            </a:r>
          </a:p>
          <a:p>
            <a:pPr lvl="1"/>
            <a:r>
              <a:rPr lang="en-GB" b="0" i="0" dirty="0">
                <a:effectLst/>
              </a:rPr>
              <a:t>Evaluation and improvement.</a:t>
            </a:r>
          </a:p>
          <a:p>
            <a:pPr lvl="1"/>
            <a:r>
              <a:rPr lang="en-GB" b="0" i="0" dirty="0">
                <a:effectLst/>
              </a:rPr>
              <a:t>Transparency for customers, investors and regulators.</a:t>
            </a:r>
          </a:p>
          <a:p>
            <a:pPr lvl="1"/>
            <a:r>
              <a:rPr lang="en-GB" dirty="0"/>
              <a:t>Regulatory compliance.</a:t>
            </a:r>
          </a:p>
          <a:p>
            <a:pPr lvl="1"/>
            <a:r>
              <a:rPr lang="en-GB" b="0" i="0" dirty="0">
                <a:effectLst/>
              </a:rPr>
              <a:t>Risk management.</a:t>
            </a:r>
          </a:p>
          <a:p>
            <a:pPr lvl="1"/>
            <a:r>
              <a:rPr lang="en-GB" b="0" i="0" dirty="0">
                <a:effectLst/>
              </a:rPr>
              <a:t>Competitive </a:t>
            </a:r>
            <a:r>
              <a:rPr lang="en-GB" dirty="0"/>
              <a:t>a</a:t>
            </a:r>
            <a:r>
              <a:rPr lang="en-GB" b="0" i="0" dirty="0">
                <a:effectLst/>
              </a:rPr>
              <a:t>dvantage and marketing. </a:t>
            </a:r>
          </a:p>
          <a:p>
            <a:pPr lvl="1"/>
            <a:r>
              <a:rPr lang="en-GB" dirty="0"/>
              <a:t>Business l</a:t>
            </a:r>
            <a:r>
              <a:rPr lang="en-GB" b="0" i="0" dirty="0">
                <a:effectLst/>
              </a:rPr>
              <a:t>ong-term </a:t>
            </a:r>
            <a:r>
              <a:rPr lang="en-GB" dirty="0"/>
              <a:t>v</a:t>
            </a:r>
            <a:r>
              <a:rPr lang="en-GB" b="0" i="0" dirty="0">
                <a:effectLst/>
              </a:rPr>
              <a:t>iability.</a:t>
            </a:r>
          </a:p>
          <a:p>
            <a:pPr lvl="1"/>
            <a:r>
              <a:rPr lang="en-GB" b="0" i="0" dirty="0">
                <a:effectLst/>
              </a:rPr>
              <a:t>Global </a:t>
            </a:r>
            <a:r>
              <a:rPr lang="en-GB" dirty="0"/>
              <a:t>g</a:t>
            </a:r>
            <a:r>
              <a:rPr lang="en-GB" b="0" i="0" dirty="0">
                <a:effectLst/>
              </a:rPr>
              <a:t>oals, e.g. SDGs.</a:t>
            </a:r>
          </a:p>
          <a:p>
            <a:endParaRPr lang="en-GB" dirty="0"/>
          </a:p>
        </p:txBody>
      </p:sp>
      <p:sp>
        <p:nvSpPr>
          <p:cNvPr id="5" name="Footer Placeholder 4">
            <a:extLst>
              <a:ext uri="{FF2B5EF4-FFF2-40B4-BE49-F238E27FC236}">
                <a16:creationId xmlns:a16="http://schemas.microsoft.com/office/drawing/2014/main" id="{D4391D88-C404-F121-8316-CF1CDA50DDC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922890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76B4FD-AAF7-9C5E-0435-AEE6502A14C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106</a:t>
            </a:fld>
            <a:endParaRPr lang="en-GB"/>
          </a:p>
        </p:txBody>
      </p:sp>
      <p:sp>
        <p:nvSpPr>
          <p:cNvPr id="3" name="Title 2">
            <a:extLst>
              <a:ext uri="{FF2B5EF4-FFF2-40B4-BE49-F238E27FC236}">
                <a16:creationId xmlns:a16="http://schemas.microsoft.com/office/drawing/2014/main" id="{AC707A8A-46EC-2936-4ADB-4A1B66FB9D69}"/>
              </a:ext>
            </a:extLst>
          </p:cNvPr>
          <p:cNvSpPr>
            <a:spLocks noGrp="1"/>
          </p:cNvSpPr>
          <p:nvPr>
            <p:ph type="title"/>
          </p:nvPr>
        </p:nvSpPr>
        <p:spPr/>
        <p:txBody>
          <a:bodyPr/>
          <a:lstStyle/>
          <a:p>
            <a:r>
              <a:rPr lang="en-GB" dirty="0"/>
              <a:t>Key performance indicators (KPIs)</a:t>
            </a:r>
          </a:p>
        </p:txBody>
      </p:sp>
      <p:sp>
        <p:nvSpPr>
          <p:cNvPr id="4" name="Text Placeholder 3">
            <a:extLst>
              <a:ext uri="{FF2B5EF4-FFF2-40B4-BE49-F238E27FC236}">
                <a16:creationId xmlns:a16="http://schemas.microsoft.com/office/drawing/2014/main" id="{000E5B9F-14AC-F390-0B59-ECE41E6BB348}"/>
              </a:ext>
            </a:extLst>
          </p:cNvPr>
          <p:cNvSpPr>
            <a:spLocks noGrp="1"/>
          </p:cNvSpPr>
          <p:nvPr>
            <p:ph type="body" sz="quarter" idx="12"/>
          </p:nvPr>
        </p:nvSpPr>
        <p:spPr>
          <a:xfrm>
            <a:off x="234000" y="986400"/>
            <a:ext cx="8631840" cy="3601574"/>
          </a:xfrm>
        </p:spPr>
        <p:txBody>
          <a:bodyPr/>
          <a:lstStyle/>
          <a:p>
            <a:r>
              <a:rPr lang="en-GB" dirty="0"/>
              <a:t>KPIs help businesses understand their performance and identify areas for improvement. </a:t>
            </a:r>
          </a:p>
          <a:p>
            <a:pPr algn="l">
              <a:lnSpc>
                <a:spcPts val="1950"/>
              </a:lnSpc>
              <a:spcBef>
                <a:spcPts val="1500"/>
              </a:spcBef>
              <a:spcAft>
                <a:spcPts val="750"/>
              </a:spcAft>
              <a:buNone/>
            </a:pPr>
            <a:r>
              <a:rPr lang="en-GB" b="0" i="0" dirty="0">
                <a:effectLst/>
              </a:rPr>
              <a:t>Examples of sustainability KPIs:</a:t>
            </a:r>
            <a:endParaRPr lang="en-GB" i="0" dirty="0">
              <a:effectLst/>
            </a:endParaRPr>
          </a:p>
          <a:p>
            <a:pPr lvl="1"/>
            <a:r>
              <a:rPr lang="en-GB" dirty="0"/>
              <a:t>CO</a:t>
            </a:r>
            <a:r>
              <a:rPr lang="en-GB" baseline="-25000" dirty="0"/>
              <a:t>2</a:t>
            </a:r>
            <a:r>
              <a:rPr lang="en-GB" dirty="0"/>
              <a:t> emissions in kilotons (kt).</a:t>
            </a:r>
            <a:endParaRPr lang="en-GB" i="0" dirty="0">
              <a:effectLst/>
            </a:endParaRPr>
          </a:p>
          <a:p>
            <a:pPr lvl="1"/>
            <a:r>
              <a:rPr lang="en-GB" dirty="0"/>
              <a:t>Energy effi</a:t>
            </a:r>
            <a:r>
              <a:rPr lang="en-GB" i="0" dirty="0">
                <a:effectLst/>
              </a:rPr>
              <a:t>ciency </a:t>
            </a:r>
            <a:r>
              <a:rPr lang="en-GB" dirty="0"/>
              <a:t>in kilowatt-hours (kWh).</a:t>
            </a:r>
          </a:p>
          <a:p>
            <a:pPr lvl="1"/>
            <a:r>
              <a:rPr lang="en-GB" i="0" dirty="0">
                <a:effectLst/>
              </a:rPr>
              <a:t>Waste generation in cubic metres (m</a:t>
            </a:r>
            <a:r>
              <a:rPr lang="en-GB" i="0" baseline="30000" dirty="0">
                <a:effectLst/>
              </a:rPr>
              <a:t>3</a:t>
            </a:r>
            <a:r>
              <a:rPr lang="en-GB" i="0" dirty="0">
                <a:effectLst/>
              </a:rPr>
              <a:t>).</a:t>
            </a:r>
          </a:p>
          <a:p>
            <a:pPr lvl="1"/>
            <a:r>
              <a:rPr lang="en-GB" dirty="0"/>
              <a:t>Water usage in metric tons (t).</a:t>
            </a:r>
          </a:p>
          <a:p>
            <a:pPr lvl="1"/>
            <a:r>
              <a:rPr lang="en-GB" dirty="0"/>
              <a:t>Financial </a:t>
            </a:r>
            <a:r>
              <a:rPr lang="en-GB" i="0" dirty="0">
                <a:effectLst/>
              </a:rPr>
              <a:t>value of sustainability initiatives in </a:t>
            </a:r>
            <a:br>
              <a:rPr lang="en-GB" i="0" dirty="0">
                <a:effectLst/>
              </a:rPr>
            </a:br>
            <a:r>
              <a:rPr lang="en-GB" i="0" dirty="0">
                <a:effectLst/>
              </a:rPr>
              <a:t>pounds </a:t>
            </a:r>
            <a:r>
              <a:rPr lang="en-GB" dirty="0"/>
              <a:t>sterling </a:t>
            </a:r>
            <a:r>
              <a:rPr lang="en-GB" i="0" dirty="0">
                <a:effectLst/>
              </a:rPr>
              <a:t> (£). </a:t>
            </a:r>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57EA211B-3276-5801-0483-920E01EBBB0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4200279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58B294-6812-6566-190B-CCBB91A0BE4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107</a:t>
            </a:fld>
            <a:endParaRPr lang="en-GB"/>
          </a:p>
        </p:txBody>
      </p:sp>
      <p:sp>
        <p:nvSpPr>
          <p:cNvPr id="3" name="Title 2">
            <a:extLst>
              <a:ext uri="{FF2B5EF4-FFF2-40B4-BE49-F238E27FC236}">
                <a16:creationId xmlns:a16="http://schemas.microsoft.com/office/drawing/2014/main" id="{CA888C56-B100-D99D-9E48-9E464EE94450}"/>
              </a:ext>
            </a:extLst>
          </p:cNvPr>
          <p:cNvSpPr>
            <a:spLocks noGrp="1"/>
          </p:cNvSpPr>
          <p:nvPr>
            <p:ph type="title"/>
          </p:nvPr>
        </p:nvSpPr>
        <p:spPr/>
        <p:txBody>
          <a:bodyPr/>
          <a:lstStyle/>
          <a:p>
            <a:r>
              <a:rPr lang="en-GB" dirty="0"/>
              <a:t>Carbon offsetting</a:t>
            </a:r>
          </a:p>
        </p:txBody>
      </p:sp>
      <p:sp>
        <p:nvSpPr>
          <p:cNvPr id="4" name="Text Placeholder 3">
            <a:extLst>
              <a:ext uri="{FF2B5EF4-FFF2-40B4-BE49-F238E27FC236}">
                <a16:creationId xmlns:a16="http://schemas.microsoft.com/office/drawing/2014/main" id="{0D7ADDE9-9BC9-A32B-3A6E-C493BBD5DECF}"/>
              </a:ext>
            </a:extLst>
          </p:cNvPr>
          <p:cNvSpPr>
            <a:spLocks noGrp="1"/>
          </p:cNvSpPr>
          <p:nvPr>
            <p:ph type="body" sz="quarter" idx="12"/>
          </p:nvPr>
        </p:nvSpPr>
        <p:spPr>
          <a:xfrm>
            <a:off x="234000" y="986400"/>
            <a:ext cx="8631840" cy="3601574"/>
          </a:xfrm>
        </p:spPr>
        <p:txBody>
          <a:bodyPr/>
          <a:lstStyle/>
          <a:p>
            <a:r>
              <a:rPr lang="en-GB" dirty="0"/>
              <a:t>Compensating for CO</a:t>
            </a:r>
            <a:r>
              <a:rPr lang="en-GB" baseline="-25000" dirty="0"/>
              <a:t>2</a:t>
            </a:r>
            <a:r>
              <a:rPr lang="en-GB" dirty="0"/>
              <a:t> emissions by participating in schemes designed to make equivalent reductions of carbon dioxide in </a:t>
            </a:r>
            <a:br>
              <a:rPr lang="en-GB" dirty="0"/>
            </a:br>
            <a:r>
              <a:rPr lang="en-GB" dirty="0"/>
              <a:t>the atmosphere.</a:t>
            </a:r>
          </a:p>
        </p:txBody>
      </p:sp>
      <p:sp>
        <p:nvSpPr>
          <p:cNvPr id="5" name="Footer Placeholder 4">
            <a:extLst>
              <a:ext uri="{FF2B5EF4-FFF2-40B4-BE49-F238E27FC236}">
                <a16:creationId xmlns:a16="http://schemas.microsoft.com/office/drawing/2014/main" id="{9227DB95-80CB-3126-17BB-D4AEC91D4E1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7" name="Graphic 6">
            <a:extLst>
              <a:ext uri="{FF2B5EF4-FFF2-40B4-BE49-F238E27FC236}">
                <a16:creationId xmlns:a16="http://schemas.microsoft.com/office/drawing/2014/main" id="{43BFA7E0-A688-31CD-FA64-C01F03198F3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55268" y="1933799"/>
            <a:ext cx="2833464" cy="2833464"/>
          </a:xfrm>
          <a:prstGeom prst="rect">
            <a:avLst/>
          </a:prstGeom>
        </p:spPr>
      </p:pic>
      <p:sp>
        <p:nvSpPr>
          <p:cNvPr id="8" name="Rectangle: Rounded Corners 7">
            <a:extLst>
              <a:ext uri="{FF2B5EF4-FFF2-40B4-BE49-F238E27FC236}">
                <a16:creationId xmlns:a16="http://schemas.microsoft.com/office/drawing/2014/main" id="{11B82DD9-709C-B6FD-E907-17F9CC1DF25D}"/>
              </a:ext>
            </a:extLst>
          </p:cNvPr>
          <p:cNvSpPr/>
          <p:nvPr/>
        </p:nvSpPr>
        <p:spPr>
          <a:xfrm>
            <a:off x="539552" y="2893331"/>
            <a:ext cx="2448272" cy="914400"/>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High greenhouse gas emissions levels.</a:t>
            </a:r>
          </a:p>
        </p:txBody>
      </p:sp>
      <p:sp>
        <p:nvSpPr>
          <p:cNvPr id="9" name="Rectangle: Rounded Corners 8">
            <a:extLst>
              <a:ext uri="{FF2B5EF4-FFF2-40B4-BE49-F238E27FC236}">
                <a16:creationId xmlns:a16="http://schemas.microsoft.com/office/drawing/2014/main" id="{B5BB6197-77DE-A7F5-68B6-5E44AA4DC6D2}"/>
              </a:ext>
            </a:extLst>
          </p:cNvPr>
          <p:cNvSpPr/>
          <p:nvPr/>
        </p:nvSpPr>
        <p:spPr>
          <a:xfrm>
            <a:off x="6156176" y="2893331"/>
            <a:ext cx="2376264" cy="914400"/>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Funding reforestation project.</a:t>
            </a:r>
          </a:p>
        </p:txBody>
      </p:sp>
    </p:spTree>
    <p:extLst>
      <p:ext uri="{BB962C8B-B14F-4D97-AF65-F5344CB8AC3E}">
        <p14:creationId xmlns:p14="http://schemas.microsoft.com/office/powerpoint/2010/main" val="9004924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7BF84-2D8D-CD51-F4C2-60B7EF3853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B93C4D-7660-F1E6-E80D-C11A975FC6A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108</a:t>
            </a:fld>
            <a:endParaRPr lang="en-GB"/>
          </a:p>
        </p:txBody>
      </p:sp>
      <p:sp>
        <p:nvSpPr>
          <p:cNvPr id="3" name="Title 2">
            <a:extLst>
              <a:ext uri="{FF2B5EF4-FFF2-40B4-BE49-F238E27FC236}">
                <a16:creationId xmlns:a16="http://schemas.microsoft.com/office/drawing/2014/main" id="{73ED260E-3F52-8DD6-B7DD-6ADB9BEA1F6B}"/>
              </a:ext>
            </a:extLst>
          </p:cNvPr>
          <p:cNvSpPr>
            <a:spLocks noGrp="1"/>
          </p:cNvSpPr>
          <p:nvPr>
            <p:ph type="title"/>
          </p:nvPr>
        </p:nvSpPr>
        <p:spPr/>
        <p:txBody>
          <a:bodyPr/>
          <a:lstStyle/>
          <a:p>
            <a:r>
              <a:rPr lang="en-GB" dirty="0"/>
              <a:t>Carbon offsetting: Task</a:t>
            </a:r>
          </a:p>
        </p:txBody>
      </p:sp>
      <p:sp>
        <p:nvSpPr>
          <p:cNvPr id="4" name="Text Placeholder 3">
            <a:extLst>
              <a:ext uri="{FF2B5EF4-FFF2-40B4-BE49-F238E27FC236}">
                <a16:creationId xmlns:a16="http://schemas.microsoft.com/office/drawing/2014/main" id="{7920C061-3097-A610-4840-EFF7BCC219C4}"/>
              </a:ext>
            </a:extLst>
          </p:cNvPr>
          <p:cNvSpPr>
            <a:spLocks noGrp="1"/>
          </p:cNvSpPr>
          <p:nvPr>
            <p:ph type="body" sz="quarter" idx="12"/>
          </p:nvPr>
        </p:nvSpPr>
        <p:spPr>
          <a:xfrm>
            <a:off x="234000" y="986400"/>
            <a:ext cx="8631840" cy="3601574"/>
          </a:xfrm>
        </p:spPr>
        <p:txBody>
          <a:bodyPr/>
          <a:lstStyle/>
          <a:p>
            <a:r>
              <a:rPr lang="en-GB" dirty="0"/>
              <a:t>In your groups, produce a list of smaller-scale carbon offsetting ideas that you could employ in a small animal business.</a:t>
            </a:r>
          </a:p>
          <a:p>
            <a:endParaRPr lang="en-GB" dirty="0"/>
          </a:p>
          <a:p>
            <a:r>
              <a:rPr lang="en-GB" dirty="0"/>
              <a:t>Use the businesses you were assigned for the recap activity:</a:t>
            </a:r>
          </a:p>
          <a:p>
            <a:endParaRPr lang="en-GB" dirty="0"/>
          </a:p>
          <a:p>
            <a:r>
              <a:rPr lang="en-GB" dirty="0"/>
              <a:t>Group 1: veterinary practice</a:t>
            </a:r>
          </a:p>
          <a:p>
            <a:r>
              <a:rPr lang="en-GB" dirty="0"/>
              <a:t>Group 2: farm park</a:t>
            </a:r>
          </a:p>
          <a:p>
            <a:r>
              <a:rPr lang="en-GB" dirty="0"/>
              <a:t>Group 3: boarding cattery</a:t>
            </a:r>
          </a:p>
          <a:p>
            <a:r>
              <a:rPr lang="en-GB" dirty="0"/>
              <a:t>Group 4: dog grooming salon.</a:t>
            </a:r>
          </a:p>
          <a:p>
            <a:endParaRPr lang="en-GB" dirty="0"/>
          </a:p>
        </p:txBody>
      </p:sp>
      <p:sp>
        <p:nvSpPr>
          <p:cNvPr id="5" name="Footer Placeholder 4">
            <a:extLst>
              <a:ext uri="{FF2B5EF4-FFF2-40B4-BE49-F238E27FC236}">
                <a16:creationId xmlns:a16="http://schemas.microsoft.com/office/drawing/2014/main" id="{AE9AF85E-1A0C-9FB3-1855-75BA96B404B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6639454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BC2EE-77E5-246C-8916-C3CEFA1EF95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109</a:t>
            </a:fld>
            <a:endParaRPr lang="en-GB"/>
          </a:p>
        </p:txBody>
      </p:sp>
      <p:sp>
        <p:nvSpPr>
          <p:cNvPr id="3" name="Title 2">
            <a:extLst>
              <a:ext uri="{FF2B5EF4-FFF2-40B4-BE49-F238E27FC236}">
                <a16:creationId xmlns:a16="http://schemas.microsoft.com/office/drawing/2014/main" id="{55ACE314-27DC-FE30-83EA-10466F863CAD}"/>
              </a:ext>
            </a:extLst>
          </p:cNvPr>
          <p:cNvSpPr>
            <a:spLocks noGrp="1"/>
          </p:cNvSpPr>
          <p:nvPr>
            <p:ph type="title"/>
          </p:nvPr>
        </p:nvSpPr>
        <p:spPr/>
        <p:txBody>
          <a:bodyPr/>
          <a:lstStyle/>
          <a:p>
            <a:r>
              <a:rPr lang="en-GB" dirty="0"/>
              <a:t>Carbon capture</a:t>
            </a:r>
          </a:p>
        </p:txBody>
      </p:sp>
      <p:sp>
        <p:nvSpPr>
          <p:cNvPr id="4" name="Text Placeholder 3">
            <a:extLst>
              <a:ext uri="{FF2B5EF4-FFF2-40B4-BE49-F238E27FC236}">
                <a16:creationId xmlns:a16="http://schemas.microsoft.com/office/drawing/2014/main" id="{EEB157DA-FA88-1AC7-1F60-01E2E2869F41}"/>
              </a:ext>
            </a:extLst>
          </p:cNvPr>
          <p:cNvSpPr>
            <a:spLocks noGrp="1"/>
          </p:cNvSpPr>
          <p:nvPr>
            <p:ph type="body" sz="quarter" idx="12"/>
          </p:nvPr>
        </p:nvSpPr>
        <p:spPr>
          <a:xfrm>
            <a:off x="234000" y="986400"/>
            <a:ext cx="8631840" cy="3601574"/>
          </a:xfrm>
        </p:spPr>
        <p:txBody>
          <a:bodyPr>
            <a:noAutofit/>
          </a:bodyPr>
          <a:lstStyle/>
          <a:p>
            <a:pPr>
              <a:spcBef>
                <a:spcPts val="450"/>
              </a:spcBef>
              <a:spcAft>
                <a:spcPts val="750"/>
              </a:spcAft>
            </a:pPr>
            <a:r>
              <a:rPr lang="en-GB" b="0" i="0" dirty="0">
                <a:effectLst/>
              </a:rPr>
              <a:t>Carbon capture reduces the amount of CO₂ released into </a:t>
            </a:r>
            <a:br>
              <a:rPr lang="en-GB" b="0" i="0" dirty="0">
                <a:effectLst/>
              </a:rPr>
            </a:br>
            <a:r>
              <a:rPr lang="en-GB" b="0" i="0" dirty="0">
                <a:effectLst/>
              </a:rPr>
              <a:t>the atmosphere.</a:t>
            </a:r>
          </a:p>
          <a:p>
            <a:pPr marL="457200" indent="-457200" algn="l">
              <a:spcAft>
                <a:spcPts val="600"/>
              </a:spcAft>
              <a:buFont typeface="+mj-lt"/>
              <a:buAutoNum type="arabicPeriod"/>
            </a:pPr>
            <a:r>
              <a:rPr lang="en-GB" b="0" i="0" dirty="0">
                <a:effectLst/>
              </a:rPr>
              <a:t>CO₂ is captured using chemicals that absorb CO₂ from exhaust gases. </a:t>
            </a:r>
          </a:p>
          <a:p>
            <a:pPr marL="457200" indent="-457200" algn="l">
              <a:spcAft>
                <a:spcPts val="600"/>
              </a:spcAft>
              <a:buFont typeface="+mj-lt"/>
              <a:buAutoNum type="arabicPeriod"/>
            </a:pPr>
            <a:r>
              <a:rPr lang="en-GB" b="0" i="0" dirty="0">
                <a:effectLst/>
              </a:rPr>
              <a:t>The captured CO₂ is compressed and transported in pipes to a storage site. </a:t>
            </a:r>
          </a:p>
          <a:p>
            <a:pPr marL="457200" indent="-457200" algn="l">
              <a:spcAft>
                <a:spcPts val="600"/>
              </a:spcAft>
              <a:buFont typeface="+mj-lt"/>
              <a:buAutoNum type="arabicPeriod"/>
            </a:pPr>
            <a:r>
              <a:rPr lang="en-GB" b="0" i="0" dirty="0">
                <a:effectLst/>
              </a:rPr>
              <a:t>It is injected deep underground into geological formations, such as depleted oil and gas reservoirs, where it is stored permanently.</a:t>
            </a:r>
          </a:p>
        </p:txBody>
      </p:sp>
      <p:sp>
        <p:nvSpPr>
          <p:cNvPr id="5" name="Footer Placeholder 4">
            <a:extLst>
              <a:ext uri="{FF2B5EF4-FFF2-40B4-BE49-F238E27FC236}">
                <a16:creationId xmlns:a16="http://schemas.microsoft.com/office/drawing/2014/main" id="{DF01755E-9D64-F8DC-0C66-3AB35C1E4A2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81056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0288F-98E0-4A43-BB73-CDC426C169D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a:t>
            </a:fld>
            <a:endParaRPr lang="en-GB"/>
          </a:p>
        </p:txBody>
      </p:sp>
      <p:sp>
        <p:nvSpPr>
          <p:cNvPr id="3" name="Title 2">
            <a:extLst>
              <a:ext uri="{FF2B5EF4-FFF2-40B4-BE49-F238E27FC236}">
                <a16:creationId xmlns:a16="http://schemas.microsoft.com/office/drawing/2014/main" id="{5D98DAF8-A77B-4F8C-9B47-17CF4CA121EC}"/>
              </a:ext>
            </a:extLst>
          </p:cNvPr>
          <p:cNvSpPr>
            <a:spLocks noGrp="1"/>
          </p:cNvSpPr>
          <p:nvPr>
            <p:ph type="title"/>
          </p:nvPr>
        </p:nvSpPr>
        <p:spPr/>
        <p:txBody>
          <a:bodyPr/>
          <a:lstStyle/>
          <a:p>
            <a:r>
              <a:rPr lang="en-GB" dirty="0"/>
              <a:t>Impact of legislation on sustainability</a:t>
            </a:r>
          </a:p>
        </p:txBody>
      </p:sp>
      <p:sp>
        <p:nvSpPr>
          <p:cNvPr id="4" name="Text Placeholder 3">
            <a:extLst>
              <a:ext uri="{FF2B5EF4-FFF2-40B4-BE49-F238E27FC236}">
                <a16:creationId xmlns:a16="http://schemas.microsoft.com/office/drawing/2014/main" id="{DEE09BE4-4994-41D5-87C2-C1405BA36313}"/>
              </a:ext>
            </a:extLst>
          </p:cNvPr>
          <p:cNvSpPr>
            <a:spLocks noGrp="1"/>
          </p:cNvSpPr>
          <p:nvPr>
            <p:ph type="body" sz="quarter" idx="12"/>
          </p:nvPr>
        </p:nvSpPr>
        <p:spPr>
          <a:xfrm>
            <a:off x="234000" y="986400"/>
            <a:ext cx="8631840" cy="3601574"/>
          </a:xfrm>
        </p:spPr>
        <p:txBody>
          <a:bodyPr/>
          <a:lstStyle/>
          <a:p>
            <a:r>
              <a:rPr lang="en-GB" dirty="0"/>
              <a:t>You have all been given some sticky notes.</a:t>
            </a:r>
          </a:p>
          <a:p>
            <a:endParaRPr lang="en-GB" dirty="0"/>
          </a:p>
          <a:p>
            <a:r>
              <a:rPr lang="en-GB" dirty="0"/>
              <a:t>Half of you have been tasked with positive impact and half of you with negative impact.</a:t>
            </a:r>
          </a:p>
          <a:p>
            <a:endParaRPr lang="en-GB" dirty="0"/>
          </a:p>
          <a:p>
            <a:r>
              <a:rPr lang="en-GB" dirty="0"/>
              <a:t>Move around the room and add your positive or negative impacts on sustainability to the legislation posters.</a:t>
            </a:r>
          </a:p>
          <a:p>
            <a:endParaRPr lang="en-GB" dirty="0"/>
          </a:p>
          <a:p>
            <a:r>
              <a:rPr lang="en-GB" dirty="0"/>
              <a:t>Do not forget to look at what others have added.</a:t>
            </a:r>
          </a:p>
        </p:txBody>
      </p:sp>
      <p:sp>
        <p:nvSpPr>
          <p:cNvPr id="5" name="Footer Placeholder 4">
            <a:extLst>
              <a:ext uri="{FF2B5EF4-FFF2-40B4-BE49-F238E27FC236}">
                <a16:creationId xmlns:a16="http://schemas.microsoft.com/office/drawing/2014/main" id="{2792134C-8F49-49C0-B51B-A458FFDD5F8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2738038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193F7-37D7-8B7A-74CB-628A4A3AB05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110</a:t>
            </a:fld>
            <a:endParaRPr lang="en-GB"/>
          </a:p>
        </p:txBody>
      </p:sp>
      <p:sp>
        <p:nvSpPr>
          <p:cNvPr id="3" name="Title 2">
            <a:extLst>
              <a:ext uri="{FF2B5EF4-FFF2-40B4-BE49-F238E27FC236}">
                <a16:creationId xmlns:a16="http://schemas.microsoft.com/office/drawing/2014/main" id="{2669F820-7B31-5899-64C3-A68EEF22CBC9}"/>
              </a:ext>
            </a:extLst>
          </p:cNvPr>
          <p:cNvSpPr>
            <a:spLocks noGrp="1"/>
          </p:cNvSpPr>
          <p:nvPr>
            <p:ph type="title"/>
          </p:nvPr>
        </p:nvSpPr>
        <p:spPr/>
        <p:txBody>
          <a:bodyPr/>
          <a:lstStyle/>
          <a:p>
            <a:r>
              <a:rPr lang="en-GB" dirty="0"/>
              <a:t>Carbon capture: How it works</a:t>
            </a:r>
          </a:p>
        </p:txBody>
      </p:sp>
      <p:sp>
        <p:nvSpPr>
          <p:cNvPr id="4" name="Text Placeholder 3">
            <a:extLst>
              <a:ext uri="{FF2B5EF4-FFF2-40B4-BE49-F238E27FC236}">
                <a16:creationId xmlns:a16="http://schemas.microsoft.com/office/drawing/2014/main" id="{9B3BEDB2-8D6B-583D-486F-0DA6980D5E88}"/>
              </a:ext>
            </a:extLst>
          </p:cNvPr>
          <p:cNvSpPr>
            <a:spLocks noGrp="1"/>
          </p:cNvSpPr>
          <p:nvPr>
            <p:ph type="body" sz="quarter" idx="12"/>
          </p:nvPr>
        </p:nvSpPr>
        <p:spPr>
          <a:xfrm>
            <a:off x="234000" y="986400"/>
            <a:ext cx="8436513" cy="3601574"/>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hlinkClick r:id="rId3"/>
            </a:endParaRPr>
          </a:p>
          <a:p>
            <a:pPr algn="ctr"/>
            <a:r>
              <a:rPr lang="en-GB" dirty="0">
                <a:hlinkClick r:id="rId3"/>
              </a:rPr>
              <a:t>Carbon Capture &amp; Storage - How It Works</a:t>
            </a:r>
            <a:endParaRPr lang="en-GB" dirty="0"/>
          </a:p>
        </p:txBody>
      </p:sp>
      <p:sp>
        <p:nvSpPr>
          <p:cNvPr id="5" name="Footer Placeholder 4">
            <a:extLst>
              <a:ext uri="{FF2B5EF4-FFF2-40B4-BE49-F238E27FC236}">
                <a16:creationId xmlns:a16="http://schemas.microsoft.com/office/drawing/2014/main" id="{5BFED3E6-68B9-3BE5-BF2C-29E9CB7CD7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pic>
        <p:nvPicPr>
          <p:cNvPr id="8" name="Online Media 7" title="Carbon Capture &amp; Storage - How It Works">
            <a:hlinkClick r:id="" action="ppaction://media"/>
            <a:extLst>
              <a:ext uri="{FF2B5EF4-FFF2-40B4-BE49-F238E27FC236}">
                <a16:creationId xmlns:a16="http://schemas.microsoft.com/office/drawing/2014/main" id="{7B22B7DB-286A-627C-2F6D-DDD9E6B496DA}"/>
              </a:ext>
            </a:extLst>
          </p:cNvPr>
          <p:cNvPicPr>
            <a:picLocks noRot="1" noChangeAspect="1"/>
          </p:cNvPicPr>
          <p:nvPr>
            <a:videoFile r:link="rId1"/>
          </p:nvPr>
        </p:nvPicPr>
        <p:blipFill>
          <a:blip r:embed="rId4"/>
          <a:stretch>
            <a:fillRect/>
          </a:stretch>
        </p:blipFill>
        <p:spPr>
          <a:xfrm>
            <a:off x="2482708" y="1148799"/>
            <a:ext cx="4178585" cy="2359055"/>
          </a:xfrm>
          <a:prstGeom prst="rect">
            <a:avLst/>
          </a:prstGeom>
        </p:spPr>
      </p:pic>
    </p:spTree>
    <p:extLst>
      <p:ext uri="{BB962C8B-B14F-4D97-AF65-F5344CB8AC3E}">
        <p14:creationId xmlns:p14="http://schemas.microsoft.com/office/powerpoint/2010/main" val="12485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D24BAA-DCEF-8B15-6C10-F6D4857872D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111</a:t>
            </a:fld>
            <a:endParaRPr lang="en-GB"/>
          </a:p>
        </p:txBody>
      </p:sp>
      <p:sp>
        <p:nvSpPr>
          <p:cNvPr id="3" name="Title 2">
            <a:extLst>
              <a:ext uri="{FF2B5EF4-FFF2-40B4-BE49-F238E27FC236}">
                <a16:creationId xmlns:a16="http://schemas.microsoft.com/office/drawing/2014/main" id="{BB5C3C58-1EB2-C34C-BBAD-7E47621A341E}"/>
              </a:ext>
            </a:extLst>
          </p:cNvPr>
          <p:cNvSpPr>
            <a:spLocks noGrp="1"/>
          </p:cNvSpPr>
          <p:nvPr>
            <p:ph type="title"/>
          </p:nvPr>
        </p:nvSpPr>
        <p:spPr/>
        <p:txBody>
          <a:bodyPr>
            <a:noAutofit/>
          </a:bodyPr>
          <a:lstStyle/>
          <a:p>
            <a:r>
              <a:rPr lang="en-GB" dirty="0"/>
              <a:t>B Corp: An example of measuring high sustainability standards</a:t>
            </a:r>
          </a:p>
        </p:txBody>
      </p:sp>
      <p:sp>
        <p:nvSpPr>
          <p:cNvPr id="4" name="Text Placeholder 3">
            <a:extLst>
              <a:ext uri="{FF2B5EF4-FFF2-40B4-BE49-F238E27FC236}">
                <a16:creationId xmlns:a16="http://schemas.microsoft.com/office/drawing/2014/main" id="{3B779185-CD77-7166-6714-EBB646890998}"/>
              </a:ext>
            </a:extLst>
          </p:cNvPr>
          <p:cNvSpPr>
            <a:spLocks noGrp="1"/>
          </p:cNvSpPr>
          <p:nvPr>
            <p:ph type="body" sz="quarter" idx="12"/>
          </p:nvPr>
        </p:nvSpPr>
        <p:spPr>
          <a:xfrm>
            <a:off x="323528" y="3888548"/>
            <a:ext cx="8346985" cy="699426"/>
          </a:xfrm>
        </p:spPr>
        <p:txBody>
          <a:bodyPr/>
          <a:lstStyle/>
          <a:p>
            <a:pPr algn="ctr"/>
            <a:r>
              <a:rPr lang="en-GB" dirty="0">
                <a:hlinkClick r:id="rId3"/>
              </a:rPr>
              <a:t>B Corp Movement: Transforming the global economy to benefit all people, communities, and the planet</a:t>
            </a:r>
            <a:endParaRPr lang="en-GB" dirty="0"/>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C5B2778F-D96E-5A12-5567-1BD0F614593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8" name="Online Media 7" title="B Corp Movement: Transforming the global economy to benefit all people, communities, and the planet">
            <a:hlinkClick r:id="" action="ppaction://media"/>
            <a:extLst>
              <a:ext uri="{FF2B5EF4-FFF2-40B4-BE49-F238E27FC236}">
                <a16:creationId xmlns:a16="http://schemas.microsoft.com/office/drawing/2014/main" id="{3C0500A1-2E45-31D8-56DB-7DA3FEAAB0DC}"/>
              </a:ext>
            </a:extLst>
          </p:cNvPr>
          <p:cNvPicPr>
            <a:picLocks noRot="1" noChangeAspect="1"/>
          </p:cNvPicPr>
          <p:nvPr>
            <a:videoFile r:link="rId1"/>
          </p:nvPr>
        </p:nvPicPr>
        <p:blipFill>
          <a:blip r:embed="rId4"/>
          <a:stretch>
            <a:fillRect/>
          </a:stretch>
        </p:blipFill>
        <p:spPr>
          <a:xfrm>
            <a:off x="2666991" y="1563577"/>
            <a:ext cx="3810018" cy="2150976"/>
          </a:xfrm>
          <a:prstGeom prst="rect">
            <a:avLst/>
          </a:prstGeom>
        </p:spPr>
      </p:pic>
    </p:spTree>
    <p:extLst>
      <p:ext uri="{BB962C8B-B14F-4D97-AF65-F5344CB8AC3E}">
        <p14:creationId xmlns:p14="http://schemas.microsoft.com/office/powerpoint/2010/main" val="17498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D24BAA-DCEF-8B15-6C10-F6D4857872D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112</a:t>
            </a:fld>
            <a:endParaRPr lang="en-GB"/>
          </a:p>
        </p:txBody>
      </p:sp>
      <p:sp>
        <p:nvSpPr>
          <p:cNvPr id="3" name="Title 2">
            <a:extLst>
              <a:ext uri="{FF2B5EF4-FFF2-40B4-BE49-F238E27FC236}">
                <a16:creationId xmlns:a16="http://schemas.microsoft.com/office/drawing/2014/main" id="{BB5C3C58-1EB2-C34C-BBAD-7E47621A341E}"/>
              </a:ext>
            </a:extLst>
          </p:cNvPr>
          <p:cNvSpPr>
            <a:spLocks noGrp="1"/>
          </p:cNvSpPr>
          <p:nvPr>
            <p:ph type="title"/>
          </p:nvPr>
        </p:nvSpPr>
        <p:spPr/>
        <p:txBody>
          <a:bodyPr/>
          <a:lstStyle/>
          <a:p>
            <a:r>
              <a:rPr lang="en-GB" dirty="0"/>
              <a:t>B Corp certification</a:t>
            </a:r>
          </a:p>
        </p:txBody>
      </p:sp>
      <p:sp>
        <p:nvSpPr>
          <p:cNvPr id="5" name="Footer Placeholder 4">
            <a:extLst>
              <a:ext uri="{FF2B5EF4-FFF2-40B4-BE49-F238E27FC236}">
                <a16:creationId xmlns:a16="http://schemas.microsoft.com/office/drawing/2014/main" id="{C5B2778F-D96E-5A12-5567-1BD0F614593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
        <p:nvSpPr>
          <p:cNvPr id="9" name="Text Placeholder 3">
            <a:extLst>
              <a:ext uri="{FF2B5EF4-FFF2-40B4-BE49-F238E27FC236}">
                <a16:creationId xmlns:a16="http://schemas.microsoft.com/office/drawing/2014/main" id="{20EA240D-8E7B-402B-4BA1-237EDB9E1BD1}"/>
              </a:ext>
            </a:extLst>
          </p:cNvPr>
          <p:cNvSpPr txBox="1">
            <a:spLocks/>
          </p:cNvSpPr>
          <p:nvPr/>
        </p:nvSpPr>
        <p:spPr>
          <a:xfrm>
            <a:off x="255555" y="3564259"/>
            <a:ext cx="8632890" cy="69942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70000" indent="-270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54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3pPr>
            <a:lvl4pPr marL="81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4pPr>
            <a:lvl5pPr marL="108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dirty="0"/>
              <a:t>Scan the QR code and find some examples of </a:t>
            </a:r>
            <a:br>
              <a:rPr lang="en-GB" dirty="0"/>
            </a:br>
            <a:r>
              <a:rPr lang="en-GB" dirty="0"/>
              <a:t>animal-related businesses with B Corp certification.</a:t>
            </a:r>
          </a:p>
        </p:txBody>
      </p:sp>
      <p:pic>
        <p:nvPicPr>
          <p:cNvPr id="7" name="Picture 6" descr="QR code to link to B Corp certified business list">
            <a:extLst>
              <a:ext uri="{FF2B5EF4-FFF2-40B4-BE49-F238E27FC236}">
                <a16:creationId xmlns:a16="http://schemas.microsoft.com/office/drawing/2014/main" id="{7C6B659E-D6CD-5A9C-2C2E-8BD37B9F65A0}"/>
              </a:ext>
            </a:extLst>
          </p:cNvPr>
          <p:cNvPicPr>
            <a:picLocks noChangeAspect="1"/>
          </p:cNvPicPr>
          <p:nvPr/>
        </p:nvPicPr>
        <p:blipFill>
          <a:blip r:embed="rId2"/>
          <a:stretch>
            <a:fillRect/>
          </a:stretch>
        </p:blipFill>
        <p:spPr>
          <a:xfrm>
            <a:off x="3419872" y="1104664"/>
            <a:ext cx="2304256" cy="2304256"/>
          </a:xfrm>
          <a:prstGeom prst="rect">
            <a:avLst/>
          </a:prstGeom>
        </p:spPr>
      </p:pic>
    </p:spTree>
    <p:extLst>
      <p:ext uri="{BB962C8B-B14F-4D97-AF65-F5344CB8AC3E}">
        <p14:creationId xmlns:p14="http://schemas.microsoft.com/office/powerpoint/2010/main" val="41561081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4A294-2260-B7FC-278A-0828B334288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113</a:t>
            </a:fld>
            <a:endParaRPr lang="en-GB"/>
          </a:p>
        </p:txBody>
      </p:sp>
      <p:sp>
        <p:nvSpPr>
          <p:cNvPr id="3" name="Title 2">
            <a:extLst>
              <a:ext uri="{FF2B5EF4-FFF2-40B4-BE49-F238E27FC236}">
                <a16:creationId xmlns:a16="http://schemas.microsoft.com/office/drawing/2014/main" id="{0116E33B-F2D2-3028-2219-2256A684906D}"/>
              </a:ext>
            </a:extLst>
          </p:cNvPr>
          <p:cNvSpPr>
            <a:spLocks noGrp="1"/>
          </p:cNvSpPr>
          <p:nvPr>
            <p:ph type="title"/>
          </p:nvPr>
        </p:nvSpPr>
        <p:spPr/>
        <p:txBody>
          <a:bodyPr/>
          <a:lstStyle/>
          <a:p>
            <a:r>
              <a:rPr lang="en-GB" dirty="0"/>
              <a:t>Mandatory reporting</a:t>
            </a:r>
          </a:p>
        </p:txBody>
      </p:sp>
      <p:sp>
        <p:nvSpPr>
          <p:cNvPr id="5" name="Footer Placeholder 4">
            <a:extLst>
              <a:ext uri="{FF2B5EF4-FFF2-40B4-BE49-F238E27FC236}">
                <a16:creationId xmlns:a16="http://schemas.microsoft.com/office/drawing/2014/main" id="{C66C8FE8-DF79-3F2C-830C-79975B137BB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7" name="Text Placeholder 6">
            <a:extLst>
              <a:ext uri="{FF2B5EF4-FFF2-40B4-BE49-F238E27FC236}">
                <a16:creationId xmlns:a16="http://schemas.microsoft.com/office/drawing/2014/main" id="{9FDD9E87-4E5A-ED36-839D-FFBBDFB896F5}"/>
              </a:ext>
            </a:extLst>
          </p:cNvPr>
          <p:cNvSpPr>
            <a:spLocks noGrp="1"/>
          </p:cNvSpPr>
          <p:nvPr>
            <p:ph type="body" sz="quarter" idx="12"/>
          </p:nvPr>
        </p:nvSpPr>
        <p:spPr>
          <a:xfrm>
            <a:off x="234000" y="986400"/>
            <a:ext cx="8631840" cy="3601574"/>
          </a:xfrm>
        </p:spPr>
        <p:txBody>
          <a:bodyPr>
            <a:normAutofit lnSpcReduction="10000"/>
          </a:bodyPr>
          <a:lstStyle/>
          <a:p>
            <a:r>
              <a:rPr lang="en-GB" dirty="0"/>
              <a:t>The UK Sustainability Reporting Standards (UK SRS) are guidelines created by the government to help businesses </a:t>
            </a:r>
          </a:p>
          <a:p>
            <a:r>
              <a:rPr lang="en-GB" dirty="0"/>
              <a:t>report information about their sustainability practices. </a:t>
            </a:r>
          </a:p>
          <a:p>
            <a:endParaRPr lang="en-GB" dirty="0"/>
          </a:p>
          <a:p>
            <a:r>
              <a:rPr lang="en-GB" dirty="0"/>
              <a:t>They are built on the International Financial Reporting Standards (IFRS) Sustainability Disclosure Standards.</a:t>
            </a:r>
          </a:p>
          <a:p>
            <a:endParaRPr lang="en-GB" dirty="0"/>
          </a:p>
          <a:p>
            <a:r>
              <a:rPr lang="en-GB" dirty="0"/>
              <a:t>The standards aim to ensure that businesses are transparent about their environmental and social impacts, helping customers and investors make informed decisions.</a:t>
            </a:r>
          </a:p>
        </p:txBody>
      </p:sp>
    </p:spTree>
    <p:extLst>
      <p:ext uri="{BB962C8B-B14F-4D97-AF65-F5344CB8AC3E}">
        <p14:creationId xmlns:p14="http://schemas.microsoft.com/office/powerpoint/2010/main" val="8562081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E05B0D-C7A5-115B-8701-1FA5CF2D3BE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114</a:t>
            </a:fld>
            <a:endParaRPr lang="en-GB"/>
          </a:p>
        </p:txBody>
      </p:sp>
      <p:sp>
        <p:nvSpPr>
          <p:cNvPr id="3" name="Title 2">
            <a:extLst>
              <a:ext uri="{FF2B5EF4-FFF2-40B4-BE49-F238E27FC236}">
                <a16:creationId xmlns:a16="http://schemas.microsoft.com/office/drawing/2014/main" id="{6992849D-54B7-3B84-C890-950674742795}"/>
              </a:ext>
            </a:extLst>
          </p:cNvPr>
          <p:cNvSpPr>
            <a:spLocks noGrp="1"/>
          </p:cNvSpPr>
          <p:nvPr>
            <p:ph type="title"/>
          </p:nvPr>
        </p:nvSpPr>
        <p:spPr/>
        <p:txBody>
          <a:bodyPr/>
          <a:lstStyle/>
          <a:p>
            <a:r>
              <a:rPr lang="en-GB" dirty="0"/>
              <a:t>Corporate social responsibility (CSR)</a:t>
            </a:r>
          </a:p>
        </p:txBody>
      </p:sp>
      <p:sp>
        <p:nvSpPr>
          <p:cNvPr id="4" name="Text Placeholder 3">
            <a:extLst>
              <a:ext uri="{FF2B5EF4-FFF2-40B4-BE49-F238E27FC236}">
                <a16:creationId xmlns:a16="http://schemas.microsoft.com/office/drawing/2014/main" id="{C8BF10F5-2025-F7BB-A221-F32F58B69FEA}"/>
              </a:ext>
            </a:extLst>
          </p:cNvPr>
          <p:cNvSpPr>
            <a:spLocks noGrp="1"/>
          </p:cNvSpPr>
          <p:nvPr>
            <p:ph type="body" sz="quarter" idx="12"/>
          </p:nvPr>
        </p:nvSpPr>
        <p:spPr>
          <a:xfrm>
            <a:off x="234000" y="986400"/>
            <a:ext cx="8514464" cy="3601574"/>
          </a:xfrm>
        </p:spPr>
        <p:txBody>
          <a:bodyPr/>
          <a:lstStyle/>
          <a:p>
            <a:r>
              <a:rPr lang="en-GB" dirty="0"/>
              <a:t>Refers to how businesses manage their impact on society and the environment, beyond their legal obligations.</a:t>
            </a:r>
          </a:p>
          <a:p>
            <a:endParaRPr lang="en-GB" dirty="0"/>
          </a:p>
          <a:p>
            <a:r>
              <a:rPr lang="en-GB" dirty="0"/>
              <a:t>It is a comprehensive plan that details a business’s commitment to ethical, sustainable and socially responsible practices.  </a:t>
            </a:r>
          </a:p>
          <a:p>
            <a:endParaRPr lang="en-GB" dirty="0"/>
          </a:p>
          <a:p>
            <a:r>
              <a:rPr lang="en-GB" dirty="0"/>
              <a:t>It is not legally mandated. </a:t>
            </a:r>
          </a:p>
          <a:p>
            <a:endParaRPr lang="en-GB" dirty="0"/>
          </a:p>
          <a:p>
            <a:r>
              <a:rPr lang="en-GB" dirty="0"/>
              <a:t>It can help improve a business’s reputation and brand image. </a:t>
            </a:r>
          </a:p>
        </p:txBody>
      </p:sp>
      <p:sp>
        <p:nvSpPr>
          <p:cNvPr id="5" name="Footer Placeholder 4">
            <a:extLst>
              <a:ext uri="{FF2B5EF4-FFF2-40B4-BE49-F238E27FC236}">
                <a16:creationId xmlns:a16="http://schemas.microsoft.com/office/drawing/2014/main" id="{E94116A5-FCDC-F2DF-5CB9-BD2130AC661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8438722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85139-AAAD-AD67-5882-174E8F3FA10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115</a:t>
            </a:fld>
            <a:endParaRPr lang="en-GB"/>
          </a:p>
        </p:txBody>
      </p:sp>
      <p:sp>
        <p:nvSpPr>
          <p:cNvPr id="3" name="Title 2">
            <a:extLst>
              <a:ext uri="{FF2B5EF4-FFF2-40B4-BE49-F238E27FC236}">
                <a16:creationId xmlns:a16="http://schemas.microsoft.com/office/drawing/2014/main" id="{41141814-BF03-8139-0797-D03B461E4413}"/>
              </a:ext>
            </a:extLst>
          </p:cNvPr>
          <p:cNvSpPr>
            <a:spLocks noGrp="1"/>
          </p:cNvSpPr>
          <p:nvPr>
            <p:ph type="title"/>
          </p:nvPr>
        </p:nvSpPr>
        <p:spPr/>
        <p:txBody>
          <a:bodyPr/>
          <a:lstStyle/>
          <a:p>
            <a:r>
              <a:rPr lang="en-GB" dirty="0"/>
              <a:t>Consequences of not complying</a:t>
            </a:r>
          </a:p>
        </p:txBody>
      </p:sp>
      <p:sp>
        <p:nvSpPr>
          <p:cNvPr id="4" name="Text Placeholder 3">
            <a:extLst>
              <a:ext uri="{FF2B5EF4-FFF2-40B4-BE49-F238E27FC236}">
                <a16:creationId xmlns:a16="http://schemas.microsoft.com/office/drawing/2014/main" id="{42B08E98-1A4F-343A-6830-7B1610879F27}"/>
              </a:ext>
            </a:extLst>
          </p:cNvPr>
          <p:cNvSpPr>
            <a:spLocks noGrp="1"/>
          </p:cNvSpPr>
          <p:nvPr>
            <p:ph type="body" sz="quarter" idx="12"/>
          </p:nvPr>
        </p:nvSpPr>
        <p:spPr>
          <a:xfrm>
            <a:off x="234000" y="986400"/>
            <a:ext cx="8631840" cy="3601574"/>
          </a:xfrm>
        </p:spPr>
        <p:txBody>
          <a:bodyPr/>
          <a:lstStyle/>
          <a:p>
            <a:r>
              <a:rPr lang="en-GB" dirty="0"/>
              <a:t>Read the article you have been given and answer these questions:</a:t>
            </a:r>
          </a:p>
          <a:p>
            <a:pPr lvl="1"/>
            <a:r>
              <a:rPr lang="en-GB" dirty="0"/>
              <a:t>What is the name of the organisation responsible for prosecuting environmental legal breaches?</a:t>
            </a:r>
          </a:p>
          <a:p>
            <a:pPr lvl="1"/>
            <a:r>
              <a:rPr lang="en-GB" dirty="0"/>
              <a:t>What was the issue?</a:t>
            </a:r>
          </a:p>
          <a:p>
            <a:pPr lvl="1"/>
            <a:r>
              <a:rPr lang="en-GB" dirty="0"/>
              <a:t>What was the consequence?</a:t>
            </a:r>
          </a:p>
          <a:p>
            <a:pPr lvl="1"/>
            <a:endParaRPr lang="en-GB" dirty="0"/>
          </a:p>
          <a:p>
            <a:pPr marL="0" lvl="1" indent="0">
              <a:buNone/>
            </a:pPr>
            <a:r>
              <a:rPr lang="en-GB" dirty="0"/>
              <a:t>Extension task: Carry out some additional research. </a:t>
            </a:r>
            <a:br>
              <a:rPr lang="en-GB" dirty="0"/>
            </a:br>
            <a:r>
              <a:rPr lang="en-GB" dirty="0"/>
              <a:t>What is the largest amount you can find that a business has been fined by the Environment Agency?</a:t>
            </a:r>
          </a:p>
          <a:p>
            <a:pPr lvl="1"/>
            <a:endParaRPr lang="en-GB" dirty="0"/>
          </a:p>
        </p:txBody>
      </p:sp>
      <p:sp>
        <p:nvSpPr>
          <p:cNvPr id="5" name="Footer Placeholder 4">
            <a:extLst>
              <a:ext uri="{FF2B5EF4-FFF2-40B4-BE49-F238E27FC236}">
                <a16:creationId xmlns:a16="http://schemas.microsoft.com/office/drawing/2014/main" id="{A9179C56-835F-54AD-E147-1E9F7BD9C6B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757028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ACAB5-9D0E-E633-A353-9C0A1DD8560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46DA93-6DB9-2D04-824C-8F28DBE5242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116</a:t>
            </a:fld>
            <a:endParaRPr lang="en-GB"/>
          </a:p>
        </p:txBody>
      </p:sp>
      <p:sp>
        <p:nvSpPr>
          <p:cNvPr id="3" name="Title 2">
            <a:extLst>
              <a:ext uri="{FF2B5EF4-FFF2-40B4-BE49-F238E27FC236}">
                <a16:creationId xmlns:a16="http://schemas.microsoft.com/office/drawing/2014/main" id="{8484C816-E311-B0CA-52A6-3620B4F2E939}"/>
              </a:ext>
            </a:extLst>
          </p:cNvPr>
          <p:cNvSpPr>
            <a:spLocks noGrp="1"/>
          </p:cNvSpPr>
          <p:nvPr>
            <p:ph type="title"/>
          </p:nvPr>
        </p:nvSpPr>
        <p:spPr/>
        <p:txBody>
          <a:bodyPr/>
          <a:lstStyle/>
          <a:p>
            <a:r>
              <a:rPr lang="en-GB" dirty="0"/>
              <a:t>Net zero by 2050</a:t>
            </a:r>
          </a:p>
        </p:txBody>
      </p:sp>
      <p:sp>
        <p:nvSpPr>
          <p:cNvPr id="4" name="Text Placeholder 3">
            <a:extLst>
              <a:ext uri="{FF2B5EF4-FFF2-40B4-BE49-F238E27FC236}">
                <a16:creationId xmlns:a16="http://schemas.microsoft.com/office/drawing/2014/main" id="{64E5B13E-D182-0B77-00CC-B9D091AC34A1}"/>
              </a:ext>
            </a:extLst>
          </p:cNvPr>
          <p:cNvSpPr>
            <a:spLocks noGrp="1"/>
          </p:cNvSpPr>
          <p:nvPr>
            <p:ph type="body" sz="quarter" idx="12"/>
          </p:nvPr>
        </p:nvSpPr>
        <p:spPr>
          <a:xfrm>
            <a:off x="234000" y="986400"/>
            <a:ext cx="8631840" cy="3601574"/>
          </a:xfrm>
        </p:spPr>
        <p:txBody>
          <a:bodyPr/>
          <a:lstStyle/>
          <a:p>
            <a:r>
              <a:rPr lang="en-GB" dirty="0">
                <a:solidFill>
                  <a:srgbClr val="1C1C1C"/>
                </a:solidFill>
              </a:rPr>
              <a:t>The government has committed the UK to a legally binding </a:t>
            </a:r>
            <a:br>
              <a:rPr lang="en-GB" dirty="0">
                <a:solidFill>
                  <a:srgbClr val="1C1C1C"/>
                </a:solidFill>
              </a:rPr>
            </a:br>
            <a:r>
              <a:rPr lang="en-GB" dirty="0">
                <a:solidFill>
                  <a:srgbClr val="1C1C1C"/>
                </a:solidFill>
              </a:rPr>
              <a:t>‘net zero’ emissions target by 2050.</a:t>
            </a:r>
          </a:p>
          <a:p>
            <a:endParaRPr lang="en-GB" dirty="0">
              <a:solidFill>
                <a:srgbClr val="1C1C1C"/>
              </a:solidFill>
            </a:endParaRPr>
          </a:p>
          <a:p>
            <a:r>
              <a:rPr lang="en-GB" b="0" i="0" dirty="0">
                <a:solidFill>
                  <a:srgbClr val="1C1C1C"/>
                </a:solidFill>
                <a:effectLst/>
              </a:rPr>
              <a:t>Net zero refers to achieving a balance between the greenhouse gases emitted into the atmosphere and those removed from it.</a:t>
            </a:r>
          </a:p>
          <a:p>
            <a:r>
              <a:rPr lang="en-GB" b="0" i="0" dirty="0">
                <a:solidFill>
                  <a:srgbClr val="1C1C1C"/>
                </a:solidFill>
                <a:effectLst/>
              </a:rPr>
              <a:t> </a:t>
            </a:r>
          </a:p>
          <a:p>
            <a:r>
              <a:rPr lang="en-GB" b="0" i="0" dirty="0">
                <a:solidFill>
                  <a:srgbClr val="1C1C1C"/>
                </a:solidFill>
                <a:effectLst/>
              </a:rPr>
              <a:t>Essentially, any emissions produced are offset by an equivalent amount of emissions being removed, resulting in no net increase in atmospheric greenhouse gases.</a:t>
            </a:r>
          </a:p>
          <a:p>
            <a:endParaRPr lang="en-GB" dirty="0"/>
          </a:p>
        </p:txBody>
      </p:sp>
      <p:sp>
        <p:nvSpPr>
          <p:cNvPr id="5" name="Footer Placeholder 4">
            <a:extLst>
              <a:ext uri="{FF2B5EF4-FFF2-40B4-BE49-F238E27FC236}">
                <a16:creationId xmlns:a16="http://schemas.microsoft.com/office/drawing/2014/main" id="{47E7E93C-40C6-7505-9D50-08EAAA1DE46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5373490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D4687-7334-6822-887D-24BAABC00CA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117</a:t>
            </a:fld>
            <a:endParaRPr lang="en-GB"/>
          </a:p>
        </p:txBody>
      </p:sp>
      <p:sp>
        <p:nvSpPr>
          <p:cNvPr id="3" name="Title 2">
            <a:extLst>
              <a:ext uri="{FF2B5EF4-FFF2-40B4-BE49-F238E27FC236}">
                <a16:creationId xmlns:a16="http://schemas.microsoft.com/office/drawing/2014/main" id="{36A953F3-5036-7C57-1B95-BB64F4C163C3}"/>
              </a:ext>
            </a:extLst>
          </p:cNvPr>
          <p:cNvSpPr>
            <a:spLocks noGrp="1"/>
          </p:cNvSpPr>
          <p:nvPr>
            <p:ph type="title"/>
          </p:nvPr>
        </p:nvSpPr>
        <p:spPr/>
        <p:txBody>
          <a:bodyPr/>
          <a:lstStyle/>
          <a:p>
            <a:r>
              <a:rPr lang="en-GB" dirty="0"/>
              <a:t>Critical thinking skills focus</a:t>
            </a:r>
          </a:p>
        </p:txBody>
      </p:sp>
      <p:sp>
        <p:nvSpPr>
          <p:cNvPr id="4" name="Text Placeholder 3">
            <a:extLst>
              <a:ext uri="{FF2B5EF4-FFF2-40B4-BE49-F238E27FC236}">
                <a16:creationId xmlns:a16="http://schemas.microsoft.com/office/drawing/2014/main" id="{71716C45-6317-0B70-1988-D2AB2AC70DFF}"/>
              </a:ext>
            </a:extLst>
          </p:cNvPr>
          <p:cNvSpPr>
            <a:spLocks noGrp="1"/>
          </p:cNvSpPr>
          <p:nvPr>
            <p:ph type="body" sz="quarter" idx="12"/>
          </p:nvPr>
        </p:nvSpPr>
        <p:spPr>
          <a:xfrm>
            <a:off x="234000" y="986400"/>
            <a:ext cx="8586472" cy="3601574"/>
          </a:xfrm>
        </p:spPr>
        <p:txBody>
          <a:bodyPr/>
          <a:lstStyle/>
          <a:p>
            <a:pPr marL="0" lvl="1" indent="0">
              <a:buNone/>
            </a:pPr>
            <a:r>
              <a:rPr lang="en-GB" dirty="0"/>
              <a:t>Refer to your Critical thinking skills assessment. </a:t>
            </a:r>
          </a:p>
          <a:p>
            <a:pPr marL="0" lvl="1" indent="0">
              <a:buNone/>
            </a:pPr>
            <a:endParaRPr lang="en-GB" dirty="0"/>
          </a:p>
          <a:p>
            <a:pPr marL="0" lvl="1" indent="0">
              <a:buNone/>
            </a:pPr>
            <a:r>
              <a:rPr lang="en-GB" dirty="0"/>
              <a:t>You are going to undertake a task that will help with your development of the following skills:</a:t>
            </a:r>
          </a:p>
          <a:p>
            <a:pPr lvl="1"/>
            <a:endParaRPr lang="en-GB" dirty="0"/>
          </a:p>
          <a:p>
            <a:pPr lvl="1"/>
            <a:r>
              <a:rPr lang="en-GB" dirty="0">
                <a:solidFill>
                  <a:srgbClr val="FF0000"/>
                </a:solidFill>
              </a:rPr>
              <a:t>View situations from different perspectives.</a:t>
            </a:r>
          </a:p>
          <a:p>
            <a:pPr lvl="1"/>
            <a:r>
              <a:rPr lang="en-GB" dirty="0">
                <a:solidFill>
                  <a:srgbClr val="FF0000"/>
                </a:solidFill>
              </a:rPr>
              <a:t>Analyse ideas and arguments.</a:t>
            </a:r>
          </a:p>
          <a:p>
            <a:endParaRPr lang="en-GB" dirty="0"/>
          </a:p>
          <a:p>
            <a:endParaRPr lang="en-GB" dirty="0"/>
          </a:p>
        </p:txBody>
      </p:sp>
      <p:sp>
        <p:nvSpPr>
          <p:cNvPr id="5" name="Footer Placeholder 4">
            <a:extLst>
              <a:ext uri="{FF2B5EF4-FFF2-40B4-BE49-F238E27FC236}">
                <a16:creationId xmlns:a16="http://schemas.microsoft.com/office/drawing/2014/main" id="{8F15C4F6-923C-6210-3601-85EDF92CAD7A}"/>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2852918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38EFB-4E7B-EB61-201D-CBEB72310D7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118</a:t>
            </a:fld>
            <a:endParaRPr lang="en-GB"/>
          </a:p>
        </p:txBody>
      </p:sp>
      <p:sp>
        <p:nvSpPr>
          <p:cNvPr id="3" name="Title 2">
            <a:extLst>
              <a:ext uri="{FF2B5EF4-FFF2-40B4-BE49-F238E27FC236}">
                <a16:creationId xmlns:a16="http://schemas.microsoft.com/office/drawing/2014/main" id="{F724DE16-2C6B-5F60-5187-5487805ADF4F}"/>
              </a:ext>
            </a:extLst>
          </p:cNvPr>
          <p:cNvSpPr>
            <a:spLocks noGrp="1"/>
          </p:cNvSpPr>
          <p:nvPr>
            <p:ph type="title"/>
          </p:nvPr>
        </p:nvSpPr>
        <p:spPr/>
        <p:txBody>
          <a:bodyPr/>
          <a:lstStyle/>
          <a:p>
            <a:r>
              <a:rPr lang="en-GB" dirty="0"/>
              <a:t>Net zero by 2050: Achievable or not?</a:t>
            </a:r>
          </a:p>
        </p:txBody>
      </p:sp>
      <p:sp>
        <p:nvSpPr>
          <p:cNvPr id="4" name="Text Placeholder 3">
            <a:extLst>
              <a:ext uri="{FF2B5EF4-FFF2-40B4-BE49-F238E27FC236}">
                <a16:creationId xmlns:a16="http://schemas.microsoft.com/office/drawing/2014/main" id="{AD2ADC90-1E8B-E658-798F-8500920C1FCB}"/>
              </a:ext>
            </a:extLst>
          </p:cNvPr>
          <p:cNvSpPr>
            <a:spLocks noGrp="1"/>
          </p:cNvSpPr>
          <p:nvPr>
            <p:ph type="body" sz="quarter" idx="12"/>
          </p:nvPr>
        </p:nvSpPr>
        <p:spPr>
          <a:xfrm>
            <a:off x="234000" y="986400"/>
            <a:ext cx="8631840" cy="3601574"/>
          </a:xfrm>
        </p:spPr>
        <p:txBody>
          <a:bodyPr/>
          <a:lstStyle/>
          <a:p>
            <a:r>
              <a:rPr lang="en-GB" dirty="0"/>
              <a:t>In your pairs, one of you will research net zero supporters and the other will research doubters.</a:t>
            </a:r>
          </a:p>
          <a:p>
            <a:endParaRPr lang="en-GB" dirty="0"/>
          </a:p>
          <a:p>
            <a:r>
              <a:rPr lang="en-GB" dirty="0"/>
              <a:t>For each angle (supporter or doubter), you should find out:</a:t>
            </a:r>
          </a:p>
          <a:p>
            <a:pPr lvl="1"/>
            <a:r>
              <a:rPr lang="en-GB" dirty="0"/>
              <a:t>the names of two organisations that support/doubt</a:t>
            </a:r>
          </a:p>
          <a:p>
            <a:pPr lvl="1"/>
            <a:r>
              <a:rPr lang="en-GB" dirty="0"/>
              <a:t>the reasons they support or doubt the initiative.</a:t>
            </a:r>
          </a:p>
          <a:p>
            <a:pPr lvl="1"/>
            <a:endParaRPr lang="en-GB" dirty="0"/>
          </a:p>
          <a:p>
            <a:pPr marL="0" lvl="1" indent="0">
              <a:buNone/>
            </a:pPr>
            <a:r>
              <a:rPr lang="en-GB" dirty="0"/>
              <a:t>Share your findings with you partner and evaluate the information.</a:t>
            </a:r>
          </a:p>
          <a:p>
            <a:pPr lvl="1"/>
            <a:endParaRPr lang="en-GB" dirty="0"/>
          </a:p>
        </p:txBody>
      </p:sp>
      <p:sp>
        <p:nvSpPr>
          <p:cNvPr id="5" name="Footer Placeholder 4">
            <a:extLst>
              <a:ext uri="{FF2B5EF4-FFF2-40B4-BE49-F238E27FC236}">
                <a16:creationId xmlns:a16="http://schemas.microsoft.com/office/drawing/2014/main" id="{F41D4973-36ED-A428-07D2-F7D4F5882EA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7189672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EFDD2-1FAC-2779-4733-960372CA79F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39B244-42BC-CF24-F712-9E74BF3E3C4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119</a:t>
            </a:fld>
            <a:endParaRPr lang="en-GB"/>
          </a:p>
        </p:txBody>
      </p:sp>
      <p:sp>
        <p:nvSpPr>
          <p:cNvPr id="3" name="Title 2">
            <a:extLst>
              <a:ext uri="{FF2B5EF4-FFF2-40B4-BE49-F238E27FC236}">
                <a16:creationId xmlns:a16="http://schemas.microsoft.com/office/drawing/2014/main" id="{15192D9D-8010-F517-A25F-DE7195E672C5}"/>
              </a:ext>
            </a:extLst>
          </p:cNvPr>
          <p:cNvSpPr>
            <a:spLocks noGrp="1"/>
          </p:cNvSpPr>
          <p:nvPr>
            <p:ph type="title"/>
          </p:nvPr>
        </p:nvSpPr>
        <p:spPr/>
        <p:txBody>
          <a:bodyPr/>
          <a:lstStyle/>
          <a:p>
            <a:r>
              <a:rPr lang="en-GB" dirty="0"/>
              <a:t>Net zero by 2050: Achievable or not?</a:t>
            </a:r>
          </a:p>
        </p:txBody>
      </p:sp>
      <p:sp>
        <p:nvSpPr>
          <p:cNvPr id="4" name="Text Placeholder 3">
            <a:extLst>
              <a:ext uri="{FF2B5EF4-FFF2-40B4-BE49-F238E27FC236}">
                <a16:creationId xmlns:a16="http://schemas.microsoft.com/office/drawing/2014/main" id="{505BFF48-DDF6-7214-96C0-6229BEF29F7E}"/>
              </a:ext>
            </a:extLst>
          </p:cNvPr>
          <p:cNvSpPr>
            <a:spLocks noGrp="1"/>
          </p:cNvSpPr>
          <p:nvPr>
            <p:ph type="body" sz="quarter" idx="12"/>
          </p:nvPr>
        </p:nvSpPr>
        <p:spPr>
          <a:xfrm>
            <a:off x="234000" y="986400"/>
            <a:ext cx="8631840" cy="3601574"/>
          </a:xfrm>
        </p:spPr>
        <p:txBody>
          <a:bodyPr/>
          <a:lstStyle/>
          <a:p>
            <a:endParaRPr lang="en-GB" dirty="0"/>
          </a:p>
          <a:p>
            <a:r>
              <a:rPr lang="en-GB" dirty="0"/>
              <a:t>Draw a conclusion in your pairs about which ‘side’ you are on – do you support or doubt the initiative? You do not have to agree with your partner, as long as you can each justify your decision.</a:t>
            </a:r>
          </a:p>
          <a:p>
            <a:endParaRPr lang="en-GB" dirty="0"/>
          </a:p>
          <a:p>
            <a:r>
              <a:rPr lang="en-GB" dirty="0"/>
              <a:t>Feed your conclusions back to the class. </a:t>
            </a:r>
          </a:p>
          <a:p>
            <a:endParaRPr lang="en-GB" dirty="0"/>
          </a:p>
          <a:p>
            <a:endParaRPr lang="en-GB" dirty="0"/>
          </a:p>
          <a:p>
            <a:endParaRPr lang="en-GB" dirty="0"/>
          </a:p>
          <a:p>
            <a:pPr lvl="1"/>
            <a:endParaRPr lang="en-GB" dirty="0"/>
          </a:p>
        </p:txBody>
      </p:sp>
      <p:sp>
        <p:nvSpPr>
          <p:cNvPr id="5" name="Footer Placeholder 4">
            <a:extLst>
              <a:ext uri="{FF2B5EF4-FFF2-40B4-BE49-F238E27FC236}">
                <a16:creationId xmlns:a16="http://schemas.microsoft.com/office/drawing/2014/main" id="{C1CBDC22-935B-219E-59D2-860A6A58B7C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29637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0288F-98E0-4A43-BB73-CDC426C169D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a:t>
            </a:fld>
            <a:endParaRPr lang="en-GB"/>
          </a:p>
        </p:txBody>
      </p:sp>
      <p:sp>
        <p:nvSpPr>
          <p:cNvPr id="3" name="Title 2">
            <a:extLst>
              <a:ext uri="{FF2B5EF4-FFF2-40B4-BE49-F238E27FC236}">
                <a16:creationId xmlns:a16="http://schemas.microsoft.com/office/drawing/2014/main" id="{5D98DAF8-A77B-4F8C-9B47-17CF4CA121EC}"/>
              </a:ext>
            </a:extLst>
          </p:cNvPr>
          <p:cNvSpPr>
            <a:spLocks noGrp="1"/>
          </p:cNvSpPr>
          <p:nvPr>
            <p:ph type="title"/>
          </p:nvPr>
        </p:nvSpPr>
        <p:spPr/>
        <p:txBody>
          <a:bodyPr/>
          <a:lstStyle/>
          <a:p>
            <a:r>
              <a:rPr lang="en-GB" dirty="0"/>
              <a:t>Homework task</a:t>
            </a:r>
          </a:p>
        </p:txBody>
      </p:sp>
      <p:sp>
        <p:nvSpPr>
          <p:cNvPr id="4" name="Text Placeholder 3">
            <a:extLst>
              <a:ext uri="{FF2B5EF4-FFF2-40B4-BE49-F238E27FC236}">
                <a16:creationId xmlns:a16="http://schemas.microsoft.com/office/drawing/2014/main" id="{DEE09BE4-4994-41D5-87C2-C1405BA36313}"/>
              </a:ext>
            </a:extLst>
          </p:cNvPr>
          <p:cNvSpPr>
            <a:spLocks noGrp="1"/>
          </p:cNvSpPr>
          <p:nvPr>
            <p:ph type="body" sz="quarter" idx="12"/>
          </p:nvPr>
        </p:nvSpPr>
        <p:spPr>
          <a:xfrm>
            <a:off x="234000" y="986400"/>
            <a:ext cx="8631840" cy="3601574"/>
          </a:xfrm>
        </p:spPr>
        <p:txBody>
          <a:bodyPr/>
          <a:lstStyle/>
          <a:p>
            <a:r>
              <a:rPr lang="en-GB" dirty="0"/>
              <a:t>Understanding the impact of legislation on working practices is a key part of working in the animal industry.</a:t>
            </a:r>
          </a:p>
          <a:p>
            <a:endParaRPr lang="en-GB" dirty="0"/>
          </a:p>
          <a:p>
            <a:r>
              <a:rPr lang="en-GB" dirty="0"/>
              <a:t>Analysing the impact of legislation is a popular exam topic.</a:t>
            </a:r>
          </a:p>
          <a:p>
            <a:endParaRPr lang="en-GB" dirty="0"/>
          </a:p>
          <a:p>
            <a:r>
              <a:rPr lang="en-GB" dirty="0"/>
              <a:t>Homework task: Create a set of revision cards about the key legislations we have covered today.</a:t>
            </a:r>
          </a:p>
        </p:txBody>
      </p:sp>
      <p:sp>
        <p:nvSpPr>
          <p:cNvPr id="5" name="Footer Placeholder 4">
            <a:extLst>
              <a:ext uri="{FF2B5EF4-FFF2-40B4-BE49-F238E27FC236}">
                <a16:creationId xmlns:a16="http://schemas.microsoft.com/office/drawing/2014/main" id="{2792134C-8F49-49C0-B51B-A458FFDD5F8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5276072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46D232-0463-17A3-E803-09B5847C403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120</a:t>
            </a:fld>
            <a:endParaRPr lang="en-GB"/>
          </a:p>
        </p:txBody>
      </p:sp>
      <p:sp>
        <p:nvSpPr>
          <p:cNvPr id="3" name="Title 2">
            <a:extLst>
              <a:ext uri="{FF2B5EF4-FFF2-40B4-BE49-F238E27FC236}">
                <a16:creationId xmlns:a16="http://schemas.microsoft.com/office/drawing/2014/main" id="{A3DCE0A5-B4B2-4620-F675-E5A433194583}"/>
              </a:ext>
            </a:extLst>
          </p:cNvPr>
          <p:cNvSpPr>
            <a:spLocks noGrp="1"/>
          </p:cNvSpPr>
          <p:nvPr>
            <p:ph type="title"/>
          </p:nvPr>
        </p:nvSpPr>
        <p:spPr/>
        <p:txBody>
          <a:bodyPr>
            <a:noAutofit/>
          </a:bodyPr>
          <a:lstStyle/>
          <a:p>
            <a:r>
              <a:rPr lang="en-GB" dirty="0"/>
              <a:t>Sustainability challenges for businesses: Knowledge</a:t>
            </a:r>
          </a:p>
        </p:txBody>
      </p:sp>
      <p:sp>
        <p:nvSpPr>
          <p:cNvPr id="4" name="Text Placeholder 3">
            <a:extLst>
              <a:ext uri="{FF2B5EF4-FFF2-40B4-BE49-F238E27FC236}">
                <a16:creationId xmlns:a16="http://schemas.microsoft.com/office/drawing/2014/main" id="{12AA3FEE-8F00-9DC0-E874-3D700D94D09B}"/>
              </a:ext>
            </a:extLst>
          </p:cNvPr>
          <p:cNvSpPr>
            <a:spLocks noGrp="1"/>
          </p:cNvSpPr>
          <p:nvPr>
            <p:ph type="body" sz="quarter" idx="12"/>
          </p:nvPr>
        </p:nvSpPr>
        <p:spPr>
          <a:xfrm>
            <a:off x="234000" y="1491630"/>
            <a:ext cx="8631840" cy="3096344"/>
          </a:xfrm>
        </p:spPr>
        <p:txBody>
          <a:bodyPr/>
          <a:lstStyle/>
          <a:p>
            <a:r>
              <a:rPr lang="en-GB" dirty="0"/>
              <a:t>So far you have learnt about:</a:t>
            </a:r>
          </a:p>
          <a:p>
            <a:pPr lvl="1"/>
            <a:r>
              <a:rPr lang="en-GB" dirty="0"/>
              <a:t>key legislation relating to animal businesses and how they impact on practices</a:t>
            </a:r>
          </a:p>
          <a:p>
            <a:pPr lvl="1"/>
            <a:r>
              <a:rPr lang="en-GB" dirty="0"/>
              <a:t>biosecurity practices and waste disposal</a:t>
            </a:r>
          </a:p>
          <a:p>
            <a:pPr lvl="1"/>
            <a:r>
              <a:rPr lang="en-GB" dirty="0"/>
              <a:t>the history of climate change and what this might mean for the future</a:t>
            </a:r>
          </a:p>
          <a:p>
            <a:pPr lvl="1"/>
            <a:r>
              <a:rPr lang="en-GB" dirty="0"/>
              <a:t>government policies and initiatives that aim to mitigate </a:t>
            </a:r>
            <a:br>
              <a:rPr lang="en-GB" dirty="0"/>
            </a:br>
            <a:r>
              <a:rPr lang="en-GB" dirty="0"/>
              <a:t>climate change.</a:t>
            </a:r>
          </a:p>
          <a:p>
            <a:endParaRPr lang="en-GB" dirty="0"/>
          </a:p>
        </p:txBody>
      </p:sp>
      <p:sp>
        <p:nvSpPr>
          <p:cNvPr id="5" name="Footer Placeholder 4">
            <a:extLst>
              <a:ext uri="{FF2B5EF4-FFF2-40B4-BE49-F238E27FC236}">
                <a16:creationId xmlns:a16="http://schemas.microsoft.com/office/drawing/2014/main" id="{D7C623ED-0D0A-2F41-627F-43A04305B24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909232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042E7-9DF9-21E8-2596-47845DAD95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18824-F3D6-ED4F-2804-1AFF500367B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121</a:t>
            </a:fld>
            <a:endParaRPr lang="en-GB"/>
          </a:p>
        </p:txBody>
      </p:sp>
      <p:sp>
        <p:nvSpPr>
          <p:cNvPr id="3" name="Title 2">
            <a:extLst>
              <a:ext uri="{FF2B5EF4-FFF2-40B4-BE49-F238E27FC236}">
                <a16:creationId xmlns:a16="http://schemas.microsoft.com/office/drawing/2014/main" id="{E3D5141A-A22E-F6E1-7C0F-1A19D8B6D4AA}"/>
              </a:ext>
            </a:extLst>
          </p:cNvPr>
          <p:cNvSpPr>
            <a:spLocks noGrp="1"/>
          </p:cNvSpPr>
          <p:nvPr>
            <p:ph type="title"/>
          </p:nvPr>
        </p:nvSpPr>
        <p:spPr/>
        <p:txBody>
          <a:bodyPr>
            <a:noAutofit/>
          </a:bodyPr>
          <a:lstStyle/>
          <a:p>
            <a:r>
              <a:rPr lang="en-GB" dirty="0"/>
              <a:t>Sustainability challenges for businesses: Analysis</a:t>
            </a:r>
          </a:p>
        </p:txBody>
      </p:sp>
      <p:sp>
        <p:nvSpPr>
          <p:cNvPr id="4" name="Text Placeholder 3">
            <a:extLst>
              <a:ext uri="{FF2B5EF4-FFF2-40B4-BE49-F238E27FC236}">
                <a16:creationId xmlns:a16="http://schemas.microsoft.com/office/drawing/2014/main" id="{A788F0FE-AE6F-ECF5-764A-AF22D0D1963C}"/>
              </a:ext>
            </a:extLst>
          </p:cNvPr>
          <p:cNvSpPr>
            <a:spLocks noGrp="1"/>
          </p:cNvSpPr>
          <p:nvPr>
            <p:ph type="body" sz="quarter" idx="12"/>
          </p:nvPr>
        </p:nvSpPr>
        <p:spPr>
          <a:xfrm>
            <a:off x="234000" y="1491630"/>
            <a:ext cx="8631840" cy="3096344"/>
          </a:xfrm>
        </p:spPr>
        <p:txBody>
          <a:bodyPr/>
          <a:lstStyle/>
          <a:p>
            <a:pPr marL="0" lvl="1" indent="0">
              <a:buNone/>
            </a:pPr>
            <a:r>
              <a:rPr lang="en-GB" dirty="0"/>
              <a:t>You have also considered:</a:t>
            </a:r>
          </a:p>
          <a:p>
            <a:pPr lvl="1"/>
            <a:r>
              <a:rPr lang="en-GB" dirty="0"/>
              <a:t>the impacts that animal businesses have on the environment</a:t>
            </a:r>
          </a:p>
          <a:p>
            <a:pPr lvl="1"/>
            <a:r>
              <a:rPr lang="en-GB" dirty="0"/>
              <a:t>the challenges that animal businesses face in acting sustainably</a:t>
            </a:r>
          </a:p>
          <a:p>
            <a:pPr lvl="1"/>
            <a:r>
              <a:rPr lang="en-GB" dirty="0"/>
              <a:t>how businesses can measure their environmental impact and sustainability efforts.</a:t>
            </a:r>
          </a:p>
          <a:p>
            <a:endParaRPr lang="en-GB" dirty="0"/>
          </a:p>
        </p:txBody>
      </p:sp>
      <p:sp>
        <p:nvSpPr>
          <p:cNvPr id="5" name="Footer Placeholder 4">
            <a:extLst>
              <a:ext uri="{FF2B5EF4-FFF2-40B4-BE49-F238E27FC236}">
                <a16:creationId xmlns:a16="http://schemas.microsoft.com/office/drawing/2014/main" id="{8AB15334-FCFE-337B-5D5C-82701F684AC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9014793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FFB3A-E24C-1802-45BB-0F24482638B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8E8E06-9023-70E5-942D-42E51B19BDA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122</a:t>
            </a:fld>
            <a:endParaRPr lang="en-GB"/>
          </a:p>
        </p:txBody>
      </p:sp>
      <p:sp>
        <p:nvSpPr>
          <p:cNvPr id="3" name="Title 2">
            <a:extLst>
              <a:ext uri="{FF2B5EF4-FFF2-40B4-BE49-F238E27FC236}">
                <a16:creationId xmlns:a16="http://schemas.microsoft.com/office/drawing/2014/main" id="{FD36D405-1A94-904E-5894-DAB33D56C470}"/>
              </a:ext>
            </a:extLst>
          </p:cNvPr>
          <p:cNvSpPr>
            <a:spLocks noGrp="1"/>
          </p:cNvSpPr>
          <p:nvPr>
            <p:ph type="title"/>
          </p:nvPr>
        </p:nvSpPr>
        <p:spPr/>
        <p:txBody>
          <a:bodyPr>
            <a:noAutofit/>
          </a:bodyPr>
          <a:lstStyle/>
          <a:p>
            <a:r>
              <a:rPr lang="en-GB" dirty="0"/>
              <a:t>Sustainability challenges for businesses: Action</a:t>
            </a:r>
          </a:p>
        </p:txBody>
      </p:sp>
      <p:sp>
        <p:nvSpPr>
          <p:cNvPr id="4" name="Text Placeholder 3">
            <a:extLst>
              <a:ext uri="{FF2B5EF4-FFF2-40B4-BE49-F238E27FC236}">
                <a16:creationId xmlns:a16="http://schemas.microsoft.com/office/drawing/2014/main" id="{584FE485-5936-B154-1C87-5299894B4949}"/>
              </a:ext>
            </a:extLst>
          </p:cNvPr>
          <p:cNvSpPr>
            <a:spLocks noGrp="1"/>
          </p:cNvSpPr>
          <p:nvPr>
            <p:ph type="body" sz="quarter" idx="12"/>
          </p:nvPr>
        </p:nvSpPr>
        <p:spPr>
          <a:xfrm>
            <a:off x="234000" y="1491630"/>
            <a:ext cx="8631840" cy="3096344"/>
          </a:xfrm>
        </p:spPr>
        <p:txBody>
          <a:bodyPr/>
          <a:lstStyle/>
          <a:p>
            <a:pPr marL="0" lvl="1" indent="0">
              <a:buNone/>
            </a:pPr>
            <a:endParaRPr lang="en-GB" dirty="0"/>
          </a:p>
          <a:p>
            <a:pPr marL="0" lvl="1" indent="0">
              <a:buNone/>
            </a:pPr>
            <a:r>
              <a:rPr lang="en-GB" dirty="0"/>
              <a:t>So what can businesses actually </a:t>
            </a:r>
            <a:r>
              <a:rPr lang="en-GB" b="1" dirty="0"/>
              <a:t>do</a:t>
            </a:r>
            <a:r>
              <a:rPr lang="en-GB" dirty="0"/>
              <a:t> to improve their sustainability performance and reduce their impacts on </a:t>
            </a:r>
            <a:br>
              <a:rPr lang="en-GB" dirty="0"/>
            </a:br>
            <a:r>
              <a:rPr lang="en-GB" dirty="0"/>
              <a:t>the environment?</a:t>
            </a:r>
          </a:p>
          <a:p>
            <a:pPr marL="0" lvl="1" indent="0">
              <a:buNone/>
            </a:pPr>
            <a:endParaRPr lang="en-GB" dirty="0"/>
          </a:p>
          <a:p>
            <a:pPr marL="0" lvl="1" indent="0">
              <a:buNone/>
            </a:pPr>
            <a:r>
              <a:rPr lang="en-GB" dirty="0"/>
              <a:t>That is the most important question.</a:t>
            </a:r>
          </a:p>
          <a:p>
            <a:endParaRPr lang="en-GB" dirty="0"/>
          </a:p>
        </p:txBody>
      </p:sp>
      <p:sp>
        <p:nvSpPr>
          <p:cNvPr id="5" name="Footer Placeholder 4">
            <a:extLst>
              <a:ext uri="{FF2B5EF4-FFF2-40B4-BE49-F238E27FC236}">
                <a16:creationId xmlns:a16="http://schemas.microsoft.com/office/drawing/2014/main" id="{EE1C875D-26FE-4C0A-C552-2519401B5C9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72801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E18A43-47F8-3269-275F-92D1F109AD9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123</a:t>
            </a:fld>
            <a:endParaRPr lang="en-GB"/>
          </a:p>
        </p:txBody>
      </p:sp>
      <p:sp>
        <p:nvSpPr>
          <p:cNvPr id="3" name="Title 2">
            <a:extLst>
              <a:ext uri="{FF2B5EF4-FFF2-40B4-BE49-F238E27FC236}">
                <a16:creationId xmlns:a16="http://schemas.microsoft.com/office/drawing/2014/main" id="{9AAD4E25-EAAB-962C-8F9D-56935153B6B7}"/>
              </a:ext>
            </a:extLst>
          </p:cNvPr>
          <p:cNvSpPr>
            <a:spLocks noGrp="1"/>
          </p:cNvSpPr>
          <p:nvPr>
            <p:ph type="title"/>
          </p:nvPr>
        </p:nvSpPr>
        <p:spPr/>
        <p:txBody>
          <a:bodyPr/>
          <a:lstStyle/>
          <a:p>
            <a:r>
              <a:rPr lang="en-GB" dirty="0"/>
              <a:t>Sustainability plans</a:t>
            </a:r>
          </a:p>
        </p:txBody>
      </p:sp>
      <p:sp>
        <p:nvSpPr>
          <p:cNvPr id="4" name="Text Placeholder 3">
            <a:extLst>
              <a:ext uri="{FF2B5EF4-FFF2-40B4-BE49-F238E27FC236}">
                <a16:creationId xmlns:a16="http://schemas.microsoft.com/office/drawing/2014/main" id="{626E9444-9EA6-9F1C-CFC2-A4D6435DF79A}"/>
              </a:ext>
            </a:extLst>
          </p:cNvPr>
          <p:cNvSpPr>
            <a:spLocks noGrp="1"/>
          </p:cNvSpPr>
          <p:nvPr>
            <p:ph type="body" sz="quarter" idx="12"/>
          </p:nvPr>
        </p:nvSpPr>
        <p:spPr>
          <a:xfrm>
            <a:off x="234000" y="986400"/>
            <a:ext cx="8631840" cy="3601574"/>
          </a:xfrm>
        </p:spPr>
        <p:txBody>
          <a:bodyPr/>
          <a:lstStyle/>
          <a:p>
            <a:r>
              <a:rPr lang="en-GB" dirty="0"/>
              <a:t>A sustainability plan is a strategic document that outlines how a business intends to manage its environmental, social and economic impacts. </a:t>
            </a:r>
          </a:p>
          <a:p>
            <a:endParaRPr lang="en-GB" dirty="0"/>
          </a:p>
          <a:p>
            <a:r>
              <a:rPr lang="en-GB" dirty="0"/>
              <a:t>It sets goals, actions and measurements to minimise the business’s environmental impact and ensure that practices are sustainable in the long term. </a:t>
            </a:r>
          </a:p>
          <a:p>
            <a:endParaRPr lang="en-GB" dirty="0"/>
          </a:p>
        </p:txBody>
      </p:sp>
      <p:sp>
        <p:nvSpPr>
          <p:cNvPr id="5" name="Footer Placeholder 4">
            <a:extLst>
              <a:ext uri="{FF2B5EF4-FFF2-40B4-BE49-F238E27FC236}">
                <a16:creationId xmlns:a16="http://schemas.microsoft.com/office/drawing/2014/main" id="{39C8467A-E7EA-FE02-04F7-573F9FA45F0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6540359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252E6-F9C0-EFA4-47A2-B3AC30DC2D7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C28159-409B-DD73-9AA4-B00219B2473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124</a:t>
            </a:fld>
            <a:endParaRPr lang="en-GB"/>
          </a:p>
        </p:txBody>
      </p:sp>
      <p:sp>
        <p:nvSpPr>
          <p:cNvPr id="3" name="Title 2">
            <a:extLst>
              <a:ext uri="{FF2B5EF4-FFF2-40B4-BE49-F238E27FC236}">
                <a16:creationId xmlns:a16="http://schemas.microsoft.com/office/drawing/2014/main" id="{30DA0FD1-B788-8F49-50C3-91B0A463D0AE}"/>
              </a:ext>
            </a:extLst>
          </p:cNvPr>
          <p:cNvSpPr>
            <a:spLocks noGrp="1"/>
          </p:cNvSpPr>
          <p:nvPr>
            <p:ph type="title"/>
          </p:nvPr>
        </p:nvSpPr>
        <p:spPr/>
        <p:txBody>
          <a:bodyPr/>
          <a:lstStyle/>
          <a:p>
            <a:r>
              <a:rPr lang="en-GB" dirty="0"/>
              <a:t>Homework task: Sustainability plans</a:t>
            </a:r>
          </a:p>
        </p:txBody>
      </p:sp>
      <p:sp>
        <p:nvSpPr>
          <p:cNvPr id="4" name="Text Placeholder 3">
            <a:extLst>
              <a:ext uri="{FF2B5EF4-FFF2-40B4-BE49-F238E27FC236}">
                <a16:creationId xmlns:a16="http://schemas.microsoft.com/office/drawing/2014/main" id="{83F9F72C-9E8E-B7E8-1442-B0DC2A7E1EB9}"/>
              </a:ext>
            </a:extLst>
          </p:cNvPr>
          <p:cNvSpPr>
            <a:spLocks noGrp="1"/>
          </p:cNvSpPr>
          <p:nvPr>
            <p:ph type="body" sz="quarter" idx="12"/>
          </p:nvPr>
        </p:nvSpPr>
        <p:spPr>
          <a:xfrm>
            <a:off x="234000" y="986400"/>
            <a:ext cx="8631840" cy="3601574"/>
          </a:xfrm>
        </p:spPr>
        <p:txBody>
          <a:bodyPr/>
          <a:lstStyle/>
          <a:p>
            <a:endParaRPr lang="en-GB" dirty="0"/>
          </a:p>
          <a:p>
            <a:r>
              <a:rPr lang="en-GB" dirty="0"/>
              <a:t>Find an example of an animal-related business sustainability plan. It might be referred to as a sustainability plan, policy or strategy. If you struggle to find one, you could also look up a sustainability report. </a:t>
            </a:r>
          </a:p>
          <a:p>
            <a:endParaRPr lang="en-GB" dirty="0"/>
          </a:p>
          <a:p>
            <a:r>
              <a:rPr lang="en-GB" dirty="0"/>
              <a:t>Print or save the document or webpage ready for next lesson.</a:t>
            </a:r>
          </a:p>
        </p:txBody>
      </p:sp>
      <p:sp>
        <p:nvSpPr>
          <p:cNvPr id="5" name="Footer Placeholder 4">
            <a:extLst>
              <a:ext uri="{FF2B5EF4-FFF2-40B4-BE49-F238E27FC236}">
                <a16:creationId xmlns:a16="http://schemas.microsoft.com/office/drawing/2014/main" id="{17456132-6605-FF91-C6AB-19208018FDF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8248633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E60BE-6BF1-6DB0-9A6D-8D2F18535AB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E72AD0-BA51-5DF7-A5ED-C7214925030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125</a:t>
            </a:fld>
            <a:endParaRPr lang="en-GB"/>
          </a:p>
        </p:txBody>
      </p:sp>
      <p:sp>
        <p:nvSpPr>
          <p:cNvPr id="3" name="Title 2">
            <a:extLst>
              <a:ext uri="{FF2B5EF4-FFF2-40B4-BE49-F238E27FC236}">
                <a16:creationId xmlns:a16="http://schemas.microsoft.com/office/drawing/2014/main" id="{1243B04B-8228-B6F5-59FF-A5FECFFBA964}"/>
              </a:ext>
            </a:extLst>
          </p:cNvPr>
          <p:cNvSpPr>
            <a:spLocks noGrp="1"/>
          </p:cNvSpPr>
          <p:nvPr>
            <p:ph type="title"/>
          </p:nvPr>
        </p:nvSpPr>
        <p:spPr/>
        <p:txBody>
          <a:bodyPr/>
          <a:lstStyle/>
          <a:p>
            <a:r>
              <a:rPr lang="en-GB" dirty="0"/>
              <a:t>Summary </a:t>
            </a:r>
          </a:p>
        </p:txBody>
      </p:sp>
      <p:sp>
        <p:nvSpPr>
          <p:cNvPr id="4" name="Text Placeholder 3">
            <a:extLst>
              <a:ext uri="{FF2B5EF4-FFF2-40B4-BE49-F238E27FC236}">
                <a16:creationId xmlns:a16="http://schemas.microsoft.com/office/drawing/2014/main" id="{9F871B9F-B673-5B34-DE6A-B2F1EF835F7B}"/>
              </a:ext>
            </a:extLst>
          </p:cNvPr>
          <p:cNvSpPr>
            <a:spLocks noGrp="1"/>
          </p:cNvSpPr>
          <p:nvPr>
            <p:ph type="body" sz="quarter" idx="12"/>
          </p:nvPr>
        </p:nvSpPr>
        <p:spPr>
          <a:xfrm>
            <a:off x="234000" y="986400"/>
            <a:ext cx="8514464" cy="3601574"/>
          </a:xfrm>
        </p:spPr>
        <p:txBody>
          <a:bodyPr/>
          <a:lstStyle/>
          <a:p>
            <a:pPr marL="0" lvl="1" indent="0">
              <a:buNone/>
            </a:pPr>
            <a:endParaRPr lang="en-GB" dirty="0"/>
          </a:p>
          <a:p>
            <a:pPr marL="0" lvl="1" indent="0">
              <a:buNone/>
            </a:pPr>
            <a:r>
              <a:rPr lang="en-GB" dirty="0"/>
              <a:t>In your pairs, explain the following:</a:t>
            </a:r>
          </a:p>
          <a:p>
            <a:pPr marL="0" lvl="1" indent="0">
              <a:buNone/>
            </a:pPr>
            <a:endParaRPr lang="en-GB" dirty="0"/>
          </a:p>
          <a:p>
            <a:pPr marL="0" lvl="1" indent="0">
              <a:buNone/>
            </a:pPr>
            <a:r>
              <a:rPr lang="en-GB" dirty="0"/>
              <a:t>Partner 1: explain carbon offsetting and give an example.</a:t>
            </a:r>
          </a:p>
          <a:p>
            <a:pPr marL="0" lvl="1" indent="0">
              <a:buNone/>
            </a:pPr>
            <a:r>
              <a:rPr lang="en-GB" dirty="0"/>
              <a:t>Partner 2: explain carbon capturing, including the three steps in the process.</a:t>
            </a:r>
          </a:p>
          <a:p>
            <a:pPr marL="0" lvl="1" indent="0">
              <a:buNone/>
            </a:pPr>
            <a:endParaRPr lang="en-GB" dirty="0"/>
          </a:p>
          <a:p>
            <a:pPr marL="0" lvl="1" indent="0">
              <a:buNone/>
            </a:pPr>
            <a:r>
              <a:rPr lang="en-GB" dirty="0"/>
              <a:t>Challenge one another if you detect any errors.</a:t>
            </a:r>
          </a:p>
          <a:p>
            <a:pPr marL="0" lvl="1" indent="0">
              <a:buNone/>
            </a:pPr>
            <a:endParaRPr lang="en-GB" dirty="0"/>
          </a:p>
        </p:txBody>
      </p:sp>
      <p:sp>
        <p:nvSpPr>
          <p:cNvPr id="5" name="Footer Placeholder 4">
            <a:extLst>
              <a:ext uri="{FF2B5EF4-FFF2-40B4-BE49-F238E27FC236}">
                <a16:creationId xmlns:a16="http://schemas.microsoft.com/office/drawing/2014/main" id="{DC9A2814-130D-146E-7605-86DBEE465B1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5884296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8</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Evaluating sustainability</a:t>
            </a:r>
          </a:p>
        </p:txBody>
      </p:sp>
    </p:spTree>
    <p:extLst>
      <p:ext uri="{BB962C8B-B14F-4D97-AF65-F5344CB8AC3E}">
        <p14:creationId xmlns:p14="http://schemas.microsoft.com/office/powerpoint/2010/main" val="32158269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F917B-3183-3CE4-71CE-80A14BF0CD9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E306FE9-E2D1-8E3C-44CC-DD63495D29A9}"/>
              </a:ext>
            </a:extLst>
          </p:cNvPr>
          <p:cNvSpPr>
            <a:spLocks noGrp="1"/>
          </p:cNvSpPr>
          <p:nvPr>
            <p:ph type="title"/>
          </p:nvPr>
        </p:nvSpPr>
        <p:spPr/>
        <p:txBody>
          <a:bodyPr>
            <a:normAutofit/>
          </a:bodyPr>
          <a:lstStyle/>
          <a:p>
            <a:pPr>
              <a:lnSpc>
                <a:spcPct val="100000"/>
              </a:lnSpc>
            </a:pPr>
            <a:r>
              <a:rPr lang="en-GB" sz="3600" dirty="0"/>
              <a:t>Lesson outline</a:t>
            </a:r>
          </a:p>
        </p:txBody>
      </p:sp>
      <p:sp>
        <p:nvSpPr>
          <p:cNvPr id="5" name="Text Placeholder 4">
            <a:extLst>
              <a:ext uri="{FF2B5EF4-FFF2-40B4-BE49-F238E27FC236}">
                <a16:creationId xmlns:a16="http://schemas.microsoft.com/office/drawing/2014/main" id="{33DD5A9B-CEA9-397C-DBE2-E31E57D61D9B}"/>
              </a:ext>
            </a:extLst>
          </p:cNvPr>
          <p:cNvSpPr>
            <a:spLocks noGrp="1"/>
          </p:cNvSpPr>
          <p:nvPr>
            <p:ph type="body" sz="quarter" idx="12"/>
          </p:nvPr>
        </p:nvSpPr>
        <p:spPr>
          <a:xfrm>
            <a:off x="234000" y="986400"/>
            <a:ext cx="8631840" cy="3601574"/>
          </a:xfrm>
        </p:spPr>
        <p:txBody>
          <a:bodyPr/>
          <a:lstStyle/>
          <a:p>
            <a:pPr lvl="1"/>
            <a:r>
              <a:rPr lang="en-GB" dirty="0"/>
              <a:t>Recap activity.</a:t>
            </a:r>
          </a:p>
          <a:p>
            <a:pPr lvl="1"/>
            <a:r>
              <a:rPr lang="en-GB" dirty="0"/>
              <a:t>Evaluating business sustainability plans.</a:t>
            </a:r>
          </a:p>
          <a:p>
            <a:pPr lvl="1"/>
            <a:r>
              <a:rPr lang="en-GB" dirty="0"/>
              <a:t>Sustainability solutions.</a:t>
            </a:r>
          </a:p>
          <a:p>
            <a:pPr lvl="1"/>
            <a:r>
              <a:rPr lang="en-GB" dirty="0"/>
              <a:t>Creating sustainability plans.</a:t>
            </a:r>
          </a:p>
        </p:txBody>
      </p:sp>
      <p:sp>
        <p:nvSpPr>
          <p:cNvPr id="3" name="Footer Placeholder 2">
            <a:extLst>
              <a:ext uri="{FF2B5EF4-FFF2-40B4-BE49-F238E27FC236}">
                <a16:creationId xmlns:a16="http://schemas.microsoft.com/office/drawing/2014/main" id="{63C1C2F2-711B-1F71-95E2-14D419167B33}"/>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26F4A0C9-3F47-3BCF-306A-3F721AB9DCF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127</a:t>
            </a:fld>
            <a:endParaRPr lang="en-GB"/>
          </a:p>
        </p:txBody>
      </p:sp>
    </p:spTree>
    <p:extLst>
      <p:ext uri="{BB962C8B-B14F-4D97-AF65-F5344CB8AC3E}">
        <p14:creationId xmlns:p14="http://schemas.microsoft.com/office/powerpoint/2010/main" val="39303496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27AAF7-A6A7-63E3-D42A-5F147EF2637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128</a:t>
            </a:fld>
            <a:endParaRPr lang="en-GB"/>
          </a:p>
        </p:txBody>
      </p:sp>
      <p:sp>
        <p:nvSpPr>
          <p:cNvPr id="3" name="Title 2">
            <a:extLst>
              <a:ext uri="{FF2B5EF4-FFF2-40B4-BE49-F238E27FC236}">
                <a16:creationId xmlns:a16="http://schemas.microsoft.com/office/drawing/2014/main" id="{9FD0EC1F-0B18-CF42-6461-250DAC7EA3EC}"/>
              </a:ext>
            </a:extLst>
          </p:cNvPr>
          <p:cNvSpPr>
            <a:spLocks noGrp="1"/>
          </p:cNvSpPr>
          <p:nvPr>
            <p:ph type="title"/>
          </p:nvPr>
        </p:nvSpPr>
        <p:spPr/>
        <p:txBody>
          <a:bodyPr/>
          <a:lstStyle/>
          <a:p>
            <a:r>
              <a:rPr lang="en-GB" dirty="0"/>
              <a:t>Sustainable food sourcing task</a:t>
            </a:r>
          </a:p>
        </p:txBody>
      </p:sp>
      <p:sp>
        <p:nvSpPr>
          <p:cNvPr id="4" name="Text Placeholder 3">
            <a:extLst>
              <a:ext uri="{FF2B5EF4-FFF2-40B4-BE49-F238E27FC236}">
                <a16:creationId xmlns:a16="http://schemas.microsoft.com/office/drawing/2014/main" id="{2F04A5A7-294D-36EF-AEA4-39486B3C9914}"/>
              </a:ext>
            </a:extLst>
          </p:cNvPr>
          <p:cNvSpPr>
            <a:spLocks noGrp="1"/>
          </p:cNvSpPr>
          <p:nvPr>
            <p:ph type="body" sz="quarter" idx="12"/>
          </p:nvPr>
        </p:nvSpPr>
        <p:spPr>
          <a:xfrm>
            <a:off x="234000" y="986400"/>
            <a:ext cx="8514464" cy="3601574"/>
          </a:xfrm>
        </p:spPr>
        <p:txBody>
          <a:bodyPr/>
          <a:lstStyle/>
          <a:p>
            <a:r>
              <a:rPr lang="en-GB" dirty="0"/>
              <a:t>You are responsible for ordering the feed items for several hornbill species at a zoo. Use the provided food table and a digital map application to calculate the approximate distance the food item must travel if you included it in the diet.</a:t>
            </a:r>
          </a:p>
          <a:p>
            <a:endParaRPr lang="en-GB" dirty="0"/>
          </a:p>
          <a:p>
            <a:r>
              <a:rPr lang="en-GB" dirty="0"/>
              <a:t>Choose the five items that would be most sustainably sourced.</a:t>
            </a:r>
          </a:p>
          <a:p>
            <a:endParaRPr lang="en-GB" dirty="0"/>
          </a:p>
          <a:p>
            <a:r>
              <a:rPr lang="en-GB" dirty="0"/>
              <a:t>Extension task: What else could you do to reduce the  environmental impact of this food order in the longer term?</a:t>
            </a:r>
          </a:p>
        </p:txBody>
      </p:sp>
      <p:sp>
        <p:nvSpPr>
          <p:cNvPr id="5" name="Footer Placeholder 4">
            <a:extLst>
              <a:ext uri="{FF2B5EF4-FFF2-40B4-BE49-F238E27FC236}">
                <a16:creationId xmlns:a16="http://schemas.microsoft.com/office/drawing/2014/main" id="{7E5AF5E7-7DA4-B5F5-A4C0-F327989F518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3234403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F0712-A8B7-14A0-6887-84C1FD8399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C53EC-9966-1C64-082B-9833649C3AB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129</a:t>
            </a:fld>
            <a:endParaRPr lang="en-GB"/>
          </a:p>
        </p:txBody>
      </p:sp>
      <p:sp>
        <p:nvSpPr>
          <p:cNvPr id="3" name="Title 2">
            <a:extLst>
              <a:ext uri="{FF2B5EF4-FFF2-40B4-BE49-F238E27FC236}">
                <a16:creationId xmlns:a16="http://schemas.microsoft.com/office/drawing/2014/main" id="{0CCC2CF7-BD71-8D85-411B-581A819B5B07}"/>
              </a:ext>
            </a:extLst>
          </p:cNvPr>
          <p:cNvSpPr>
            <a:spLocks noGrp="1"/>
          </p:cNvSpPr>
          <p:nvPr>
            <p:ph type="title"/>
          </p:nvPr>
        </p:nvSpPr>
        <p:spPr/>
        <p:txBody>
          <a:bodyPr/>
          <a:lstStyle/>
          <a:p>
            <a:r>
              <a:rPr lang="en-GB" dirty="0"/>
              <a:t>Critical thinking skills focus</a:t>
            </a:r>
          </a:p>
        </p:txBody>
      </p:sp>
      <p:sp>
        <p:nvSpPr>
          <p:cNvPr id="4" name="Text Placeholder 3">
            <a:extLst>
              <a:ext uri="{FF2B5EF4-FFF2-40B4-BE49-F238E27FC236}">
                <a16:creationId xmlns:a16="http://schemas.microsoft.com/office/drawing/2014/main" id="{8E3AC966-4748-03A3-B464-C0C562E045C0}"/>
              </a:ext>
            </a:extLst>
          </p:cNvPr>
          <p:cNvSpPr>
            <a:spLocks noGrp="1"/>
          </p:cNvSpPr>
          <p:nvPr>
            <p:ph type="body" sz="quarter" idx="12"/>
          </p:nvPr>
        </p:nvSpPr>
        <p:spPr>
          <a:xfrm>
            <a:off x="234000" y="986400"/>
            <a:ext cx="8436513" cy="3601574"/>
          </a:xfrm>
        </p:spPr>
        <p:txBody>
          <a:bodyPr/>
          <a:lstStyle/>
          <a:p>
            <a:r>
              <a:rPr lang="en-GB" dirty="0">
                <a:solidFill>
                  <a:srgbClr val="FF0000"/>
                </a:solidFill>
              </a:rPr>
              <a:t>Evaluate information in a logical and systematic way.</a:t>
            </a:r>
          </a:p>
          <a:p>
            <a:endParaRPr lang="en-GB" dirty="0"/>
          </a:p>
          <a:p>
            <a:r>
              <a:rPr lang="en-GB" dirty="0"/>
              <a:t>How do you effectively evaluate information?</a:t>
            </a:r>
          </a:p>
          <a:p>
            <a:endParaRPr lang="en-GB" dirty="0"/>
          </a:p>
          <a:p>
            <a:r>
              <a:rPr lang="en-GB" dirty="0"/>
              <a:t>Look for:</a:t>
            </a:r>
          </a:p>
          <a:p>
            <a:pPr lvl="1"/>
            <a:r>
              <a:rPr lang="en-GB" dirty="0"/>
              <a:t>strengths</a:t>
            </a:r>
          </a:p>
          <a:p>
            <a:pPr lvl="1"/>
            <a:r>
              <a:rPr lang="en-GB" dirty="0"/>
              <a:t>weaknesses</a:t>
            </a:r>
          </a:p>
          <a:p>
            <a:pPr lvl="1"/>
            <a:r>
              <a:rPr lang="en-GB" dirty="0"/>
              <a:t>validity</a:t>
            </a:r>
          </a:p>
          <a:p>
            <a:pPr lvl="1"/>
            <a:r>
              <a:rPr lang="en-GB" dirty="0"/>
              <a:t>effectiveness/usefulness.</a:t>
            </a:r>
          </a:p>
          <a:p>
            <a:endParaRPr lang="en-GB" dirty="0"/>
          </a:p>
        </p:txBody>
      </p:sp>
      <p:sp>
        <p:nvSpPr>
          <p:cNvPr id="5" name="Footer Placeholder 4">
            <a:extLst>
              <a:ext uri="{FF2B5EF4-FFF2-40B4-BE49-F238E27FC236}">
                <a16:creationId xmlns:a16="http://schemas.microsoft.com/office/drawing/2014/main" id="{E4E47FED-7A07-D9A3-8627-41AC65E0FFA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23895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F88FA-1B48-0C16-6CD4-B1967578BEF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C1CD403-901C-4036-BD57-8224D2D6CD7C}"/>
              </a:ext>
            </a:extLst>
          </p:cNvPr>
          <p:cNvSpPr>
            <a:spLocks noGrp="1"/>
          </p:cNvSpPr>
          <p:nvPr>
            <p:ph type="title"/>
          </p:nvPr>
        </p:nvSpPr>
        <p:spPr/>
        <p:txBody>
          <a:bodyPr>
            <a:normAutofit/>
          </a:bodyPr>
          <a:lstStyle/>
          <a:p>
            <a:pPr>
              <a:lnSpc>
                <a:spcPct val="100000"/>
              </a:lnSpc>
            </a:pPr>
            <a:r>
              <a:rPr lang="en-GB" sz="3600" dirty="0"/>
              <a:t>Summary </a:t>
            </a:r>
          </a:p>
        </p:txBody>
      </p:sp>
      <p:sp>
        <p:nvSpPr>
          <p:cNvPr id="5" name="Text Placeholder 4">
            <a:extLst>
              <a:ext uri="{FF2B5EF4-FFF2-40B4-BE49-F238E27FC236}">
                <a16:creationId xmlns:a16="http://schemas.microsoft.com/office/drawing/2014/main" id="{C744E56E-C5BD-CD29-7E29-2D765958CFE4}"/>
              </a:ext>
            </a:extLst>
          </p:cNvPr>
          <p:cNvSpPr>
            <a:spLocks noGrp="1"/>
          </p:cNvSpPr>
          <p:nvPr>
            <p:ph type="body" sz="quarter" idx="12"/>
          </p:nvPr>
        </p:nvSpPr>
        <p:spPr>
          <a:xfrm>
            <a:off x="234000" y="986400"/>
            <a:ext cx="8631840" cy="3601574"/>
          </a:xfrm>
        </p:spPr>
        <p:txBody>
          <a:bodyPr/>
          <a:lstStyle/>
          <a:p>
            <a:pPr>
              <a:lnSpc>
                <a:spcPct val="100000"/>
              </a:lnSpc>
            </a:pPr>
            <a:r>
              <a:rPr lang="en-GB" dirty="0"/>
              <a:t>On your mini whiteboard, write down two key pieces of legislation that you have learnt about today.</a:t>
            </a:r>
          </a:p>
          <a:p>
            <a:pPr>
              <a:lnSpc>
                <a:spcPct val="100000"/>
              </a:lnSpc>
            </a:pPr>
            <a:endParaRPr lang="en-GB" dirty="0"/>
          </a:p>
          <a:p>
            <a:pPr>
              <a:lnSpc>
                <a:spcPct val="100000"/>
              </a:lnSpc>
            </a:pPr>
            <a:r>
              <a:rPr lang="en-GB" dirty="0"/>
              <a:t>Try to include the dates if you can.</a:t>
            </a:r>
          </a:p>
          <a:p>
            <a:pPr>
              <a:lnSpc>
                <a:spcPct val="100000"/>
              </a:lnSpc>
            </a:pPr>
            <a:endParaRPr lang="en-GB" dirty="0"/>
          </a:p>
          <a:p>
            <a:pPr>
              <a:lnSpc>
                <a:spcPct val="100000"/>
              </a:lnSpc>
            </a:pPr>
            <a:r>
              <a:rPr lang="en-GB" dirty="0"/>
              <a:t>Turn to the person next to you and see which two they </a:t>
            </a:r>
          </a:p>
          <a:p>
            <a:pPr>
              <a:lnSpc>
                <a:spcPct val="100000"/>
              </a:lnSpc>
            </a:pPr>
            <a:r>
              <a:rPr lang="en-GB" dirty="0"/>
              <a:t>have written.</a:t>
            </a:r>
          </a:p>
          <a:p>
            <a:pPr>
              <a:lnSpc>
                <a:spcPct val="100000"/>
              </a:lnSpc>
            </a:pPr>
            <a:endParaRPr lang="en-GB" dirty="0"/>
          </a:p>
          <a:p>
            <a:pPr>
              <a:lnSpc>
                <a:spcPct val="100000"/>
              </a:lnSpc>
            </a:pPr>
            <a:endParaRPr lang="en-GB" dirty="0"/>
          </a:p>
        </p:txBody>
      </p:sp>
      <p:sp>
        <p:nvSpPr>
          <p:cNvPr id="3" name="Footer Placeholder 2">
            <a:extLst>
              <a:ext uri="{FF2B5EF4-FFF2-40B4-BE49-F238E27FC236}">
                <a16:creationId xmlns:a16="http://schemas.microsoft.com/office/drawing/2014/main" id="{321A44D2-5FF2-271E-D9BA-664CEC46F09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D91698F3-01D1-11CB-F927-8F1345DF99F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a:t>
            </a:fld>
            <a:endParaRPr lang="en-GB"/>
          </a:p>
        </p:txBody>
      </p:sp>
    </p:spTree>
    <p:extLst>
      <p:ext uri="{BB962C8B-B14F-4D97-AF65-F5344CB8AC3E}">
        <p14:creationId xmlns:p14="http://schemas.microsoft.com/office/powerpoint/2010/main" val="899725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222123-96D7-91B5-5E60-AA4EBF4FC81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130</a:t>
            </a:fld>
            <a:endParaRPr lang="en-GB"/>
          </a:p>
        </p:txBody>
      </p:sp>
      <p:sp>
        <p:nvSpPr>
          <p:cNvPr id="3" name="Title 2">
            <a:extLst>
              <a:ext uri="{FF2B5EF4-FFF2-40B4-BE49-F238E27FC236}">
                <a16:creationId xmlns:a16="http://schemas.microsoft.com/office/drawing/2014/main" id="{5AA4FB50-64B7-1CD9-4351-5A4512116EF7}"/>
              </a:ext>
            </a:extLst>
          </p:cNvPr>
          <p:cNvSpPr>
            <a:spLocks noGrp="1"/>
          </p:cNvSpPr>
          <p:nvPr>
            <p:ph type="title"/>
          </p:nvPr>
        </p:nvSpPr>
        <p:spPr/>
        <p:txBody>
          <a:bodyPr/>
          <a:lstStyle/>
          <a:p>
            <a:r>
              <a:rPr lang="en-GB" dirty="0"/>
              <a:t>Critical thinking skills focus</a:t>
            </a:r>
          </a:p>
        </p:txBody>
      </p:sp>
      <p:sp>
        <p:nvSpPr>
          <p:cNvPr id="4" name="Text Placeholder 3">
            <a:extLst>
              <a:ext uri="{FF2B5EF4-FFF2-40B4-BE49-F238E27FC236}">
                <a16:creationId xmlns:a16="http://schemas.microsoft.com/office/drawing/2014/main" id="{C4F6FE2A-CB04-6DFD-BEBB-27DBD6DCA30F}"/>
              </a:ext>
            </a:extLst>
          </p:cNvPr>
          <p:cNvSpPr>
            <a:spLocks noGrp="1"/>
          </p:cNvSpPr>
          <p:nvPr>
            <p:ph type="body" sz="quarter" idx="12"/>
          </p:nvPr>
        </p:nvSpPr>
        <p:spPr>
          <a:xfrm>
            <a:off x="234000" y="986400"/>
            <a:ext cx="8436513" cy="3601574"/>
          </a:xfrm>
        </p:spPr>
        <p:txBody>
          <a:bodyPr/>
          <a:lstStyle/>
          <a:p>
            <a:r>
              <a:rPr lang="en-GB" dirty="0">
                <a:solidFill>
                  <a:srgbClr val="FF0000"/>
                </a:solidFill>
              </a:rPr>
              <a:t>Evaluate information in a logical and systematic way.</a:t>
            </a:r>
          </a:p>
          <a:p>
            <a:endParaRPr lang="en-GB" dirty="0"/>
          </a:p>
          <a:p>
            <a:r>
              <a:rPr lang="en-GB" dirty="0"/>
              <a:t>Is it CRAAP?!</a:t>
            </a:r>
          </a:p>
          <a:p>
            <a:endParaRPr lang="en-GB" dirty="0"/>
          </a:p>
          <a:p>
            <a:r>
              <a:rPr lang="en-GB" dirty="0">
                <a:solidFill>
                  <a:srgbClr val="FF0000"/>
                </a:solidFill>
              </a:rPr>
              <a:t>C</a:t>
            </a:r>
            <a:r>
              <a:rPr lang="en-GB" dirty="0"/>
              <a:t>urrent</a:t>
            </a:r>
          </a:p>
          <a:p>
            <a:r>
              <a:rPr lang="en-GB" dirty="0">
                <a:solidFill>
                  <a:srgbClr val="FF0000"/>
                </a:solidFill>
              </a:rPr>
              <a:t>R</a:t>
            </a:r>
            <a:r>
              <a:rPr lang="en-GB" dirty="0"/>
              <a:t>elevant</a:t>
            </a:r>
          </a:p>
          <a:p>
            <a:r>
              <a:rPr lang="en-GB" dirty="0">
                <a:solidFill>
                  <a:srgbClr val="FF0000"/>
                </a:solidFill>
              </a:rPr>
              <a:t>A</a:t>
            </a:r>
            <a:r>
              <a:rPr lang="en-GB" dirty="0"/>
              <a:t>uthority (Was the creator reputable?)</a:t>
            </a:r>
          </a:p>
          <a:p>
            <a:r>
              <a:rPr lang="en-GB" dirty="0">
                <a:solidFill>
                  <a:srgbClr val="FF0000"/>
                </a:solidFill>
              </a:rPr>
              <a:t>A</a:t>
            </a:r>
            <a:r>
              <a:rPr lang="en-GB" dirty="0"/>
              <a:t>ccurate</a:t>
            </a:r>
          </a:p>
          <a:p>
            <a:r>
              <a:rPr lang="en-GB" dirty="0">
                <a:solidFill>
                  <a:srgbClr val="FF0000"/>
                </a:solidFill>
              </a:rPr>
              <a:t>P</a:t>
            </a:r>
            <a:r>
              <a:rPr lang="en-GB" dirty="0"/>
              <a:t>urpose (fit for)</a:t>
            </a:r>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CBE293A6-2531-E6DE-50F4-87C7886EA45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2526076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AF8AE-108F-E840-5E07-6E33307878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24D5FE-D3A3-C925-047C-17575196985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131</a:t>
            </a:fld>
            <a:endParaRPr lang="en-GB"/>
          </a:p>
        </p:txBody>
      </p:sp>
      <p:sp>
        <p:nvSpPr>
          <p:cNvPr id="3" name="Title 2">
            <a:extLst>
              <a:ext uri="{FF2B5EF4-FFF2-40B4-BE49-F238E27FC236}">
                <a16:creationId xmlns:a16="http://schemas.microsoft.com/office/drawing/2014/main" id="{4F761F79-8A0C-4301-E9F6-13A216658408}"/>
              </a:ext>
            </a:extLst>
          </p:cNvPr>
          <p:cNvSpPr>
            <a:spLocks noGrp="1"/>
          </p:cNvSpPr>
          <p:nvPr>
            <p:ph type="title"/>
          </p:nvPr>
        </p:nvSpPr>
        <p:spPr/>
        <p:txBody>
          <a:bodyPr/>
          <a:lstStyle/>
          <a:p>
            <a:r>
              <a:rPr lang="en-GB" dirty="0"/>
              <a:t>Critical thinking skills focus</a:t>
            </a:r>
          </a:p>
        </p:txBody>
      </p:sp>
      <p:sp>
        <p:nvSpPr>
          <p:cNvPr id="4" name="Text Placeholder 3">
            <a:extLst>
              <a:ext uri="{FF2B5EF4-FFF2-40B4-BE49-F238E27FC236}">
                <a16:creationId xmlns:a16="http://schemas.microsoft.com/office/drawing/2014/main" id="{2C12A8EC-4E24-952B-51A5-E0C32AEFBC64}"/>
              </a:ext>
            </a:extLst>
          </p:cNvPr>
          <p:cNvSpPr>
            <a:spLocks noGrp="1"/>
          </p:cNvSpPr>
          <p:nvPr>
            <p:ph type="body" sz="quarter" idx="12"/>
          </p:nvPr>
        </p:nvSpPr>
        <p:spPr>
          <a:xfrm>
            <a:off x="234000" y="986400"/>
            <a:ext cx="8436513" cy="3601574"/>
          </a:xfrm>
        </p:spPr>
        <p:txBody>
          <a:bodyPr/>
          <a:lstStyle/>
          <a:p>
            <a:r>
              <a:rPr lang="en-GB" dirty="0">
                <a:solidFill>
                  <a:srgbClr val="FF0000"/>
                </a:solidFill>
              </a:rPr>
              <a:t>Evaluate information in a logical and systematic way.</a:t>
            </a:r>
          </a:p>
          <a:p>
            <a:endParaRPr lang="en-GB" dirty="0"/>
          </a:p>
          <a:p>
            <a:r>
              <a:rPr lang="en-GB" dirty="0"/>
              <a:t>Important things to remember:</a:t>
            </a:r>
          </a:p>
          <a:p>
            <a:pPr lvl="1"/>
            <a:r>
              <a:rPr lang="en-GB" dirty="0"/>
              <a:t>Evaluation claims have two parts, a conclusion (c) and </a:t>
            </a:r>
            <a:br>
              <a:rPr lang="en-GB" dirty="0"/>
            </a:br>
            <a:r>
              <a:rPr lang="en-GB" dirty="0"/>
              <a:t>an explanation (e). </a:t>
            </a:r>
            <a:br>
              <a:rPr lang="en-GB" dirty="0"/>
            </a:br>
            <a:r>
              <a:rPr lang="en-GB" dirty="0"/>
              <a:t>For example: … is effective (c) because… (e).</a:t>
            </a:r>
          </a:p>
          <a:p>
            <a:pPr lvl="1"/>
            <a:r>
              <a:rPr lang="en-GB" dirty="0"/>
              <a:t>You should be able to back up any conclusions you come to with evidence.</a:t>
            </a:r>
          </a:p>
          <a:p>
            <a:pPr marL="0" lvl="1" indent="0">
              <a:buNone/>
            </a:pPr>
            <a:endParaRPr lang="en-GB" dirty="0"/>
          </a:p>
          <a:p>
            <a:endParaRPr lang="en-GB" dirty="0"/>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2A104BB5-0710-33C1-8720-0CE3D3CF875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2597445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C15FF0-99C1-79D5-A0BD-9B86588BC69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132</a:t>
            </a:fld>
            <a:endParaRPr lang="en-GB"/>
          </a:p>
        </p:txBody>
      </p:sp>
      <p:sp>
        <p:nvSpPr>
          <p:cNvPr id="3" name="Title 2">
            <a:extLst>
              <a:ext uri="{FF2B5EF4-FFF2-40B4-BE49-F238E27FC236}">
                <a16:creationId xmlns:a16="http://schemas.microsoft.com/office/drawing/2014/main" id="{6C3D51E9-7EE0-BB9C-CFFF-A059ACC1C56C}"/>
              </a:ext>
            </a:extLst>
          </p:cNvPr>
          <p:cNvSpPr>
            <a:spLocks noGrp="1"/>
          </p:cNvSpPr>
          <p:nvPr>
            <p:ph type="title"/>
          </p:nvPr>
        </p:nvSpPr>
        <p:spPr/>
        <p:txBody>
          <a:bodyPr>
            <a:noAutofit/>
          </a:bodyPr>
          <a:lstStyle/>
          <a:p>
            <a:r>
              <a:rPr lang="en-GB" dirty="0"/>
              <a:t>Evaluating business sustainability plans</a:t>
            </a:r>
          </a:p>
        </p:txBody>
      </p:sp>
      <p:sp>
        <p:nvSpPr>
          <p:cNvPr id="4" name="Text Placeholder 3">
            <a:extLst>
              <a:ext uri="{FF2B5EF4-FFF2-40B4-BE49-F238E27FC236}">
                <a16:creationId xmlns:a16="http://schemas.microsoft.com/office/drawing/2014/main" id="{AD5F9AB6-1684-8D6F-3EA9-5E4A0C1B6E3C}"/>
              </a:ext>
            </a:extLst>
          </p:cNvPr>
          <p:cNvSpPr>
            <a:spLocks noGrp="1"/>
          </p:cNvSpPr>
          <p:nvPr>
            <p:ph type="body" sz="quarter" idx="12"/>
          </p:nvPr>
        </p:nvSpPr>
        <p:spPr>
          <a:xfrm>
            <a:off x="234000" y="1491630"/>
            <a:ext cx="8436513" cy="3096344"/>
          </a:xfrm>
        </p:spPr>
        <p:txBody>
          <a:bodyPr/>
          <a:lstStyle/>
          <a:p>
            <a:r>
              <a:rPr lang="en-GB" dirty="0"/>
              <a:t>You will need access to the example of the animal business sustainability plan/policy you found for homework.</a:t>
            </a:r>
          </a:p>
          <a:p>
            <a:endParaRPr lang="en-GB" dirty="0"/>
          </a:p>
          <a:p>
            <a:r>
              <a:rPr lang="en-GB" dirty="0"/>
              <a:t>Find a partner who has focussed on a different business from you.</a:t>
            </a:r>
          </a:p>
          <a:p>
            <a:endParaRPr lang="en-GB" dirty="0"/>
          </a:p>
          <a:p>
            <a:r>
              <a:rPr lang="en-GB" dirty="0"/>
              <a:t>In your pairs, evaluate the two plans/policies and propose improvements. Complete the Sustainability plan evaluation template.</a:t>
            </a:r>
          </a:p>
        </p:txBody>
      </p:sp>
      <p:sp>
        <p:nvSpPr>
          <p:cNvPr id="5" name="Footer Placeholder 4">
            <a:extLst>
              <a:ext uri="{FF2B5EF4-FFF2-40B4-BE49-F238E27FC236}">
                <a16:creationId xmlns:a16="http://schemas.microsoft.com/office/drawing/2014/main" id="{51FF706E-4B21-03C2-FE02-9A430A77B93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4055872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2E735A-AAFB-E6C8-3999-775268B7032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133</a:t>
            </a:fld>
            <a:endParaRPr lang="en-GB"/>
          </a:p>
        </p:txBody>
      </p:sp>
      <p:sp>
        <p:nvSpPr>
          <p:cNvPr id="3" name="Title 2">
            <a:extLst>
              <a:ext uri="{FF2B5EF4-FFF2-40B4-BE49-F238E27FC236}">
                <a16:creationId xmlns:a16="http://schemas.microsoft.com/office/drawing/2014/main" id="{33E66E0D-D706-681E-7FD1-0036B0007513}"/>
              </a:ext>
            </a:extLst>
          </p:cNvPr>
          <p:cNvSpPr>
            <a:spLocks noGrp="1"/>
          </p:cNvSpPr>
          <p:nvPr>
            <p:ph type="title"/>
          </p:nvPr>
        </p:nvSpPr>
        <p:spPr/>
        <p:txBody>
          <a:bodyPr/>
          <a:lstStyle/>
          <a:p>
            <a:r>
              <a:rPr lang="en-GB" dirty="0"/>
              <a:t>Sustainability solutions: Task</a:t>
            </a:r>
          </a:p>
        </p:txBody>
      </p:sp>
      <p:sp>
        <p:nvSpPr>
          <p:cNvPr id="4" name="Text Placeholder 3">
            <a:extLst>
              <a:ext uri="{FF2B5EF4-FFF2-40B4-BE49-F238E27FC236}">
                <a16:creationId xmlns:a16="http://schemas.microsoft.com/office/drawing/2014/main" id="{657B3B3C-033B-E1BC-410F-FA0C461B3888}"/>
              </a:ext>
            </a:extLst>
          </p:cNvPr>
          <p:cNvSpPr>
            <a:spLocks noGrp="1"/>
          </p:cNvSpPr>
          <p:nvPr>
            <p:ph type="body" sz="quarter" idx="12"/>
          </p:nvPr>
        </p:nvSpPr>
        <p:spPr>
          <a:xfrm>
            <a:off x="234000" y="986400"/>
            <a:ext cx="8436513" cy="3601574"/>
          </a:xfrm>
        </p:spPr>
        <p:txBody>
          <a:bodyPr/>
          <a:lstStyle/>
          <a:p>
            <a:r>
              <a:rPr lang="en-GB" dirty="0"/>
              <a:t>Get back into the groups you worked in last lesson:</a:t>
            </a:r>
          </a:p>
          <a:p>
            <a:endParaRPr lang="en-GB" dirty="0"/>
          </a:p>
          <a:p>
            <a:r>
              <a:rPr lang="en-GB" dirty="0"/>
              <a:t>Group 1: veterinary practice</a:t>
            </a:r>
          </a:p>
          <a:p>
            <a:r>
              <a:rPr lang="en-GB" dirty="0"/>
              <a:t>Group 2: farm park</a:t>
            </a:r>
          </a:p>
          <a:p>
            <a:r>
              <a:rPr lang="en-GB" dirty="0"/>
              <a:t>Group 3: boarding cattery</a:t>
            </a:r>
          </a:p>
          <a:p>
            <a:r>
              <a:rPr lang="en-GB" dirty="0"/>
              <a:t>Group 4: dog grooming salon.</a:t>
            </a:r>
          </a:p>
          <a:p>
            <a:endParaRPr lang="en-GB" dirty="0"/>
          </a:p>
          <a:p>
            <a:r>
              <a:rPr lang="en-GB" dirty="0"/>
              <a:t>Write the business at the top of the flipchart paper.</a:t>
            </a:r>
          </a:p>
          <a:p>
            <a:endParaRPr lang="en-GB" dirty="0"/>
          </a:p>
        </p:txBody>
      </p:sp>
      <p:sp>
        <p:nvSpPr>
          <p:cNvPr id="5" name="Footer Placeholder 4">
            <a:extLst>
              <a:ext uri="{FF2B5EF4-FFF2-40B4-BE49-F238E27FC236}">
                <a16:creationId xmlns:a16="http://schemas.microsoft.com/office/drawing/2014/main" id="{CA64C80A-E167-7AE2-E58F-D3B389264C0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6852237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B9807-88EF-652D-A126-952D89756D2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134</a:t>
            </a:fld>
            <a:endParaRPr lang="en-GB"/>
          </a:p>
        </p:txBody>
      </p:sp>
      <p:sp>
        <p:nvSpPr>
          <p:cNvPr id="3" name="Title 2">
            <a:extLst>
              <a:ext uri="{FF2B5EF4-FFF2-40B4-BE49-F238E27FC236}">
                <a16:creationId xmlns:a16="http://schemas.microsoft.com/office/drawing/2014/main" id="{7B9C1871-437D-2153-4768-F2936D9B2782}"/>
              </a:ext>
            </a:extLst>
          </p:cNvPr>
          <p:cNvSpPr>
            <a:spLocks noGrp="1"/>
          </p:cNvSpPr>
          <p:nvPr>
            <p:ph type="title"/>
          </p:nvPr>
        </p:nvSpPr>
        <p:spPr/>
        <p:txBody>
          <a:bodyPr/>
          <a:lstStyle/>
          <a:p>
            <a:r>
              <a:rPr lang="en-GB" dirty="0"/>
              <a:t>Sustainability solutions: Ideas</a:t>
            </a:r>
          </a:p>
        </p:txBody>
      </p:sp>
      <p:sp>
        <p:nvSpPr>
          <p:cNvPr id="4" name="Text Placeholder 3">
            <a:extLst>
              <a:ext uri="{FF2B5EF4-FFF2-40B4-BE49-F238E27FC236}">
                <a16:creationId xmlns:a16="http://schemas.microsoft.com/office/drawing/2014/main" id="{2462E74F-C092-1AC9-88D1-8334611870DC}"/>
              </a:ext>
            </a:extLst>
          </p:cNvPr>
          <p:cNvSpPr>
            <a:spLocks noGrp="1"/>
          </p:cNvSpPr>
          <p:nvPr>
            <p:ph type="body" sz="quarter" idx="12"/>
          </p:nvPr>
        </p:nvSpPr>
        <p:spPr>
          <a:xfrm>
            <a:off x="234000" y="986400"/>
            <a:ext cx="8436513" cy="3601574"/>
          </a:xfrm>
        </p:spPr>
        <p:txBody>
          <a:bodyPr/>
          <a:lstStyle/>
          <a:p>
            <a:endParaRPr lang="en-GB" dirty="0"/>
          </a:p>
          <a:p>
            <a:r>
              <a:rPr lang="en-GB" dirty="0"/>
              <a:t>You have three minutes to produce a list of actions and practices the business could employ to improve their sustainability performance.</a:t>
            </a:r>
          </a:p>
          <a:p>
            <a:endParaRPr lang="en-GB" dirty="0"/>
          </a:p>
          <a:p>
            <a:r>
              <a:rPr lang="en-GB" dirty="0"/>
              <a:t>Move clockwise around the other groups. Read what they already have on their list and add some more ideas. </a:t>
            </a:r>
          </a:p>
          <a:p>
            <a:r>
              <a:rPr lang="en-GB" dirty="0"/>
              <a:t>You have three minutes at each list. </a:t>
            </a:r>
          </a:p>
        </p:txBody>
      </p:sp>
      <p:sp>
        <p:nvSpPr>
          <p:cNvPr id="5" name="Footer Placeholder 4">
            <a:extLst>
              <a:ext uri="{FF2B5EF4-FFF2-40B4-BE49-F238E27FC236}">
                <a16:creationId xmlns:a16="http://schemas.microsoft.com/office/drawing/2014/main" id="{F4A3841B-D26F-329D-8C77-F4CEAD8EDFC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9331450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17115-F25E-8E1D-9B08-52BA1E4303B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863807-5757-748B-F0E5-32964271FAC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135</a:t>
            </a:fld>
            <a:endParaRPr lang="en-GB"/>
          </a:p>
        </p:txBody>
      </p:sp>
      <p:sp>
        <p:nvSpPr>
          <p:cNvPr id="3" name="Title 2">
            <a:extLst>
              <a:ext uri="{FF2B5EF4-FFF2-40B4-BE49-F238E27FC236}">
                <a16:creationId xmlns:a16="http://schemas.microsoft.com/office/drawing/2014/main" id="{CDD294D7-C45D-8912-5F61-AD462C732554}"/>
              </a:ext>
            </a:extLst>
          </p:cNvPr>
          <p:cNvSpPr>
            <a:spLocks noGrp="1"/>
          </p:cNvSpPr>
          <p:nvPr>
            <p:ph type="title"/>
          </p:nvPr>
        </p:nvSpPr>
        <p:spPr/>
        <p:txBody>
          <a:bodyPr/>
          <a:lstStyle/>
          <a:p>
            <a:r>
              <a:rPr lang="en-GB" dirty="0"/>
              <a:t>Sustainability solutions: Review</a:t>
            </a:r>
          </a:p>
        </p:txBody>
      </p:sp>
      <p:sp>
        <p:nvSpPr>
          <p:cNvPr id="4" name="Text Placeholder 3">
            <a:extLst>
              <a:ext uri="{FF2B5EF4-FFF2-40B4-BE49-F238E27FC236}">
                <a16:creationId xmlns:a16="http://schemas.microsoft.com/office/drawing/2014/main" id="{AC6B9E24-FAF4-8966-D824-4700BB296866}"/>
              </a:ext>
            </a:extLst>
          </p:cNvPr>
          <p:cNvSpPr>
            <a:spLocks noGrp="1"/>
          </p:cNvSpPr>
          <p:nvPr>
            <p:ph type="body" sz="quarter" idx="12"/>
          </p:nvPr>
        </p:nvSpPr>
        <p:spPr>
          <a:xfrm>
            <a:off x="234000" y="986400"/>
            <a:ext cx="8436513" cy="3601574"/>
          </a:xfrm>
        </p:spPr>
        <p:txBody>
          <a:bodyPr/>
          <a:lstStyle/>
          <a:p>
            <a:endParaRPr lang="en-GB" dirty="0"/>
          </a:p>
          <a:p>
            <a:r>
              <a:rPr lang="en-GB" dirty="0"/>
              <a:t>Return to your own list and read what has been added.</a:t>
            </a:r>
          </a:p>
          <a:p>
            <a:endParaRPr lang="en-GB" dirty="0"/>
          </a:p>
          <a:p>
            <a:r>
              <a:rPr lang="en-GB" dirty="0"/>
              <a:t>Spend five more minutes adding any further ideas you have for your business.</a:t>
            </a:r>
          </a:p>
        </p:txBody>
      </p:sp>
      <p:sp>
        <p:nvSpPr>
          <p:cNvPr id="5" name="Footer Placeholder 4">
            <a:extLst>
              <a:ext uri="{FF2B5EF4-FFF2-40B4-BE49-F238E27FC236}">
                <a16:creationId xmlns:a16="http://schemas.microsoft.com/office/drawing/2014/main" id="{B7CF47DE-9647-E648-896A-B7A3ABC80CC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40732006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CE81EB-E572-B039-FDF5-34D1389C92C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136</a:t>
            </a:fld>
            <a:endParaRPr lang="en-GB"/>
          </a:p>
        </p:txBody>
      </p:sp>
      <p:sp>
        <p:nvSpPr>
          <p:cNvPr id="3" name="Title 2">
            <a:extLst>
              <a:ext uri="{FF2B5EF4-FFF2-40B4-BE49-F238E27FC236}">
                <a16:creationId xmlns:a16="http://schemas.microsoft.com/office/drawing/2014/main" id="{2E81565D-179E-CD00-C19B-A1AD9A5F8C23}"/>
              </a:ext>
            </a:extLst>
          </p:cNvPr>
          <p:cNvSpPr>
            <a:spLocks noGrp="1"/>
          </p:cNvSpPr>
          <p:nvPr>
            <p:ph type="title"/>
          </p:nvPr>
        </p:nvSpPr>
        <p:spPr/>
        <p:txBody>
          <a:bodyPr/>
          <a:lstStyle/>
          <a:p>
            <a:r>
              <a:rPr lang="en-GB" dirty="0"/>
              <a:t>Creating a sustainability plan</a:t>
            </a:r>
          </a:p>
        </p:txBody>
      </p:sp>
      <p:sp>
        <p:nvSpPr>
          <p:cNvPr id="4" name="Text Placeholder 3">
            <a:extLst>
              <a:ext uri="{FF2B5EF4-FFF2-40B4-BE49-F238E27FC236}">
                <a16:creationId xmlns:a16="http://schemas.microsoft.com/office/drawing/2014/main" id="{5B2BCDE7-C4EB-B12C-C319-998432917F9D}"/>
              </a:ext>
            </a:extLst>
          </p:cNvPr>
          <p:cNvSpPr>
            <a:spLocks noGrp="1"/>
          </p:cNvSpPr>
          <p:nvPr>
            <p:ph type="body" sz="quarter" idx="12"/>
          </p:nvPr>
        </p:nvSpPr>
        <p:spPr>
          <a:xfrm>
            <a:off x="234000" y="986400"/>
            <a:ext cx="8436513" cy="3601574"/>
          </a:xfrm>
        </p:spPr>
        <p:txBody>
          <a:bodyPr/>
          <a:lstStyle/>
          <a:p>
            <a:pPr marL="457200" indent="-457200">
              <a:buFont typeface="+mj-lt"/>
              <a:buAutoNum type="arabicPeriod"/>
            </a:pPr>
            <a:endParaRPr lang="en-GB" dirty="0"/>
          </a:p>
          <a:p>
            <a:pPr marL="457200" indent="-457200">
              <a:buFont typeface="+mj-lt"/>
              <a:buAutoNum type="arabicPeriod"/>
            </a:pPr>
            <a:r>
              <a:rPr lang="en-GB" dirty="0"/>
              <a:t>Research and benchmark: what are other similar businesses doing?</a:t>
            </a:r>
          </a:p>
          <a:p>
            <a:pPr marL="457200" indent="-457200">
              <a:buFont typeface="+mj-lt"/>
              <a:buAutoNum type="arabicPeriod"/>
            </a:pPr>
            <a:r>
              <a:rPr lang="en-GB" dirty="0"/>
              <a:t>Assess the business’s current practices and sustainability performance.</a:t>
            </a:r>
          </a:p>
          <a:p>
            <a:pPr marL="457200" indent="-457200">
              <a:buFont typeface="+mj-lt"/>
              <a:buAutoNum type="arabicPeriod"/>
            </a:pPr>
            <a:r>
              <a:rPr lang="en-GB" dirty="0"/>
              <a:t>Set sustainability goals: what are some short-, mid- and long-term targets you would like the business to achieve?</a:t>
            </a:r>
          </a:p>
        </p:txBody>
      </p:sp>
      <p:sp>
        <p:nvSpPr>
          <p:cNvPr id="5" name="Footer Placeholder 4">
            <a:extLst>
              <a:ext uri="{FF2B5EF4-FFF2-40B4-BE49-F238E27FC236}">
                <a16:creationId xmlns:a16="http://schemas.microsoft.com/office/drawing/2014/main" id="{619CAA61-8DD8-E124-4322-70475137CE9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648318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7A67-0649-91CC-EE5C-B4B7C1987F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5BEF1C-346C-ED8C-6D48-A435AC2E286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137</a:t>
            </a:fld>
            <a:endParaRPr lang="en-GB"/>
          </a:p>
        </p:txBody>
      </p:sp>
      <p:sp>
        <p:nvSpPr>
          <p:cNvPr id="3" name="Title 2">
            <a:extLst>
              <a:ext uri="{FF2B5EF4-FFF2-40B4-BE49-F238E27FC236}">
                <a16:creationId xmlns:a16="http://schemas.microsoft.com/office/drawing/2014/main" id="{DC2574AD-87D4-E3E3-E323-45B4A2E8E33D}"/>
              </a:ext>
            </a:extLst>
          </p:cNvPr>
          <p:cNvSpPr>
            <a:spLocks noGrp="1"/>
          </p:cNvSpPr>
          <p:nvPr>
            <p:ph type="title"/>
          </p:nvPr>
        </p:nvSpPr>
        <p:spPr/>
        <p:txBody>
          <a:bodyPr/>
          <a:lstStyle/>
          <a:p>
            <a:r>
              <a:rPr lang="en-GB" dirty="0"/>
              <a:t>Creating a sustainability plan</a:t>
            </a:r>
          </a:p>
        </p:txBody>
      </p:sp>
      <p:sp>
        <p:nvSpPr>
          <p:cNvPr id="4" name="Text Placeholder 3">
            <a:extLst>
              <a:ext uri="{FF2B5EF4-FFF2-40B4-BE49-F238E27FC236}">
                <a16:creationId xmlns:a16="http://schemas.microsoft.com/office/drawing/2014/main" id="{7F8E2086-2072-3EE4-649F-E40BB4FE9AC6}"/>
              </a:ext>
            </a:extLst>
          </p:cNvPr>
          <p:cNvSpPr>
            <a:spLocks noGrp="1"/>
          </p:cNvSpPr>
          <p:nvPr>
            <p:ph type="body" sz="quarter" idx="12"/>
          </p:nvPr>
        </p:nvSpPr>
        <p:spPr>
          <a:xfrm>
            <a:off x="234000" y="986400"/>
            <a:ext cx="8436513" cy="3601574"/>
          </a:xfrm>
        </p:spPr>
        <p:txBody>
          <a:bodyPr/>
          <a:lstStyle/>
          <a:p>
            <a:pPr marL="457200" indent="-457200">
              <a:buFont typeface="+mj-lt"/>
              <a:buAutoNum type="arabicPeriod" startAt="4"/>
            </a:pPr>
            <a:r>
              <a:rPr lang="en-GB" dirty="0"/>
              <a:t>Set actions: what are specific steps that need to be taken to reach these goals? </a:t>
            </a:r>
          </a:p>
          <a:p>
            <a:pPr marL="997200" lvl="2" indent="-457200"/>
            <a:r>
              <a:rPr lang="en-GB" dirty="0"/>
              <a:t>Actions should be SMART (</a:t>
            </a:r>
            <a:r>
              <a:rPr lang="en-GB" b="1" dirty="0"/>
              <a:t>S</a:t>
            </a:r>
            <a:r>
              <a:rPr lang="en-GB" dirty="0"/>
              <a:t>pecific, </a:t>
            </a:r>
            <a:r>
              <a:rPr lang="en-GB" b="1" dirty="0"/>
              <a:t>M</a:t>
            </a:r>
            <a:r>
              <a:rPr lang="en-GB" dirty="0"/>
              <a:t>easurable, </a:t>
            </a:r>
            <a:r>
              <a:rPr lang="en-GB" b="1" dirty="0"/>
              <a:t>A</a:t>
            </a:r>
            <a:r>
              <a:rPr lang="en-GB" dirty="0"/>
              <a:t>chievable, </a:t>
            </a:r>
            <a:r>
              <a:rPr lang="en-GB" b="1" dirty="0"/>
              <a:t>R</a:t>
            </a:r>
            <a:r>
              <a:rPr lang="en-GB" dirty="0"/>
              <a:t>ealistic, </a:t>
            </a:r>
            <a:r>
              <a:rPr lang="en-GB" b="1" dirty="0"/>
              <a:t>T</a:t>
            </a:r>
            <a:r>
              <a:rPr lang="en-GB" dirty="0"/>
              <a:t>ime-bound).</a:t>
            </a:r>
          </a:p>
          <a:p>
            <a:pPr marL="997200" lvl="2" indent="-457200"/>
            <a:r>
              <a:rPr lang="en-GB" dirty="0"/>
              <a:t>Consider these key areas: e</a:t>
            </a:r>
            <a:r>
              <a:rPr lang="en-GB" b="0" i="0" dirty="0">
                <a:effectLst/>
              </a:rPr>
              <a:t>nergy efficiency, </a:t>
            </a:r>
            <a:br>
              <a:rPr lang="en-GB" b="0" i="0" dirty="0">
                <a:effectLst/>
              </a:rPr>
            </a:br>
            <a:r>
              <a:rPr lang="en-GB" b="0" i="0" dirty="0">
                <a:effectLst/>
              </a:rPr>
              <a:t>waste </a:t>
            </a:r>
            <a:r>
              <a:rPr lang="en-GB" dirty="0"/>
              <a:t>m</a:t>
            </a:r>
            <a:r>
              <a:rPr lang="en-GB" b="0" i="0" dirty="0">
                <a:effectLst/>
              </a:rPr>
              <a:t>anagement, suppliers and sourcing, community </a:t>
            </a:r>
            <a:r>
              <a:rPr lang="en-GB" dirty="0"/>
              <a:t>e</a:t>
            </a:r>
            <a:r>
              <a:rPr lang="en-GB" b="0" i="0" dirty="0">
                <a:effectLst/>
              </a:rPr>
              <a:t>ngagement</a:t>
            </a:r>
            <a:r>
              <a:rPr lang="en-GB" dirty="0"/>
              <a:t>.</a:t>
            </a:r>
          </a:p>
          <a:p>
            <a:pPr marL="457200" indent="-457200">
              <a:buFont typeface="+mj-lt"/>
              <a:buAutoNum type="arabicPeriod" startAt="5"/>
            </a:pPr>
            <a:r>
              <a:rPr lang="en-GB" dirty="0"/>
              <a:t>Monitor and review.</a:t>
            </a:r>
          </a:p>
          <a:p>
            <a:pPr marL="457200" indent="-457200">
              <a:buFont typeface="+mj-lt"/>
              <a:buAutoNum type="arabicPeriod" startAt="5"/>
            </a:pPr>
            <a:r>
              <a:rPr lang="en-GB" dirty="0"/>
              <a:t>Continuous improvement.</a:t>
            </a:r>
          </a:p>
          <a:p>
            <a:pPr marL="457200" indent="-457200">
              <a:buFont typeface="+mj-lt"/>
              <a:buAutoNum type="arabicPeriod" startAt="5"/>
            </a:pPr>
            <a:endParaRPr lang="en-GB" dirty="0"/>
          </a:p>
        </p:txBody>
      </p:sp>
      <p:sp>
        <p:nvSpPr>
          <p:cNvPr id="5" name="Footer Placeholder 4">
            <a:extLst>
              <a:ext uri="{FF2B5EF4-FFF2-40B4-BE49-F238E27FC236}">
                <a16:creationId xmlns:a16="http://schemas.microsoft.com/office/drawing/2014/main" id="{1AD3C741-24F7-B2E9-2B8D-6D5ED0279EF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11907666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D0990-606E-98FE-1712-01A97A87A80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58E44C-6809-4F48-1EEF-151CE9D1BEE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138</a:t>
            </a:fld>
            <a:endParaRPr lang="en-GB"/>
          </a:p>
        </p:txBody>
      </p:sp>
      <p:sp>
        <p:nvSpPr>
          <p:cNvPr id="3" name="Title 2">
            <a:extLst>
              <a:ext uri="{FF2B5EF4-FFF2-40B4-BE49-F238E27FC236}">
                <a16:creationId xmlns:a16="http://schemas.microsoft.com/office/drawing/2014/main" id="{E9E13159-64B5-8518-9825-B699E08A16C8}"/>
              </a:ext>
            </a:extLst>
          </p:cNvPr>
          <p:cNvSpPr>
            <a:spLocks noGrp="1"/>
          </p:cNvSpPr>
          <p:nvPr>
            <p:ph type="title"/>
          </p:nvPr>
        </p:nvSpPr>
        <p:spPr/>
        <p:txBody>
          <a:bodyPr/>
          <a:lstStyle/>
          <a:p>
            <a:r>
              <a:rPr lang="en-GB" dirty="0"/>
              <a:t>Creating a sustainability plan: Task</a:t>
            </a:r>
          </a:p>
        </p:txBody>
      </p:sp>
      <p:sp>
        <p:nvSpPr>
          <p:cNvPr id="4" name="Text Placeholder 3">
            <a:extLst>
              <a:ext uri="{FF2B5EF4-FFF2-40B4-BE49-F238E27FC236}">
                <a16:creationId xmlns:a16="http://schemas.microsoft.com/office/drawing/2014/main" id="{C87206D6-0B68-23F9-56CE-F5561EEE22D1}"/>
              </a:ext>
            </a:extLst>
          </p:cNvPr>
          <p:cNvSpPr>
            <a:spLocks noGrp="1"/>
          </p:cNvSpPr>
          <p:nvPr>
            <p:ph type="body" sz="quarter" idx="12"/>
          </p:nvPr>
        </p:nvSpPr>
        <p:spPr>
          <a:xfrm>
            <a:off x="234000" y="986400"/>
            <a:ext cx="8631840" cy="3601574"/>
          </a:xfrm>
        </p:spPr>
        <p:txBody>
          <a:bodyPr/>
          <a:lstStyle/>
          <a:p>
            <a:r>
              <a:rPr lang="en-GB" dirty="0"/>
              <a:t>In your group, create a sustainability plan for your allocated business.</a:t>
            </a:r>
          </a:p>
          <a:p>
            <a:endParaRPr lang="en-GB" dirty="0"/>
          </a:p>
          <a:p>
            <a:r>
              <a:rPr lang="en-GB" dirty="0"/>
              <a:t>You can make assumptions and create answers when assessing current sustainability performance.</a:t>
            </a:r>
          </a:p>
          <a:p>
            <a:endParaRPr lang="en-GB" dirty="0"/>
          </a:p>
          <a:p>
            <a:r>
              <a:rPr lang="en-GB" dirty="0"/>
              <a:t>Format your plan however you like, using subheadings as you see fit. Use the steps we have just discussed to help you.</a:t>
            </a:r>
          </a:p>
        </p:txBody>
      </p:sp>
      <p:sp>
        <p:nvSpPr>
          <p:cNvPr id="5" name="Footer Placeholder 4">
            <a:extLst>
              <a:ext uri="{FF2B5EF4-FFF2-40B4-BE49-F238E27FC236}">
                <a16:creationId xmlns:a16="http://schemas.microsoft.com/office/drawing/2014/main" id="{529B9FAB-E409-23D5-C5E5-AE557F113B6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2653211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BE6A2-1DCC-C05B-94B1-1C2BBFE8FE7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0486B-249C-36E6-3054-3111AE290D0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139</a:t>
            </a:fld>
            <a:endParaRPr lang="en-GB"/>
          </a:p>
        </p:txBody>
      </p:sp>
      <p:sp>
        <p:nvSpPr>
          <p:cNvPr id="3" name="Title 2">
            <a:extLst>
              <a:ext uri="{FF2B5EF4-FFF2-40B4-BE49-F238E27FC236}">
                <a16:creationId xmlns:a16="http://schemas.microsoft.com/office/drawing/2014/main" id="{38A46550-5E7C-7C87-B839-9005BB6A9584}"/>
              </a:ext>
            </a:extLst>
          </p:cNvPr>
          <p:cNvSpPr>
            <a:spLocks noGrp="1"/>
          </p:cNvSpPr>
          <p:nvPr>
            <p:ph type="title"/>
          </p:nvPr>
        </p:nvSpPr>
        <p:spPr/>
        <p:txBody>
          <a:bodyPr/>
          <a:lstStyle/>
          <a:p>
            <a:r>
              <a:rPr lang="en-GB" dirty="0"/>
              <a:t>Summary </a:t>
            </a:r>
          </a:p>
        </p:txBody>
      </p:sp>
      <p:sp>
        <p:nvSpPr>
          <p:cNvPr id="4" name="Text Placeholder 3">
            <a:extLst>
              <a:ext uri="{FF2B5EF4-FFF2-40B4-BE49-F238E27FC236}">
                <a16:creationId xmlns:a16="http://schemas.microsoft.com/office/drawing/2014/main" id="{CC5A4E89-FA40-3877-7643-9CBF2EB7FD03}"/>
              </a:ext>
            </a:extLst>
          </p:cNvPr>
          <p:cNvSpPr>
            <a:spLocks noGrp="1"/>
          </p:cNvSpPr>
          <p:nvPr>
            <p:ph type="body" sz="quarter" idx="12"/>
          </p:nvPr>
        </p:nvSpPr>
        <p:spPr>
          <a:xfrm>
            <a:off x="234000" y="986400"/>
            <a:ext cx="8514464" cy="3601574"/>
          </a:xfrm>
        </p:spPr>
        <p:txBody>
          <a:bodyPr/>
          <a:lstStyle/>
          <a:p>
            <a:pPr marL="0" lvl="1" indent="0">
              <a:buNone/>
            </a:pPr>
            <a:r>
              <a:rPr lang="en-GB" dirty="0"/>
              <a:t>Complete another column in your Critical thinking skills assessment.</a:t>
            </a:r>
          </a:p>
          <a:p>
            <a:pPr marL="0" lvl="1" indent="0">
              <a:buNone/>
            </a:pPr>
            <a:endParaRPr lang="en-GB" dirty="0"/>
          </a:p>
          <a:p>
            <a:pPr marL="0" lvl="1" indent="0">
              <a:buNone/>
            </a:pPr>
            <a:r>
              <a:rPr lang="en-GB" dirty="0"/>
              <a:t>How have your skills progressed over the last few lessons? Are you seeing improvements in your scores? </a:t>
            </a:r>
            <a:br>
              <a:rPr lang="en-GB" dirty="0"/>
            </a:br>
            <a:r>
              <a:rPr lang="en-GB" dirty="0"/>
              <a:t>Do you feel more confident in most or some areas?</a:t>
            </a:r>
          </a:p>
          <a:p>
            <a:pPr marL="0" lvl="1" indent="0">
              <a:buNone/>
            </a:pPr>
            <a:endParaRPr lang="en-GB" dirty="0"/>
          </a:p>
          <a:p>
            <a:pPr marL="0" lvl="1" indent="0">
              <a:buNone/>
            </a:pPr>
            <a:r>
              <a:rPr lang="en-GB" dirty="0"/>
              <a:t>Are there any skills on which you have still scored 3 or lower? Write these on a sticky note and hand it to your tutor.</a:t>
            </a:r>
          </a:p>
          <a:p>
            <a:pPr marL="0" lvl="1" indent="0">
              <a:buNone/>
            </a:pPr>
            <a:endParaRPr lang="en-GB" dirty="0"/>
          </a:p>
        </p:txBody>
      </p:sp>
      <p:sp>
        <p:nvSpPr>
          <p:cNvPr id="5" name="Footer Placeholder 4">
            <a:extLst>
              <a:ext uri="{FF2B5EF4-FFF2-40B4-BE49-F238E27FC236}">
                <a16:creationId xmlns:a16="http://schemas.microsoft.com/office/drawing/2014/main" id="{116B9255-EADE-D32E-86C4-573ECEC4783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68362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Biosecurity and waste management</a:t>
            </a:r>
          </a:p>
        </p:txBody>
      </p:sp>
    </p:spTree>
    <p:extLst>
      <p:ext uri="{BB962C8B-B14F-4D97-AF65-F5344CB8AC3E}">
        <p14:creationId xmlns:p14="http://schemas.microsoft.com/office/powerpoint/2010/main" val="307283149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9</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Propose improvements: Appraisal and planning</a:t>
            </a:r>
            <a:endParaRPr lang="en-US"/>
          </a:p>
        </p:txBody>
      </p:sp>
    </p:spTree>
    <p:extLst>
      <p:ext uri="{BB962C8B-B14F-4D97-AF65-F5344CB8AC3E}">
        <p14:creationId xmlns:p14="http://schemas.microsoft.com/office/powerpoint/2010/main" val="237343164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Lesson </a:t>
            </a:r>
            <a:r>
              <a:rPr lang="en-GB" dirty="0"/>
              <a:t>outline</a:t>
            </a:r>
            <a:endParaRPr lang="en-GB" sz="3600" dirty="0"/>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r>
              <a:rPr lang="en-GB" sz="2400" dirty="0"/>
              <a:t>Scenario:</a:t>
            </a:r>
          </a:p>
          <a:p>
            <a:endParaRPr lang="en-GB" dirty="0"/>
          </a:p>
          <a:p>
            <a:r>
              <a:rPr lang="en-GB" sz="2400" dirty="0"/>
              <a:t>You are working in the establishment detailed in your case study and have been asked to appraise their existing sustainability plan</a:t>
            </a:r>
            <a:r>
              <a:rPr lang="en-GB" dirty="0"/>
              <a:t>.</a:t>
            </a:r>
            <a:endParaRPr lang="en-US" dirty="0"/>
          </a:p>
          <a:p>
            <a:endParaRPr lang="en-GB" dirty="0"/>
          </a:p>
          <a:p>
            <a:r>
              <a:rPr lang="en-GB" dirty="0"/>
              <a:t>Produce</a:t>
            </a:r>
            <a:r>
              <a:rPr lang="en-GB" sz="2400" dirty="0"/>
              <a:t> a proposal </a:t>
            </a:r>
            <a:r>
              <a:rPr lang="en-GB" dirty="0"/>
              <a:t>and accompanying presentation to</a:t>
            </a:r>
            <a:r>
              <a:rPr lang="en-GB" sz="2400" dirty="0"/>
              <a:t> make improvements to the plan.</a:t>
            </a:r>
            <a:endParaRPr lang="en-GB" dirty="0">
              <a:cs typeface="Arial"/>
            </a:endParaRPr>
          </a:p>
          <a:p>
            <a:pPr>
              <a:lnSpc>
                <a:spcPct val="100000"/>
              </a:lnSpc>
            </a:pPr>
            <a:endParaRPr lang="en-GB" dirty="0"/>
          </a:p>
          <a:p>
            <a:r>
              <a:rPr lang="en-GB" dirty="0"/>
              <a:t>You will work in pairs. </a:t>
            </a:r>
            <a:endParaRPr lang="en-GB" dirty="0">
              <a:cs typeface="Arial"/>
            </a:endParaRPr>
          </a:p>
          <a:p>
            <a:pPr>
              <a:lnSpc>
                <a:spcPct val="100000"/>
              </a:lnSpc>
            </a:pP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141</a:t>
            </a:fld>
            <a:endParaRPr lang="en-GB"/>
          </a:p>
        </p:txBody>
      </p:sp>
    </p:spTree>
    <p:extLst>
      <p:ext uri="{BB962C8B-B14F-4D97-AF65-F5344CB8AC3E}">
        <p14:creationId xmlns:p14="http://schemas.microsoft.com/office/powerpoint/2010/main" val="21511121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Proposal </a:t>
            </a:r>
            <a:r>
              <a:rPr lang="en-GB" dirty="0"/>
              <a:t>checklist</a:t>
            </a:r>
            <a:endParaRPr lang="en-GB" sz="3600" dirty="0"/>
          </a:p>
        </p:txBody>
      </p:sp>
      <p:sp>
        <p:nvSpPr>
          <p:cNvPr id="5" name="Text Placeholder 4"/>
          <p:cNvSpPr>
            <a:spLocks noGrp="1"/>
          </p:cNvSpPr>
          <p:nvPr>
            <p:ph type="body" sz="quarter" idx="12"/>
          </p:nvPr>
        </p:nvSpPr>
        <p:spPr>
          <a:xfrm>
            <a:off x="234000" y="986400"/>
            <a:ext cx="8631840" cy="3601574"/>
          </a:xfrm>
        </p:spPr>
        <p:txBody>
          <a:bodyPr/>
          <a:lstStyle/>
          <a:p>
            <a:pPr lvl="1">
              <a:lnSpc>
                <a:spcPct val="100000"/>
              </a:lnSpc>
            </a:pPr>
            <a:r>
              <a:rPr lang="en-GB" sz="2400" dirty="0"/>
              <a:t>Rationale:</a:t>
            </a:r>
          </a:p>
          <a:p>
            <a:pPr lvl="2"/>
            <a:r>
              <a:rPr lang="en-GB" dirty="0"/>
              <a:t>What is the importance of appraising the current sustainability plan?</a:t>
            </a:r>
          </a:p>
          <a:p>
            <a:pPr lvl="1">
              <a:lnSpc>
                <a:spcPct val="100000"/>
              </a:lnSpc>
            </a:pPr>
            <a:r>
              <a:rPr lang="en-GB" sz="2400" dirty="0"/>
              <a:t>Appraisal:</a:t>
            </a:r>
          </a:p>
          <a:p>
            <a:pPr lvl="2"/>
            <a:r>
              <a:rPr lang="en-GB" dirty="0"/>
              <a:t>What are the positives about the current plan?</a:t>
            </a:r>
          </a:p>
          <a:p>
            <a:pPr lvl="1"/>
            <a:r>
              <a:rPr lang="en-GB" dirty="0"/>
              <a:t>Proposed improvements:</a:t>
            </a:r>
          </a:p>
          <a:p>
            <a:pPr lvl="2"/>
            <a:r>
              <a:rPr lang="en-GB" dirty="0"/>
              <a:t>What should be changed, how and why?</a:t>
            </a:r>
          </a:p>
          <a:p>
            <a:pPr lvl="1"/>
            <a:r>
              <a:rPr lang="en-GB" dirty="0"/>
              <a:t>Basic cost analysis:</a:t>
            </a:r>
          </a:p>
          <a:p>
            <a:pPr lvl="2"/>
            <a:r>
              <a:rPr lang="en-GB" dirty="0"/>
              <a:t>What are the estimated costings of making these changes?</a:t>
            </a:r>
          </a:p>
          <a:p>
            <a:pPr lvl="1">
              <a:lnSpc>
                <a:spcPct val="100000"/>
              </a:lnSpc>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142</a:t>
            </a:fld>
            <a:endParaRPr lang="en-GB"/>
          </a:p>
        </p:txBody>
      </p:sp>
    </p:spTree>
    <p:extLst>
      <p:ext uri="{BB962C8B-B14F-4D97-AF65-F5344CB8AC3E}">
        <p14:creationId xmlns:p14="http://schemas.microsoft.com/office/powerpoint/2010/main" val="33568344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6A8E4-9A76-4C57-A3F4-38C7F319CF1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143</a:t>
            </a:fld>
            <a:endParaRPr lang="en-GB"/>
          </a:p>
        </p:txBody>
      </p:sp>
      <p:sp>
        <p:nvSpPr>
          <p:cNvPr id="3" name="Title 2">
            <a:extLst>
              <a:ext uri="{FF2B5EF4-FFF2-40B4-BE49-F238E27FC236}">
                <a16:creationId xmlns:a16="http://schemas.microsoft.com/office/drawing/2014/main" id="{C7487745-2539-407C-B590-9EB152B09DA3}"/>
              </a:ext>
            </a:extLst>
          </p:cNvPr>
          <p:cNvSpPr>
            <a:spLocks noGrp="1"/>
          </p:cNvSpPr>
          <p:nvPr>
            <p:ph type="title"/>
          </p:nvPr>
        </p:nvSpPr>
        <p:spPr/>
        <p:txBody>
          <a:bodyPr/>
          <a:lstStyle/>
          <a:p>
            <a:r>
              <a:rPr lang="en-GB" dirty="0"/>
              <a:t>Step 1: Initial read</a:t>
            </a:r>
          </a:p>
        </p:txBody>
      </p:sp>
      <p:sp>
        <p:nvSpPr>
          <p:cNvPr id="4" name="Text Placeholder 3">
            <a:extLst>
              <a:ext uri="{FF2B5EF4-FFF2-40B4-BE49-F238E27FC236}">
                <a16:creationId xmlns:a16="http://schemas.microsoft.com/office/drawing/2014/main" id="{6CC21823-3D9C-4C6D-AAC8-6965D6EB60D5}"/>
              </a:ext>
            </a:extLst>
          </p:cNvPr>
          <p:cNvSpPr>
            <a:spLocks noGrp="1"/>
          </p:cNvSpPr>
          <p:nvPr>
            <p:ph type="body" sz="quarter" idx="12"/>
          </p:nvPr>
        </p:nvSpPr>
        <p:spPr>
          <a:xfrm>
            <a:off x="234000" y="986400"/>
            <a:ext cx="8631840" cy="3601574"/>
          </a:xfrm>
        </p:spPr>
        <p:txBody>
          <a:bodyPr vert="horz" lIns="0" tIns="0" rIns="0" bIns="0" rtlCol="0" anchor="t">
            <a:noAutofit/>
          </a:bodyPr>
          <a:lstStyle/>
          <a:p>
            <a:endParaRPr lang="en-GB" dirty="0"/>
          </a:p>
          <a:p>
            <a:r>
              <a:rPr lang="en-GB" dirty="0"/>
              <a:t>In your allocated pairs, find a space to work.</a:t>
            </a:r>
          </a:p>
          <a:p>
            <a:endParaRPr lang="en-GB" dirty="0"/>
          </a:p>
          <a:p>
            <a:r>
              <a:rPr lang="en-GB" dirty="0"/>
              <a:t>You have 10 minutes to read the documents in your case study.</a:t>
            </a:r>
            <a:endParaRPr lang="en-GB" dirty="0">
              <a:cs typeface="Arial"/>
            </a:endParaRPr>
          </a:p>
        </p:txBody>
      </p:sp>
      <p:sp>
        <p:nvSpPr>
          <p:cNvPr id="5" name="Footer Placeholder 4">
            <a:extLst>
              <a:ext uri="{FF2B5EF4-FFF2-40B4-BE49-F238E27FC236}">
                <a16:creationId xmlns:a16="http://schemas.microsoft.com/office/drawing/2014/main" id="{ABB8CDF2-901D-4ED6-93A4-605F117B52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4128873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6A8E4-9A76-4C57-A3F4-38C7F319CF1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144</a:t>
            </a:fld>
            <a:endParaRPr lang="en-GB"/>
          </a:p>
        </p:txBody>
      </p:sp>
      <p:sp>
        <p:nvSpPr>
          <p:cNvPr id="3" name="Title 2">
            <a:extLst>
              <a:ext uri="{FF2B5EF4-FFF2-40B4-BE49-F238E27FC236}">
                <a16:creationId xmlns:a16="http://schemas.microsoft.com/office/drawing/2014/main" id="{C7487745-2539-407C-B590-9EB152B09DA3}"/>
              </a:ext>
            </a:extLst>
          </p:cNvPr>
          <p:cNvSpPr>
            <a:spLocks noGrp="1"/>
          </p:cNvSpPr>
          <p:nvPr>
            <p:ph type="title"/>
          </p:nvPr>
        </p:nvSpPr>
        <p:spPr/>
        <p:txBody>
          <a:bodyPr/>
          <a:lstStyle/>
          <a:p>
            <a:r>
              <a:rPr lang="en-GB" dirty="0"/>
              <a:t>Step 2: Appraisal</a:t>
            </a:r>
          </a:p>
        </p:txBody>
      </p:sp>
      <p:sp>
        <p:nvSpPr>
          <p:cNvPr id="4" name="Text Placeholder 3">
            <a:extLst>
              <a:ext uri="{FF2B5EF4-FFF2-40B4-BE49-F238E27FC236}">
                <a16:creationId xmlns:a16="http://schemas.microsoft.com/office/drawing/2014/main" id="{6CC21823-3D9C-4C6D-AAC8-6965D6EB60D5}"/>
              </a:ext>
            </a:extLst>
          </p:cNvPr>
          <p:cNvSpPr>
            <a:spLocks noGrp="1"/>
          </p:cNvSpPr>
          <p:nvPr>
            <p:ph type="body" sz="quarter" idx="12"/>
          </p:nvPr>
        </p:nvSpPr>
        <p:spPr>
          <a:xfrm>
            <a:off x="234000" y="986400"/>
            <a:ext cx="8631840" cy="3601574"/>
          </a:xfrm>
        </p:spPr>
        <p:txBody>
          <a:bodyPr vert="horz" lIns="0" tIns="0" rIns="0" bIns="0" rtlCol="0" anchor="t">
            <a:noAutofit/>
          </a:bodyPr>
          <a:lstStyle/>
          <a:p>
            <a:r>
              <a:rPr lang="en-GB" dirty="0"/>
              <a:t>20 minutes.</a:t>
            </a:r>
          </a:p>
          <a:p>
            <a:endParaRPr lang="en-GB" dirty="0"/>
          </a:p>
          <a:p>
            <a:r>
              <a:rPr lang="en-GB" dirty="0"/>
              <a:t>Work together to appraise the documents. </a:t>
            </a:r>
          </a:p>
          <a:p>
            <a:r>
              <a:rPr lang="en-GB" dirty="0"/>
              <a:t>Employ the higher-order thinking skills you have developed in analysing and evaluating.</a:t>
            </a:r>
            <a:endParaRPr lang="en-GB" dirty="0">
              <a:cs typeface="Arial"/>
            </a:endParaRPr>
          </a:p>
          <a:p>
            <a:endParaRPr lang="en-GB" dirty="0"/>
          </a:p>
          <a:p>
            <a:r>
              <a:rPr lang="en-GB" dirty="0"/>
              <a:t>Highlight and annotate aspects you think could be improved.</a:t>
            </a:r>
            <a:endParaRPr lang="en-GB" dirty="0">
              <a:cs typeface="Arial"/>
            </a:endParaRPr>
          </a:p>
          <a:p>
            <a:endParaRPr lang="en-GB" dirty="0"/>
          </a:p>
          <a:p>
            <a:r>
              <a:rPr lang="en-GB" dirty="0"/>
              <a:t>Consider </a:t>
            </a:r>
            <a:r>
              <a:rPr lang="en-GB" b="1" dirty="0"/>
              <a:t>how</a:t>
            </a:r>
            <a:r>
              <a:rPr lang="en-GB" dirty="0"/>
              <a:t> these improvements could be made.</a:t>
            </a:r>
            <a:endParaRPr lang="en-GB" dirty="0">
              <a:cs typeface="Arial"/>
            </a:endParaRPr>
          </a:p>
        </p:txBody>
      </p:sp>
      <p:sp>
        <p:nvSpPr>
          <p:cNvPr id="5" name="Footer Placeholder 4">
            <a:extLst>
              <a:ext uri="{FF2B5EF4-FFF2-40B4-BE49-F238E27FC236}">
                <a16:creationId xmlns:a16="http://schemas.microsoft.com/office/drawing/2014/main" id="{ABB8CDF2-901D-4ED6-93A4-605F117B52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7903057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6A8E4-9A76-4C57-A3F4-38C7F319CF1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145</a:t>
            </a:fld>
            <a:endParaRPr lang="en-GB"/>
          </a:p>
        </p:txBody>
      </p:sp>
      <p:sp>
        <p:nvSpPr>
          <p:cNvPr id="3" name="Title 2">
            <a:extLst>
              <a:ext uri="{FF2B5EF4-FFF2-40B4-BE49-F238E27FC236}">
                <a16:creationId xmlns:a16="http://schemas.microsoft.com/office/drawing/2014/main" id="{C7487745-2539-407C-B590-9EB152B09DA3}"/>
              </a:ext>
            </a:extLst>
          </p:cNvPr>
          <p:cNvSpPr>
            <a:spLocks noGrp="1"/>
          </p:cNvSpPr>
          <p:nvPr>
            <p:ph type="title"/>
          </p:nvPr>
        </p:nvSpPr>
        <p:spPr/>
        <p:txBody>
          <a:bodyPr/>
          <a:lstStyle/>
          <a:p>
            <a:r>
              <a:rPr lang="en-GB" dirty="0"/>
              <a:t>Step 3: Proposal</a:t>
            </a:r>
          </a:p>
        </p:txBody>
      </p:sp>
      <p:sp>
        <p:nvSpPr>
          <p:cNvPr id="4" name="Text Placeholder 3">
            <a:extLst>
              <a:ext uri="{FF2B5EF4-FFF2-40B4-BE49-F238E27FC236}">
                <a16:creationId xmlns:a16="http://schemas.microsoft.com/office/drawing/2014/main" id="{6CC21823-3D9C-4C6D-AAC8-6965D6EB60D5}"/>
              </a:ext>
            </a:extLst>
          </p:cNvPr>
          <p:cNvSpPr>
            <a:spLocks noGrp="1"/>
          </p:cNvSpPr>
          <p:nvPr>
            <p:ph type="body" sz="quarter" idx="12"/>
          </p:nvPr>
        </p:nvSpPr>
        <p:spPr>
          <a:xfrm>
            <a:off x="234000" y="986400"/>
            <a:ext cx="8631840" cy="3601574"/>
          </a:xfrm>
        </p:spPr>
        <p:txBody>
          <a:bodyPr vert="horz" lIns="0" tIns="0" rIns="0" bIns="0" rtlCol="0" anchor="t">
            <a:noAutofit/>
          </a:bodyPr>
          <a:lstStyle/>
          <a:p>
            <a:r>
              <a:rPr lang="en-GB" dirty="0"/>
              <a:t>One hour.</a:t>
            </a:r>
          </a:p>
          <a:p>
            <a:endParaRPr lang="en-GB" dirty="0"/>
          </a:p>
          <a:p>
            <a:r>
              <a:rPr lang="en-GB" dirty="0"/>
              <a:t>Create a proposal (remember the checklist).</a:t>
            </a:r>
            <a:endParaRPr lang="en-GB" dirty="0">
              <a:cs typeface="Arial"/>
            </a:endParaRPr>
          </a:p>
          <a:p>
            <a:endParaRPr lang="en-GB" dirty="0"/>
          </a:p>
          <a:p>
            <a:r>
              <a:rPr lang="en-GB" dirty="0"/>
              <a:t>You will need to carry out research where necessary to support and justify your suggestions and ensure your proposal is realistic.</a:t>
            </a:r>
            <a:endParaRPr lang="en-GB" dirty="0">
              <a:cs typeface="Arial"/>
            </a:endParaRPr>
          </a:p>
          <a:p>
            <a:endParaRPr lang="en-GB" dirty="0"/>
          </a:p>
          <a:p>
            <a:r>
              <a:rPr lang="en-GB" dirty="0"/>
              <a:t>Your proposal should be professionally written and </a:t>
            </a:r>
            <a:br>
              <a:rPr lang="en-GB" dirty="0"/>
            </a:br>
            <a:r>
              <a:rPr lang="en-GB" dirty="0"/>
              <a:t>user-friendly.</a:t>
            </a:r>
            <a:endParaRPr lang="en-GB" dirty="0">
              <a:cs typeface="Arial"/>
            </a:endParaRPr>
          </a:p>
        </p:txBody>
      </p:sp>
      <p:sp>
        <p:nvSpPr>
          <p:cNvPr id="5" name="Footer Placeholder 4">
            <a:extLst>
              <a:ext uri="{FF2B5EF4-FFF2-40B4-BE49-F238E27FC236}">
                <a16:creationId xmlns:a16="http://schemas.microsoft.com/office/drawing/2014/main" id="{ABB8CDF2-901D-4ED6-93A4-605F117B52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3902806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6A8E4-9A76-4C57-A3F4-38C7F319CF1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146</a:t>
            </a:fld>
            <a:endParaRPr lang="en-GB"/>
          </a:p>
        </p:txBody>
      </p:sp>
      <p:sp>
        <p:nvSpPr>
          <p:cNvPr id="3" name="Title 2">
            <a:extLst>
              <a:ext uri="{FF2B5EF4-FFF2-40B4-BE49-F238E27FC236}">
                <a16:creationId xmlns:a16="http://schemas.microsoft.com/office/drawing/2014/main" id="{C7487745-2539-407C-B590-9EB152B09DA3}"/>
              </a:ext>
            </a:extLst>
          </p:cNvPr>
          <p:cNvSpPr>
            <a:spLocks noGrp="1"/>
          </p:cNvSpPr>
          <p:nvPr>
            <p:ph type="title"/>
          </p:nvPr>
        </p:nvSpPr>
        <p:spPr/>
        <p:txBody>
          <a:bodyPr/>
          <a:lstStyle/>
          <a:p>
            <a:r>
              <a:rPr lang="en-GB" dirty="0"/>
              <a:t>Step 4: Presentation</a:t>
            </a:r>
          </a:p>
        </p:txBody>
      </p:sp>
      <p:sp>
        <p:nvSpPr>
          <p:cNvPr id="4" name="Text Placeholder 3">
            <a:extLst>
              <a:ext uri="{FF2B5EF4-FFF2-40B4-BE49-F238E27FC236}">
                <a16:creationId xmlns:a16="http://schemas.microsoft.com/office/drawing/2014/main" id="{6CC21823-3D9C-4C6D-AAC8-6965D6EB60D5}"/>
              </a:ext>
            </a:extLst>
          </p:cNvPr>
          <p:cNvSpPr>
            <a:spLocks noGrp="1"/>
          </p:cNvSpPr>
          <p:nvPr>
            <p:ph type="body" sz="quarter" idx="12"/>
          </p:nvPr>
        </p:nvSpPr>
        <p:spPr>
          <a:xfrm>
            <a:off x="234000" y="986400"/>
            <a:ext cx="8631840" cy="3601574"/>
          </a:xfrm>
        </p:spPr>
        <p:txBody>
          <a:bodyPr vert="horz" lIns="0" tIns="0" rIns="0" bIns="0" rtlCol="0" anchor="t">
            <a:noAutofit/>
          </a:bodyPr>
          <a:lstStyle/>
          <a:p>
            <a:r>
              <a:rPr lang="en-GB" dirty="0"/>
              <a:t>20 minutes.</a:t>
            </a:r>
          </a:p>
          <a:p>
            <a:endParaRPr lang="en-GB" dirty="0"/>
          </a:p>
          <a:p>
            <a:r>
              <a:rPr lang="en-GB" dirty="0"/>
              <a:t>Create a short presentation (5–10 minutes) to accompany your proposal. This will be delivered, alongside your proposal report, to the relevant ‘manager’ next session.</a:t>
            </a:r>
            <a:endParaRPr lang="en-GB" dirty="0">
              <a:cs typeface="Arial"/>
            </a:endParaRPr>
          </a:p>
          <a:p>
            <a:endParaRPr lang="en-GB" dirty="0"/>
          </a:p>
          <a:p>
            <a:r>
              <a:rPr lang="en-GB" dirty="0"/>
              <a:t>You can use any format for your presentation: PowerPoint, Canva, poster, infographic, etc.</a:t>
            </a:r>
            <a:endParaRPr lang="en-GB" dirty="0">
              <a:cs typeface="Arial"/>
            </a:endParaRPr>
          </a:p>
        </p:txBody>
      </p:sp>
      <p:sp>
        <p:nvSpPr>
          <p:cNvPr id="5" name="Footer Placeholder 4">
            <a:extLst>
              <a:ext uri="{FF2B5EF4-FFF2-40B4-BE49-F238E27FC236}">
                <a16:creationId xmlns:a16="http://schemas.microsoft.com/office/drawing/2014/main" id="{ABB8CDF2-901D-4ED6-93A4-605F117B52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0566147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56A8E4-9A76-4C57-A3F4-38C7F319CF1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147</a:t>
            </a:fld>
            <a:endParaRPr lang="en-GB"/>
          </a:p>
        </p:txBody>
      </p:sp>
      <p:sp>
        <p:nvSpPr>
          <p:cNvPr id="3" name="Title 2">
            <a:extLst>
              <a:ext uri="{FF2B5EF4-FFF2-40B4-BE49-F238E27FC236}">
                <a16:creationId xmlns:a16="http://schemas.microsoft.com/office/drawing/2014/main" id="{C7487745-2539-407C-B590-9EB152B09DA3}"/>
              </a:ext>
            </a:extLst>
          </p:cNvPr>
          <p:cNvSpPr>
            <a:spLocks noGrp="1"/>
          </p:cNvSpPr>
          <p:nvPr>
            <p:ph type="title"/>
          </p:nvPr>
        </p:nvSpPr>
        <p:spPr/>
        <p:txBody>
          <a:bodyPr/>
          <a:lstStyle/>
          <a:p>
            <a:r>
              <a:rPr lang="en-GB" dirty="0"/>
              <a:t>Summary checklist </a:t>
            </a:r>
          </a:p>
        </p:txBody>
      </p:sp>
      <p:sp>
        <p:nvSpPr>
          <p:cNvPr id="4" name="Text Placeholder 3">
            <a:extLst>
              <a:ext uri="{FF2B5EF4-FFF2-40B4-BE49-F238E27FC236}">
                <a16:creationId xmlns:a16="http://schemas.microsoft.com/office/drawing/2014/main" id="{6CC21823-3D9C-4C6D-AAC8-6965D6EB60D5}"/>
              </a:ext>
            </a:extLst>
          </p:cNvPr>
          <p:cNvSpPr>
            <a:spLocks noGrp="1"/>
          </p:cNvSpPr>
          <p:nvPr>
            <p:ph type="body" sz="quarter" idx="12"/>
          </p:nvPr>
        </p:nvSpPr>
        <p:spPr>
          <a:xfrm>
            <a:off x="234000" y="986400"/>
            <a:ext cx="8631840" cy="3601574"/>
          </a:xfrm>
        </p:spPr>
        <p:txBody>
          <a:bodyPr vert="horz" lIns="0" tIns="0" rIns="0" bIns="0" rtlCol="0" anchor="t">
            <a:noAutofit/>
          </a:bodyPr>
          <a:lstStyle/>
          <a:p>
            <a:r>
              <a:rPr lang="en-GB" dirty="0"/>
              <a:t>You should have completed everything you need to from the proposal checklist.</a:t>
            </a:r>
          </a:p>
          <a:p>
            <a:endParaRPr lang="en-GB" dirty="0"/>
          </a:p>
          <a:p>
            <a:r>
              <a:rPr lang="en-GB" dirty="0"/>
              <a:t>You should be ready to present your proposal next session.</a:t>
            </a:r>
            <a:endParaRPr lang="en-GB" dirty="0">
              <a:cs typeface="Arial"/>
            </a:endParaRPr>
          </a:p>
          <a:p>
            <a:endParaRPr lang="en-GB" dirty="0"/>
          </a:p>
          <a:p>
            <a:r>
              <a:rPr lang="en-GB" dirty="0"/>
              <a:t>Your suggestions should be fully justified and include basic </a:t>
            </a:r>
            <a:br>
              <a:rPr lang="en-GB" dirty="0"/>
            </a:br>
            <a:r>
              <a:rPr lang="en-GB" dirty="0"/>
              <a:t>cost analysis.</a:t>
            </a:r>
            <a:endParaRPr lang="en-GB" dirty="0">
              <a:cs typeface="Arial"/>
            </a:endParaRPr>
          </a:p>
          <a:p>
            <a:endParaRPr lang="en-GB" dirty="0"/>
          </a:p>
        </p:txBody>
      </p:sp>
      <p:sp>
        <p:nvSpPr>
          <p:cNvPr id="5" name="Footer Placeholder 4">
            <a:extLst>
              <a:ext uri="{FF2B5EF4-FFF2-40B4-BE49-F238E27FC236}">
                <a16:creationId xmlns:a16="http://schemas.microsoft.com/office/drawing/2014/main" id="{ABB8CDF2-901D-4ED6-93A4-605F117B52A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42330111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a:t>10</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a:t>Propose improvements: Delivery and evaluation</a:t>
            </a:r>
            <a:endParaRPr lang="en-US"/>
          </a:p>
        </p:txBody>
      </p:sp>
    </p:spTree>
    <p:extLst>
      <p:ext uri="{BB962C8B-B14F-4D97-AF65-F5344CB8AC3E}">
        <p14:creationId xmlns:p14="http://schemas.microsoft.com/office/powerpoint/2010/main" val="23571171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Lesson </a:t>
            </a:r>
            <a:r>
              <a:rPr lang="en-GB" dirty="0"/>
              <a:t>outline</a:t>
            </a:r>
            <a:endParaRPr lang="en-GB" sz="3600" dirty="0"/>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r>
              <a:rPr lang="en-GB" dirty="0"/>
              <a:t>In this session you will present your proposal to another pair, who will act as the relevant managers.</a:t>
            </a:r>
            <a:endParaRPr lang="en-GB" sz="2400" dirty="0"/>
          </a:p>
          <a:p>
            <a:pPr>
              <a:lnSpc>
                <a:spcPct val="100000"/>
              </a:lnSpc>
            </a:pPr>
            <a:endParaRPr lang="en-GB" dirty="0"/>
          </a:p>
          <a:p>
            <a:pPr>
              <a:lnSpc>
                <a:spcPct val="100000"/>
              </a:lnSpc>
            </a:pPr>
            <a:r>
              <a:rPr lang="en-GB" dirty="0"/>
              <a:t>You should provide them with a copy of your formal proposal and present it to them via the presentation you have created.</a:t>
            </a:r>
            <a:endParaRPr lang="en-GB" dirty="0">
              <a:cs typeface="Arial"/>
            </a:endParaRPr>
          </a:p>
          <a:p>
            <a:pPr>
              <a:lnSpc>
                <a:spcPct val="100000"/>
              </a:lnSpc>
            </a:pPr>
            <a:endParaRPr lang="en-GB" dirty="0"/>
          </a:p>
          <a:p>
            <a:pPr>
              <a:lnSpc>
                <a:spcPct val="100000"/>
              </a:lnSpc>
            </a:pPr>
            <a:r>
              <a:rPr lang="en-GB" dirty="0"/>
              <a:t>You will then swap and repeat the same exercise in </a:t>
            </a:r>
            <a:br>
              <a:rPr lang="en-GB" dirty="0"/>
            </a:br>
            <a:r>
              <a:rPr lang="en-GB" dirty="0"/>
              <a:t>reversed roles.</a:t>
            </a:r>
            <a:endParaRPr lang="en-GB" dirty="0">
              <a:cs typeface="Arial"/>
            </a:endParaRPr>
          </a:p>
          <a:p>
            <a:pPr>
              <a:lnSpc>
                <a:spcPct val="100000"/>
              </a:lnSpc>
            </a:pP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149</a:t>
            </a:fld>
            <a:endParaRPr lang="en-GB"/>
          </a:p>
        </p:txBody>
      </p:sp>
    </p:spTree>
    <p:extLst>
      <p:ext uri="{BB962C8B-B14F-4D97-AF65-F5344CB8AC3E}">
        <p14:creationId xmlns:p14="http://schemas.microsoft.com/office/powerpoint/2010/main" val="427124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09ABF-01E9-C5B9-A5F4-2D1EF10EFC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583EC7F-8FF1-1E4A-B88E-80520ED522DC}"/>
              </a:ext>
            </a:extLst>
          </p:cNvPr>
          <p:cNvSpPr>
            <a:spLocks noGrp="1"/>
          </p:cNvSpPr>
          <p:nvPr>
            <p:ph type="title"/>
          </p:nvPr>
        </p:nvSpPr>
        <p:spPr/>
        <p:txBody>
          <a:bodyPr>
            <a:normAutofit/>
          </a:bodyPr>
          <a:lstStyle/>
          <a:p>
            <a:pPr>
              <a:lnSpc>
                <a:spcPct val="100000"/>
              </a:lnSpc>
            </a:pPr>
            <a:r>
              <a:rPr lang="en-GB" sz="3600" dirty="0"/>
              <a:t>Lesson outline</a:t>
            </a:r>
          </a:p>
        </p:txBody>
      </p:sp>
      <p:sp>
        <p:nvSpPr>
          <p:cNvPr id="5" name="Text Placeholder 4">
            <a:extLst>
              <a:ext uri="{FF2B5EF4-FFF2-40B4-BE49-F238E27FC236}">
                <a16:creationId xmlns:a16="http://schemas.microsoft.com/office/drawing/2014/main" id="{1B5CED9D-E5A5-542A-7811-A388948D9138}"/>
              </a:ext>
            </a:extLst>
          </p:cNvPr>
          <p:cNvSpPr>
            <a:spLocks noGrp="1"/>
          </p:cNvSpPr>
          <p:nvPr>
            <p:ph type="body" sz="quarter" idx="12"/>
          </p:nvPr>
        </p:nvSpPr>
        <p:spPr>
          <a:xfrm>
            <a:off x="234000" y="986400"/>
            <a:ext cx="8631840" cy="3601574"/>
          </a:xfrm>
        </p:spPr>
        <p:txBody>
          <a:bodyPr/>
          <a:lstStyle/>
          <a:p>
            <a:pPr lvl="1">
              <a:lnSpc>
                <a:spcPct val="100000"/>
              </a:lnSpc>
            </a:pPr>
            <a:r>
              <a:rPr lang="en-GB" sz="2400" dirty="0"/>
              <a:t>Legislation recap.</a:t>
            </a:r>
          </a:p>
          <a:p>
            <a:pPr lvl="1">
              <a:lnSpc>
                <a:spcPct val="100000"/>
              </a:lnSpc>
            </a:pPr>
            <a:r>
              <a:rPr lang="en-GB" dirty="0"/>
              <a:t>Legislation relevant to waste management.</a:t>
            </a:r>
          </a:p>
          <a:p>
            <a:pPr lvl="1">
              <a:lnSpc>
                <a:spcPct val="100000"/>
              </a:lnSpc>
            </a:pPr>
            <a:r>
              <a:rPr lang="en-GB" sz="2400" dirty="0"/>
              <a:t>Waste management requirements of animal businesses.</a:t>
            </a:r>
          </a:p>
          <a:p>
            <a:pPr lvl="1">
              <a:lnSpc>
                <a:spcPct val="100000"/>
              </a:lnSpc>
            </a:pPr>
            <a:r>
              <a:rPr lang="en-GB" dirty="0"/>
              <a:t>Biosecurity.</a:t>
            </a:r>
          </a:p>
          <a:p>
            <a:pPr lvl="1">
              <a:lnSpc>
                <a:spcPct val="100000"/>
              </a:lnSpc>
            </a:pPr>
            <a:r>
              <a:rPr lang="en-GB" dirty="0"/>
              <a:t>Designing sustainable w</a:t>
            </a:r>
            <a:r>
              <a:rPr lang="en-GB" sz="2400" dirty="0"/>
              <a:t>aste management plans. </a:t>
            </a:r>
          </a:p>
          <a:p>
            <a:endParaRPr lang="en-GB" dirty="0"/>
          </a:p>
        </p:txBody>
      </p:sp>
      <p:sp>
        <p:nvSpPr>
          <p:cNvPr id="3" name="Footer Placeholder 2">
            <a:extLst>
              <a:ext uri="{FF2B5EF4-FFF2-40B4-BE49-F238E27FC236}">
                <a16:creationId xmlns:a16="http://schemas.microsoft.com/office/drawing/2014/main" id="{ABC6AED7-676B-5E54-F045-5011C3F8C86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45492504-8BAA-5FCE-2AD6-6B37FED7632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a:t>
            </a:fld>
            <a:endParaRPr lang="en-GB"/>
          </a:p>
        </p:txBody>
      </p:sp>
    </p:spTree>
    <p:extLst>
      <p:ext uri="{BB962C8B-B14F-4D97-AF65-F5344CB8AC3E}">
        <p14:creationId xmlns:p14="http://schemas.microsoft.com/office/powerpoint/2010/main" val="40744090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dirty="0"/>
              <a:t>Prepare to present</a:t>
            </a:r>
            <a:endParaRPr lang="en-GB" sz="3600" dirty="0"/>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pPr>
              <a:lnSpc>
                <a:spcPct val="100000"/>
              </a:lnSpc>
            </a:pPr>
            <a:r>
              <a:rPr lang="en-GB" dirty="0"/>
              <a:t>Get back into your pairs from last session.</a:t>
            </a:r>
          </a:p>
          <a:p>
            <a:pPr>
              <a:lnSpc>
                <a:spcPct val="100000"/>
              </a:lnSpc>
            </a:pPr>
            <a:endParaRPr lang="en-GB"/>
          </a:p>
          <a:p>
            <a:pPr>
              <a:lnSpc>
                <a:spcPct val="100000"/>
              </a:lnSpc>
            </a:pPr>
            <a:r>
              <a:rPr lang="en-GB" dirty="0"/>
              <a:t>Review your proposal and presentation and prepare to deliver it to your assigned managers.</a:t>
            </a:r>
            <a:endParaRPr lang="en-GB" dirty="0">
              <a:cs typeface="Arial"/>
            </a:endParaRPr>
          </a:p>
          <a:p>
            <a:pPr>
              <a:lnSpc>
                <a:spcPct val="100000"/>
              </a:lnSpc>
            </a:pPr>
            <a:endParaRPr lang="en-GB"/>
          </a:p>
          <a:p>
            <a:pPr>
              <a:lnSpc>
                <a:spcPct val="100000"/>
              </a:lnSpc>
            </a:pPr>
            <a:r>
              <a:rPr lang="en-GB" dirty="0"/>
              <a:t>15 minutes.</a:t>
            </a:r>
            <a:endParaRPr lang="en-GB" dirty="0">
              <a:cs typeface="Arial"/>
            </a:endParaRPr>
          </a:p>
          <a:p>
            <a:pPr>
              <a:lnSpc>
                <a:spcPct val="100000"/>
              </a:lnSpc>
            </a:pPr>
            <a:endParaRPr lang="en-GB"/>
          </a:p>
          <a:p>
            <a:pPr>
              <a:lnSpc>
                <a:spcPct val="100000"/>
              </a:lnSpc>
            </a:pPr>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150</a:t>
            </a:fld>
            <a:endParaRPr lang="en-GB"/>
          </a:p>
        </p:txBody>
      </p:sp>
    </p:spTree>
    <p:extLst>
      <p:ext uri="{BB962C8B-B14F-4D97-AF65-F5344CB8AC3E}">
        <p14:creationId xmlns:p14="http://schemas.microsoft.com/office/powerpoint/2010/main" val="9054546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dirty="0"/>
              <a:t>Present your proposals (one hour)</a:t>
            </a:r>
            <a:endParaRPr lang="en-US" dirty="0"/>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r>
              <a:rPr lang="en-GB" dirty="0"/>
              <a:t>In your groups, you have 30 minutes each to deliver your proposal to the managers and then swap.</a:t>
            </a:r>
          </a:p>
          <a:p>
            <a:pPr>
              <a:lnSpc>
                <a:spcPct val="100000"/>
              </a:lnSpc>
            </a:pPr>
            <a:endParaRPr lang="en-GB" dirty="0"/>
          </a:p>
          <a:p>
            <a:pPr>
              <a:lnSpc>
                <a:spcPct val="100000"/>
              </a:lnSpc>
            </a:pPr>
            <a:r>
              <a:rPr lang="en-GB" dirty="0"/>
              <a:t>As the manager, you should ask questions where you have them, consider the viability of the improvements being proposed and take notes on where you may want to counter and negotiate the improvements.</a:t>
            </a:r>
            <a:endParaRPr lang="en-GB" dirty="0">
              <a:cs typeface="Arial"/>
            </a:endParaRPr>
          </a:p>
          <a:p>
            <a:pPr>
              <a:lnSpc>
                <a:spcPct val="100000"/>
              </a:lnSpc>
            </a:pPr>
            <a:endParaRPr lang="en-GB" dirty="0"/>
          </a:p>
          <a:p>
            <a:pPr>
              <a:lnSpc>
                <a:spcPct val="100000"/>
              </a:lnSpc>
            </a:pPr>
            <a:r>
              <a:rPr lang="en-GB" dirty="0"/>
              <a:t>You should be prepared to feed back to the whole group.</a:t>
            </a:r>
            <a:endParaRPr lang="en-GB" dirty="0">
              <a:cs typeface="Arial"/>
            </a:endParaRPr>
          </a:p>
          <a:p>
            <a:pPr>
              <a:lnSpc>
                <a:spcPct val="100000"/>
              </a:lnSpc>
            </a:pPr>
            <a:endParaRPr lang="en-GB" dirty="0"/>
          </a:p>
          <a:p>
            <a:pPr>
              <a:lnSpc>
                <a:spcPct val="100000"/>
              </a:lnSpc>
            </a:pP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151</a:t>
            </a:fld>
            <a:endParaRPr lang="en-GB"/>
          </a:p>
        </p:txBody>
      </p:sp>
    </p:spTree>
    <p:extLst>
      <p:ext uri="{BB962C8B-B14F-4D97-AF65-F5344CB8AC3E}">
        <p14:creationId xmlns:p14="http://schemas.microsoft.com/office/powerpoint/2010/main" val="14520066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a:t>Feedback</a:t>
            </a:r>
            <a:endParaRPr lang="en-GB" sz="3600"/>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pPr>
              <a:lnSpc>
                <a:spcPct val="100000"/>
              </a:lnSpc>
            </a:pPr>
            <a:r>
              <a:rPr lang="en-GB" dirty="0"/>
              <a:t>Consider:</a:t>
            </a:r>
            <a:endParaRPr lang="en-US" dirty="0"/>
          </a:p>
          <a:p>
            <a:pPr lvl="1"/>
            <a:r>
              <a:rPr lang="en-GB" dirty="0"/>
              <a:t>How confident and competent was the proposal presentation?</a:t>
            </a:r>
          </a:p>
          <a:p>
            <a:pPr lvl="1"/>
            <a:r>
              <a:rPr lang="en-GB" dirty="0"/>
              <a:t>What is your decision: decline, accept or conditionally accept?</a:t>
            </a:r>
          </a:p>
          <a:p>
            <a:pPr lvl="1"/>
            <a:r>
              <a:rPr lang="en-GB" dirty="0"/>
              <a:t>What are the conditions of your acceptance? </a:t>
            </a:r>
          </a:p>
          <a:p>
            <a:pPr lvl="1"/>
            <a:r>
              <a:rPr lang="en-GB" dirty="0"/>
              <a:t>What would you like to counter and negotiate?</a:t>
            </a:r>
          </a:p>
          <a:p>
            <a:pPr marL="342900" indent="-342900">
              <a:lnSpc>
                <a:spcPct val="100000"/>
              </a:lnSpc>
              <a:buChar char="•"/>
            </a:pPr>
            <a:endParaRPr lang="en-GB" dirty="0">
              <a:cs typeface="Arial"/>
            </a:endParaRPr>
          </a:p>
          <a:p>
            <a:r>
              <a:rPr lang="en-GB" dirty="0">
                <a:cs typeface="Arial"/>
              </a:rPr>
              <a:t>Once all pairs have presented, you will feed back to the </a:t>
            </a:r>
            <a:br>
              <a:rPr lang="en-GB" dirty="0">
                <a:cs typeface="Arial"/>
              </a:rPr>
            </a:br>
            <a:r>
              <a:rPr lang="en-GB" dirty="0">
                <a:cs typeface="Arial"/>
              </a:rPr>
              <a:t>whole class.</a:t>
            </a:r>
          </a:p>
          <a:p>
            <a:endParaRPr lang="en-GB" dirty="0">
              <a:cs typeface="Arial"/>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152</a:t>
            </a:fld>
            <a:endParaRPr lang="en-GB"/>
          </a:p>
        </p:txBody>
      </p:sp>
    </p:spTree>
    <p:extLst>
      <p:ext uri="{BB962C8B-B14F-4D97-AF65-F5344CB8AC3E}">
        <p14:creationId xmlns:p14="http://schemas.microsoft.com/office/powerpoint/2010/main" val="3710852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BA4DD9-457C-2B6E-69D2-EE84B1C8BD3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153</a:t>
            </a:fld>
            <a:endParaRPr lang="en-GB"/>
          </a:p>
        </p:txBody>
      </p:sp>
      <p:sp>
        <p:nvSpPr>
          <p:cNvPr id="3" name="Title 2">
            <a:extLst>
              <a:ext uri="{FF2B5EF4-FFF2-40B4-BE49-F238E27FC236}">
                <a16:creationId xmlns:a16="http://schemas.microsoft.com/office/drawing/2014/main" id="{03CE8505-CD71-42A4-1643-5A126F7C7BB9}"/>
              </a:ext>
            </a:extLst>
          </p:cNvPr>
          <p:cNvSpPr>
            <a:spLocks noGrp="1"/>
          </p:cNvSpPr>
          <p:nvPr>
            <p:ph type="title"/>
          </p:nvPr>
        </p:nvSpPr>
        <p:spPr/>
        <p:txBody>
          <a:bodyPr/>
          <a:lstStyle/>
          <a:p>
            <a:r>
              <a:rPr lang="en-GB" dirty="0">
                <a:cs typeface="Arial"/>
              </a:rPr>
              <a:t>Group feedback session</a:t>
            </a:r>
            <a:endParaRPr lang="en-GB" dirty="0"/>
          </a:p>
        </p:txBody>
      </p:sp>
      <p:sp>
        <p:nvSpPr>
          <p:cNvPr id="4" name="Text Placeholder 3">
            <a:extLst>
              <a:ext uri="{FF2B5EF4-FFF2-40B4-BE49-F238E27FC236}">
                <a16:creationId xmlns:a16="http://schemas.microsoft.com/office/drawing/2014/main" id="{BB97F492-7013-CB6B-5B31-788D1CEECF94}"/>
              </a:ext>
            </a:extLst>
          </p:cNvPr>
          <p:cNvSpPr>
            <a:spLocks noGrp="1"/>
          </p:cNvSpPr>
          <p:nvPr>
            <p:ph type="body" sz="quarter" idx="12"/>
          </p:nvPr>
        </p:nvSpPr>
        <p:spPr>
          <a:xfrm>
            <a:off x="234000" y="986400"/>
            <a:ext cx="7938400" cy="3601574"/>
          </a:xfrm>
        </p:spPr>
        <p:txBody>
          <a:bodyPr vert="horz" lIns="0" tIns="0" rIns="0" bIns="0" rtlCol="0" anchor="t">
            <a:noAutofit/>
          </a:bodyPr>
          <a:lstStyle/>
          <a:p>
            <a:pPr lvl="1"/>
            <a:r>
              <a:rPr lang="en-GB" dirty="0"/>
              <a:t>In your pairs, feed back to the whole class, making one key comment on the proposal you have just received. </a:t>
            </a:r>
          </a:p>
          <a:p>
            <a:pPr lvl="1"/>
            <a:endParaRPr lang="en-GB" dirty="0"/>
          </a:p>
          <a:p>
            <a:pPr lvl="1"/>
            <a:r>
              <a:rPr lang="en-GB" dirty="0"/>
              <a:t>Individually, on a mini whiteboard, write down the most useful piece of feedback you have been given.</a:t>
            </a:r>
          </a:p>
          <a:p>
            <a:pPr lvl="1"/>
            <a:endParaRPr lang="en-GB" dirty="0"/>
          </a:p>
          <a:p>
            <a:pPr lvl="1"/>
            <a:r>
              <a:rPr lang="en-GB" dirty="0"/>
              <a:t>Write down how you will action this feedback and how it informs your practice in future.</a:t>
            </a:r>
          </a:p>
          <a:p>
            <a:pPr marL="457200" indent="-457200">
              <a:buChar char="•"/>
            </a:pPr>
            <a:endParaRPr lang="en-GB" dirty="0">
              <a:cs typeface="Arial"/>
            </a:endParaRPr>
          </a:p>
        </p:txBody>
      </p:sp>
      <p:sp>
        <p:nvSpPr>
          <p:cNvPr id="5" name="Footer Placeholder 4">
            <a:extLst>
              <a:ext uri="{FF2B5EF4-FFF2-40B4-BE49-F238E27FC236}">
                <a16:creationId xmlns:a16="http://schemas.microsoft.com/office/drawing/2014/main" id="{24288845-A67C-8CA3-8230-90762E69728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4586626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GB" sz="3600"/>
              <a:t>Summary </a:t>
            </a:r>
            <a:r>
              <a:rPr lang="en-GB"/>
              <a:t>and formative questions</a:t>
            </a:r>
            <a:endParaRPr lang="en-GB" sz="3600"/>
          </a:p>
        </p:txBody>
      </p:sp>
      <p:sp>
        <p:nvSpPr>
          <p:cNvPr id="5" name="Text Placeholder 4"/>
          <p:cNvSpPr>
            <a:spLocks noGrp="1"/>
          </p:cNvSpPr>
          <p:nvPr>
            <p:ph type="body" sz="quarter" idx="12"/>
          </p:nvPr>
        </p:nvSpPr>
        <p:spPr>
          <a:xfrm>
            <a:off x="234000" y="986400"/>
            <a:ext cx="8631840" cy="3601574"/>
          </a:xfrm>
        </p:spPr>
        <p:txBody>
          <a:bodyPr vert="horz" lIns="0" tIns="0" rIns="0" bIns="0" rtlCol="0" anchor="t">
            <a:noAutofit/>
          </a:bodyPr>
          <a:lstStyle/>
          <a:p>
            <a:pPr>
              <a:lnSpc>
                <a:spcPct val="100000"/>
              </a:lnSpc>
            </a:pPr>
            <a:r>
              <a:rPr lang="en-GB" dirty="0"/>
              <a:t>Write down:</a:t>
            </a:r>
          </a:p>
          <a:p>
            <a:pPr>
              <a:lnSpc>
                <a:spcPct val="100000"/>
              </a:lnSpc>
            </a:pPr>
            <a:endParaRPr lang="en-GB" dirty="0"/>
          </a:p>
          <a:p>
            <a:pPr lvl="1"/>
            <a:r>
              <a:rPr lang="en-GB" dirty="0"/>
              <a:t>three points that are important to consider when evaluating the sustainability of a business</a:t>
            </a:r>
          </a:p>
          <a:p>
            <a:pPr lvl="1"/>
            <a:r>
              <a:rPr lang="en-GB" dirty="0"/>
              <a:t>two easy and affordable ways for many businesses to improve their sustainability</a:t>
            </a:r>
          </a:p>
          <a:p>
            <a:pPr lvl="1"/>
            <a:r>
              <a:rPr lang="en-GB" dirty="0"/>
              <a:t>what you consider are the main barriers business face in improving their sustainability.</a:t>
            </a:r>
          </a:p>
          <a:p>
            <a:pPr>
              <a:lnSpc>
                <a:spcPct val="100000"/>
              </a:lnSpc>
            </a:pP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154</a:t>
            </a:fld>
            <a:endParaRPr lang="en-GB"/>
          </a:p>
        </p:txBody>
      </p:sp>
    </p:spTree>
    <p:extLst>
      <p:ext uri="{BB962C8B-B14F-4D97-AF65-F5344CB8AC3E}">
        <p14:creationId xmlns:p14="http://schemas.microsoft.com/office/powerpoint/2010/main" val="3895129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Summary: F</a:t>
            </a:r>
            <a:r>
              <a:rPr lang="en-GB" dirty="0"/>
              <a:t>inal</a:t>
            </a:r>
            <a:r>
              <a:rPr lang="en-GB" sz="3600" dirty="0"/>
              <a:t> </a:t>
            </a:r>
            <a:r>
              <a:rPr lang="en-GB" dirty="0"/>
              <a:t>thoughts</a:t>
            </a:r>
            <a:r>
              <a:rPr lang="en-GB" sz="3600" dirty="0"/>
              <a:t> </a:t>
            </a:r>
          </a:p>
        </p:txBody>
      </p:sp>
      <p:sp>
        <p:nvSpPr>
          <p:cNvPr id="5" name="Text Placeholder 4"/>
          <p:cNvSpPr>
            <a:spLocks noGrp="1"/>
          </p:cNvSpPr>
          <p:nvPr>
            <p:ph type="body" sz="quarter" idx="12"/>
          </p:nvPr>
        </p:nvSpPr>
        <p:spPr>
          <a:xfrm>
            <a:off x="234000" y="986400"/>
            <a:ext cx="8631840" cy="3601574"/>
          </a:xfrm>
        </p:spPr>
        <p:txBody>
          <a:bodyPr/>
          <a:lstStyle/>
          <a:p>
            <a:pPr>
              <a:lnSpc>
                <a:spcPct val="100000"/>
              </a:lnSpc>
            </a:pPr>
            <a:r>
              <a:rPr lang="en-GB" dirty="0"/>
              <a:t>Land-based industries should be pioneering sustainable business practice but are often presented with significant barriers to such practices (legislation, biosecurity, animal welfare, budget limitations).</a:t>
            </a:r>
          </a:p>
          <a:p>
            <a:pPr>
              <a:lnSpc>
                <a:spcPct val="100000"/>
              </a:lnSpc>
            </a:pPr>
            <a:endParaRPr lang="en-GB" dirty="0"/>
          </a:p>
          <a:p>
            <a:pPr>
              <a:lnSpc>
                <a:spcPct val="100000"/>
              </a:lnSpc>
            </a:pPr>
            <a:r>
              <a:rPr lang="en-GB" dirty="0"/>
              <a:t>Over these sessions, you have developed skills in critical analysis and evaluation which will enable you to approach this ongoing challenge with confidence and aptitude. </a:t>
            </a:r>
          </a:p>
          <a:p>
            <a:pPr>
              <a:lnSpc>
                <a:spcPct val="100000"/>
              </a:lnSpc>
            </a:pPr>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155</a:t>
            </a:fld>
            <a:endParaRPr lang="en-GB"/>
          </a:p>
        </p:txBody>
      </p:sp>
    </p:spTree>
    <p:extLst>
      <p:ext uri="{BB962C8B-B14F-4D97-AF65-F5344CB8AC3E}">
        <p14:creationId xmlns:p14="http://schemas.microsoft.com/office/powerpoint/2010/main" val="39527632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156</a:t>
            </a:fld>
            <a:endParaRPr lang="en-GB"/>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a:t>PRODUCED BY</a:t>
            </a:r>
          </a:p>
        </p:txBody>
      </p:sp>
      <p:pic>
        <p:nvPicPr>
          <p:cNvPr id="2" name="Picture 1" descr="SGS College logo">
            <a:extLst>
              <a:ext uri="{FF2B5EF4-FFF2-40B4-BE49-F238E27FC236}">
                <a16:creationId xmlns:a16="http://schemas.microsoft.com/office/drawing/2014/main" id="{5F7A3340-8BE5-4F23-F8D0-EA90F81408A9}"/>
              </a:ext>
            </a:extLst>
          </p:cNvPr>
          <p:cNvPicPr>
            <a:picLocks noChangeAspect="1"/>
          </p:cNvPicPr>
          <p:nvPr/>
        </p:nvPicPr>
        <p:blipFill>
          <a:blip r:embed="rId3"/>
          <a:stretch>
            <a:fillRect/>
          </a:stretch>
        </p:blipFill>
        <p:spPr>
          <a:xfrm>
            <a:off x="1761089" y="1458773"/>
            <a:ext cx="1182343" cy="1149212"/>
          </a:xfrm>
          <a:prstGeom prst="rect">
            <a:avLst/>
          </a:prstGeom>
        </p:spPr>
      </p:pic>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646331"/>
          </a:xfrm>
          <a:prstGeom prst="rect">
            <a:avLst/>
          </a:prstGeom>
          <a:noFill/>
        </p:spPr>
        <p:txBody>
          <a:bodyPr wrap="square" lIns="0" tIns="0" rIns="0" bIns="0" rtlCol="0" anchor="t">
            <a:spAutoFit/>
          </a:bodyPr>
          <a:lstStyle/>
          <a:p>
            <a:r>
              <a:rPr lang="en-GB" sz="1050" dirty="0"/>
              <a:t>South Gloucestershire and Stroud </a:t>
            </a:r>
            <a:r>
              <a:rPr lang="en-GB" sz="1050" dirty="0">
                <a:solidFill>
                  <a:srgbClr val="000000"/>
                </a:solidFill>
              </a:rPr>
              <a:t>College</a:t>
            </a:r>
            <a:r>
              <a:rPr lang="en-GB" sz="1050" dirty="0">
                <a:solidFill>
                  <a:srgbClr val="FF0000"/>
                </a:solidFill>
              </a:rPr>
              <a:t> </a:t>
            </a:r>
            <a:r>
              <a:rPr lang="en-GB" sz="1050" dirty="0"/>
              <a:t>has produced this resource on behalf of the Education and Training Foundation</a:t>
            </a:r>
          </a:p>
        </p:txBody>
      </p:sp>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a:t>FUNDED BY</a:t>
            </a:r>
          </a:p>
        </p:txBody>
      </p:sp>
      <p:pic>
        <p:nvPicPr>
          <p:cNvPr id="14" name="Picture 13" descr="Department for education (DfE) logo">
            <a:extLst>
              <a:ext uri="{FF2B5EF4-FFF2-40B4-BE49-F238E27FC236}">
                <a16:creationId xmlns:a16="http://schemas.microsoft.com/office/drawing/2014/main" id="{0D793A73-0B68-41C6-96A3-4A06CB6B86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a:t>This programme is funded by the Department for Education</a:t>
            </a:r>
          </a:p>
        </p:txBody>
      </p:sp>
      <p:sp>
        <p:nvSpPr>
          <p:cNvPr id="18" name="TextBox 17">
            <a:extLst>
              <a:ext uri="{FF2B5EF4-FFF2-40B4-BE49-F238E27FC236}">
                <a16:creationId xmlns:a16="http://schemas.microsoft.com/office/drawing/2014/main" id="{CA481ADA-FC14-4FE3-9F8D-6121602D1055}"/>
              </a:ext>
            </a:extLst>
          </p:cNvPr>
          <p:cNvSpPr txBox="1">
            <a:spLocks/>
          </p:cNvSpPr>
          <p:nvPr/>
        </p:nvSpPr>
        <p:spPr>
          <a:xfrm>
            <a:off x="1187624" y="3651870"/>
            <a:ext cx="65527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E51C41"/>
                </a:solidFill>
                <a:effectLst/>
                <a:uLnTx/>
                <a:uFillTx/>
                <a:latin typeface="+mn-lt"/>
                <a:ea typeface="+mn-ea"/>
                <a:cs typeface="+mn-cs"/>
              </a:rPr>
              <a:t>ET-FOUNDATION.CO.UK</a:t>
            </a:r>
          </a:p>
        </p:txBody>
      </p:sp>
      <p:pic>
        <p:nvPicPr>
          <p:cNvPr id="5" name="Picture 4" descr="Education and training foundation (ETF) logo">
            <a:extLst>
              <a:ext uri="{FF2B5EF4-FFF2-40B4-BE49-F238E27FC236}">
                <a16:creationId xmlns:a16="http://schemas.microsoft.com/office/drawing/2014/main" id="{BB2C64D5-4791-444B-9142-B07A38BD14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24328" y="339502"/>
            <a:ext cx="1215103" cy="645557"/>
          </a:xfrm>
          <a:prstGeom prst="rect">
            <a:avLst/>
          </a:prstGeom>
        </p:spPr>
      </p:pic>
    </p:spTree>
    <p:extLst>
      <p:ext uri="{BB962C8B-B14F-4D97-AF65-F5344CB8AC3E}">
        <p14:creationId xmlns:p14="http://schemas.microsoft.com/office/powerpoint/2010/main" val="326931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B49F6-9491-FE9A-CF51-4FD8F263925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2A51D6C-12E7-AA0C-E4CB-5E1D65FFFC77}"/>
              </a:ext>
            </a:extLst>
          </p:cNvPr>
          <p:cNvSpPr>
            <a:spLocks noGrp="1"/>
          </p:cNvSpPr>
          <p:nvPr>
            <p:ph type="title"/>
          </p:nvPr>
        </p:nvSpPr>
        <p:spPr/>
        <p:txBody>
          <a:bodyPr>
            <a:normAutofit/>
          </a:bodyPr>
          <a:lstStyle/>
          <a:p>
            <a:pPr>
              <a:lnSpc>
                <a:spcPct val="100000"/>
              </a:lnSpc>
            </a:pPr>
            <a:r>
              <a:rPr lang="en-GB" sz="3600" dirty="0"/>
              <a:t>Legislation recap</a:t>
            </a:r>
          </a:p>
        </p:txBody>
      </p:sp>
      <p:sp>
        <p:nvSpPr>
          <p:cNvPr id="5" name="Text Placeholder 4">
            <a:extLst>
              <a:ext uri="{FF2B5EF4-FFF2-40B4-BE49-F238E27FC236}">
                <a16:creationId xmlns:a16="http://schemas.microsoft.com/office/drawing/2014/main" id="{C8C6A39F-6C0E-3E23-610B-0FCF7785F822}"/>
              </a:ext>
            </a:extLst>
          </p:cNvPr>
          <p:cNvSpPr>
            <a:spLocks noGrp="1"/>
          </p:cNvSpPr>
          <p:nvPr>
            <p:ph type="body" sz="quarter" idx="12"/>
          </p:nvPr>
        </p:nvSpPr>
        <p:spPr>
          <a:xfrm>
            <a:off x="234000" y="986400"/>
            <a:ext cx="8631840" cy="3601574"/>
          </a:xfrm>
        </p:spPr>
        <p:txBody>
          <a:bodyPr/>
          <a:lstStyle/>
          <a:p>
            <a:pPr marL="0" lvl="1" indent="0">
              <a:lnSpc>
                <a:spcPct val="100000"/>
              </a:lnSpc>
              <a:buNone/>
            </a:pPr>
            <a:r>
              <a:rPr lang="en-GB" sz="2400" dirty="0"/>
              <a:t>Legislation taboo card game!</a:t>
            </a:r>
          </a:p>
          <a:p>
            <a:pPr marL="0" lvl="1" indent="0">
              <a:lnSpc>
                <a:spcPct val="100000"/>
              </a:lnSpc>
              <a:buNone/>
            </a:pPr>
            <a:endParaRPr lang="en-GB" dirty="0"/>
          </a:p>
          <a:p>
            <a:pPr marL="0" lvl="1" indent="0">
              <a:lnSpc>
                <a:spcPct val="100000"/>
              </a:lnSpc>
              <a:buNone/>
            </a:pPr>
            <a:r>
              <a:rPr lang="en-GB" dirty="0"/>
              <a:t>Get into groups and then split into two even teams.</a:t>
            </a:r>
          </a:p>
          <a:p>
            <a:pPr marL="0" lvl="1" indent="0">
              <a:lnSpc>
                <a:spcPct val="100000"/>
              </a:lnSpc>
              <a:buNone/>
            </a:pPr>
            <a:endParaRPr lang="en-GB" dirty="0"/>
          </a:p>
          <a:p>
            <a:pPr marL="0" lvl="1" indent="0">
              <a:lnSpc>
                <a:spcPct val="100000"/>
              </a:lnSpc>
              <a:buNone/>
            </a:pPr>
            <a:r>
              <a:rPr lang="en-GB" dirty="0"/>
              <a:t>Place the cards face down on the table.</a:t>
            </a:r>
          </a:p>
          <a:p>
            <a:pPr marL="0" lvl="1" indent="0">
              <a:lnSpc>
                <a:spcPct val="100000"/>
              </a:lnSpc>
              <a:buNone/>
            </a:pPr>
            <a:endParaRPr lang="en-GB" dirty="0"/>
          </a:p>
          <a:p>
            <a:pPr marL="0" lvl="1" indent="0">
              <a:lnSpc>
                <a:spcPct val="100000"/>
              </a:lnSpc>
              <a:buNone/>
            </a:pPr>
            <a:r>
              <a:rPr lang="en-GB" dirty="0"/>
              <a:t>Use a timer or a stopwatch.</a:t>
            </a:r>
          </a:p>
          <a:p>
            <a:pPr marL="0" lvl="1" indent="0">
              <a:lnSpc>
                <a:spcPct val="100000"/>
              </a:lnSpc>
              <a:buNone/>
            </a:pPr>
            <a:endParaRPr lang="en-GB" dirty="0"/>
          </a:p>
          <a:p>
            <a:pPr marL="0" lvl="1" indent="0">
              <a:lnSpc>
                <a:spcPct val="100000"/>
              </a:lnSpc>
              <a:buNone/>
            </a:pPr>
            <a:r>
              <a:rPr lang="en-GB" dirty="0"/>
              <a:t>Your team will score a point for every correct answer they give in one minute.</a:t>
            </a:r>
          </a:p>
          <a:p>
            <a:pPr marL="0" lvl="1" indent="0">
              <a:lnSpc>
                <a:spcPct val="100000"/>
              </a:lnSpc>
              <a:buNone/>
            </a:pPr>
            <a:endParaRPr lang="en-GB" dirty="0"/>
          </a:p>
          <a:p>
            <a:pPr marL="0" lvl="1" indent="0">
              <a:lnSpc>
                <a:spcPct val="100000"/>
              </a:lnSpc>
              <a:buNone/>
            </a:pPr>
            <a:endParaRPr lang="en-GB" dirty="0"/>
          </a:p>
          <a:p>
            <a:pPr marL="0" lvl="1" indent="0">
              <a:lnSpc>
                <a:spcPct val="100000"/>
              </a:lnSpc>
              <a:buNone/>
            </a:pPr>
            <a:endParaRPr lang="en-GB" sz="2400" dirty="0"/>
          </a:p>
          <a:p>
            <a:pPr marL="0" lvl="1" indent="0">
              <a:lnSpc>
                <a:spcPct val="100000"/>
              </a:lnSpc>
              <a:buNone/>
            </a:pPr>
            <a:endParaRPr lang="en-GB" sz="2400" dirty="0"/>
          </a:p>
          <a:p>
            <a:endParaRPr lang="en-GB" dirty="0"/>
          </a:p>
        </p:txBody>
      </p:sp>
      <p:sp>
        <p:nvSpPr>
          <p:cNvPr id="3" name="Footer Placeholder 2">
            <a:extLst>
              <a:ext uri="{FF2B5EF4-FFF2-40B4-BE49-F238E27FC236}">
                <a16:creationId xmlns:a16="http://schemas.microsoft.com/office/drawing/2014/main" id="{2602178D-5522-89BC-86CB-D0689E373D6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301FF77F-372E-0382-9C28-9AEA38F3B63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16</a:t>
            </a:fld>
            <a:endParaRPr lang="en-GB"/>
          </a:p>
        </p:txBody>
      </p:sp>
    </p:spTree>
    <p:extLst>
      <p:ext uri="{BB962C8B-B14F-4D97-AF65-F5344CB8AC3E}">
        <p14:creationId xmlns:p14="http://schemas.microsoft.com/office/powerpoint/2010/main" val="334284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60D8C1-9723-3319-87CE-53344BFF6B2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17</a:t>
            </a:fld>
            <a:endParaRPr lang="en-GB"/>
          </a:p>
        </p:txBody>
      </p:sp>
      <p:sp>
        <p:nvSpPr>
          <p:cNvPr id="3" name="Title 2">
            <a:extLst>
              <a:ext uri="{FF2B5EF4-FFF2-40B4-BE49-F238E27FC236}">
                <a16:creationId xmlns:a16="http://schemas.microsoft.com/office/drawing/2014/main" id="{6E183659-9ADB-4D00-82D9-3F14DBFB2871}"/>
              </a:ext>
            </a:extLst>
          </p:cNvPr>
          <p:cNvSpPr>
            <a:spLocks noGrp="1"/>
          </p:cNvSpPr>
          <p:nvPr>
            <p:ph type="title"/>
          </p:nvPr>
        </p:nvSpPr>
        <p:spPr>
          <a:xfrm>
            <a:off x="232950" y="249900"/>
            <a:ext cx="8632890" cy="699425"/>
          </a:xfrm>
        </p:spPr>
        <p:txBody>
          <a:bodyPr>
            <a:noAutofit/>
          </a:bodyPr>
          <a:lstStyle/>
          <a:p>
            <a:r>
              <a:rPr lang="en-GB" dirty="0"/>
              <a:t>Legislation relating to waste management</a:t>
            </a:r>
          </a:p>
        </p:txBody>
      </p:sp>
      <p:sp>
        <p:nvSpPr>
          <p:cNvPr id="4" name="Text Placeholder 3">
            <a:extLst>
              <a:ext uri="{FF2B5EF4-FFF2-40B4-BE49-F238E27FC236}">
                <a16:creationId xmlns:a16="http://schemas.microsoft.com/office/drawing/2014/main" id="{E6D61767-8536-438D-E955-D4A3C2AD3731}"/>
              </a:ext>
            </a:extLst>
          </p:cNvPr>
          <p:cNvSpPr>
            <a:spLocks noGrp="1"/>
          </p:cNvSpPr>
          <p:nvPr>
            <p:ph type="body" sz="quarter" idx="12"/>
          </p:nvPr>
        </p:nvSpPr>
        <p:spPr>
          <a:xfrm>
            <a:off x="234000" y="1635646"/>
            <a:ext cx="8631840" cy="2952328"/>
          </a:xfrm>
        </p:spPr>
        <p:txBody>
          <a:bodyPr/>
          <a:lstStyle/>
          <a:p>
            <a:r>
              <a:rPr lang="en-GB" dirty="0"/>
              <a:t>Thinking about the legislation we discussed in the last lesson, which ones have some relevance to waste management?</a:t>
            </a:r>
          </a:p>
          <a:p>
            <a:endParaRPr lang="en-GB" dirty="0"/>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36378EB7-828F-DD12-F276-64971E0569F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772416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8C0CD-B5AE-89CB-B7C3-0CB32D29F5F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B42A37-644D-FA79-DF45-E183A06AE20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3" name="Title 2">
            <a:extLst>
              <a:ext uri="{FF2B5EF4-FFF2-40B4-BE49-F238E27FC236}">
                <a16:creationId xmlns:a16="http://schemas.microsoft.com/office/drawing/2014/main" id="{C41D6416-BD59-E011-D013-8970B4208950}"/>
              </a:ext>
            </a:extLst>
          </p:cNvPr>
          <p:cNvSpPr>
            <a:spLocks noGrp="1"/>
          </p:cNvSpPr>
          <p:nvPr>
            <p:ph type="title"/>
          </p:nvPr>
        </p:nvSpPr>
        <p:spPr>
          <a:xfrm>
            <a:off x="232950" y="249900"/>
            <a:ext cx="8632890" cy="699425"/>
          </a:xfrm>
        </p:spPr>
        <p:txBody>
          <a:bodyPr>
            <a:noAutofit/>
          </a:bodyPr>
          <a:lstStyle/>
          <a:p>
            <a:r>
              <a:rPr lang="en-GB" dirty="0"/>
              <a:t>Legislation relating to waste management</a:t>
            </a:r>
          </a:p>
        </p:txBody>
      </p:sp>
      <p:sp>
        <p:nvSpPr>
          <p:cNvPr id="4" name="Text Placeholder 3">
            <a:extLst>
              <a:ext uri="{FF2B5EF4-FFF2-40B4-BE49-F238E27FC236}">
                <a16:creationId xmlns:a16="http://schemas.microsoft.com/office/drawing/2014/main" id="{64919A70-6591-D230-A96F-60CF5E7C4EDE}"/>
              </a:ext>
            </a:extLst>
          </p:cNvPr>
          <p:cNvSpPr>
            <a:spLocks noGrp="1"/>
          </p:cNvSpPr>
          <p:nvPr>
            <p:ph type="body" sz="quarter" idx="12"/>
          </p:nvPr>
        </p:nvSpPr>
        <p:spPr>
          <a:xfrm>
            <a:off x="234000" y="1635646"/>
            <a:ext cx="8631840" cy="2952328"/>
          </a:xfrm>
        </p:spPr>
        <p:txBody>
          <a:bodyPr/>
          <a:lstStyle/>
          <a:p>
            <a:endParaRPr lang="en-GB" dirty="0"/>
          </a:p>
          <a:p>
            <a:pPr lvl="1">
              <a:lnSpc>
                <a:spcPct val="100000"/>
              </a:lnSpc>
            </a:pPr>
            <a:r>
              <a:rPr lang="en-GB" sz="2400" dirty="0"/>
              <a:t>Environmental Protection Act 1990.</a:t>
            </a:r>
          </a:p>
          <a:p>
            <a:pPr lvl="1"/>
            <a:r>
              <a:rPr lang="en-GB" dirty="0"/>
              <a:t>Control of Waste Regulations (England and Wales) 2012.</a:t>
            </a:r>
          </a:p>
          <a:p>
            <a:pPr lvl="1"/>
            <a:r>
              <a:rPr lang="en-GB" dirty="0"/>
              <a:t>COSHH 2002.</a:t>
            </a:r>
          </a:p>
          <a:p>
            <a:pPr lvl="1"/>
            <a:r>
              <a:rPr lang="en-GB" dirty="0"/>
              <a:t>Animal By-Products (Enforcement) (England) </a:t>
            </a:r>
            <a:br>
              <a:rPr lang="en-GB" dirty="0"/>
            </a:br>
            <a:r>
              <a:rPr lang="en-GB" dirty="0"/>
              <a:t>Regulations 2013.</a:t>
            </a:r>
          </a:p>
          <a:p>
            <a:endParaRPr lang="en-GB" dirty="0"/>
          </a:p>
          <a:p>
            <a:endParaRPr lang="en-GB" dirty="0"/>
          </a:p>
        </p:txBody>
      </p:sp>
      <p:sp>
        <p:nvSpPr>
          <p:cNvPr id="5" name="Footer Placeholder 4">
            <a:extLst>
              <a:ext uri="{FF2B5EF4-FFF2-40B4-BE49-F238E27FC236}">
                <a16:creationId xmlns:a16="http://schemas.microsoft.com/office/drawing/2014/main" id="{3F8C93C2-3DC5-0CBD-CFF6-AF0489D1F56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49695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D4DA0-80EF-AB5D-506C-079690AF21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85EBA8-AB84-4509-968D-52C1C6ECB43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19</a:t>
            </a:fld>
            <a:endParaRPr lang="en-GB"/>
          </a:p>
        </p:txBody>
      </p:sp>
      <p:sp>
        <p:nvSpPr>
          <p:cNvPr id="3" name="Title 2">
            <a:extLst>
              <a:ext uri="{FF2B5EF4-FFF2-40B4-BE49-F238E27FC236}">
                <a16:creationId xmlns:a16="http://schemas.microsoft.com/office/drawing/2014/main" id="{59541A96-8A26-A9A7-7E0D-34464920C101}"/>
              </a:ext>
            </a:extLst>
          </p:cNvPr>
          <p:cNvSpPr>
            <a:spLocks noGrp="1"/>
          </p:cNvSpPr>
          <p:nvPr>
            <p:ph type="title"/>
          </p:nvPr>
        </p:nvSpPr>
        <p:spPr>
          <a:xfrm>
            <a:off x="232950" y="249900"/>
            <a:ext cx="8632890" cy="699425"/>
          </a:xfrm>
        </p:spPr>
        <p:txBody>
          <a:bodyPr>
            <a:noAutofit/>
          </a:bodyPr>
          <a:lstStyle/>
          <a:p>
            <a:r>
              <a:rPr lang="en-GB" dirty="0"/>
              <a:t>Legislation relating to waste management: Task</a:t>
            </a:r>
          </a:p>
        </p:txBody>
      </p:sp>
      <p:sp>
        <p:nvSpPr>
          <p:cNvPr id="4" name="Text Placeholder 3">
            <a:extLst>
              <a:ext uri="{FF2B5EF4-FFF2-40B4-BE49-F238E27FC236}">
                <a16:creationId xmlns:a16="http://schemas.microsoft.com/office/drawing/2014/main" id="{1F35FE12-0BBA-78F7-2E34-746BEEFD7557}"/>
              </a:ext>
            </a:extLst>
          </p:cNvPr>
          <p:cNvSpPr>
            <a:spLocks noGrp="1"/>
          </p:cNvSpPr>
          <p:nvPr>
            <p:ph type="body" sz="quarter" idx="12"/>
          </p:nvPr>
        </p:nvSpPr>
        <p:spPr>
          <a:xfrm>
            <a:off x="234000" y="1635646"/>
            <a:ext cx="8631840" cy="2952328"/>
          </a:xfrm>
        </p:spPr>
        <p:txBody>
          <a:bodyPr/>
          <a:lstStyle/>
          <a:p>
            <a:r>
              <a:rPr lang="en-GB" dirty="0"/>
              <a:t>Research how each of the aforementioned legislations impacts on waste management.</a:t>
            </a:r>
          </a:p>
          <a:p>
            <a:endParaRPr lang="en-GB" dirty="0"/>
          </a:p>
          <a:p>
            <a:r>
              <a:rPr lang="en-GB" dirty="0"/>
              <a:t>You have 10 minutes.</a:t>
            </a:r>
          </a:p>
          <a:p>
            <a:endParaRPr lang="en-GB" dirty="0"/>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20021E75-145B-F430-11B1-A79AEC3A48B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33704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Industry-relevant legislation</a:t>
            </a:r>
          </a:p>
        </p:txBody>
      </p:sp>
    </p:spTree>
    <p:extLst>
      <p:ext uri="{BB962C8B-B14F-4D97-AF65-F5344CB8AC3E}">
        <p14:creationId xmlns:p14="http://schemas.microsoft.com/office/powerpoint/2010/main" val="32567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219A38-70C1-983A-AFFD-D4A2AAB3884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20</a:t>
            </a:fld>
            <a:endParaRPr lang="en-GB"/>
          </a:p>
        </p:txBody>
      </p:sp>
      <p:sp>
        <p:nvSpPr>
          <p:cNvPr id="3" name="Title 2">
            <a:extLst>
              <a:ext uri="{FF2B5EF4-FFF2-40B4-BE49-F238E27FC236}">
                <a16:creationId xmlns:a16="http://schemas.microsoft.com/office/drawing/2014/main" id="{4A41CBA2-7160-C876-13D1-9D9A27BA5611}"/>
              </a:ext>
            </a:extLst>
          </p:cNvPr>
          <p:cNvSpPr>
            <a:spLocks noGrp="1"/>
          </p:cNvSpPr>
          <p:nvPr>
            <p:ph type="title"/>
          </p:nvPr>
        </p:nvSpPr>
        <p:spPr/>
        <p:txBody>
          <a:bodyPr>
            <a:noAutofit/>
          </a:bodyPr>
          <a:lstStyle/>
          <a:p>
            <a:r>
              <a:rPr lang="en-GB" dirty="0"/>
              <a:t>Waste management in animal businesses</a:t>
            </a:r>
          </a:p>
        </p:txBody>
      </p:sp>
      <p:sp>
        <p:nvSpPr>
          <p:cNvPr id="4" name="Text Placeholder 3">
            <a:extLst>
              <a:ext uri="{FF2B5EF4-FFF2-40B4-BE49-F238E27FC236}">
                <a16:creationId xmlns:a16="http://schemas.microsoft.com/office/drawing/2014/main" id="{07281F63-6E42-92C1-23F0-6DE3938E8056}"/>
              </a:ext>
            </a:extLst>
          </p:cNvPr>
          <p:cNvSpPr>
            <a:spLocks noGrp="1"/>
          </p:cNvSpPr>
          <p:nvPr>
            <p:ph type="body" sz="quarter" idx="12"/>
          </p:nvPr>
        </p:nvSpPr>
        <p:spPr>
          <a:xfrm>
            <a:off x="234000" y="1563638"/>
            <a:ext cx="8631840" cy="3024336"/>
          </a:xfrm>
        </p:spPr>
        <p:txBody>
          <a:bodyPr/>
          <a:lstStyle/>
          <a:p>
            <a:r>
              <a:rPr lang="en-GB" dirty="0"/>
              <a:t>Create a mind map of the factors influencing waste management in animal businesses. You have 10 minutes.</a:t>
            </a:r>
          </a:p>
          <a:p>
            <a:endParaRPr lang="en-GB" dirty="0"/>
          </a:p>
          <a:p>
            <a:r>
              <a:rPr lang="en-GB" dirty="0"/>
              <a:t>Compare your mind map with the person next to you and add any factors that you did not already think of. </a:t>
            </a:r>
          </a:p>
        </p:txBody>
      </p:sp>
      <p:sp>
        <p:nvSpPr>
          <p:cNvPr id="5" name="Footer Placeholder 4">
            <a:extLst>
              <a:ext uri="{FF2B5EF4-FFF2-40B4-BE49-F238E27FC236}">
                <a16:creationId xmlns:a16="http://schemas.microsoft.com/office/drawing/2014/main" id="{8957CBBF-6368-FF9B-9788-7551865CC67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233545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Biosecurity: Definition</a:t>
            </a:r>
          </a:p>
        </p:txBody>
      </p:sp>
      <p:sp>
        <p:nvSpPr>
          <p:cNvPr id="5" name="Text Placeholder 4"/>
          <p:cNvSpPr>
            <a:spLocks noGrp="1"/>
          </p:cNvSpPr>
          <p:nvPr>
            <p:ph type="body" sz="quarter" idx="12"/>
          </p:nvPr>
        </p:nvSpPr>
        <p:spPr>
          <a:xfrm>
            <a:off x="234000" y="986400"/>
            <a:ext cx="8631840" cy="3601574"/>
          </a:xfrm>
        </p:spPr>
        <p:txBody>
          <a:bodyPr/>
          <a:lstStyle/>
          <a:p>
            <a:endParaRPr lang="en-GB" sz="2400" dirty="0"/>
          </a:p>
          <a:p>
            <a:r>
              <a:rPr lang="en-GB" dirty="0"/>
              <a:t>‘Biosecurity is the prevention of disease-causing agents entering or leaving any place where they can pose a risk to farm animals, other animals, humans, or the safety and quality of a food product.’ </a:t>
            </a:r>
          </a:p>
          <a:p>
            <a:r>
              <a:rPr lang="en-GB" dirty="0"/>
              <a:t>(</a:t>
            </a:r>
            <a:r>
              <a:rPr lang="en-GB" dirty="0">
                <a:hlinkClick r:id="rId3"/>
              </a:rPr>
              <a:t>Biosecurity | Department of Agriculture, Environment and </a:t>
            </a:r>
            <a:br>
              <a:rPr lang="en-GB" dirty="0">
                <a:hlinkClick r:id="rId3"/>
              </a:rPr>
            </a:br>
            <a:r>
              <a:rPr lang="en-GB" dirty="0">
                <a:hlinkClick r:id="rId3"/>
              </a:rPr>
              <a:t>Rural Affairs</a:t>
            </a:r>
            <a:r>
              <a:rPr lang="en-GB" dirty="0"/>
              <a:t>). </a:t>
            </a:r>
            <a:endParaRPr lang="en-GB" sz="24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21</a:t>
            </a:fld>
            <a:endParaRPr lang="en-GB"/>
          </a:p>
        </p:txBody>
      </p:sp>
    </p:spTree>
    <p:extLst>
      <p:ext uri="{BB962C8B-B14F-4D97-AF65-F5344CB8AC3E}">
        <p14:creationId xmlns:p14="http://schemas.microsoft.com/office/powerpoint/2010/main" val="28533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25C73-E578-65A7-0D49-DCBACA597A6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BA8DA67-531F-C193-C036-7B16DE38E219}"/>
              </a:ext>
            </a:extLst>
          </p:cNvPr>
          <p:cNvSpPr>
            <a:spLocks noGrp="1"/>
          </p:cNvSpPr>
          <p:nvPr>
            <p:ph type="title"/>
          </p:nvPr>
        </p:nvSpPr>
        <p:spPr/>
        <p:txBody>
          <a:bodyPr>
            <a:normAutofit/>
          </a:bodyPr>
          <a:lstStyle/>
          <a:p>
            <a:pPr>
              <a:lnSpc>
                <a:spcPct val="100000"/>
              </a:lnSpc>
            </a:pPr>
            <a:r>
              <a:rPr lang="en-GB" sz="3600" dirty="0"/>
              <a:t>Biosecurity and disease transmission</a:t>
            </a:r>
          </a:p>
        </p:txBody>
      </p:sp>
      <p:sp>
        <p:nvSpPr>
          <p:cNvPr id="5" name="Text Placeholder 4">
            <a:extLst>
              <a:ext uri="{FF2B5EF4-FFF2-40B4-BE49-F238E27FC236}">
                <a16:creationId xmlns:a16="http://schemas.microsoft.com/office/drawing/2014/main" id="{D7757350-0ECE-BC52-EA7A-FBA836B4AD18}"/>
              </a:ext>
            </a:extLst>
          </p:cNvPr>
          <p:cNvSpPr>
            <a:spLocks noGrp="1"/>
          </p:cNvSpPr>
          <p:nvPr>
            <p:ph type="body" sz="quarter" idx="12"/>
          </p:nvPr>
        </p:nvSpPr>
        <p:spPr>
          <a:xfrm>
            <a:off x="234000" y="986400"/>
            <a:ext cx="8631840" cy="3601574"/>
          </a:xfrm>
        </p:spPr>
        <p:txBody>
          <a:bodyPr/>
          <a:lstStyle/>
          <a:p>
            <a:r>
              <a:rPr lang="en-GB" dirty="0"/>
              <a:t>What are the main modes of disease transmission? </a:t>
            </a:r>
          </a:p>
          <a:p>
            <a:r>
              <a:rPr lang="en-GB" dirty="0"/>
              <a:t>1 minute.</a:t>
            </a:r>
          </a:p>
          <a:p>
            <a:endParaRPr lang="en-GB" sz="2400" dirty="0"/>
          </a:p>
          <a:p>
            <a:r>
              <a:rPr lang="en-GB" dirty="0"/>
              <a:t>What are some examples of biosecurity measures?</a:t>
            </a:r>
          </a:p>
          <a:p>
            <a:r>
              <a:rPr lang="en-GB" sz="2400" dirty="0"/>
              <a:t>2 minutes.</a:t>
            </a:r>
          </a:p>
          <a:p>
            <a:endParaRPr lang="en-GB" dirty="0"/>
          </a:p>
          <a:p>
            <a:r>
              <a:rPr lang="en-GB" dirty="0"/>
              <a:t>How does biosecurity impact waste management? </a:t>
            </a:r>
            <a:br>
              <a:rPr lang="en-GB" dirty="0"/>
            </a:br>
            <a:r>
              <a:rPr lang="en-GB" dirty="0"/>
              <a:t>Look at your list of biosecurity measures and discuss with your neighbour how these might impact on waste management.</a:t>
            </a:r>
            <a:endParaRPr lang="en-GB" sz="2400" dirty="0"/>
          </a:p>
        </p:txBody>
      </p:sp>
      <p:sp>
        <p:nvSpPr>
          <p:cNvPr id="3" name="Footer Placeholder 2">
            <a:extLst>
              <a:ext uri="{FF2B5EF4-FFF2-40B4-BE49-F238E27FC236}">
                <a16:creationId xmlns:a16="http://schemas.microsoft.com/office/drawing/2014/main" id="{524FE261-3858-EECD-055A-74CAF697230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B823DEE5-3928-09EC-A88F-5E1DF395A11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22</a:t>
            </a:fld>
            <a:endParaRPr lang="en-GB"/>
          </a:p>
        </p:txBody>
      </p:sp>
    </p:spTree>
    <p:extLst>
      <p:ext uri="{BB962C8B-B14F-4D97-AF65-F5344CB8AC3E}">
        <p14:creationId xmlns:p14="http://schemas.microsoft.com/office/powerpoint/2010/main" val="234166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444576-DDDC-93B3-B649-71DCB023B4E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23</a:t>
            </a:fld>
            <a:endParaRPr lang="en-GB"/>
          </a:p>
        </p:txBody>
      </p:sp>
      <p:sp>
        <p:nvSpPr>
          <p:cNvPr id="3" name="Title 2">
            <a:extLst>
              <a:ext uri="{FF2B5EF4-FFF2-40B4-BE49-F238E27FC236}">
                <a16:creationId xmlns:a16="http://schemas.microsoft.com/office/drawing/2014/main" id="{BC375EC2-3216-883B-C144-A6E620AFFA32}"/>
              </a:ext>
            </a:extLst>
          </p:cNvPr>
          <p:cNvSpPr>
            <a:spLocks noGrp="1"/>
          </p:cNvSpPr>
          <p:nvPr>
            <p:ph type="title"/>
          </p:nvPr>
        </p:nvSpPr>
        <p:spPr/>
        <p:txBody>
          <a:bodyPr/>
          <a:lstStyle/>
          <a:p>
            <a:r>
              <a:rPr lang="en-GB" dirty="0"/>
              <a:t>Waste management group task</a:t>
            </a:r>
          </a:p>
        </p:txBody>
      </p:sp>
      <p:sp>
        <p:nvSpPr>
          <p:cNvPr id="4" name="Text Placeholder 3">
            <a:extLst>
              <a:ext uri="{FF2B5EF4-FFF2-40B4-BE49-F238E27FC236}">
                <a16:creationId xmlns:a16="http://schemas.microsoft.com/office/drawing/2014/main" id="{8EF1F682-28A9-CA36-4D69-76E6DF54949F}"/>
              </a:ext>
            </a:extLst>
          </p:cNvPr>
          <p:cNvSpPr>
            <a:spLocks noGrp="1"/>
          </p:cNvSpPr>
          <p:nvPr>
            <p:ph type="body" sz="quarter" idx="12"/>
          </p:nvPr>
        </p:nvSpPr>
        <p:spPr>
          <a:xfrm>
            <a:off x="234000" y="986400"/>
            <a:ext cx="8631840" cy="3601574"/>
          </a:xfrm>
        </p:spPr>
        <p:txBody>
          <a:bodyPr/>
          <a:lstStyle/>
          <a:p>
            <a:r>
              <a:rPr lang="en-GB" dirty="0"/>
              <a:t>In your group, complete the Waste management plan template for the animal business you have been assigned.</a:t>
            </a:r>
          </a:p>
          <a:p>
            <a:endParaRPr lang="en-GB" dirty="0"/>
          </a:p>
          <a:p>
            <a:r>
              <a:rPr lang="en-GB" dirty="0"/>
              <a:t>You have 40 minutes to complete your plan. </a:t>
            </a:r>
          </a:p>
          <a:p>
            <a:pPr lvl="1">
              <a:lnSpc>
                <a:spcPct val="100000"/>
              </a:lnSpc>
            </a:pPr>
            <a:endParaRPr lang="en-GB" dirty="0"/>
          </a:p>
          <a:p>
            <a:endParaRPr lang="en-GB" dirty="0"/>
          </a:p>
          <a:p>
            <a:endParaRPr lang="en-GB" dirty="0"/>
          </a:p>
        </p:txBody>
      </p:sp>
      <p:sp>
        <p:nvSpPr>
          <p:cNvPr id="5" name="Footer Placeholder 4">
            <a:extLst>
              <a:ext uri="{FF2B5EF4-FFF2-40B4-BE49-F238E27FC236}">
                <a16:creationId xmlns:a16="http://schemas.microsoft.com/office/drawing/2014/main" id="{3301EEDD-91CC-93FE-7302-2A124221941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429502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FFEAF-D5B0-A012-0445-025C1991A0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E67180-FD00-3D7B-0C81-74966C2733B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24</a:t>
            </a:fld>
            <a:endParaRPr lang="en-GB"/>
          </a:p>
        </p:txBody>
      </p:sp>
      <p:sp>
        <p:nvSpPr>
          <p:cNvPr id="3" name="Title 2">
            <a:extLst>
              <a:ext uri="{FF2B5EF4-FFF2-40B4-BE49-F238E27FC236}">
                <a16:creationId xmlns:a16="http://schemas.microsoft.com/office/drawing/2014/main" id="{FA971974-A937-30DD-22CB-9B42BE68B68A}"/>
              </a:ext>
            </a:extLst>
          </p:cNvPr>
          <p:cNvSpPr>
            <a:spLocks noGrp="1"/>
          </p:cNvSpPr>
          <p:nvPr>
            <p:ph type="title"/>
          </p:nvPr>
        </p:nvSpPr>
        <p:spPr/>
        <p:txBody>
          <a:bodyPr>
            <a:normAutofit/>
          </a:bodyPr>
          <a:lstStyle/>
          <a:p>
            <a:r>
              <a:rPr lang="en-GB" dirty="0"/>
              <a:t>Waste management plan: Peer review</a:t>
            </a:r>
          </a:p>
        </p:txBody>
      </p:sp>
      <p:sp>
        <p:nvSpPr>
          <p:cNvPr id="4" name="Text Placeholder 3">
            <a:extLst>
              <a:ext uri="{FF2B5EF4-FFF2-40B4-BE49-F238E27FC236}">
                <a16:creationId xmlns:a16="http://schemas.microsoft.com/office/drawing/2014/main" id="{1E88C051-95E0-4A98-B428-73410C7F16F3}"/>
              </a:ext>
            </a:extLst>
          </p:cNvPr>
          <p:cNvSpPr>
            <a:spLocks noGrp="1"/>
          </p:cNvSpPr>
          <p:nvPr>
            <p:ph type="body" sz="quarter" idx="12"/>
          </p:nvPr>
        </p:nvSpPr>
        <p:spPr>
          <a:xfrm>
            <a:off x="234000" y="986400"/>
            <a:ext cx="8631840" cy="3601574"/>
          </a:xfrm>
        </p:spPr>
        <p:txBody>
          <a:bodyPr/>
          <a:lstStyle/>
          <a:p>
            <a:r>
              <a:rPr lang="en-GB" dirty="0"/>
              <a:t>Swap your completed Waste management plan with </a:t>
            </a:r>
            <a:br>
              <a:rPr lang="en-GB" dirty="0"/>
            </a:br>
            <a:r>
              <a:rPr lang="en-GB" dirty="0"/>
              <a:t>another group.</a:t>
            </a:r>
          </a:p>
          <a:p>
            <a:endParaRPr lang="en-GB" dirty="0"/>
          </a:p>
          <a:p>
            <a:r>
              <a:rPr lang="en-GB" dirty="0"/>
              <a:t>Add comments and feedback to the plan before returning it to the group.</a:t>
            </a:r>
          </a:p>
          <a:p>
            <a:pPr lvl="1">
              <a:lnSpc>
                <a:spcPct val="100000"/>
              </a:lnSpc>
            </a:pPr>
            <a:endParaRPr lang="en-GB" dirty="0"/>
          </a:p>
          <a:p>
            <a:endParaRPr lang="en-GB" dirty="0"/>
          </a:p>
          <a:p>
            <a:endParaRPr lang="en-GB" dirty="0"/>
          </a:p>
        </p:txBody>
      </p:sp>
      <p:sp>
        <p:nvSpPr>
          <p:cNvPr id="5" name="Footer Placeholder 4">
            <a:extLst>
              <a:ext uri="{FF2B5EF4-FFF2-40B4-BE49-F238E27FC236}">
                <a16:creationId xmlns:a16="http://schemas.microsoft.com/office/drawing/2014/main" id="{BFC98AC9-796A-41C2-AA82-C61417B877A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925278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A758F-4260-05DC-EC20-6D45D4A98FE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901677A-7F0A-1850-C729-C5352463D38A}"/>
              </a:ext>
            </a:extLst>
          </p:cNvPr>
          <p:cNvSpPr>
            <a:spLocks noGrp="1"/>
          </p:cNvSpPr>
          <p:nvPr>
            <p:ph type="title"/>
          </p:nvPr>
        </p:nvSpPr>
        <p:spPr/>
        <p:txBody>
          <a:bodyPr>
            <a:normAutofit/>
          </a:bodyPr>
          <a:lstStyle/>
          <a:p>
            <a:pPr>
              <a:lnSpc>
                <a:spcPct val="100000"/>
              </a:lnSpc>
            </a:pPr>
            <a:r>
              <a:rPr lang="en-GB" sz="3600" dirty="0"/>
              <a:t>Summary questions 1</a:t>
            </a:r>
          </a:p>
        </p:txBody>
      </p:sp>
      <p:sp>
        <p:nvSpPr>
          <p:cNvPr id="5" name="Text Placeholder 4">
            <a:extLst>
              <a:ext uri="{FF2B5EF4-FFF2-40B4-BE49-F238E27FC236}">
                <a16:creationId xmlns:a16="http://schemas.microsoft.com/office/drawing/2014/main" id="{48594CD7-183E-C2D2-94A0-5656A4F973B7}"/>
              </a:ext>
            </a:extLst>
          </p:cNvPr>
          <p:cNvSpPr>
            <a:spLocks noGrp="1"/>
          </p:cNvSpPr>
          <p:nvPr>
            <p:ph type="body" sz="quarter" idx="12"/>
          </p:nvPr>
        </p:nvSpPr>
        <p:spPr>
          <a:xfrm>
            <a:off x="234000" y="986400"/>
            <a:ext cx="8631840" cy="3601574"/>
          </a:xfrm>
        </p:spPr>
        <p:txBody>
          <a:bodyPr/>
          <a:lstStyle/>
          <a:p>
            <a:pPr>
              <a:lnSpc>
                <a:spcPct val="100000"/>
              </a:lnSpc>
            </a:pPr>
            <a:endParaRPr lang="en-GB" dirty="0"/>
          </a:p>
          <a:p>
            <a:pPr>
              <a:lnSpc>
                <a:spcPct val="100000"/>
              </a:lnSpc>
            </a:pPr>
            <a:r>
              <a:rPr lang="en-GB" dirty="0"/>
              <a:t>Which of the following is considered hazardous waste?</a:t>
            </a:r>
          </a:p>
          <a:p>
            <a:pPr>
              <a:lnSpc>
                <a:spcPct val="100000"/>
              </a:lnSpc>
            </a:pPr>
            <a:endParaRPr lang="en-GB" dirty="0"/>
          </a:p>
          <a:p>
            <a:pPr>
              <a:lnSpc>
                <a:spcPct val="100000"/>
              </a:lnSpc>
            </a:pPr>
            <a:r>
              <a:rPr lang="en-GB" dirty="0"/>
              <a:t>A) Manure</a:t>
            </a:r>
          </a:p>
          <a:p>
            <a:pPr>
              <a:lnSpc>
                <a:spcPct val="100000"/>
              </a:lnSpc>
            </a:pPr>
            <a:r>
              <a:rPr lang="en-GB" dirty="0"/>
              <a:t>B) Bedding</a:t>
            </a:r>
          </a:p>
          <a:p>
            <a:pPr>
              <a:lnSpc>
                <a:spcPct val="100000"/>
              </a:lnSpc>
            </a:pPr>
            <a:r>
              <a:rPr lang="en-GB" dirty="0"/>
              <a:t>C) Veterinary medicines</a:t>
            </a:r>
          </a:p>
          <a:p>
            <a:pPr>
              <a:lnSpc>
                <a:spcPct val="100000"/>
              </a:lnSpc>
            </a:pPr>
            <a:endParaRPr lang="en-GB" dirty="0"/>
          </a:p>
        </p:txBody>
      </p:sp>
      <p:sp>
        <p:nvSpPr>
          <p:cNvPr id="3" name="Footer Placeholder 2">
            <a:extLst>
              <a:ext uri="{FF2B5EF4-FFF2-40B4-BE49-F238E27FC236}">
                <a16:creationId xmlns:a16="http://schemas.microsoft.com/office/drawing/2014/main" id="{EA45E163-0C5A-AB79-7F55-F02D124AD77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1AAC516C-DD23-CDC8-8964-FAE45CF82DC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25</a:t>
            </a:fld>
            <a:endParaRPr lang="en-GB"/>
          </a:p>
        </p:txBody>
      </p:sp>
    </p:spTree>
    <p:extLst>
      <p:ext uri="{BB962C8B-B14F-4D97-AF65-F5344CB8AC3E}">
        <p14:creationId xmlns:p14="http://schemas.microsoft.com/office/powerpoint/2010/main" val="7656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5461-79B5-AEEE-5CD5-421C6292383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0234F25-C46F-C195-848A-228FA7F4F936}"/>
              </a:ext>
            </a:extLst>
          </p:cNvPr>
          <p:cNvSpPr>
            <a:spLocks noGrp="1"/>
          </p:cNvSpPr>
          <p:nvPr>
            <p:ph type="title"/>
          </p:nvPr>
        </p:nvSpPr>
        <p:spPr/>
        <p:txBody>
          <a:bodyPr>
            <a:normAutofit/>
          </a:bodyPr>
          <a:lstStyle/>
          <a:p>
            <a:pPr>
              <a:lnSpc>
                <a:spcPct val="100000"/>
              </a:lnSpc>
            </a:pPr>
            <a:r>
              <a:rPr lang="en-GB" sz="3600" dirty="0"/>
              <a:t>Summary questions 2 </a:t>
            </a:r>
          </a:p>
        </p:txBody>
      </p:sp>
      <p:sp>
        <p:nvSpPr>
          <p:cNvPr id="5" name="Text Placeholder 4">
            <a:extLst>
              <a:ext uri="{FF2B5EF4-FFF2-40B4-BE49-F238E27FC236}">
                <a16:creationId xmlns:a16="http://schemas.microsoft.com/office/drawing/2014/main" id="{31EAC50B-266C-172C-5D1D-01050E3E87A3}"/>
              </a:ext>
            </a:extLst>
          </p:cNvPr>
          <p:cNvSpPr>
            <a:spLocks noGrp="1"/>
          </p:cNvSpPr>
          <p:nvPr>
            <p:ph type="body" sz="quarter" idx="12"/>
          </p:nvPr>
        </p:nvSpPr>
        <p:spPr>
          <a:xfrm>
            <a:off x="234000" y="986400"/>
            <a:ext cx="8631840" cy="3601574"/>
          </a:xfrm>
        </p:spPr>
        <p:txBody>
          <a:bodyPr/>
          <a:lstStyle/>
          <a:p>
            <a:pPr>
              <a:lnSpc>
                <a:spcPct val="100000"/>
              </a:lnSpc>
            </a:pPr>
            <a:endParaRPr lang="en-GB" dirty="0"/>
          </a:p>
          <a:p>
            <a:pPr>
              <a:lnSpc>
                <a:spcPct val="100000"/>
              </a:lnSpc>
            </a:pPr>
            <a:r>
              <a:rPr lang="en-GB" dirty="0"/>
              <a:t>What is the best method for managing organic waste on </a:t>
            </a:r>
            <a:br>
              <a:rPr lang="en-GB" dirty="0"/>
            </a:br>
            <a:r>
              <a:rPr lang="en-GB" dirty="0"/>
              <a:t>a farm?</a:t>
            </a:r>
          </a:p>
          <a:p>
            <a:pPr>
              <a:lnSpc>
                <a:spcPct val="100000"/>
              </a:lnSpc>
            </a:pPr>
            <a:endParaRPr lang="en-GB" dirty="0"/>
          </a:p>
          <a:p>
            <a:pPr>
              <a:lnSpc>
                <a:spcPct val="100000"/>
              </a:lnSpc>
            </a:pPr>
            <a:r>
              <a:rPr lang="en-GB" dirty="0"/>
              <a:t>A) Incineration</a:t>
            </a:r>
          </a:p>
          <a:p>
            <a:pPr>
              <a:lnSpc>
                <a:spcPct val="100000"/>
              </a:lnSpc>
            </a:pPr>
            <a:r>
              <a:rPr lang="en-GB" dirty="0"/>
              <a:t>B) Composting</a:t>
            </a:r>
          </a:p>
          <a:p>
            <a:pPr>
              <a:lnSpc>
                <a:spcPct val="100000"/>
              </a:lnSpc>
            </a:pPr>
            <a:r>
              <a:rPr lang="en-GB" dirty="0"/>
              <a:t>C) Landfill</a:t>
            </a:r>
          </a:p>
        </p:txBody>
      </p:sp>
      <p:sp>
        <p:nvSpPr>
          <p:cNvPr id="3" name="Footer Placeholder 2">
            <a:extLst>
              <a:ext uri="{FF2B5EF4-FFF2-40B4-BE49-F238E27FC236}">
                <a16:creationId xmlns:a16="http://schemas.microsoft.com/office/drawing/2014/main" id="{F5E9747A-9CE9-8C78-6A08-83F00362F3E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759D83CE-A398-2413-31EC-45665046FA6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26</a:t>
            </a:fld>
            <a:endParaRPr lang="en-GB"/>
          </a:p>
        </p:txBody>
      </p:sp>
    </p:spTree>
    <p:extLst>
      <p:ext uri="{BB962C8B-B14F-4D97-AF65-F5344CB8AC3E}">
        <p14:creationId xmlns:p14="http://schemas.microsoft.com/office/powerpoint/2010/main" val="140822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FEDB3-DE11-DCDD-1EE0-A8B81C58842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2D934B6-1278-5671-FBA3-224A0288D0C1}"/>
              </a:ext>
            </a:extLst>
          </p:cNvPr>
          <p:cNvSpPr>
            <a:spLocks noGrp="1"/>
          </p:cNvSpPr>
          <p:nvPr>
            <p:ph type="title"/>
          </p:nvPr>
        </p:nvSpPr>
        <p:spPr/>
        <p:txBody>
          <a:bodyPr>
            <a:normAutofit/>
          </a:bodyPr>
          <a:lstStyle/>
          <a:p>
            <a:pPr>
              <a:lnSpc>
                <a:spcPct val="100000"/>
              </a:lnSpc>
            </a:pPr>
            <a:r>
              <a:rPr lang="en-GB" sz="3600" dirty="0"/>
              <a:t>Summary questions 3 </a:t>
            </a:r>
          </a:p>
        </p:txBody>
      </p:sp>
      <p:sp>
        <p:nvSpPr>
          <p:cNvPr id="5" name="Text Placeholder 4">
            <a:extLst>
              <a:ext uri="{FF2B5EF4-FFF2-40B4-BE49-F238E27FC236}">
                <a16:creationId xmlns:a16="http://schemas.microsoft.com/office/drawing/2014/main" id="{40477F00-E917-E73E-59CE-48453E61358D}"/>
              </a:ext>
            </a:extLst>
          </p:cNvPr>
          <p:cNvSpPr>
            <a:spLocks noGrp="1"/>
          </p:cNvSpPr>
          <p:nvPr>
            <p:ph type="body" sz="quarter" idx="12"/>
          </p:nvPr>
        </p:nvSpPr>
        <p:spPr>
          <a:xfrm>
            <a:off x="234000" y="986400"/>
            <a:ext cx="8631840" cy="3601574"/>
          </a:xfrm>
        </p:spPr>
        <p:txBody>
          <a:bodyPr/>
          <a:lstStyle/>
          <a:p>
            <a:pPr>
              <a:lnSpc>
                <a:spcPct val="100000"/>
              </a:lnSpc>
            </a:pPr>
            <a:endParaRPr lang="en-GB" dirty="0"/>
          </a:p>
          <a:p>
            <a:pPr>
              <a:lnSpc>
                <a:spcPct val="100000"/>
              </a:lnSpc>
            </a:pPr>
            <a:r>
              <a:rPr lang="en-GB" dirty="0"/>
              <a:t>Which act provides the main framework for waste management in the UK?</a:t>
            </a:r>
          </a:p>
          <a:p>
            <a:pPr>
              <a:lnSpc>
                <a:spcPct val="100000"/>
              </a:lnSpc>
            </a:pPr>
            <a:endParaRPr lang="en-GB" dirty="0"/>
          </a:p>
          <a:p>
            <a:pPr>
              <a:lnSpc>
                <a:spcPct val="100000"/>
              </a:lnSpc>
            </a:pPr>
            <a:r>
              <a:rPr lang="en-GB" dirty="0"/>
              <a:t>A) Environmental Protection Act 1990</a:t>
            </a:r>
          </a:p>
          <a:p>
            <a:pPr>
              <a:lnSpc>
                <a:spcPct val="100000"/>
              </a:lnSpc>
            </a:pPr>
            <a:r>
              <a:rPr lang="en-GB" dirty="0"/>
              <a:t>B) Health and Safety at Work Act 1974</a:t>
            </a:r>
          </a:p>
          <a:p>
            <a:pPr>
              <a:lnSpc>
                <a:spcPct val="100000"/>
              </a:lnSpc>
            </a:pPr>
            <a:r>
              <a:rPr lang="en-GB" dirty="0"/>
              <a:t>C) COSHH 2002</a:t>
            </a:r>
          </a:p>
        </p:txBody>
      </p:sp>
      <p:sp>
        <p:nvSpPr>
          <p:cNvPr id="3" name="Footer Placeholder 2">
            <a:extLst>
              <a:ext uri="{FF2B5EF4-FFF2-40B4-BE49-F238E27FC236}">
                <a16:creationId xmlns:a16="http://schemas.microsoft.com/office/drawing/2014/main" id="{EEBB78B3-18C4-6931-73BC-BE78CEC9158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2512E59B-F217-C2BB-2917-98B030F0A1F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27</a:t>
            </a:fld>
            <a:endParaRPr lang="en-GB"/>
          </a:p>
        </p:txBody>
      </p:sp>
    </p:spTree>
    <p:extLst>
      <p:ext uri="{BB962C8B-B14F-4D97-AF65-F5344CB8AC3E}">
        <p14:creationId xmlns:p14="http://schemas.microsoft.com/office/powerpoint/2010/main" val="2755220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ED42-F70A-35A4-BE2F-67AB4EEAA0D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B2B1B02-3C3A-F3F9-189E-B33D9DD5D027}"/>
              </a:ext>
            </a:extLst>
          </p:cNvPr>
          <p:cNvSpPr>
            <a:spLocks noGrp="1"/>
          </p:cNvSpPr>
          <p:nvPr>
            <p:ph type="title"/>
          </p:nvPr>
        </p:nvSpPr>
        <p:spPr/>
        <p:txBody>
          <a:bodyPr>
            <a:normAutofit/>
          </a:bodyPr>
          <a:lstStyle/>
          <a:p>
            <a:pPr>
              <a:lnSpc>
                <a:spcPct val="100000"/>
              </a:lnSpc>
            </a:pPr>
            <a:r>
              <a:rPr lang="en-GB" sz="3600" dirty="0"/>
              <a:t>Summary questions 4 </a:t>
            </a:r>
          </a:p>
        </p:txBody>
      </p:sp>
      <p:sp>
        <p:nvSpPr>
          <p:cNvPr id="5" name="Text Placeholder 4">
            <a:extLst>
              <a:ext uri="{FF2B5EF4-FFF2-40B4-BE49-F238E27FC236}">
                <a16:creationId xmlns:a16="http://schemas.microsoft.com/office/drawing/2014/main" id="{0524A350-BF42-1BC3-AA9B-9493D44A31E5}"/>
              </a:ext>
            </a:extLst>
          </p:cNvPr>
          <p:cNvSpPr>
            <a:spLocks noGrp="1"/>
          </p:cNvSpPr>
          <p:nvPr>
            <p:ph type="body" sz="quarter" idx="12"/>
          </p:nvPr>
        </p:nvSpPr>
        <p:spPr>
          <a:xfrm>
            <a:off x="234000" y="986400"/>
            <a:ext cx="8631840" cy="3601574"/>
          </a:xfrm>
        </p:spPr>
        <p:txBody>
          <a:bodyPr/>
          <a:lstStyle/>
          <a:p>
            <a:pPr>
              <a:lnSpc>
                <a:spcPct val="100000"/>
              </a:lnSpc>
            </a:pPr>
            <a:endParaRPr lang="en-GB" dirty="0"/>
          </a:p>
          <a:p>
            <a:pPr>
              <a:lnSpc>
                <a:spcPct val="100000"/>
              </a:lnSpc>
            </a:pPr>
            <a:r>
              <a:rPr lang="en-GB" dirty="0"/>
              <a:t>Which act defines and classifies different types of waste?</a:t>
            </a:r>
          </a:p>
          <a:p>
            <a:pPr>
              <a:lnSpc>
                <a:spcPct val="100000"/>
              </a:lnSpc>
            </a:pPr>
            <a:endParaRPr lang="en-GB" dirty="0"/>
          </a:p>
          <a:p>
            <a:pPr>
              <a:lnSpc>
                <a:spcPct val="100000"/>
              </a:lnSpc>
            </a:pPr>
            <a:r>
              <a:rPr lang="en-GB" dirty="0"/>
              <a:t>A) Environmental Protection Act 1990</a:t>
            </a:r>
          </a:p>
          <a:p>
            <a:pPr>
              <a:lnSpc>
                <a:spcPct val="100000"/>
              </a:lnSpc>
            </a:pPr>
            <a:r>
              <a:rPr lang="en-GB" dirty="0"/>
              <a:t>B) Control of Waste Regulations 2012</a:t>
            </a:r>
          </a:p>
          <a:p>
            <a:pPr>
              <a:lnSpc>
                <a:spcPct val="100000"/>
              </a:lnSpc>
            </a:pPr>
            <a:r>
              <a:rPr lang="en-GB" dirty="0"/>
              <a:t>C) The Environment Act 2021</a:t>
            </a:r>
          </a:p>
        </p:txBody>
      </p:sp>
      <p:sp>
        <p:nvSpPr>
          <p:cNvPr id="3" name="Footer Placeholder 2">
            <a:extLst>
              <a:ext uri="{FF2B5EF4-FFF2-40B4-BE49-F238E27FC236}">
                <a16:creationId xmlns:a16="http://schemas.microsoft.com/office/drawing/2014/main" id="{CC5A3734-CB7E-98A9-66AC-F0CFEF2435A1}"/>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F8EE3385-76DB-35A6-51F4-F74AC2D47C8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28</a:t>
            </a:fld>
            <a:endParaRPr lang="en-GB"/>
          </a:p>
        </p:txBody>
      </p:sp>
    </p:spTree>
    <p:extLst>
      <p:ext uri="{BB962C8B-B14F-4D97-AF65-F5344CB8AC3E}">
        <p14:creationId xmlns:p14="http://schemas.microsoft.com/office/powerpoint/2010/main" val="23736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07117-681A-15E5-242E-C4EE8464F33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396E97B-2C04-FEFE-DAC6-5E1115C32CE6}"/>
              </a:ext>
            </a:extLst>
          </p:cNvPr>
          <p:cNvSpPr>
            <a:spLocks noGrp="1"/>
          </p:cNvSpPr>
          <p:nvPr>
            <p:ph type="title"/>
          </p:nvPr>
        </p:nvSpPr>
        <p:spPr/>
        <p:txBody>
          <a:bodyPr>
            <a:normAutofit/>
          </a:bodyPr>
          <a:lstStyle/>
          <a:p>
            <a:pPr>
              <a:lnSpc>
                <a:spcPct val="100000"/>
              </a:lnSpc>
            </a:pPr>
            <a:r>
              <a:rPr lang="en-GB" sz="3600" dirty="0"/>
              <a:t>Summary questions 5 </a:t>
            </a:r>
          </a:p>
        </p:txBody>
      </p:sp>
      <p:sp>
        <p:nvSpPr>
          <p:cNvPr id="5" name="Text Placeholder 4">
            <a:extLst>
              <a:ext uri="{FF2B5EF4-FFF2-40B4-BE49-F238E27FC236}">
                <a16:creationId xmlns:a16="http://schemas.microsoft.com/office/drawing/2014/main" id="{610F957C-16F8-E7D6-CBC5-376058082553}"/>
              </a:ext>
            </a:extLst>
          </p:cNvPr>
          <p:cNvSpPr>
            <a:spLocks noGrp="1"/>
          </p:cNvSpPr>
          <p:nvPr>
            <p:ph type="body" sz="quarter" idx="12"/>
          </p:nvPr>
        </p:nvSpPr>
        <p:spPr>
          <a:xfrm>
            <a:off x="234000" y="986400"/>
            <a:ext cx="8730488" cy="3601574"/>
          </a:xfrm>
        </p:spPr>
        <p:txBody>
          <a:bodyPr/>
          <a:lstStyle/>
          <a:p>
            <a:pPr>
              <a:lnSpc>
                <a:spcPct val="100000"/>
              </a:lnSpc>
            </a:pPr>
            <a:endParaRPr lang="en-GB" dirty="0"/>
          </a:p>
          <a:p>
            <a:pPr>
              <a:lnSpc>
                <a:spcPct val="100000"/>
              </a:lnSpc>
            </a:pPr>
            <a:r>
              <a:rPr lang="en-GB" dirty="0"/>
              <a:t>Which of the following statements is true?</a:t>
            </a:r>
          </a:p>
          <a:p>
            <a:pPr>
              <a:lnSpc>
                <a:spcPct val="100000"/>
              </a:lnSpc>
            </a:pPr>
            <a:endParaRPr lang="en-GB" dirty="0"/>
          </a:p>
          <a:p>
            <a:pPr>
              <a:lnSpc>
                <a:spcPct val="100000"/>
              </a:lnSpc>
            </a:pPr>
            <a:r>
              <a:rPr lang="en-GB" dirty="0"/>
              <a:t>A) Biosecurity measures often reduce waste.</a:t>
            </a:r>
          </a:p>
          <a:p>
            <a:pPr>
              <a:lnSpc>
                <a:spcPct val="100000"/>
              </a:lnSpc>
            </a:pPr>
            <a:r>
              <a:rPr lang="en-GB" dirty="0"/>
              <a:t>B) Biosecurity measures have no impact on waste management.</a:t>
            </a:r>
          </a:p>
          <a:p>
            <a:pPr>
              <a:lnSpc>
                <a:spcPct val="100000"/>
              </a:lnSpc>
            </a:pPr>
            <a:r>
              <a:rPr lang="en-GB" dirty="0"/>
              <a:t>C) Biosecurity measures usually increase the amount of waste. </a:t>
            </a:r>
          </a:p>
        </p:txBody>
      </p:sp>
      <p:sp>
        <p:nvSpPr>
          <p:cNvPr id="3" name="Footer Placeholder 2">
            <a:extLst>
              <a:ext uri="{FF2B5EF4-FFF2-40B4-BE49-F238E27FC236}">
                <a16:creationId xmlns:a16="http://schemas.microsoft.com/office/drawing/2014/main" id="{206B5A3F-5205-BE0E-8A19-94887D80D7C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AB27D4FC-60F1-6783-AB7A-9B2C5443518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29</a:t>
            </a:fld>
            <a:endParaRPr lang="en-GB"/>
          </a:p>
        </p:txBody>
      </p:sp>
    </p:spTree>
    <p:extLst>
      <p:ext uri="{BB962C8B-B14F-4D97-AF65-F5344CB8AC3E}">
        <p14:creationId xmlns:p14="http://schemas.microsoft.com/office/powerpoint/2010/main" val="279663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Lesson outline</a:t>
            </a:r>
          </a:p>
        </p:txBody>
      </p:sp>
      <p:sp>
        <p:nvSpPr>
          <p:cNvPr id="5" name="Text Placeholder 4"/>
          <p:cNvSpPr>
            <a:spLocks noGrp="1"/>
          </p:cNvSpPr>
          <p:nvPr>
            <p:ph type="body" sz="quarter" idx="12"/>
          </p:nvPr>
        </p:nvSpPr>
        <p:spPr>
          <a:xfrm>
            <a:off x="234000" y="986400"/>
            <a:ext cx="8631840" cy="3601574"/>
          </a:xfrm>
        </p:spPr>
        <p:txBody>
          <a:bodyPr/>
          <a:lstStyle/>
          <a:p>
            <a:pPr lvl="1">
              <a:lnSpc>
                <a:spcPct val="100000"/>
              </a:lnSpc>
            </a:pPr>
            <a:r>
              <a:rPr lang="en-GB" sz="2400" dirty="0"/>
              <a:t>Importance of legislation.</a:t>
            </a:r>
          </a:p>
          <a:p>
            <a:pPr lvl="1">
              <a:lnSpc>
                <a:spcPct val="100000"/>
              </a:lnSpc>
            </a:pPr>
            <a:r>
              <a:rPr lang="en-GB" sz="2400" dirty="0"/>
              <a:t>Key legislation: purpose and impact on animal businesses.</a:t>
            </a:r>
          </a:p>
          <a:p>
            <a:pPr lvl="1"/>
            <a:r>
              <a:rPr lang="en-GB" sz="2400" dirty="0"/>
              <a:t>Impacts of legislation on </a:t>
            </a:r>
            <a:r>
              <a:rPr lang="en-GB" dirty="0"/>
              <a:t>sustainability in animal </a:t>
            </a:r>
            <a:r>
              <a:rPr lang="en-GB" sz="2400" dirty="0"/>
              <a:t>business. </a:t>
            </a: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a:t>
            </a:fld>
            <a:endParaRPr lang="en-GB"/>
          </a:p>
        </p:txBody>
      </p:sp>
    </p:spTree>
    <p:extLst>
      <p:ext uri="{BB962C8B-B14F-4D97-AF65-F5344CB8AC3E}">
        <p14:creationId xmlns:p14="http://schemas.microsoft.com/office/powerpoint/2010/main" val="290347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a:xfrm>
            <a:off x="2446020" y="3258000"/>
            <a:ext cx="6409980" cy="1690014"/>
          </a:xfrm>
        </p:spPr>
        <p:txBody>
          <a:bodyPr>
            <a:normAutofit lnSpcReduction="10000"/>
          </a:bodyPr>
          <a:lstStyle/>
          <a:p>
            <a:r>
              <a:rPr lang="en-GB" dirty="0"/>
              <a:t>Analysing climate change: Understanding climate change</a:t>
            </a:r>
            <a:endParaRPr lang="en-US" dirty="0"/>
          </a:p>
        </p:txBody>
      </p:sp>
    </p:spTree>
    <p:extLst>
      <p:ext uri="{BB962C8B-B14F-4D97-AF65-F5344CB8AC3E}">
        <p14:creationId xmlns:p14="http://schemas.microsoft.com/office/powerpoint/2010/main" val="366539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3E725-9EAF-A5B8-CFA1-C3C8EF0248F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51ECD6F-258A-6F7B-869B-B2850AF0F7DD}"/>
              </a:ext>
            </a:extLst>
          </p:cNvPr>
          <p:cNvSpPr>
            <a:spLocks noGrp="1"/>
          </p:cNvSpPr>
          <p:nvPr>
            <p:ph type="title"/>
          </p:nvPr>
        </p:nvSpPr>
        <p:spPr/>
        <p:txBody>
          <a:bodyPr>
            <a:normAutofit/>
          </a:bodyPr>
          <a:lstStyle/>
          <a:p>
            <a:pPr>
              <a:lnSpc>
                <a:spcPct val="100000"/>
              </a:lnSpc>
            </a:pPr>
            <a:r>
              <a:rPr lang="en-GB" sz="3600" dirty="0"/>
              <a:t>Lesson outline</a:t>
            </a:r>
          </a:p>
        </p:txBody>
      </p:sp>
      <p:sp>
        <p:nvSpPr>
          <p:cNvPr id="5" name="Text Placeholder 4">
            <a:extLst>
              <a:ext uri="{FF2B5EF4-FFF2-40B4-BE49-F238E27FC236}">
                <a16:creationId xmlns:a16="http://schemas.microsoft.com/office/drawing/2014/main" id="{82561CA9-5302-F7E3-6A10-32D5F64AA002}"/>
              </a:ext>
            </a:extLst>
          </p:cNvPr>
          <p:cNvSpPr>
            <a:spLocks noGrp="1"/>
          </p:cNvSpPr>
          <p:nvPr>
            <p:ph type="body" sz="quarter" idx="12"/>
          </p:nvPr>
        </p:nvSpPr>
        <p:spPr>
          <a:xfrm>
            <a:off x="234000" y="986400"/>
            <a:ext cx="8631840" cy="3601574"/>
          </a:xfrm>
        </p:spPr>
        <p:txBody>
          <a:bodyPr/>
          <a:lstStyle/>
          <a:p>
            <a:pPr lvl="1">
              <a:lnSpc>
                <a:spcPct val="100000"/>
              </a:lnSpc>
            </a:pPr>
            <a:r>
              <a:rPr lang="en-GB" sz="2400" dirty="0"/>
              <a:t>Waste management recap.</a:t>
            </a:r>
          </a:p>
          <a:p>
            <a:pPr lvl="1">
              <a:lnSpc>
                <a:spcPct val="100000"/>
              </a:lnSpc>
            </a:pPr>
            <a:r>
              <a:rPr lang="en-GB" sz="2400" dirty="0"/>
              <a:t>Climate change myth busting.</a:t>
            </a:r>
          </a:p>
          <a:p>
            <a:pPr lvl="1">
              <a:lnSpc>
                <a:spcPct val="100000"/>
              </a:lnSpc>
            </a:pPr>
            <a:r>
              <a:rPr lang="en-GB" sz="2400" dirty="0"/>
              <a:t>The history of climate change.</a:t>
            </a:r>
          </a:p>
          <a:p>
            <a:pPr lvl="1">
              <a:lnSpc>
                <a:spcPct val="100000"/>
              </a:lnSpc>
            </a:pPr>
            <a:r>
              <a:rPr lang="en-GB" dirty="0"/>
              <a:t>Solutions and responsibilities.</a:t>
            </a:r>
          </a:p>
          <a:p>
            <a:pPr lvl="1">
              <a:lnSpc>
                <a:spcPct val="100000"/>
              </a:lnSpc>
            </a:pPr>
            <a:r>
              <a:rPr lang="en-GB" sz="2400" dirty="0"/>
              <a:t>Sustainability.</a:t>
            </a:r>
          </a:p>
          <a:p>
            <a:pPr lvl="1">
              <a:lnSpc>
                <a:spcPct val="100000"/>
              </a:lnSpc>
            </a:pPr>
            <a:endParaRPr lang="en-GB" sz="2400" dirty="0"/>
          </a:p>
          <a:p>
            <a:endParaRPr lang="en-GB" dirty="0"/>
          </a:p>
        </p:txBody>
      </p:sp>
      <p:sp>
        <p:nvSpPr>
          <p:cNvPr id="3" name="Footer Placeholder 2">
            <a:extLst>
              <a:ext uri="{FF2B5EF4-FFF2-40B4-BE49-F238E27FC236}">
                <a16:creationId xmlns:a16="http://schemas.microsoft.com/office/drawing/2014/main" id="{FBA06660-04ED-8DFE-F3E2-7B4C1CDCC674}"/>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1C435B2C-62C3-D54D-C39F-5FF841CD5E6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31</a:t>
            </a:fld>
            <a:endParaRPr lang="en-GB"/>
          </a:p>
        </p:txBody>
      </p:sp>
    </p:spTree>
    <p:extLst>
      <p:ext uri="{BB962C8B-B14F-4D97-AF65-F5344CB8AC3E}">
        <p14:creationId xmlns:p14="http://schemas.microsoft.com/office/powerpoint/2010/main" val="225106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2899D-0099-E9B4-3FD7-866B5F26B7E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32</a:t>
            </a:fld>
            <a:endParaRPr lang="en-GB"/>
          </a:p>
        </p:txBody>
      </p:sp>
      <p:sp>
        <p:nvSpPr>
          <p:cNvPr id="3" name="Title 2">
            <a:extLst>
              <a:ext uri="{FF2B5EF4-FFF2-40B4-BE49-F238E27FC236}">
                <a16:creationId xmlns:a16="http://schemas.microsoft.com/office/drawing/2014/main" id="{C2D98D62-F850-6B1E-BD0D-255FC162874D}"/>
              </a:ext>
            </a:extLst>
          </p:cNvPr>
          <p:cNvSpPr>
            <a:spLocks noGrp="1"/>
          </p:cNvSpPr>
          <p:nvPr>
            <p:ph type="title"/>
          </p:nvPr>
        </p:nvSpPr>
        <p:spPr/>
        <p:txBody>
          <a:bodyPr/>
          <a:lstStyle/>
          <a:p>
            <a:r>
              <a:rPr lang="en-GB" dirty="0"/>
              <a:t>Waste management recap activity</a:t>
            </a:r>
          </a:p>
        </p:txBody>
      </p:sp>
      <p:sp>
        <p:nvSpPr>
          <p:cNvPr id="4" name="Text Placeholder 3">
            <a:extLst>
              <a:ext uri="{FF2B5EF4-FFF2-40B4-BE49-F238E27FC236}">
                <a16:creationId xmlns:a16="http://schemas.microsoft.com/office/drawing/2014/main" id="{E4F612E1-48A7-96DB-D9F7-EAE484B17EEE}"/>
              </a:ext>
            </a:extLst>
          </p:cNvPr>
          <p:cNvSpPr>
            <a:spLocks noGrp="1"/>
          </p:cNvSpPr>
          <p:nvPr>
            <p:ph type="body" sz="quarter" idx="12"/>
          </p:nvPr>
        </p:nvSpPr>
        <p:spPr>
          <a:xfrm>
            <a:off x="232950" y="986400"/>
            <a:ext cx="5923226" cy="3601574"/>
          </a:xfrm>
        </p:spPr>
        <p:txBody>
          <a:bodyPr/>
          <a:lstStyle/>
          <a:p>
            <a:r>
              <a:rPr lang="en-GB" dirty="0"/>
              <a:t>Assign the following to the most appropriate waste disposal method:</a:t>
            </a:r>
          </a:p>
          <a:p>
            <a:pPr lvl="1">
              <a:lnSpc>
                <a:spcPct val="100000"/>
              </a:lnSpc>
            </a:pPr>
            <a:r>
              <a:rPr lang="en-GB" dirty="0"/>
              <a:t>paper food sack</a:t>
            </a:r>
          </a:p>
          <a:p>
            <a:pPr lvl="1">
              <a:lnSpc>
                <a:spcPct val="100000"/>
              </a:lnSpc>
            </a:pPr>
            <a:r>
              <a:rPr lang="en-GB" dirty="0"/>
              <a:t>otter bedding</a:t>
            </a:r>
          </a:p>
          <a:p>
            <a:pPr lvl="1">
              <a:lnSpc>
                <a:spcPct val="100000"/>
              </a:lnSpc>
            </a:pPr>
            <a:r>
              <a:rPr lang="en-GB" dirty="0"/>
              <a:t>uneaten vegetables</a:t>
            </a:r>
          </a:p>
          <a:p>
            <a:pPr lvl="1"/>
            <a:r>
              <a:rPr lang="en-GB" dirty="0"/>
              <a:t>empty glass medicine bottle</a:t>
            </a:r>
          </a:p>
          <a:p>
            <a:pPr lvl="1">
              <a:lnSpc>
                <a:spcPct val="100000"/>
              </a:lnSpc>
            </a:pPr>
            <a:r>
              <a:rPr lang="en-GB" dirty="0"/>
              <a:t>uneaten raw fish</a:t>
            </a:r>
          </a:p>
          <a:p>
            <a:pPr lvl="1">
              <a:lnSpc>
                <a:spcPct val="100000"/>
              </a:lnSpc>
            </a:pPr>
            <a:r>
              <a:rPr lang="en-GB" dirty="0"/>
              <a:t>goat bedding</a:t>
            </a:r>
          </a:p>
          <a:p>
            <a:pPr lvl="1">
              <a:lnSpc>
                <a:spcPct val="100000"/>
              </a:lnSpc>
            </a:pPr>
            <a:r>
              <a:rPr lang="en-GB" dirty="0"/>
              <a:t>chicken faeces during bird flu restrictions.</a:t>
            </a:r>
          </a:p>
          <a:p>
            <a:endParaRPr lang="en-GB" dirty="0"/>
          </a:p>
        </p:txBody>
      </p:sp>
      <p:sp>
        <p:nvSpPr>
          <p:cNvPr id="5" name="Footer Placeholder 4">
            <a:extLst>
              <a:ext uri="{FF2B5EF4-FFF2-40B4-BE49-F238E27FC236}">
                <a16:creationId xmlns:a16="http://schemas.microsoft.com/office/drawing/2014/main" id="{51A3628A-489C-1FE7-52B8-FDACE10805E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6" name="Rectangle: Rounded Corners 5" descr="Landfill">
            <a:extLst>
              <a:ext uri="{FF2B5EF4-FFF2-40B4-BE49-F238E27FC236}">
                <a16:creationId xmlns:a16="http://schemas.microsoft.com/office/drawing/2014/main" id="{56A075EA-CC67-CDC3-0A99-284A61F03EBE}"/>
              </a:ext>
            </a:extLst>
          </p:cNvPr>
          <p:cNvSpPr/>
          <p:nvPr/>
        </p:nvSpPr>
        <p:spPr>
          <a:xfrm>
            <a:off x="6290244" y="1061112"/>
            <a:ext cx="2374184" cy="699425"/>
          </a:xfrm>
          <a:prstGeom prst="round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Landfill</a:t>
            </a:r>
          </a:p>
        </p:txBody>
      </p:sp>
      <p:sp>
        <p:nvSpPr>
          <p:cNvPr id="7" name="Rectangle: Rounded Corners 6" descr="Compost">
            <a:extLst>
              <a:ext uri="{FF2B5EF4-FFF2-40B4-BE49-F238E27FC236}">
                <a16:creationId xmlns:a16="http://schemas.microsoft.com/office/drawing/2014/main" id="{C39E283F-31A1-5881-9B48-38EE82B35B40}"/>
              </a:ext>
            </a:extLst>
          </p:cNvPr>
          <p:cNvSpPr/>
          <p:nvPr/>
        </p:nvSpPr>
        <p:spPr>
          <a:xfrm>
            <a:off x="6290244" y="1885284"/>
            <a:ext cx="2374184" cy="699425"/>
          </a:xfrm>
          <a:prstGeom prst="roundRect">
            <a:avLst/>
          </a:prstGeom>
          <a:solidFill>
            <a:schemeClr val="accent1">
              <a:lumMod val="5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Compost</a:t>
            </a:r>
          </a:p>
        </p:txBody>
      </p:sp>
      <p:sp>
        <p:nvSpPr>
          <p:cNvPr id="8" name="Rectangle: Rounded Corners 7" descr="Incineration ">
            <a:extLst>
              <a:ext uri="{FF2B5EF4-FFF2-40B4-BE49-F238E27FC236}">
                <a16:creationId xmlns:a16="http://schemas.microsoft.com/office/drawing/2014/main" id="{C4D9A3BD-4575-EBB8-89C2-80891553CFE8}"/>
              </a:ext>
            </a:extLst>
          </p:cNvPr>
          <p:cNvSpPr/>
          <p:nvPr/>
        </p:nvSpPr>
        <p:spPr>
          <a:xfrm>
            <a:off x="6290244" y="2715766"/>
            <a:ext cx="2374184" cy="699425"/>
          </a:xfrm>
          <a:prstGeom prst="roundRect">
            <a:avLst/>
          </a:prstGeom>
          <a:solidFill>
            <a:schemeClr val="accent2">
              <a:lumMod val="5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Incineration</a:t>
            </a:r>
          </a:p>
        </p:txBody>
      </p:sp>
      <p:sp>
        <p:nvSpPr>
          <p:cNvPr id="9" name="Rectangle: Rounded Corners 8" descr="Recycle">
            <a:extLst>
              <a:ext uri="{FF2B5EF4-FFF2-40B4-BE49-F238E27FC236}">
                <a16:creationId xmlns:a16="http://schemas.microsoft.com/office/drawing/2014/main" id="{556653C6-90A2-68EA-6B09-008EFBAD9CE9}"/>
              </a:ext>
            </a:extLst>
          </p:cNvPr>
          <p:cNvSpPr/>
          <p:nvPr/>
        </p:nvSpPr>
        <p:spPr>
          <a:xfrm>
            <a:off x="6290244" y="3539938"/>
            <a:ext cx="2374184" cy="699425"/>
          </a:xfrm>
          <a:prstGeom prst="roundRect">
            <a:avLst/>
          </a:prstGeom>
          <a:solidFill>
            <a:schemeClr val="accent4">
              <a:lumMod val="5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Recycle</a:t>
            </a:r>
          </a:p>
        </p:txBody>
      </p:sp>
    </p:spTree>
    <p:extLst>
      <p:ext uri="{BB962C8B-B14F-4D97-AF65-F5344CB8AC3E}">
        <p14:creationId xmlns:p14="http://schemas.microsoft.com/office/powerpoint/2010/main" val="2941481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A8879-679E-CB28-68C3-F89FAF400CD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2966D6C-0517-1478-6600-56BA78256547}"/>
              </a:ext>
            </a:extLst>
          </p:cNvPr>
          <p:cNvSpPr>
            <a:spLocks noGrp="1"/>
          </p:cNvSpPr>
          <p:nvPr>
            <p:ph type="title"/>
          </p:nvPr>
        </p:nvSpPr>
        <p:spPr/>
        <p:txBody>
          <a:bodyPr>
            <a:normAutofit/>
          </a:bodyPr>
          <a:lstStyle/>
          <a:p>
            <a:pPr>
              <a:lnSpc>
                <a:spcPct val="100000"/>
              </a:lnSpc>
            </a:pPr>
            <a:r>
              <a:rPr lang="en-GB" sz="3600" dirty="0"/>
              <a:t>What is climate change?</a:t>
            </a:r>
          </a:p>
        </p:txBody>
      </p:sp>
      <p:sp>
        <p:nvSpPr>
          <p:cNvPr id="5" name="Text Placeholder 4">
            <a:extLst>
              <a:ext uri="{FF2B5EF4-FFF2-40B4-BE49-F238E27FC236}">
                <a16:creationId xmlns:a16="http://schemas.microsoft.com/office/drawing/2014/main" id="{AE7A5B87-6397-9B1F-AAE8-69172AE44611}"/>
              </a:ext>
            </a:extLst>
          </p:cNvPr>
          <p:cNvSpPr>
            <a:spLocks noGrp="1"/>
          </p:cNvSpPr>
          <p:nvPr>
            <p:ph type="body" sz="quarter" idx="12"/>
          </p:nvPr>
        </p:nvSpPr>
        <p:spPr>
          <a:xfrm>
            <a:off x="234000" y="986400"/>
            <a:ext cx="8631840" cy="3601574"/>
          </a:xfrm>
        </p:spPr>
        <p:txBody>
          <a:bodyPr/>
          <a:lstStyle/>
          <a:p>
            <a:pPr>
              <a:lnSpc>
                <a:spcPct val="100000"/>
              </a:lnSpc>
            </a:pPr>
            <a:endParaRPr lang="en-GB" sz="2400" dirty="0"/>
          </a:p>
          <a:p>
            <a:pPr>
              <a:lnSpc>
                <a:spcPct val="100000"/>
              </a:lnSpc>
            </a:pPr>
            <a:r>
              <a:rPr lang="en-GB" sz="2400" dirty="0"/>
              <a:t>Take one minute to write down what you understand climate change to mean.</a:t>
            </a:r>
          </a:p>
          <a:p>
            <a:pPr>
              <a:lnSpc>
                <a:spcPct val="100000"/>
              </a:lnSpc>
            </a:pPr>
            <a:endParaRPr lang="en-GB" dirty="0"/>
          </a:p>
          <a:p>
            <a:pPr>
              <a:lnSpc>
                <a:spcPct val="100000"/>
              </a:lnSpc>
            </a:pPr>
            <a:r>
              <a:rPr lang="en-GB" dirty="0"/>
              <a:t>Share your thoughts with your neighbour.</a:t>
            </a:r>
          </a:p>
          <a:p>
            <a:pPr>
              <a:lnSpc>
                <a:spcPct val="100000"/>
              </a:lnSpc>
            </a:pPr>
            <a:endParaRPr lang="en-GB" sz="2400" dirty="0"/>
          </a:p>
          <a:p>
            <a:endParaRPr lang="en-GB" dirty="0"/>
          </a:p>
        </p:txBody>
      </p:sp>
      <p:sp>
        <p:nvSpPr>
          <p:cNvPr id="3" name="Footer Placeholder 2">
            <a:extLst>
              <a:ext uri="{FF2B5EF4-FFF2-40B4-BE49-F238E27FC236}">
                <a16:creationId xmlns:a16="http://schemas.microsoft.com/office/drawing/2014/main" id="{915332EF-7E5B-953E-9A63-FDB3AF568FA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25E8E3B6-28D0-6BC9-F3EA-F2B2413A6F6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33</a:t>
            </a:fld>
            <a:endParaRPr lang="en-GB"/>
          </a:p>
        </p:txBody>
      </p:sp>
    </p:spTree>
    <p:extLst>
      <p:ext uri="{BB962C8B-B14F-4D97-AF65-F5344CB8AC3E}">
        <p14:creationId xmlns:p14="http://schemas.microsoft.com/office/powerpoint/2010/main" val="2174345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437D95-6ADB-5977-B835-E37D19BCFE9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34</a:t>
            </a:fld>
            <a:endParaRPr lang="en-GB"/>
          </a:p>
        </p:txBody>
      </p:sp>
      <p:sp>
        <p:nvSpPr>
          <p:cNvPr id="3" name="Title 2">
            <a:extLst>
              <a:ext uri="{FF2B5EF4-FFF2-40B4-BE49-F238E27FC236}">
                <a16:creationId xmlns:a16="http://schemas.microsoft.com/office/drawing/2014/main" id="{CC505ECA-04A6-5B28-D2D0-E8E22BCA6629}"/>
              </a:ext>
            </a:extLst>
          </p:cNvPr>
          <p:cNvSpPr>
            <a:spLocks noGrp="1"/>
          </p:cNvSpPr>
          <p:nvPr>
            <p:ph type="title"/>
          </p:nvPr>
        </p:nvSpPr>
        <p:spPr/>
        <p:txBody>
          <a:bodyPr/>
          <a:lstStyle/>
          <a:p>
            <a:r>
              <a:rPr lang="en-GB" dirty="0"/>
              <a:t>What has happened here?</a:t>
            </a:r>
          </a:p>
        </p:txBody>
      </p:sp>
      <p:sp>
        <p:nvSpPr>
          <p:cNvPr id="5" name="Footer Placeholder 4">
            <a:extLst>
              <a:ext uri="{FF2B5EF4-FFF2-40B4-BE49-F238E27FC236}">
                <a16:creationId xmlns:a16="http://schemas.microsoft.com/office/drawing/2014/main" id="{3C34CDE7-8F2C-04FD-596A-91450A22CF9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pic>
        <p:nvPicPr>
          <p:cNvPr id="4098" name="Picture 2" descr="A polar bear is walking on a small ice floe in the middle of the ocean. The bear appears to be thin and its fur is wet, likely from swimming in the cold water. The surrounding water is dark and choppy, indicating rough sea conditions.">
            <a:extLst>
              <a:ext uri="{FF2B5EF4-FFF2-40B4-BE49-F238E27FC236}">
                <a16:creationId xmlns:a16="http://schemas.microsoft.com/office/drawing/2014/main" id="{1AF6C677-A789-6378-8F4C-5EC83E32E45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860" y="1092045"/>
            <a:ext cx="5298353" cy="3120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181012-CA17-AE4D-1F8A-0105570B93BC}"/>
              </a:ext>
            </a:extLst>
          </p:cNvPr>
          <p:cNvSpPr txBox="1"/>
          <p:nvPr/>
        </p:nvSpPr>
        <p:spPr>
          <a:xfrm>
            <a:off x="2264748" y="4530482"/>
            <a:ext cx="6714264" cy="184666"/>
          </a:xfrm>
          <a:prstGeom prst="rect">
            <a:avLst/>
          </a:prstGeom>
          <a:noFill/>
        </p:spPr>
        <p:txBody>
          <a:bodyPr wrap="square" lIns="0" tIns="0" rIns="0" bIns="0" rtlCol="0">
            <a:spAutoFit/>
          </a:bodyPr>
          <a:lstStyle/>
          <a:p>
            <a:pPr algn="r"/>
            <a:r>
              <a:rPr lang="en-GB" sz="1200" dirty="0"/>
              <a:t>Image from: Earth.org </a:t>
            </a:r>
            <a:r>
              <a:rPr lang="en-GB" sz="1200" dirty="0">
                <a:hlinkClick r:id="rId4"/>
              </a:rPr>
              <a:t>https://earth.org/polar-bear-struggle-against-climate-change/</a:t>
            </a:r>
            <a:r>
              <a:rPr lang="en-GB" sz="1200" dirty="0"/>
              <a:t> </a:t>
            </a:r>
          </a:p>
        </p:txBody>
      </p:sp>
    </p:spTree>
    <p:extLst>
      <p:ext uri="{BB962C8B-B14F-4D97-AF65-F5344CB8AC3E}">
        <p14:creationId xmlns:p14="http://schemas.microsoft.com/office/powerpoint/2010/main" val="209241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B728C-C4FF-2629-82D7-54582E1C29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5C073C-542E-CEE3-5DDF-AEBACA638AC3}"/>
              </a:ext>
            </a:extLst>
          </p:cNvPr>
          <p:cNvSpPr>
            <a:spLocks noGrp="1"/>
          </p:cNvSpPr>
          <p:nvPr>
            <p:ph type="title"/>
          </p:nvPr>
        </p:nvSpPr>
        <p:spPr/>
        <p:txBody>
          <a:bodyPr/>
          <a:lstStyle/>
          <a:p>
            <a:r>
              <a:rPr lang="en-GB" dirty="0"/>
              <a:t>What has happened here?</a:t>
            </a:r>
          </a:p>
        </p:txBody>
      </p:sp>
      <p:sp>
        <p:nvSpPr>
          <p:cNvPr id="4" name="Text Placeholder 3">
            <a:extLst>
              <a:ext uri="{FF2B5EF4-FFF2-40B4-BE49-F238E27FC236}">
                <a16:creationId xmlns:a16="http://schemas.microsoft.com/office/drawing/2014/main" id="{72B08C45-A4BF-4CE5-485B-8AE87CD7C256}"/>
              </a:ext>
            </a:extLst>
          </p:cNvPr>
          <p:cNvSpPr>
            <a:spLocks noGrp="1"/>
          </p:cNvSpPr>
          <p:nvPr>
            <p:ph type="body" sz="quarter" idx="14"/>
          </p:nvPr>
        </p:nvSpPr>
        <p:spPr>
          <a:xfrm>
            <a:off x="251520" y="999125"/>
            <a:ext cx="8418993" cy="3354186"/>
          </a:xfrm>
        </p:spPr>
        <p:txBody>
          <a:bodyPr>
            <a:noAutofit/>
          </a:bodyPr>
          <a:lstStyle/>
          <a:p>
            <a:pPr marL="270000" lvl="1" indent="-270000">
              <a:spcBef>
                <a:spcPts val="0"/>
              </a:spcBef>
              <a:defRPr/>
            </a:pPr>
            <a:r>
              <a:rPr lang="en-GB" sz="2400" dirty="0"/>
              <a:t>Starvation is the leading cause of natural death in old animals (Crockford, 2018).</a:t>
            </a:r>
          </a:p>
          <a:p>
            <a:pPr marL="270000" lvl="1" indent="-270000">
              <a:spcBef>
                <a:spcPts val="0"/>
              </a:spcBef>
              <a:defRPr/>
            </a:pPr>
            <a:r>
              <a:rPr lang="en-GB" sz="2400" dirty="0"/>
              <a:t>Hunting is the greatest known cause of polar bear mortality (Sea World, 2025).</a:t>
            </a:r>
          </a:p>
          <a:p>
            <a:pPr marL="270000" lvl="1" indent="-270000">
              <a:spcBef>
                <a:spcPts val="0"/>
              </a:spcBef>
              <a:defRPr/>
            </a:pPr>
            <a:r>
              <a:rPr lang="en-GB" sz="2400" dirty="0"/>
              <a:t>Loss of sea ice owing to climate change is the primary threat to polar bears (Regehr </a:t>
            </a:r>
            <a:r>
              <a:rPr lang="en-GB" sz="2400" i="1" dirty="0"/>
              <a:t>et al</a:t>
            </a:r>
            <a:r>
              <a:rPr lang="en-GB" sz="2400" dirty="0"/>
              <a:t>., 2016).</a:t>
            </a:r>
          </a:p>
          <a:p>
            <a:pPr marL="270000" lvl="1" indent="-270000">
              <a:spcBef>
                <a:spcPts val="0"/>
              </a:spcBef>
              <a:defRPr/>
            </a:pPr>
            <a:r>
              <a:rPr lang="en-GB" sz="2400" dirty="0"/>
              <a:t>Sea ice that is too thick can inhibit polar bear survival. </a:t>
            </a:r>
            <a:br>
              <a:rPr lang="en-GB" sz="2400" dirty="0"/>
            </a:br>
            <a:r>
              <a:rPr lang="en-GB" sz="2400" dirty="0"/>
              <a:t>In some areas, thinning sea ice is improving conditions for polar bears (Tandon and Pidcock, 2022).</a:t>
            </a:r>
          </a:p>
        </p:txBody>
      </p:sp>
      <p:sp>
        <p:nvSpPr>
          <p:cNvPr id="5" name="Footer Placeholder 4">
            <a:extLst>
              <a:ext uri="{FF2B5EF4-FFF2-40B4-BE49-F238E27FC236}">
                <a16:creationId xmlns:a16="http://schemas.microsoft.com/office/drawing/2014/main" id="{412FF5E4-7873-0437-07E2-D5ECD0930BC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E54B030E-A07A-C5F4-2724-DA2904A58507}"/>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35</a:t>
            </a:fld>
            <a:endParaRPr lang="en-GB"/>
          </a:p>
        </p:txBody>
      </p:sp>
    </p:spTree>
    <p:extLst>
      <p:ext uri="{BB962C8B-B14F-4D97-AF65-F5344CB8AC3E}">
        <p14:creationId xmlns:p14="http://schemas.microsoft.com/office/powerpoint/2010/main" val="3956869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49732-A30A-AFB8-B9B7-DE0ABC12B75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4D113-C090-6807-F40F-D8E9AE27968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36</a:t>
            </a:fld>
            <a:endParaRPr lang="en-GB"/>
          </a:p>
        </p:txBody>
      </p:sp>
      <p:sp>
        <p:nvSpPr>
          <p:cNvPr id="3" name="Title 2">
            <a:extLst>
              <a:ext uri="{FF2B5EF4-FFF2-40B4-BE49-F238E27FC236}">
                <a16:creationId xmlns:a16="http://schemas.microsoft.com/office/drawing/2014/main" id="{01849ED9-6976-7EB5-01F7-588CE5D22B13}"/>
              </a:ext>
            </a:extLst>
          </p:cNvPr>
          <p:cNvSpPr>
            <a:spLocks noGrp="1"/>
          </p:cNvSpPr>
          <p:nvPr>
            <p:ph type="title"/>
          </p:nvPr>
        </p:nvSpPr>
        <p:spPr/>
        <p:txBody>
          <a:bodyPr/>
          <a:lstStyle/>
          <a:p>
            <a:r>
              <a:rPr lang="en-GB" dirty="0"/>
              <a:t>What has happened here?</a:t>
            </a:r>
          </a:p>
        </p:txBody>
      </p:sp>
      <p:sp>
        <p:nvSpPr>
          <p:cNvPr id="5" name="Footer Placeholder 4">
            <a:extLst>
              <a:ext uri="{FF2B5EF4-FFF2-40B4-BE49-F238E27FC236}">
                <a16:creationId xmlns:a16="http://schemas.microsoft.com/office/drawing/2014/main" id="{E19820C3-551D-B5EF-F416-39B7E1AC1C9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pic>
        <p:nvPicPr>
          <p:cNvPr id="5122" name="Picture 2" descr="The image shows a close-up of a sea turtle's head being held by two hands. A pair of pliers is being used to remove a foreign object from the turtle's nostril, which appears to be causing some bleeding. The turtle's eye is closed, and the shell and skin texture are clearly visible.">
            <a:extLst>
              <a:ext uri="{FF2B5EF4-FFF2-40B4-BE49-F238E27FC236}">
                <a16:creationId xmlns:a16="http://schemas.microsoft.com/office/drawing/2014/main" id="{B0AAB1A3-9D77-DE78-BD52-48560285A21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1086" y="1001440"/>
            <a:ext cx="5881236" cy="32346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7FC45B-1B9F-754A-25EE-AC91A6B54569}"/>
              </a:ext>
            </a:extLst>
          </p:cNvPr>
          <p:cNvSpPr txBox="1"/>
          <p:nvPr/>
        </p:nvSpPr>
        <p:spPr>
          <a:xfrm>
            <a:off x="4451731" y="4142060"/>
            <a:ext cx="4479020" cy="553998"/>
          </a:xfrm>
          <a:prstGeom prst="rect">
            <a:avLst/>
          </a:prstGeom>
          <a:noFill/>
        </p:spPr>
        <p:txBody>
          <a:bodyPr wrap="square" lIns="0" tIns="0" rIns="0" bIns="0" rtlCol="0">
            <a:spAutoFit/>
          </a:bodyPr>
          <a:lstStyle/>
          <a:p>
            <a:pPr algn="r"/>
            <a:r>
              <a:rPr lang="en-GB" sz="1200" dirty="0"/>
              <a:t>Image from: Plastic Pollution Coalition </a:t>
            </a:r>
            <a:r>
              <a:rPr lang="en-GB" sz="1200" dirty="0">
                <a:hlinkClick r:id="rId4"/>
              </a:rPr>
              <a:t>plasticpollutioncoalition.org/blog/2015/10/27/the-turtle-that-became-the-anti-plastic-straw-poster-child</a:t>
            </a:r>
            <a:r>
              <a:rPr lang="en-GB" sz="1200" dirty="0"/>
              <a:t> </a:t>
            </a:r>
          </a:p>
        </p:txBody>
      </p:sp>
    </p:spTree>
    <p:extLst>
      <p:ext uri="{BB962C8B-B14F-4D97-AF65-F5344CB8AC3E}">
        <p14:creationId xmlns:p14="http://schemas.microsoft.com/office/powerpoint/2010/main" val="195696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4D92-8BE1-DB99-0CCA-8B9C5EF075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E761F0-0778-D7E1-B1AC-FBF1BE516BCD}"/>
              </a:ext>
            </a:extLst>
          </p:cNvPr>
          <p:cNvSpPr>
            <a:spLocks noGrp="1"/>
          </p:cNvSpPr>
          <p:nvPr>
            <p:ph type="title"/>
          </p:nvPr>
        </p:nvSpPr>
        <p:spPr/>
        <p:txBody>
          <a:bodyPr/>
          <a:lstStyle/>
          <a:p>
            <a:r>
              <a:rPr lang="en-GB" dirty="0"/>
              <a:t>What has happened here?</a:t>
            </a:r>
          </a:p>
        </p:txBody>
      </p:sp>
      <p:sp>
        <p:nvSpPr>
          <p:cNvPr id="8" name="Text Placeholder 7">
            <a:extLst>
              <a:ext uri="{FF2B5EF4-FFF2-40B4-BE49-F238E27FC236}">
                <a16:creationId xmlns:a16="http://schemas.microsoft.com/office/drawing/2014/main" id="{185202A8-BD07-81FC-122F-F2714D1D876B}"/>
              </a:ext>
            </a:extLst>
          </p:cNvPr>
          <p:cNvSpPr>
            <a:spLocks noGrp="1"/>
          </p:cNvSpPr>
          <p:nvPr>
            <p:ph type="body" sz="quarter" idx="14"/>
          </p:nvPr>
        </p:nvSpPr>
        <p:spPr>
          <a:xfrm>
            <a:off x="251519" y="986400"/>
            <a:ext cx="8437563" cy="3459831"/>
          </a:xfrm>
        </p:spPr>
        <p:txBody>
          <a:bodyPr>
            <a:noAutofit/>
          </a:bodyPr>
          <a:lstStyle/>
          <a:p>
            <a:pPr marL="270000" lvl="1" indent="-270000">
              <a:spcBef>
                <a:spcPts val="0"/>
              </a:spcBef>
              <a:defRPr/>
            </a:pPr>
            <a:r>
              <a:rPr lang="en-GB" sz="2400" dirty="0"/>
              <a:t>1,000 turtles die from plastic pollution each year </a:t>
            </a:r>
            <a:br>
              <a:rPr lang="en-GB" sz="2400" dirty="0"/>
            </a:br>
            <a:r>
              <a:rPr lang="en-GB" sz="2400"/>
              <a:t>(WWF-Australia</a:t>
            </a:r>
            <a:r>
              <a:rPr lang="en-GB" sz="2400" dirty="0"/>
              <a:t>, 2021). That’s less than 1% of the world's sea turtle population.</a:t>
            </a:r>
          </a:p>
          <a:p>
            <a:pPr marL="270000" lvl="1" indent="-270000">
              <a:spcBef>
                <a:spcPts val="0"/>
              </a:spcBef>
              <a:defRPr/>
            </a:pPr>
            <a:r>
              <a:rPr lang="en-GB" sz="2400" b="0" dirty="0"/>
              <a:t>150,000 turtles are killed in shrimp trawls each year </a:t>
            </a:r>
            <a:br>
              <a:rPr lang="en-GB" sz="2400" b="0" dirty="0"/>
            </a:br>
            <a:r>
              <a:rPr lang="en-GB" sz="2400" b="0" dirty="0"/>
              <a:t>(Sea Turtle Conservancy, 2025).</a:t>
            </a:r>
          </a:p>
          <a:p>
            <a:pPr marL="270000" lvl="1" indent="-270000">
              <a:spcBef>
                <a:spcPts val="0"/>
              </a:spcBef>
              <a:defRPr/>
            </a:pPr>
            <a:r>
              <a:rPr lang="en-GB" sz="2400" b="0" dirty="0"/>
              <a:t>91% of turtles caught in fishing nets die </a:t>
            </a:r>
            <a:r>
              <a:rPr lang="en-GB" sz="2400" dirty="0"/>
              <a:t>(WWF-Australia, 2021). </a:t>
            </a:r>
            <a:endParaRPr lang="en-GB" sz="2400" b="0" dirty="0"/>
          </a:p>
          <a:p>
            <a:pPr marL="270000" lvl="1" indent="-270000">
              <a:spcBef>
                <a:spcPts val="0"/>
              </a:spcBef>
              <a:defRPr/>
            </a:pPr>
            <a:r>
              <a:rPr lang="en-GB" sz="2400" b="0" dirty="0"/>
              <a:t>22% of turtles that eat plastic die (CSIRO, 2025).</a:t>
            </a:r>
          </a:p>
          <a:p>
            <a:endParaRPr lang="en-GB" b="0" dirty="0"/>
          </a:p>
          <a:p>
            <a:endParaRPr lang="en-GB" b="0" dirty="0"/>
          </a:p>
        </p:txBody>
      </p:sp>
      <p:sp>
        <p:nvSpPr>
          <p:cNvPr id="5" name="Footer Placeholder 4">
            <a:extLst>
              <a:ext uri="{FF2B5EF4-FFF2-40B4-BE49-F238E27FC236}">
                <a16:creationId xmlns:a16="http://schemas.microsoft.com/office/drawing/2014/main" id="{ED3C98C9-8E55-F2D1-2554-4455106633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274B5CAE-CA92-723E-1E60-1CFFC07DA262}"/>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37</a:t>
            </a:fld>
            <a:endParaRPr lang="en-GB"/>
          </a:p>
        </p:txBody>
      </p:sp>
    </p:spTree>
    <p:extLst>
      <p:ext uri="{BB962C8B-B14F-4D97-AF65-F5344CB8AC3E}">
        <p14:creationId xmlns:p14="http://schemas.microsoft.com/office/powerpoint/2010/main" val="98521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7249D-2D1B-8D52-47FA-EE305BA69BB8}"/>
              </a:ext>
            </a:extLst>
          </p:cNvPr>
          <p:cNvSpPr>
            <a:spLocks noGrp="1"/>
          </p:cNvSpPr>
          <p:nvPr>
            <p:ph type="title"/>
          </p:nvPr>
        </p:nvSpPr>
        <p:spPr/>
        <p:txBody>
          <a:bodyPr/>
          <a:lstStyle/>
          <a:p>
            <a:r>
              <a:rPr lang="en-GB" dirty="0"/>
              <a:t>Climate change: Myth busting</a:t>
            </a:r>
          </a:p>
        </p:txBody>
      </p:sp>
      <p:sp>
        <p:nvSpPr>
          <p:cNvPr id="3" name="Text Placeholder 2">
            <a:extLst>
              <a:ext uri="{FF2B5EF4-FFF2-40B4-BE49-F238E27FC236}">
                <a16:creationId xmlns:a16="http://schemas.microsoft.com/office/drawing/2014/main" id="{D6309D5F-8F83-7847-B58B-67C7DF923095}"/>
              </a:ext>
            </a:extLst>
          </p:cNvPr>
          <p:cNvSpPr>
            <a:spLocks noGrp="1"/>
          </p:cNvSpPr>
          <p:nvPr>
            <p:ph type="body" sz="quarter" idx="14"/>
          </p:nvPr>
        </p:nvSpPr>
        <p:spPr/>
        <p:txBody>
          <a:bodyPr/>
          <a:lstStyle/>
          <a:p>
            <a:endParaRPr lang="en-GB" b="0" dirty="0"/>
          </a:p>
          <a:p>
            <a:r>
              <a:rPr lang="en-GB" b="0" dirty="0"/>
              <a:t>Climate change is real.</a:t>
            </a:r>
          </a:p>
          <a:p>
            <a:endParaRPr lang="en-GB" b="0" dirty="0"/>
          </a:p>
          <a:p>
            <a:r>
              <a:rPr lang="en-GB" b="0" dirty="0"/>
              <a:t>But public perception is not always accurate.</a:t>
            </a:r>
          </a:p>
        </p:txBody>
      </p:sp>
      <p:sp>
        <p:nvSpPr>
          <p:cNvPr id="4" name="Footer Placeholder 3">
            <a:extLst>
              <a:ext uri="{FF2B5EF4-FFF2-40B4-BE49-F238E27FC236}">
                <a16:creationId xmlns:a16="http://schemas.microsoft.com/office/drawing/2014/main" id="{C2A46002-CD35-0E35-DDD7-5C7E6AB361A5}"/>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endParaRPr lang="en-GB" dirty="0"/>
          </a:p>
        </p:txBody>
      </p:sp>
      <p:sp>
        <p:nvSpPr>
          <p:cNvPr id="5" name="Slide Number Placeholder 4">
            <a:extLst>
              <a:ext uri="{FF2B5EF4-FFF2-40B4-BE49-F238E27FC236}">
                <a16:creationId xmlns:a16="http://schemas.microsoft.com/office/drawing/2014/main" id="{19AC5595-0EC1-9AD9-CCA9-8E8CD4179F49}"/>
              </a:ext>
              <a:ext uri="{C183D7F6-B498-43B3-948B-1728B52AA6E4}">
                <adec:decorative xmlns:adec="http://schemas.microsoft.com/office/drawing/2017/decorative" val="1"/>
              </a:ext>
            </a:extLst>
          </p:cNvPr>
          <p:cNvSpPr>
            <a:spLocks noGrp="1"/>
          </p:cNvSpPr>
          <p:nvPr>
            <p:ph type="sldNum" sz="quarter" idx="12"/>
          </p:nvPr>
        </p:nvSpPr>
        <p:spPr/>
        <p:txBody>
          <a:bodyPr/>
          <a:lstStyle/>
          <a:p>
            <a:fld id="{DA2C159E-F13C-4A85-9A41-E7669D3E0D70}" type="slidenum">
              <a:rPr lang="en-GB" smtClean="0"/>
              <a:pPr/>
              <a:t>38</a:t>
            </a:fld>
            <a:endParaRPr lang="en-GB"/>
          </a:p>
        </p:txBody>
      </p:sp>
    </p:spTree>
    <p:extLst>
      <p:ext uri="{BB962C8B-B14F-4D97-AF65-F5344CB8AC3E}">
        <p14:creationId xmlns:p14="http://schemas.microsoft.com/office/powerpoint/2010/main" val="2272311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B7D875-72FA-D2E6-194A-41377B89A11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39</a:t>
            </a:fld>
            <a:endParaRPr lang="en-GB"/>
          </a:p>
        </p:txBody>
      </p:sp>
      <p:sp>
        <p:nvSpPr>
          <p:cNvPr id="3" name="Title 2">
            <a:extLst>
              <a:ext uri="{FF2B5EF4-FFF2-40B4-BE49-F238E27FC236}">
                <a16:creationId xmlns:a16="http://schemas.microsoft.com/office/drawing/2014/main" id="{4A792726-76EA-94CC-DA04-D3102C3DBEF1}"/>
              </a:ext>
            </a:extLst>
          </p:cNvPr>
          <p:cNvSpPr>
            <a:spLocks noGrp="1"/>
          </p:cNvSpPr>
          <p:nvPr>
            <p:ph type="title"/>
          </p:nvPr>
        </p:nvSpPr>
        <p:spPr/>
        <p:txBody>
          <a:bodyPr/>
          <a:lstStyle/>
          <a:p>
            <a:r>
              <a:rPr lang="en-GB" dirty="0"/>
              <a:t>Climate change: Myth busting task</a:t>
            </a:r>
          </a:p>
        </p:txBody>
      </p:sp>
      <p:sp>
        <p:nvSpPr>
          <p:cNvPr id="4" name="Text Placeholder 3">
            <a:extLst>
              <a:ext uri="{FF2B5EF4-FFF2-40B4-BE49-F238E27FC236}">
                <a16:creationId xmlns:a16="http://schemas.microsoft.com/office/drawing/2014/main" id="{7F9DFC88-6FF8-723A-4E76-8318B0020B86}"/>
              </a:ext>
            </a:extLst>
          </p:cNvPr>
          <p:cNvSpPr>
            <a:spLocks noGrp="1"/>
          </p:cNvSpPr>
          <p:nvPr>
            <p:ph type="body" sz="quarter" idx="12"/>
          </p:nvPr>
        </p:nvSpPr>
        <p:spPr>
          <a:xfrm>
            <a:off x="234000" y="986400"/>
            <a:ext cx="8631840" cy="3601574"/>
          </a:xfrm>
        </p:spPr>
        <p:txBody>
          <a:bodyPr/>
          <a:lstStyle/>
          <a:p>
            <a:endParaRPr lang="en-GB" dirty="0"/>
          </a:p>
          <a:p>
            <a:r>
              <a:rPr lang="en-GB" dirty="0"/>
              <a:t>Myth busting card activity:</a:t>
            </a:r>
          </a:p>
          <a:p>
            <a:endParaRPr lang="en-GB" dirty="0"/>
          </a:p>
          <a:p>
            <a:r>
              <a:rPr lang="en-GB" dirty="0"/>
              <a:t>Some of you have been given a myth and some of you a fact.</a:t>
            </a:r>
          </a:p>
          <a:p>
            <a:endParaRPr lang="en-GB" dirty="0"/>
          </a:p>
          <a:p>
            <a:r>
              <a:rPr lang="en-GB" dirty="0"/>
              <a:t>Work together to match the facts and the corresponding facts. </a:t>
            </a:r>
          </a:p>
          <a:p>
            <a:endParaRPr lang="en-GB" dirty="0"/>
          </a:p>
          <a:p>
            <a:r>
              <a:rPr lang="en-GB" dirty="0"/>
              <a:t>Once you have found your ‘partner’, sit down together.</a:t>
            </a:r>
          </a:p>
          <a:p>
            <a:endParaRPr lang="en-GB" dirty="0"/>
          </a:p>
        </p:txBody>
      </p:sp>
      <p:sp>
        <p:nvSpPr>
          <p:cNvPr id="5" name="Footer Placeholder 4">
            <a:extLst>
              <a:ext uri="{FF2B5EF4-FFF2-40B4-BE49-F238E27FC236}">
                <a16:creationId xmlns:a16="http://schemas.microsoft.com/office/drawing/2014/main" id="{1279A88B-C598-572D-B6F3-DBB827F2F18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44117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607DDE-FD10-4F87-926C-2320C0B3CAA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a:t>
            </a:fld>
            <a:endParaRPr lang="en-GB"/>
          </a:p>
        </p:txBody>
      </p:sp>
      <p:sp>
        <p:nvSpPr>
          <p:cNvPr id="3" name="Title 2">
            <a:extLst>
              <a:ext uri="{FF2B5EF4-FFF2-40B4-BE49-F238E27FC236}">
                <a16:creationId xmlns:a16="http://schemas.microsoft.com/office/drawing/2014/main" id="{CB5DA5F8-64DF-41C0-A48D-05E07A21D3D8}"/>
              </a:ext>
            </a:extLst>
          </p:cNvPr>
          <p:cNvSpPr>
            <a:spLocks noGrp="1"/>
          </p:cNvSpPr>
          <p:nvPr>
            <p:ph type="title"/>
          </p:nvPr>
        </p:nvSpPr>
        <p:spPr/>
        <p:txBody>
          <a:bodyPr/>
          <a:lstStyle/>
          <a:p>
            <a:r>
              <a:rPr lang="en-GB" dirty="0"/>
              <a:t>Why is legislation important?</a:t>
            </a:r>
          </a:p>
        </p:txBody>
      </p:sp>
      <p:sp>
        <p:nvSpPr>
          <p:cNvPr id="4" name="Text Placeholder 3">
            <a:extLst>
              <a:ext uri="{FF2B5EF4-FFF2-40B4-BE49-F238E27FC236}">
                <a16:creationId xmlns:a16="http://schemas.microsoft.com/office/drawing/2014/main" id="{A45236D4-0D74-4AA4-BAC2-BF70AF55FA6C}"/>
              </a:ext>
              <a:ext uri="{C183D7F6-B498-43B3-948B-1728B52AA6E4}">
                <adec:decorative xmlns:adec="http://schemas.microsoft.com/office/drawing/2017/decorative" val="0"/>
              </a:ext>
            </a:extLst>
          </p:cNvPr>
          <p:cNvSpPr>
            <a:spLocks noGrp="1"/>
          </p:cNvSpPr>
          <p:nvPr>
            <p:ph type="body" sz="quarter" idx="12"/>
          </p:nvPr>
        </p:nvSpPr>
        <p:spPr>
          <a:xfrm>
            <a:off x="234000" y="986400"/>
            <a:ext cx="8631840" cy="3601574"/>
          </a:xfrm>
        </p:spPr>
        <p:txBody>
          <a:bodyPr/>
          <a:lstStyle/>
          <a:p>
            <a:r>
              <a:rPr lang="en-GB" dirty="0"/>
              <a:t>Take one minute to discuss with the person next to you </a:t>
            </a:r>
            <a:br>
              <a:rPr lang="en-GB" dirty="0"/>
            </a:br>
            <a:r>
              <a:rPr lang="en-GB" dirty="0"/>
              <a:t>the importance of understanding legislation relevant to </a:t>
            </a:r>
            <a:br>
              <a:rPr lang="en-GB" dirty="0"/>
            </a:br>
            <a:r>
              <a:rPr lang="en-GB" dirty="0"/>
              <a:t>animal businesses.</a:t>
            </a:r>
          </a:p>
          <a:p>
            <a:endParaRPr lang="en-GB" dirty="0"/>
          </a:p>
          <a:p>
            <a:r>
              <a:rPr lang="en-GB" dirty="0"/>
              <a:t>In pairs, read the legislation compliance case studies.</a:t>
            </a:r>
          </a:p>
          <a:p>
            <a:r>
              <a:rPr lang="en-GB" dirty="0"/>
              <a:t>Discuss the consequences of not complying with </a:t>
            </a:r>
            <a:br>
              <a:rPr lang="en-GB" dirty="0"/>
            </a:br>
            <a:r>
              <a:rPr lang="en-GB" dirty="0"/>
              <a:t>specific legislation. </a:t>
            </a:r>
          </a:p>
        </p:txBody>
      </p:sp>
      <p:sp>
        <p:nvSpPr>
          <p:cNvPr id="5" name="Footer Placeholder 4">
            <a:extLst>
              <a:ext uri="{FF2B5EF4-FFF2-40B4-BE49-F238E27FC236}">
                <a16:creationId xmlns:a16="http://schemas.microsoft.com/office/drawing/2014/main" id="{29C11A5B-227D-44D5-A446-D1AEDE9170E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407890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9520D1-3C1E-C952-DEBC-2FE8D4E2C34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40</a:t>
            </a:fld>
            <a:endParaRPr lang="en-GB"/>
          </a:p>
        </p:txBody>
      </p:sp>
      <p:sp>
        <p:nvSpPr>
          <p:cNvPr id="3" name="Title 2">
            <a:extLst>
              <a:ext uri="{FF2B5EF4-FFF2-40B4-BE49-F238E27FC236}">
                <a16:creationId xmlns:a16="http://schemas.microsoft.com/office/drawing/2014/main" id="{1C30AC3E-85C4-562B-8E48-1C6363C77641}"/>
              </a:ext>
            </a:extLst>
          </p:cNvPr>
          <p:cNvSpPr>
            <a:spLocks noGrp="1"/>
          </p:cNvSpPr>
          <p:nvPr>
            <p:ph type="title"/>
          </p:nvPr>
        </p:nvSpPr>
        <p:spPr/>
        <p:txBody>
          <a:bodyPr/>
          <a:lstStyle/>
          <a:p>
            <a:r>
              <a:rPr lang="en-GB" dirty="0"/>
              <a:t>The history of climate change</a:t>
            </a:r>
          </a:p>
        </p:txBody>
      </p:sp>
      <p:sp>
        <p:nvSpPr>
          <p:cNvPr id="4" name="Text Placeholder 3">
            <a:extLst>
              <a:ext uri="{FF2B5EF4-FFF2-40B4-BE49-F238E27FC236}">
                <a16:creationId xmlns:a16="http://schemas.microsoft.com/office/drawing/2014/main" id="{3ACF11BF-4147-5C23-F345-658D4B53F73E}"/>
              </a:ext>
            </a:extLst>
          </p:cNvPr>
          <p:cNvSpPr>
            <a:spLocks noGrp="1"/>
          </p:cNvSpPr>
          <p:nvPr>
            <p:ph type="body" sz="quarter" idx="12"/>
          </p:nvPr>
        </p:nvSpPr>
        <p:spPr>
          <a:xfrm>
            <a:off x="234000" y="986400"/>
            <a:ext cx="8631840" cy="3601574"/>
          </a:xfrm>
        </p:spPr>
        <p:txBody>
          <a:bodyPr/>
          <a:lstStyle/>
          <a:p>
            <a:r>
              <a:rPr lang="en-GB" dirty="0"/>
              <a:t>In 1938, amateur scientist Guy Callendar discovered that global temperatures had risen by 0.3°C over 50 years. </a:t>
            </a:r>
          </a:p>
          <a:p>
            <a:endParaRPr lang="en-GB" dirty="0"/>
          </a:p>
          <a:p>
            <a:r>
              <a:rPr lang="en-GB" dirty="0"/>
              <a:t>He suggested that CO</a:t>
            </a:r>
            <a:r>
              <a:rPr lang="en-GB" baseline="-25000" dirty="0"/>
              <a:t>2</a:t>
            </a:r>
            <a:r>
              <a:rPr lang="en-GB" dirty="0"/>
              <a:t> emissions from industrial activity were to blame.</a:t>
            </a:r>
          </a:p>
          <a:p>
            <a:endParaRPr lang="en-GB" dirty="0"/>
          </a:p>
          <a:p>
            <a:r>
              <a:rPr lang="en-GB" dirty="0"/>
              <a:t>At the time, he was not taken seriously, but his research turned out to be extremely accurate and he is now considered a pioneer in climate change science. </a:t>
            </a:r>
          </a:p>
          <a:p>
            <a:endParaRPr lang="en-GB" dirty="0"/>
          </a:p>
          <a:p>
            <a:endParaRPr lang="en-GB" dirty="0"/>
          </a:p>
        </p:txBody>
      </p:sp>
      <p:sp>
        <p:nvSpPr>
          <p:cNvPr id="5" name="Footer Placeholder 4">
            <a:extLst>
              <a:ext uri="{FF2B5EF4-FFF2-40B4-BE49-F238E27FC236}">
                <a16:creationId xmlns:a16="http://schemas.microsoft.com/office/drawing/2014/main" id="{C988BE0D-D3A2-086F-D8B5-FC5338D5FA7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711091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D40296-0122-D792-3593-F5E296514FC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41</a:t>
            </a:fld>
            <a:endParaRPr lang="en-GB"/>
          </a:p>
        </p:txBody>
      </p:sp>
      <p:sp>
        <p:nvSpPr>
          <p:cNvPr id="3" name="Title 2">
            <a:extLst>
              <a:ext uri="{FF2B5EF4-FFF2-40B4-BE49-F238E27FC236}">
                <a16:creationId xmlns:a16="http://schemas.microsoft.com/office/drawing/2014/main" id="{8F511C2B-F39E-0C9D-06C3-9E63DA0D55D6}"/>
              </a:ext>
            </a:extLst>
          </p:cNvPr>
          <p:cNvSpPr>
            <a:spLocks noGrp="1"/>
          </p:cNvSpPr>
          <p:nvPr>
            <p:ph type="title"/>
          </p:nvPr>
        </p:nvSpPr>
        <p:spPr/>
        <p:txBody>
          <a:bodyPr/>
          <a:lstStyle/>
          <a:p>
            <a:r>
              <a:rPr lang="en-GB" dirty="0"/>
              <a:t>Climate change timeline activity</a:t>
            </a:r>
          </a:p>
        </p:txBody>
      </p:sp>
      <p:sp>
        <p:nvSpPr>
          <p:cNvPr id="4" name="Text Placeholder 3">
            <a:extLst>
              <a:ext uri="{FF2B5EF4-FFF2-40B4-BE49-F238E27FC236}">
                <a16:creationId xmlns:a16="http://schemas.microsoft.com/office/drawing/2014/main" id="{656C90CA-46F1-9FBB-4985-8C0FEE22A002}"/>
              </a:ext>
            </a:extLst>
          </p:cNvPr>
          <p:cNvSpPr>
            <a:spLocks noGrp="1"/>
          </p:cNvSpPr>
          <p:nvPr>
            <p:ph type="body" sz="quarter" idx="12"/>
          </p:nvPr>
        </p:nvSpPr>
        <p:spPr>
          <a:xfrm>
            <a:off x="234000" y="986400"/>
            <a:ext cx="8631840" cy="3601574"/>
          </a:xfrm>
        </p:spPr>
        <p:txBody>
          <a:bodyPr/>
          <a:lstStyle/>
          <a:p>
            <a:r>
              <a:rPr lang="en-GB" dirty="0"/>
              <a:t>Using 1938 as the starting point and the present day as the </a:t>
            </a:r>
            <a:br>
              <a:rPr lang="en-GB" dirty="0"/>
            </a:br>
            <a:r>
              <a:rPr lang="en-GB" dirty="0"/>
              <a:t>end point, create a timeline of all the key elements of </a:t>
            </a:r>
            <a:br>
              <a:rPr lang="en-GB" dirty="0"/>
            </a:br>
            <a:r>
              <a:rPr lang="en-GB" dirty="0"/>
              <a:t>climate change.</a:t>
            </a:r>
          </a:p>
          <a:p>
            <a:endParaRPr lang="en-GB" dirty="0"/>
          </a:p>
          <a:p>
            <a:r>
              <a:rPr lang="en-GB" dirty="0"/>
              <a:t>As a class, you will work together to add dates and facts to the flipchart paper provided.</a:t>
            </a:r>
          </a:p>
          <a:p>
            <a:endParaRPr lang="en-GB" dirty="0"/>
          </a:p>
          <a:p>
            <a:r>
              <a:rPr lang="en-GB" dirty="0"/>
              <a:t>Each group will research and add a different element.</a:t>
            </a:r>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82F49234-3638-3B65-76CB-0D4B0306E94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18797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26878-3DF4-3A8E-8316-1CD3BF0C11A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9E3B97-CD68-46CF-F443-08C2E654D07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42</a:t>
            </a:fld>
            <a:endParaRPr lang="en-GB" dirty="0"/>
          </a:p>
        </p:txBody>
      </p:sp>
      <p:sp>
        <p:nvSpPr>
          <p:cNvPr id="3" name="Title 2">
            <a:extLst>
              <a:ext uri="{FF2B5EF4-FFF2-40B4-BE49-F238E27FC236}">
                <a16:creationId xmlns:a16="http://schemas.microsoft.com/office/drawing/2014/main" id="{0DA917E5-A659-9401-0AC4-BB28FDFB609B}"/>
              </a:ext>
            </a:extLst>
          </p:cNvPr>
          <p:cNvSpPr>
            <a:spLocks noGrp="1"/>
          </p:cNvSpPr>
          <p:nvPr>
            <p:ph type="title"/>
          </p:nvPr>
        </p:nvSpPr>
        <p:spPr/>
        <p:txBody>
          <a:bodyPr/>
          <a:lstStyle/>
          <a:p>
            <a:r>
              <a:rPr lang="en-GB" dirty="0"/>
              <a:t>Climate change timeline activity</a:t>
            </a:r>
          </a:p>
        </p:txBody>
      </p:sp>
      <p:sp>
        <p:nvSpPr>
          <p:cNvPr id="4" name="Text Placeholder 3">
            <a:extLst>
              <a:ext uri="{FF2B5EF4-FFF2-40B4-BE49-F238E27FC236}">
                <a16:creationId xmlns:a16="http://schemas.microsoft.com/office/drawing/2014/main" id="{2FBDC529-AE03-7506-8AF9-ECE20E9A6F68}"/>
              </a:ext>
            </a:extLst>
          </p:cNvPr>
          <p:cNvSpPr>
            <a:spLocks noGrp="1"/>
          </p:cNvSpPr>
          <p:nvPr>
            <p:ph type="body" sz="quarter" idx="12"/>
          </p:nvPr>
        </p:nvSpPr>
        <p:spPr>
          <a:xfrm>
            <a:off x="234000" y="986400"/>
            <a:ext cx="8631840" cy="3601574"/>
          </a:xfrm>
        </p:spPr>
        <p:txBody>
          <a:bodyPr/>
          <a:lstStyle/>
          <a:p>
            <a:pPr lvl="1"/>
            <a:r>
              <a:rPr lang="en-GB" dirty="0"/>
              <a:t>Group 1: Social factors, e.g. population changes, migration.</a:t>
            </a:r>
          </a:p>
          <a:p>
            <a:pPr lvl="1"/>
            <a:r>
              <a:rPr lang="en-GB" dirty="0"/>
              <a:t>Group 2: Public awareness, e.g. news stories, documentaries, social media.</a:t>
            </a:r>
          </a:p>
          <a:p>
            <a:pPr lvl="1"/>
            <a:r>
              <a:rPr lang="en-GB" dirty="0"/>
              <a:t>Group 3: Technology, e.g. advances in and invention of damaging or problem-solving technologies.</a:t>
            </a:r>
          </a:p>
          <a:p>
            <a:endParaRPr lang="en-GB" dirty="0"/>
          </a:p>
          <a:p>
            <a:r>
              <a:rPr lang="en-GB" dirty="0"/>
              <a:t>Research significant events, their dates and how they impacted climate change (positively or negatively).</a:t>
            </a:r>
          </a:p>
          <a:p>
            <a:endParaRPr lang="en-GB" dirty="0"/>
          </a:p>
          <a:p>
            <a:endParaRPr lang="en-GB" dirty="0"/>
          </a:p>
        </p:txBody>
      </p:sp>
      <p:sp>
        <p:nvSpPr>
          <p:cNvPr id="5" name="Footer Placeholder 4">
            <a:extLst>
              <a:ext uri="{FF2B5EF4-FFF2-40B4-BE49-F238E27FC236}">
                <a16:creationId xmlns:a16="http://schemas.microsoft.com/office/drawing/2014/main" id="{0EE5F048-4DDE-ED78-8D83-082B2C5CE0C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891775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D6879B-2E1B-DE28-F407-9EE9CEBD014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43</a:t>
            </a:fld>
            <a:endParaRPr lang="en-GB"/>
          </a:p>
        </p:txBody>
      </p:sp>
      <p:sp>
        <p:nvSpPr>
          <p:cNvPr id="3" name="Title 2">
            <a:extLst>
              <a:ext uri="{FF2B5EF4-FFF2-40B4-BE49-F238E27FC236}">
                <a16:creationId xmlns:a16="http://schemas.microsoft.com/office/drawing/2014/main" id="{7695C9C3-F736-40E3-921E-22C61C6B936E}"/>
              </a:ext>
            </a:extLst>
          </p:cNvPr>
          <p:cNvSpPr>
            <a:spLocks noGrp="1"/>
          </p:cNvSpPr>
          <p:nvPr>
            <p:ph type="title"/>
          </p:nvPr>
        </p:nvSpPr>
        <p:spPr/>
        <p:txBody>
          <a:bodyPr/>
          <a:lstStyle/>
          <a:p>
            <a:r>
              <a:rPr lang="en-GB" dirty="0"/>
              <a:t>Solutions and responsibilities</a:t>
            </a:r>
          </a:p>
        </p:txBody>
      </p:sp>
      <p:sp>
        <p:nvSpPr>
          <p:cNvPr id="4" name="Text Placeholder 3">
            <a:extLst>
              <a:ext uri="{FF2B5EF4-FFF2-40B4-BE49-F238E27FC236}">
                <a16:creationId xmlns:a16="http://schemas.microsoft.com/office/drawing/2014/main" id="{2C80688A-D98C-E708-1C6D-33090659C4B5}"/>
              </a:ext>
            </a:extLst>
          </p:cNvPr>
          <p:cNvSpPr>
            <a:spLocks noGrp="1"/>
          </p:cNvSpPr>
          <p:nvPr>
            <p:ph type="body" sz="quarter" idx="12"/>
          </p:nvPr>
        </p:nvSpPr>
        <p:spPr>
          <a:xfrm>
            <a:off x="234000" y="986400"/>
            <a:ext cx="8631840" cy="3601574"/>
          </a:xfrm>
        </p:spPr>
        <p:txBody>
          <a:bodyPr/>
          <a:lstStyle/>
          <a:p>
            <a:r>
              <a:rPr lang="en-GB" dirty="0"/>
              <a:t>Whose responsibility is it to stop climate change?</a:t>
            </a:r>
          </a:p>
          <a:p>
            <a:endParaRPr lang="en-GB" dirty="0"/>
          </a:p>
          <a:p>
            <a:r>
              <a:rPr lang="en-GB" dirty="0"/>
              <a:t>Let’s vote! Show of hands …</a:t>
            </a:r>
          </a:p>
          <a:p>
            <a:endParaRPr lang="en-GB" dirty="0"/>
          </a:p>
          <a:p>
            <a:pPr lvl="1"/>
            <a:r>
              <a:rPr lang="en-GB" dirty="0"/>
              <a:t>Global groups?</a:t>
            </a:r>
          </a:p>
          <a:p>
            <a:pPr lvl="1"/>
            <a:r>
              <a:rPr lang="en-GB" dirty="0"/>
              <a:t>Local governments?</a:t>
            </a:r>
          </a:p>
          <a:p>
            <a:pPr lvl="1"/>
            <a:r>
              <a:rPr lang="en-GB" dirty="0"/>
              <a:t>Businesses?</a:t>
            </a:r>
          </a:p>
          <a:p>
            <a:pPr lvl="1"/>
            <a:r>
              <a:rPr lang="en-GB" dirty="0"/>
              <a:t>Individuals?</a:t>
            </a:r>
          </a:p>
          <a:p>
            <a:pPr lvl="1"/>
            <a:r>
              <a:rPr lang="en-GB" dirty="0"/>
              <a:t>Everyone?</a:t>
            </a:r>
          </a:p>
          <a:p>
            <a:endParaRPr lang="en-GB" dirty="0"/>
          </a:p>
        </p:txBody>
      </p:sp>
      <p:sp>
        <p:nvSpPr>
          <p:cNvPr id="5" name="Footer Placeholder 4">
            <a:extLst>
              <a:ext uri="{FF2B5EF4-FFF2-40B4-BE49-F238E27FC236}">
                <a16:creationId xmlns:a16="http://schemas.microsoft.com/office/drawing/2014/main" id="{05FF67FF-0448-3615-16EF-E6590121AF5F}"/>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98609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07F02-D022-05D4-541D-8BBFFAACDA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4A5DB9-DC1C-DB8A-48A6-E5636091735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44</a:t>
            </a:fld>
            <a:endParaRPr lang="en-GB"/>
          </a:p>
        </p:txBody>
      </p:sp>
      <p:sp>
        <p:nvSpPr>
          <p:cNvPr id="3" name="Title 2">
            <a:extLst>
              <a:ext uri="{FF2B5EF4-FFF2-40B4-BE49-F238E27FC236}">
                <a16:creationId xmlns:a16="http://schemas.microsoft.com/office/drawing/2014/main" id="{BF909A34-B5E9-BC2F-9E66-0502184BEBDD}"/>
              </a:ext>
            </a:extLst>
          </p:cNvPr>
          <p:cNvSpPr>
            <a:spLocks noGrp="1"/>
          </p:cNvSpPr>
          <p:nvPr>
            <p:ph type="title"/>
          </p:nvPr>
        </p:nvSpPr>
        <p:spPr/>
        <p:txBody>
          <a:bodyPr/>
          <a:lstStyle/>
          <a:p>
            <a:r>
              <a:rPr lang="en-GB" dirty="0"/>
              <a:t>Solutions and responsibilities</a:t>
            </a:r>
          </a:p>
        </p:txBody>
      </p:sp>
      <p:sp>
        <p:nvSpPr>
          <p:cNvPr id="4" name="Text Placeholder 3">
            <a:extLst>
              <a:ext uri="{FF2B5EF4-FFF2-40B4-BE49-F238E27FC236}">
                <a16:creationId xmlns:a16="http://schemas.microsoft.com/office/drawing/2014/main" id="{0D1DB5E2-115D-3FA4-E53A-25C4B9638DE9}"/>
              </a:ext>
            </a:extLst>
          </p:cNvPr>
          <p:cNvSpPr>
            <a:spLocks noGrp="1"/>
          </p:cNvSpPr>
          <p:nvPr>
            <p:ph type="body" sz="quarter" idx="12"/>
          </p:nvPr>
        </p:nvSpPr>
        <p:spPr>
          <a:xfrm>
            <a:off x="234000" y="986400"/>
            <a:ext cx="8631840" cy="3601574"/>
          </a:xfrm>
        </p:spPr>
        <p:txBody>
          <a:bodyPr/>
          <a:lstStyle/>
          <a:p>
            <a:r>
              <a:rPr lang="en-GB" dirty="0"/>
              <a:t>It is everyone’s responsibility, of course.</a:t>
            </a:r>
          </a:p>
          <a:p>
            <a:endParaRPr lang="en-GB" dirty="0"/>
          </a:p>
          <a:p>
            <a:r>
              <a:rPr lang="en-GB" dirty="0"/>
              <a:t>But businesses play an important role in tackling climate change because they play a big part in contributing to it. </a:t>
            </a:r>
          </a:p>
          <a:p>
            <a:endParaRPr lang="en-GB" dirty="0"/>
          </a:p>
          <a:p>
            <a:r>
              <a:rPr lang="en-GB" dirty="0"/>
              <a:t>Businesses have a bigger impact on the environment than individuals and should lead by example and enable customers to make ethical choices. Many believe it should be businesses that lead the way in environmental sustainability.</a:t>
            </a:r>
          </a:p>
          <a:p>
            <a:endParaRPr lang="en-GB" dirty="0"/>
          </a:p>
        </p:txBody>
      </p:sp>
      <p:sp>
        <p:nvSpPr>
          <p:cNvPr id="5" name="Footer Placeholder 4">
            <a:extLst>
              <a:ext uri="{FF2B5EF4-FFF2-40B4-BE49-F238E27FC236}">
                <a16:creationId xmlns:a16="http://schemas.microsoft.com/office/drawing/2014/main" id="{99FA1A83-16AB-DC3E-3218-188ADE1BDFE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998112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8F2B32-1D9D-4DBC-513D-8FABD58CC1C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45</a:t>
            </a:fld>
            <a:endParaRPr lang="en-GB"/>
          </a:p>
        </p:txBody>
      </p:sp>
      <p:sp>
        <p:nvSpPr>
          <p:cNvPr id="3" name="Title 2">
            <a:extLst>
              <a:ext uri="{FF2B5EF4-FFF2-40B4-BE49-F238E27FC236}">
                <a16:creationId xmlns:a16="http://schemas.microsoft.com/office/drawing/2014/main" id="{4E44F6D1-3825-8650-3321-0DD2415EF585}"/>
              </a:ext>
            </a:extLst>
          </p:cNvPr>
          <p:cNvSpPr>
            <a:spLocks noGrp="1"/>
          </p:cNvSpPr>
          <p:nvPr>
            <p:ph type="title"/>
          </p:nvPr>
        </p:nvSpPr>
        <p:spPr/>
        <p:txBody>
          <a:bodyPr/>
          <a:lstStyle/>
          <a:p>
            <a:r>
              <a:rPr lang="en-GB" dirty="0"/>
              <a:t>Environmental sustainability </a:t>
            </a:r>
          </a:p>
        </p:txBody>
      </p:sp>
      <p:sp>
        <p:nvSpPr>
          <p:cNvPr id="4" name="Text Placeholder 3">
            <a:extLst>
              <a:ext uri="{FF2B5EF4-FFF2-40B4-BE49-F238E27FC236}">
                <a16:creationId xmlns:a16="http://schemas.microsoft.com/office/drawing/2014/main" id="{3EBCD4EF-0A58-A74D-9A89-D4127DF6D249}"/>
              </a:ext>
            </a:extLst>
          </p:cNvPr>
          <p:cNvSpPr>
            <a:spLocks noGrp="1"/>
          </p:cNvSpPr>
          <p:nvPr>
            <p:ph type="body" sz="quarter" idx="12"/>
          </p:nvPr>
        </p:nvSpPr>
        <p:spPr>
          <a:xfrm>
            <a:off x="234000" y="986400"/>
            <a:ext cx="8631840" cy="3601574"/>
          </a:xfrm>
        </p:spPr>
        <p:txBody>
          <a:bodyPr/>
          <a:lstStyle/>
          <a:p>
            <a:r>
              <a:rPr lang="en-GB" b="0" i="0" dirty="0">
                <a:solidFill>
                  <a:srgbClr val="111111"/>
                </a:solidFill>
                <a:effectLst/>
                <a:latin typeface="+mj-lt"/>
              </a:rPr>
              <a:t>This involves protecting natural resources and ecosystems, reducing pollution and mitigating climate change. </a:t>
            </a:r>
          </a:p>
          <a:p>
            <a:endParaRPr lang="en-GB" dirty="0">
              <a:solidFill>
                <a:srgbClr val="111111"/>
              </a:solidFill>
              <a:latin typeface="+mj-lt"/>
            </a:endParaRPr>
          </a:p>
          <a:p>
            <a:r>
              <a:rPr lang="en-GB" b="0" i="0" dirty="0">
                <a:solidFill>
                  <a:srgbClr val="111111"/>
                </a:solidFill>
                <a:effectLst/>
                <a:latin typeface="+mj-lt"/>
              </a:rPr>
              <a:t>Look again at the Waste management plan that you created last lesson. </a:t>
            </a:r>
          </a:p>
          <a:p>
            <a:r>
              <a:rPr lang="en-GB" dirty="0">
                <a:solidFill>
                  <a:srgbClr val="111111"/>
                </a:solidFill>
                <a:latin typeface="+mj-lt"/>
              </a:rPr>
              <a:t>Evaluate</a:t>
            </a:r>
            <a:r>
              <a:rPr lang="en-GB" b="0" i="0" dirty="0">
                <a:solidFill>
                  <a:srgbClr val="111111"/>
                </a:solidFill>
                <a:effectLst/>
                <a:latin typeface="+mj-lt"/>
              </a:rPr>
              <a:t> the waste management solutions you proposed. </a:t>
            </a:r>
          </a:p>
          <a:p>
            <a:pPr lvl="1"/>
            <a:r>
              <a:rPr lang="en-GB" dirty="0">
                <a:solidFill>
                  <a:srgbClr val="111111"/>
                </a:solidFill>
                <a:latin typeface="+mj-lt"/>
              </a:rPr>
              <a:t>How environmentally sustainable are they? </a:t>
            </a:r>
          </a:p>
          <a:p>
            <a:pPr lvl="1"/>
            <a:r>
              <a:rPr lang="en-GB" b="0" i="0" dirty="0">
                <a:solidFill>
                  <a:srgbClr val="111111"/>
                </a:solidFill>
                <a:effectLst/>
                <a:latin typeface="+mj-lt"/>
              </a:rPr>
              <a:t>Could they be improved to be more environmentally sustainable?</a:t>
            </a:r>
          </a:p>
          <a:p>
            <a:endParaRPr lang="en-GB" dirty="0">
              <a:latin typeface="+mj-lt"/>
            </a:endParaRPr>
          </a:p>
        </p:txBody>
      </p:sp>
      <p:sp>
        <p:nvSpPr>
          <p:cNvPr id="5" name="Footer Placeholder 4">
            <a:extLst>
              <a:ext uri="{FF2B5EF4-FFF2-40B4-BE49-F238E27FC236}">
                <a16:creationId xmlns:a16="http://schemas.microsoft.com/office/drawing/2014/main" id="{DFA4DD52-D9F3-56B2-A55E-D9CD1A3071F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305437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14963-3BA3-672A-C403-306AA1AA1A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DA2997-E276-E811-482D-A32FD2F2020D}"/>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46</a:t>
            </a:fld>
            <a:endParaRPr lang="en-GB"/>
          </a:p>
        </p:txBody>
      </p:sp>
      <p:sp>
        <p:nvSpPr>
          <p:cNvPr id="3" name="Title 2">
            <a:extLst>
              <a:ext uri="{FF2B5EF4-FFF2-40B4-BE49-F238E27FC236}">
                <a16:creationId xmlns:a16="http://schemas.microsoft.com/office/drawing/2014/main" id="{697D1540-14C1-CCB1-BAC6-02A22863FC72}"/>
              </a:ext>
            </a:extLst>
          </p:cNvPr>
          <p:cNvSpPr>
            <a:spLocks noGrp="1"/>
          </p:cNvSpPr>
          <p:nvPr>
            <p:ph type="title"/>
          </p:nvPr>
        </p:nvSpPr>
        <p:spPr/>
        <p:txBody>
          <a:bodyPr>
            <a:noAutofit/>
          </a:bodyPr>
          <a:lstStyle/>
          <a:p>
            <a:r>
              <a:rPr lang="en-GB" dirty="0"/>
              <a:t>Homework task: Preparing to debate climate change </a:t>
            </a:r>
          </a:p>
        </p:txBody>
      </p:sp>
      <p:sp>
        <p:nvSpPr>
          <p:cNvPr id="4" name="Text Placeholder 3">
            <a:extLst>
              <a:ext uri="{FF2B5EF4-FFF2-40B4-BE49-F238E27FC236}">
                <a16:creationId xmlns:a16="http://schemas.microsoft.com/office/drawing/2014/main" id="{1D9B08D0-92CB-4031-AE0F-0C4C51243E4D}"/>
              </a:ext>
            </a:extLst>
          </p:cNvPr>
          <p:cNvSpPr>
            <a:spLocks noGrp="1"/>
          </p:cNvSpPr>
          <p:nvPr>
            <p:ph type="body" sz="quarter" idx="12"/>
          </p:nvPr>
        </p:nvSpPr>
        <p:spPr>
          <a:xfrm>
            <a:off x="234000" y="1491630"/>
            <a:ext cx="8631840" cy="3096344"/>
          </a:xfrm>
        </p:spPr>
        <p:txBody>
          <a:bodyPr/>
          <a:lstStyle/>
          <a:p>
            <a:r>
              <a:rPr lang="en-GB" dirty="0"/>
              <a:t>Research some key facts to support the following positions:</a:t>
            </a:r>
          </a:p>
          <a:p>
            <a:pPr lvl="1">
              <a:lnSpc>
                <a:spcPct val="100000"/>
              </a:lnSpc>
            </a:pPr>
            <a:r>
              <a:rPr lang="en-GB" dirty="0"/>
              <a:t>Climate change believer: someone who acknowledges that climate change is real and is largely caused by human activities.</a:t>
            </a:r>
          </a:p>
          <a:p>
            <a:pPr lvl="1">
              <a:lnSpc>
                <a:spcPct val="100000"/>
              </a:lnSpc>
            </a:pPr>
            <a:r>
              <a:rPr lang="en-GB" dirty="0"/>
              <a:t>Climate change sceptic: someone who either doubts the extent of human impact on climate change or denies that it is happening at all.</a:t>
            </a:r>
          </a:p>
          <a:p>
            <a:pPr marL="0" lvl="1" indent="0">
              <a:lnSpc>
                <a:spcPct val="100000"/>
              </a:lnSpc>
              <a:buNone/>
            </a:pPr>
            <a:endParaRPr lang="en-GB" dirty="0"/>
          </a:p>
        </p:txBody>
      </p:sp>
      <p:sp>
        <p:nvSpPr>
          <p:cNvPr id="5" name="Footer Placeholder 4">
            <a:extLst>
              <a:ext uri="{FF2B5EF4-FFF2-40B4-BE49-F238E27FC236}">
                <a16:creationId xmlns:a16="http://schemas.microsoft.com/office/drawing/2014/main" id="{3213BC2C-B5B6-16E7-5D84-4E06B3A773E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816471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5913C-1D6E-F969-AE99-71BF3E6CC3C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4D41B-1751-6A3C-EEBB-9D8131EC106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47</a:t>
            </a:fld>
            <a:endParaRPr lang="en-GB"/>
          </a:p>
        </p:txBody>
      </p:sp>
      <p:sp>
        <p:nvSpPr>
          <p:cNvPr id="3" name="Title 2">
            <a:extLst>
              <a:ext uri="{FF2B5EF4-FFF2-40B4-BE49-F238E27FC236}">
                <a16:creationId xmlns:a16="http://schemas.microsoft.com/office/drawing/2014/main" id="{06D0A578-F007-DB16-12CE-C207C1E79170}"/>
              </a:ext>
            </a:extLst>
          </p:cNvPr>
          <p:cNvSpPr>
            <a:spLocks noGrp="1"/>
          </p:cNvSpPr>
          <p:nvPr>
            <p:ph type="title"/>
          </p:nvPr>
        </p:nvSpPr>
        <p:spPr/>
        <p:txBody>
          <a:bodyPr>
            <a:noAutofit/>
          </a:bodyPr>
          <a:lstStyle/>
          <a:p>
            <a:r>
              <a:rPr lang="en-GB" dirty="0"/>
              <a:t>Homework task: Preparing to debate climate change </a:t>
            </a:r>
          </a:p>
        </p:txBody>
      </p:sp>
      <p:sp>
        <p:nvSpPr>
          <p:cNvPr id="4" name="Text Placeholder 3">
            <a:extLst>
              <a:ext uri="{FF2B5EF4-FFF2-40B4-BE49-F238E27FC236}">
                <a16:creationId xmlns:a16="http://schemas.microsoft.com/office/drawing/2014/main" id="{8215D22C-3709-B1F9-B08D-D30B700940C7}"/>
              </a:ext>
            </a:extLst>
          </p:cNvPr>
          <p:cNvSpPr>
            <a:spLocks noGrp="1"/>
          </p:cNvSpPr>
          <p:nvPr>
            <p:ph type="body" sz="quarter" idx="12"/>
          </p:nvPr>
        </p:nvSpPr>
        <p:spPr>
          <a:xfrm>
            <a:off x="234000" y="1491630"/>
            <a:ext cx="8631840" cy="3096344"/>
          </a:xfrm>
        </p:spPr>
        <p:txBody>
          <a:bodyPr/>
          <a:lstStyle/>
          <a:p>
            <a:pPr marL="0" lvl="1" indent="0">
              <a:lnSpc>
                <a:spcPct val="100000"/>
              </a:lnSpc>
              <a:buNone/>
            </a:pPr>
            <a:r>
              <a:rPr lang="en-GB" dirty="0"/>
              <a:t>You will need this homework for next lesson.</a:t>
            </a:r>
          </a:p>
          <a:p>
            <a:pPr marL="0" lvl="1" indent="0">
              <a:lnSpc>
                <a:spcPct val="100000"/>
              </a:lnSpc>
              <a:buNone/>
            </a:pPr>
            <a:endParaRPr lang="en-GB" dirty="0"/>
          </a:p>
          <a:p>
            <a:pPr marL="0" lvl="1" indent="0">
              <a:lnSpc>
                <a:spcPct val="100000"/>
              </a:lnSpc>
              <a:buNone/>
            </a:pPr>
            <a:r>
              <a:rPr lang="en-GB" dirty="0"/>
              <a:t>You should thoroughly research both positions, regardless of your own beliefs.</a:t>
            </a:r>
          </a:p>
          <a:p>
            <a:pPr marL="0" lvl="1" indent="0">
              <a:lnSpc>
                <a:spcPct val="100000"/>
              </a:lnSpc>
              <a:buNone/>
            </a:pPr>
            <a:endParaRPr lang="en-GB" dirty="0"/>
          </a:p>
          <a:p>
            <a:pPr marL="0" lvl="1" indent="0">
              <a:lnSpc>
                <a:spcPct val="100000"/>
              </a:lnSpc>
              <a:buNone/>
            </a:pPr>
            <a:r>
              <a:rPr lang="en-GB" dirty="0"/>
              <a:t>Next session you will be debating climate change and may be asked to argue either side. </a:t>
            </a:r>
          </a:p>
        </p:txBody>
      </p:sp>
      <p:sp>
        <p:nvSpPr>
          <p:cNvPr id="5" name="Footer Placeholder 4">
            <a:extLst>
              <a:ext uri="{FF2B5EF4-FFF2-40B4-BE49-F238E27FC236}">
                <a16:creationId xmlns:a16="http://schemas.microsoft.com/office/drawing/2014/main" id="{D78B5E33-495C-D876-EBCB-9CAFAA044BC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610546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FFDDF-A034-6511-82BE-398D3313150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B8E12AF-77E7-71A7-D30F-D47EA524A79B}"/>
              </a:ext>
            </a:extLst>
          </p:cNvPr>
          <p:cNvSpPr>
            <a:spLocks noGrp="1"/>
          </p:cNvSpPr>
          <p:nvPr>
            <p:ph type="title"/>
          </p:nvPr>
        </p:nvSpPr>
        <p:spPr/>
        <p:txBody>
          <a:bodyPr>
            <a:normAutofit/>
          </a:bodyPr>
          <a:lstStyle/>
          <a:p>
            <a:pPr>
              <a:lnSpc>
                <a:spcPct val="100000"/>
              </a:lnSpc>
            </a:pPr>
            <a:r>
              <a:rPr lang="en-GB" sz="3600" dirty="0"/>
              <a:t>Summary </a:t>
            </a:r>
          </a:p>
        </p:txBody>
      </p:sp>
      <p:sp>
        <p:nvSpPr>
          <p:cNvPr id="5" name="Text Placeholder 4">
            <a:extLst>
              <a:ext uri="{FF2B5EF4-FFF2-40B4-BE49-F238E27FC236}">
                <a16:creationId xmlns:a16="http://schemas.microsoft.com/office/drawing/2014/main" id="{A6CF174B-1E70-F5A6-86AF-1ACF15F6DBEB}"/>
              </a:ext>
            </a:extLst>
          </p:cNvPr>
          <p:cNvSpPr>
            <a:spLocks noGrp="1"/>
          </p:cNvSpPr>
          <p:nvPr>
            <p:ph type="body" sz="quarter" idx="12"/>
          </p:nvPr>
        </p:nvSpPr>
        <p:spPr>
          <a:xfrm>
            <a:off x="234000" y="986400"/>
            <a:ext cx="8631840" cy="3601574"/>
          </a:xfrm>
        </p:spPr>
        <p:txBody>
          <a:bodyPr/>
          <a:lstStyle/>
          <a:p>
            <a:pPr>
              <a:lnSpc>
                <a:spcPct val="100000"/>
              </a:lnSpc>
            </a:pPr>
            <a:r>
              <a:rPr lang="en-GB" dirty="0"/>
              <a:t>Climate change is one of the most defining challenges of </a:t>
            </a:r>
            <a:br>
              <a:rPr lang="en-GB" dirty="0"/>
            </a:br>
            <a:r>
              <a:rPr lang="en-GB" dirty="0"/>
              <a:t>our time. Urgent action is essential to protect the planet and </a:t>
            </a:r>
            <a:br>
              <a:rPr lang="en-GB" dirty="0"/>
            </a:br>
            <a:r>
              <a:rPr lang="en-GB" dirty="0"/>
              <a:t>future generations. </a:t>
            </a:r>
          </a:p>
          <a:p>
            <a:pPr>
              <a:lnSpc>
                <a:spcPct val="100000"/>
              </a:lnSpc>
            </a:pPr>
            <a:endParaRPr lang="en-GB" dirty="0"/>
          </a:p>
          <a:p>
            <a:pPr>
              <a:lnSpc>
                <a:spcPct val="100000"/>
              </a:lnSpc>
            </a:pPr>
            <a:r>
              <a:rPr lang="en-GB" dirty="0"/>
              <a:t>Write down one key takeaway from this lesson.</a:t>
            </a:r>
          </a:p>
          <a:p>
            <a:pPr>
              <a:lnSpc>
                <a:spcPct val="100000"/>
              </a:lnSpc>
            </a:pPr>
            <a:endParaRPr lang="en-GB" dirty="0"/>
          </a:p>
          <a:p>
            <a:pPr>
              <a:lnSpc>
                <a:spcPct val="100000"/>
              </a:lnSpc>
            </a:pPr>
            <a:r>
              <a:rPr lang="en-GB" dirty="0"/>
              <a:t>Write down one thing that you could do differently as an individual to have an impact on climate change.</a:t>
            </a:r>
          </a:p>
        </p:txBody>
      </p:sp>
      <p:sp>
        <p:nvSpPr>
          <p:cNvPr id="3" name="Footer Placeholder 2">
            <a:extLst>
              <a:ext uri="{FF2B5EF4-FFF2-40B4-BE49-F238E27FC236}">
                <a16:creationId xmlns:a16="http://schemas.microsoft.com/office/drawing/2014/main" id="{6106B401-A4E0-1235-C69B-4D4F0AAD6071}"/>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05A9997F-69D2-1C09-B7E6-DE75CCDA2B5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48</a:t>
            </a:fld>
            <a:endParaRPr lang="en-GB"/>
          </a:p>
        </p:txBody>
      </p:sp>
    </p:spTree>
    <p:extLst>
      <p:ext uri="{BB962C8B-B14F-4D97-AF65-F5344CB8AC3E}">
        <p14:creationId xmlns:p14="http://schemas.microsoft.com/office/powerpoint/2010/main" val="240890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GB" dirty="0"/>
              <a:t>Analysing climate change: The big debate</a:t>
            </a:r>
            <a:endParaRPr lang="en-US" dirty="0"/>
          </a:p>
        </p:txBody>
      </p:sp>
    </p:spTree>
    <p:extLst>
      <p:ext uri="{BB962C8B-B14F-4D97-AF65-F5344CB8AC3E}">
        <p14:creationId xmlns:p14="http://schemas.microsoft.com/office/powerpoint/2010/main" val="166221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612BE0-BDB7-4646-AC1C-88CE005CBD6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a:t>
            </a:fld>
            <a:endParaRPr lang="en-GB"/>
          </a:p>
        </p:txBody>
      </p:sp>
      <p:sp>
        <p:nvSpPr>
          <p:cNvPr id="3" name="Title 2">
            <a:extLst>
              <a:ext uri="{FF2B5EF4-FFF2-40B4-BE49-F238E27FC236}">
                <a16:creationId xmlns:a16="http://schemas.microsoft.com/office/drawing/2014/main" id="{A45D4F74-5F3B-4855-8FCA-F7CB08251FE0}"/>
              </a:ext>
            </a:extLst>
          </p:cNvPr>
          <p:cNvSpPr>
            <a:spLocks noGrp="1"/>
          </p:cNvSpPr>
          <p:nvPr>
            <p:ph type="title"/>
          </p:nvPr>
        </p:nvSpPr>
        <p:spPr/>
        <p:txBody>
          <a:bodyPr/>
          <a:lstStyle/>
          <a:p>
            <a:r>
              <a:rPr lang="en-GB" dirty="0"/>
              <a:t>Key legislation and regulations</a:t>
            </a:r>
          </a:p>
        </p:txBody>
      </p:sp>
      <p:sp>
        <p:nvSpPr>
          <p:cNvPr id="4" name="Text Placeholder 3">
            <a:extLst>
              <a:ext uri="{FF2B5EF4-FFF2-40B4-BE49-F238E27FC236}">
                <a16:creationId xmlns:a16="http://schemas.microsoft.com/office/drawing/2014/main" id="{AE309CBD-A1E8-4C99-9068-6ABF9A542288}"/>
              </a:ext>
            </a:extLst>
          </p:cNvPr>
          <p:cNvSpPr>
            <a:spLocks noGrp="1"/>
          </p:cNvSpPr>
          <p:nvPr>
            <p:ph type="body" sz="quarter" idx="12"/>
          </p:nvPr>
        </p:nvSpPr>
        <p:spPr>
          <a:xfrm>
            <a:off x="234000" y="986400"/>
            <a:ext cx="8631840" cy="3601574"/>
          </a:xfrm>
        </p:spPr>
        <p:txBody>
          <a:bodyPr/>
          <a:lstStyle/>
          <a:p>
            <a:pPr lvl="1"/>
            <a:r>
              <a:rPr lang="en-GB" dirty="0"/>
              <a:t>Health and Safety at Work Act 1974.</a:t>
            </a:r>
          </a:p>
          <a:p>
            <a:pPr lvl="1"/>
            <a:r>
              <a:rPr lang="en-GB" dirty="0"/>
              <a:t>Animal Welfare Act 2006.</a:t>
            </a:r>
          </a:p>
          <a:p>
            <a:pPr lvl="1"/>
            <a:r>
              <a:rPr lang="en-GB" dirty="0"/>
              <a:t>Environment Act 2021.</a:t>
            </a:r>
          </a:p>
          <a:p>
            <a:pPr lvl="1"/>
            <a:r>
              <a:rPr lang="en-GB" dirty="0"/>
              <a:t>Climate Change Act 2008.</a:t>
            </a:r>
          </a:p>
          <a:p>
            <a:pPr lvl="1"/>
            <a:r>
              <a:rPr lang="en-GB" dirty="0"/>
              <a:t>Control of Waste Regulations (England and Wales) 2012.</a:t>
            </a:r>
          </a:p>
          <a:p>
            <a:pPr lvl="1"/>
            <a:r>
              <a:rPr lang="en-GB" dirty="0"/>
              <a:t>Environmental Protection Act 1990.</a:t>
            </a:r>
          </a:p>
          <a:p>
            <a:pPr lvl="1"/>
            <a:r>
              <a:rPr lang="en-GB" dirty="0"/>
              <a:t>Control of Substances Hazardous to Health (COSHH) 2002.</a:t>
            </a:r>
          </a:p>
        </p:txBody>
      </p:sp>
      <p:sp>
        <p:nvSpPr>
          <p:cNvPr id="5" name="Footer Placeholder 4">
            <a:extLst>
              <a:ext uri="{FF2B5EF4-FFF2-40B4-BE49-F238E27FC236}">
                <a16:creationId xmlns:a16="http://schemas.microsoft.com/office/drawing/2014/main" id="{FC5D1678-6282-41CA-B88C-4CE6AF2C85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9846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51C00-4B14-3A79-2E9F-43F23AC5E3A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09FDBE7-E565-1147-FFAF-BDE4BA6FB92D}"/>
              </a:ext>
            </a:extLst>
          </p:cNvPr>
          <p:cNvSpPr>
            <a:spLocks noGrp="1"/>
          </p:cNvSpPr>
          <p:nvPr>
            <p:ph type="title"/>
          </p:nvPr>
        </p:nvSpPr>
        <p:spPr/>
        <p:txBody>
          <a:bodyPr>
            <a:normAutofit/>
          </a:bodyPr>
          <a:lstStyle/>
          <a:p>
            <a:pPr>
              <a:lnSpc>
                <a:spcPct val="100000"/>
              </a:lnSpc>
            </a:pPr>
            <a:r>
              <a:rPr lang="en-GB" sz="3600" dirty="0"/>
              <a:t>Lesson outline</a:t>
            </a:r>
          </a:p>
        </p:txBody>
      </p:sp>
      <p:sp>
        <p:nvSpPr>
          <p:cNvPr id="5" name="Text Placeholder 4">
            <a:extLst>
              <a:ext uri="{FF2B5EF4-FFF2-40B4-BE49-F238E27FC236}">
                <a16:creationId xmlns:a16="http://schemas.microsoft.com/office/drawing/2014/main" id="{8AC95FB1-A332-8DDD-DED2-2326F4DD597C}"/>
              </a:ext>
            </a:extLst>
          </p:cNvPr>
          <p:cNvSpPr>
            <a:spLocks noGrp="1"/>
          </p:cNvSpPr>
          <p:nvPr>
            <p:ph type="body" sz="quarter" idx="12"/>
          </p:nvPr>
        </p:nvSpPr>
        <p:spPr>
          <a:xfrm>
            <a:off x="234000" y="986400"/>
            <a:ext cx="8631840" cy="3601574"/>
          </a:xfrm>
        </p:spPr>
        <p:txBody>
          <a:bodyPr/>
          <a:lstStyle/>
          <a:p>
            <a:pPr lvl="1">
              <a:lnSpc>
                <a:spcPct val="100000"/>
              </a:lnSpc>
            </a:pPr>
            <a:r>
              <a:rPr lang="en-GB" dirty="0"/>
              <a:t>Climate change recap.</a:t>
            </a:r>
          </a:p>
          <a:p>
            <a:pPr lvl="1">
              <a:lnSpc>
                <a:spcPct val="100000"/>
              </a:lnSpc>
            </a:pPr>
            <a:r>
              <a:rPr lang="en-GB" dirty="0"/>
              <a:t>Critical thinking skills.</a:t>
            </a:r>
          </a:p>
          <a:p>
            <a:pPr lvl="1">
              <a:lnSpc>
                <a:spcPct val="100000"/>
              </a:lnSpc>
            </a:pPr>
            <a:r>
              <a:rPr lang="en-GB" sz="2400" dirty="0"/>
              <a:t>Techniques for effective debating.</a:t>
            </a:r>
          </a:p>
          <a:p>
            <a:pPr lvl="1">
              <a:lnSpc>
                <a:spcPct val="100000"/>
              </a:lnSpc>
            </a:pPr>
            <a:r>
              <a:rPr lang="en-GB" dirty="0"/>
              <a:t>Climate change debate.</a:t>
            </a:r>
          </a:p>
          <a:p>
            <a:pPr lvl="1">
              <a:lnSpc>
                <a:spcPct val="100000"/>
              </a:lnSpc>
            </a:pPr>
            <a:endParaRPr lang="en-GB" sz="2400" dirty="0"/>
          </a:p>
          <a:p>
            <a:endParaRPr lang="en-GB" dirty="0"/>
          </a:p>
        </p:txBody>
      </p:sp>
      <p:sp>
        <p:nvSpPr>
          <p:cNvPr id="3" name="Footer Placeholder 2">
            <a:extLst>
              <a:ext uri="{FF2B5EF4-FFF2-40B4-BE49-F238E27FC236}">
                <a16:creationId xmlns:a16="http://schemas.microsoft.com/office/drawing/2014/main" id="{EAFD7BB3-F8AC-6FED-C83C-5E2AC30E06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FED6D37F-6A5C-D655-1F0D-1992CF049B7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50</a:t>
            </a:fld>
            <a:endParaRPr lang="en-GB"/>
          </a:p>
        </p:txBody>
      </p:sp>
    </p:spTree>
    <p:extLst>
      <p:ext uri="{BB962C8B-B14F-4D97-AF65-F5344CB8AC3E}">
        <p14:creationId xmlns:p14="http://schemas.microsoft.com/office/powerpoint/2010/main" val="1200472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Climate change recap</a:t>
            </a:r>
          </a:p>
        </p:txBody>
      </p:sp>
      <p:sp>
        <p:nvSpPr>
          <p:cNvPr id="5" name="Text Placeholder 4"/>
          <p:cNvSpPr>
            <a:spLocks noGrp="1"/>
          </p:cNvSpPr>
          <p:nvPr>
            <p:ph type="body" sz="quarter" idx="12"/>
          </p:nvPr>
        </p:nvSpPr>
        <p:spPr>
          <a:xfrm>
            <a:off x="234000" y="986400"/>
            <a:ext cx="8658480" cy="3601574"/>
          </a:xfrm>
        </p:spPr>
        <p:txBody>
          <a:bodyPr/>
          <a:lstStyle/>
          <a:p>
            <a:pPr>
              <a:lnSpc>
                <a:spcPct val="100000"/>
              </a:lnSpc>
            </a:pPr>
            <a:endParaRPr lang="en-GB" dirty="0"/>
          </a:p>
          <a:p>
            <a:pPr>
              <a:lnSpc>
                <a:spcPct val="100000"/>
              </a:lnSpc>
            </a:pPr>
            <a:r>
              <a:rPr lang="en-GB" dirty="0"/>
              <a:t>Write one key fact about climate change on the whiteboard. </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51</a:t>
            </a:fld>
            <a:endParaRPr lang="en-GB"/>
          </a:p>
        </p:txBody>
      </p:sp>
    </p:spTree>
    <p:extLst>
      <p:ext uri="{BB962C8B-B14F-4D97-AF65-F5344CB8AC3E}">
        <p14:creationId xmlns:p14="http://schemas.microsoft.com/office/powerpoint/2010/main" val="4025735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EE9970-7FE3-A258-2064-C46A23FC8E6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52</a:t>
            </a:fld>
            <a:endParaRPr lang="en-GB"/>
          </a:p>
        </p:txBody>
      </p:sp>
      <p:sp>
        <p:nvSpPr>
          <p:cNvPr id="3" name="Title 2">
            <a:extLst>
              <a:ext uri="{FF2B5EF4-FFF2-40B4-BE49-F238E27FC236}">
                <a16:creationId xmlns:a16="http://schemas.microsoft.com/office/drawing/2014/main" id="{BDDCDB2A-AA30-071E-BFDF-C11BD2AEF6AE}"/>
              </a:ext>
            </a:extLst>
          </p:cNvPr>
          <p:cNvSpPr>
            <a:spLocks noGrp="1"/>
          </p:cNvSpPr>
          <p:nvPr>
            <p:ph type="title"/>
          </p:nvPr>
        </p:nvSpPr>
        <p:spPr/>
        <p:txBody>
          <a:bodyPr/>
          <a:lstStyle/>
          <a:p>
            <a:r>
              <a:rPr lang="en-GB" dirty="0"/>
              <a:t>Critical thinking skills</a:t>
            </a:r>
          </a:p>
        </p:txBody>
      </p:sp>
      <p:sp>
        <p:nvSpPr>
          <p:cNvPr id="4" name="Text Placeholder 3">
            <a:extLst>
              <a:ext uri="{FF2B5EF4-FFF2-40B4-BE49-F238E27FC236}">
                <a16:creationId xmlns:a16="http://schemas.microsoft.com/office/drawing/2014/main" id="{9AEB47A0-8E67-4504-689E-9F564216921F}"/>
              </a:ext>
            </a:extLst>
          </p:cNvPr>
          <p:cNvSpPr>
            <a:spLocks noGrp="1"/>
          </p:cNvSpPr>
          <p:nvPr>
            <p:ph type="body" sz="quarter" idx="12"/>
          </p:nvPr>
        </p:nvSpPr>
        <p:spPr>
          <a:xfrm>
            <a:off x="234000" y="986400"/>
            <a:ext cx="8631840" cy="3601574"/>
          </a:xfrm>
        </p:spPr>
        <p:txBody>
          <a:bodyPr/>
          <a:lstStyle/>
          <a:p>
            <a:r>
              <a:rPr lang="en-GB" dirty="0"/>
              <a:t>Core Skill C (CSC) relates to critical thinking, which includes:</a:t>
            </a:r>
          </a:p>
          <a:p>
            <a:endParaRPr lang="en-GB" dirty="0"/>
          </a:p>
          <a:p>
            <a:pPr lvl="1"/>
            <a:r>
              <a:rPr lang="en-GB" dirty="0"/>
              <a:t>problem-solving</a:t>
            </a:r>
          </a:p>
          <a:p>
            <a:pPr lvl="1"/>
            <a:r>
              <a:rPr lang="en-GB" dirty="0"/>
              <a:t>decision-making</a:t>
            </a:r>
          </a:p>
          <a:p>
            <a:pPr lvl="1"/>
            <a:r>
              <a:rPr lang="en-GB" dirty="0"/>
              <a:t>researching and planning to include questioning</a:t>
            </a:r>
          </a:p>
          <a:p>
            <a:pPr lvl="1"/>
            <a:r>
              <a:rPr lang="en-GB" dirty="0"/>
              <a:t>evaluating pros and cons</a:t>
            </a:r>
          </a:p>
          <a:p>
            <a:pPr lvl="1"/>
            <a:r>
              <a:rPr lang="en-GB" dirty="0"/>
              <a:t>using logic and reasoned arguments</a:t>
            </a:r>
          </a:p>
          <a:p>
            <a:pPr lvl="1"/>
            <a:r>
              <a:rPr lang="en-GB" dirty="0"/>
              <a:t>synthesising</a:t>
            </a:r>
          </a:p>
          <a:p>
            <a:pPr lvl="1"/>
            <a:r>
              <a:rPr lang="en-GB" dirty="0"/>
              <a:t>concluding.</a:t>
            </a:r>
          </a:p>
          <a:p>
            <a:endParaRPr lang="en-GB" dirty="0"/>
          </a:p>
        </p:txBody>
      </p:sp>
      <p:sp>
        <p:nvSpPr>
          <p:cNvPr id="5" name="Footer Placeholder 4">
            <a:extLst>
              <a:ext uri="{FF2B5EF4-FFF2-40B4-BE49-F238E27FC236}">
                <a16:creationId xmlns:a16="http://schemas.microsoft.com/office/drawing/2014/main" id="{ACCCCA22-88F9-86F0-4DCB-75E8B7AC967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747618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B4038-117D-B2F0-5ED1-32875C0A9EA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A8A4D0-4DEA-EA93-6872-DECD3747303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53</a:t>
            </a:fld>
            <a:endParaRPr lang="en-GB"/>
          </a:p>
        </p:txBody>
      </p:sp>
      <p:sp>
        <p:nvSpPr>
          <p:cNvPr id="3" name="Title 2">
            <a:extLst>
              <a:ext uri="{FF2B5EF4-FFF2-40B4-BE49-F238E27FC236}">
                <a16:creationId xmlns:a16="http://schemas.microsoft.com/office/drawing/2014/main" id="{DE139781-E45B-F03B-49AF-26D96DA74EFE}"/>
              </a:ext>
            </a:extLst>
          </p:cNvPr>
          <p:cNvSpPr>
            <a:spLocks noGrp="1"/>
          </p:cNvSpPr>
          <p:nvPr>
            <p:ph type="title"/>
          </p:nvPr>
        </p:nvSpPr>
        <p:spPr/>
        <p:txBody>
          <a:bodyPr/>
          <a:lstStyle/>
          <a:p>
            <a:r>
              <a:rPr lang="en-GB" dirty="0"/>
              <a:t>Critical thinking skills</a:t>
            </a:r>
          </a:p>
        </p:txBody>
      </p:sp>
      <p:sp>
        <p:nvSpPr>
          <p:cNvPr id="4" name="Text Placeholder 3">
            <a:extLst>
              <a:ext uri="{FF2B5EF4-FFF2-40B4-BE49-F238E27FC236}">
                <a16:creationId xmlns:a16="http://schemas.microsoft.com/office/drawing/2014/main" id="{14561B0C-76AB-373D-6184-197E6A13F74F}"/>
              </a:ext>
            </a:extLst>
          </p:cNvPr>
          <p:cNvSpPr>
            <a:spLocks noGrp="1"/>
          </p:cNvSpPr>
          <p:nvPr>
            <p:ph type="body" sz="quarter" idx="12"/>
          </p:nvPr>
        </p:nvSpPr>
        <p:spPr>
          <a:xfrm>
            <a:off x="234000" y="986400"/>
            <a:ext cx="8631840" cy="3601574"/>
          </a:xfrm>
        </p:spPr>
        <p:txBody>
          <a:bodyPr/>
          <a:lstStyle/>
          <a:p>
            <a:r>
              <a:rPr lang="en-GB" dirty="0"/>
              <a:t>Complete the Critical thinking skills assessment. </a:t>
            </a:r>
          </a:p>
          <a:p>
            <a:endParaRPr lang="en-GB" dirty="0"/>
          </a:p>
          <a:p>
            <a:r>
              <a:rPr lang="en-GB" dirty="0"/>
              <a:t>Rate your current aptitude for each skill, where 1 is low </a:t>
            </a:r>
            <a:br>
              <a:rPr lang="en-GB" dirty="0"/>
            </a:br>
            <a:r>
              <a:rPr lang="en-GB" dirty="0"/>
              <a:t>and 6 is high.</a:t>
            </a:r>
          </a:p>
          <a:p>
            <a:endParaRPr lang="en-GB" dirty="0"/>
          </a:p>
          <a:p>
            <a:r>
              <a:rPr lang="en-GB" dirty="0"/>
              <a:t>Remember to add the date at the top.</a:t>
            </a:r>
          </a:p>
          <a:p>
            <a:endParaRPr lang="en-GB" dirty="0"/>
          </a:p>
          <a:p>
            <a:r>
              <a:rPr lang="en-GB" dirty="0"/>
              <a:t>You will need this assessment for future lessons so please keep it somewhere safe and accessible.</a:t>
            </a:r>
          </a:p>
          <a:p>
            <a:endParaRPr lang="en-GB" dirty="0"/>
          </a:p>
        </p:txBody>
      </p:sp>
      <p:sp>
        <p:nvSpPr>
          <p:cNvPr id="5" name="Footer Placeholder 4">
            <a:extLst>
              <a:ext uri="{FF2B5EF4-FFF2-40B4-BE49-F238E27FC236}">
                <a16:creationId xmlns:a16="http://schemas.microsoft.com/office/drawing/2014/main" id="{52304839-FDAC-04D3-C777-6660527FEF5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58234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B1B83-DD64-9E70-8E04-6F982FDA1DB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54</a:t>
            </a:fld>
            <a:endParaRPr lang="en-GB"/>
          </a:p>
        </p:txBody>
      </p:sp>
      <p:sp>
        <p:nvSpPr>
          <p:cNvPr id="3" name="Title 2">
            <a:extLst>
              <a:ext uri="{FF2B5EF4-FFF2-40B4-BE49-F238E27FC236}">
                <a16:creationId xmlns:a16="http://schemas.microsoft.com/office/drawing/2014/main" id="{0CD52C28-0B92-5389-DA7F-4DD21F469733}"/>
              </a:ext>
            </a:extLst>
          </p:cNvPr>
          <p:cNvSpPr>
            <a:spLocks noGrp="1"/>
          </p:cNvSpPr>
          <p:nvPr>
            <p:ph type="title"/>
          </p:nvPr>
        </p:nvSpPr>
        <p:spPr/>
        <p:txBody>
          <a:bodyPr/>
          <a:lstStyle/>
          <a:p>
            <a:r>
              <a:rPr lang="en-GB" dirty="0"/>
              <a:t>Critical thinking skills focus</a:t>
            </a:r>
          </a:p>
        </p:txBody>
      </p:sp>
      <p:sp>
        <p:nvSpPr>
          <p:cNvPr id="4" name="Text Placeholder 3">
            <a:extLst>
              <a:ext uri="{FF2B5EF4-FFF2-40B4-BE49-F238E27FC236}">
                <a16:creationId xmlns:a16="http://schemas.microsoft.com/office/drawing/2014/main" id="{835F1A99-7B83-76BA-F8B9-6EA80E525381}"/>
              </a:ext>
            </a:extLst>
          </p:cNvPr>
          <p:cNvSpPr>
            <a:spLocks noGrp="1"/>
          </p:cNvSpPr>
          <p:nvPr>
            <p:ph type="body" sz="quarter" idx="12"/>
          </p:nvPr>
        </p:nvSpPr>
        <p:spPr>
          <a:xfrm>
            <a:off x="234000" y="986400"/>
            <a:ext cx="8631840" cy="3601574"/>
          </a:xfrm>
        </p:spPr>
        <p:txBody>
          <a:bodyPr/>
          <a:lstStyle/>
          <a:p>
            <a:pPr algn="l">
              <a:spcBef>
                <a:spcPts val="900"/>
              </a:spcBef>
            </a:pPr>
            <a:r>
              <a:rPr lang="en-GB" dirty="0">
                <a:solidFill>
                  <a:srgbClr val="111111"/>
                </a:solidFill>
              </a:rPr>
              <a:t>The following task will help with your development of </a:t>
            </a:r>
            <a:br>
              <a:rPr lang="en-GB" dirty="0">
                <a:solidFill>
                  <a:srgbClr val="111111"/>
                </a:solidFill>
              </a:rPr>
            </a:br>
            <a:r>
              <a:rPr lang="en-GB" dirty="0">
                <a:solidFill>
                  <a:srgbClr val="111111"/>
                </a:solidFill>
              </a:rPr>
              <a:t>these skills:</a:t>
            </a:r>
          </a:p>
          <a:p>
            <a:pPr lvl="1"/>
            <a:r>
              <a:rPr lang="en-GB" dirty="0"/>
              <a:t>Ask difficult questions to challenge observations and assumptions.</a:t>
            </a:r>
          </a:p>
          <a:p>
            <a:pPr lvl="1"/>
            <a:r>
              <a:rPr lang="en-GB" b="0" i="0" dirty="0">
                <a:effectLst/>
              </a:rPr>
              <a:t>View situations from different perspectives.</a:t>
            </a:r>
          </a:p>
          <a:p>
            <a:pPr lvl="1"/>
            <a:r>
              <a:rPr lang="en-GB" b="0" i="0" dirty="0">
                <a:effectLst/>
              </a:rPr>
              <a:t>Analyse ideas and arguments.</a:t>
            </a:r>
          </a:p>
          <a:p>
            <a:endParaRPr lang="en-GB" dirty="0"/>
          </a:p>
        </p:txBody>
      </p:sp>
      <p:sp>
        <p:nvSpPr>
          <p:cNvPr id="5" name="Footer Placeholder 4">
            <a:extLst>
              <a:ext uri="{FF2B5EF4-FFF2-40B4-BE49-F238E27FC236}">
                <a16:creationId xmlns:a16="http://schemas.microsoft.com/office/drawing/2014/main" id="{86394D02-454C-43AB-4975-4D76C3A1460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621749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B1B83-DD64-9E70-8E04-6F982FDA1DB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55</a:t>
            </a:fld>
            <a:endParaRPr lang="en-GB"/>
          </a:p>
        </p:txBody>
      </p:sp>
      <p:sp>
        <p:nvSpPr>
          <p:cNvPr id="3" name="Title 2">
            <a:extLst>
              <a:ext uri="{FF2B5EF4-FFF2-40B4-BE49-F238E27FC236}">
                <a16:creationId xmlns:a16="http://schemas.microsoft.com/office/drawing/2014/main" id="{0CD52C28-0B92-5389-DA7F-4DD21F469733}"/>
              </a:ext>
            </a:extLst>
          </p:cNvPr>
          <p:cNvSpPr>
            <a:spLocks noGrp="1"/>
          </p:cNvSpPr>
          <p:nvPr>
            <p:ph type="title"/>
          </p:nvPr>
        </p:nvSpPr>
        <p:spPr/>
        <p:txBody>
          <a:bodyPr/>
          <a:lstStyle/>
          <a:p>
            <a:r>
              <a:rPr lang="en-GB" dirty="0"/>
              <a:t>Critical thinking skills and debating</a:t>
            </a:r>
          </a:p>
        </p:txBody>
      </p:sp>
      <p:sp>
        <p:nvSpPr>
          <p:cNvPr id="4" name="Text Placeholder 3">
            <a:extLst>
              <a:ext uri="{FF2B5EF4-FFF2-40B4-BE49-F238E27FC236}">
                <a16:creationId xmlns:a16="http://schemas.microsoft.com/office/drawing/2014/main" id="{835F1A99-7B83-76BA-F8B9-6EA80E525381}"/>
              </a:ext>
            </a:extLst>
          </p:cNvPr>
          <p:cNvSpPr>
            <a:spLocks noGrp="1"/>
          </p:cNvSpPr>
          <p:nvPr>
            <p:ph type="body" sz="quarter" idx="12"/>
          </p:nvPr>
        </p:nvSpPr>
        <p:spPr>
          <a:xfrm>
            <a:off x="234000" y="986400"/>
            <a:ext cx="8631840" cy="3601574"/>
          </a:xfrm>
        </p:spPr>
        <p:txBody>
          <a:bodyPr/>
          <a:lstStyle/>
          <a:p>
            <a:pPr algn="l">
              <a:spcBef>
                <a:spcPts val="900"/>
              </a:spcBef>
            </a:pPr>
            <a:r>
              <a:rPr lang="en-GB" b="0" i="0" dirty="0">
                <a:solidFill>
                  <a:srgbClr val="111111"/>
                </a:solidFill>
                <a:effectLst/>
              </a:rPr>
              <a:t>A debate is a structured argument where participants discuss opposing viewpoints on a specific topic.</a:t>
            </a:r>
          </a:p>
          <a:p>
            <a:pPr algn="l">
              <a:spcBef>
                <a:spcPts val="900"/>
              </a:spcBef>
            </a:pPr>
            <a:r>
              <a:rPr lang="en-GB" b="0" i="0" dirty="0">
                <a:solidFill>
                  <a:srgbClr val="111111"/>
                </a:solidFill>
                <a:effectLst/>
              </a:rPr>
              <a:t>The aim is to persuade your audience of the validity of your position through logical reasoning and evidence.</a:t>
            </a:r>
          </a:p>
          <a:p>
            <a:pPr algn="l">
              <a:spcBef>
                <a:spcPts val="900"/>
              </a:spcBef>
            </a:pPr>
            <a:r>
              <a:rPr lang="en-GB" b="0" i="0" dirty="0">
                <a:solidFill>
                  <a:srgbClr val="111111"/>
                </a:solidFill>
                <a:effectLst/>
              </a:rPr>
              <a:t>Typically, there are two teams:</a:t>
            </a:r>
          </a:p>
          <a:p>
            <a:pPr lvl="1"/>
            <a:r>
              <a:rPr lang="en-GB" dirty="0">
                <a:solidFill>
                  <a:srgbClr val="111111"/>
                </a:solidFill>
              </a:rPr>
              <a:t>the proposition (for)</a:t>
            </a:r>
          </a:p>
          <a:p>
            <a:pPr lvl="1"/>
            <a:r>
              <a:rPr lang="en-GB" dirty="0">
                <a:solidFill>
                  <a:srgbClr val="111111"/>
                </a:solidFill>
              </a:rPr>
              <a:t>the opposition (against).</a:t>
            </a:r>
          </a:p>
          <a:p>
            <a:pPr marL="0" lvl="1" indent="0">
              <a:buNone/>
            </a:pPr>
            <a:endParaRPr lang="en-GB" b="0" i="0" dirty="0">
              <a:solidFill>
                <a:srgbClr val="111111"/>
              </a:solidFill>
              <a:effectLst/>
            </a:endParaRPr>
          </a:p>
          <a:p>
            <a:pPr marL="0" lvl="1" indent="0">
              <a:buNone/>
            </a:pPr>
            <a:r>
              <a:rPr lang="en-GB" dirty="0">
                <a:hlinkClick r:id="rId3"/>
              </a:rPr>
              <a:t>Debating skills - Introduction - YouTube</a:t>
            </a:r>
            <a:endParaRPr lang="en-GB" b="0" i="0" dirty="0">
              <a:solidFill>
                <a:srgbClr val="111111"/>
              </a:solidFill>
              <a:effectLst/>
            </a:endParaRPr>
          </a:p>
          <a:p>
            <a:endParaRPr lang="en-GB" dirty="0"/>
          </a:p>
        </p:txBody>
      </p:sp>
      <p:sp>
        <p:nvSpPr>
          <p:cNvPr id="5" name="Footer Placeholder 4">
            <a:extLst>
              <a:ext uri="{FF2B5EF4-FFF2-40B4-BE49-F238E27FC236}">
                <a16:creationId xmlns:a16="http://schemas.microsoft.com/office/drawing/2014/main" id="{86394D02-454C-43AB-4975-4D76C3A1460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pic>
        <p:nvPicPr>
          <p:cNvPr id="6" name="Online Media 5" title="Debating skills - Introduction">
            <a:hlinkClick r:id="" action="ppaction://media"/>
            <a:extLst>
              <a:ext uri="{FF2B5EF4-FFF2-40B4-BE49-F238E27FC236}">
                <a16:creationId xmlns:a16="http://schemas.microsoft.com/office/drawing/2014/main" id="{3FCF4BD4-BF15-8BF2-2DAB-848D08611ADD}"/>
              </a:ext>
            </a:extLst>
          </p:cNvPr>
          <p:cNvPicPr>
            <a:picLocks noRot="1" noChangeAspect="1"/>
          </p:cNvPicPr>
          <p:nvPr>
            <a:videoFile r:link="rId1"/>
          </p:nvPr>
        </p:nvPicPr>
        <p:blipFill>
          <a:blip r:embed="rId4"/>
          <a:stretch>
            <a:fillRect/>
          </a:stretch>
        </p:blipFill>
        <p:spPr>
          <a:xfrm>
            <a:off x="6351269" y="3168352"/>
            <a:ext cx="2514571" cy="1419622"/>
          </a:xfrm>
          <a:prstGeom prst="rect">
            <a:avLst/>
          </a:prstGeom>
        </p:spPr>
      </p:pic>
    </p:spTree>
    <p:extLst>
      <p:ext uri="{BB962C8B-B14F-4D97-AF65-F5344CB8AC3E}">
        <p14:creationId xmlns:p14="http://schemas.microsoft.com/office/powerpoint/2010/main" val="1052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DF4E4-928D-F953-186E-4C355D7FD22F}"/>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56</a:t>
            </a:fld>
            <a:endParaRPr lang="en-GB"/>
          </a:p>
        </p:txBody>
      </p:sp>
      <p:sp>
        <p:nvSpPr>
          <p:cNvPr id="3" name="Title 2">
            <a:extLst>
              <a:ext uri="{FF2B5EF4-FFF2-40B4-BE49-F238E27FC236}">
                <a16:creationId xmlns:a16="http://schemas.microsoft.com/office/drawing/2014/main" id="{4079D5BC-4D6A-CF68-1346-FEE4E20CAA4C}"/>
              </a:ext>
            </a:extLst>
          </p:cNvPr>
          <p:cNvSpPr>
            <a:spLocks noGrp="1"/>
          </p:cNvSpPr>
          <p:nvPr>
            <p:ph type="title"/>
          </p:nvPr>
        </p:nvSpPr>
        <p:spPr/>
        <p:txBody>
          <a:bodyPr/>
          <a:lstStyle/>
          <a:p>
            <a:r>
              <a:rPr lang="en-GB" dirty="0"/>
              <a:t>Techniques for effective debating</a:t>
            </a:r>
          </a:p>
        </p:txBody>
      </p:sp>
      <p:sp>
        <p:nvSpPr>
          <p:cNvPr id="4" name="Text Placeholder 3">
            <a:extLst>
              <a:ext uri="{FF2B5EF4-FFF2-40B4-BE49-F238E27FC236}">
                <a16:creationId xmlns:a16="http://schemas.microsoft.com/office/drawing/2014/main" id="{E6F4A337-FA27-4EE2-B0E6-289F553A36BD}"/>
              </a:ext>
            </a:extLst>
          </p:cNvPr>
          <p:cNvSpPr>
            <a:spLocks noGrp="1"/>
          </p:cNvSpPr>
          <p:nvPr>
            <p:ph type="body" sz="quarter" idx="12"/>
          </p:nvPr>
        </p:nvSpPr>
        <p:spPr>
          <a:xfrm>
            <a:off x="234000" y="986400"/>
            <a:ext cx="8631840" cy="3601574"/>
          </a:xfrm>
        </p:spPr>
        <p:txBody>
          <a:bodyPr/>
          <a:lstStyle/>
          <a:p>
            <a:pPr lvl="1"/>
            <a:r>
              <a:rPr lang="en-GB" dirty="0"/>
              <a:t>Gather credible information and evidence to support </a:t>
            </a:r>
            <a:br>
              <a:rPr lang="en-GB" dirty="0"/>
            </a:br>
            <a:r>
              <a:rPr lang="en-GB" dirty="0"/>
              <a:t>your arguments.</a:t>
            </a:r>
          </a:p>
          <a:p>
            <a:pPr lvl="1"/>
            <a:r>
              <a:rPr lang="en-GB" dirty="0"/>
              <a:t>Present your points clearly and concisely.</a:t>
            </a:r>
          </a:p>
          <a:p>
            <a:pPr lvl="1"/>
            <a:r>
              <a:rPr lang="en-GB" dirty="0"/>
              <a:t>Use logical reasoning to connect your evidence to </a:t>
            </a:r>
            <a:br>
              <a:rPr lang="en-GB" dirty="0"/>
            </a:br>
            <a:r>
              <a:rPr lang="en-GB" dirty="0"/>
              <a:t>your arguments.</a:t>
            </a:r>
          </a:p>
          <a:p>
            <a:pPr lvl="1"/>
            <a:r>
              <a:rPr lang="en-GB" dirty="0"/>
              <a:t>Appeal to the audience’s emotions to make your arguments more compelling.</a:t>
            </a:r>
          </a:p>
        </p:txBody>
      </p:sp>
      <p:sp>
        <p:nvSpPr>
          <p:cNvPr id="5" name="Footer Placeholder 4">
            <a:extLst>
              <a:ext uri="{FF2B5EF4-FFF2-40B4-BE49-F238E27FC236}">
                <a16:creationId xmlns:a16="http://schemas.microsoft.com/office/drawing/2014/main" id="{5C10B274-9409-F611-304B-593DCAA9D76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54340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0039E-6AD9-16E2-8D81-1C90795046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E3DB7-DD1E-0579-30A2-5E1191FC848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57</a:t>
            </a:fld>
            <a:endParaRPr lang="en-GB"/>
          </a:p>
        </p:txBody>
      </p:sp>
      <p:sp>
        <p:nvSpPr>
          <p:cNvPr id="3" name="Title 2">
            <a:extLst>
              <a:ext uri="{FF2B5EF4-FFF2-40B4-BE49-F238E27FC236}">
                <a16:creationId xmlns:a16="http://schemas.microsoft.com/office/drawing/2014/main" id="{CE2C2031-614B-42A1-D5CD-D9CB316473A6}"/>
              </a:ext>
            </a:extLst>
          </p:cNvPr>
          <p:cNvSpPr>
            <a:spLocks noGrp="1"/>
          </p:cNvSpPr>
          <p:nvPr>
            <p:ph type="title"/>
          </p:nvPr>
        </p:nvSpPr>
        <p:spPr/>
        <p:txBody>
          <a:bodyPr/>
          <a:lstStyle/>
          <a:p>
            <a:r>
              <a:rPr lang="en-GB" dirty="0"/>
              <a:t>Techniques for effective debating</a:t>
            </a:r>
          </a:p>
        </p:txBody>
      </p:sp>
      <p:sp>
        <p:nvSpPr>
          <p:cNvPr id="4" name="Text Placeholder 3">
            <a:extLst>
              <a:ext uri="{FF2B5EF4-FFF2-40B4-BE49-F238E27FC236}">
                <a16:creationId xmlns:a16="http://schemas.microsoft.com/office/drawing/2014/main" id="{A6959707-49A9-E525-99B3-A987F64668E2}"/>
              </a:ext>
            </a:extLst>
          </p:cNvPr>
          <p:cNvSpPr>
            <a:spLocks noGrp="1"/>
          </p:cNvSpPr>
          <p:nvPr>
            <p:ph type="body" sz="quarter" idx="12"/>
          </p:nvPr>
        </p:nvSpPr>
        <p:spPr>
          <a:xfrm>
            <a:off x="234000" y="986400"/>
            <a:ext cx="8436513" cy="3601574"/>
          </a:xfrm>
        </p:spPr>
        <p:txBody>
          <a:bodyPr/>
          <a:lstStyle/>
          <a:p>
            <a:pPr lvl="1"/>
            <a:r>
              <a:rPr lang="en-GB" dirty="0"/>
              <a:t>Listen carefully to the opposing team and prepare </a:t>
            </a:r>
            <a:br>
              <a:rPr lang="en-GB" dirty="0"/>
            </a:br>
            <a:r>
              <a:rPr lang="en-GB" dirty="0"/>
              <a:t>counter-arguments.</a:t>
            </a:r>
          </a:p>
          <a:p>
            <a:pPr lvl="1"/>
            <a:r>
              <a:rPr lang="en-GB" dirty="0"/>
              <a:t>Maintain composure and confidence, even under pressure.</a:t>
            </a:r>
          </a:p>
          <a:p>
            <a:pPr lvl="1"/>
            <a:r>
              <a:rPr lang="en-GB" dirty="0"/>
              <a:t>Respect the opposing team and avoid personal attacks.</a:t>
            </a:r>
          </a:p>
          <a:p>
            <a:pPr lvl="1"/>
            <a:r>
              <a:rPr lang="en-GB" dirty="0"/>
              <a:t>Keep track of time to ensure you cover all your points in the allotted time.</a:t>
            </a:r>
          </a:p>
          <a:p>
            <a:pPr algn="l">
              <a:spcBef>
                <a:spcPts val="900"/>
              </a:spcBef>
            </a:pPr>
            <a:endParaRPr lang="en-GB" dirty="0"/>
          </a:p>
        </p:txBody>
      </p:sp>
      <p:sp>
        <p:nvSpPr>
          <p:cNvPr id="5" name="Footer Placeholder 4">
            <a:extLst>
              <a:ext uri="{FF2B5EF4-FFF2-40B4-BE49-F238E27FC236}">
                <a16:creationId xmlns:a16="http://schemas.microsoft.com/office/drawing/2014/main" id="{CB4E76A3-CDF1-9A16-F1EC-87385091C7F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498942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70C4E-FF3F-BFD4-FD57-766842DA21A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58</a:t>
            </a:fld>
            <a:endParaRPr lang="en-GB"/>
          </a:p>
        </p:txBody>
      </p:sp>
      <p:sp>
        <p:nvSpPr>
          <p:cNvPr id="3" name="Title 2">
            <a:extLst>
              <a:ext uri="{FF2B5EF4-FFF2-40B4-BE49-F238E27FC236}">
                <a16:creationId xmlns:a16="http://schemas.microsoft.com/office/drawing/2014/main" id="{D3C512D0-70E9-ADB2-765D-6738B2AD989F}"/>
              </a:ext>
            </a:extLst>
          </p:cNvPr>
          <p:cNvSpPr>
            <a:spLocks noGrp="1"/>
          </p:cNvSpPr>
          <p:nvPr>
            <p:ph type="title"/>
          </p:nvPr>
        </p:nvSpPr>
        <p:spPr/>
        <p:txBody>
          <a:bodyPr/>
          <a:lstStyle/>
          <a:p>
            <a:r>
              <a:rPr lang="en-GB" dirty="0"/>
              <a:t>Climate change debate: Plan </a:t>
            </a:r>
          </a:p>
        </p:txBody>
      </p:sp>
      <p:sp>
        <p:nvSpPr>
          <p:cNvPr id="4" name="Text Placeholder 3">
            <a:extLst>
              <a:ext uri="{FF2B5EF4-FFF2-40B4-BE49-F238E27FC236}">
                <a16:creationId xmlns:a16="http://schemas.microsoft.com/office/drawing/2014/main" id="{2E25F0C4-FC17-2CD2-F728-73EADEF8227D}"/>
              </a:ext>
            </a:extLst>
          </p:cNvPr>
          <p:cNvSpPr>
            <a:spLocks noGrp="1"/>
          </p:cNvSpPr>
          <p:nvPr>
            <p:ph type="body" sz="quarter" idx="12"/>
          </p:nvPr>
        </p:nvSpPr>
        <p:spPr>
          <a:xfrm>
            <a:off x="234000" y="986400"/>
            <a:ext cx="8436513" cy="3601574"/>
          </a:xfrm>
        </p:spPr>
        <p:txBody>
          <a:bodyPr/>
          <a:lstStyle/>
          <a:p>
            <a:r>
              <a:rPr lang="en-GB" dirty="0"/>
              <a:t>In your team, prepare your argument using the </a:t>
            </a:r>
            <a:br>
              <a:rPr lang="en-GB" dirty="0"/>
            </a:br>
            <a:r>
              <a:rPr lang="en-GB" dirty="0"/>
              <a:t>following structure:</a:t>
            </a:r>
          </a:p>
          <a:p>
            <a:pPr lvl="1"/>
            <a:r>
              <a:rPr lang="en-GB" dirty="0"/>
              <a:t>opening argument (2 minutes)</a:t>
            </a:r>
          </a:p>
          <a:p>
            <a:pPr lvl="1"/>
            <a:r>
              <a:rPr lang="en-GB" dirty="0"/>
              <a:t>question time (from the other team, 2 minutes)</a:t>
            </a:r>
          </a:p>
          <a:p>
            <a:pPr lvl="1"/>
            <a:r>
              <a:rPr lang="en-GB" dirty="0"/>
              <a:t>closing argument (1 minute).</a:t>
            </a:r>
          </a:p>
          <a:p>
            <a:pPr marL="0" lvl="1" indent="0">
              <a:buNone/>
            </a:pPr>
            <a:endParaRPr lang="en-GB" dirty="0"/>
          </a:p>
          <a:p>
            <a:pPr marL="0" lvl="1" indent="0">
              <a:buNone/>
            </a:pPr>
            <a:r>
              <a:rPr lang="en-GB" dirty="0"/>
              <a:t>Plan how you are going to deliver your arguments and answers to questions. Will you have a single nominated speaker or multiple? </a:t>
            </a:r>
          </a:p>
          <a:p>
            <a:endParaRPr lang="en-GB" dirty="0"/>
          </a:p>
        </p:txBody>
      </p:sp>
      <p:sp>
        <p:nvSpPr>
          <p:cNvPr id="5" name="Footer Placeholder 4">
            <a:extLst>
              <a:ext uri="{FF2B5EF4-FFF2-40B4-BE49-F238E27FC236}">
                <a16:creationId xmlns:a16="http://schemas.microsoft.com/office/drawing/2014/main" id="{25E9D351-395B-79D3-B320-A099D9304DC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093479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05BE5-DD4B-9942-F59D-59B39C4BA7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E92CD6-4183-6979-818E-DE83D7CA88A4}"/>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59</a:t>
            </a:fld>
            <a:endParaRPr lang="en-GB"/>
          </a:p>
        </p:txBody>
      </p:sp>
      <p:sp>
        <p:nvSpPr>
          <p:cNvPr id="3" name="Title 2">
            <a:extLst>
              <a:ext uri="{FF2B5EF4-FFF2-40B4-BE49-F238E27FC236}">
                <a16:creationId xmlns:a16="http://schemas.microsoft.com/office/drawing/2014/main" id="{9CDB9237-CBB7-BF4C-FB6E-F674646E144A}"/>
              </a:ext>
            </a:extLst>
          </p:cNvPr>
          <p:cNvSpPr>
            <a:spLocks noGrp="1"/>
          </p:cNvSpPr>
          <p:nvPr>
            <p:ph type="title"/>
          </p:nvPr>
        </p:nvSpPr>
        <p:spPr/>
        <p:txBody>
          <a:bodyPr/>
          <a:lstStyle/>
          <a:p>
            <a:r>
              <a:rPr lang="en-GB" dirty="0"/>
              <a:t>Climate change debate: Deliver </a:t>
            </a:r>
          </a:p>
        </p:txBody>
      </p:sp>
      <p:sp>
        <p:nvSpPr>
          <p:cNvPr id="4" name="Text Placeholder 3">
            <a:extLst>
              <a:ext uri="{FF2B5EF4-FFF2-40B4-BE49-F238E27FC236}">
                <a16:creationId xmlns:a16="http://schemas.microsoft.com/office/drawing/2014/main" id="{2F66FCA9-98E2-AA20-5A94-D8F25BF4BB18}"/>
              </a:ext>
            </a:extLst>
          </p:cNvPr>
          <p:cNvSpPr>
            <a:spLocks noGrp="1"/>
          </p:cNvSpPr>
          <p:nvPr>
            <p:ph type="body" sz="quarter" idx="12"/>
          </p:nvPr>
        </p:nvSpPr>
        <p:spPr>
          <a:xfrm>
            <a:off x="234000" y="986400"/>
            <a:ext cx="8631840" cy="3601574"/>
          </a:xfrm>
        </p:spPr>
        <p:txBody>
          <a:bodyPr/>
          <a:lstStyle/>
          <a:p>
            <a:r>
              <a:rPr lang="en-GB" dirty="0"/>
              <a:t>You have been partnered with another team to form a new team. </a:t>
            </a:r>
          </a:p>
          <a:p>
            <a:endParaRPr lang="en-GB" dirty="0"/>
          </a:p>
          <a:p>
            <a:r>
              <a:rPr lang="en-GB" dirty="0"/>
              <a:t>You have 15 minutes for both teams to present their arguments:</a:t>
            </a:r>
          </a:p>
          <a:p>
            <a:pPr lvl="1"/>
            <a:r>
              <a:rPr lang="en-GB" dirty="0"/>
              <a:t>opening argument (2 minutes)</a:t>
            </a:r>
          </a:p>
          <a:p>
            <a:pPr lvl="1"/>
            <a:r>
              <a:rPr lang="en-GB" dirty="0"/>
              <a:t>question time (from the other team, 2 minutes)</a:t>
            </a:r>
          </a:p>
          <a:p>
            <a:pPr lvl="1"/>
            <a:r>
              <a:rPr lang="en-GB" dirty="0"/>
              <a:t>closing argument (1 minute)</a:t>
            </a:r>
          </a:p>
          <a:p>
            <a:pPr lvl="1"/>
            <a:r>
              <a:rPr lang="en-GB" dirty="0"/>
              <a:t>swap and repeat.</a:t>
            </a:r>
          </a:p>
          <a:p>
            <a:pPr lvl="1"/>
            <a:endParaRPr lang="en-GB" dirty="0"/>
          </a:p>
          <a:p>
            <a:pPr lvl="1"/>
            <a:endParaRPr lang="en-GB" dirty="0"/>
          </a:p>
          <a:p>
            <a:pPr marL="0" lvl="1" indent="0">
              <a:buNone/>
            </a:pPr>
            <a:endParaRPr lang="en-GB" dirty="0"/>
          </a:p>
        </p:txBody>
      </p:sp>
      <p:sp>
        <p:nvSpPr>
          <p:cNvPr id="5" name="Footer Placeholder 4">
            <a:extLst>
              <a:ext uri="{FF2B5EF4-FFF2-40B4-BE49-F238E27FC236}">
                <a16:creationId xmlns:a16="http://schemas.microsoft.com/office/drawing/2014/main" id="{502C1584-ABDD-C1ED-111C-0B722F07EF9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8521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612BE0-BDB7-4646-AC1C-88CE005CBD6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a:t>
            </a:fld>
            <a:endParaRPr lang="en-GB"/>
          </a:p>
        </p:txBody>
      </p:sp>
      <p:sp>
        <p:nvSpPr>
          <p:cNvPr id="3" name="Title 2">
            <a:extLst>
              <a:ext uri="{FF2B5EF4-FFF2-40B4-BE49-F238E27FC236}">
                <a16:creationId xmlns:a16="http://schemas.microsoft.com/office/drawing/2014/main" id="{A45D4F74-5F3B-4855-8FCA-F7CB08251FE0}"/>
              </a:ext>
            </a:extLst>
          </p:cNvPr>
          <p:cNvSpPr>
            <a:spLocks noGrp="1"/>
          </p:cNvSpPr>
          <p:nvPr>
            <p:ph type="title"/>
          </p:nvPr>
        </p:nvSpPr>
        <p:spPr/>
        <p:txBody>
          <a:bodyPr/>
          <a:lstStyle/>
          <a:p>
            <a:r>
              <a:rPr lang="en-GB" dirty="0"/>
              <a:t>Key legislation and regulations</a:t>
            </a:r>
          </a:p>
        </p:txBody>
      </p:sp>
      <p:sp>
        <p:nvSpPr>
          <p:cNvPr id="4" name="Text Placeholder 3">
            <a:extLst>
              <a:ext uri="{FF2B5EF4-FFF2-40B4-BE49-F238E27FC236}">
                <a16:creationId xmlns:a16="http://schemas.microsoft.com/office/drawing/2014/main" id="{AE309CBD-A1E8-4C99-9068-6ABF9A542288}"/>
              </a:ext>
            </a:extLst>
          </p:cNvPr>
          <p:cNvSpPr>
            <a:spLocks noGrp="1"/>
          </p:cNvSpPr>
          <p:nvPr>
            <p:ph type="body" sz="quarter" idx="12"/>
          </p:nvPr>
        </p:nvSpPr>
        <p:spPr>
          <a:xfrm>
            <a:off x="234000" y="986400"/>
            <a:ext cx="8631840" cy="3601574"/>
          </a:xfrm>
        </p:spPr>
        <p:txBody>
          <a:bodyPr/>
          <a:lstStyle/>
          <a:p>
            <a:pPr lvl="1"/>
            <a:r>
              <a:rPr lang="en-GB" dirty="0"/>
              <a:t>Reporting of Injuries Diseases and Dangerous Occurrences Regulations (RIDDOR) 2013.</a:t>
            </a:r>
          </a:p>
          <a:p>
            <a:pPr lvl="1"/>
            <a:r>
              <a:rPr lang="en-GB" dirty="0"/>
              <a:t>Zoonoses Order 1989 and Zoonoses Order (Amendment) (England) 2021.</a:t>
            </a:r>
          </a:p>
          <a:p>
            <a:pPr lvl="1"/>
            <a:r>
              <a:rPr lang="en-GB" dirty="0"/>
              <a:t>Zoo Licensing Act 1981.</a:t>
            </a:r>
          </a:p>
          <a:p>
            <a:pPr lvl="1"/>
            <a:r>
              <a:rPr lang="en-GB" dirty="0"/>
              <a:t>Animal Health Act 2002.</a:t>
            </a:r>
          </a:p>
          <a:p>
            <a:pPr lvl="1"/>
            <a:r>
              <a:rPr lang="en-GB" dirty="0"/>
              <a:t>Animal By-Products (Enforcement) (England) </a:t>
            </a:r>
            <a:br>
              <a:rPr lang="en-GB" dirty="0"/>
            </a:br>
            <a:r>
              <a:rPr lang="en-GB" dirty="0"/>
              <a:t>Regulations 2013.</a:t>
            </a:r>
          </a:p>
        </p:txBody>
      </p:sp>
      <p:sp>
        <p:nvSpPr>
          <p:cNvPr id="5" name="Footer Placeholder 4">
            <a:extLst>
              <a:ext uri="{FF2B5EF4-FFF2-40B4-BE49-F238E27FC236}">
                <a16:creationId xmlns:a16="http://schemas.microsoft.com/office/drawing/2014/main" id="{FC5D1678-6282-41CA-B88C-4CE6AF2C85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044713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9AE3F-836C-A843-912C-93501FA144B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6A17E-5C74-F4B5-818D-E25B44AB9CF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60</a:t>
            </a:fld>
            <a:endParaRPr lang="en-GB"/>
          </a:p>
        </p:txBody>
      </p:sp>
      <p:sp>
        <p:nvSpPr>
          <p:cNvPr id="3" name="Title 2">
            <a:extLst>
              <a:ext uri="{FF2B5EF4-FFF2-40B4-BE49-F238E27FC236}">
                <a16:creationId xmlns:a16="http://schemas.microsoft.com/office/drawing/2014/main" id="{622DA65D-36AB-2C5A-F60E-BA0C0D31FE08}"/>
              </a:ext>
            </a:extLst>
          </p:cNvPr>
          <p:cNvSpPr>
            <a:spLocks noGrp="1"/>
          </p:cNvSpPr>
          <p:nvPr>
            <p:ph type="title"/>
          </p:nvPr>
        </p:nvSpPr>
        <p:spPr/>
        <p:txBody>
          <a:bodyPr/>
          <a:lstStyle/>
          <a:p>
            <a:r>
              <a:rPr lang="en-GB" dirty="0"/>
              <a:t>Climate change debate: Reflect </a:t>
            </a:r>
          </a:p>
        </p:txBody>
      </p:sp>
      <p:sp>
        <p:nvSpPr>
          <p:cNvPr id="4" name="Text Placeholder 3">
            <a:extLst>
              <a:ext uri="{FF2B5EF4-FFF2-40B4-BE49-F238E27FC236}">
                <a16:creationId xmlns:a16="http://schemas.microsoft.com/office/drawing/2014/main" id="{DFFC54C6-F2CD-FC60-A43E-96149C4EE253}"/>
              </a:ext>
            </a:extLst>
          </p:cNvPr>
          <p:cNvSpPr>
            <a:spLocks noGrp="1"/>
          </p:cNvSpPr>
          <p:nvPr>
            <p:ph type="body" sz="quarter" idx="12"/>
          </p:nvPr>
        </p:nvSpPr>
        <p:spPr>
          <a:xfrm>
            <a:off x="234000" y="986400"/>
            <a:ext cx="8436513" cy="3601574"/>
          </a:xfrm>
        </p:spPr>
        <p:txBody>
          <a:bodyPr/>
          <a:lstStyle/>
          <a:p>
            <a:r>
              <a:rPr lang="en-GB" dirty="0"/>
              <a:t>Individually reflect.</a:t>
            </a:r>
          </a:p>
          <a:p>
            <a:endParaRPr lang="en-GB" dirty="0"/>
          </a:p>
          <a:p>
            <a:r>
              <a:rPr lang="en-GB" dirty="0"/>
              <a:t>Which team delivered the most compelling argument and gave the most valid evidence? </a:t>
            </a:r>
          </a:p>
          <a:p>
            <a:endParaRPr lang="en-GB" dirty="0"/>
          </a:p>
          <a:p>
            <a:r>
              <a:rPr lang="en-GB" dirty="0"/>
              <a:t>You need to be objective – do not just vote for your own team!</a:t>
            </a:r>
          </a:p>
          <a:p>
            <a:endParaRPr lang="en-GB" dirty="0"/>
          </a:p>
          <a:p>
            <a:r>
              <a:rPr lang="en-GB" dirty="0"/>
              <a:t>It does not matter which side you agree with – this is about which team debated most effectively.</a:t>
            </a:r>
          </a:p>
          <a:p>
            <a:endParaRPr lang="en-GB" dirty="0"/>
          </a:p>
          <a:p>
            <a:pPr lvl="1"/>
            <a:endParaRPr lang="en-GB" dirty="0"/>
          </a:p>
          <a:p>
            <a:pPr lvl="1"/>
            <a:endParaRPr lang="en-GB" dirty="0"/>
          </a:p>
          <a:p>
            <a:pPr marL="0" lvl="1" indent="0">
              <a:buNone/>
            </a:pPr>
            <a:endParaRPr lang="en-GB" dirty="0"/>
          </a:p>
        </p:txBody>
      </p:sp>
      <p:sp>
        <p:nvSpPr>
          <p:cNvPr id="5" name="Footer Placeholder 4">
            <a:extLst>
              <a:ext uri="{FF2B5EF4-FFF2-40B4-BE49-F238E27FC236}">
                <a16:creationId xmlns:a16="http://schemas.microsoft.com/office/drawing/2014/main" id="{66AEB05B-9B9C-59EC-D3E9-9EEC7F20438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74490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5080-E224-86D7-8A71-3D43FF583C7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E0932-B985-A3CC-E5EA-DB06E83FAEA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61</a:t>
            </a:fld>
            <a:endParaRPr lang="en-GB"/>
          </a:p>
        </p:txBody>
      </p:sp>
      <p:sp>
        <p:nvSpPr>
          <p:cNvPr id="3" name="Title 2">
            <a:extLst>
              <a:ext uri="{FF2B5EF4-FFF2-40B4-BE49-F238E27FC236}">
                <a16:creationId xmlns:a16="http://schemas.microsoft.com/office/drawing/2014/main" id="{0B612A44-E1C3-3158-631E-12D818354266}"/>
              </a:ext>
            </a:extLst>
          </p:cNvPr>
          <p:cNvSpPr>
            <a:spLocks noGrp="1"/>
          </p:cNvSpPr>
          <p:nvPr>
            <p:ph type="title"/>
          </p:nvPr>
        </p:nvSpPr>
        <p:spPr/>
        <p:txBody>
          <a:bodyPr/>
          <a:lstStyle/>
          <a:p>
            <a:r>
              <a:rPr lang="en-GB" dirty="0"/>
              <a:t>Climate change debate: Judge </a:t>
            </a:r>
          </a:p>
        </p:txBody>
      </p:sp>
      <p:sp>
        <p:nvSpPr>
          <p:cNvPr id="4" name="Text Placeholder 3">
            <a:extLst>
              <a:ext uri="{FF2B5EF4-FFF2-40B4-BE49-F238E27FC236}">
                <a16:creationId xmlns:a16="http://schemas.microsoft.com/office/drawing/2014/main" id="{87F66D21-99D0-22D5-61DE-848A58A33F8A}"/>
              </a:ext>
            </a:extLst>
          </p:cNvPr>
          <p:cNvSpPr>
            <a:spLocks noGrp="1"/>
          </p:cNvSpPr>
          <p:nvPr>
            <p:ph type="body" sz="quarter" idx="12"/>
          </p:nvPr>
        </p:nvSpPr>
        <p:spPr>
          <a:xfrm>
            <a:off x="234000" y="986400"/>
            <a:ext cx="8436513" cy="3601574"/>
          </a:xfrm>
        </p:spPr>
        <p:txBody>
          <a:bodyPr/>
          <a:lstStyle/>
          <a:p>
            <a:r>
              <a:rPr lang="en-GB" dirty="0"/>
              <a:t>Place a cross in either the ‘proposition’ or the ‘opposition’ box on the Voting paper. </a:t>
            </a:r>
          </a:p>
          <a:p>
            <a:endParaRPr lang="en-GB" dirty="0"/>
          </a:p>
          <a:p>
            <a:r>
              <a:rPr lang="en-GB" dirty="0"/>
              <a:t>Write your reasoning in the space provided.</a:t>
            </a:r>
          </a:p>
          <a:p>
            <a:endParaRPr lang="en-GB" dirty="0"/>
          </a:p>
          <a:p>
            <a:r>
              <a:rPr lang="en-GB" dirty="0"/>
              <a:t>Nominate a spokesperson to collect all voting papers and reveal the verdict.</a:t>
            </a:r>
          </a:p>
          <a:p>
            <a:endParaRPr lang="en-GB" dirty="0"/>
          </a:p>
          <a:p>
            <a:r>
              <a:rPr lang="en-GB" dirty="0"/>
              <a:t>Read the feedback provided on the Voting paper.</a:t>
            </a:r>
          </a:p>
          <a:p>
            <a:endParaRPr lang="en-GB" dirty="0"/>
          </a:p>
          <a:p>
            <a:pPr lvl="1"/>
            <a:endParaRPr lang="en-GB" dirty="0"/>
          </a:p>
          <a:p>
            <a:pPr lvl="1"/>
            <a:endParaRPr lang="en-GB" dirty="0"/>
          </a:p>
          <a:p>
            <a:pPr marL="0" lvl="1" indent="0">
              <a:buNone/>
            </a:pPr>
            <a:endParaRPr lang="en-GB" dirty="0"/>
          </a:p>
        </p:txBody>
      </p:sp>
      <p:sp>
        <p:nvSpPr>
          <p:cNvPr id="5" name="Footer Placeholder 4">
            <a:extLst>
              <a:ext uri="{FF2B5EF4-FFF2-40B4-BE49-F238E27FC236}">
                <a16:creationId xmlns:a16="http://schemas.microsoft.com/office/drawing/2014/main" id="{41A99D82-8EC7-F3F9-295E-6C5C2FF7894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497714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D4651-A5D8-84E1-E0B7-856EDCAF39F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03EDB83-3AAA-B13F-F3D7-7D666CB1CE7B}"/>
              </a:ext>
            </a:extLst>
          </p:cNvPr>
          <p:cNvSpPr>
            <a:spLocks noGrp="1"/>
          </p:cNvSpPr>
          <p:nvPr>
            <p:ph type="title"/>
          </p:nvPr>
        </p:nvSpPr>
        <p:spPr/>
        <p:txBody>
          <a:bodyPr>
            <a:normAutofit/>
          </a:bodyPr>
          <a:lstStyle/>
          <a:p>
            <a:pPr>
              <a:lnSpc>
                <a:spcPct val="100000"/>
              </a:lnSpc>
            </a:pPr>
            <a:r>
              <a:rPr lang="en-GB" sz="3600" dirty="0"/>
              <a:t>Summary </a:t>
            </a:r>
          </a:p>
        </p:txBody>
      </p:sp>
      <p:sp>
        <p:nvSpPr>
          <p:cNvPr id="5" name="Text Placeholder 4">
            <a:extLst>
              <a:ext uri="{FF2B5EF4-FFF2-40B4-BE49-F238E27FC236}">
                <a16:creationId xmlns:a16="http://schemas.microsoft.com/office/drawing/2014/main" id="{E62F84A1-5E0E-D114-C890-2735D82C17D9}"/>
              </a:ext>
            </a:extLst>
          </p:cNvPr>
          <p:cNvSpPr>
            <a:spLocks noGrp="1"/>
          </p:cNvSpPr>
          <p:nvPr>
            <p:ph type="body" sz="quarter" idx="12"/>
          </p:nvPr>
        </p:nvSpPr>
        <p:spPr>
          <a:xfrm>
            <a:off x="234000" y="986400"/>
            <a:ext cx="8631840" cy="3601574"/>
          </a:xfrm>
        </p:spPr>
        <p:txBody>
          <a:bodyPr/>
          <a:lstStyle/>
          <a:p>
            <a:endParaRPr lang="en-GB" dirty="0"/>
          </a:p>
          <a:p>
            <a:r>
              <a:rPr lang="en-GB" dirty="0"/>
              <a:t>Review your Critical thinking skills assessment from the start of the lesson.</a:t>
            </a:r>
          </a:p>
          <a:p>
            <a:endParaRPr lang="en-GB" dirty="0"/>
          </a:p>
          <a:p>
            <a:r>
              <a:rPr lang="en-GB" dirty="0"/>
              <a:t>If you feel you have developed that skill, change your score.</a:t>
            </a:r>
          </a:p>
          <a:p>
            <a:pPr>
              <a:lnSpc>
                <a:spcPct val="100000"/>
              </a:lnSpc>
            </a:pPr>
            <a:endParaRPr lang="en-GB" dirty="0"/>
          </a:p>
        </p:txBody>
      </p:sp>
      <p:sp>
        <p:nvSpPr>
          <p:cNvPr id="3" name="Footer Placeholder 2">
            <a:extLst>
              <a:ext uri="{FF2B5EF4-FFF2-40B4-BE49-F238E27FC236}">
                <a16:creationId xmlns:a16="http://schemas.microsoft.com/office/drawing/2014/main" id="{703F7AE8-91FA-0CA4-53C8-F0E398D30A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dirty="0"/>
              <a:t>Education &amp; Training Foundation’</a:t>
            </a:r>
          </a:p>
        </p:txBody>
      </p:sp>
      <p:sp>
        <p:nvSpPr>
          <p:cNvPr id="4" name="Slide Number Placeholder 3">
            <a:extLst>
              <a:ext uri="{FF2B5EF4-FFF2-40B4-BE49-F238E27FC236}">
                <a16:creationId xmlns:a16="http://schemas.microsoft.com/office/drawing/2014/main" id="{CB1A8A12-DECF-C486-CDB3-F0260517CDDC}"/>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62</a:t>
            </a:fld>
            <a:endParaRPr lang="en-GB"/>
          </a:p>
        </p:txBody>
      </p:sp>
    </p:spTree>
    <p:extLst>
      <p:ext uri="{BB962C8B-B14F-4D97-AF65-F5344CB8AC3E}">
        <p14:creationId xmlns:p14="http://schemas.microsoft.com/office/powerpoint/2010/main" val="4179504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CF44BB-B960-2E8F-4EFC-BB227D018BC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63</a:t>
            </a:fld>
            <a:endParaRPr lang="en-GB"/>
          </a:p>
        </p:txBody>
      </p:sp>
      <p:sp>
        <p:nvSpPr>
          <p:cNvPr id="3" name="Title 2">
            <a:extLst>
              <a:ext uri="{FF2B5EF4-FFF2-40B4-BE49-F238E27FC236}">
                <a16:creationId xmlns:a16="http://schemas.microsoft.com/office/drawing/2014/main" id="{F29473D0-56D7-5D0F-E91A-3AAF08AC08E9}"/>
              </a:ext>
            </a:extLst>
          </p:cNvPr>
          <p:cNvSpPr>
            <a:spLocks noGrp="1"/>
          </p:cNvSpPr>
          <p:nvPr>
            <p:ph type="title"/>
          </p:nvPr>
        </p:nvSpPr>
        <p:spPr/>
        <p:txBody>
          <a:bodyPr/>
          <a:lstStyle/>
          <a:p>
            <a:r>
              <a:rPr lang="en-GB" dirty="0"/>
              <a:t>Summary</a:t>
            </a:r>
          </a:p>
        </p:txBody>
      </p:sp>
      <p:sp>
        <p:nvSpPr>
          <p:cNvPr id="4" name="Text Placeholder 3">
            <a:extLst>
              <a:ext uri="{FF2B5EF4-FFF2-40B4-BE49-F238E27FC236}">
                <a16:creationId xmlns:a16="http://schemas.microsoft.com/office/drawing/2014/main" id="{D181DCF6-3A7B-FD9D-52D7-6F9D64E1774F}"/>
              </a:ext>
            </a:extLst>
          </p:cNvPr>
          <p:cNvSpPr>
            <a:spLocks noGrp="1"/>
          </p:cNvSpPr>
          <p:nvPr>
            <p:ph type="body" sz="quarter" idx="12"/>
          </p:nvPr>
        </p:nvSpPr>
        <p:spPr>
          <a:xfrm>
            <a:off x="234000" y="986400"/>
            <a:ext cx="8436513" cy="3601574"/>
          </a:xfrm>
        </p:spPr>
        <p:txBody>
          <a:bodyPr/>
          <a:lstStyle/>
          <a:p>
            <a:endParaRPr lang="en-GB" dirty="0"/>
          </a:p>
          <a:p>
            <a:r>
              <a:rPr lang="en-GB" dirty="0"/>
              <a:t>By show of hands, how many of you increased one of </a:t>
            </a:r>
            <a:br>
              <a:rPr lang="en-GB" dirty="0"/>
            </a:br>
            <a:r>
              <a:rPr lang="en-GB" dirty="0"/>
              <a:t>your scores?</a:t>
            </a:r>
          </a:p>
          <a:p>
            <a:endParaRPr lang="en-GB" dirty="0"/>
          </a:p>
          <a:p>
            <a:r>
              <a:rPr lang="en-GB" dirty="0"/>
              <a:t>How many of you increased two or more of your scores?</a:t>
            </a:r>
          </a:p>
          <a:p>
            <a:endParaRPr lang="en-GB" dirty="0"/>
          </a:p>
          <a:p>
            <a:endParaRPr lang="en-GB" dirty="0"/>
          </a:p>
        </p:txBody>
      </p:sp>
      <p:sp>
        <p:nvSpPr>
          <p:cNvPr id="5" name="Footer Placeholder 4">
            <a:extLst>
              <a:ext uri="{FF2B5EF4-FFF2-40B4-BE49-F238E27FC236}">
                <a16:creationId xmlns:a16="http://schemas.microsoft.com/office/drawing/2014/main" id="{F506500A-BFD3-EA93-5757-603DF4EE276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518882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F8F8F-EF0A-50FC-9FA2-518DF0548B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558C0-266D-C275-A8BB-3AF24222460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64</a:t>
            </a:fld>
            <a:endParaRPr lang="en-GB"/>
          </a:p>
        </p:txBody>
      </p:sp>
      <p:sp>
        <p:nvSpPr>
          <p:cNvPr id="3" name="Title 2">
            <a:extLst>
              <a:ext uri="{FF2B5EF4-FFF2-40B4-BE49-F238E27FC236}">
                <a16:creationId xmlns:a16="http://schemas.microsoft.com/office/drawing/2014/main" id="{6FFE29FD-74E4-8295-FB43-3EB9C14CCD82}"/>
              </a:ext>
            </a:extLst>
          </p:cNvPr>
          <p:cNvSpPr>
            <a:spLocks noGrp="1"/>
          </p:cNvSpPr>
          <p:nvPr>
            <p:ph type="title"/>
          </p:nvPr>
        </p:nvSpPr>
        <p:spPr/>
        <p:txBody>
          <a:bodyPr/>
          <a:lstStyle/>
          <a:p>
            <a:r>
              <a:rPr lang="en-GB" dirty="0"/>
              <a:t>Summary</a:t>
            </a:r>
          </a:p>
        </p:txBody>
      </p:sp>
      <p:sp>
        <p:nvSpPr>
          <p:cNvPr id="4" name="Text Placeholder 3">
            <a:extLst>
              <a:ext uri="{FF2B5EF4-FFF2-40B4-BE49-F238E27FC236}">
                <a16:creationId xmlns:a16="http://schemas.microsoft.com/office/drawing/2014/main" id="{8FEF0016-9CAE-0A75-781D-FF2668F51658}"/>
              </a:ext>
            </a:extLst>
          </p:cNvPr>
          <p:cNvSpPr>
            <a:spLocks noGrp="1"/>
          </p:cNvSpPr>
          <p:nvPr>
            <p:ph type="body" sz="quarter" idx="12"/>
          </p:nvPr>
        </p:nvSpPr>
        <p:spPr>
          <a:xfrm>
            <a:off x="234000" y="986400"/>
            <a:ext cx="8436513" cy="3601574"/>
          </a:xfrm>
        </p:spPr>
        <p:txBody>
          <a:bodyPr/>
          <a:lstStyle/>
          <a:p>
            <a:r>
              <a:rPr lang="en-GB" dirty="0"/>
              <a:t>Write one target for yourself to improve one of the critical thinking skills that you did not increase your score for today.</a:t>
            </a:r>
          </a:p>
          <a:p>
            <a:endParaRPr lang="en-GB" dirty="0"/>
          </a:p>
          <a:p>
            <a:r>
              <a:rPr lang="en-GB" dirty="0"/>
              <a:t>Make sure your target is SMART:</a:t>
            </a:r>
          </a:p>
          <a:p>
            <a:pPr lvl="1"/>
            <a:r>
              <a:rPr lang="en-GB" b="1" dirty="0"/>
              <a:t>S</a:t>
            </a:r>
            <a:r>
              <a:rPr lang="en-GB" dirty="0"/>
              <a:t>pecific</a:t>
            </a:r>
          </a:p>
          <a:p>
            <a:pPr lvl="1"/>
            <a:r>
              <a:rPr lang="en-GB" b="1" dirty="0"/>
              <a:t>M</a:t>
            </a:r>
            <a:r>
              <a:rPr lang="en-GB" dirty="0"/>
              <a:t>easurable</a:t>
            </a:r>
          </a:p>
          <a:p>
            <a:pPr lvl="1"/>
            <a:r>
              <a:rPr lang="en-GB" b="1" dirty="0"/>
              <a:t>A</a:t>
            </a:r>
            <a:r>
              <a:rPr lang="en-GB" dirty="0"/>
              <a:t>chievable</a:t>
            </a:r>
          </a:p>
          <a:p>
            <a:pPr lvl="1"/>
            <a:r>
              <a:rPr lang="en-GB" b="1" dirty="0"/>
              <a:t>R</a:t>
            </a:r>
            <a:r>
              <a:rPr lang="en-GB" dirty="0"/>
              <a:t>ealistic</a:t>
            </a:r>
          </a:p>
          <a:p>
            <a:pPr lvl="1"/>
            <a:r>
              <a:rPr lang="en-GB" b="1" dirty="0"/>
              <a:t>T</a:t>
            </a:r>
            <a:r>
              <a:rPr lang="en-GB" dirty="0"/>
              <a:t>ime-bound.</a:t>
            </a:r>
          </a:p>
          <a:p>
            <a:endParaRPr lang="en-GB" dirty="0"/>
          </a:p>
          <a:p>
            <a:endParaRPr lang="en-GB" dirty="0"/>
          </a:p>
        </p:txBody>
      </p:sp>
      <p:sp>
        <p:nvSpPr>
          <p:cNvPr id="5" name="Footer Placeholder 4">
            <a:extLst>
              <a:ext uri="{FF2B5EF4-FFF2-40B4-BE49-F238E27FC236}">
                <a16:creationId xmlns:a16="http://schemas.microsoft.com/office/drawing/2014/main" id="{C9071D83-8B59-D7F4-62EE-BF5C458A230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18561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Analysing environmental policies</a:t>
            </a:r>
          </a:p>
        </p:txBody>
      </p:sp>
    </p:spTree>
    <p:extLst>
      <p:ext uri="{BB962C8B-B14F-4D97-AF65-F5344CB8AC3E}">
        <p14:creationId xmlns:p14="http://schemas.microsoft.com/office/powerpoint/2010/main" val="2648854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CD9EB-2313-A5CA-3132-4CAE6A768B4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E4267EA-921C-6B7F-5FF4-2BBBEDA17496}"/>
              </a:ext>
            </a:extLst>
          </p:cNvPr>
          <p:cNvSpPr>
            <a:spLocks noGrp="1"/>
          </p:cNvSpPr>
          <p:nvPr>
            <p:ph type="title"/>
          </p:nvPr>
        </p:nvSpPr>
        <p:spPr/>
        <p:txBody>
          <a:bodyPr>
            <a:normAutofit/>
          </a:bodyPr>
          <a:lstStyle/>
          <a:p>
            <a:pPr>
              <a:lnSpc>
                <a:spcPct val="100000"/>
              </a:lnSpc>
            </a:pPr>
            <a:r>
              <a:rPr lang="en-GB" sz="3600" dirty="0"/>
              <a:t>Lesson outline</a:t>
            </a:r>
          </a:p>
        </p:txBody>
      </p:sp>
      <p:sp>
        <p:nvSpPr>
          <p:cNvPr id="5" name="Text Placeholder 4">
            <a:extLst>
              <a:ext uri="{FF2B5EF4-FFF2-40B4-BE49-F238E27FC236}">
                <a16:creationId xmlns:a16="http://schemas.microsoft.com/office/drawing/2014/main" id="{60DEB746-2963-B123-94F3-59653C9616BB}"/>
              </a:ext>
            </a:extLst>
          </p:cNvPr>
          <p:cNvSpPr>
            <a:spLocks noGrp="1"/>
          </p:cNvSpPr>
          <p:nvPr>
            <p:ph type="body" sz="quarter" idx="12"/>
          </p:nvPr>
        </p:nvSpPr>
        <p:spPr>
          <a:xfrm>
            <a:off x="234000" y="986400"/>
            <a:ext cx="8631840" cy="3601574"/>
          </a:xfrm>
        </p:spPr>
        <p:txBody>
          <a:bodyPr/>
          <a:lstStyle/>
          <a:p>
            <a:pPr lvl="1"/>
            <a:r>
              <a:rPr lang="en-GB" dirty="0"/>
              <a:t>Recap of key environmental legislations.</a:t>
            </a:r>
          </a:p>
          <a:p>
            <a:pPr lvl="1"/>
            <a:r>
              <a:rPr lang="en-GB" dirty="0"/>
              <a:t>The Environment Agency.</a:t>
            </a:r>
          </a:p>
          <a:p>
            <a:pPr lvl="1"/>
            <a:r>
              <a:rPr lang="en-GB" dirty="0"/>
              <a:t>Key environmental policies and initiatives:</a:t>
            </a:r>
          </a:p>
          <a:p>
            <a:pPr lvl="2"/>
            <a:r>
              <a:rPr lang="en-GB" dirty="0"/>
              <a:t>Three pillars of sustainability</a:t>
            </a:r>
          </a:p>
          <a:p>
            <a:pPr lvl="2"/>
            <a:r>
              <a:rPr lang="en-GB" dirty="0"/>
              <a:t>Sustainable Development Goals (SDGs)</a:t>
            </a:r>
          </a:p>
          <a:p>
            <a:pPr lvl="2"/>
            <a:r>
              <a:rPr lang="en-GB" dirty="0"/>
              <a:t>25 Year Environmental Plan (25YEP)</a:t>
            </a:r>
          </a:p>
          <a:p>
            <a:pPr lvl="2"/>
            <a:r>
              <a:rPr lang="en-GB" dirty="0"/>
              <a:t>Ten-point plan for a green industrial revolution.</a:t>
            </a:r>
          </a:p>
        </p:txBody>
      </p:sp>
      <p:sp>
        <p:nvSpPr>
          <p:cNvPr id="3" name="Footer Placeholder 2">
            <a:extLst>
              <a:ext uri="{FF2B5EF4-FFF2-40B4-BE49-F238E27FC236}">
                <a16:creationId xmlns:a16="http://schemas.microsoft.com/office/drawing/2014/main" id="{3B437735-4013-E9D0-74CD-8084A60E0E66}"/>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32F3BE2F-D1D6-2C86-A9EC-6895B3EAF9B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66</a:t>
            </a:fld>
            <a:endParaRPr lang="en-GB"/>
          </a:p>
        </p:txBody>
      </p:sp>
    </p:spTree>
    <p:extLst>
      <p:ext uri="{BB962C8B-B14F-4D97-AF65-F5344CB8AC3E}">
        <p14:creationId xmlns:p14="http://schemas.microsoft.com/office/powerpoint/2010/main" val="9032108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Environmental legislation recap</a:t>
            </a:r>
          </a:p>
        </p:txBody>
      </p:sp>
      <p:sp>
        <p:nvSpPr>
          <p:cNvPr id="5" name="Text Placeholder 4"/>
          <p:cNvSpPr>
            <a:spLocks noGrp="1"/>
          </p:cNvSpPr>
          <p:nvPr>
            <p:ph type="body" sz="quarter" idx="12"/>
          </p:nvPr>
        </p:nvSpPr>
        <p:spPr>
          <a:xfrm>
            <a:off x="234000" y="986400"/>
            <a:ext cx="8631840" cy="3601574"/>
          </a:xfrm>
        </p:spPr>
        <p:txBody>
          <a:bodyPr/>
          <a:lstStyle/>
          <a:p>
            <a:pPr>
              <a:lnSpc>
                <a:spcPct val="100000"/>
              </a:lnSpc>
            </a:pPr>
            <a:r>
              <a:rPr lang="en-GB" sz="2400" dirty="0"/>
              <a:t> </a:t>
            </a:r>
            <a:br>
              <a:rPr lang="en-GB" dirty="0"/>
            </a:br>
            <a:r>
              <a:rPr lang="en-GB" dirty="0"/>
              <a:t>Compare and contrast the Environmental Act 2021 and the Climate Change Act 2008.</a:t>
            </a:r>
          </a:p>
          <a:p>
            <a:pPr>
              <a:lnSpc>
                <a:spcPct val="100000"/>
              </a:lnSpc>
            </a:pPr>
            <a:endParaRPr lang="en-GB" dirty="0"/>
          </a:p>
          <a:p>
            <a:pPr>
              <a:lnSpc>
                <a:spcPct val="100000"/>
              </a:lnSpc>
            </a:pPr>
            <a:r>
              <a:rPr lang="en-GB" dirty="0"/>
              <a:t>Which one do you think has the potential to have the greatest impact on climate change?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67</a:t>
            </a:fld>
            <a:endParaRPr lang="en-GB"/>
          </a:p>
        </p:txBody>
      </p:sp>
    </p:spTree>
    <p:extLst>
      <p:ext uri="{BB962C8B-B14F-4D97-AF65-F5344CB8AC3E}">
        <p14:creationId xmlns:p14="http://schemas.microsoft.com/office/powerpoint/2010/main" val="4186302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1F05F4-C45D-6791-935E-3CE93D05CD1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68</a:t>
            </a:fld>
            <a:endParaRPr lang="en-GB"/>
          </a:p>
        </p:txBody>
      </p:sp>
      <p:sp>
        <p:nvSpPr>
          <p:cNvPr id="3" name="Title 2">
            <a:extLst>
              <a:ext uri="{FF2B5EF4-FFF2-40B4-BE49-F238E27FC236}">
                <a16:creationId xmlns:a16="http://schemas.microsoft.com/office/drawing/2014/main" id="{CE8D6C0D-AB1B-218B-2FEA-4FD6C6BB7834}"/>
              </a:ext>
            </a:extLst>
          </p:cNvPr>
          <p:cNvSpPr>
            <a:spLocks noGrp="1"/>
          </p:cNvSpPr>
          <p:nvPr>
            <p:ph type="title"/>
          </p:nvPr>
        </p:nvSpPr>
        <p:spPr/>
        <p:txBody>
          <a:bodyPr/>
          <a:lstStyle/>
          <a:p>
            <a:r>
              <a:rPr lang="en-GB" dirty="0"/>
              <a:t>The Environment Agency</a:t>
            </a:r>
          </a:p>
        </p:txBody>
      </p:sp>
      <p:sp>
        <p:nvSpPr>
          <p:cNvPr id="4" name="Text Placeholder 3">
            <a:extLst>
              <a:ext uri="{FF2B5EF4-FFF2-40B4-BE49-F238E27FC236}">
                <a16:creationId xmlns:a16="http://schemas.microsoft.com/office/drawing/2014/main" id="{59FEE578-FF7B-47EA-1FB9-D23BD881C0F7}"/>
              </a:ext>
            </a:extLst>
          </p:cNvPr>
          <p:cNvSpPr>
            <a:spLocks noGrp="1"/>
          </p:cNvSpPr>
          <p:nvPr>
            <p:ph type="body" sz="quarter" idx="12"/>
          </p:nvPr>
        </p:nvSpPr>
        <p:spPr>
          <a:xfrm>
            <a:off x="234001" y="986400"/>
            <a:ext cx="5778160" cy="3601574"/>
          </a:xfrm>
        </p:spPr>
        <p:txBody>
          <a:bodyPr/>
          <a:lstStyle/>
          <a:p>
            <a:endParaRPr lang="en-GB" dirty="0"/>
          </a:p>
          <a:p>
            <a:endParaRPr lang="en-GB" dirty="0"/>
          </a:p>
          <a:p>
            <a:r>
              <a:rPr lang="en-GB" dirty="0"/>
              <a:t>Summarise the role, responsibilities and goals of the Environment Agency by reading the following:</a:t>
            </a:r>
            <a:br>
              <a:rPr lang="en-GB" dirty="0"/>
            </a:br>
            <a:endParaRPr lang="en-GB" dirty="0"/>
          </a:p>
          <a:p>
            <a:r>
              <a:rPr lang="en-GB" dirty="0">
                <a:hlinkClick r:id="rId3"/>
              </a:rPr>
              <a:t>About us - Environment Agency - GOV.UK</a:t>
            </a:r>
            <a:endParaRPr lang="en-GB" dirty="0"/>
          </a:p>
          <a:p>
            <a:endParaRPr lang="en-GB" dirty="0"/>
          </a:p>
          <a:p>
            <a:pPr marL="457200" indent="-457200">
              <a:buFont typeface="+mj-lt"/>
              <a:buAutoNum type="arabicPeriod"/>
            </a:pPr>
            <a:endParaRPr lang="en-GB" dirty="0"/>
          </a:p>
        </p:txBody>
      </p:sp>
      <p:pic>
        <p:nvPicPr>
          <p:cNvPr id="7" name="Picture 6" descr="QR code for link given.">
            <a:extLst>
              <a:ext uri="{FF2B5EF4-FFF2-40B4-BE49-F238E27FC236}">
                <a16:creationId xmlns:a16="http://schemas.microsoft.com/office/drawing/2014/main" id="{F6CEF137-55A5-C20B-6CAF-EAB44CB3BA63}"/>
              </a:ext>
            </a:extLst>
          </p:cNvPr>
          <p:cNvPicPr>
            <a:picLocks noChangeAspect="1"/>
          </p:cNvPicPr>
          <p:nvPr/>
        </p:nvPicPr>
        <p:blipFill>
          <a:blip r:embed="rId4"/>
          <a:stretch>
            <a:fillRect/>
          </a:stretch>
        </p:blipFill>
        <p:spPr>
          <a:xfrm>
            <a:off x="6273215" y="1203598"/>
            <a:ext cx="2370321" cy="2370321"/>
          </a:xfrm>
          <a:prstGeom prst="rect">
            <a:avLst/>
          </a:prstGeom>
        </p:spPr>
      </p:pic>
      <p:sp>
        <p:nvSpPr>
          <p:cNvPr id="5" name="Footer Placeholder 4">
            <a:extLst>
              <a:ext uri="{FF2B5EF4-FFF2-40B4-BE49-F238E27FC236}">
                <a16:creationId xmlns:a16="http://schemas.microsoft.com/office/drawing/2014/main" id="{8B5DB007-CF9F-5D9C-9F54-B99EB099C59E}"/>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463132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F07860-91B6-268D-676A-460BDFC5EC0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69</a:t>
            </a:fld>
            <a:endParaRPr lang="en-GB"/>
          </a:p>
        </p:txBody>
      </p:sp>
      <p:sp>
        <p:nvSpPr>
          <p:cNvPr id="3" name="Title 2">
            <a:extLst>
              <a:ext uri="{FF2B5EF4-FFF2-40B4-BE49-F238E27FC236}">
                <a16:creationId xmlns:a16="http://schemas.microsoft.com/office/drawing/2014/main" id="{78319445-36E9-B99D-621D-BB7DAF793EE3}"/>
              </a:ext>
            </a:extLst>
          </p:cNvPr>
          <p:cNvSpPr>
            <a:spLocks noGrp="1"/>
          </p:cNvSpPr>
          <p:nvPr>
            <p:ph type="title"/>
          </p:nvPr>
        </p:nvSpPr>
        <p:spPr/>
        <p:txBody>
          <a:bodyPr>
            <a:normAutofit/>
          </a:bodyPr>
          <a:lstStyle/>
          <a:p>
            <a:r>
              <a:rPr lang="en-GB" dirty="0"/>
              <a:t>Key policies and initiatives</a:t>
            </a:r>
          </a:p>
        </p:txBody>
      </p:sp>
      <p:sp>
        <p:nvSpPr>
          <p:cNvPr id="4" name="Text Placeholder 3">
            <a:extLst>
              <a:ext uri="{FF2B5EF4-FFF2-40B4-BE49-F238E27FC236}">
                <a16:creationId xmlns:a16="http://schemas.microsoft.com/office/drawing/2014/main" id="{F44D531F-417D-DB5F-0262-BCDDCE554BA1}"/>
              </a:ext>
            </a:extLst>
          </p:cNvPr>
          <p:cNvSpPr>
            <a:spLocks noGrp="1"/>
          </p:cNvSpPr>
          <p:nvPr>
            <p:ph type="body" sz="quarter" idx="12"/>
          </p:nvPr>
        </p:nvSpPr>
        <p:spPr/>
        <p:txBody>
          <a:bodyPr/>
          <a:lstStyle/>
          <a:p>
            <a:pPr lvl="1"/>
            <a:r>
              <a:rPr lang="en-GB" dirty="0"/>
              <a:t>Three pillars of sustainability.</a:t>
            </a:r>
          </a:p>
          <a:p>
            <a:pPr lvl="1"/>
            <a:r>
              <a:rPr lang="en-GB" dirty="0"/>
              <a:t>Sustainable Development Goals (SDGs).</a:t>
            </a:r>
          </a:p>
          <a:p>
            <a:pPr lvl="1"/>
            <a:r>
              <a:rPr lang="en-GB" dirty="0"/>
              <a:t>25 Year Environmental Plan (25YEP), </a:t>
            </a:r>
            <a:br>
              <a:rPr lang="en-GB" dirty="0"/>
            </a:br>
            <a:r>
              <a:rPr lang="en-GB" dirty="0"/>
              <a:t>including Environmental Improvement Plan (EIP).</a:t>
            </a:r>
          </a:p>
          <a:p>
            <a:pPr lvl="1"/>
            <a:r>
              <a:rPr lang="en-GB" dirty="0"/>
              <a:t>Ten-point plan for a green industrial revolution.</a:t>
            </a:r>
          </a:p>
        </p:txBody>
      </p:sp>
      <p:sp>
        <p:nvSpPr>
          <p:cNvPr id="5" name="Footer Placeholder 4">
            <a:extLst>
              <a:ext uri="{FF2B5EF4-FFF2-40B4-BE49-F238E27FC236}">
                <a16:creationId xmlns:a16="http://schemas.microsoft.com/office/drawing/2014/main" id="{26557BF4-175A-5059-B1B4-D0B2DD56AB3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69023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A740C8-5066-498C-8391-4603D568DF3B}"/>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a:t>
            </a:fld>
            <a:endParaRPr lang="en-GB"/>
          </a:p>
        </p:txBody>
      </p:sp>
      <p:sp>
        <p:nvSpPr>
          <p:cNvPr id="3" name="Title 2">
            <a:extLst>
              <a:ext uri="{FF2B5EF4-FFF2-40B4-BE49-F238E27FC236}">
                <a16:creationId xmlns:a16="http://schemas.microsoft.com/office/drawing/2014/main" id="{1B8A63A0-56F2-4369-8152-BF22CBDD1C8D}"/>
              </a:ext>
            </a:extLst>
          </p:cNvPr>
          <p:cNvSpPr>
            <a:spLocks noGrp="1"/>
          </p:cNvSpPr>
          <p:nvPr>
            <p:ph type="title"/>
          </p:nvPr>
        </p:nvSpPr>
        <p:spPr/>
        <p:txBody>
          <a:bodyPr/>
          <a:lstStyle/>
          <a:p>
            <a:r>
              <a:rPr lang="en-GB" dirty="0"/>
              <a:t>Key legislation/regulations: Purposes</a:t>
            </a:r>
          </a:p>
        </p:txBody>
      </p:sp>
      <p:sp>
        <p:nvSpPr>
          <p:cNvPr id="4" name="Text Placeholder 3">
            <a:extLst>
              <a:ext uri="{FF2B5EF4-FFF2-40B4-BE49-F238E27FC236}">
                <a16:creationId xmlns:a16="http://schemas.microsoft.com/office/drawing/2014/main" id="{A6BB9878-7D20-4024-9778-AF8FB3541817}"/>
              </a:ext>
            </a:extLst>
          </p:cNvPr>
          <p:cNvSpPr>
            <a:spLocks noGrp="1"/>
          </p:cNvSpPr>
          <p:nvPr>
            <p:ph type="body" sz="quarter" idx="12"/>
          </p:nvPr>
        </p:nvSpPr>
        <p:spPr>
          <a:xfrm>
            <a:off x="234000" y="986400"/>
            <a:ext cx="8631840" cy="3601574"/>
          </a:xfrm>
        </p:spPr>
        <p:txBody>
          <a:bodyPr/>
          <a:lstStyle/>
          <a:p>
            <a:r>
              <a:rPr lang="en-GB" dirty="0"/>
              <a:t>In small groups, complete the Legislation purposes card </a:t>
            </a:r>
            <a:br>
              <a:rPr lang="en-GB" dirty="0"/>
            </a:br>
            <a:r>
              <a:rPr lang="en-GB" dirty="0"/>
              <a:t>match-up activity by matching the legislation with its purpose.</a:t>
            </a:r>
          </a:p>
          <a:p>
            <a:endParaRPr lang="en-GB" dirty="0"/>
          </a:p>
          <a:p>
            <a:r>
              <a:rPr lang="en-GB" dirty="0"/>
              <a:t>There are two blank purposes. </a:t>
            </a:r>
          </a:p>
          <a:p>
            <a:endParaRPr lang="en-GB" dirty="0"/>
          </a:p>
          <a:p>
            <a:r>
              <a:rPr lang="en-GB" dirty="0"/>
              <a:t>When you have worked out which two legislations are missing </a:t>
            </a:r>
            <a:br>
              <a:rPr lang="en-GB" dirty="0"/>
            </a:br>
            <a:r>
              <a:rPr lang="en-GB" dirty="0"/>
              <a:t>a purpose, write out your own and add these.</a:t>
            </a:r>
          </a:p>
          <a:p>
            <a:endParaRPr lang="en-GB" dirty="0"/>
          </a:p>
          <a:p>
            <a:r>
              <a:rPr lang="en-GB" dirty="0"/>
              <a:t>You have 10 minutes.</a:t>
            </a:r>
          </a:p>
        </p:txBody>
      </p:sp>
      <p:sp>
        <p:nvSpPr>
          <p:cNvPr id="5" name="Footer Placeholder 4">
            <a:extLst>
              <a:ext uri="{FF2B5EF4-FFF2-40B4-BE49-F238E27FC236}">
                <a16:creationId xmlns:a16="http://schemas.microsoft.com/office/drawing/2014/main" id="{C533698E-8252-4F25-AA8B-194516696BD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4142085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61536-3248-489E-9C5C-FB33E946182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70</a:t>
            </a:fld>
            <a:endParaRPr lang="en-GB"/>
          </a:p>
        </p:txBody>
      </p:sp>
      <p:sp>
        <p:nvSpPr>
          <p:cNvPr id="3" name="Title 2">
            <a:extLst>
              <a:ext uri="{FF2B5EF4-FFF2-40B4-BE49-F238E27FC236}">
                <a16:creationId xmlns:a16="http://schemas.microsoft.com/office/drawing/2014/main" id="{E67B3FCF-7E05-B54F-044A-4FBA00CAC41F}"/>
              </a:ext>
            </a:extLst>
          </p:cNvPr>
          <p:cNvSpPr>
            <a:spLocks noGrp="1"/>
          </p:cNvSpPr>
          <p:nvPr>
            <p:ph type="title"/>
          </p:nvPr>
        </p:nvSpPr>
        <p:spPr/>
        <p:txBody>
          <a:bodyPr/>
          <a:lstStyle/>
          <a:p>
            <a:r>
              <a:rPr lang="en-GB" dirty="0"/>
              <a:t>The three pillars of sustainability</a:t>
            </a:r>
          </a:p>
        </p:txBody>
      </p:sp>
      <p:sp>
        <p:nvSpPr>
          <p:cNvPr id="4" name="Text Placeholder 3">
            <a:extLst>
              <a:ext uri="{FF2B5EF4-FFF2-40B4-BE49-F238E27FC236}">
                <a16:creationId xmlns:a16="http://schemas.microsoft.com/office/drawing/2014/main" id="{006967DB-4856-CFD3-13AB-54E5A90EE217}"/>
              </a:ext>
            </a:extLst>
          </p:cNvPr>
          <p:cNvSpPr>
            <a:spLocks noGrp="1"/>
          </p:cNvSpPr>
          <p:nvPr>
            <p:ph type="body" sz="quarter" idx="12"/>
          </p:nvPr>
        </p:nvSpPr>
        <p:spPr>
          <a:xfrm>
            <a:off x="234000" y="986400"/>
            <a:ext cx="8631840" cy="3601574"/>
          </a:xfrm>
        </p:spPr>
        <p:txBody>
          <a:bodyPr/>
          <a:lstStyle/>
          <a:p>
            <a:pPr lvl="1"/>
            <a:r>
              <a:rPr lang="en-GB" dirty="0"/>
              <a:t>Originated with the 1987 Brundtland Report and was </a:t>
            </a:r>
            <a:br>
              <a:rPr lang="en-GB" dirty="0"/>
            </a:br>
            <a:r>
              <a:rPr lang="en-GB" dirty="0"/>
              <a:t>further developed at the 2002 World Summit on </a:t>
            </a:r>
            <a:br>
              <a:rPr lang="en-GB" dirty="0"/>
            </a:br>
            <a:r>
              <a:rPr lang="en-GB" dirty="0"/>
              <a:t>Sustainable Development. </a:t>
            </a:r>
          </a:p>
          <a:p>
            <a:pPr lvl="1"/>
            <a:r>
              <a:rPr lang="en-GB" dirty="0"/>
              <a:t>The three pillars are:</a:t>
            </a:r>
          </a:p>
          <a:p>
            <a:pPr lvl="2"/>
            <a:r>
              <a:rPr lang="en-GB" dirty="0"/>
              <a:t>environmental: protecting nature and reducing pollution.</a:t>
            </a:r>
          </a:p>
          <a:p>
            <a:pPr lvl="2"/>
            <a:r>
              <a:rPr lang="en-GB" dirty="0"/>
              <a:t>social: ensuring fairness and wellbeing for people.</a:t>
            </a:r>
          </a:p>
          <a:p>
            <a:pPr lvl="2"/>
            <a:r>
              <a:rPr lang="en-GB" dirty="0"/>
              <a:t>economic: balancing profit with care for the environment and society.</a:t>
            </a:r>
          </a:p>
        </p:txBody>
      </p:sp>
      <p:sp>
        <p:nvSpPr>
          <p:cNvPr id="5" name="Footer Placeholder 4">
            <a:extLst>
              <a:ext uri="{FF2B5EF4-FFF2-40B4-BE49-F238E27FC236}">
                <a16:creationId xmlns:a16="http://schemas.microsoft.com/office/drawing/2014/main" id="{DCC5DD1A-DF97-D44F-A9B5-914B9BE4479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335955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1B1428-17F6-9622-D4DA-9F2B43B4E99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71</a:t>
            </a:fld>
            <a:endParaRPr lang="en-GB"/>
          </a:p>
        </p:txBody>
      </p:sp>
      <p:sp>
        <p:nvSpPr>
          <p:cNvPr id="3" name="Title 2">
            <a:extLst>
              <a:ext uri="{FF2B5EF4-FFF2-40B4-BE49-F238E27FC236}">
                <a16:creationId xmlns:a16="http://schemas.microsoft.com/office/drawing/2014/main" id="{B873F8A8-AB06-D05C-83AE-D68E88794116}"/>
              </a:ext>
            </a:extLst>
          </p:cNvPr>
          <p:cNvSpPr>
            <a:spLocks noGrp="1"/>
          </p:cNvSpPr>
          <p:nvPr>
            <p:ph type="title"/>
          </p:nvPr>
        </p:nvSpPr>
        <p:spPr>
          <a:xfrm>
            <a:off x="232950" y="249900"/>
            <a:ext cx="8731538" cy="699425"/>
          </a:xfrm>
        </p:spPr>
        <p:txBody>
          <a:bodyPr>
            <a:noAutofit/>
          </a:bodyPr>
          <a:lstStyle/>
          <a:p>
            <a:r>
              <a:rPr lang="en-GB" dirty="0"/>
              <a:t>Sustainable Development Goals (SDGs)</a:t>
            </a:r>
            <a:br>
              <a:rPr lang="en-GB" dirty="0"/>
            </a:br>
            <a:endParaRPr lang="en-GB" dirty="0"/>
          </a:p>
        </p:txBody>
      </p:sp>
      <p:sp>
        <p:nvSpPr>
          <p:cNvPr id="4" name="Text Placeholder 3">
            <a:extLst>
              <a:ext uri="{FF2B5EF4-FFF2-40B4-BE49-F238E27FC236}">
                <a16:creationId xmlns:a16="http://schemas.microsoft.com/office/drawing/2014/main" id="{7579829C-C6FA-5BA1-A251-0858A77798CD}"/>
              </a:ext>
            </a:extLst>
          </p:cNvPr>
          <p:cNvSpPr>
            <a:spLocks noGrp="1"/>
          </p:cNvSpPr>
          <p:nvPr>
            <p:ph type="body" sz="quarter" idx="12"/>
          </p:nvPr>
        </p:nvSpPr>
        <p:spPr>
          <a:xfrm>
            <a:off x="234001" y="980521"/>
            <a:ext cx="3905952" cy="3607453"/>
          </a:xfrm>
        </p:spPr>
        <p:txBody>
          <a:bodyPr/>
          <a:lstStyle/>
          <a:p>
            <a:endParaRPr lang="en-GB" dirty="0"/>
          </a:p>
          <a:p>
            <a:r>
              <a:rPr lang="en-GB" dirty="0"/>
              <a:t>Set of 17 global goals established by the United Nations in 2015 as part of the 2030 Agenda for Sustainable Development.</a:t>
            </a:r>
          </a:p>
          <a:p>
            <a:endParaRPr lang="en-GB" dirty="0"/>
          </a:p>
        </p:txBody>
      </p:sp>
      <p:sp>
        <p:nvSpPr>
          <p:cNvPr id="5" name="Footer Placeholder 4">
            <a:extLst>
              <a:ext uri="{FF2B5EF4-FFF2-40B4-BE49-F238E27FC236}">
                <a16:creationId xmlns:a16="http://schemas.microsoft.com/office/drawing/2014/main" id="{1BA5A699-E612-D8DF-CE35-047A5621C75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1028" name="Picture 4" descr="The image shows the 17 Global Goals for Sustainable Development, each represented by a coloured square with an icon and text. The goals are as follows:&#10;&#10;No Poverty&#10;Zero Hunger&#10;Good Health and Well-being&#10;Quality Education&#10;Gender Equality&#10;Clean Water and Sanitation&#10;Affordable and Clean Energy&#10;Decent Work and Economic Growth&#10;Industry, Innovation, and Infrastructure&#10;Reduced Inequalities&#10;Sustainable Cities and Communities&#10;Responsible Consumption and Production&#10;Climate Action&#10;Life Below Water&#10;Life on Land&#10;Peace, Justice, and Strong Institutions Partnerships for the Goals&#10;In the centre of the image is a circular logo with colourful segments representing each goal, accompanied by the text &quot;THE GLOBAL GOALS For Sustainable Development.&quot;">
            <a:extLst>
              <a:ext uri="{FF2B5EF4-FFF2-40B4-BE49-F238E27FC236}">
                <a16:creationId xmlns:a16="http://schemas.microsoft.com/office/drawing/2014/main" id="{C3E2DDEA-AAE8-E0F4-A03C-46D2B202D54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3969" y="980521"/>
            <a:ext cx="4581872" cy="36970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0A595F-1C16-6095-A8F5-14C99CEB128A}"/>
              </a:ext>
            </a:extLst>
          </p:cNvPr>
          <p:cNvSpPr txBox="1"/>
          <p:nvPr/>
        </p:nvSpPr>
        <p:spPr>
          <a:xfrm>
            <a:off x="208592" y="4400620"/>
            <a:ext cx="3668490" cy="184666"/>
          </a:xfrm>
          <a:prstGeom prst="rect">
            <a:avLst/>
          </a:prstGeom>
          <a:noFill/>
        </p:spPr>
        <p:txBody>
          <a:bodyPr wrap="square" lIns="0" tIns="0" rIns="0" bIns="0" rtlCol="0">
            <a:spAutoFit/>
          </a:bodyPr>
          <a:lstStyle/>
          <a:p>
            <a:r>
              <a:rPr lang="en-GB" sz="1200" dirty="0"/>
              <a:t>Image from: UN office for sustainable development</a:t>
            </a:r>
          </a:p>
        </p:txBody>
      </p:sp>
    </p:spTree>
    <p:extLst>
      <p:ext uri="{BB962C8B-B14F-4D97-AF65-F5344CB8AC3E}">
        <p14:creationId xmlns:p14="http://schemas.microsoft.com/office/powerpoint/2010/main" val="574568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69D9-077E-FE75-D166-47FE9BE845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F42D47-D8EC-9975-728F-ED784942132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72</a:t>
            </a:fld>
            <a:endParaRPr lang="en-GB"/>
          </a:p>
        </p:txBody>
      </p:sp>
      <p:sp>
        <p:nvSpPr>
          <p:cNvPr id="3" name="Title 2">
            <a:extLst>
              <a:ext uri="{FF2B5EF4-FFF2-40B4-BE49-F238E27FC236}">
                <a16:creationId xmlns:a16="http://schemas.microsoft.com/office/drawing/2014/main" id="{2044586B-F1C4-C8BA-2BBD-9F07CD9712AA}"/>
              </a:ext>
            </a:extLst>
          </p:cNvPr>
          <p:cNvSpPr>
            <a:spLocks noGrp="1"/>
          </p:cNvSpPr>
          <p:nvPr>
            <p:ph type="title"/>
          </p:nvPr>
        </p:nvSpPr>
        <p:spPr/>
        <p:txBody>
          <a:bodyPr>
            <a:noAutofit/>
          </a:bodyPr>
          <a:lstStyle/>
          <a:p>
            <a:r>
              <a:rPr lang="en-GB" dirty="0"/>
              <a:t>SDGs and climate change</a:t>
            </a:r>
          </a:p>
        </p:txBody>
      </p:sp>
      <p:sp>
        <p:nvSpPr>
          <p:cNvPr id="4" name="Text Placeholder 3">
            <a:extLst>
              <a:ext uri="{FF2B5EF4-FFF2-40B4-BE49-F238E27FC236}">
                <a16:creationId xmlns:a16="http://schemas.microsoft.com/office/drawing/2014/main" id="{7D716AEA-D929-4EE0-553A-248484411E2F}"/>
              </a:ext>
            </a:extLst>
          </p:cNvPr>
          <p:cNvSpPr>
            <a:spLocks noGrp="1"/>
          </p:cNvSpPr>
          <p:nvPr>
            <p:ph type="body" sz="quarter" idx="12"/>
          </p:nvPr>
        </p:nvSpPr>
        <p:spPr>
          <a:xfrm>
            <a:off x="234001" y="980521"/>
            <a:ext cx="3905952" cy="3607453"/>
          </a:xfrm>
        </p:spPr>
        <p:txBody>
          <a:bodyPr/>
          <a:lstStyle/>
          <a:p>
            <a:endParaRPr lang="en-GB" dirty="0"/>
          </a:p>
          <a:p>
            <a:r>
              <a:rPr lang="en-GB" dirty="0"/>
              <a:t>The most directly relevant SDG for climate change is SDG 13: Climate Action. </a:t>
            </a:r>
          </a:p>
          <a:p>
            <a:endParaRPr lang="en-GB" dirty="0"/>
          </a:p>
          <a:p>
            <a:r>
              <a:rPr lang="en-GB" dirty="0"/>
              <a:t>This goal focuses on taking urgent action to combat climate change.</a:t>
            </a:r>
          </a:p>
        </p:txBody>
      </p:sp>
      <p:sp>
        <p:nvSpPr>
          <p:cNvPr id="5" name="Footer Placeholder 4">
            <a:extLst>
              <a:ext uri="{FF2B5EF4-FFF2-40B4-BE49-F238E27FC236}">
                <a16:creationId xmlns:a16="http://schemas.microsoft.com/office/drawing/2014/main" id="{FD1A5B64-E06D-13B9-4122-8F720F1332F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1028" name="Picture 4" descr="The image detailing the global sustainable development goals is repeated from the previous slide with a red circle highlighting goal number 13: climate action.">
            <a:extLst>
              <a:ext uri="{FF2B5EF4-FFF2-40B4-BE49-F238E27FC236}">
                <a16:creationId xmlns:a16="http://schemas.microsoft.com/office/drawing/2014/main" id="{1192D1B1-EF45-F10F-7C4A-535D0CDF326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3969" y="980521"/>
            <a:ext cx="4581872" cy="369709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81BB70E-ACD2-AEE8-310C-D2674569194B}"/>
              </a:ext>
              <a:ext uri="{C183D7F6-B498-43B3-948B-1728B52AA6E4}">
                <adec:decorative xmlns:adec="http://schemas.microsoft.com/office/drawing/2017/decorative" val="1"/>
              </a:ext>
            </a:extLst>
          </p:cNvPr>
          <p:cNvSpPr/>
          <p:nvPr/>
        </p:nvSpPr>
        <p:spPr>
          <a:xfrm>
            <a:off x="4211960" y="3626687"/>
            <a:ext cx="1080119" cy="1072583"/>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54275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A5E68-FD49-B4D9-5B63-41796C279C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2896C-144B-8503-23D8-259A5AB8FAA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73</a:t>
            </a:fld>
            <a:endParaRPr lang="en-GB"/>
          </a:p>
        </p:txBody>
      </p:sp>
      <p:sp>
        <p:nvSpPr>
          <p:cNvPr id="3" name="Title 2">
            <a:extLst>
              <a:ext uri="{FF2B5EF4-FFF2-40B4-BE49-F238E27FC236}">
                <a16:creationId xmlns:a16="http://schemas.microsoft.com/office/drawing/2014/main" id="{9C5E79B0-22B0-8BD9-932A-3D8AF330D628}"/>
              </a:ext>
            </a:extLst>
          </p:cNvPr>
          <p:cNvSpPr>
            <a:spLocks noGrp="1"/>
          </p:cNvSpPr>
          <p:nvPr>
            <p:ph type="title"/>
          </p:nvPr>
        </p:nvSpPr>
        <p:spPr/>
        <p:txBody>
          <a:bodyPr>
            <a:noAutofit/>
          </a:bodyPr>
          <a:lstStyle/>
          <a:p>
            <a:r>
              <a:rPr lang="en-GB" dirty="0"/>
              <a:t>Reviewing SDGs</a:t>
            </a:r>
          </a:p>
        </p:txBody>
      </p:sp>
      <p:sp>
        <p:nvSpPr>
          <p:cNvPr id="4" name="Text Placeholder 3">
            <a:extLst>
              <a:ext uri="{FF2B5EF4-FFF2-40B4-BE49-F238E27FC236}">
                <a16:creationId xmlns:a16="http://schemas.microsoft.com/office/drawing/2014/main" id="{040FBC9B-C9F0-D0FD-5A1E-1182CE38A17B}"/>
              </a:ext>
            </a:extLst>
          </p:cNvPr>
          <p:cNvSpPr>
            <a:spLocks noGrp="1"/>
          </p:cNvSpPr>
          <p:nvPr>
            <p:ph type="body" sz="quarter" idx="12"/>
          </p:nvPr>
        </p:nvSpPr>
        <p:spPr>
          <a:xfrm>
            <a:off x="234001" y="980521"/>
            <a:ext cx="3905952" cy="3607453"/>
          </a:xfrm>
        </p:spPr>
        <p:txBody>
          <a:bodyPr/>
          <a:lstStyle/>
          <a:p>
            <a:r>
              <a:rPr lang="en-GB" dirty="0"/>
              <a:t>The Voluntary National Review (VNR) is a process through which countries assess and present their progress in implementing the 2030 Agenda for Sustainable Development, including the 17 SDGs.</a:t>
            </a:r>
          </a:p>
        </p:txBody>
      </p:sp>
      <p:sp>
        <p:nvSpPr>
          <p:cNvPr id="5" name="Footer Placeholder 4">
            <a:extLst>
              <a:ext uri="{FF2B5EF4-FFF2-40B4-BE49-F238E27FC236}">
                <a16:creationId xmlns:a16="http://schemas.microsoft.com/office/drawing/2014/main" id="{7F39C06E-6596-E332-E06D-B2A530EDA92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1028" name="Picture 4">
            <a:extLst>
              <a:ext uri="{FF2B5EF4-FFF2-40B4-BE49-F238E27FC236}">
                <a16:creationId xmlns:a16="http://schemas.microsoft.com/office/drawing/2014/main" id="{1C9ACCFA-CAB8-F696-770D-AA17901B894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3969" y="980521"/>
            <a:ext cx="4581872" cy="369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04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C93190-BBF2-C68B-B45F-8A55B58A9554}"/>
              </a:ext>
            </a:extLst>
          </p:cNvPr>
          <p:cNvSpPr>
            <a:spLocks noGrp="1"/>
          </p:cNvSpPr>
          <p:nvPr>
            <p:ph type="title"/>
          </p:nvPr>
        </p:nvSpPr>
        <p:spPr>
          <a:xfrm>
            <a:off x="232950" y="249900"/>
            <a:ext cx="8875554" cy="699425"/>
          </a:xfrm>
        </p:spPr>
        <p:txBody>
          <a:bodyPr>
            <a:normAutofit/>
          </a:bodyPr>
          <a:lstStyle/>
          <a:p>
            <a:r>
              <a:rPr lang="en-GB" dirty="0"/>
              <a:t>SDGs and the 3 pillars of sustainability</a:t>
            </a:r>
          </a:p>
        </p:txBody>
      </p:sp>
      <p:pic>
        <p:nvPicPr>
          <p:cNvPr id="3074" name="Picture 2" descr="The image shows the United Nations Sustainable Development Goals (SDGs) divided into three categories: Environmental, Social, and Economic. Each goal is represented by a numbered square with an icon and text.&#10;&#10;Environmental: &#10;Responsible Consumption and Production&#10;Climate Action&#10;Life Below Water&#10;Life on Land&#10;Social:&#10;No Poverty&#10;Zero Hunger&#10;Good Health and Well-being&#10;Quality Education&#10;Gender Equality&#10;Clean Water and Sanitation&#10;Reduced Inequalities&#10;Sustainable Cities and Communities&#10;Peace, Justice, and Strong Institutions&#10;Economic: &#10;Affordable and Clean Energy&#10;Decent Work and Economic Growth&#10;Industry, Innovation, and Infrastructure Partnerships for the Goals">
            <a:extLst>
              <a:ext uri="{FF2B5EF4-FFF2-40B4-BE49-F238E27FC236}">
                <a16:creationId xmlns:a16="http://schemas.microsoft.com/office/drawing/2014/main" id="{FCCB8BD4-3DD7-7024-9662-8E21AB4B35B0}"/>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16410" r="18" b="2"/>
          <a:stretch/>
        </p:blipFill>
        <p:spPr bwMode="auto">
          <a:xfrm>
            <a:off x="305790" y="1029198"/>
            <a:ext cx="8532420" cy="4011909"/>
          </a:xfrm>
          <a:prstGeom prst="rect">
            <a:avLst/>
          </a:prstGeom>
          <a:solidFill>
            <a:srgbClr val="FFFFFF"/>
          </a:solidFill>
        </p:spPr>
      </p:pic>
      <p:sp>
        <p:nvSpPr>
          <p:cNvPr id="5" name="Footer Placeholder 4">
            <a:extLst>
              <a:ext uri="{FF2B5EF4-FFF2-40B4-BE49-F238E27FC236}">
                <a16:creationId xmlns:a16="http://schemas.microsoft.com/office/drawing/2014/main" id="{635A4DD4-5794-3474-B640-DE59BE15C36B}"/>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Education &amp; Training Foundation</a:t>
            </a:r>
          </a:p>
        </p:txBody>
      </p:sp>
      <p:sp>
        <p:nvSpPr>
          <p:cNvPr id="2" name="Slide Number Placeholder 1">
            <a:extLst>
              <a:ext uri="{FF2B5EF4-FFF2-40B4-BE49-F238E27FC236}">
                <a16:creationId xmlns:a16="http://schemas.microsoft.com/office/drawing/2014/main" id="{853730B1-F1E8-AEC1-8CA7-42E86ED2D542}"/>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DA2C159E-F13C-4A85-9A41-E7669D3E0D70}" type="slidenum">
              <a:rPr lang="en-GB" smtClean="0"/>
              <a:pPr>
                <a:spcAft>
                  <a:spcPts val="600"/>
                </a:spcAft>
              </a:pPr>
              <a:t>74</a:t>
            </a:fld>
            <a:endParaRPr lang="en-GB"/>
          </a:p>
        </p:txBody>
      </p:sp>
    </p:spTree>
    <p:extLst>
      <p:ext uri="{BB962C8B-B14F-4D97-AF65-F5344CB8AC3E}">
        <p14:creationId xmlns:p14="http://schemas.microsoft.com/office/powerpoint/2010/main" val="504820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7C159-6CD0-C78B-E27E-C72B07D37F7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7CC46-C955-D848-2D7F-6BFBBE31F031}"/>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75</a:t>
            </a:fld>
            <a:endParaRPr lang="en-GB"/>
          </a:p>
        </p:txBody>
      </p:sp>
      <p:sp>
        <p:nvSpPr>
          <p:cNvPr id="3" name="Title 2">
            <a:extLst>
              <a:ext uri="{FF2B5EF4-FFF2-40B4-BE49-F238E27FC236}">
                <a16:creationId xmlns:a16="http://schemas.microsoft.com/office/drawing/2014/main" id="{FE61BFF2-E72C-5C93-D2C9-204E5E30FF92}"/>
              </a:ext>
            </a:extLst>
          </p:cNvPr>
          <p:cNvSpPr>
            <a:spLocks noGrp="1"/>
          </p:cNvSpPr>
          <p:nvPr>
            <p:ph type="title"/>
          </p:nvPr>
        </p:nvSpPr>
        <p:spPr>
          <a:xfrm>
            <a:off x="232950" y="249900"/>
            <a:ext cx="8631840" cy="699425"/>
          </a:xfrm>
        </p:spPr>
        <p:txBody>
          <a:bodyPr>
            <a:noAutofit/>
          </a:bodyPr>
          <a:lstStyle/>
          <a:p>
            <a:r>
              <a:rPr lang="en-GB" dirty="0"/>
              <a:t>Complying with sustainability initiatives: task</a:t>
            </a:r>
          </a:p>
        </p:txBody>
      </p:sp>
      <p:sp>
        <p:nvSpPr>
          <p:cNvPr id="4" name="Text Placeholder 3">
            <a:extLst>
              <a:ext uri="{FF2B5EF4-FFF2-40B4-BE49-F238E27FC236}">
                <a16:creationId xmlns:a16="http://schemas.microsoft.com/office/drawing/2014/main" id="{BC8A5690-E05F-3A82-B352-24156E367574}"/>
              </a:ext>
            </a:extLst>
          </p:cNvPr>
          <p:cNvSpPr>
            <a:spLocks noGrp="1"/>
          </p:cNvSpPr>
          <p:nvPr>
            <p:ph type="body" sz="quarter" idx="12"/>
          </p:nvPr>
        </p:nvSpPr>
        <p:spPr>
          <a:xfrm>
            <a:off x="234000" y="1491630"/>
            <a:ext cx="8631840" cy="3096344"/>
          </a:xfrm>
        </p:spPr>
        <p:txBody>
          <a:bodyPr/>
          <a:lstStyle/>
          <a:p>
            <a:pPr lvl="1"/>
            <a:endParaRPr lang="en-GB" dirty="0"/>
          </a:p>
          <a:p>
            <a:pPr lvl="1"/>
            <a:r>
              <a:rPr lang="en-GB" dirty="0"/>
              <a:t>Read the example sustainability report you have been allocated.</a:t>
            </a:r>
          </a:p>
          <a:p>
            <a:pPr lvl="1"/>
            <a:r>
              <a:rPr lang="en-GB" dirty="0"/>
              <a:t>In your group, discuss how the company is complying with </a:t>
            </a:r>
            <a:br>
              <a:rPr lang="en-GB" dirty="0"/>
            </a:br>
            <a:r>
              <a:rPr lang="en-GB" dirty="0"/>
              <a:t>the three pillars and SDGs initiatives.</a:t>
            </a:r>
          </a:p>
          <a:p>
            <a:pPr lvl="1"/>
            <a:r>
              <a:rPr lang="en-GB" dirty="0"/>
              <a:t>Make some suggestions for how they could improve further.</a:t>
            </a:r>
          </a:p>
          <a:p>
            <a:pPr lvl="1"/>
            <a:endParaRPr lang="en-GB" dirty="0"/>
          </a:p>
          <a:p>
            <a:endParaRPr lang="en-GB" dirty="0"/>
          </a:p>
        </p:txBody>
      </p:sp>
      <p:sp>
        <p:nvSpPr>
          <p:cNvPr id="5" name="Footer Placeholder 4">
            <a:extLst>
              <a:ext uri="{FF2B5EF4-FFF2-40B4-BE49-F238E27FC236}">
                <a16:creationId xmlns:a16="http://schemas.microsoft.com/office/drawing/2014/main" id="{7E5012C1-380C-C851-E721-D8134F2A8248}"/>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9285236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E4E11-335A-E3C9-9AE7-38BA6DBBEA5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60EAF-9D09-59C0-A7AA-BE89C581AB6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76</a:t>
            </a:fld>
            <a:endParaRPr lang="en-GB"/>
          </a:p>
        </p:txBody>
      </p:sp>
      <p:sp>
        <p:nvSpPr>
          <p:cNvPr id="3" name="Title 2">
            <a:extLst>
              <a:ext uri="{FF2B5EF4-FFF2-40B4-BE49-F238E27FC236}">
                <a16:creationId xmlns:a16="http://schemas.microsoft.com/office/drawing/2014/main" id="{045B2C48-4973-4A2C-CB02-5C9B158266BE}"/>
              </a:ext>
            </a:extLst>
          </p:cNvPr>
          <p:cNvSpPr>
            <a:spLocks noGrp="1"/>
          </p:cNvSpPr>
          <p:nvPr>
            <p:ph type="title"/>
          </p:nvPr>
        </p:nvSpPr>
        <p:spPr>
          <a:xfrm>
            <a:off x="232950" y="249900"/>
            <a:ext cx="8631840" cy="699425"/>
          </a:xfrm>
        </p:spPr>
        <p:txBody>
          <a:bodyPr>
            <a:noAutofit/>
          </a:bodyPr>
          <a:lstStyle/>
          <a:p>
            <a:r>
              <a:rPr lang="en-GB" dirty="0"/>
              <a:t>Examples of sustainability reports</a:t>
            </a:r>
          </a:p>
        </p:txBody>
      </p:sp>
      <p:sp>
        <p:nvSpPr>
          <p:cNvPr id="5" name="Footer Placeholder 4">
            <a:extLst>
              <a:ext uri="{FF2B5EF4-FFF2-40B4-BE49-F238E27FC236}">
                <a16:creationId xmlns:a16="http://schemas.microsoft.com/office/drawing/2014/main" id="{6443B27A-699A-42A7-4FF4-D65BFAD234E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
        <p:nvSpPr>
          <p:cNvPr id="10" name="Text Placeholder 3">
            <a:extLst>
              <a:ext uri="{FF2B5EF4-FFF2-40B4-BE49-F238E27FC236}">
                <a16:creationId xmlns:a16="http://schemas.microsoft.com/office/drawing/2014/main" id="{A23BE327-11C8-BAA9-7058-8D9A97029628}"/>
              </a:ext>
            </a:extLst>
          </p:cNvPr>
          <p:cNvSpPr>
            <a:spLocks noGrp="1"/>
          </p:cNvSpPr>
          <p:nvPr>
            <p:ph type="body" sz="quarter" idx="12"/>
          </p:nvPr>
        </p:nvSpPr>
        <p:spPr>
          <a:xfrm>
            <a:off x="307314" y="3088075"/>
            <a:ext cx="2540158" cy="1296144"/>
          </a:xfrm>
        </p:spPr>
        <p:txBody>
          <a:bodyPr/>
          <a:lstStyle/>
          <a:p>
            <a:pPr algn="ctr"/>
            <a:r>
              <a:rPr lang="en-GB" dirty="0"/>
              <a:t>Report 1, </a:t>
            </a:r>
            <a:br>
              <a:rPr lang="en-GB" dirty="0"/>
            </a:br>
            <a:r>
              <a:rPr lang="en-GB" dirty="0"/>
              <a:t>CVS Group: </a:t>
            </a:r>
            <a:br>
              <a:rPr lang="en-GB" dirty="0"/>
            </a:br>
            <a:r>
              <a:rPr lang="en-GB" dirty="0"/>
              <a:t>Read pages </a:t>
            </a:r>
            <a:br>
              <a:rPr lang="en-GB" dirty="0"/>
            </a:br>
            <a:r>
              <a:rPr lang="en-GB" dirty="0"/>
              <a:t>2, 3 and 6.</a:t>
            </a:r>
          </a:p>
        </p:txBody>
      </p:sp>
      <p:pic>
        <p:nvPicPr>
          <p:cNvPr id="18" name="Picture 17" descr="QR code to link to sustainability report 1">
            <a:extLst>
              <a:ext uri="{FF2B5EF4-FFF2-40B4-BE49-F238E27FC236}">
                <a16:creationId xmlns:a16="http://schemas.microsoft.com/office/drawing/2014/main" id="{3C7CEDC9-FC18-4C6A-CCF5-48B6A58E1C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3625" y="1398732"/>
            <a:ext cx="1707537" cy="1707537"/>
          </a:xfrm>
          <a:prstGeom prst="rect">
            <a:avLst/>
          </a:prstGeom>
        </p:spPr>
      </p:pic>
      <p:sp>
        <p:nvSpPr>
          <p:cNvPr id="13" name="Text Placeholder 3">
            <a:extLst>
              <a:ext uri="{FF2B5EF4-FFF2-40B4-BE49-F238E27FC236}">
                <a16:creationId xmlns:a16="http://schemas.microsoft.com/office/drawing/2014/main" id="{07885684-B209-E13D-8D9B-2BE31605755B}"/>
              </a:ext>
            </a:extLst>
          </p:cNvPr>
          <p:cNvSpPr txBox="1">
            <a:spLocks/>
          </p:cNvSpPr>
          <p:nvPr/>
        </p:nvSpPr>
        <p:spPr>
          <a:xfrm>
            <a:off x="3424511" y="3021712"/>
            <a:ext cx="2465792" cy="129614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70000" indent="-270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54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3pPr>
            <a:lvl4pPr marL="81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4pPr>
            <a:lvl5pPr marL="108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dirty="0"/>
              <a:t>Report 2, </a:t>
            </a:r>
            <a:br>
              <a:rPr lang="en-GB" dirty="0"/>
            </a:br>
            <a:r>
              <a:rPr lang="en-GB" dirty="0"/>
              <a:t>Pets at Home: </a:t>
            </a:r>
            <a:br>
              <a:rPr lang="en-GB" dirty="0"/>
            </a:br>
            <a:r>
              <a:rPr lang="en-GB" dirty="0"/>
              <a:t>Read pages </a:t>
            </a:r>
            <a:br>
              <a:rPr lang="en-GB" dirty="0"/>
            </a:br>
            <a:r>
              <a:rPr lang="en-GB" dirty="0"/>
              <a:t>2, 4 and 5.</a:t>
            </a:r>
          </a:p>
        </p:txBody>
      </p:sp>
      <p:pic>
        <p:nvPicPr>
          <p:cNvPr id="12" name="Picture 11" descr="QR code to link to sustainability report 2">
            <a:extLst>
              <a:ext uri="{FF2B5EF4-FFF2-40B4-BE49-F238E27FC236}">
                <a16:creationId xmlns:a16="http://schemas.microsoft.com/office/drawing/2014/main" id="{3ED9F80C-ACE8-CE4A-75B4-4D4CF8B781F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36824" y="1365067"/>
            <a:ext cx="1707536" cy="1707536"/>
          </a:xfrm>
          <a:prstGeom prst="rect">
            <a:avLst/>
          </a:prstGeom>
        </p:spPr>
      </p:pic>
      <p:sp>
        <p:nvSpPr>
          <p:cNvPr id="16" name="Text Placeholder 3">
            <a:extLst>
              <a:ext uri="{FF2B5EF4-FFF2-40B4-BE49-F238E27FC236}">
                <a16:creationId xmlns:a16="http://schemas.microsoft.com/office/drawing/2014/main" id="{996224CC-744D-E413-B450-7582CDE2A4F7}"/>
              </a:ext>
            </a:extLst>
          </p:cNvPr>
          <p:cNvSpPr txBox="1">
            <a:spLocks/>
          </p:cNvSpPr>
          <p:nvPr/>
        </p:nvSpPr>
        <p:spPr>
          <a:xfrm>
            <a:off x="6370894" y="3021712"/>
            <a:ext cx="2465792" cy="129614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70000" indent="-270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54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3pPr>
            <a:lvl4pPr marL="81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4pPr>
            <a:lvl5pPr marL="108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dirty="0"/>
              <a:t>Report 3, </a:t>
            </a:r>
            <a:br>
              <a:rPr lang="en-GB" dirty="0"/>
            </a:br>
            <a:r>
              <a:rPr lang="en-GB" dirty="0"/>
              <a:t>Mars Veterinary Health: Read pages 2, 4 and 5.</a:t>
            </a:r>
          </a:p>
        </p:txBody>
      </p:sp>
      <p:pic>
        <p:nvPicPr>
          <p:cNvPr id="15" name="Picture 14" descr="QR code to link to sustainability report 3">
            <a:extLst>
              <a:ext uri="{FF2B5EF4-FFF2-40B4-BE49-F238E27FC236}">
                <a16:creationId xmlns:a16="http://schemas.microsoft.com/office/drawing/2014/main" id="{2077F54E-7A5F-7AD5-E3B0-914779097F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50022" y="1365067"/>
            <a:ext cx="1707536" cy="1707536"/>
          </a:xfrm>
          <a:prstGeom prst="rect">
            <a:avLst/>
          </a:prstGeom>
        </p:spPr>
      </p:pic>
    </p:spTree>
    <p:extLst>
      <p:ext uri="{BB962C8B-B14F-4D97-AF65-F5344CB8AC3E}">
        <p14:creationId xmlns:p14="http://schemas.microsoft.com/office/powerpoint/2010/main" val="3105575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9EB02B-9143-2555-80A5-B36B0F42488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77</a:t>
            </a:fld>
            <a:endParaRPr lang="en-GB"/>
          </a:p>
        </p:txBody>
      </p:sp>
      <p:sp>
        <p:nvSpPr>
          <p:cNvPr id="3" name="Title 2">
            <a:extLst>
              <a:ext uri="{FF2B5EF4-FFF2-40B4-BE49-F238E27FC236}">
                <a16:creationId xmlns:a16="http://schemas.microsoft.com/office/drawing/2014/main" id="{73FFDD67-EEBC-E3E0-A571-B632DB64D1C8}"/>
              </a:ext>
            </a:extLst>
          </p:cNvPr>
          <p:cNvSpPr>
            <a:spLocks noGrp="1"/>
          </p:cNvSpPr>
          <p:nvPr>
            <p:ph type="title"/>
          </p:nvPr>
        </p:nvSpPr>
        <p:spPr/>
        <p:txBody>
          <a:bodyPr>
            <a:normAutofit/>
          </a:bodyPr>
          <a:lstStyle/>
          <a:p>
            <a:r>
              <a:rPr lang="en-GB" dirty="0"/>
              <a:t>25 Year Environmental Plan (25YEP)</a:t>
            </a:r>
          </a:p>
        </p:txBody>
      </p:sp>
      <p:sp>
        <p:nvSpPr>
          <p:cNvPr id="4" name="Text Placeholder 3">
            <a:extLst>
              <a:ext uri="{FF2B5EF4-FFF2-40B4-BE49-F238E27FC236}">
                <a16:creationId xmlns:a16="http://schemas.microsoft.com/office/drawing/2014/main" id="{5D763C9E-96E0-321C-05FB-26B1220D0D71}"/>
              </a:ext>
            </a:extLst>
          </p:cNvPr>
          <p:cNvSpPr>
            <a:spLocks noGrp="1"/>
          </p:cNvSpPr>
          <p:nvPr>
            <p:ph type="body" sz="quarter" idx="12"/>
          </p:nvPr>
        </p:nvSpPr>
        <p:spPr>
          <a:xfrm>
            <a:off x="234000" y="1059582"/>
            <a:ext cx="8631840" cy="3528392"/>
          </a:xfrm>
        </p:spPr>
        <p:txBody>
          <a:bodyPr/>
          <a:lstStyle/>
          <a:p>
            <a:pPr lvl="1"/>
            <a:r>
              <a:rPr lang="en-GB" dirty="0"/>
              <a:t>UK government’s long-term strategy to enhance the natural environment within a generation.</a:t>
            </a:r>
          </a:p>
          <a:p>
            <a:pPr lvl="1"/>
            <a:r>
              <a:rPr lang="en-GB" dirty="0"/>
              <a:t>Environmental Improvement Plan (EIP) 2023 builds on the 25YEP and outlines the government’s strategy to enhance the natural environment.</a:t>
            </a:r>
          </a:p>
          <a:p>
            <a:pPr lvl="1"/>
            <a:r>
              <a:rPr lang="en-GB" dirty="0"/>
              <a:t>The EIP emphasises collaboration with landowners, communities and businesses to achieve these goals and includes interim targets to measure progress.</a:t>
            </a:r>
          </a:p>
          <a:p>
            <a:endParaRPr lang="en-GB" dirty="0"/>
          </a:p>
        </p:txBody>
      </p:sp>
      <p:sp>
        <p:nvSpPr>
          <p:cNvPr id="5" name="Footer Placeholder 4">
            <a:extLst>
              <a:ext uri="{FF2B5EF4-FFF2-40B4-BE49-F238E27FC236}">
                <a16:creationId xmlns:a16="http://schemas.microsoft.com/office/drawing/2014/main" id="{609E4E03-0C0B-4BA3-0D15-4A47216EDB7D}"/>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15000029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F2C2A-39D7-F9D9-464E-57AC34BA95F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30064E-639F-44E5-E6DC-352DEA2A47F2}"/>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78</a:t>
            </a:fld>
            <a:endParaRPr lang="en-GB"/>
          </a:p>
        </p:txBody>
      </p:sp>
      <p:sp>
        <p:nvSpPr>
          <p:cNvPr id="3" name="Title 2">
            <a:extLst>
              <a:ext uri="{FF2B5EF4-FFF2-40B4-BE49-F238E27FC236}">
                <a16:creationId xmlns:a16="http://schemas.microsoft.com/office/drawing/2014/main" id="{D614C820-002B-C8EE-A4F1-3C24811A7C53}"/>
              </a:ext>
            </a:extLst>
          </p:cNvPr>
          <p:cNvSpPr>
            <a:spLocks noGrp="1"/>
          </p:cNvSpPr>
          <p:nvPr>
            <p:ph type="title"/>
          </p:nvPr>
        </p:nvSpPr>
        <p:spPr/>
        <p:txBody>
          <a:bodyPr>
            <a:noAutofit/>
          </a:bodyPr>
          <a:lstStyle/>
          <a:p>
            <a:r>
              <a:rPr lang="en-GB" dirty="0"/>
              <a:t>Ten point plan for a green industrial revolution</a:t>
            </a:r>
          </a:p>
        </p:txBody>
      </p:sp>
      <p:sp>
        <p:nvSpPr>
          <p:cNvPr id="4" name="Text Placeholder 3">
            <a:extLst>
              <a:ext uri="{FF2B5EF4-FFF2-40B4-BE49-F238E27FC236}">
                <a16:creationId xmlns:a16="http://schemas.microsoft.com/office/drawing/2014/main" id="{CBDFC6ED-96AF-FDAF-3BAE-F456551985DB}"/>
              </a:ext>
            </a:extLst>
          </p:cNvPr>
          <p:cNvSpPr>
            <a:spLocks noGrp="1"/>
          </p:cNvSpPr>
          <p:nvPr>
            <p:ph type="body" sz="quarter" idx="12"/>
          </p:nvPr>
        </p:nvSpPr>
        <p:spPr>
          <a:xfrm>
            <a:off x="234000" y="1491630"/>
            <a:ext cx="8631840" cy="3096344"/>
          </a:xfrm>
        </p:spPr>
        <p:txBody>
          <a:bodyPr/>
          <a:lstStyle/>
          <a:p>
            <a:pPr lvl="1"/>
            <a:r>
              <a:rPr lang="en-GB" dirty="0"/>
              <a:t>Outlines the government’s strategy to drive the transition to a sustainable, low-carbon economy. </a:t>
            </a:r>
          </a:p>
          <a:p>
            <a:pPr lvl="1"/>
            <a:r>
              <a:rPr lang="en-GB" dirty="0"/>
              <a:t>Aims to invest £12 billion of government funds and potentially three times as much from the private sector, to create and support up to 250,000 green jobs.</a:t>
            </a:r>
          </a:p>
          <a:p>
            <a:pPr lvl="1"/>
            <a:r>
              <a:rPr lang="en-GB" dirty="0"/>
              <a:t>Overall, the plan aims to create a sustainable, low-carbon economy that supports green jobs, drives innovation and enhances the natural environment.</a:t>
            </a:r>
          </a:p>
        </p:txBody>
      </p:sp>
      <p:sp>
        <p:nvSpPr>
          <p:cNvPr id="5" name="Footer Placeholder 4">
            <a:extLst>
              <a:ext uri="{FF2B5EF4-FFF2-40B4-BE49-F238E27FC236}">
                <a16:creationId xmlns:a16="http://schemas.microsoft.com/office/drawing/2014/main" id="{F2A04361-8706-9791-7313-6B939B786864}"/>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2821828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CDB32-F66A-825A-F59C-E4E66D40817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79</a:t>
            </a:fld>
            <a:endParaRPr lang="en-GB"/>
          </a:p>
        </p:txBody>
      </p:sp>
      <p:sp>
        <p:nvSpPr>
          <p:cNvPr id="3" name="Title 2">
            <a:extLst>
              <a:ext uri="{FF2B5EF4-FFF2-40B4-BE49-F238E27FC236}">
                <a16:creationId xmlns:a16="http://schemas.microsoft.com/office/drawing/2014/main" id="{CA8497BF-66FE-D566-E74A-6548057C50A8}"/>
              </a:ext>
            </a:extLst>
          </p:cNvPr>
          <p:cNvSpPr>
            <a:spLocks noGrp="1"/>
          </p:cNvSpPr>
          <p:nvPr>
            <p:ph type="title"/>
          </p:nvPr>
        </p:nvSpPr>
        <p:spPr/>
        <p:txBody>
          <a:bodyPr/>
          <a:lstStyle/>
          <a:p>
            <a:r>
              <a:rPr lang="en-GB" dirty="0"/>
              <a:t>Environmental policy group task</a:t>
            </a:r>
          </a:p>
        </p:txBody>
      </p:sp>
      <p:sp>
        <p:nvSpPr>
          <p:cNvPr id="4" name="Text Placeholder 3">
            <a:extLst>
              <a:ext uri="{FF2B5EF4-FFF2-40B4-BE49-F238E27FC236}">
                <a16:creationId xmlns:a16="http://schemas.microsoft.com/office/drawing/2014/main" id="{37A50E99-8EA4-DD07-5918-1C3EB2AF34E2}"/>
              </a:ext>
            </a:extLst>
          </p:cNvPr>
          <p:cNvSpPr>
            <a:spLocks noGrp="1"/>
          </p:cNvSpPr>
          <p:nvPr>
            <p:ph type="body" sz="quarter" idx="12"/>
          </p:nvPr>
        </p:nvSpPr>
        <p:spPr>
          <a:xfrm>
            <a:off x="234000" y="986400"/>
            <a:ext cx="8436513" cy="3601574"/>
          </a:xfrm>
        </p:spPr>
        <p:txBody>
          <a:bodyPr/>
          <a:lstStyle/>
          <a:p>
            <a:r>
              <a:rPr lang="en-GB" dirty="0"/>
              <a:t>In your group, evaluate the designated policy.</a:t>
            </a:r>
          </a:p>
          <a:p>
            <a:endParaRPr lang="en-GB" dirty="0"/>
          </a:p>
          <a:p>
            <a:r>
              <a:rPr lang="en-GB" dirty="0"/>
              <a:t>Consider the following:</a:t>
            </a:r>
          </a:p>
          <a:p>
            <a:pPr lvl="1"/>
            <a:r>
              <a:rPr lang="en-GB" dirty="0"/>
              <a:t>clarity and coherence</a:t>
            </a:r>
          </a:p>
          <a:p>
            <a:pPr lvl="1"/>
            <a:r>
              <a:rPr lang="en-GB" dirty="0"/>
              <a:t>effectiveness</a:t>
            </a:r>
          </a:p>
          <a:p>
            <a:pPr lvl="1"/>
            <a:r>
              <a:rPr lang="en-GB" dirty="0"/>
              <a:t>impact.</a:t>
            </a:r>
          </a:p>
          <a:p>
            <a:pPr lvl="1"/>
            <a:endParaRPr lang="en-GB" dirty="0"/>
          </a:p>
          <a:p>
            <a:pPr marL="0" lvl="1" indent="0">
              <a:buNone/>
            </a:pPr>
            <a:r>
              <a:rPr lang="en-GB" dirty="0"/>
              <a:t>Group 1: 25YEP (including the EIP).</a:t>
            </a:r>
          </a:p>
          <a:p>
            <a:pPr marL="0" lvl="1" indent="0">
              <a:buNone/>
            </a:pPr>
            <a:r>
              <a:rPr lang="en-GB" dirty="0"/>
              <a:t>Group 2: Ten point plan for a green industrial revolution.</a:t>
            </a:r>
          </a:p>
          <a:p>
            <a:endParaRPr lang="en-GB" dirty="0"/>
          </a:p>
        </p:txBody>
      </p:sp>
      <p:sp>
        <p:nvSpPr>
          <p:cNvPr id="5" name="Footer Placeholder 4">
            <a:extLst>
              <a:ext uri="{FF2B5EF4-FFF2-40B4-BE49-F238E27FC236}">
                <a16:creationId xmlns:a16="http://schemas.microsoft.com/office/drawing/2014/main" id="{81BE1C29-7068-4432-2047-C5585AFF5D3C}"/>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2075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F301A-78BA-4890-82BE-A3585AE2CDB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a:t>
            </a:fld>
            <a:endParaRPr lang="en-GB"/>
          </a:p>
        </p:txBody>
      </p:sp>
      <p:sp>
        <p:nvSpPr>
          <p:cNvPr id="3" name="Title 2">
            <a:extLst>
              <a:ext uri="{FF2B5EF4-FFF2-40B4-BE49-F238E27FC236}">
                <a16:creationId xmlns:a16="http://schemas.microsoft.com/office/drawing/2014/main" id="{DB71AE6A-1837-4F20-B8D0-24BCB478DF42}"/>
              </a:ext>
            </a:extLst>
          </p:cNvPr>
          <p:cNvSpPr>
            <a:spLocks noGrp="1"/>
          </p:cNvSpPr>
          <p:nvPr>
            <p:ph type="title"/>
          </p:nvPr>
        </p:nvSpPr>
        <p:spPr/>
        <p:txBody>
          <a:bodyPr/>
          <a:lstStyle/>
          <a:p>
            <a:r>
              <a:rPr lang="en-GB" dirty="0"/>
              <a:t>Key legislation/regulations: Impact</a:t>
            </a:r>
          </a:p>
        </p:txBody>
      </p:sp>
      <p:sp>
        <p:nvSpPr>
          <p:cNvPr id="4" name="Text Placeholder 3">
            <a:extLst>
              <a:ext uri="{FF2B5EF4-FFF2-40B4-BE49-F238E27FC236}">
                <a16:creationId xmlns:a16="http://schemas.microsoft.com/office/drawing/2014/main" id="{834089D6-52D4-43A3-B8D8-0F7856C9D0AA}"/>
              </a:ext>
            </a:extLst>
          </p:cNvPr>
          <p:cNvSpPr>
            <a:spLocks noGrp="1"/>
          </p:cNvSpPr>
          <p:nvPr>
            <p:ph type="body" sz="quarter" idx="12"/>
          </p:nvPr>
        </p:nvSpPr>
        <p:spPr>
          <a:xfrm>
            <a:off x="234000" y="986400"/>
            <a:ext cx="8631840" cy="3601574"/>
          </a:xfrm>
        </p:spPr>
        <p:txBody>
          <a:bodyPr/>
          <a:lstStyle/>
          <a:p>
            <a:r>
              <a:rPr lang="en-GB" dirty="0"/>
              <a:t>Work in your groups.</a:t>
            </a:r>
          </a:p>
          <a:p>
            <a:endParaRPr lang="en-GB" dirty="0"/>
          </a:p>
          <a:p>
            <a:r>
              <a:rPr lang="en-GB" dirty="0"/>
              <a:t>Write one way in which the legislation might affect an animal business. Do this for each legislation.</a:t>
            </a:r>
          </a:p>
          <a:p>
            <a:endParaRPr lang="en-GB" dirty="0"/>
          </a:p>
          <a:p>
            <a:r>
              <a:rPr lang="en-GB" dirty="0"/>
              <a:t>Next, move to another group’s workspace and look at what they have written. Add any other impacts you can think of for any of the legislations. </a:t>
            </a:r>
          </a:p>
          <a:p>
            <a:endParaRPr lang="en-GB" dirty="0"/>
          </a:p>
          <a:p>
            <a:r>
              <a:rPr lang="en-GB" dirty="0"/>
              <a:t>Return to your own set and see what has been added.</a:t>
            </a:r>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D475EA42-4103-42BC-8E4F-4D5DAF9444D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3072700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a:lnSpc>
                <a:spcPct val="100000"/>
              </a:lnSpc>
            </a:pPr>
            <a:r>
              <a:rPr lang="en-GB" sz="3600" dirty="0"/>
              <a:t>Summary</a:t>
            </a:r>
          </a:p>
        </p:txBody>
      </p:sp>
      <p:sp>
        <p:nvSpPr>
          <p:cNvPr id="5" name="Text Placeholder 4"/>
          <p:cNvSpPr>
            <a:spLocks noGrp="1"/>
          </p:cNvSpPr>
          <p:nvPr>
            <p:ph type="body" sz="quarter" idx="12"/>
          </p:nvPr>
        </p:nvSpPr>
        <p:spPr>
          <a:xfrm>
            <a:off x="234000" y="986400"/>
            <a:ext cx="8436513" cy="3601574"/>
          </a:xfrm>
        </p:spPr>
        <p:txBody>
          <a:bodyPr/>
          <a:lstStyle/>
          <a:p>
            <a:r>
              <a:rPr lang="en-GB" dirty="0"/>
              <a:t>Which of the policies and initiatives discussed today stands out the most to you and why?</a:t>
            </a:r>
          </a:p>
          <a:p>
            <a:endParaRPr lang="en-GB" dirty="0"/>
          </a:p>
          <a:p>
            <a:r>
              <a:rPr lang="en-GB" dirty="0"/>
              <a:t>Write your answer on the sticky note provided.</a:t>
            </a:r>
          </a:p>
          <a:p>
            <a:endParaRPr lang="en-GB" dirty="0"/>
          </a:p>
          <a:p>
            <a:r>
              <a:rPr lang="en-GB" dirty="0"/>
              <a:t>On your second sticky note, write down one question you still have about climate change and environmental policies.</a:t>
            </a:r>
          </a:p>
          <a:p>
            <a:endParaRPr lang="en-GB" dirty="0"/>
          </a:p>
          <a:p>
            <a:r>
              <a:rPr lang="en-GB" dirty="0"/>
              <a:t>For homework, try to find the answer to this question and come prepared to share it next lesson.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80</a:t>
            </a:fld>
            <a:endParaRPr lang="en-GB"/>
          </a:p>
        </p:txBody>
      </p:sp>
    </p:spTree>
    <p:extLst>
      <p:ext uri="{BB962C8B-B14F-4D97-AF65-F5344CB8AC3E}">
        <p14:creationId xmlns:p14="http://schemas.microsoft.com/office/powerpoint/2010/main" val="2789639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6</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GB" dirty="0"/>
              <a:t>Sustainability challenges for land-based businesses</a:t>
            </a:r>
            <a:endParaRPr lang="en-US" dirty="0"/>
          </a:p>
        </p:txBody>
      </p:sp>
    </p:spTree>
    <p:extLst>
      <p:ext uri="{BB962C8B-B14F-4D97-AF65-F5344CB8AC3E}">
        <p14:creationId xmlns:p14="http://schemas.microsoft.com/office/powerpoint/2010/main" val="2872232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AC187-C253-46EA-A2C5-4C685F6ADD5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E6BC29D-7CAE-34C1-6314-4478E93C3E03}"/>
              </a:ext>
            </a:extLst>
          </p:cNvPr>
          <p:cNvSpPr>
            <a:spLocks noGrp="1"/>
          </p:cNvSpPr>
          <p:nvPr>
            <p:ph type="title"/>
          </p:nvPr>
        </p:nvSpPr>
        <p:spPr/>
        <p:txBody>
          <a:bodyPr>
            <a:normAutofit/>
          </a:bodyPr>
          <a:lstStyle/>
          <a:p>
            <a:pPr>
              <a:lnSpc>
                <a:spcPct val="100000"/>
              </a:lnSpc>
            </a:pPr>
            <a:r>
              <a:rPr lang="en-GB" sz="3600" dirty="0"/>
              <a:t>Lesson outline</a:t>
            </a:r>
          </a:p>
        </p:txBody>
      </p:sp>
      <p:sp>
        <p:nvSpPr>
          <p:cNvPr id="5" name="Text Placeholder 4">
            <a:extLst>
              <a:ext uri="{FF2B5EF4-FFF2-40B4-BE49-F238E27FC236}">
                <a16:creationId xmlns:a16="http://schemas.microsoft.com/office/drawing/2014/main" id="{33B7F4EA-B1CF-0D76-D28E-E05455D8576D}"/>
              </a:ext>
            </a:extLst>
          </p:cNvPr>
          <p:cNvSpPr>
            <a:spLocks noGrp="1"/>
          </p:cNvSpPr>
          <p:nvPr>
            <p:ph type="body" sz="quarter" idx="12"/>
          </p:nvPr>
        </p:nvSpPr>
        <p:spPr>
          <a:xfrm>
            <a:off x="234000" y="986400"/>
            <a:ext cx="8631840" cy="3601574"/>
          </a:xfrm>
        </p:spPr>
        <p:txBody>
          <a:bodyPr/>
          <a:lstStyle/>
          <a:p>
            <a:pPr lvl="1"/>
            <a:r>
              <a:rPr lang="en-GB" dirty="0"/>
              <a:t>Recap of climate change and environmental policies.</a:t>
            </a:r>
          </a:p>
          <a:p>
            <a:pPr lvl="1"/>
            <a:r>
              <a:rPr lang="en-GB" dirty="0"/>
              <a:t>Environmental impacts of businesses.</a:t>
            </a:r>
          </a:p>
          <a:p>
            <a:pPr lvl="1"/>
            <a:r>
              <a:rPr lang="en-GB" dirty="0"/>
              <a:t>Sustainable development. </a:t>
            </a:r>
          </a:p>
          <a:p>
            <a:pPr lvl="1"/>
            <a:r>
              <a:rPr lang="en-GB" dirty="0"/>
              <a:t>Sustainability challenges for animal-related businesses.</a:t>
            </a:r>
          </a:p>
          <a:p>
            <a:pPr lvl="1"/>
            <a:r>
              <a:rPr lang="en-GB" dirty="0"/>
              <a:t>Problem-solving skills.</a:t>
            </a:r>
          </a:p>
          <a:p>
            <a:pPr lvl="1"/>
            <a:endParaRPr lang="en-GB" dirty="0"/>
          </a:p>
        </p:txBody>
      </p:sp>
      <p:sp>
        <p:nvSpPr>
          <p:cNvPr id="3" name="Footer Placeholder 2">
            <a:extLst>
              <a:ext uri="{FF2B5EF4-FFF2-40B4-BE49-F238E27FC236}">
                <a16:creationId xmlns:a16="http://schemas.microsoft.com/office/drawing/2014/main" id="{5C41C61B-56E6-D3A1-FD67-9FAD2E1E8AE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A763DDE7-9B9B-EAC1-9AF5-6CB6C38436C9}"/>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82</a:t>
            </a:fld>
            <a:endParaRPr lang="en-GB"/>
          </a:p>
        </p:txBody>
      </p:sp>
    </p:spTree>
    <p:extLst>
      <p:ext uri="{BB962C8B-B14F-4D97-AF65-F5344CB8AC3E}">
        <p14:creationId xmlns:p14="http://schemas.microsoft.com/office/powerpoint/2010/main" val="67498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2F3F4-F072-F877-8590-E61B76183A8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235AA1D-5235-D394-91CB-D60DA45593FA}"/>
              </a:ext>
            </a:extLst>
          </p:cNvPr>
          <p:cNvSpPr>
            <a:spLocks noGrp="1"/>
          </p:cNvSpPr>
          <p:nvPr>
            <p:ph type="title"/>
          </p:nvPr>
        </p:nvSpPr>
        <p:spPr/>
        <p:txBody>
          <a:bodyPr>
            <a:normAutofit/>
          </a:bodyPr>
          <a:lstStyle/>
          <a:p>
            <a:pPr>
              <a:lnSpc>
                <a:spcPct val="100000"/>
              </a:lnSpc>
            </a:pPr>
            <a:r>
              <a:rPr lang="en-GB" sz="3600" dirty="0"/>
              <a:t>Environm</a:t>
            </a:r>
            <a:r>
              <a:rPr lang="en-GB" dirty="0"/>
              <a:t>ental policies r</a:t>
            </a:r>
            <a:r>
              <a:rPr lang="en-GB" sz="3600" dirty="0"/>
              <a:t>ecap activity</a:t>
            </a:r>
          </a:p>
        </p:txBody>
      </p:sp>
      <p:sp>
        <p:nvSpPr>
          <p:cNvPr id="5" name="Text Placeholder 4">
            <a:extLst>
              <a:ext uri="{FF2B5EF4-FFF2-40B4-BE49-F238E27FC236}">
                <a16:creationId xmlns:a16="http://schemas.microsoft.com/office/drawing/2014/main" id="{9F7E1744-25E3-454B-87E4-78B58C2E5FDE}"/>
              </a:ext>
            </a:extLst>
          </p:cNvPr>
          <p:cNvSpPr>
            <a:spLocks noGrp="1"/>
          </p:cNvSpPr>
          <p:nvPr>
            <p:ph type="body" sz="quarter" idx="12"/>
          </p:nvPr>
        </p:nvSpPr>
        <p:spPr>
          <a:xfrm>
            <a:off x="234000" y="986400"/>
            <a:ext cx="8631840" cy="3601574"/>
          </a:xfrm>
        </p:spPr>
        <p:txBody>
          <a:bodyPr/>
          <a:lstStyle/>
          <a:p>
            <a:pPr>
              <a:lnSpc>
                <a:spcPct val="100000"/>
              </a:lnSpc>
            </a:pPr>
            <a:r>
              <a:rPr lang="en-GB" dirty="0"/>
              <a:t>You will need your question from last lesson and the answer you found out. </a:t>
            </a:r>
          </a:p>
          <a:p>
            <a:pPr>
              <a:lnSpc>
                <a:spcPct val="100000"/>
              </a:lnSpc>
            </a:pPr>
            <a:endParaRPr lang="en-GB" dirty="0"/>
          </a:p>
          <a:p>
            <a:pPr>
              <a:lnSpc>
                <a:spcPct val="100000"/>
              </a:lnSpc>
            </a:pPr>
            <a:r>
              <a:rPr lang="en-GB" dirty="0"/>
              <a:t>Move around the room and discuss with your peers the question you had and the answer you found out.</a:t>
            </a:r>
          </a:p>
          <a:p>
            <a:pPr>
              <a:lnSpc>
                <a:spcPct val="100000"/>
              </a:lnSpc>
            </a:pPr>
            <a:endParaRPr lang="en-GB" dirty="0"/>
          </a:p>
          <a:p>
            <a:pPr>
              <a:lnSpc>
                <a:spcPct val="100000"/>
              </a:lnSpc>
            </a:pPr>
            <a:r>
              <a:rPr lang="en-GB" dirty="0"/>
              <a:t>Have discussions with at least two peers.</a:t>
            </a:r>
          </a:p>
          <a:p>
            <a:pPr>
              <a:lnSpc>
                <a:spcPct val="100000"/>
              </a:lnSpc>
            </a:pPr>
            <a:endParaRPr lang="en-GB" dirty="0"/>
          </a:p>
          <a:p>
            <a:pPr>
              <a:lnSpc>
                <a:spcPct val="100000"/>
              </a:lnSpc>
            </a:pPr>
            <a:endParaRPr lang="en-GB" dirty="0"/>
          </a:p>
        </p:txBody>
      </p:sp>
      <p:sp>
        <p:nvSpPr>
          <p:cNvPr id="3" name="Footer Placeholder 2">
            <a:extLst>
              <a:ext uri="{FF2B5EF4-FFF2-40B4-BE49-F238E27FC236}">
                <a16:creationId xmlns:a16="http://schemas.microsoft.com/office/drawing/2014/main" id="{1351F843-2E50-3FCF-5B2F-D4BCA8641F4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3FE5E36A-EAE9-0F0F-6A4F-E5DCF7886ED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83</a:t>
            </a:fld>
            <a:endParaRPr lang="en-GB"/>
          </a:p>
        </p:txBody>
      </p:sp>
    </p:spTree>
    <p:extLst>
      <p:ext uri="{BB962C8B-B14F-4D97-AF65-F5344CB8AC3E}">
        <p14:creationId xmlns:p14="http://schemas.microsoft.com/office/powerpoint/2010/main" val="38038580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4BF286-E717-CE91-A439-ABE3BBB9599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84</a:t>
            </a:fld>
            <a:endParaRPr lang="en-GB"/>
          </a:p>
        </p:txBody>
      </p:sp>
      <p:sp>
        <p:nvSpPr>
          <p:cNvPr id="3" name="Title 2">
            <a:extLst>
              <a:ext uri="{FF2B5EF4-FFF2-40B4-BE49-F238E27FC236}">
                <a16:creationId xmlns:a16="http://schemas.microsoft.com/office/drawing/2014/main" id="{A73BFAFA-D87A-7E46-7018-CF6F6CC5260B}"/>
              </a:ext>
            </a:extLst>
          </p:cNvPr>
          <p:cNvSpPr>
            <a:spLocks noGrp="1"/>
          </p:cNvSpPr>
          <p:nvPr>
            <p:ph type="title"/>
          </p:nvPr>
        </p:nvSpPr>
        <p:spPr/>
        <p:txBody>
          <a:bodyPr/>
          <a:lstStyle/>
          <a:p>
            <a:r>
              <a:rPr lang="en-GB" dirty="0"/>
              <a:t>Environmental impacts of businesses</a:t>
            </a:r>
          </a:p>
        </p:txBody>
      </p:sp>
      <p:sp>
        <p:nvSpPr>
          <p:cNvPr id="4" name="Text Placeholder 3">
            <a:extLst>
              <a:ext uri="{FF2B5EF4-FFF2-40B4-BE49-F238E27FC236}">
                <a16:creationId xmlns:a16="http://schemas.microsoft.com/office/drawing/2014/main" id="{0CD1EE1A-34DF-22ED-9BF8-37B5B03EE681}"/>
              </a:ext>
            </a:extLst>
          </p:cNvPr>
          <p:cNvSpPr>
            <a:spLocks noGrp="1"/>
          </p:cNvSpPr>
          <p:nvPr>
            <p:ph type="body" sz="quarter" idx="12"/>
          </p:nvPr>
        </p:nvSpPr>
        <p:spPr>
          <a:xfrm>
            <a:off x="234000" y="986400"/>
            <a:ext cx="8631840" cy="3601574"/>
          </a:xfrm>
        </p:spPr>
        <p:txBody>
          <a:bodyPr/>
          <a:lstStyle/>
          <a:p>
            <a:endParaRPr lang="en-GB" b="0" i="0" dirty="0">
              <a:solidFill>
                <a:srgbClr val="001D35"/>
              </a:solidFill>
              <a:effectLst/>
            </a:endParaRPr>
          </a:p>
          <a:p>
            <a:r>
              <a:rPr lang="en-GB" b="0" i="0" dirty="0">
                <a:solidFill>
                  <a:srgbClr val="001D35"/>
                </a:solidFill>
                <a:effectLst/>
              </a:rPr>
              <a:t>Businesses typically have a greater environmental impact than individuals due to a larger scale of operation. </a:t>
            </a:r>
          </a:p>
          <a:p>
            <a:endParaRPr lang="en-GB" dirty="0">
              <a:solidFill>
                <a:srgbClr val="001D35"/>
              </a:solidFill>
            </a:endParaRPr>
          </a:p>
          <a:p>
            <a:r>
              <a:rPr lang="en-GB" b="0" i="0" dirty="0">
                <a:solidFill>
                  <a:srgbClr val="001D35"/>
                </a:solidFill>
                <a:effectLst/>
              </a:rPr>
              <a:t>The decisions and behaviours of individuals are largely led </a:t>
            </a:r>
            <a:br>
              <a:rPr lang="en-GB" b="0" i="0" dirty="0">
                <a:solidFill>
                  <a:srgbClr val="001D35"/>
                </a:solidFill>
                <a:effectLst/>
              </a:rPr>
            </a:br>
            <a:r>
              <a:rPr lang="en-GB" b="0" i="0" dirty="0">
                <a:solidFill>
                  <a:srgbClr val="001D35"/>
                </a:solidFill>
                <a:effectLst/>
              </a:rPr>
              <a:t>by suppliers.</a:t>
            </a:r>
          </a:p>
          <a:p>
            <a:endParaRPr lang="en-GB" dirty="0">
              <a:solidFill>
                <a:srgbClr val="001D35"/>
              </a:solidFill>
            </a:endParaRPr>
          </a:p>
          <a:p>
            <a:r>
              <a:rPr lang="en-GB" dirty="0">
                <a:solidFill>
                  <a:srgbClr val="001D35"/>
                </a:solidFill>
              </a:rPr>
              <a:t>Businesses </a:t>
            </a:r>
            <a:r>
              <a:rPr lang="en-GB" b="0" i="0" dirty="0">
                <a:solidFill>
                  <a:srgbClr val="001D35"/>
                </a:solidFill>
                <a:effectLst/>
              </a:rPr>
              <a:t>therefore have a responsibility to operate as sustainably as they can.</a:t>
            </a:r>
            <a:endParaRPr lang="en-GB" dirty="0"/>
          </a:p>
        </p:txBody>
      </p:sp>
      <p:sp>
        <p:nvSpPr>
          <p:cNvPr id="5" name="Footer Placeholder 4">
            <a:extLst>
              <a:ext uri="{FF2B5EF4-FFF2-40B4-BE49-F238E27FC236}">
                <a16:creationId xmlns:a16="http://schemas.microsoft.com/office/drawing/2014/main" id="{D0F81B58-4FED-DED2-4B1B-12771132850B}"/>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342864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2950" y="249900"/>
            <a:ext cx="8437563" cy="1241730"/>
          </a:xfrm>
        </p:spPr>
        <p:txBody>
          <a:bodyPr>
            <a:noAutofit/>
          </a:bodyPr>
          <a:lstStyle/>
          <a:p>
            <a:pPr>
              <a:lnSpc>
                <a:spcPct val="100000"/>
              </a:lnSpc>
            </a:pPr>
            <a:r>
              <a:rPr lang="en-GB" dirty="0"/>
              <a:t>How do land-based businesses impact the environment?</a:t>
            </a:r>
            <a:endParaRPr lang="en-GB" sz="3600" dirty="0"/>
          </a:p>
        </p:txBody>
      </p:sp>
      <p:sp>
        <p:nvSpPr>
          <p:cNvPr id="5" name="Text Placeholder 4"/>
          <p:cNvSpPr>
            <a:spLocks noGrp="1"/>
          </p:cNvSpPr>
          <p:nvPr>
            <p:ph type="body" sz="quarter" idx="12"/>
          </p:nvPr>
        </p:nvSpPr>
        <p:spPr>
          <a:xfrm>
            <a:off x="234000" y="1491630"/>
            <a:ext cx="8631840" cy="3096344"/>
          </a:xfrm>
        </p:spPr>
        <p:txBody>
          <a:bodyPr/>
          <a:lstStyle/>
          <a:p>
            <a:pPr>
              <a:lnSpc>
                <a:spcPct val="100000"/>
              </a:lnSpc>
            </a:pPr>
            <a:endParaRPr lang="en-GB" dirty="0"/>
          </a:p>
          <a:p>
            <a:pPr>
              <a:lnSpc>
                <a:spcPct val="100000"/>
              </a:lnSpc>
            </a:pPr>
            <a:r>
              <a:rPr lang="en-GB" dirty="0"/>
              <a:t>Discuss with your neighbours some specific ways that </a:t>
            </a:r>
            <a:br>
              <a:rPr lang="en-GB" dirty="0"/>
            </a:br>
            <a:r>
              <a:rPr lang="en-GB" dirty="0"/>
              <a:t>land-based businesses might impact the environment.</a:t>
            </a:r>
          </a:p>
          <a:p>
            <a:pPr>
              <a:lnSpc>
                <a:spcPct val="100000"/>
              </a:lnSpc>
            </a:pPr>
            <a:endParaRPr lang="en-GB" dirty="0"/>
          </a:p>
          <a:p>
            <a:pPr>
              <a:lnSpc>
                <a:spcPct val="100000"/>
              </a:lnSpc>
            </a:pPr>
            <a:r>
              <a:rPr lang="en-GB" dirty="0"/>
              <a:t>Between you, write one of these ways on a sticky note and stick this to the whiteboard.</a:t>
            </a:r>
          </a:p>
          <a:p>
            <a:pPr>
              <a:lnSpc>
                <a:spcPct val="100000"/>
              </a:lnSpc>
            </a:pPr>
            <a:endParaRPr lang="en-GB" sz="2400" dirty="0"/>
          </a:p>
          <a:p>
            <a:pPr>
              <a:lnSpc>
                <a:spcPct val="100000"/>
              </a:lnSpc>
            </a:pPr>
            <a:endParaRPr lang="en-GB" sz="2400" dirty="0"/>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85</a:t>
            </a:fld>
            <a:endParaRPr lang="en-GB"/>
          </a:p>
        </p:txBody>
      </p:sp>
    </p:spTree>
    <p:extLst>
      <p:ext uri="{BB962C8B-B14F-4D97-AF65-F5344CB8AC3E}">
        <p14:creationId xmlns:p14="http://schemas.microsoft.com/office/powerpoint/2010/main" val="34028249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6068B-BEBD-B347-D487-8C0A7867E9E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4AE7628-3822-495D-FC84-DDDF199537D4}"/>
              </a:ext>
            </a:extLst>
          </p:cNvPr>
          <p:cNvSpPr>
            <a:spLocks noGrp="1"/>
          </p:cNvSpPr>
          <p:nvPr>
            <p:ph type="title"/>
          </p:nvPr>
        </p:nvSpPr>
        <p:spPr>
          <a:xfrm>
            <a:off x="232950" y="249900"/>
            <a:ext cx="8437563" cy="1241730"/>
          </a:xfrm>
        </p:spPr>
        <p:txBody>
          <a:bodyPr>
            <a:noAutofit/>
          </a:bodyPr>
          <a:lstStyle/>
          <a:p>
            <a:pPr>
              <a:lnSpc>
                <a:spcPct val="100000"/>
              </a:lnSpc>
            </a:pPr>
            <a:r>
              <a:rPr lang="en-GB" dirty="0"/>
              <a:t>How do land-based businesses impact the environment?</a:t>
            </a:r>
            <a:endParaRPr lang="en-GB" sz="3600" dirty="0"/>
          </a:p>
        </p:txBody>
      </p:sp>
      <p:sp>
        <p:nvSpPr>
          <p:cNvPr id="5" name="Text Placeholder 4">
            <a:extLst>
              <a:ext uri="{FF2B5EF4-FFF2-40B4-BE49-F238E27FC236}">
                <a16:creationId xmlns:a16="http://schemas.microsoft.com/office/drawing/2014/main" id="{E823DD66-2B15-9A4F-7475-C4BF40B8F8A9}"/>
              </a:ext>
            </a:extLst>
          </p:cNvPr>
          <p:cNvSpPr>
            <a:spLocks noGrp="1"/>
          </p:cNvSpPr>
          <p:nvPr>
            <p:ph type="body" sz="quarter" idx="12"/>
          </p:nvPr>
        </p:nvSpPr>
        <p:spPr>
          <a:xfrm>
            <a:off x="234000" y="1491630"/>
            <a:ext cx="8631840" cy="3096344"/>
          </a:xfrm>
        </p:spPr>
        <p:txBody>
          <a:bodyPr/>
          <a:lstStyle/>
          <a:p>
            <a:pPr lvl="1"/>
            <a:endParaRPr lang="en-GB" dirty="0"/>
          </a:p>
          <a:p>
            <a:pPr lvl="1"/>
            <a:r>
              <a:rPr lang="en-GB" dirty="0"/>
              <a:t>Land degradation, e.g. soil erosion, loss of soil fertility, desertification.  </a:t>
            </a:r>
          </a:p>
          <a:p>
            <a:pPr lvl="1"/>
            <a:r>
              <a:rPr lang="en-GB" dirty="0"/>
              <a:t>Water availability and quality, e.g. water pollution, volume of water required for daily tasks.</a:t>
            </a:r>
          </a:p>
          <a:p>
            <a:pPr lvl="1"/>
            <a:r>
              <a:rPr lang="en-GB" dirty="0"/>
              <a:t>Climate change, e.g. contribution to greenhouse gases through high energy consumption activities.</a:t>
            </a:r>
          </a:p>
          <a:p>
            <a:pPr>
              <a:lnSpc>
                <a:spcPct val="100000"/>
              </a:lnSpc>
            </a:pPr>
            <a:endParaRPr lang="en-GB" sz="2400" dirty="0"/>
          </a:p>
          <a:p>
            <a:endParaRPr lang="en-GB" dirty="0"/>
          </a:p>
        </p:txBody>
      </p:sp>
      <p:sp>
        <p:nvSpPr>
          <p:cNvPr id="3" name="Footer Placeholder 2">
            <a:extLst>
              <a:ext uri="{FF2B5EF4-FFF2-40B4-BE49-F238E27FC236}">
                <a16:creationId xmlns:a16="http://schemas.microsoft.com/office/drawing/2014/main" id="{F2994D43-A30D-EDDF-A6A0-2DA809D7D89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7EB3F419-F5F3-C34F-C0D7-C03AB22680F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86</a:t>
            </a:fld>
            <a:endParaRPr lang="en-GB"/>
          </a:p>
        </p:txBody>
      </p:sp>
    </p:spTree>
    <p:extLst>
      <p:ext uri="{BB962C8B-B14F-4D97-AF65-F5344CB8AC3E}">
        <p14:creationId xmlns:p14="http://schemas.microsoft.com/office/powerpoint/2010/main" val="3729479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EEBC-3C64-9F94-B0A7-1CAA528FC1C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A13063E-C556-3BB4-A455-B12A56A66A41}"/>
              </a:ext>
            </a:extLst>
          </p:cNvPr>
          <p:cNvSpPr>
            <a:spLocks noGrp="1"/>
          </p:cNvSpPr>
          <p:nvPr>
            <p:ph type="title"/>
          </p:nvPr>
        </p:nvSpPr>
        <p:spPr>
          <a:xfrm>
            <a:off x="232950" y="249900"/>
            <a:ext cx="8437563" cy="1241730"/>
          </a:xfrm>
        </p:spPr>
        <p:txBody>
          <a:bodyPr>
            <a:noAutofit/>
          </a:bodyPr>
          <a:lstStyle/>
          <a:p>
            <a:pPr>
              <a:lnSpc>
                <a:spcPct val="100000"/>
              </a:lnSpc>
            </a:pPr>
            <a:r>
              <a:rPr lang="en-GB" dirty="0"/>
              <a:t>How do land-based businesses impact the environment?</a:t>
            </a:r>
            <a:endParaRPr lang="en-GB" sz="3600" dirty="0"/>
          </a:p>
        </p:txBody>
      </p:sp>
      <p:sp>
        <p:nvSpPr>
          <p:cNvPr id="5" name="Text Placeholder 4">
            <a:extLst>
              <a:ext uri="{FF2B5EF4-FFF2-40B4-BE49-F238E27FC236}">
                <a16:creationId xmlns:a16="http://schemas.microsoft.com/office/drawing/2014/main" id="{AE8C2BDE-A6F8-CBC0-8700-9E394D4CA5CB}"/>
              </a:ext>
            </a:extLst>
          </p:cNvPr>
          <p:cNvSpPr>
            <a:spLocks noGrp="1"/>
          </p:cNvSpPr>
          <p:nvPr>
            <p:ph type="body" sz="quarter" idx="12"/>
          </p:nvPr>
        </p:nvSpPr>
        <p:spPr>
          <a:xfrm>
            <a:off x="234000" y="1491630"/>
            <a:ext cx="8631840" cy="3096344"/>
          </a:xfrm>
        </p:spPr>
        <p:txBody>
          <a:bodyPr/>
          <a:lstStyle/>
          <a:p>
            <a:pPr lvl="1"/>
            <a:endParaRPr lang="en-GB" dirty="0"/>
          </a:p>
          <a:p>
            <a:pPr lvl="1"/>
            <a:r>
              <a:rPr lang="en-GB" dirty="0"/>
              <a:t>Pollution, e.g. disinfectant and pesticide runoff, air pollutants from manure.</a:t>
            </a:r>
          </a:p>
          <a:p>
            <a:pPr lvl="1"/>
            <a:r>
              <a:rPr lang="en-GB" dirty="0"/>
              <a:t>Waste generation, e.g. high levels of non-recyclable waste contributing to landfill.</a:t>
            </a:r>
          </a:p>
          <a:p>
            <a:pPr>
              <a:lnSpc>
                <a:spcPct val="100000"/>
              </a:lnSpc>
            </a:pPr>
            <a:endParaRPr lang="en-GB" sz="2400" dirty="0"/>
          </a:p>
          <a:p>
            <a:endParaRPr lang="en-GB" dirty="0"/>
          </a:p>
        </p:txBody>
      </p:sp>
      <p:sp>
        <p:nvSpPr>
          <p:cNvPr id="3" name="Footer Placeholder 2">
            <a:extLst>
              <a:ext uri="{FF2B5EF4-FFF2-40B4-BE49-F238E27FC236}">
                <a16:creationId xmlns:a16="http://schemas.microsoft.com/office/drawing/2014/main" id="{62DC11A5-DA07-B204-321E-3E92C3CED230}"/>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a:extLst>
              <a:ext uri="{FF2B5EF4-FFF2-40B4-BE49-F238E27FC236}">
                <a16:creationId xmlns:a16="http://schemas.microsoft.com/office/drawing/2014/main" id="{290E9AA8-A3E8-F397-67EA-5B5E991E5C7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87</a:t>
            </a:fld>
            <a:endParaRPr lang="en-GB"/>
          </a:p>
        </p:txBody>
      </p:sp>
    </p:spTree>
    <p:extLst>
      <p:ext uri="{BB962C8B-B14F-4D97-AF65-F5344CB8AC3E}">
        <p14:creationId xmlns:p14="http://schemas.microsoft.com/office/powerpoint/2010/main" val="10074819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81B939-9CBB-F09E-0B68-905BD992A42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88</a:t>
            </a:fld>
            <a:endParaRPr lang="en-GB"/>
          </a:p>
        </p:txBody>
      </p:sp>
      <p:sp>
        <p:nvSpPr>
          <p:cNvPr id="3" name="Title 2">
            <a:extLst>
              <a:ext uri="{FF2B5EF4-FFF2-40B4-BE49-F238E27FC236}">
                <a16:creationId xmlns:a16="http://schemas.microsoft.com/office/drawing/2014/main" id="{D58B31D6-16C4-CDC9-BF13-54F81CE47B34}"/>
              </a:ext>
            </a:extLst>
          </p:cNvPr>
          <p:cNvSpPr>
            <a:spLocks noGrp="1"/>
          </p:cNvSpPr>
          <p:nvPr>
            <p:ph type="title"/>
          </p:nvPr>
        </p:nvSpPr>
        <p:spPr/>
        <p:txBody>
          <a:bodyPr/>
          <a:lstStyle/>
          <a:p>
            <a:r>
              <a:rPr lang="en-GB" dirty="0"/>
              <a:t>Sustainable development </a:t>
            </a:r>
          </a:p>
        </p:txBody>
      </p:sp>
      <p:sp>
        <p:nvSpPr>
          <p:cNvPr id="4" name="Text Placeholder 3">
            <a:extLst>
              <a:ext uri="{FF2B5EF4-FFF2-40B4-BE49-F238E27FC236}">
                <a16:creationId xmlns:a16="http://schemas.microsoft.com/office/drawing/2014/main" id="{B3130237-425C-B971-3BE0-FE3936A471A1}"/>
              </a:ext>
            </a:extLst>
          </p:cNvPr>
          <p:cNvSpPr>
            <a:spLocks noGrp="1"/>
          </p:cNvSpPr>
          <p:nvPr>
            <p:ph type="body" sz="quarter" idx="12"/>
          </p:nvPr>
        </p:nvSpPr>
        <p:spPr>
          <a:xfrm>
            <a:off x="234000" y="986400"/>
            <a:ext cx="8631840" cy="3601574"/>
          </a:xfrm>
        </p:spPr>
        <p:txBody>
          <a:bodyPr/>
          <a:lstStyle/>
          <a:p>
            <a:r>
              <a:rPr lang="en-GB" dirty="0"/>
              <a:t>Watch the video and write down:</a:t>
            </a:r>
          </a:p>
          <a:p>
            <a:pPr lvl="1"/>
            <a:r>
              <a:rPr lang="en-GB" dirty="0"/>
              <a:t>a summary of what is meant by ‘sustainable development’</a:t>
            </a:r>
          </a:p>
          <a:p>
            <a:pPr lvl="1"/>
            <a:r>
              <a:rPr lang="en-GB" dirty="0"/>
              <a:t>how sustainable development can boost a business’s value.</a:t>
            </a:r>
          </a:p>
          <a:p>
            <a:pPr marL="0" lvl="1" indent="0">
              <a:buNone/>
            </a:pPr>
            <a:r>
              <a:rPr lang="en-GB" dirty="0"/>
              <a:t> </a:t>
            </a:r>
          </a:p>
          <a:p>
            <a:pPr marL="0" lvl="1" indent="0">
              <a:buNone/>
            </a:pPr>
            <a:endParaRPr lang="en-GB" dirty="0"/>
          </a:p>
          <a:p>
            <a:pPr marL="0" lvl="1" indent="0">
              <a:buNone/>
            </a:pPr>
            <a:endParaRPr lang="en-GB" dirty="0"/>
          </a:p>
          <a:p>
            <a:pPr marL="0" lvl="1" indent="0">
              <a:buNone/>
            </a:pPr>
            <a:endParaRPr lang="en-GB" dirty="0"/>
          </a:p>
          <a:p>
            <a:pPr marL="0" lvl="1" indent="0">
              <a:buNone/>
            </a:pPr>
            <a:endParaRPr lang="en-GB" dirty="0"/>
          </a:p>
          <a:p>
            <a:pPr marL="0" lvl="1" indent="0">
              <a:buNone/>
            </a:pPr>
            <a:endParaRPr lang="en-GB" dirty="0"/>
          </a:p>
          <a:p>
            <a:pPr algn="ctr"/>
            <a:r>
              <a:rPr lang="en-GB" dirty="0">
                <a:hlinkClick r:id="rId4"/>
              </a:rPr>
              <a:t>BIC: Two minutes to understand sustainable development</a:t>
            </a:r>
            <a:endParaRPr lang="en-GB" dirty="0"/>
          </a:p>
          <a:p>
            <a:endParaRPr lang="en-GB" dirty="0"/>
          </a:p>
        </p:txBody>
      </p:sp>
      <p:sp>
        <p:nvSpPr>
          <p:cNvPr id="5" name="Footer Placeholder 4">
            <a:extLst>
              <a:ext uri="{FF2B5EF4-FFF2-40B4-BE49-F238E27FC236}">
                <a16:creationId xmlns:a16="http://schemas.microsoft.com/office/drawing/2014/main" id="{4F545ACC-82B2-2B38-4BCF-77EC8B900E0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7" name="Online Media 5" title="BIC: Two minutes to understand sustainable development">
            <a:hlinkClick r:id="" action="ppaction://media"/>
            <a:extLst>
              <a:ext uri="{FF2B5EF4-FFF2-40B4-BE49-F238E27FC236}">
                <a16:creationId xmlns:a16="http://schemas.microsoft.com/office/drawing/2014/main" id="{A77C8AB1-D0CE-0292-3A2F-7C99E9C2BCD0}"/>
              </a:ext>
            </a:extLst>
          </p:cNvPr>
          <p:cNvPicPr>
            <a:picLocks noRot="1" noChangeAspect="1"/>
          </p:cNvPicPr>
          <p:nvPr>
            <a:videoFile r:link="rId1"/>
          </p:nvPr>
        </p:nvPicPr>
        <p:blipFill>
          <a:blip r:embed="rId5"/>
          <a:stretch>
            <a:fillRect/>
          </a:stretch>
        </p:blipFill>
        <p:spPr>
          <a:xfrm>
            <a:off x="2973765" y="2376264"/>
            <a:ext cx="3152309" cy="1779662"/>
          </a:xfrm>
          <a:prstGeom prst="rect">
            <a:avLst/>
          </a:prstGeom>
        </p:spPr>
      </p:pic>
    </p:spTree>
    <p:extLst>
      <p:ext uri="{BB962C8B-B14F-4D97-AF65-F5344CB8AC3E}">
        <p14:creationId xmlns:p14="http://schemas.microsoft.com/office/powerpoint/2010/main" val="95501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0720B1-2092-2671-94D6-9155DA0586C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89</a:t>
            </a:fld>
            <a:endParaRPr lang="en-GB"/>
          </a:p>
        </p:txBody>
      </p:sp>
      <p:sp>
        <p:nvSpPr>
          <p:cNvPr id="3" name="Title 2">
            <a:extLst>
              <a:ext uri="{FF2B5EF4-FFF2-40B4-BE49-F238E27FC236}">
                <a16:creationId xmlns:a16="http://schemas.microsoft.com/office/drawing/2014/main" id="{E10CE472-D60C-4F62-85EB-D964A5DF236D}"/>
              </a:ext>
            </a:extLst>
          </p:cNvPr>
          <p:cNvSpPr>
            <a:spLocks noGrp="1"/>
          </p:cNvSpPr>
          <p:nvPr>
            <p:ph type="title"/>
          </p:nvPr>
        </p:nvSpPr>
        <p:spPr/>
        <p:txBody>
          <a:bodyPr/>
          <a:lstStyle/>
          <a:p>
            <a:r>
              <a:rPr lang="en-GB" dirty="0"/>
              <a:t>Sustainable development</a:t>
            </a:r>
          </a:p>
        </p:txBody>
      </p:sp>
      <p:sp>
        <p:nvSpPr>
          <p:cNvPr id="4" name="Text Placeholder 3">
            <a:extLst>
              <a:ext uri="{FF2B5EF4-FFF2-40B4-BE49-F238E27FC236}">
                <a16:creationId xmlns:a16="http://schemas.microsoft.com/office/drawing/2014/main" id="{A91E7228-43CA-6B68-B1CB-B0F69B2CA105}"/>
              </a:ext>
            </a:extLst>
          </p:cNvPr>
          <p:cNvSpPr>
            <a:spLocks noGrp="1"/>
          </p:cNvSpPr>
          <p:nvPr>
            <p:ph type="body" sz="quarter" idx="12"/>
          </p:nvPr>
        </p:nvSpPr>
        <p:spPr>
          <a:xfrm>
            <a:off x="234000" y="986400"/>
            <a:ext cx="8631840" cy="3601574"/>
          </a:xfrm>
        </p:spPr>
        <p:txBody>
          <a:bodyPr/>
          <a:lstStyle/>
          <a:p>
            <a:endParaRPr lang="en-GB" dirty="0"/>
          </a:p>
          <a:p>
            <a:r>
              <a:rPr lang="en-GB" dirty="0"/>
              <a:t>What do you think puts businesses off acting more sustainably?</a:t>
            </a:r>
          </a:p>
          <a:p>
            <a:endParaRPr lang="en-GB" dirty="0"/>
          </a:p>
          <a:p>
            <a:r>
              <a:rPr lang="en-GB" dirty="0"/>
              <a:t>Discuss this with your partner and write down your thoughts.</a:t>
            </a:r>
          </a:p>
        </p:txBody>
      </p:sp>
      <p:sp>
        <p:nvSpPr>
          <p:cNvPr id="5" name="Footer Placeholder 4">
            <a:extLst>
              <a:ext uri="{FF2B5EF4-FFF2-40B4-BE49-F238E27FC236}">
                <a16:creationId xmlns:a16="http://schemas.microsoft.com/office/drawing/2014/main" id="{B04FA342-7635-F237-6116-81FCE858E14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21074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4BD35A-4F66-47FC-A030-074C1F89908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a:t>
            </a:fld>
            <a:endParaRPr lang="en-GB"/>
          </a:p>
        </p:txBody>
      </p:sp>
      <p:sp>
        <p:nvSpPr>
          <p:cNvPr id="3" name="Title 2">
            <a:extLst>
              <a:ext uri="{FF2B5EF4-FFF2-40B4-BE49-F238E27FC236}">
                <a16:creationId xmlns:a16="http://schemas.microsoft.com/office/drawing/2014/main" id="{D2D2AD0D-9826-4522-8907-93AE24025F4B}"/>
              </a:ext>
            </a:extLst>
          </p:cNvPr>
          <p:cNvSpPr>
            <a:spLocks noGrp="1"/>
          </p:cNvSpPr>
          <p:nvPr>
            <p:ph type="title"/>
          </p:nvPr>
        </p:nvSpPr>
        <p:spPr/>
        <p:txBody>
          <a:bodyPr/>
          <a:lstStyle/>
          <a:p>
            <a:r>
              <a:rPr lang="en-GB" dirty="0"/>
              <a:t>Legislation compliance</a:t>
            </a:r>
          </a:p>
        </p:txBody>
      </p:sp>
      <p:sp>
        <p:nvSpPr>
          <p:cNvPr id="4" name="Text Placeholder 3">
            <a:extLst>
              <a:ext uri="{FF2B5EF4-FFF2-40B4-BE49-F238E27FC236}">
                <a16:creationId xmlns:a16="http://schemas.microsoft.com/office/drawing/2014/main" id="{9F7F0379-888D-454E-B5F5-CBD5D6DDE4FB}"/>
              </a:ext>
            </a:extLst>
          </p:cNvPr>
          <p:cNvSpPr>
            <a:spLocks noGrp="1"/>
          </p:cNvSpPr>
          <p:nvPr>
            <p:ph type="body" sz="quarter" idx="12"/>
          </p:nvPr>
        </p:nvSpPr>
        <p:spPr>
          <a:xfrm>
            <a:off x="234000" y="986400"/>
            <a:ext cx="8631840" cy="3601574"/>
          </a:xfrm>
        </p:spPr>
        <p:txBody>
          <a:bodyPr/>
          <a:lstStyle/>
          <a:p>
            <a:r>
              <a:rPr lang="en-GB" dirty="0"/>
              <a:t>Work in pairs.</a:t>
            </a:r>
          </a:p>
          <a:p>
            <a:endParaRPr lang="en-GB" dirty="0"/>
          </a:p>
          <a:p>
            <a:r>
              <a:rPr lang="en-GB" dirty="0"/>
              <a:t>Your tutor will allocate a specific legislation to each pair.</a:t>
            </a:r>
          </a:p>
          <a:p>
            <a:endParaRPr lang="en-GB" dirty="0"/>
          </a:p>
          <a:p>
            <a:r>
              <a:rPr lang="en-GB" dirty="0"/>
              <a:t>Create a poster that offers guidance on how to comply with </a:t>
            </a:r>
            <a:br>
              <a:rPr lang="en-GB" dirty="0"/>
            </a:br>
            <a:r>
              <a:rPr lang="en-GB" dirty="0"/>
              <a:t>the legislation.</a:t>
            </a:r>
          </a:p>
          <a:p>
            <a:endParaRPr lang="en-GB" dirty="0"/>
          </a:p>
          <a:p>
            <a:r>
              <a:rPr lang="en-GB" dirty="0"/>
              <a:t>Your poster is aimed at the animal industry in general and should be informative and eye-catching. </a:t>
            </a:r>
          </a:p>
        </p:txBody>
      </p:sp>
      <p:sp>
        <p:nvSpPr>
          <p:cNvPr id="5" name="Footer Placeholder 4">
            <a:extLst>
              <a:ext uri="{FF2B5EF4-FFF2-40B4-BE49-F238E27FC236}">
                <a16:creationId xmlns:a16="http://schemas.microsoft.com/office/drawing/2014/main" id="{05452B61-5853-4792-ACF7-406C517CE145}"/>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0333703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FA1DE-77F9-4583-24D5-1D622DF97C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F15EE-479E-45F4-DFFA-6BD1C582DD9E}"/>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90</a:t>
            </a:fld>
            <a:endParaRPr lang="en-GB"/>
          </a:p>
        </p:txBody>
      </p:sp>
      <p:sp>
        <p:nvSpPr>
          <p:cNvPr id="3" name="Title 2">
            <a:extLst>
              <a:ext uri="{FF2B5EF4-FFF2-40B4-BE49-F238E27FC236}">
                <a16:creationId xmlns:a16="http://schemas.microsoft.com/office/drawing/2014/main" id="{5DE800F3-7C60-B601-9A66-43583DB675CA}"/>
              </a:ext>
            </a:extLst>
          </p:cNvPr>
          <p:cNvSpPr>
            <a:spLocks noGrp="1"/>
          </p:cNvSpPr>
          <p:nvPr>
            <p:ph type="title"/>
          </p:nvPr>
        </p:nvSpPr>
        <p:spPr/>
        <p:txBody>
          <a:bodyPr>
            <a:noAutofit/>
          </a:bodyPr>
          <a:lstStyle/>
          <a:p>
            <a:r>
              <a:rPr lang="en-GB" dirty="0"/>
              <a:t>Sustainability challenges for </a:t>
            </a:r>
            <a:br>
              <a:rPr lang="en-GB" dirty="0"/>
            </a:br>
            <a:r>
              <a:rPr lang="en-GB" dirty="0"/>
              <a:t>animal-related businesses</a:t>
            </a:r>
          </a:p>
        </p:txBody>
      </p:sp>
      <p:sp>
        <p:nvSpPr>
          <p:cNvPr id="4" name="Text Placeholder 3">
            <a:extLst>
              <a:ext uri="{FF2B5EF4-FFF2-40B4-BE49-F238E27FC236}">
                <a16:creationId xmlns:a16="http://schemas.microsoft.com/office/drawing/2014/main" id="{A34B1CBB-32CA-0901-ED65-5A175B0E406C}"/>
              </a:ext>
            </a:extLst>
          </p:cNvPr>
          <p:cNvSpPr>
            <a:spLocks noGrp="1"/>
          </p:cNvSpPr>
          <p:nvPr>
            <p:ph type="body" sz="quarter" idx="12"/>
          </p:nvPr>
        </p:nvSpPr>
        <p:spPr>
          <a:xfrm>
            <a:off x="234000" y="1491630"/>
            <a:ext cx="8631840" cy="3096344"/>
          </a:xfrm>
        </p:spPr>
        <p:txBody>
          <a:bodyPr/>
          <a:lstStyle/>
          <a:p>
            <a:endParaRPr lang="en-GB" dirty="0"/>
          </a:p>
          <a:p>
            <a:r>
              <a:rPr lang="en-GB" dirty="0"/>
              <a:t>With so many factors to consider, is it challenging for </a:t>
            </a:r>
            <a:br>
              <a:rPr lang="en-GB" dirty="0"/>
            </a:br>
            <a:r>
              <a:rPr lang="en-GB" dirty="0"/>
              <a:t>animal-related businesses to act sustainably?</a:t>
            </a:r>
          </a:p>
          <a:p>
            <a:endParaRPr lang="en-GB" dirty="0"/>
          </a:p>
          <a:p>
            <a:r>
              <a:rPr lang="en-GB" dirty="0"/>
              <a:t>What are the key sustainability challenges for animal-related businesses?</a:t>
            </a:r>
          </a:p>
        </p:txBody>
      </p:sp>
      <p:sp>
        <p:nvSpPr>
          <p:cNvPr id="5" name="Footer Placeholder 4">
            <a:extLst>
              <a:ext uri="{FF2B5EF4-FFF2-40B4-BE49-F238E27FC236}">
                <a16:creationId xmlns:a16="http://schemas.microsoft.com/office/drawing/2014/main" id="{15D52149-2A75-8B70-C04B-55659D2A8A6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7700759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246432-1218-4DCA-61DF-FAF9E1BD3EA8}"/>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91</a:t>
            </a:fld>
            <a:endParaRPr lang="en-GB"/>
          </a:p>
        </p:txBody>
      </p:sp>
      <p:sp>
        <p:nvSpPr>
          <p:cNvPr id="3" name="Title 2">
            <a:extLst>
              <a:ext uri="{FF2B5EF4-FFF2-40B4-BE49-F238E27FC236}">
                <a16:creationId xmlns:a16="http://schemas.microsoft.com/office/drawing/2014/main" id="{F4985B46-A0A3-6DEA-2CCE-EE438C90D54C}"/>
              </a:ext>
            </a:extLst>
          </p:cNvPr>
          <p:cNvSpPr>
            <a:spLocks noGrp="1"/>
          </p:cNvSpPr>
          <p:nvPr>
            <p:ph type="title"/>
          </p:nvPr>
        </p:nvSpPr>
        <p:spPr/>
        <p:txBody>
          <a:bodyPr>
            <a:noAutofit/>
          </a:bodyPr>
          <a:lstStyle/>
          <a:p>
            <a:r>
              <a:rPr lang="en-GB" dirty="0"/>
              <a:t>Sustainability challenges for </a:t>
            </a:r>
            <a:br>
              <a:rPr lang="en-GB" dirty="0"/>
            </a:br>
            <a:r>
              <a:rPr lang="en-GB" dirty="0"/>
              <a:t>animal-related businesses</a:t>
            </a:r>
          </a:p>
        </p:txBody>
      </p:sp>
      <p:sp>
        <p:nvSpPr>
          <p:cNvPr id="5" name="Footer Placeholder 4">
            <a:extLst>
              <a:ext uri="{FF2B5EF4-FFF2-40B4-BE49-F238E27FC236}">
                <a16:creationId xmlns:a16="http://schemas.microsoft.com/office/drawing/2014/main" id="{A3B29E11-8BA7-38B8-4DC3-203018220A73}"/>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7" name="Diagram 6" descr="Diagram listing the impact of regulatory compliance, animal welfare, biosecurity, budget constraints and environmental policies and initiatives on the sustainability of businesses.">
            <a:extLst>
              <a:ext uri="{FF2B5EF4-FFF2-40B4-BE49-F238E27FC236}">
                <a16:creationId xmlns:a16="http://schemas.microsoft.com/office/drawing/2014/main" id="{D315B61E-493D-2C6A-FFD6-EC7EE52CFD48}"/>
              </a:ext>
            </a:extLst>
          </p:cNvPr>
          <p:cNvGraphicFramePr/>
          <p:nvPr>
            <p:extLst>
              <p:ext uri="{D42A27DB-BD31-4B8C-83A1-F6EECF244321}">
                <p14:modId xmlns:p14="http://schemas.microsoft.com/office/powerpoint/2010/main" val="1189229359"/>
              </p:ext>
            </p:extLst>
          </p:nvPr>
        </p:nvGraphicFramePr>
        <p:xfrm>
          <a:off x="1152401" y="1635604"/>
          <a:ext cx="6598660" cy="3257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6852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52659-E056-3903-A8ED-20E974015630}"/>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92</a:t>
            </a:fld>
            <a:endParaRPr lang="en-GB"/>
          </a:p>
        </p:txBody>
      </p:sp>
      <p:sp>
        <p:nvSpPr>
          <p:cNvPr id="3" name="Title 2">
            <a:extLst>
              <a:ext uri="{FF2B5EF4-FFF2-40B4-BE49-F238E27FC236}">
                <a16:creationId xmlns:a16="http://schemas.microsoft.com/office/drawing/2014/main" id="{DB5EA993-1D14-F07D-740D-5F0B654854C7}"/>
              </a:ext>
            </a:extLst>
          </p:cNvPr>
          <p:cNvSpPr>
            <a:spLocks noGrp="1"/>
          </p:cNvSpPr>
          <p:nvPr>
            <p:ph type="title"/>
          </p:nvPr>
        </p:nvSpPr>
        <p:spPr/>
        <p:txBody>
          <a:bodyPr/>
          <a:lstStyle/>
          <a:p>
            <a:r>
              <a:rPr lang="en-GB" dirty="0"/>
              <a:t>Critical thinking skills focus</a:t>
            </a:r>
          </a:p>
        </p:txBody>
      </p:sp>
      <p:sp>
        <p:nvSpPr>
          <p:cNvPr id="4" name="Text Placeholder 3">
            <a:extLst>
              <a:ext uri="{FF2B5EF4-FFF2-40B4-BE49-F238E27FC236}">
                <a16:creationId xmlns:a16="http://schemas.microsoft.com/office/drawing/2014/main" id="{3CEF5663-3D81-1678-EF29-A274C115A5D1}"/>
              </a:ext>
            </a:extLst>
          </p:cNvPr>
          <p:cNvSpPr>
            <a:spLocks noGrp="1"/>
          </p:cNvSpPr>
          <p:nvPr>
            <p:ph type="body" sz="quarter" idx="12"/>
          </p:nvPr>
        </p:nvSpPr>
        <p:spPr>
          <a:xfrm>
            <a:off x="234000" y="986400"/>
            <a:ext cx="8586472" cy="3601574"/>
          </a:xfrm>
        </p:spPr>
        <p:txBody>
          <a:bodyPr/>
          <a:lstStyle/>
          <a:p>
            <a:endParaRPr lang="en-GB" dirty="0">
              <a:solidFill>
                <a:srgbClr val="FF0000"/>
              </a:solidFill>
            </a:endParaRPr>
          </a:p>
          <a:p>
            <a:r>
              <a:rPr lang="en-GB" dirty="0">
                <a:solidFill>
                  <a:srgbClr val="FF0000"/>
                </a:solidFill>
              </a:rPr>
              <a:t>Effectively solve problems and make informed decisions.</a:t>
            </a:r>
          </a:p>
          <a:p>
            <a:endParaRPr lang="en-GB" dirty="0"/>
          </a:p>
          <a:p>
            <a:r>
              <a:rPr lang="en-GB" dirty="0"/>
              <a:t>Using the 6-point scale from your Critical thinking skills assessment (1 = low, 6 = high), write a score for your </a:t>
            </a:r>
            <a:br>
              <a:rPr lang="en-GB" dirty="0"/>
            </a:br>
            <a:r>
              <a:rPr lang="en-GB" dirty="0"/>
              <a:t>problem-solving skills on the sticky note and stick it on the wall. </a:t>
            </a:r>
          </a:p>
        </p:txBody>
      </p:sp>
      <p:sp>
        <p:nvSpPr>
          <p:cNvPr id="5" name="Footer Placeholder 4">
            <a:extLst>
              <a:ext uri="{FF2B5EF4-FFF2-40B4-BE49-F238E27FC236}">
                <a16:creationId xmlns:a16="http://schemas.microsoft.com/office/drawing/2014/main" id="{CC2E504F-787C-80D6-063F-BED5EEFC2946}"/>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7526397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03F561-A97E-C2D2-37DD-DD949D409845}"/>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93</a:t>
            </a:fld>
            <a:endParaRPr lang="en-GB"/>
          </a:p>
        </p:txBody>
      </p:sp>
      <p:sp>
        <p:nvSpPr>
          <p:cNvPr id="3" name="Title 2">
            <a:extLst>
              <a:ext uri="{FF2B5EF4-FFF2-40B4-BE49-F238E27FC236}">
                <a16:creationId xmlns:a16="http://schemas.microsoft.com/office/drawing/2014/main" id="{90A7ADE7-8F02-B337-CDBC-D82D88B0FA7D}"/>
              </a:ext>
            </a:extLst>
          </p:cNvPr>
          <p:cNvSpPr>
            <a:spLocks noGrp="1"/>
          </p:cNvSpPr>
          <p:nvPr>
            <p:ph type="title"/>
          </p:nvPr>
        </p:nvSpPr>
        <p:spPr/>
        <p:txBody>
          <a:bodyPr/>
          <a:lstStyle/>
          <a:p>
            <a:r>
              <a:rPr lang="en-GB" dirty="0"/>
              <a:t>Problem-solving skills</a:t>
            </a:r>
          </a:p>
        </p:txBody>
      </p:sp>
      <p:sp>
        <p:nvSpPr>
          <p:cNvPr id="4" name="Text Placeholder 3">
            <a:extLst>
              <a:ext uri="{FF2B5EF4-FFF2-40B4-BE49-F238E27FC236}">
                <a16:creationId xmlns:a16="http://schemas.microsoft.com/office/drawing/2014/main" id="{6095DF31-25C7-A3CD-4D5F-0526FCFC457E}"/>
              </a:ext>
            </a:extLst>
          </p:cNvPr>
          <p:cNvSpPr>
            <a:spLocks noGrp="1"/>
          </p:cNvSpPr>
          <p:nvPr>
            <p:ph type="body" sz="quarter" idx="12"/>
          </p:nvPr>
        </p:nvSpPr>
        <p:spPr>
          <a:xfrm>
            <a:off x="234000" y="986400"/>
            <a:ext cx="8631840" cy="3601574"/>
          </a:xfrm>
        </p:spPr>
        <p:txBody>
          <a:bodyPr/>
          <a:lstStyle/>
          <a:p>
            <a:r>
              <a:rPr lang="en-GB" dirty="0"/>
              <a:t>What does the term ‘problem-solving’ mean to you?</a:t>
            </a:r>
          </a:p>
          <a:p>
            <a:endParaRPr lang="en-GB" dirty="0"/>
          </a:p>
          <a:p>
            <a:r>
              <a:rPr lang="en-GB" dirty="0"/>
              <a:t>Think of a time when you had to solve a problem. </a:t>
            </a:r>
            <a:br>
              <a:rPr lang="en-GB" dirty="0"/>
            </a:br>
            <a:r>
              <a:rPr lang="en-GB" dirty="0"/>
              <a:t>It does not have to be a big problem or related to college or the workplace. It can be any problem you have solved.</a:t>
            </a:r>
          </a:p>
          <a:p>
            <a:endParaRPr lang="en-GB" dirty="0"/>
          </a:p>
          <a:p>
            <a:r>
              <a:rPr lang="en-GB" dirty="0"/>
              <a:t>Now discuss with your partner:</a:t>
            </a:r>
          </a:p>
          <a:p>
            <a:pPr lvl="1"/>
            <a:r>
              <a:rPr lang="en-GB" dirty="0"/>
              <a:t>Was your solution successful?</a:t>
            </a:r>
          </a:p>
          <a:p>
            <a:pPr lvl="1"/>
            <a:r>
              <a:rPr lang="en-GB" dirty="0"/>
              <a:t>Would you do anything differently next time?</a:t>
            </a:r>
          </a:p>
          <a:p>
            <a:endParaRPr lang="en-GB" dirty="0"/>
          </a:p>
          <a:p>
            <a:endParaRPr lang="en-GB" dirty="0"/>
          </a:p>
        </p:txBody>
      </p:sp>
      <p:sp>
        <p:nvSpPr>
          <p:cNvPr id="5" name="Footer Placeholder 4">
            <a:extLst>
              <a:ext uri="{FF2B5EF4-FFF2-40B4-BE49-F238E27FC236}">
                <a16:creationId xmlns:a16="http://schemas.microsoft.com/office/drawing/2014/main" id="{921BBBFA-F821-FB41-3624-ECB55ECF26F1}"/>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3332626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FFC5A-B6D6-C93A-44BE-355A355FA6D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C595F2-D492-E630-3AE7-0395ECE5872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94</a:t>
            </a:fld>
            <a:endParaRPr lang="en-GB"/>
          </a:p>
        </p:txBody>
      </p:sp>
      <p:sp>
        <p:nvSpPr>
          <p:cNvPr id="3" name="Title 2">
            <a:extLst>
              <a:ext uri="{FF2B5EF4-FFF2-40B4-BE49-F238E27FC236}">
                <a16:creationId xmlns:a16="http://schemas.microsoft.com/office/drawing/2014/main" id="{3FD15419-CCDC-882D-AEDA-967AA1D5A501}"/>
              </a:ext>
            </a:extLst>
          </p:cNvPr>
          <p:cNvSpPr>
            <a:spLocks noGrp="1"/>
          </p:cNvSpPr>
          <p:nvPr>
            <p:ph type="title"/>
          </p:nvPr>
        </p:nvSpPr>
        <p:spPr/>
        <p:txBody>
          <a:bodyPr/>
          <a:lstStyle/>
          <a:p>
            <a:r>
              <a:rPr lang="en-GB" dirty="0"/>
              <a:t>Solving problems effectively</a:t>
            </a:r>
          </a:p>
        </p:txBody>
      </p:sp>
      <p:sp>
        <p:nvSpPr>
          <p:cNvPr id="4" name="Text Placeholder 3">
            <a:extLst>
              <a:ext uri="{FF2B5EF4-FFF2-40B4-BE49-F238E27FC236}">
                <a16:creationId xmlns:a16="http://schemas.microsoft.com/office/drawing/2014/main" id="{531E6549-17A5-F087-6D5D-17BB67B7E66F}"/>
              </a:ext>
            </a:extLst>
          </p:cNvPr>
          <p:cNvSpPr>
            <a:spLocks noGrp="1"/>
          </p:cNvSpPr>
          <p:nvPr>
            <p:ph type="body" sz="quarter" idx="12"/>
          </p:nvPr>
        </p:nvSpPr>
        <p:spPr>
          <a:xfrm>
            <a:off x="234000" y="986400"/>
            <a:ext cx="8586472" cy="3601574"/>
          </a:xfrm>
        </p:spPr>
        <p:txBody>
          <a:bodyPr/>
          <a:lstStyle/>
          <a:p>
            <a:endParaRPr lang="en-GB" dirty="0"/>
          </a:p>
          <a:p>
            <a:r>
              <a:rPr lang="en-GB" dirty="0"/>
              <a:t>Step 1: Define the problem.</a:t>
            </a:r>
          </a:p>
          <a:p>
            <a:r>
              <a:rPr lang="en-GB" dirty="0"/>
              <a:t>Step 2: Consider possible solutions.</a:t>
            </a:r>
          </a:p>
          <a:p>
            <a:r>
              <a:rPr lang="en-GB" dirty="0"/>
              <a:t>Step 3: Evaluate the solutions.</a:t>
            </a:r>
          </a:p>
          <a:p>
            <a:r>
              <a:rPr lang="en-GB" dirty="0"/>
              <a:t>Step 4: Implement the solution.</a:t>
            </a:r>
          </a:p>
          <a:p>
            <a:r>
              <a:rPr lang="en-GB" dirty="0"/>
              <a:t>Step 5: Monitor and adjust.</a:t>
            </a:r>
          </a:p>
          <a:p>
            <a:endParaRPr lang="en-GB" dirty="0"/>
          </a:p>
          <a:p>
            <a:endParaRPr lang="en-GB" dirty="0"/>
          </a:p>
        </p:txBody>
      </p:sp>
      <p:sp>
        <p:nvSpPr>
          <p:cNvPr id="5" name="Footer Placeholder 4">
            <a:extLst>
              <a:ext uri="{FF2B5EF4-FFF2-40B4-BE49-F238E27FC236}">
                <a16:creationId xmlns:a16="http://schemas.microsoft.com/office/drawing/2014/main" id="{AF789965-2FB9-C47B-459C-CA5AA0C881F2}"/>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4245430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D09A-5254-3BC2-F434-1FCA6C6EA5B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C7EF6-4DB0-CEA4-45E5-11AC819EA1A3}"/>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95</a:t>
            </a:fld>
            <a:endParaRPr lang="en-GB"/>
          </a:p>
        </p:txBody>
      </p:sp>
      <p:sp>
        <p:nvSpPr>
          <p:cNvPr id="3" name="Title 2">
            <a:extLst>
              <a:ext uri="{FF2B5EF4-FFF2-40B4-BE49-F238E27FC236}">
                <a16:creationId xmlns:a16="http://schemas.microsoft.com/office/drawing/2014/main" id="{FD1ECE12-BB9D-D3F3-BE71-EE686568B761}"/>
              </a:ext>
            </a:extLst>
          </p:cNvPr>
          <p:cNvSpPr>
            <a:spLocks noGrp="1"/>
          </p:cNvSpPr>
          <p:nvPr>
            <p:ph type="title"/>
          </p:nvPr>
        </p:nvSpPr>
        <p:spPr/>
        <p:txBody>
          <a:bodyPr>
            <a:noAutofit/>
          </a:bodyPr>
          <a:lstStyle/>
          <a:p>
            <a:r>
              <a:rPr lang="en-GB" dirty="0"/>
              <a:t>Solving sustainability problems in animal-related businesses: Task</a:t>
            </a:r>
          </a:p>
        </p:txBody>
      </p:sp>
      <p:sp>
        <p:nvSpPr>
          <p:cNvPr id="4" name="Text Placeholder 3">
            <a:extLst>
              <a:ext uri="{FF2B5EF4-FFF2-40B4-BE49-F238E27FC236}">
                <a16:creationId xmlns:a16="http://schemas.microsoft.com/office/drawing/2014/main" id="{788D8030-F493-F9B9-5EC0-AC0FA2583C4A}"/>
              </a:ext>
            </a:extLst>
          </p:cNvPr>
          <p:cNvSpPr>
            <a:spLocks noGrp="1"/>
          </p:cNvSpPr>
          <p:nvPr>
            <p:ph type="body" sz="quarter" idx="12"/>
          </p:nvPr>
        </p:nvSpPr>
        <p:spPr>
          <a:xfrm>
            <a:off x="234000" y="1491630"/>
            <a:ext cx="8631840" cy="3096344"/>
          </a:xfrm>
        </p:spPr>
        <p:txBody>
          <a:bodyPr/>
          <a:lstStyle/>
          <a:p>
            <a:r>
              <a:rPr lang="en-GB" dirty="0"/>
              <a:t>Read the scientific journal article you have been allocated.</a:t>
            </a:r>
          </a:p>
          <a:p>
            <a:endParaRPr lang="en-GB" dirty="0"/>
          </a:p>
          <a:p>
            <a:r>
              <a:rPr lang="en-GB" b="1" dirty="0"/>
              <a:t>Top tip: </a:t>
            </a:r>
            <a:r>
              <a:rPr lang="en-GB" dirty="0"/>
              <a:t>Scientific journal articles can be quite heavy, and not all the information will be relevant. Try skim reading and use a highlighter to identify the key bits of information.</a:t>
            </a:r>
            <a:br>
              <a:rPr lang="en-GB" dirty="0"/>
            </a:br>
            <a:endParaRPr lang="en-GB" dirty="0"/>
          </a:p>
          <a:p>
            <a:r>
              <a:rPr lang="en-GB" dirty="0">
                <a:solidFill>
                  <a:srgbClr val="FF0000"/>
                </a:solidFill>
              </a:rPr>
              <a:t>Critical thinking skills focus: Separate what is important and what is irrelevant information.</a:t>
            </a:r>
            <a:endParaRPr lang="en-GB" dirty="0"/>
          </a:p>
          <a:p>
            <a:endParaRPr lang="en-GB" dirty="0"/>
          </a:p>
          <a:p>
            <a:endParaRPr lang="en-GB" dirty="0"/>
          </a:p>
        </p:txBody>
      </p:sp>
      <p:sp>
        <p:nvSpPr>
          <p:cNvPr id="5" name="Footer Placeholder 4">
            <a:extLst>
              <a:ext uri="{FF2B5EF4-FFF2-40B4-BE49-F238E27FC236}">
                <a16:creationId xmlns:a16="http://schemas.microsoft.com/office/drawing/2014/main" id="{97E3DC16-558F-22F4-66AB-1C3901DDDB7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20407071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B04F8-98BC-E5F2-DCE1-E4795A9784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B0E7D-396F-5450-7F3B-7DEA2E186B6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96</a:t>
            </a:fld>
            <a:endParaRPr lang="en-GB"/>
          </a:p>
        </p:txBody>
      </p:sp>
      <p:sp>
        <p:nvSpPr>
          <p:cNvPr id="3" name="Title 2">
            <a:extLst>
              <a:ext uri="{FF2B5EF4-FFF2-40B4-BE49-F238E27FC236}">
                <a16:creationId xmlns:a16="http://schemas.microsoft.com/office/drawing/2014/main" id="{1CC8AA6B-4FEF-A5A7-B3E1-17A1FDD0A408}"/>
              </a:ext>
            </a:extLst>
          </p:cNvPr>
          <p:cNvSpPr>
            <a:spLocks noGrp="1"/>
          </p:cNvSpPr>
          <p:nvPr>
            <p:ph type="title"/>
          </p:nvPr>
        </p:nvSpPr>
        <p:spPr/>
        <p:txBody>
          <a:bodyPr>
            <a:noAutofit/>
          </a:bodyPr>
          <a:lstStyle/>
          <a:p>
            <a:r>
              <a:rPr lang="en-GB" dirty="0"/>
              <a:t>Sustainability scientific journal articles</a:t>
            </a:r>
          </a:p>
        </p:txBody>
      </p:sp>
      <p:sp>
        <p:nvSpPr>
          <p:cNvPr id="5" name="Footer Placeholder 4">
            <a:extLst>
              <a:ext uri="{FF2B5EF4-FFF2-40B4-BE49-F238E27FC236}">
                <a16:creationId xmlns:a16="http://schemas.microsoft.com/office/drawing/2014/main" id="{328867E7-8F9A-DA37-7D29-8DA339C1EE1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
        <p:nvSpPr>
          <p:cNvPr id="7" name="Text Placeholder 6">
            <a:extLst>
              <a:ext uri="{FF2B5EF4-FFF2-40B4-BE49-F238E27FC236}">
                <a16:creationId xmlns:a16="http://schemas.microsoft.com/office/drawing/2014/main" id="{7CFF03F5-10E5-3A91-1C46-03724AC26B60}"/>
              </a:ext>
            </a:extLst>
          </p:cNvPr>
          <p:cNvSpPr>
            <a:spLocks noGrp="1"/>
          </p:cNvSpPr>
          <p:nvPr>
            <p:ph type="body" sz="quarter" idx="12"/>
          </p:nvPr>
        </p:nvSpPr>
        <p:spPr>
          <a:xfrm>
            <a:off x="651370" y="3629589"/>
            <a:ext cx="3044170" cy="936104"/>
          </a:xfrm>
        </p:spPr>
        <p:txBody>
          <a:bodyPr/>
          <a:lstStyle/>
          <a:p>
            <a:r>
              <a:rPr lang="en-GB" dirty="0"/>
              <a:t>Sustainable food procurement.</a:t>
            </a:r>
          </a:p>
        </p:txBody>
      </p:sp>
      <p:pic>
        <p:nvPicPr>
          <p:cNvPr id="9" name="Picture 8" descr="QR code to link to scientific journal article">
            <a:extLst>
              <a:ext uri="{FF2B5EF4-FFF2-40B4-BE49-F238E27FC236}">
                <a16:creationId xmlns:a16="http://schemas.microsoft.com/office/drawing/2014/main" id="{24F576A5-879C-9A3A-14F8-3D392999DA8B}"/>
              </a:ext>
            </a:extLst>
          </p:cNvPr>
          <p:cNvPicPr>
            <a:picLocks noChangeAspect="1"/>
          </p:cNvPicPr>
          <p:nvPr/>
        </p:nvPicPr>
        <p:blipFill>
          <a:blip r:embed="rId2"/>
          <a:stretch>
            <a:fillRect/>
          </a:stretch>
        </p:blipFill>
        <p:spPr>
          <a:xfrm>
            <a:off x="539552" y="1513911"/>
            <a:ext cx="2115678" cy="2115678"/>
          </a:xfrm>
          <a:prstGeom prst="rect">
            <a:avLst/>
          </a:prstGeom>
        </p:spPr>
      </p:pic>
      <p:sp>
        <p:nvSpPr>
          <p:cNvPr id="12" name="Text Placeholder 6">
            <a:extLst>
              <a:ext uri="{FF2B5EF4-FFF2-40B4-BE49-F238E27FC236}">
                <a16:creationId xmlns:a16="http://schemas.microsoft.com/office/drawing/2014/main" id="{F6F65E49-18A2-E70B-7820-54BCFEBE245E}"/>
              </a:ext>
            </a:extLst>
          </p:cNvPr>
          <p:cNvSpPr txBox="1">
            <a:spLocks/>
          </p:cNvSpPr>
          <p:nvPr/>
        </p:nvSpPr>
        <p:spPr>
          <a:xfrm>
            <a:off x="5292079" y="3629589"/>
            <a:ext cx="3531293" cy="93610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70000" indent="-270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54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3pPr>
            <a:lvl4pPr marL="81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4pPr>
            <a:lvl5pPr marL="1080000" indent="-270000" algn="l" defTabSz="914400" rtl="0" eaLnBrk="1"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Environmental impact of companion animal parasiticides.</a:t>
            </a:r>
          </a:p>
        </p:txBody>
      </p:sp>
      <p:pic>
        <p:nvPicPr>
          <p:cNvPr id="11" name="Picture 10" descr="QR code to link to scientific journal article">
            <a:extLst>
              <a:ext uri="{FF2B5EF4-FFF2-40B4-BE49-F238E27FC236}">
                <a16:creationId xmlns:a16="http://schemas.microsoft.com/office/drawing/2014/main" id="{59EB379F-B74B-C0A6-A431-10CBB3A46497}"/>
              </a:ext>
            </a:extLst>
          </p:cNvPr>
          <p:cNvPicPr>
            <a:picLocks noChangeAspect="1"/>
          </p:cNvPicPr>
          <p:nvPr/>
        </p:nvPicPr>
        <p:blipFill>
          <a:blip r:embed="rId3"/>
          <a:stretch>
            <a:fillRect/>
          </a:stretch>
        </p:blipFill>
        <p:spPr>
          <a:xfrm>
            <a:off x="5076056" y="1513911"/>
            <a:ext cx="2115678" cy="2115678"/>
          </a:xfrm>
          <a:prstGeom prst="rect">
            <a:avLst/>
          </a:prstGeom>
        </p:spPr>
      </p:pic>
    </p:spTree>
    <p:extLst>
      <p:ext uri="{BB962C8B-B14F-4D97-AF65-F5344CB8AC3E}">
        <p14:creationId xmlns:p14="http://schemas.microsoft.com/office/powerpoint/2010/main" val="26819731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00889-CCF2-6D37-752A-FB2DD97FD8E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AB5ADD-0C06-C3AF-2794-FAE6342DE5B7}"/>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97</a:t>
            </a:fld>
            <a:endParaRPr lang="en-GB"/>
          </a:p>
        </p:txBody>
      </p:sp>
      <p:sp>
        <p:nvSpPr>
          <p:cNvPr id="3" name="Title 2">
            <a:extLst>
              <a:ext uri="{FF2B5EF4-FFF2-40B4-BE49-F238E27FC236}">
                <a16:creationId xmlns:a16="http://schemas.microsoft.com/office/drawing/2014/main" id="{AF126951-13E8-FE50-49C6-74D36D2A3E6A}"/>
              </a:ext>
            </a:extLst>
          </p:cNvPr>
          <p:cNvSpPr>
            <a:spLocks noGrp="1"/>
          </p:cNvSpPr>
          <p:nvPr>
            <p:ph type="title"/>
          </p:nvPr>
        </p:nvSpPr>
        <p:spPr/>
        <p:txBody>
          <a:bodyPr>
            <a:noAutofit/>
          </a:bodyPr>
          <a:lstStyle/>
          <a:p>
            <a:r>
              <a:rPr lang="en-GB" dirty="0"/>
              <a:t>Solving sustainability problems: Discuss</a:t>
            </a:r>
          </a:p>
        </p:txBody>
      </p:sp>
      <p:sp>
        <p:nvSpPr>
          <p:cNvPr id="4" name="Text Placeholder 3">
            <a:extLst>
              <a:ext uri="{FF2B5EF4-FFF2-40B4-BE49-F238E27FC236}">
                <a16:creationId xmlns:a16="http://schemas.microsoft.com/office/drawing/2014/main" id="{26CFC12A-FF02-B2CE-A610-31BC310890EF}"/>
              </a:ext>
            </a:extLst>
          </p:cNvPr>
          <p:cNvSpPr>
            <a:spLocks noGrp="1"/>
          </p:cNvSpPr>
          <p:nvPr>
            <p:ph type="body" sz="quarter" idx="12"/>
          </p:nvPr>
        </p:nvSpPr>
        <p:spPr>
          <a:xfrm>
            <a:off x="234000" y="1491630"/>
            <a:ext cx="8631840" cy="3096344"/>
          </a:xfrm>
        </p:spPr>
        <p:txBody>
          <a:bodyPr/>
          <a:lstStyle/>
          <a:p>
            <a:endParaRPr lang="en-GB" dirty="0"/>
          </a:p>
          <a:p>
            <a:r>
              <a:rPr lang="en-GB" dirty="0"/>
              <a:t>In your group, discuss ways that animal businesses could overcome the problem detailed in the article.</a:t>
            </a:r>
          </a:p>
          <a:p>
            <a:endParaRPr lang="en-GB" dirty="0"/>
          </a:p>
          <a:p>
            <a:r>
              <a:rPr lang="en-GB" dirty="0"/>
              <a:t>Use the five-step problem-solving technique to help structure your discussion.</a:t>
            </a:r>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9ED6DB8C-1A7F-CE5A-D7AE-E73AA32CE4E0}"/>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23077551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B154-BE00-16AF-E369-2B24318D86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4AC73A-4F86-4A6D-29CC-D25D216F82E6}"/>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98</a:t>
            </a:fld>
            <a:endParaRPr lang="en-GB"/>
          </a:p>
        </p:txBody>
      </p:sp>
      <p:sp>
        <p:nvSpPr>
          <p:cNvPr id="3" name="Title 2">
            <a:extLst>
              <a:ext uri="{FF2B5EF4-FFF2-40B4-BE49-F238E27FC236}">
                <a16:creationId xmlns:a16="http://schemas.microsoft.com/office/drawing/2014/main" id="{B96950DA-99DA-B83E-1685-51C0F4A464DD}"/>
              </a:ext>
            </a:extLst>
          </p:cNvPr>
          <p:cNvSpPr>
            <a:spLocks noGrp="1"/>
          </p:cNvSpPr>
          <p:nvPr>
            <p:ph type="title"/>
          </p:nvPr>
        </p:nvSpPr>
        <p:spPr/>
        <p:txBody>
          <a:bodyPr>
            <a:noAutofit/>
          </a:bodyPr>
          <a:lstStyle/>
          <a:p>
            <a:r>
              <a:rPr lang="en-GB" dirty="0"/>
              <a:t>Solving sustainability problems: Compare </a:t>
            </a:r>
          </a:p>
        </p:txBody>
      </p:sp>
      <p:sp>
        <p:nvSpPr>
          <p:cNvPr id="4" name="Text Placeholder 3">
            <a:extLst>
              <a:ext uri="{FF2B5EF4-FFF2-40B4-BE49-F238E27FC236}">
                <a16:creationId xmlns:a16="http://schemas.microsoft.com/office/drawing/2014/main" id="{357659BC-AACB-C028-E781-0CC9759585AE}"/>
              </a:ext>
            </a:extLst>
          </p:cNvPr>
          <p:cNvSpPr>
            <a:spLocks noGrp="1"/>
          </p:cNvSpPr>
          <p:nvPr>
            <p:ph type="body" sz="quarter" idx="12"/>
          </p:nvPr>
        </p:nvSpPr>
        <p:spPr>
          <a:xfrm>
            <a:off x="218514" y="1635646"/>
            <a:ext cx="8631840" cy="2952328"/>
          </a:xfrm>
        </p:spPr>
        <p:txBody>
          <a:bodyPr/>
          <a:lstStyle/>
          <a:p>
            <a:r>
              <a:rPr lang="en-GB" dirty="0"/>
              <a:t>Join a group that read the same article and discuss and compare the solutions you produced.</a:t>
            </a:r>
          </a:p>
          <a:p>
            <a:endParaRPr lang="en-GB" dirty="0"/>
          </a:p>
          <a:p>
            <a:r>
              <a:rPr lang="en-GB" dirty="0"/>
              <a:t>Feed back to the whole class the most viable combined solutions you created.</a:t>
            </a:r>
          </a:p>
          <a:p>
            <a:endParaRPr lang="en-GB" dirty="0"/>
          </a:p>
          <a:p>
            <a:endParaRPr lang="en-GB" dirty="0"/>
          </a:p>
          <a:p>
            <a:endParaRPr lang="en-GB" dirty="0"/>
          </a:p>
          <a:p>
            <a:endParaRPr lang="en-GB" dirty="0"/>
          </a:p>
        </p:txBody>
      </p:sp>
      <p:sp>
        <p:nvSpPr>
          <p:cNvPr id="5" name="Footer Placeholder 4">
            <a:extLst>
              <a:ext uri="{FF2B5EF4-FFF2-40B4-BE49-F238E27FC236}">
                <a16:creationId xmlns:a16="http://schemas.microsoft.com/office/drawing/2014/main" id="{B8A33C21-D78D-4FB9-1892-8A9C94C9D157}"/>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2333532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AFC99A-2D2C-7868-B5B0-076E984BFAAA}"/>
              </a:ext>
              <a:ext uri="{C183D7F6-B498-43B3-948B-1728B52AA6E4}">
                <adec:decorative xmlns:adec="http://schemas.microsoft.com/office/drawing/2017/decorative" val="1"/>
              </a:ext>
            </a:extLst>
          </p:cNvPr>
          <p:cNvSpPr>
            <a:spLocks noGrp="1"/>
          </p:cNvSpPr>
          <p:nvPr>
            <p:ph type="sldNum" sz="quarter" idx="11"/>
          </p:nvPr>
        </p:nvSpPr>
        <p:spPr/>
        <p:txBody>
          <a:bodyPr/>
          <a:lstStyle/>
          <a:p>
            <a:fld id="{DA2C159E-F13C-4A85-9A41-E7669D3E0D70}" type="slidenum">
              <a:rPr lang="en-GB" smtClean="0"/>
              <a:pPr/>
              <a:t>99</a:t>
            </a:fld>
            <a:endParaRPr lang="en-GB"/>
          </a:p>
        </p:txBody>
      </p:sp>
      <p:sp>
        <p:nvSpPr>
          <p:cNvPr id="3" name="Title 2">
            <a:extLst>
              <a:ext uri="{FF2B5EF4-FFF2-40B4-BE49-F238E27FC236}">
                <a16:creationId xmlns:a16="http://schemas.microsoft.com/office/drawing/2014/main" id="{F0BA972B-5B1D-5E71-BA8D-0E77766E0A69}"/>
              </a:ext>
            </a:extLst>
          </p:cNvPr>
          <p:cNvSpPr>
            <a:spLocks noGrp="1"/>
          </p:cNvSpPr>
          <p:nvPr>
            <p:ph type="title"/>
          </p:nvPr>
        </p:nvSpPr>
        <p:spPr/>
        <p:txBody>
          <a:bodyPr>
            <a:noAutofit/>
          </a:bodyPr>
          <a:lstStyle/>
          <a:p>
            <a:r>
              <a:rPr lang="en-GB" dirty="0"/>
              <a:t>Solving sustainability problems:</a:t>
            </a:r>
            <a:br>
              <a:rPr lang="en-GB" dirty="0"/>
            </a:br>
            <a:r>
              <a:rPr lang="en-GB" dirty="0"/>
              <a:t>An example</a:t>
            </a:r>
          </a:p>
        </p:txBody>
      </p:sp>
      <p:sp>
        <p:nvSpPr>
          <p:cNvPr id="4" name="Text Placeholder 3">
            <a:extLst>
              <a:ext uri="{FF2B5EF4-FFF2-40B4-BE49-F238E27FC236}">
                <a16:creationId xmlns:a16="http://schemas.microsoft.com/office/drawing/2014/main" id="{B190FB71-ED9F-5C7A-2D5B-5A12798D5170}"/>
              </a:ext>
            </a:extLst>
          </p:cNvPr>
          <p:cNvSpPr>
            <a:spLocks noGrp="1"/>
          </p:cNvSpPr>
          <p:nvPr>
            <p:ph type="body" sz="quarter" idx="12"/>
          </p:nvPr>
        </p:nvSpPr>
        <p:spPr>
          <a:xfrm>
            <a:off x="234000" y="1491629"/>
            <a:ext cx="8631840" cy="3275633"/>
          </a:xfrm>
        </p:spPr>
        <p:txBody>
          <a:bodyPr/>
          <a:lstStyle/>
          <a:p>
            <a:r>
              <a:rPr lang="en-GB" dirty="0"/>
              <a:t>WAZA (World Association of Zoos and Aquariums) campaign for single-use plastics: </a:t>
            </a:r>
          </a:p>
          <a:p>
            <a:endParaRPr lang="en-GB" dirty="0"/>
          </a:p>
          <a:p>
            <a:endParaRPr lang="en-GB" dirty="0"/>
          </a:p>
          <a:p>
            <a:endParaRPr lang="en-GB" dirty="0"/>
          </a:p>
          <a:p>
            <a:endParaRPr lang="en-GB" dirty="0"/>
          </a:p>
          <a:p>
            <a:pPr algn="ctr"/>
            <a:br>
              <a:rPr lang="en-GB" dirty="0"/>
            </a:br>
            <a:r>
              <a:rPr lang="en-GB" dirty="0">
                <a:hlinkClick r:id="rId3"/>
              </a:rPr>
              <a:t>How to reduce single-use plastic at your zoo or aquarium</a:t>
            </a:r>
            <a:endParaRPr lang="en-GB" dirty="0"/>
          </a:p>
          <a:p>
            <a:endParaRPr lang="en-GB" dirty="0"/>
          </a:p>
        </p:txBody>
      </p:sp>
      <p:sp>
        <p:nvSpPr>
          <p:cNvPr id="5" name="Footer Placeholder 4">
            <a:extLst>
              <a:ext uri="{FF2B5EF4-FFF2-40B4-BE49-F238E27FC236}">
                <a16:creationId xmlns:a16="http://schemas.microsoft.com/office/drawing/2014/main" id="{F2F1C708-3D2A-205E-C08E-CC60A5A23459}"/>
              </a:ext>
              <a:ext uri="{C183D7F6-B498-43B3-948B-1728B52AA6E4}">
                <adec:decorative xmlns:adec="http://schemas.microsoft.com/office/drawing/2017/decorative" val="1"/>
              </a:ext>
            </a:extLst>
          </p:cNvPr>
          <p:cNvSpPr>
            <a:spLocks noGrp="1"/>
          </p:cNvSpPr>
          <p:nvPr>
            <p:ph type="ftr" sz="quarter" idx="10"/>
          </p:nvPr>
        </p:nvSpPr>
        <p:spPr/>
        <p:txBody>
          <a:bodyPr/>
          <a:lstStyle/>
          <a:p>
            <a:r>
              <a:rPr lang="en-GB" dirty="0"/>
              <a:t>Education &amp; Training Foundation</a:t>
            </a:r>
          </a:p>
        </p:txBody>
      </p:sp>
      <p:pic>
        <p:nvPicPr>
          <p:cNvPr id="7" name="Online Media 5" title="How to reduce single-use plastic at your zoo or aquarium">
            <a:hlinkClick r:id="" action="ppaction://media"/>
            <a:extLst>
              <a:ext uri="{FF2B5EF4-FFF2-40B4-BE49-F238E27FC236}">
                <a16:creationId xmlns:a16="http://schemas.microsoft.com/office/drawing/2014/main" id="{DA9800B7-2E79-0354-E3C3-77EEF0573F8D}"/>
              </a:ext>
            </a:extLst>
          </p:cNvPr>
          <p:cNvPicPr>
            <a:picLocks noRot="1" noChangeAspect="1"/>
          </p:cNvPicPr>
          <p:nvPr>
            <a:videoFile r:link="rId1"/>
          </p:nvPr>
        </p:nvPicPr>
        <p:blipFill>
          <a:blip r:embed="rId4"/>
          <a:stretch>
            <a:fillRect/>
          </a:stretch>
        </p:blipFill>
        <p:spPr>
          <a:xfrm>
            <a:off x="3041430" y="2283718"/>
            <a:ext cx="3061140" cy="1728192"/>
          </a:xfrm>
          <a:prstGeom prst="rect">
            <a:avLst/>
          </a:prstGeom>
        </p:spPr>
      </p:pic>
    </p:spTree>
    <p:extLst>
      <p:ext uri="{BB962C8B-B14F-4D97-AF65-F5344CB8AC3E}">
        <p14:creationId xmlns:p14="http://schemas.microsoft.com/office/powerpoint/2010/main" val="87058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9" ma:contentTypeDescription="Create a new document." ma:contentTypeScope="" ma:versionID="d187684d7a1e7144ec20e0c851cd9de9">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c647aa0055b96075a1a28ac1dd860f1f"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Props1.xml><?xml version="1.0" encoding="utf-8"?>
<ds:datastoreItem xmlns:ds="http://schemas.openxmlformats.org/officeDocument/2006/customXml" ds:itemID="{14504E39-C024-4C57-9430-253357681696}"/>
</file>

<file path=customXml/itemProps2.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3.xml><?xml version="1.0" encoding="utf-8"?>
<ds:datastoreItem xmlns:ds="http://schemas.openxmlformats.org/officeDocument/2006/customXml" ds:itemID="{4A76E745-D9E8-4D93-8B7F-BCE1E4A491AA}">
  <ds:schemaRefs>
    <ds:schemaRef ds:uri="2915eaf0-7986-4081-8efb-67ae03bccfdd"/>
    <ds:schemaRef ds:uri="3cbb8db0-d6a1-4322-bf4d-be2ae7c700fd"/>
    <ds:schemaRef ds:uri="e8bc058b-4131-4b8a-903d-db3f9bf548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5846</TotalTime>
  <Words>8051</Words>
  <Application>Microsoft Office PowerPoint</Application>
  <PresentationFormat>On-screen Show (16:9)</PresentationFormat>
  <Paragraphs>1324</Paragraphs>
  <Slides>156</Slides>
  <Notes>69</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156</vt:i4>
      </vt:variant>
    </vt:vector>
  </HeadingPairs>
  <TitlesOfParts>
    <vt:vector size="160" baseType="lpstr">
      <vt:lpstr>-apple-system</vt:lpstr>
      <vt:lpstr>Arial</vt:lpstr>
      <vt:lpstr>Calibri</vt:lpstr>
      <vt:lpstr>ETF Master</vt:lpstr>
      <vt:lpstr>T LEVEL IN ANIMAL CARE AND MANAGEMENT</vt:lpstr>
      <vt:lpstr>1</vt:lpstr>
      <vt:lpstr>Lesson outline</vt:lpstr>
      <vt:lpstr>Why is legislation important?</vt:lpstr>
      <vt:lpstr>Key legislation and regulations</vt:lpstr>
      <vt:lpstr>Key legislation and regulations</vt:lpstr>
      <vt:lpstr>Key legislation/regulations: Purposes</vt:lpstr>
      <vt:lpstr>Key legislation/regulations: Impact</vt:lpstr>
      <vt:lpstr>Legislation compliance</vt:lpstr>
      <vt:lpstr>Impact of legislation on sustainability</vt:lpstr>
      <vt:lpstr>Impact of legislation on sustainability</vt:lpstr>
      <vt:lpstr>Homework task</vt:lpstr>
      <vt:lpstr>Summary </vt:lpstr>
      <vt:lpstr>2</vt:lpstr>
      <vt:lpstr>Lesson outline</vt:lpstr>
      <vt:lpstr>Legislation recap</vt:lpstr>
      <vt:lpstr>Legislation relating to waste management</vt:lpstr>
      <vt:lpstr>Legislation relating to waste management</vt:lpstr>
      <vt:lpstr>Legislation relating to waste management: Task</vt:lpstr>
      <vt:lpstr>Waste management in animal businesses</vt:lpstr>
      <vt:lpstr>Biosecurity: Definition</vt:lpstr>
      <vt:lpstr>Biosecurity and disease transmission</vt:lpstr>
      <vt:lpstr>Waste management group task</vt:lpstr>
      <vt:lpstr>Waste management plan: Peer review</vt:lpstr>
      <vt:lpstr>Summary questions 1</vt:lpstr>
      <vt:lpstr>Summary questions 2 </vt:lpstr>
      <vt:lpstr>Summary questions 3 </vt:lpstr>
      <vt:lpstr>Summary questions 4 </vt:lpstr>
      <vt:lpstr>Summary questions 5 </vt:lpstr>
      <vt:lpstr>3</vt:lpstr>
      <vt:lpstr>Lesson outline</vt:lpstr>
      <vt:lpstr>Waste management recap activity</vt:lpstr>
      <vt:lpstr>What is climate change?</vt:lpstr>
      <vt:lpstr>What has happened here?</vt:lpstr>
      <vt:lpstr>What has happened here?</vt:lpstr>
      <vt:lpstr>What has happened here?</vt:lpstr>
      <vt:lpstr>What has happened here?</vt:lpstr>
      <vt:lpstr>Climate change: Myth busting</vt:lpstr>
      <vt:lpstr>Climate change: Myth busting task</vt:lpstr>
      <vt:lpstr>The history of climate change</vt:lpstr>
      <vt:lpstr>Climate change timeline activity</vt:lpstr>
      <vt:lpstr>Climate change timeline activity</vt:lpstr>
      <vt:lpstr>Solutions and responsibilities</vt:lpstr>
      <vt:lpstr>Solutions and responsibilities</vt:lpstr>
      <vt:lpstr>Environmental sustainability </vt:lpstr>
      <vt:lpstr>Homework task: Preparing to debate climate change </vt:lpstr>
      <vt:lpstr>Homework task: Preparing to debate climate change </vt:lpstr>
      <vt:lpstr>Summary </vt:lpstr>
      <vt:lpstr>4</vt:lpstr>
      <vt:lpstr>Lesson outline</vt:lpstr>
      <vt:lpstr>Climate change recap</vt:lpstr>
      <vt:lpstr>Critical thinking skills</vt:lpstr>
      <vt:lpstr>Critical thinking skills</vt:lpstr>
      <vt:lpstr>Critical thinking skills focus</vt:lpstr>
      <vt:lpstr>Critical thinking skills and debating</vt:lpstr>
      <vt:lpstr>Techniques for effective debating</vt:lpstr>
      <vt:lpstr>Techniques for effective debating</vt:lpstr>
      <vt:lpstr>Climate change debate: Plan </vt:lpstr>
      <vt:lpstr>Climate change debate: Deliver </vt:lpstr>
      <vt:lpstr>Climate change debate: Reflect </vt:lpstr>
      <vt:lpstr>Climate change debate: Judge </vt:lpstr>
      <vt:lpstr>Summary </vt:lpstr>
      <vt:lpstr>Summary</vt:lpstr>
      <vt:lpstr>Summary</vt:lpstr>
      <vt:lpstr>5</vt:lpstr>
      <vt:lpstr>Lesson outline</vt:lpstr>
      <vt:lpstr>Environmental legislation recap</vt:lpstr>
      <vt:lpstr>The Environment Agency</vt:lpstr>
      <vt:lpstr>Key policies and initiatives</vt:lpstr>
      <vt:lpstr>The three pillars of sustainability</vt:lpstr>
      <vt:lpstr>Sustainable Development Goals (SDGs) </vt:lpstr>
      <vt:lpstr>SDGs and climate change</vt:lpstr>
      <vt:lpstr>Reviewing SDGs</vt:lpstr>
      <vt:lpstr>SDGs and the 3 pillars of sustainability</vt:lpstr>
      <vt:lpstr>Complying with sustainability initiatives: task</vt:lpstr>
      <vt:lpstr>Examples of sustainability reports</vt:lpstr>
      <vt:lpstr>25 Year Environmental Plan (25YEP)</vt:lpstr>
      <vt:lpstr>Ten point plan for a green industrial revolution</vt:lpstr>
      <vt:lpstr>Environmental policy group task</vt:lpstr>
      <vt:lpstr>Summary</vt:lpstr>
      <vt:lpstr>6</vt:lpstr>
      <vt:lpstr>Lesson outline</vt:lpstr>
      <vt:lpstr>Environmental policies recap activity</vt:lpstr>
      <vt:lpstr>Environmental impacts of businesses</vt:lpstr>
      <vt:lpstr>How do land-based businesses impact the environment?</vt:lpstr>
      <vt:lpstr>How do land-based businesses impact the environment?</vt:lpstr>
      <vt:lpstr>How do land-based businesses impact the environment?</vt:lpstr>
      <vt:lpstr>Sustainable development </vt:lpstr>
      <vt:lpstr>Sustainable development</vt:lpstr>
      <vt:lpstr>Sustainability challenges for  animal-related businesses</vt:lpstr>
      <vt:lpstr>Sustainability challenges for  animal-related businesses</vt:lpstr>
      <vt:lpstr>Critical thinking skills focus</vt:lpstr>
      <vt:lpstr>Problem-solving skills</vt:lpstr>
      <vt:lpstr>Solving problems effectively</vt:lpstr>
      <vt:lpstr>Solving sustainability problems in animal-related businesses: Task</vt:lpstr>
      <vt:lpstr>Sustainability scientific journal articles</vt:lpstr>
      <vt:lpstr>Solving sustainability problems: Discuss</vt:lpstr>
      <vt:lpstr>Solving sustainability problems: Compare </vt:lpstr>
      <vt:lpstr>Solving sustainability problems: An example</vt:lpstr>
      <vt:lpstr>Solving sustainability problems: Additional reading</vt:lpstr>
      <vt:lpstr>Summary: Reflection</vt:lpstr>
      <vt:lpstr>7</vt:lpstr>
      <vt:lpstr>Lesson outline</vt:lpstr>
      <vt:lpstr>Recap: Sustainability challenges</vt:lpstr>
      <vt:lpstr>Measuring sustainability performance</vt:lpstr>
      <vt:lpstr>Key performance indicators (KPIs)</vt:lpstr>
      <vt:lpstr>Carbon offsetting</vt:lpstr>
      <vt:lpstr>Carbon offsetting: Task</vt:lpstr>
      <vt:lpstr>Carbon capture</vt:lpstr>
      <vt:lpstr>Carbon capture: How it works</vt:lpstr>
      <vt:lpstr>B Corp: An example of measuring high sustainability standards</vt:lpstr>
      <vt:lpstr>B Corp certification</vt:lpstr>
      <vt:lpstr>Mandatory reporting</vt:lpstr>
      <vt:lpstr>Corporate social responsibility (CSR)</vt:lpstr>
      <vt:lpstr>Consequences of not complying</vt:lpstr>
      <vt:lpstr>Net zero by 2050</vt:lpstr>
      <vt:lpstr>Critical thinking skills focus</vt:lpstr>
      <vt:lpstr>Net zero by 2050: Achievable or not?</vt:lpstr>
      <vt:lpstr>Net zero by 2050: Achievable or not?</vt:lpstr>
      <vt:lpstr>Sustainability challenges for businesses: Knowledge</vt:lpstr>
      <vt:lpstr>Sustainability challenges for businesses: Analysis</vt:lpstr>
      <vt:lpstr>Sustainability challenges for businesses: Action</vt:lpstr>
      <vt:lpstr>Sustainability plans</vt:lpstr>
      <vt:lpstr>Homework task: Sustainability plans</vt:lpstr>
      <vt:lpstr>Summary </vt:lpstr>
      <vt:lpstr>8</vt:lpstr>
      <vt:lpstr>Lesson outline</vt:lpstr>
      <vt:lpstr>Sustainable food sourcing task</vt:lpstr>
      <vt:lpstr>Critical thinking skills focus</vt:lpstr>
      <vt:lpstr>Critical thinking skills focus</vt:lpstr>
      <vt:lpstr>Critical thinking skills focus</vt:lpstr>
      <vt:lpstr>Evaluating business sustainability plans</vt:lpstr>
      <vt:lpstr>Sustainability solutions: Task</vt:lpstr>
      <vt:lpstr>Sustainability solutions: Ideas</vt:lpstr>
      <vt:lpstr>Sustainability solutions: Review</vt:lpstr>
      <vt:lpstr>Creating a sustainability plan</vt:lpstr>
      <vt:lpstr>Creating a sustainability plan</vt:lpstr>
      <vt:lpstr>Creating a sustainability plan: Task</vt:lpstr>
      <vt:lpstr>Summary </vt:lpstr>
      <vt:lpstr>9</vt:lpstr>
      <vt:lpstr>Lesson outline</vt:lpstr>
      <vt:lpstr>Proposal checklist</vt:lpstr>
      <vt:lpstr>Step 1: Initial read</vt:lpstr>
      <vt:lpstr>Step 2: Appraisal</vt:lpstr>
      <vt:lpstr>Step 3: Proposal</vt:lpstr>
      <vt:lpstr>Step 4: Presentation</vt:lpstr>
      <vt:lpstr>Summary checklist </vt:lpstr>
      <vt:lpstr>10</vt:lpstr>
      <vt:lpstr>Lesson outline</vt:lpstr>
      <vt:lpstr>Prepare to present</vt:lpstr>
      <vt:lpstr>Present your proposals (one hour)</vt:lpstr>
      <vt:lpstr>Feedback</vt:lpstr>
      <vt:lpstr>Group feedback session</vt:lpstr>
      <vt:lpstr>Summary and formative questions</vt:lpstr>
      <vt:lpstr>Summary: Final thoughts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Elise James</cp:lastModifiedBy>
  <cp:revision>150</cp:revision>
  <dcterms:created xsi:type="dcterms:W3CDTF">2020-10-20T08:50:32Z</dcterms:created>
  <dcterms:modified xsi:type="dcterms:W3CDTF">2025-06-18T15:27:56Z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