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6"/>
  </p:notesMasterIdLst>
  <p:handoutMasterIdLst>
    <p:handoutMasterId r:id="rId97"/>
  </p:handoutMasterIdLst>
  <p:sldIdLst>
    <p:sldId id="296" r:id="rId5"/>
    <p:sldId id="318" r:id="rId6"/>
    <p:sldId id="299" r:id="rId7"/>
    <p:sldId id="322" r:id="rId8"/>
    <p:sldId id="301" r:id="rId9"/>
    <p:sldId id="304" r:id="rId10"/>
    <p:sldId id="306" r:id="rId11"/>
    <p:sldId id="307" r:id="rId12"/>
    <p:sldId id="308" r:id="rId13"/>
    <p:sldId id="321" r:id="rId14"/>
    <p:sldId id="310" r:id="rId15"/>
    <p:sldId id="311" r:id="rId16"/>
    <p:sldId id="312" r:id="rId17"/>
    <p:sldId id="313" r:id="rId18"/>
    <p:sldId id="319" r:id="rId19"/>
    <p:sldId id="323" r:id="rId20"/>
    <p:sldId id="320" r:id="rId21"/>
    <p:sldId id="314" r:id="rId22"/>
    <p:sldId id="315" r:id="rId23"/>
    <p:sldId id="317" r:id="rId24"/>
    <p:sldId id="298" r:id="rId25"/>
    <p:sldId id="325" r:id="rId26"/>
    <p:sldId id="326" r:id="rId27"/>
    <p:sldId id="345" r:id="rId28"/>
    <p:sldId id="328" r:id="rId29"/>
    <p:sldId id="329" r:id="rId30"/>
    <p:sldId id="327" r:id="rId31"/>
    <p:sldId id="331" r:id="rId32"/>
    <p:sldId id="332" r:id="rId33"/>
    <p:sldId id="334" r:id="rId34"/>
    <p:sldId id="335" r:id="rId35"/>
    <p:sldId id="336" r:id="rId36"/>
    <p:sldId id="337" r:id="rId37"/>
    <p:sldId id="338" r:id="rId38"/>
    <p:sldId id="343" r:id="rId39"/>
    <p:sldId id="340" r:id="rId40"/>
    <p:sldId id="341" r:id="rId41"/>
    <p:sldId id="342" r:id="rId42"/>
    <p:sldId id="344" r:id="rId43"/>
    <p:sldId id="346" r:id="rId44"/>
    <p:sldId id="347" r:id="rId45"/>
    <p:sldId id="348" r:id="rId46"/>
    <p:sldId id="349" r:id="rId47"/>
    <p:sldId id="333" r:id="rId48"/>
    <p:sldId id="350" r:id="rId49"/>
    <p:sldId id="351" r:id="rId50"/>
    <p:sldId id="339" r:id="rId51"/>
    <p:sldId id="352" r:id="rId52"/>
    <p:sldId id="353" r:id="rId53"/>
    <p:sldId id="354" r:id="rId54"/>
    <p:sldId id="355" r:id="rId55"/>
    <p:sldId id="356" r:id="rId56"/>
    <p:sldId id="357" r:id="rId57"/>
    <p:sldId id="358" r:id="rId58"/>
    <p:sldId id="359" r:id="rId59"/>
    <p:sldId id="360" r:id="rId60"/>
    <p:sldId id="361" r:id="rId61"/>
    <p:sldId id="362" r:id="rId62"/>
    <p:sldId id="363" r:id="rId63"/>
    <p:sldId id="364" r:id="rId64"/>
    <p:sldId id="365" r:id="rId65"/>
    <p:sldId id="366" r:id="rId66"/>
    <p:sldId id="367" r:id="rId67"/>
    <p:sldId id="368" r:id="rId68"/>
    <p:sldId id="369" r:id="rId69"/>
    <p:sldId id="370" r:id="rId70"/>
    <p:sldId id="371" r:id="rId71"/>
    <p:sldId id="372" r:id="rId72"/>
    <p:sldId id="373" r:id="rId73"/>
    <p:sldId id="374" r:id="rId74"/>
    <p:sldId id="375" r:id="rId75"/>
    <p:sldId id="376" r:id="rId76"/>
    <p:sldId id="377" r:id="rId77"/>
    <p:sldId id="378" r:id="rId78"/>
    <p:sldId id="379" r:id="rId79"/>
    <p:sldId id="380" r:id="rId80"/>
    <p:sldId id="381" r:id="rId81"/>
    <p:sldId id="382" r:id="rId82"/>
    <p:sldId id="383" r:id="rId83"/>
    <p:sldId id="384" r:id="rId84"/>
    <p:sldId id="385" r:id="rId85"/>
    <p:sldId id="386" r:id="rId86"/>
    <p:sldId id="387" r:id="rId87"/>
    <p:sldId id="388" r:id="rId88"/>
    <p:sldId id="389" r:id="rId89"/>
    <p:sldId id="390" r:id="rId90"/>
    <p:sldId id="391" r:id="rId91"/>
    <p:sldId id="392" r:id="rId92"/>
    <p:sldId id="393" r:id="rId93"/>
    <p:sldId id="394" r:id="rId94"/>
    <p:sldId id="262" r:id="rId9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3049" userDrawn="1">
          <p15:clr>
            <a:srgbClr val="A4A3A4"/>
          </p15:clr>
        </p15:guide>
        <p15:guide id="3" orient="horz" pos="169">
          <p15:clr>
            <a:srgbClr val="A4A3A4"/>
          </p15:clr>
        </p15:guide>
        <p15:guide id="4" orient="horz" pos="2890">
          <p15:clr>
            <a:srgbClr val="A4A3A4"/>
          </p15:clr>
        </p15:guide>
        <p15:guide id="5" orient="horz">
          <p15:clr>
            <a:srgbClr val="A4A3A4"/>
          </p15:clr>
        </p15:guide>
        <p15:guide id="6" orient="horz" pos="622">
          <p15:clr>
            <a:srgbClr val="A4A3A4"/>
          </p15:clr>
        </p15:guide>
        <p15:guide id="7" orient="horz" pos="1575">
          <p15:clr>
            <a:srgbClr val="A4A3A4"/>
          </p15:clr>
        </p15:guide>
        <p15:guide id="8" orient="horz" pos="868">
          <p15:clr>
            <a:srgbClr val="A4A3A4"/>
          </p15:clr>
        </p15:guide>
        <p15:guide id="9" pos="2835">
          <p15:clr>
            <a:srgbClr val="A4A3A4"/>
          </p15:clr>
        </p15:guide>
        <p15:guide id="10" pos="5583">
          <p15:clr>
            <a:srgbClr val="A4A3A4"/>
          </p15:clr>
        </p15:guide>
        <p15:guide id="11" pos="158">
          <p15:clr>
            <a:srgbClr val="A4A3A4"/>
          </p15:clr>
        </p15:guide>
        <p15:guide id="12" pos="5012">
          <p15:clr>
            <a:srgbClr val="A4A3A4"/>
          </p15:clr>
        </p15:guide>
        <p15:guide id="13" pos="1651">
          <p15:clr>
            <a:srgbClr val="A4A3A4"/>
          </p15:clr>
        </p15:guide>
        <p15:guide id="14" pos="2744">
          <p15:clr>
            <a:srgbClr val="A4A3A4"/>
          </p15:clr>
        </p15:guide>
        <p15:guide id="15" pos="5465">
          <p15:clr>
            <a:srgbClr val="A4A3A4"/>
          </p15:clr>
        </p15:guide>
        <p15:guide id="16" pos="956">
          <p15:clr>
            <a:srgbClr val="A4A3A4"/>
          </p15:clr>
        </p15:guide>
        <p15:guide id="17" pos="2562">
          <p15:clr>
            <a:srgbClr val="A4A3A4"/>
          </p15:clr>
        </p15:guide>
        <p15:guide id="18" pos="325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68DBF29-173B-1EE4-E980-EBF86C79181A}" name="Editor" initials="ED" userId="Editor" providerId="None"/>
  <p188:author id="{38B02748-B7AB-7766-7186-6160C62F588B}" name="Sue Lownsbrough" initials="SL" userId="S::sue.lownsbrough@etfoundation.co.uk::0c78e0fa-c20e-478c-98d9-45dc8cc364c0" providerId="AD"/>
  <p188:author id="{C658795E-CF7B-F582-0AC2-ECFE4AFCAF9A}" name="Sue Lownsbrough" initials="SL" userId="45a52c9647afb29f" providerId="Windows Live"/>
  <p188:author id="{6BEE51D8-7DFA-0C73-07A6-B6FDEC75D2C7}" name="Sharon Moore" initials="SM" userId="11e493e1b6637736" providerId="Windows Live"/>
  <p188:author id="{E3F4D4F3-039B-9010-139E-640C2419803D}" name="Jaime Hansen" initials="JH" userId="S::jaime.hansen_franklin.ac.uk#ext#@aoctenant.onmicrosoft.com::3c980fe1-5ea5-485a-9bb1-cc1627f8bffb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tor" initials="Ed" lastIdx="4" clrIdx="0">
    <p:extLst>
      <p:ext uri="{19B8F6BF-5375-455C-9EA6-DF929625EA0E}">
        <p15:presenceInfo xmlns:p15="http://schemas.microsoft.com/office/powerpoint/2012/main" userId="Editor" providerId="None"/>
      </p:ext>
    </p:extLst>
  </p:cmAuthor>
  <p:cmAuthor id="2" name="Jaime Hansen" initials="JH" lastIdx="1" clrIdx="1">
    <p:extLst>
      <p:ext uri="{19B8F6BF-5375-455C-9EA6-DF929625EA0E}">
        <p15:presenceInfo xmlns:p15="http://schemas.microsoft.com/office/powerpoint/2012/main" userId="S::Jaime.Hansen@franklin.ac.uk::d3a89574-3a27-4fcd-96b4-c079555d35c0" providerId="AD"/>
      </p:ext>
    </p:extLst>
  </p:cmAuthor>
  <p:cmAuthor id="3" name="Sue Lownsbrough" initials="SL" lastIdx="4" clrIdx="2">
    <p:extLst>
      <p:ext uri="{19B8F6BF-5375-455C-9EA6-DF929625EA0E}">
        <p15:presenceInfo xmlns:p15="http://schemas.microsoft.com/office/powerpoint/2012/main" userId="S::sue.lownsbrough@etfoundation.co.uk::0c78e0fa-c20e-478c-98d9-45dc8cc364c0" providerId="AD"/>
      </p:ext>
    </p:extLst>
  </p:cmAuthor>
  <p:cmAuthor id="4" name="Sharon Moore" initials="SM" lastIdx="5" clrIdx="3">
    <p:extLst>
      <p:ext uri="{19B8F6BF-5375-455C-9EA6-DF929625EA0E}">
        <p15:presenceInfo xmlns:p15="http://schemas.microsoft.com/office/powerpoint/2012/main" userId="11e493e1b663773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1C41"/>
    <a:srgbClr val="0071F8"/>
    <a:srgbClr val="00A068"/>
    <a:srgbClr val="BE0064"/>
    <a:srgbClr val="FEB9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1B0BA0-19C0-4DC1-B4CF-486D599831CE}" v="105" dt="2024-07-23T11:41:09.9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72" autoAdjust="0"/>
    <p:restoredTop sz="96247" autoAdjust="0"/>
  </p:normalViewPr>
  <p:slideViewPr>
    <p:cSldViewPr snapToGrid="0">
      <p:cViewPr varScale="1">
        <p:scale>
          <a:sx n="78" d="100"/>
          <a:sy n="78" d="100"/>
        </p:scale>
        <p:origin x="164" y="72"/>
      </p:cViewPr>
      <p:guideLst>
        <p:guide orient="horz" pos="1620"/>
        <p:guide orient="horz" pos="3049"/>
        <p:guide orient="horz" pos="169"/>
        <p:guide orient="horz" pos="2890"/>
        <p:guide orient="horz"/>
        <p:guide orient="horz" pos="622"/>
        <p:guide orient="horz" pos="1575"/>
        <p:guide orient="horz" pos="868"/>
        <p:guide pos="2835"/>
        <p:guide pos="5583"/>
        <p:guide pos="158"/>
        <p:guide pos="5012"/>
        <p:guide pos="1651"/>
        <p:guide pos="2744"/>
        <p:guide pos="5465"/>
        <p:guide pos="956"/>
        <p:guide pos="2562"/>
        <p:guide pos="3257"/>
      </p:guideLst>
    </p:cSldViewPr>
  </p:slideViewPr>
  <p:outlineViewPr>
    <p:cViewPr>
      <p:scale>
        <a:sx n="33" d="100"/>
        <a:sy n="33" d="100"/>
      </p:scale>
      <p:origin x="0" y="-68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tableStyles" Target="tableStyles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103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handoutMaster" Target="handoutMasters/handoutMaster1.xml"/><Relationship Id="rId104" Type="http://schemas.microsoft.com/office/2018/10/relationships/authors" Target="author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commentAuthors" Target="commentAuthors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B82452-3B3D-4B10-B5B2-216C3ED6E0C1}" type="datetimeFigureOut">
              <a:rPr lang="en-GB" smtClean="0"/>
              <a:pPr/>
              <a:t>24/07/2024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11B1AA-12AD-4BCD-8A84-BE258AB1E1E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7049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3A1484-528B-4725-8337-7ACDB6138B8F}" type="datetimeFigureOut">
              <a:rPr lang="en-GB" smtClean="0"/>
              <a:pPr/>
              <a:t>24/07/2024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20340D-206C-4C41-A35B-4D72CE2F2B8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5619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20340D-206C-4C41-A35B-4D72CE2F2B89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76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20340D-206C-4C41-A35B-4D72CE2F2B89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5772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EFA987-9DBE-18D3-53DD-EE429EF249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277CF5-5528-4FD1-98FF-3243194B26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6D60D8-3AF7-FBF3-4107-DD249C345D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2332FB-2830-EBAA-57BD-4578B0B7F5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20340D-206C-4C41-A35B-4D72CE2F2B89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50849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20340D-206C-4C41-A35B-4D72CE2F2B89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19719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869B12-9006-8801-3F5B-D5AED1665E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E63457-3CBC-7A00-A3E1-D2EA306BEC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B07AEB-ABFF-6AF7-9645-68E23780BB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9CC620-F8BE-8CAF-0080-36E8B8CE16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20340D-206C-4C41-A35B-4D72CE2F2B89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3955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20340D-206C-4C41-A35B-4D72CE2F2B89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5772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20340D-206C-4C41-A35B-4D72CE2F2B89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0245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869B12-9006-8801-3F5B-D5AED1665E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E63457-3CBC-7A00-A3E1-D2EA306BEC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B07AEB-ABFF-6AF7-9645-68E23780BB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9CC620-F8BE-8CAF-0080-36E8B8CE16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20340D-206C-4C41-A35B-4D72CE2F2B89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1584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20340D-206C-4C41-A35B-4D72CE2F2B89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19719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869B12-9006-8801-3F5B-D5AED1665E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E63457-3CBC-7A00-A3E1-D2EA306BEC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B07AEB-ABFF-6AF7-9645-68E23780BB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9CC620-F8BE-8CAF-0080-36E8B8CE16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20340D-206C-4C41-A35B-4D72CE2F2B89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3955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20340D-206C-4C41-A35B-4D72CE2F2B89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577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20340D-206C-4C41-A35B-4D72CE2F2B8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19719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20340D-206C-4C41-A35B-4D72CE2F2B89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0245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20340D-206C-4C41-A35B-4D72CE2F2B89}" type="slidenum">
              <a:rPr lang="en-GB" smtClean="0"/>
              <a:pPr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6329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20340D-206C-4C41-A35B-4D72CE2F2B89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19719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869B12-9006-8801-3F5B-D5AED1665E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E63457-3CBC-7A00-A3E1-D2EA306BEC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B07AEB-ABFF-6AF7-9645-68E23780BB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9CC620-F8BE-8CAF-0080-36E8B8CE16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20340D-206C-4C41-A35B-4D72CE2F2B89}" type="slidenum">
              <a:rPr lang="en-GB" smtClean="0"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3955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20340D-206C-4C41-A35B-4D72CE2F2B89}" type="slidenum">
              <a:rPr lang="en-GB" smtClean="0"/>
              <a:t>69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19719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869B12-9006-8801-3F5B-D5AED1665E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E63457-3CBC-7A00-A3E1-D2EA306BEC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B07AEB-ABFF-6AF7-9645-68E23780BB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9CC620-F8BE-8CAF-0080-36E8B8CE16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20340D-206C-4C41-A35B-4D72CE2F2B89}" type="slidenum">
              <a:rPr lang="en-GB" smtClean="0"/>
              <a:t>71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3955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517F7E-795E-82CA-B947-92BC1801D2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EBD927-6776-F0E0-AE3A-6742284517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DED345-2836-2EF0-8AB7-167BE945BC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B1369F-2132-3EF3-6ADB-D0A0E39AEA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20340D-206C-4C41-A35B-4D72CE2F2B89}" type="slidenum">
              <a:rPr lang="en-GB" smtClean="0"/>
              <a:t>72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1119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20340D-206C-4C41-A35B-4D72CE2F2B89}" type="slidenum">
              <a:rPr lang="en-GB" smtClean="0"/>
              <a:t>85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19719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20340D-206C-4C41-A35B-4D72CE2F2B89}" type="slidenum">
              <a:rPr lang="en-GB" smtClean="0"/>
              <a:pPr/>
              <a:t>91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1971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869B12-9006-8801-3F5B-D5AED1665E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E63457-3CBC-7A00-A3E1-D2EA306BEC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B07AEB-ABFF-6AF7-9645-68E23780BB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9CC620-F8BE-8CAF-0080-36E8B8CE16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20340D-206C-4C41-A35B-4D72CE2F2B8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3955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20340D-206C-4C41-A35B-4D72CE2F2B8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577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EFA987-9DBE-18D3-53DD-EE429EF249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277CF5-5528-4FD1-98FF-3243194B26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6D60D8-3AF7-FBF3-4107-DD249C345D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2332FB-2830-EBAA-57BD-4578B0B7F5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20340D-206C-4C41-A35B-4D72CE2F2B8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50849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20340D-206C-4C41-A35B-4D72CE2F2B89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585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13396A-C6AE-8D74-D0D6-64C6D3FD9E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7AEF73-592D-3932-C8DF-CF7B9B2AE6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13E468-6A89-FCC3-323D-5C6ABD636B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18E984-118A-9BFB-EA8B-CAD719AD9F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20340D-206C-4C41-A35B-4D72CE2F2B89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67607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20340D-206C-4C41-A35B-4D72CE2F2B89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59559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20340D-206C-4C41-A35B-4D72CE2F2B89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1971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foundation.co.uk/" TargetMode="External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foundation.co.uk/" TargetMode="External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foundation.co.uk/" TargetMode="External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foundation.co.uk/" TargetMode="External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foundation.co.uk/" TargetMode="External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hyperlink" Target="http://www.etfoundation.co.uk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foundation.co.uk/" TargetMode="External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5.emf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foundation.co.uk/" TargetMode="External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5.emf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foundation.co.uk/" TargetMode="External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5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foundation.co.uk/" TargetMode="External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5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Option 1 Red (Lock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ACKGROUND IMAGE">
            <a:extLst>
              <a:ext uri="{FF2B5EF4-FFF2-40B4-BE49-F238E27FC236}">
                <a16:creationId xmlns:a16="http://schemas.microsoft.com/office/drawing/2014/main" id="{A0FFD4B0-9159-8D48-9C59-956E86C08E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9" t="6208" r="2313" b="23313"/>
          <a:stretch/>
        </p:blipFill>
        <p:spPr>
          <a:xfrm>
            <a:off x="0" y="24601"/>
            <a:ext cx="9144000" cy="5137931"/>
          </a:xfrm>
          <a:prstGeom prst="rect">
            <a:avLst/>
          </a:prstGeom>
        </p:spPr>
      </p:pic>
      <p:sp>
        <p:nvSpPr>
          <p:cNvPr id="10" name="WHITE BAR">
            <a:extLst>
              <a:ext uri="{FF2B5EF4-FFF2-40B4-BE49-F238E27FC236}">
                <a16:creationId xmlns:a16="http://schemas.microsoft.com/office/drawing/2014/main" id="{321763E3-91A7-044E-A2E2-17FBDCE3A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20538"/>
            <a:ext cx="9144000" cy="84355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</a:p>
        </p:txBody>
      </p:sp>
      <p:pic>
        <p:nvPicPr>
          <p:cNvPr id="13" name="ETF LOGO" descr="Education and Training Foundation">
            <a:extLst>
              <a:ext uri="{FF2B5EF4-FFF2-40B4-BE49-F238E27FC236}">
                <a16:creationId xmlns:a16="http://schemas.microsoft.com/office/drawing/2014/main" id="{05CA206B-A558-BF4C-910E-A3E2506C44B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1841"/>
            <a:ext cx="859828" cy="456808"/>
          </a:xfrm>
          <a:prstGeom prst="rect">
            <a:avLst/>
          </a:prstGeom>
        </p:spPr>
      </p:pic>
      <p:pic>
        <p:nvPicPr>
          <p:cNvPr id="14" name="T LEVELS LOGO" descr="T Levels Professional Development">
            <a:extLst>
              <a:ext uri="{FF2B5EF4-FFF2-40B4-BE49-F238E27FC236}">
                <a16:creationId xmlns:a16="http://schemas.microsoft.com/office/drawing/2014/main" id="{DF9FDBCB-35DF-8846-9F5D-8B85B5BFB13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60864"/>
            <a:ext cx="1656184" cy="538678"/>
          </a:xfrm>
          <a:prstGeom prst="rect">
            <a:avLst/>
          </a:prstGeom>
        </p:spPr>
      </p:pic>
      <p:sp>
        <p:nvSpPr>
          <p:cNvPr id="9" name="BLACK RECTANGLE">
            <a:extLst>
              <a:ext uri="{FF2B5EF4-FFF2-40B4-BE49-F238E27FC236}">
                <a16:creationId xmlns:a16="http://schemas.microsoft.com/office/drawing/2014/main" id="{7233EE1A-0BEF-6A43-BCCA-643950D37D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88720" y="3618000"/>
            <a:ext cx="4967280" cy="1258006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8720" y="2221200"/>
            <a:ext cx="4967280" cy="1242000"/>
          </a:xfrm>
          <a:solidFill>
            <a:srgbClr val="E51C41"/>
          </a:solidFill>
        </p:spPr>
        <p:txBody>
          <a:bodyPr lIns="108000" tIns="136800" rIns="0" bIns="0">
            <a:noAutofit/>
          </a:bodyPr>
          <a:lstStyle>
            <a:lvl1pPr algn="l">
              <a:lnSpc>
                <a:spcPts val="4100"/>
              </a:lnSpc>
              <a:defRPr sz="45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88720" y="3629420"/>
            <a:ext cx="4805486" cy="321902"/>
          </a:xfrm>
          <a:solidFill>
            <a:schemeClr val="tx1"/>
          </a:solidFill>
        </p:spPr>
        <p:txBody>
          <a:bodyPr lIns="108000" tIns="108000" bIns="108000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350" b="1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888720" y="3951322"/>
            <a:ext cx="4805486" cy="348620"/>
          </a:xfrm>
        </p:spPr>
        <p:txBody>
          <a:bodyPr lIns="10800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35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3888720" y="4371950"/>
            <a:ext cx="4805486" cy="504056"/>
          </a:xfrm>
        </p:spPr>
        <p:txBody>
          <a:bodyPr lIns="108000" tIns="108000" bIns="108000" anchor="b" anchorCtr="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35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4375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 Option 5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ACKGROUND IMAGE">
            <a:extLst>
              <a:ext uri="{FF2B5EF4-FFF2-40B4-BE49-F238E27FC236}">
                <a16:creationId xmlns:a16="http://schemas.microsoft.com/office/drawing/2014/main" id="{769720E0-D698-5F42-AF67-74E1C999A3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8" r="15782" b="1946"/>
          <a:stretch/>
        </p:blipFill>
        <p:spPr>
          <a:xfrm>
            <a:off x="1" y="416940"/>
            <a:ext cx="9144000" cy="4747098"/>
          </a:xfrm>
          <a:prstGeom prst="rect">
            <a:avLst/>
          </a:prstGeom>
        </p:spPr>
      </p:pic>
      <p:sp>
        <p:nvSpPr>
          <p:cNvPr id="12" name="WHITE BAR">
            <a:extLst>
              <a:ext uri="{FF2B5EF4-FFF2-40B4-BE49-F238E27FC236}">
                <a16:creationId xmlns:a16="http://schemas.microsoft.com/office/drawing/2014/main" id="{0474DE56-37D0-8142-8567-588AA082FB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20538"/>
            <a:ext cx="9144000" cy="84355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</a:p>
        </p:txBody>
      </p:sp>
      <p:pic>
        <p:nvPicPr>
          <p:cNvPr id="16" name="ETF LOGO">
            <a:extLst>
              <a:ext uri="{FF2B5EF4-FFF2-40B4-BE49-F238E27FC236}">
                <a16:creationId xmlns:a16="http://schemas.microsoft.com/office/drawing/2014/main" id="{E3F0F782-0C3D-9241-80EE-3AE9C2EE78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520" y="192643"/>
            <a:ext cx="859827" cy="455202"/>
          </a:xfrm>
          <a:prstGeom prst="rect">
            <a:avLst/>
          </a:prstGeom>
        </p:spPr>
      </p:pic>
      <p:pic>
        <p:nvPicPr>
          <p:cNvPr id="17" name="T LEVELS LOGO" descr="T Levels Professional Development">
            <a:extLst>
              <a:ext uri="{FF2B5EF4-FFF2-40B4-BE49-F238E27FC236}">
                <a16:creationId xmlns:a16="http://schemas.microsoft.com/office/drawing/2014/main" id="{724EB171-3B96-A94B-8A24-91C1E099393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60864"/>
            <a:ext cx="1656184" cy="538678"/>
          </a:xfrm>
          <a:prstGeom prst="rect">
            <a:avLst/>
          </a:prstGeom>
        </p:spPr>
      </p:pic>
      <p:sp>
        <p:nvSpPr>
          <p:cNvPr id="19" name="BLACK RECTANGLE">
            <a:extLst>
              <a:ext uri="{FF2B5EF4-FFF2-40B4-BE49-F238E27FC236}">
                <a16:creationId xmlns:a16="http://schemas.microsoft.com/office/drawing/2014/main" id="{37340D0A-8E66-C344-86F6-B7DF930791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88720" y="3618000"/>
            <a:ext cx="4967280" cy="1258006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E8DF8FB0-E18C-B944-85F4-7C6FCE638C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8720" y="2221200"/>
            <a:ext cx="4967280" cy="1242000"/>
          </a:xfrm>
          <a:solidFill>
            <a:srgbClr val="00A068"/>
          </a:solidFill>
        </p:spPr>
        <p:txBody>
          <a:bodyPr lIns="108000" tIns="136800" rIns="0" bIns="0">
            <a:noAutofit/>
          </a:bodyPr>
          <a:lstStyle>
            <a:lvl1pPr algn="l">
              <a:lnSpc>
                <a:spcPts val="4100"/>
              </a:lnSpc>
              <a:defRPr sz="45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FE3F226C-6DF2-6346-8EA2-310BB69F1A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88720" y="3629420"/>
            <a:ext cx="4805486" cy="321902"/>
          </a:xfrm>
          <a:solidFill>
            <a:schemeClr val="tx1"/>
          </a:solidFill>
        </p:spPr>
        <p:txBody>
          <a:bodyPr lIns="108000" tIns="108000" bIns="108000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350" b="1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8D9E660A-FDD1-4B41-B068-E2E016F41A0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88720" y="3951322"/>
            <a:ext cx="4805486" cy="348620"/>
          </a:xfrm>
        </p:spPr>
        <p:txBody>
          <a:bodyPr lIns="10800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35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E6502957-98DD-6D4F-BD92-32EA77DD44B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88720" y="4371950"/>
            <a:ext cx="4805486" cy="504056"/>
          </a:xfrm>
        </p:spPr>
        <p:txBody>
          <a:bodyPr lIns="108000" tIns="108000" bIns="108000" anchor="b" anchorCtr="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35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8868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1 Red (Lock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ACKGROUND IMAGE">
            <a:extLst>
              <a:ext uri="{FF2B5EF4-FFF2-40B4-BE49-F238E27FC236}">
                <a16:creationId xmlns:a16="http://schemas.microsoft.com/office/drawing/2014/main" id="{4DC4DA7F-C0BF-A345-96A5-A61D13AE0B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1" t="5503" r="21596"/>
          <a:stretch/>
        </p:blipFill>
        <p:spPr>
          <a:xfrm>
            <a:off x="0" y="0"/>
            <a:ext cx="9144000" cy="5298293"/>
          </a:xfrm>
          <a:prstGeom prst="rect">
            <a:avLst/>
          </a:prstGeom>
        </p:spPr>
      </p:pic>
      <p:sp>
        <p:nvSpPr>
          <p:cNvPr id="10" name="WHITE BAR">
            <a:extLst>
              <a:ext uri="{FF2B5EF4-FFF2-40B4-BE49-F238E27FC236}">
                <a16:creationId xmlns:a16="http://schemas.microsoft.com/office/drawing/2014/main" id="{321763E3-91A7-044E-A2E2-17FBDCE3A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20538"/>
            <a:ext cx="9144000" cy="84355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</a:p>
        </p:txBody>
      </p:sp>
      <p:pic>
        <p:nvPicPr>
          <p:cNvPr id="13" name="ETF LOGO" descr="Education and Training Foundation">
            <a:extLst>
              <a:ext uri="{FF2B5EF4-FFF2-40B4-BE49-F238E27FC236}">
                <a16:creationId xmlns:a16="http://schemas.microsoft.com/office/drawing/2014/main" id="{05CA206B-A558-BF4C-910E-A3E2506C44B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1841"/>
            <a:ext cx="859828" cy="456808"/>
          </a:xfrm>
          <a:prstGeom prst="rect">
            <a:avLst/>
          </a:prstGeom>
        </p:spPr>
      </p:pic>
      <p:pic>
        <p:nvPicPr>
          <p:cNvPr id="14" name="T LEVELS LOGO" descr="T Levels Professional Development">
            <a:extLst>
              <a:ext uri="{FF2B5EF4-FFF2-40B4-BE49-F238E27FC236}">
                <a16:creationId xmlns:a16="http://schemas.microsoft.com/office/drawing/2014/main" id="{DF9FDBCB-35DF-8846-9F5D-8B85B5BFB13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60864"/>
            <a:ext cx="1656184" cy="538678"/>
          </a:xfrm>
          <a:prstGeom prst="rect">
            <a:avLst/>
          </a:prstGeom>
        </p:spPr>
      </p:pic>
      <p:sp>
        <p:nvSpPr>
          <p:cNvPr id="9" name="BLACK RECTANGLE">
            <a:extLst>
              <a:ext uri="{FF2B5EF4-FFF2-40B4-BE49-F238E27FC236}">
                <a16:creationId xmlns:a16="http://schemas.microsoft.com/office/drawing/2014/main" id="{7233EE1A-0BEF-6A43-BCCA-643950D37D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88720" y="3618000"/>
            <a:ext cx="4967280" cy="1258006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8720" y="2221200"/>
            <a:ext cx="4967280" cy="1242000"/>
          </a:xfrm>
          <a:solidFill>
            <a:srgbClr val="E51C41"/>
          </a:solidFill>
        </p:spPr>
        <p:txBody>
          <a:bodyPr lIns="108000" tIns="136800" rIns="0" bIns="0">
            <a:noAutofit/>
          </a:bodyPr>
          <a:lstStyle>
            <a:lvl1pPr algn="l">
              <a:lnSpc>
                <a:spcPts val="4100"/>
              </a:lnSpc>
              <a:defRPr sz="45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88720" y="3629420"/>
            <a:ext cx="4805486" cy="321902"/>
          </a:xfrm>
          <a:solidFill>
            <a:schemeClr val="tx1"/>
          </a:solidFill>
        </p:spPr>
        <p:txBody>
          <a:bodyPr lIns="108000" tIns="108000" bIns="108000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350" b="1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888720" y="3951322"/>
            <a:ext cx="4805486" cy="348620"/>
          </a:xfrm>
        </p:spPr>
        <p:txBody>
          <a:bodyPr lIns="10800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35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3888720" y="4371950"/>
            <a:ext cx="4805486" cy="504056"/>
          </a:xfrm>
        </p:spPr>
        <p:txBody>
          <a:bodyPr lIns="108000" tIns="108000" bIns="108000" anchor="b" anchorCtr="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35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8076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2 Yellow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WHITE BAR">
            <a:extLst>
              <a:ext uri="{FF2B5EF4-FFF2-40B4-BE49-F238E27FC236}">
                <a16:creationId xmlns:a16="http://schemas.microsoft.com/office/drawing/2014/main" id="{B8706FB2-CEEC-7246-A4E3-D773F54E3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20538"/>
            <a:ext cx="9144000" cy="84355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</a:p>
        </p:txBody>
      </p:sp>
      <p:pic>
        <p:nvPicPr>
          <p:cNvPr id="25" name="BACKGROUND IMAGE">
            <a:extLst>
              <a:ext uri="{FF2B5EF4-FFF2-40B4-BE49-F238E27FC236}">
                <a16:creationId xmlns:a16="http://schemas.microsoft.com/office/drawing/2014/main" id="{D626228C-9E12-7340-977D-F48BB67DEA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1" t="5503" r="21596"/>
          <a:stretch/>
        </p:blipFill>
        <p:spPr>
          <a:xfrm>
            <a:off x="0" y="0"/>
            <a:ext cx="9144000" cy="5298293"/>
          </a:xfrm>
          <a:prstGeom prst="rect">
            <a:avLst/>
          </a:prstGeom>
        </p:spPr>
      </p:pic>
      <p:pic>
        <p:nvPicPr>
          <p:cNvPr id="17" name="ETF LOGO">
            <a:extLst>
              <a:ext uri="{FF2B5EF4-FFF2-40B4-BE49-F238E27FC236}">
                <a16:creationId xmlns:a16="http://schemas.microsoft.com/office/drawing/2014/main" id="{8D10DF3B-2EE8-CB4D-89A8-B1DC8ED9DB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520" y="192643"/>
            <a:ext cx="859828" cy="455203"/>
          </a:xfrm>
          <a:prstGeom prst="rect">
            <a:avLst/>
          </a:prstGeom>
        </p:spPr>
      </p:pic>
      <p:pic>
        <p:nvPicPr>
          <p:cNvPr id="18" name="T LEVELS LOGO" descr="T Levels Professional Development">
            <a:extLst>
              <a:ext uri="{FF2B5EF4-FFF2-40B4-BE49-F238E27FC236}">
                <a16:creationId xmlns:a16="http://schemas.microsoft.com/office/drawing/2014/main" id="{95AF83BF-2906-E147-AD27-6D0DD69CAF2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60864"/>
            <a:ext cx="1656184" cy="538678"/>
          </a:xfrm>
          <a:prstGeom prst="rect">
            <a:avLst/>
          </a:prstGeom>
        </p:spPr>
      </p:pic>
      <p:sp>
        <p:nvSpPr>
          <p:cNvPr id="19" name="BLACK RECTANGLE">
            <a:extLst>
              <a:ext uri="{FF2B5EF4-FFF2-40B4-BE49-F238E27FC236}">
                <a16:creationId xmlns:a16="http://schemas.microsoft.com/office/drawing/2014/main" id="{08776F2B-1739-344E-B2E7-70073E14A5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88720" y="3618000"/>
            <a:ext cx="4967280" cy="1258006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788F6599-BA20-4644-9226-61D0497C4C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8720" y="2221200"/>
            <a:ext cx="4967280" cy="1242000"/>
          </a:xfrm>
          <a:solidFill>
            <a:srgbClr val="FEB912"/>
          </a:solidFill>
        </p:spPr>
        <p:txBody>
          <a:bodyPr lIns="108000" tIns="136800" rIns="0" bIns="0">
            <a:noAutofit/>
          </a:bodyPr>
          <a:lstStyle>
            <a:lvl1pPr algn="l">
              <a:lnSpc>
                <a:spcPts val="4100"/>
              </a:lnSpc>
              <a:defRPr sz="45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55C166C1-2C30-404D-8032-27671E9F9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88720" y="3629420"/>
            <a:ext cx="4805486" cy="321902"/>
          </a:xfrm>
          <a:solidFill>
            <a:schemeClr val="tx1"/>
          </a:solidFill>
        </p:spPr>
        <p:txBody>
          <a:bodyPr lIns="108000" tIns="108000" bIns="108000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350" b="1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00295A2F-6079-A340-8976-C671CE0AF0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88720" y="3951322"/>
            <a:ext cx="4805486" cy="348620"/>
          </a:xfrm>
        </p:spPr>
        <p:txBody>
          <a:bodyPr lIns="10800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35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64D60A69-C052-934B-AE97-6790360956D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88720" y="4371950"/>
            <a:ext cx="4805486" cy="504056"/>
          </a:xfrm>
        </p:spPr>
        <p:txBody>
          <a:bodyPr lIns="108000" tIns="108000" bIns="108000" anchor="b" anchorCtr="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35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6175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3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BACKGROUND IMAGE">
            <a:extLst>
              <a:ext uri="{FF2B5EF4-FFF2-40B4-BE49-F238E27FC236}">
                <a16:creationId xmlns:a16="http://schemas.microsoft.com/office/drawing/2014/main" id="{6672E05B-8780-C045-94C1-1BCBFAD70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1" t="5503" r="21596"/>
          <a:stretch/>
        </p:blipFill>
        <p:spPr>
          <a:xfrm>
            <a:off x="0" y="0"/>
            <a:ext cx="9144000" cy="5298293"/>
          </a:xfrm>
          <a:prstGeom prst="rect">
            <a:avLst/>
          </a:prstGeom>
        </p:spPr>
      </p:pic>
      <p:sp>
        <p:nvSpPr>
          <p:cNvPr id="12" name="WHITE BAR">
            <a:extLst>
              <a:ext uri="{FF2B5EF4-FFF2-40B4-BE49-F238E27FC236}">
                <a16:creationId xmlns:a16="http://schemas.microsoft.com/office/drawing/2014/main" id="{2051111D-51D0-C84F-82DD-EFC57A1F47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20538"/>
            <a:ext cx="9144000" cy="84355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</a:p>
        </p:txBody>
      </p:sp>
      <p:pic>
        <p:nvPicPr>
          <p:cNvPr id="17" name="ETF LOGO">
            <a:extLst>
              <a:ext uri="{FF2B5EF4-FFF2-40B4-BE49-F238E27FC236}">
                <a16:creationId xmlns:a16="http://schemas.microsoft.com/office/drawing/2014/main" id="{532D5437-3308-6143-80D4-74B5F3678B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520" y="192643"/>
            <a:ext cx="859827" cy="455203"/>
          </a:xfrm>
          <a:prstGeom prst="rect">
            <a:avLst/>
          </a:prstGeom>
        </p:spPr>
      </p:pic>
      <p:pic>
        <p:nvPicPr>
          <p:cNvPr id="19" name="T LEVELS LOGO" descr="T Levels Professional Development">
            <a:extLst>
              <a:ext uri="{FF2B5EF4-FFF2-40B4-BE49-F238E27FC236}">
                <a16:creationId xmlns:a16="http://schemas.microsoft.com/office/drawing/2014/main" id="{621909CB-4C11-E149-9A37-6908AACF0E1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60864"/>
            <a:ext cx="1656184" cy="538678"/>
          </a:xfrm>
          <a:prstGeom prst="rect">
            <a:avLst/>
          </a:prstGeom>
        </p:spPr>
      </p:pic>
      <p:sp>
        <p:nvSpPr>
          <p:cNvPr id="20" name="BLACK RECTANGLE">
            <a:extLst>
              <a:ext uri="{FF2B5EF4-FFF2-40B4-BE49-F238E27FC236}">
                <a16:creationId xmlns:a16="http://schemas.microsoft.com/office/drawing/2014/main" id="{C72179A6-35B1-AA4D-AE81-7C9ED40A5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88720" y="3618000"/>
            <a:ext cx="4967280" cy="1258006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C397D107-EB16-014E-A7B0-1FF16A0186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8720" y="2221200"/>
            <a:ext cx="4967280" cy="1242000"/>
          </a:xfrm>
          <a:solidFill>
            <a:srgbClr val="BE0064"/>
          </a:solidFill>
        </p:spPr>
        <p:txBody>
          <a:bodyPr lIns="108000" tIns="136800" rIns="0" bIns="0">
            <a:noAutofit/>
          </a:bodyPr>
          <a:lstStyle>
            <a:lvl1pPr algn="l">
              <a:lnSpc>
                <a:spcPts val="4100"/>
              </a:lnSpc>
              <a:defRPr sz="45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3D70B96C-689F-1B4E-B32B-6742070328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88720" y="3629420"/>
            <a:ext cx="4805486" cy="321902"/>
          </a:xfrm>
          <a:solidFill>
            <a:schemeClr val="tx1"/>
          </a:solidFill>
        </p:spPr>
        <p:txBody>
          <a:bodyPr lIns="108000" tIns="108000" bIns="108000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350" b="1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DBCB4839-1769-9448-B47D-5268914681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88720" y="3951322"/>
            <a:ext cx="4805486" cy="348620"/>
          </a:xfrm>
        </p:spPr>
        <p:txBody>
          <a:bodyPr lIns="10800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35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D5711CB5-A9DE-EF47-9E7D-8D1FF5388A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88720" y="4371950"/>
            <a:ext cx="4805486" cy="504056"/>
          </a:xfrm>
        </p:spPr>
        <p:txBody>
          <a:bodyPr lIns="108000" tIns="108000" bIns="108000" anchor="b" anchorCtr="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35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64421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4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BACKGROUND IMAGE">
            <a:extLst>
              <a:ext uri="{FF2B5EF4-FFF2-40B4-BE49-F238E27FC236}">
                <a16:creationId xmlns:a16="http://schemas.microsoft.com/office/drawing/2014/main" id="{F75485EA-9D62-5F49-9769-8E118236F1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1" t="5503" r="21596"/>
          <a:stretch/>
        </p:blipFill>
        <p:spPr>
          <a:xfrm>
            <a:off x="0" y="0"/>
            <a:ext cx="9144000" cy="5298293"/>
          </a:xfrm>
          <a:prstGeom prst="rect">
            <a:avLst/>
          </a:prstGeom>
        </p:spPr>
      </p:pic>
      <p:sp>
        <p:nvSpPr>
          <p:cNvPr id="11" name="WHITE BAR">
            <a:extLst>
              <a:ext uri="{FF2B5EF4-FFF2-40B4-BE49-F238E27FC236}">
                <a16:creationId xmlns:a16="http://schemas.microsoft.com/office/drawing/2014/main" id="{4BC86740-418B-DA4D-8939-2B1A32090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20538"/>
            <a:ext cx="9144000" cy="84355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</a:p>
        </p:txBody>
      </p:sp>
      <p:pic>
        <p:nvPicPr>
          <p:cNvPr id="12" name="ETF LOGO">
            <a:extLst>
              <a:ext uri="{FF2B5EF4-FFF2-40B4-BE49-F238E27FC236}">
                <a16:creationId xmlns:a16="http://schemas.microsoft.com/office/drawing/2014/main" id="{2D72DE85-B512-A84A-BDE4-CC6F916F0A0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520" y="192643"/>
            <a:ext cx="859827" cy="455202"/>
          </a:xfrm>
          <a:prstGeom prst="rect">
            <a:avLst/>
          </a:prstGeom>
        </p:spPr>
      </p:pic>
      <p:pic>
        <p:nvPicPr>
          <p:cNvPr id="17" name="T LEVELS LOGO" descr="T Levels Professional Development">
            <a:extLst>
              <a:ext uri="{FF2B5EF4-FFF2-40B4-BE49-F238E27FC236}">
                <a16:creationId xmlns:a16="http://schemas.microsoft.com/office/drawing/2014/main" id="{7DFFC763-EFC0-0E4C-965F-8DE2D214246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60864"/>
            <a:ext cx="1656184" cy="538678"/>
          </a:xfrm>
          <a:prstGeom prst="rect">
            <a:avLst/>
          </a:prstGeom>
        </p:spPr>
      </p:pic>
      <p:sp>
        <p:nvSpPr>
          <p:cNvPr id="19" name="BLACK RECTANGLE">
            <a:extLst>
              <a:ext uri="{FF2B5EF4-FFF2-40B4-BE49-F238E27FC236}">
                <a16:creationId xmlns:a16="http://schemas.microsoft.com/office/drawing/2014/main" id="{331C3B12-D653-CC4C-ABCF-4724A38AB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88720" y="3618000"/>
            <a:ext cx="4967280" cy="1258006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6A2ADA92-7351-1B4F-B608-0A43A941F9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8720" y="2221200"/>
            <a:ext cx="4967280" cy="1242000"/>
          </a:xfrm>
          <a:solidFill>
            <a:srgbClr val="0071F8"/>
          </a:solidFill>
        </p:spPr>
        <p:txBody>
          <a:bodyPr lIns="108000" tIns="136800" rIns="0" bIns="0">
            <a:noAutofit/>
          </a:bodyPr>
          <a:lstStyle>
            <a:lvl1pPr algn="l">
              <a:lnSpc>
                <a:spcPts val="4100"/>
              </a:lnSpc>
              <a:defRPr sz="45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DC01873F-0063-374A-8FF4-60AB1B20E3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88720" y="3629420"/>
            <a:ext cx="4805486" cy="321902"/>
          </a:xfrm>
          <a:solidFill>
            <a:schemeClr val="tx1"/>
          </a:solidFill>
        </p:spPr>
        <p:txBody>
          <a:bodyPr lIns="108000" tIns="108000" bIns="108000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350" b="1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56A26F7F-A204-454B-B7C3-AD71F06037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88720" y="3951322"/>
            <a:ext cx="4805486" cy="348620"/>
          </a:xfrm>
        </p:spPr>
        <p:txBody>
          <a:bodyPr lIns="10800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35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2E816170-D8CB-F14C-B96E-49F48030E0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88720" y="4371950"/>
            <a:ext cx="4805486" cy="504056"/>
          </a:xfrm>
        </p:spPr>
        <p:txBody>
          <a:bodyPr lIns="108000" tIns="108000" bIns="108000" anchor="b" anchorCtr="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35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816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5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BACKGROUND IMAGE">
            <a:extLst>
              <a:ext uri="{FF2B5EF4-FFF2-40B4-BE49-F238E27FC236}">
                <a16:creationId xmlns:a16="http://schemas.microsoft.com/office/drawing/2014/main" id="{36D352E3-B478-244F-884D-70CCDAA921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1" t="5503" r="21596"/>
          <a:stretch/>
        </p:blipFill>
        <p:spPr>
          <a:xfrm>
            <a:off x="0" y="0"/>
            <a:ext cx="9144000" cy="5298293"/>
          </a:xfrm>
          <a:prstGeom prst="rect">
            <a:avLst/>
          </a:prstGeom>
        </p:spPr>
      </p:pic>
      <p:sp>
        <p:nvSpPr>
          <p:cNvPr id="12" name="WHITE BAR">
            <a:extLst>
              <a:ext uri="{FF2B5EF4-FFF2-40B4-BE49-F238E27FC236}">
                <a16:creationId xmlns:a16="http://schemas.microsoft.com/office/drawing/2014/main" id="{0474DE56-37D0-8142-8567-588AA082FB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20538"/>
            <a:ext cx="9144000" cy="84355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</a:p>
        </p:txBody>
      </p:sp>
      <p:pic>
        <p:nvPicPr>
          <p:cNvPr id="16" name="ETF LOGO">
            <a:extLst>
              <a:ext uri="{FF2B5EF4-FFF2-40B4-BE49-F238E27FC236}">
                <a16:creationId xmlns:a16="http://schemas.microsoft.com/office/drawing/2014/main" id="{E3F0F782-0C3D-9241-80EE-3AE9C2EE78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520" y="192643"/>
            <a:ext cx="859827" cy="455202"/>
          </a:xfrm>
          <a:prstGeom prst="rect">
            <a:avLst/>
          </a:prstGeom>
        </p:spPr>
      </p:pic>
      <p:pic>
        <p:nvPicPr>
          <p:cNvPr id="17" name="T LEVELS LOGO" descr="T Levels Professional Development">
            <a:extLst>
              <a:ext uri="{FF2B5EF4-FFF2-40B4-BE49-F238E27FC236}">
                <a16:creationId xmlns:a16="http://schemas.microsoft.com/office/drawing/2014/main" id="{724EB171-3B96-A94B-8A24-91C1E099393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60864"/>
            <a:ext cx="1656184" cy="538678"/>
          </a:xfrm>
          <a:prstGeom prst="rect">
            <a:avLst/>
          </a:prstGeom>
        </p:spPr>
      </p:pic>
      <p:sp>
        <p:nvSpPr>
          <p:cNvPr id="19" name="BLACK RECTANGLE">
            <a:extLst>
              <a:ext uri="{FF2B5EF4-FFF2-40B4-BE49-F238E27FC236}">
                <a16:creationId xmlns:a16="http://schemas.microsoft.com/office/drawing/2014/main" id="{37340D0A-8E66-C344-86F6-B7DF930791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88720" y="3618000"/>
            <a:ext cx="4967280" cy="1258006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E8DF8FB0-E18C-B944-85F4-7C6FCE638C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8720" y="2221200"/>
            <a:ext cx="4967280" cy="1242000"/>
          </a:xfrm>
          <a:solidFill>
            <a:srgbClr val="00A068"/>
          </a:solidFill>
        </p:spPr>
        <p:txBody>
          <a:bodyPr lIns="108000" tIns="136800" rIns="0" bIns="0">
            <a:noAutofit/>
          </a:bodyPr>
          <a:lstStyle>
            <a:lvl1pPr algn="l">
              <a:lnSpc>
                <a:spcPts val="4100"/>
              </a:lnSpc>
              <a:defRPr sz="45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FE3F226C-6DF2-6346-8EA2-310BB69F1A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88720" y="3629420"/>
            <a:ext cx="4805486" cy="321902"/>
          </a:xfrm>
          <a:solidFill>
            <a:schemeClr val="tx1"/>
          </a:solidFill>
        </p:spPr>
        <p:txBody>
          <a:bodyPr lIns="108000" tIns="108000" bIns="108000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350" b="1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8D9E660A-FDD1-4B41-B068-E2E016F41A0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88720" y="3951322"/>
            <a:ext cx="4805486" cy="348620"/>
          </a:xfrm>
        </p:spPr>
        <p:txBody>
          <a:bodyPr lIns="10800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35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E6502957-98DD-6D4F-BD92-32EA77DD44B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88720" y="4371950"/>
            <a:ext cx="4805486" cy="504056"/>
          </a:xfrm>
        </p:spPr>
        <p:txBody>
          <a:bodyPr lIns="108000" tIns="108000" bIns="108000" anchor="b" anchorCtr="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35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98963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Option 1 Red (Lock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ACKGROUND IMAG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" r="89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WHITE BAR">
            <a:extLst>
              <a:ext uri="{FF2B5EF4-FFF2-40B4-BE49-F238E27FC236}">
                <a16:creationId xmlns:a16="http://schemas.microsoft.com/office/drawing/2014/main" id="{321763E3-91A7-044E-A2E2-17FBDCE3A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20538"/>
            <a:ext cx="9144000" cy="84355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</a:p>
        </p:txBody>
      </p:sp>
      <p:pic>
        <p:nvPicPr>
          <p:cNvPr id="13" name="ETF LOGO" descr="Education and Training Foundation">
            <a:extLst>
              <a:ext uri="{FF2B5EF4-FFF2-40B4-BE49-F238E27FC236}">
                <a16:creationId xmlns:a16="http://schemas.microsoft.com/office/drawing/2014/main" id="{05CA206B-A558-BF4C-910E-A3E2506C44B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1841"/>
            <a:ext cx="859828" cy="456808"/>
          </a:xfrm>
          <a:prstGeom prst="rect">
            <a:avLst/>
          </a:prstGeom>
        </p:spPr>
      </p:pic>
      <p:pic>
        <p:nvPicPr>
          <p:cNvPr id="14" name="T LEVELS LOGO" descr="T Levels Professional Development">
            <a:extLst>
              <a:ext uri="{FF2B5EF4-FFF2-40B4-BE49-F238E27FC236}">
                <a16:creationId xmlns:a16="http://schemas.microsoft.com/office/drawing/2014/main" id="{DF9FDBCB-35DF-8846-9F5D-8B85B5BFB13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60864"/>
            <a:ext cx="1656184" cy="538678"/>
          </a:xfrm>
          <a:prstGeom prst="rect">
            <a:avLst/>
          </a:prstGeom>
        </p:spPr>
      </p:pic>
      <p:sp>
        <p:nvSpPr>
          <p:cNvPr id="9" name="BLACK RECTANGLE">
            <a:extLst>
              <a:ext uri="{FF2B5EF4-FFF2-40B4-BE49-F238E27FC236}">
                <a16:creationId xmlns:a16="http://schemas.microsoft.com/office/drawing/2014/main" id="{7233EE1A-0BEF-6A43-BCCA-643950D37D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88720" y="3618000"/>
            <a:ext cx="4967280" cy="1258006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8720" y="2221200"/>
            <a:ext cx="4967280" cy="1242000"/>
          </a:xfrm>
          <a:solidFill>
            <a:srgbClr val="E51C41"/>
          </a:solidFill>
        </p:spPr>
        <p:txBody>
          <a:bodyPr lIns="108000" tIns="136800" rIns="0" bIns="0">
            <a:noAutofit/>
          </a:bodyPr>
          <a:lstStyle>
            <a:lvl1pPr algn="l">
              <a:lnSpc>
                <a:spcPts val="4100"/>
              </a:lnSpc>
              <a:defRPr sz="45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88720" y="3629420"/>
            <a:ext cx="4805486" cy="321902"/>
          </a:xfrm>
          <a:solidFill>
            <a:schemeClr val="tx1"/>
          </a:solidFill>
        </p:spPr>
        <p:txBody>
          <a:bodyPr lIns="108000" tIns="108000" bIns="108000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350" b="1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888720" y="3951322"/>
            <a:ext cx="4805486" cy="348620"/>
          </a:xfrm>
        </p:spPr>
        <p:txBody>
          <a:bodyPr lIns="10800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35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3888720" y="4371950"/>
            <a:ext cx="4805486" cy="504056"/>
          </a:xfrm>
        </p:spPr>
        <p:txBody>
          <a:bodyPr lIns="108000" tIns="108000" bIns="108000" anchor="b" anchorCtr="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35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89782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Option 2 Yellow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ACKGROUND IMAGE">
            <a:extLst>
              <a:ext uri="{FF2B5EF4-FFF2-40B4-BE49-F238E27FC236}">
                <a16:creationId xmlns:a16="http://schemas.microsoft.com/office/drawing/2014/main" id="{984DDA82-2029-3943-8C3A-C195DFC0A3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" r="89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WHITE BAR">
            <a:extLst>
              <a:ext uri="{FF2B5EF4-FFF2-40B4-BE49-F238E27FC236}">
                <a16:creationId xmlns:a16="http://schemas.microsoft.com/office/drawing/2014/main" id="{B8706FB2-CEEC-7246-A4E3-D773F54E3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20538"/>
            <a:ext cx="9144000" cy="84355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</a:p>
        </p:txBody>
      </p:sp>
      <p:pic>
        <p:nvPicPr>
          <p:cNvPr id="17" name="ETF LOGO">
            <a:extLst>
              <a:ext uri="{FF2B5EF4-FFF2-40B4-BE49-F238E27FC236}">
                <a16:creationId xmlns:a16="http://schemas.microsoft.com/office/drawing/2014/main" id="{8D10DF3B-2EE8-CB4D-89A8-B1DC8ED9DB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520" y="192643"/>
            <a:ext cx="859828" cy="455203"/>
          </a:xfrm>
          <a:prstGeom prst="rect">
            <a:avLst/>
          </a:prstGeom>
        </p:spPr>
      </p:pic>
      <p:pic>
        <p:nvPicPr>
          <p:cNvPr id="18" name="T LEVELS LOGO" descr="T Levels Professional Development">
            <a:extLst>
              <a:ext uri="{FF2B5EF4-FFF2-40B4-BE49-F238E27FC236}">
                <a16:creationId xmlns:a16="http://schemas.microsoft.com/office/drawing/2014/main" id="{95AF83BF-2906-E147-AD27-6D0DD69CAF2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60864"/>
            <a:ext cx="1656184" cy="538678"/>
          </a:xfrm>
          <a:prstGeom prst="rect">
            <a:avLst/>
          </a:prstGeom>
        </p:spPr>
      </p:pic>
      <p:sp>
        <p:nvSpPr>
          <p:cNvPr id="19" name="BLACK RECTANGLE">
            <a:extLst>
              <a:ext uri="{FF2B5EF4-FFF2-40B4-BE49-F238E27FC236}">
                <a16:creationId xmlns:a16="http://schemas.microsoft.com/office/drawing/2014/main" id="{08776F2B-1739-344E-B2E7-70073E14A5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88720" y="3618000"/>
            <a:ext cx="4967280" cy="1258006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788F6599-BA20-4644-9226-61D0497C4C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8720" y="2221200"/>
            <a:ext cx="4967280" cy="1242000"/>
          </a:xfrm>
          <a:solidFill>
            <a:srgbClr val="FEB912"/>
          </a:solidFill>
        </p:spPr>
        <p:txBody>
          <a:bodyPr lIns="108000" tIns="136800" rIns="0" bIns="0">
            <a:noAutofit/>
          </a:bodyPr>
          <a:lstStyle>
            <a:lvl1pPr algn="l">
              <a:lnSpc>
                <a:spcPts val="4100"/>
              </a:lnSpc>
              <a:defRPr sz="45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55C166C1-2C30-404D-8032-27671E9F9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88720" y="3629420"/>
            <a:ext cx="4805486" cy="321902"/>
          </a:xfrm>
          <a:solidFill>
            <a:schemeClr val="tx1"/>
          </a:solidFill>
        </p:spPr>
        <p:txBody>
          <a:bodyPr lIns="108000" tIns="108000" bIns="108000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350" b="1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00295A2F-6079-A340-8976-C671CE0AF0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88720" y="3951322"/>
            <a:ext cx="4805486" cy="348620"/>
          </a:xfrm>
        </p:spPr>
        <p:txBody>
          <a:bodyPr lIns="10800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35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64D60A69-C052-934B-AE97-6790360956D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88720" y="4371950"/>
            <a:ext cx="4805486" cy="504056"/>
          </a:xfrm>
        </p:spPr>
        <p:txBody>
          <a:bodyPr lIns="108000" tIns="108000" bIns="108000" anchor="b" anchorCtr="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35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80599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Option 3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ACKGROUND IMAGE">
            <a:extLst>
              <a:ext uri="{FF2B5EF4-FFF2-40B4-BE49-F238E27FC236}">
                <a16:creationId xmlns:a16="http://schemas.microsoft.com/office/drawing/2014/main" id="{06435158-31E2-7543-A29F-F72506E2D7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" r="89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WHITE BAR">
            <a:extLst>
              <a:ext uri="{FF2B5EF4-FFF2-40B4-BE49-F238E27FC236}">
                <a16:creationId xmlns:a16="http://schemas.microsoft.com/office/drawing/2014/main" id="{2051111D-51D0-C84F-82DD-EFC57A1F47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20538"/>
            <a:ext cx="9144000" cy="84355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</a:p>
        </p:txBody>
      </p:sp>
      <p:pic>
        <p:nvPicPr>
          <p:cNvPr id="17" name="ETF LOGO">
            <a:extLst>
              <a:ext uri="{FF2B5EF4-FFF2-40B4-BE49-F238E27FC236}">
                <a16:creationId xmlns:a16="http://schemas.microsoft.com/office/drawing/2014/main" id="{532D5437-3308-6143-80D4-74B5F3678B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520" y="192643"/>
            <a:ext cx="859827" cy="455203"/>
          </a:xfrm>
          <a:prstGeom prst="rect">
            <a:avLst/>
          </a:prstGeom>
        </p:spPr>
      </p:pic>
      <p:pic>
        <p:nvPicPr>
          <p:cNvPr id="19" name="T LEVELS LOGO" descr="T Levels Professional Development">
            <a:extLst>
              <a:ext uri="{FF2B5EF4-FFF2-40B4-BE49-F238E27FC236}">
                <a16:creationId xmlns:a16="http://schemas.microsoft.com/office/drawing/2014/main" id="{621909CB-4C11-E149-9A37-6908AACF0E1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60864"/>
            <a:ext cx="1656184" cy="538678"/>
          </a:xfrm>
          <a:prstGeom prst="rect">
            <a:avLst/>
          </a:prstGeom>
        </p:spPr>
      </p:pic>
      <p:sp>
        <p:nvSpPr>
          <p:cNvPr id="20" name="BLACK RECTANGLE">
            <a:extLst>
              <a:ext uri="{FF2B5EF4-FFF2-40B4-BE49-F238E27FC236}">
                <a16:creationId xmlns:a16="http://schemas.microsoft.com/office/drawing/2014/main" id="{C72179A6-35B1-AA4D-AE81-7C9ED40A5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88720" y="3618000"/>
            <a:ext cx="4967280" cy="1258006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C397D107-EB16-014E-A7B0-1FF16A0186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8720" y="2221200"/>
            <a:ext cx="4967280" cy="1242000"/>
          </a:xfrm>
          <a:solidFill>
            <a:srgbClr val="BE0064"/>
          </a:solidFill>
        </p:spPr>
        <p:txBody>
          <a:bodyPr lIns="108000" tIns="136800" rIns="0" bIns="0">
            <a:noAutofit/>
          </a:bodyPr>
          <a:lstStyle>
            <a:lvl1pPr algn="l">
              <a:lnSpc>
                <a:spcPts val="4100"/>
              </a:lnSpc>
              <a:defRPr sz="45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3D70B96C-689F-1B4E-B32B-6742070328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88720" y="3629420"/>
            <a:ext cx="4805486" cy="321902"/>
          </a:xfrm>
          <a:solidFill>
            <a:schemeClr val="tx1"/>
          </a:solidFill>
        </p:spPr>
        <p:txBody>
          <a:bodyPr lIns="108000" tIns="108000" bIns="108000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350" b="1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DBCB4839-1769-9448-B47D-5268914681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88720" y="3951322"/>
            <a:ext cx="4805486" cy="348620"/>
          </a:xfrm>
        </p:spPr>
        <p:txBody>
          <a:bodyPr lIns="10800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35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D5711CB5-A9DE-EF47-9E7D-8D1FF5388A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88720" y="4371950"/>
            <a:ext cx="4805486" cy="504056"/>
          </a:xfrm>
        </p:spPr>
        <p:txBody>
          <a:bodyPr lIns="108000" tIns="108000" bIns="108000" anchor="b" anchorCtr="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35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11229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Option 4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ACKGROUND IMAGE">
            <a:extLst>
              <a:ext uri="{FF2B5EF4-FFF2-40B4-BE49-F238E27FC236}">
                <a16:creationId xmlns:a16="http://schemas.microsoft.com/office/drawing/2014/main" id="{4AF41BBD-0D71-8C40-A89F-259189C9A5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" r="89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WHITE BAR">
            <a:extLst>
              <a:ext uri="{FF2B5EF4-FFF2-40B4-BE49-F238E27FC236}">
                <a16:creationId xmlns:a16="http://schemas.microsoft.com/office/drawing/2014/main" id="{4BC86740-418B-DA4D-8939-2B1A32090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20538"/>
            <a:ext cx="9144000" cy="84355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</a:p>
        </p:txBody>
      </p:sp>
      <p:pic>
        <p:nvPicPr>
          <p:cNvPr id="12" name="ETF LOGO">
            <a:extLst>
              <a:ext uri="{FF2B5EF4-FFF2-40B4-BE49-F238E27FC236}">
                <a16:creationId xmlns:a16="http://schemas.microsoft.com/office/drawing/2014/main" id="{2D72DE85-B512-A84A-BDE4-CC6F916F0A0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520" y="192643"/>
            <a:ext cx="859827" cy="455202"/>
          </a:xfrm>
          <a:prstGeom prst="rect">
            <a:avLst/>
          </a:prstGeom>
        </p:spPr>
      </p:pic>
      <p:pic>
        <p:nvPicPr>
          <p:cNvPr id="17" name="T LEVELS LOGO" descr="T Levels Professional Development">
            <a:extLst>
              <a:ext uri="{FF2B5EF4-FFF2-40B4-BE49-F238E27FC236}">
                <a16:creationId xmlns:a16="http://schemas.microsoft.com/office/drawing/2014/main" id="{7DFFC763-EFC0-0E4C-965F-8DE2D214246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60864"/>
            <a:ext cx="1656184" cy="538678"/>
          </a:xfrm>
          <a:prstGeom prst="rect">
            <a:avLst/>
          </a:prstGeom>
        </p:spPr>
      </p:pic>
      <p:sp>
        <p:nvSpPr>
          <p:cNvPr id="19" name="BLACK RECTANGLE">
            <a:extLst>
              <a:ext uri="{FF2B5EF4-FFF2-40B4-BE49-F238E27FC236}">
                <a16:creationId xmlns:a16="http://schemas.microsoft.com/office/drawing/2014/main" id="{331C3B12-D653-CC4C-ABCF-4724A38AB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88720" y="3618000"/>
            <a:ext cx="4967280" cy="1258006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6A2ADA92-7351-1B4F-B608-0A43A941F9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8720" y="2221200"/>
            <a:ext cx="4967280" cy="1242000"/>
          </a:xfrm>
          <a:solidFill>
            <a:srgbClr val="0071F8"/>
          </a:solidFill>
        </p:spPr>
        <p:txBody>
          <a:bodyPr lIns="108000" tIns="136800" rIns="0" bIns="0">
            <a:noAutofit/>
          </a:bodyPr>
          <a:lstStyle>
            <a:lvl1pPr algn="l">
              <a:lnSpc>
                <a:spcPts val="4100"/>
              </a:lnSpc>
              <a:defRPr sz="45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DC01873F-0063-374A-8FF4-60AB1B20E3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88720" y="3629420"/>
            <a:ext cx="4805486" cy="321902"/>
          </a:xfrm>
          <a:solidFill>
            <a:schemeClr val="tx1"/>
          </a:solidFill>
        </p:spPr>
        <p:txBody>
          <a:bodyPr lIns="108000" tIns="108000" bIns="108000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350" b="1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56A26F7F-A204-454B-B7C3-AD71F06037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88720" y="3951322"/>
            <a:ext cx="4805486" cy="348620"/>
          </a:xfrm>
        </p:spPr>
        <p:txBody>
          <a:bodyPr lIns="10800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35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2E816170-D8CB-F14C-B96E-49F48030E0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88720" y="4371950"/>
            <a:ext cx="4805486" cy="504056"/>
          </a:xfrm>
        </p:spPr>
        <p:txBody>
          <a:bodyPr lIns="108000" tIns="108000" bIns="108000" anchor="b" anchorCtr="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35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4535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Option 2 Yellow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ACKGROUND IMAGE">
            <a:extLst>
              <a:ext uri="{FF2B5EF4-FFF2-40B4-BE49-F238E27FC236}">
                <a16:creationId xmlns:a16="http://schemas.microsoft.com/office/drawing/2014/main" id="{7E99084B-0580-C247-BEE0-9D1F33375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9" t="6208" r="2313" b="23313"/>
          <a:stretch/>
        </p:blipFill>
        <p:spPr>
          <a:xfrm>
            <a:off x="0" y="0"/>
            <a:ext cx="9144000" cy="5137931"/>
          </a:xfrm>
          <a:prstGeom prst="rect">
            <a:avLst/>
          </a:prstGeom>
        </p:spPr>
      </p:pic>
      <p:sp>
        <p:nvSpPr>
          <p:cNvPr id="15" name="WHITE BAR">
            <a:extLst>
              <a:ext uri="{FF2B5EF4-FFF2-40B4-BE49-F238E27FC236}">
                <a16:creationId xmlns:a16="http://schemas.microsoft.com/office/drawing/2014/main" id="{B8706FB2-CEEC-7246-A4E3-D773F54E3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20538"/>
            <a:ext cx="9144000" cy="84355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</a:p>
        </p:txBody>
      </p:sp>
      <p:pic>
        <p:nvPicPr>
          <p:cNvPr id="17" name="ETF LOGO">
            <a:extLst>
              <a:ext uri="{FF2B5EF4-FFF2-40B4-BE49-F238E27FC236}">
                <a16:creationId xmlns:a16="http://schemas.microsoft.com/office/drawing/2014/main" id="{8D10DF3B-2EE8-CB4D-89A8-B1DC8ED9DB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520" y="192643"/>
            <a:ext cx="859828" cy="455203"/>
          </a:xfrm>
          <a:prstGeom prst="rect">
            <a:avLst/>
          </a:prstGeom>
        </p:spPr>
      </p:pic>
      <p:pic>
        <p:nvPicPr>
          <p:cNvPr id="18" name="T LEVELS LOGO" descr="T Levels Professional Development">
            <a:extLst>
              <a:ext uri="{FF2B5EF4-FFF2-40B4-BE49-F238E27FC236}">
                <a16:creationId xmlns:a16="http://schemas.microsoft.com/office/drawing/2014/main" id="{95AF83BF-2906-E147-AD27-6D0DD69CAF2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60864"/>
            <a:ext cx="1656184" cy="538678"/>
          </a:xfrm>
          <a:prstGeom prst="rect">
            <a:avLst/>
          </a:prstGeom>
        </p:spPr>
      </p:pic>
      <p:sp>
        <p:nvSpPr>
          <p:cNvPr id="19" name="BLACK RECTANGLE">
            <a:extLst>
              <a:ext uri="{FF2B5EF4-FFF2-40B4-BE49-F238E27FC236}">
                <a16:creationId xmlns:a16="http://schemas.microsoft.com/office/drawing/2014/main" id="{08776F2B-1739-344E-B2E7-70073E14A5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88720" y="3618000"/>
            <a:ext cx="4967280" cy="1258006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788F6599-BA20-4644-9226-61D0497C4C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8720" y="2221200"/>
            <a:ext cx="4967280" cy="1242000"/>
          </a:xfrm>
          <a:solidFill>
            <a:srgbClr val="FEB912"/>
          </a:solidFill>
        </p:spPr>
        <p:txBody>
          <a:bodyPr lIns="108000" tIns="136800" rIns="0" bIns="0">
            <a:noAutofit/>
          </a:bodyPr>
          <a:lstStyle>
            <a:lvl1pPr algn="l">
              <a:lnSpc>
                <a:spcPts val="4100"/>
              </a:lnSpc>
              <a:defRPr sz="45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55C166C1-2C30-404D-8032-27671E9F9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88720" y="3629420"/>
            <a:ext cx="4805486" cy="321902"/>
          </a:xfrm>
          <a:solidFill>
            <a:schemeClr val="tx1"/>
          </a:solidFill>
        </p:spPr>
        <p:txBody>
          <a:bodyPr lIns="108000" tIns="108000" bIns="108000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350" b="1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00295A2F-6079-A340-8976-C671CE0AF0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88720" y="3951322"/>
            <a:ext cx="4805486" cy="348620"/>
          </a:xfrm>
        </p:spPr>
        <p:txBody>
          <a:bodyPr lIns="10800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35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64D60A69-C052-934B-AE97-6790360956D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88720" y="4371950"/>
            <a:ext cx="4805486" cy="504056"/>
          </a:xfrm>
        </p:spPr>
        <p:txBody>
          <a:bodyPr lIns="108000" tIns="108000" bIns="108000" anchor="b" anchorCtr="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35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0663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Option 5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ACKGROUND IMAGE">
            <a:extLst>
              <a:ext uri="{FF2B5EF4-FFF2-40B4-BE49-F238E27FC236}">
                <a16:creationId xmlns:a16="http://schemas.microsoft.com/office/drawing/2014/main" id="{74B1A681-2E70-0344-8855-394ECF38A0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" r="89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WHITE BAR">
            <a:extLst>
              <a:ext uri="{FF2B5EF4-FFF2-40B4-BE49-F238E27FC236}">
                <a16:creationId xmlns:a16="http://schemas.microsoft.com/office/drawing/2014/main" id="{0474DE56-37D0-8142-8567-588AA082FB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20538"/>
            <a:ext cx="9144000" cy="84355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</a:p>
        </p:txBody>
      </p:sp>
      <p:pic>
        <p:nvPicPr>
          <p:cNvPr id="16" name="ETF LOGO">
            <a:extLst>
              <a:ext uri="{FF2B5EF4-FFF2-40B4-BE49-F238E27FC236}">
                <a16:creationId xmlns:a16="http://schemas.microsoft.com/office/drawing/2014/main" id="{E3F0F782-0C3D-9241-80EE-3AE9C2EE78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520" y="192643"/>
            <a:ext cx="859827" cy="455202"/>
          </a:xfrm>
          <a:prstGeom prst="rect">
            <a:avLst/>
          </a:prstGeom>
        </p:spPr>
      </p:pic>
      <p:pic>
        <p:nvPicPr>
          <p:cNvPr id="17" name="T LEVELS LOGO" descr="T Levels Professional Development">
            <a:extLst>
              <a:ext uri="{FF2B5EF4-FFF2-40B4-BE49-F238E27FC236}">
                <a16:creationId xmlns:a16="http://schemas.microsoft.com/office/drawing/2014/main" id="{724EB171-3B96-A94B-8A24-91C1E099393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60864"/>
            <a:ext cx="1656184" cy="538678"/>
          </a:xfrm>
          <a:prstGeom prst="rect">
            <a:avLst/>
          </a:prstGeom>
        </p:spPr>
      </p:pic>
      <p:sp>
        <p:nvSpPr>
          <p:cNvPr id="19" name="BLACK RECTANGLE">
            <a:extLst>
              <a:ext uri="{FF2B5EF4-FFF2-40B4-BE49-F238E27FC236}">
                <a16:creationId xmlns:a16="http://schemas.microsoft.com/office/drawing/2014/main" id="{37340D0A-8E66-C344-86F6-B7DF930791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88720" y="3618000"/>
            <a:ext cx="4967280" cy="1258006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E8DF8FB0-E18C-B944-85F4-7C6FCE638C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8720" y="2221200"/>
            <a:ext cx="4967280" cy="1242000"/>
          </a:xfrm>
          <a:solidFill>
            <a:srgbClr val="00A068"/>
          </a:solidFill>
        </p:spPr>
        <p:txBody>
          <a:bodyPr lIns="108000" tIns="136800" rIns="0" bIns="0">
            <a:noAutofit/>
          </a:bodyPr>
          <a:lstStyle>
            <a:lvl1pPr algn="l">
              <a:lnSpc>
                <a:spcPts val="4100"/>
              </a:lnSpc>
              <a:defRPr sz="45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FE3F226C-6DF2-6346-8EA2-310BB69F1A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88720" y="3629420"/>
            <a:ext cx="4805486" cy="321902"/>
          </a:xfrm>
          <a:solidFill>
            <a:schemeClr val="tx1"/>
          </a:solidFill>
        </p:spPr>
        <p:txBody>
          <a:bodyPr lIns="108000" tIns="108000" bIns="108000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350" b="1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8D9E660A-FDD1-4B41-B068-E2E016F41A0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88720" y="3951322"/>
            <a:ext cx="4805486" cy="348620"/>
          </a:xfrm>
        </p:spPr>
        <p:txBody>
          <a:bodyPr lIns="10800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35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E6502957-98DD-6D4F-BD92-32EA77DD44B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88720" y="4371950"/>
            <a:ext cx="4805486" cy="504056"/>
          </a:xfrm>
        </p:spPr>
        <p:txBody>
          <a:bodyPr lIns="108000" tIns="108000" bIns="108000" anchor="b" anchorCtr="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35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66860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 Option 1 Red (Lock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ACKGROUND IMAG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" r="89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WHITE BAR">
            <a:extLst>
              <a:ext uri="{FF2B5EF4-FFF2-40B4-BE49-F238E27FC236}">
                <a16:creationId xmlns:a16="http://schemas.microsoft.com/office/drawing/2014/main" id="{321763E3-91A7-044E-A2E2-17FBDCE3A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20538"/>
            <a:ext cx="9144000" cy="84355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</a:p>
        </p:txBody>
      </p:sp>
      <p:pic>
        <p:nvPicPr>
          <p:cNvPr id="13" name="ETF LOGO" descr="Education and Training Foundation">
            <a:extLst>
              <a:ext uri="{FF2B5EF4-FFF2-40B4-BE49-F238E27FC236}">
                <a16:creationId xmlns:a16="http://schemas.microsoft.com/office/drawing/2014/main" id="{05CA206B-A558-BF4C-910E-A3E2506C44B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1841"/>
            <a:ext cx="859828" cy="456808"/>
          </a:xfrm>
          <a:prstGeom prst="rect">
            <a:avLst/>
          </a:prstGeom>
        </p:spPr>
      </p:pic>
      <p:pic>
        <p:nvPicPr>
          <p:cNvPr id="14" name="T LEVELS LOGO" descr="T Levels Professional Development">
            <a:extLst>
              <a:ext uri="{FF2B5EF4-FFF2-40B4-BE49-F238E27FC236}">
                <a16:creationId xmlns:a16="http://schemas.microsoft.com/office/drawing/2014/main" id="{DF9FDBCB-35DF-8846-9F5D-8B85B5BFB13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60864"/>
            <a:ext cx="1656184" cy="538678"/>
          </a:xfrm>
          <a:prstGeom prst="rect">
            <a:avLst/>
          </a:prstGeom>
        </p:spPr>
      </p:pic>
      <p:sp>
        <p:nvSpPr>
          <p:cNvPr id="9" name="BLACK RECTANGLE">
            <a:extLst>
              <a:ext uri="{FF2B5EF4-FFF2-40B4-BE49-F238E27FC236}">
                <a16:creationId xmlns:a16="http://schemas.microsoft.com/office/drawing/2014/main" id="{7233EE1A-0BEF-6A43-BCCA-643950D37D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88720" y="3618000"/>
            <a:ext cx="4967280" cy="1258006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8720" y="2221200"/>
            <a:ext cx="4967280" cy="1242000"/>
          </a:xfrm>
          <a:solidFill>
            <a:srgbClr val="E51C41"/>
          </a:solidFill>
        </p:spPr>
        <p:txBody>
          <a:bodyPr lIns="108000" tIns="136800" rIns="0" bIns="0">
            <a:noAutofit/>
          </a:bodyPr>
          <a:lstStyle>
            <a:lvl1pPr algn="l">
              <a:lnSpc>
                <a:spcPts val="4100"/>
              </a:lnSpc>
              <a:defRPr sz="45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88720" y="3629420"/>
            <a:ext cx="4805486" cy="321902"/>
          </a:xfrm>
          <a:solidFill>
            <a:schemeClr val="tx1"/>
          </a:solidFill>
        </p:spPr>
        <p:txBody>
          <a:bodyPr lIns="108000" tIns="108000" bIns="108000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350" b="1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888720" y="3951322"/>
            <a:ext cx="4805486" cy="348620"/>
          </a:xfrm>
        </p:spPr>
        <p:txBody>
          <a:bodyPr lIns="10800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35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3888720" y="4371950"/>
            <a:ext cx="4805486" cy="504056"/>
          </a:xfrm>
        </p:spPr>
        <p:txBody>
          <a:bodyPr lIns="108000" tIns="108000" bIns="108000" anchor="b" anchorCtr="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35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32785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 Option 2 Yellow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ACKGROUND IMAGE">
            <a:extLst>
              <a:ext uri="{FF2B5EF4-FFF2-40B4-BE49-F238E27FC236}">
                <a16:creationId xmlns:a16="http://schemas.microsoft.com/office/drawing/2014/main" id="{1A2E7624-5EF3-EA44-AD43-B1DC7FEE39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" r="89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WHITE BAR">
            <a:extLst>
              <a:ext uri="{FF2B5EF4-FFF2-40B4-BE49-F238E27FC236}">
                <a16:creationId xmlns:a16="http://schemas.microsoft.com/office/drawing/2014/main" id="{B8706FB2-CEEC-7246-A4E3-D773F54E3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20538"/>
            <a:ext cx="9144000" cy="84355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</a:p>
        </p:txBody>
      </p:sp>
      <p:pic>
        <p:nvPicPr>
          <p:cNvPr id="17" name="ETF LOGO">
            <a:extLst>
              <a:ext uri="{FF2B5EF4-FFF2-40B4-BE49-F238E27FC236}">
                <a16:creationId xmlns:a16="http://schemas.microsoft.com/office/drawing/2014/main" id="{8D10DF3B-2EE8-CB4D-89A8-B1DC8ED9DB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520" y="192643"/>
            <a:ext cx="859828" cy="455203"/>
          </a:xfrm>
          <a:prstGeom prst="rect">
            <a:avLst/>
          </a:prstGeom>
        </p:spPr>
      </p:pic>
      <p:pic>
        <p:nvPicPr>
          <p:cNvPr id="18" name="T LEVELS LOGO" descr="T Levels Professional Development">
            <a:extLst>
              <a:ext uri="{FF2B5EF4-FFF2-40B4-BE49-F238E27FC236}">
                <a16:creationId xmlns:a16="http://schemas.microsoft.com/office/drawing/2014/main" id="{95AF83BF-2906-E147-AD27-6D0DD69CAF2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60864"/>
            <a:ext cx="1656184" cy="538678"/>
          </a:xfrm>
          <a:prstGeom prst="rect">
            <a:avLst/>
          </a:prstGeom>
        </p:spPr>
      </p:pic>
      <p:sp>
        <p:nvSpPr>
          <p:cNvPr id="19" name="BLACK RECTANGLE">
            <a:extLst>
              <a:ext uri="{FF2B5EF4-FFF2-40B4-BE49-F238E27FC236}">
                <a16:creationId xmlns:a16="http://schemas.microsoft.com/office/drawing/2014/main" id="{08776F2B-1739-344E-B2E7-70073E14A5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88720" y="3618000"/>
            <a:ext cx="4967280" cy="1258006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788F6599-BA20-4644-9226-61D0497C4C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8720" y="2221200"/>
            <a:ext cx="4967280" cy="1242000"/>
          </a:xfrm>
          <a:solidFill>
            <a:srgbClr val="FEB912"/>
          </a:solidFill>
        </p:spPr>
        <p:txBody>
          <a:bodyPr lIns="108000" tIns="136800" rIns="0" bIns="0">
            <a:noAutofit/>
          </a:bodyPr>
          <a:lstStyle>
            <a:lvl1pPr algn="l">
              <a:lnSpc>
                <a:spcPts val="4100"/>
              </a:lnSpc>
              <a:defRPr sz="45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55C166C1-2C30-404D-8032-27671E9F9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88720" y="3629420"/>
            <a:ext cx="4805486" cy="321902"/>
          </a:xfrm>
          <a:solidFill>
            <a:schemeClr val="tx1"/>
          </a:solidFill>
        </p:spPr>
        <p:txBody>
          <a:bodyPr lIns="108000" tIns="108000" bIns="108000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350" b="1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00295A2F-6079-A340-8976-C671CE0AF0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88720" y="3951322"/>
            <a:ext cx="4805486" cy="348620"/>
          </a:xfrm>
        </p:spPr>
        <p:txBody>
          <a:bodyPr lIns="10800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35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64D60A69-C052-934B-AE97-6790360956D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88720" y="4371950"/>
            <a:ext cx="4805486" cy="504056"/>
          </a:xfrm>
        </p:spPr>
        <p:txBody>
          <a:bodyPr lIns="108000" tIns="108000" bIns="108000" anchor="b" anchorCtr="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35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35574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 Option 3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ACKGROUND IMAGE">
            <a:extLst>
              <a:ext uri="{FF2B5EF4-FFF2-40B4-BE49-F238E27FC236}">
                <a16:creationId xmlns:a16="http://schemas.microsoft.com/office/drawing/2014/main" id="{10C48A06-0A1F-954D-829D-4C1E4A9895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" r="89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WHITE BAR">
            <a:extLst>
              <a:ext uri="{FF2B5EF4-FFF2-40B4-BE49-F238E27FC236}">
                <a16:creationId xmlns:a16="http://schemas.microsoft.com/office/drawing/2014/main" id="{2051111D-51D0-C84F-82DD-EFC57A1F47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20538"/>
            <a:ext cx="9144000" cy="84355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</a:p>
        </p:txBody>
      </p:sp>
      <p:pic>
        <p:nvPicPr>
          <p:cNvPr id="17" name="ETF LOGO">
            <a:extLst>
              <a:ext uri="{FF2B5EF4-FFF2-40B4-BE49-F238E27FC236}">
                <a16:creationId xmlns:a16="http://schemas.microsoft.com/office/drawing/2014/main" id="{532D5437-3308-6143-80D4-74B5F3678B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520" y="192643"/>
            <a:ext cx="859827" cy="455203"/>
          </a:xfrm>
          <a:prstGeom prst="rect">
            <a:avLst/>
          </a:prstGeom>
        </p:spPr>
      </p:pic>
      <p:pic>
        <p:nvPicPr>
          <p:cNvPr id="19" name="T LEVELS LOGO" descr="T Levels Professional Development">
            <a:extLst>
              <a:ext uri="{FF2B5EF4-FFF2-40B4-BE49-F238E27FC236}">
                <a16:creationId xmlns:a16="http://schemas.microsoft.com/office/drawing/2014/main" id="{621909CB-4C11-E149-9A37-6908AACF0E1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60864"/>
            <a:ext cx="1656184" cy="538678"/>
          </a:xfrm>
          <a:prstGeom prst="rect">
            <a:avLst/>
          </a:prstGeom>
        </p:spPr>
      </p:pic>
      <p:sp>
        <p:nvSpPr>
          <p:cNvPr id="20" name="BLACK RECTANGLE">
            <a:extLst>
              <a:ext uri="{FF2B5EF4-FFF2-40B4-BE49-F238E27FC236}">
                <a16:creationId xmlns:a16="http://schemas.microsoft.com/office/drawing/2014/main" id="{C72179A6-35B1-AA4D-AE81-7C9ED40A5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88720" y="3618000"/>
            <a:ext cx="4967280" cy="1258006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C397D107-EB16-014E-A7B0-1FF16A0186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8720" y="2221200"/>
            <a:ext cx="4967280" cy="1242000"/>
          </a:xfrm>
          <a:solidFill>
            <a:srgbClr val="BE0064"/>
          </a:solidFill>
        </p:spPr>
        <p:txBody>
          <a:bodyPr lIns="108000" tIns="136800" rIns="0" bIns="0">
            <a:noAutofit/>
          </a:bodyPr>
          <a:lstStyle>
            <a:lvl1pPr algn="l">
              <a:lnSpc>
                <a:spcPts val="4100"/>
              </a:lnSpc>
              <a:defRPr sz="45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3D70B96C-689F-1B4E-B32B-6742070328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88720" y="3629420"/>
            <a:ext cx="4805486" cy="321902"/>
          </a:xfrm>
          <a:solidFill>
            <a:schemeClr val="tx1"/>
          </a:solidFill>
        </p:spPr>
        <p:txBody>
          <a:bodyPr lIns="108000" tIns="108000" bIns="108000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350" b="1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DBCB4839-1769-9448-B47D-5268914681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88720" y="3951322"/>
            <a:ext cx="4805486" cy="348620"/>
          </a:xfrm>
        </p:spPr>
        <p:txBody>
          <a:bodyPr lIns="10800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35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D5711CB5-A9DE-EF47-9E7D-8D1FF5388A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88720" y="4371950"/>
            <a:ext cx="4805486" cy="504056"/>
          </a:xfrm>
        </p:spPr>
        <p:txBody>
          <a:bodyPr lIns="108000" tIns="108000" bIns="108000" anchor="b" anchorCtr="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35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41521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 Option 4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ACKGROUND IMAGE">
            <a:extLst>
              <a:ext uri="{FF2B5EF4-FFF2-40B4-BE49-F238E27FC236}">
                <a16:creationId xmlns:a16="http://schemas.microsoft.com/office/drawing/2014/main" id="{69B09CBA-4AC4-D64C-A1C2-1FC6C910E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" r="89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WHITE BAR">
            <a:extLst>
              <a:ext uri="{FF2B5EF4-FFF2-40B4-BE49-F238E27FC236}">
                <a16:creationId xmlns:a16="http://schemas.microsoft.com/office/drawing/2014/main" id="{4BC86740-418B-DA4D-8939-2B1A32090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20538"/>
            <a:ext cx="9144000" cy="84355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</a:p>
        </p:txBody>
      </p:sp>
      <p:pic>
        <p:nvPicPr>
          <p:cNvPr id="12" name="ETF LOGO">
            <a:extLst>
              <a:ext uri="{FF2B5EF4-FFF2-40B4-BE49-F238E27FC236}">
                <a16:creationId xmlns:a16="http://schemas.microsoft.com/office/drawing/2014/main" id="{2D72DE85-B512-A84A-BDE4-CC6F916F0A0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520" y="192643"/>
            <a:ext cx="859827" cy="455202"/>
          </a:xfrm>
          <a:prstGeom prst="rect">
            <a:avLst/>
          </a:prstGeom>
        </p:spPr>
      </p:pic>
      <p:pic>
        <p:nvPicPr>
          <p:cNvPr id="17" name="T LEVELS LOGO" descr="T Levels Professional Development">
            <a:extLst>
              <a:ext uri="{FF2B5EF4-FFF2-40B4-BE49-F238E27FC236}">
                <a16:creationId xmlns:a16="http://schemas.microsoft.com/office/drawing/2014/main" id="{7DFFC763-EFC0-0E4C-965F-8DE2D214246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60864"/>
            <a:ext cx="1656184" cy="538678"/>
          </a:xfrm>
          <a:prstGeom prst="rect">
            <a:avLst/>
          </a:prstGeom>
        </p:spPr>
      </p:pic>
      <p:sp>
        <p:nvSpPr>
          <p:cNvPr id="19" name="BLACK RECTANGLE">
            <a:extLst>
              <a:ext uri="{FF2B5EF4-FFF2-40B4-BE49-F238E27FC236}">
                <a16:creationId xmlns:a16="http://schemas.microsoft.com/office/drawing/2014/main" id="{331C3B12-D653-CC4C-ABCF-4724A38AB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88720" y="3618000"/>
            <a:ext cx="4967280" cy="1258006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6A2ADA92-7351-1B4F-B608-0A43A941F9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8720" y="2221200"/>
            <a:ext cx="4967280" cy="1242000"/>
          </a:xfrm>
          <a:solidFill>
            <a:srgbClr val="0071F8"/>
          </a:solidFill>
        </p:spPr>
        <p:txBody>
          <a:bodyPr lIns="108000" tIns="136800" rIns="0" bIns="0">
            <a:noAutofit/>
          </a:bodyPr>
          <a:lstStyle>
            <a:lvl1pPr algn="l">
              <a:lnSpc>
                <a:spcPts val="4100"/>
              </a:lnSpc>
              <a:defRPr sz="45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DC01873F-0063-374A-8FF4-60AB1B20E3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88720" y="3629420"/>
            <a:ext cx="4805486" cy="321902"/>
          </a:xfrm>
          <a:solidFill>
            <a:schemeClr val="tx1"/>
          </a:solidFill>
        </p:spPr>
        <p:txBody>
          <a:bodyPr lIns="108000" tIns="108000" bIns="108000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350" b="1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56A26F7F-A204-454B-B7C3-AD71F06037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88720" y="3951322"/>
            <a:ext cx="4805486" cy="348620"/>
          </a:xfrm>
        </p:spPr>
        <p:txBody>
          <a:bodyPr lIns="10800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35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2E816170-D8CB-F14C-B96E-49F48030E0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88720" y="4371950"/>
            <a:ext cx="4805486" cy="504056"/>
          </a:xfrm>
        </p:spPr>
        <p:txBody>
          <a:bodyPr lIns="108000" tIns="108000" bIns="108000" anchor="b" anchorCtr="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35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4911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 Option 5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ACKGROUND IMAGE">
            <a:extLst>
              <a:ext uri="{FF2B5EF4-FFF2-40B4-BE49-F238E27FC236}">
                <a16:creationId xmlns:a16="http://schemas.microsoft.com/office/drawing/2014/main" id="{DC60B778-8D96-4D47-BD16-B16AB0F5D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" r="89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WHITE BAR">
            <a:extLst>
              <a:ext uri="{FF2B5EF4-FFF2-40B4-BE49-F238E27FC236}">
                <a16:creationId xmlns:a16="http://schemas.microsoft.com/office/drawing/2014/main" id="{0474DE56-37D0-8142-8567-588AA082FB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20538"/>
            <a:ext cx="9144000" cy="84355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</a:p>
        </p:txBody>
      </p:sp>
      <p:pic>
        <p:nvPicPr>
          <p:cNvPr id="16" name="ETF LOGO">
            <a:extLst>
              <a:ext uri="{FF2B5EF4-FFF2-40B4-BE49-F238E27FC236}">
                <a16:creationId xmlns:a16="http://schemas.microsoft.com/office/drawing/2014/main" id="{E3F0F782-0C3D-9241-80EE-3AE9C2EE78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520" y="192643"/>
            <a:ext cx="859827" cy="455202"/>
          </a:xfrm>
          <a:prstGeom prst="rect">
            <a:avLst/>
          </a:prstGeom>
        </p:spPr>
      </p:pic>
      <p:pic>
        <p:nvPicPr>
          <p:cNvPr id="17" name="T LEVELS LOGO" descr="T Levels Professional Development">
            <a:extLst>
              <a:ext uri="{FF2B5EF4-FFF2-40B4-BE49-F238E27FC236}">
                <a16:creationId xmlns:a16="http://schemas.microsoft.com/office/drawing/2014/main" id="{724EB171-3B96-A94B-8A24-91C1E099393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60864"/>
            <a:ext cx="1656184" cy="538678"/>
          </a:xfrm>
          <a:prstGeom prst="rect">
            <a:avLst/>
          </a:prstGeom>
        </p:spPr>
      </p:pic>
      <p:sp>
        <p:nvSpPr>
          <p:cNvPr id="19" name="BLACK RECTANGLE">
            <a:extLst>
              <a:ext uri="{FF2B5EF4-FFF2-40B4-BE49-F238E27FC236}">
                <a16:creationId xmlns:a16="http://schemas.microsoft.com/office/drawing/2014/main" id="{37340D0A-8E66-C344-86F6-B7DF930791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88720" y="3618000"/>
            <a:ext cx="4967280" cy="1258006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E8DF8FB0-E18C-B944-85F4-7C6FCE638C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8720" y="2221200"/>
            <a:ext cx="4967280" cy="1242000"/>
          </a:xfrm>
          <a:solidFill>
            <a:srgbClr val="00A068"/>
          </a:solidFill>
        </p:spPr>
        <p:txBody>
          <a:bodyPr lIns="108000" tIns="136800" rIns="0" bIns="0">
            <a:noAutofit/>
          </a:bodyPr>
          <a:lstStyle>
            <a:lvl1pPr algn="l">
              <a:lnSpc>
                <a:spcPts val="4100"/>
              </a:lnSpc>
              <a:defRPr sz="45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FE3F226C-6DF2-6346-8EA2-310BB69F1A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88720" y="3629420"/>
            <a:ext cx="4805486" cy="321902"/>
          </a:xfrm>
          <a:solidFill>
            <a:schemeClr val="tx1"/>
          </a:solidFill>
        </p:spPr>
        <p:txBody>
          <a:bodyPr lIns="108000" tIns="108000" bIns="108000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350" b="1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8D9E660A-FDD1-4B41-B068-E2E016F41A0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88720" y="3951322"/>
            <a:ext cx="4805486" cy="348620"/>
          </a:xfrm>
        </p:spPr>
        <p:txBody>
          <a:bodyPr lIns="10800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35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E6502957-98DD-6D4F-BD92-32EA77DD44B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88720" y="4371950"/>
            <a:ext cx="4805486" cy="504056"/>
          </a:xfrm>
        </p:spPr>
        <p:txBody>
          <a:bodyPr lIns="108000" tIns="108000" bIns="108000" anchor="b" anchorCtr="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35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60983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Unlo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9144000" cy="51435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Black Box">
            <a:extLst>
              <a:ext uri="{FF2B5EF4-FFF2-40B4-BE49-F238E27FC236}">
                <a16:creationId xmlns:a16="http://schemas.microsoft.com/office/drawing/2014/main" id="{DF89CEBF-8DDB-584B-AB45-17DC44A5F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88720" y="3618000"/>
            <a:ext cx="4967280" cy="1258006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F41C458-4902-0341-BDFB-9FBCE3A778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8720" y="2221200"/>
            <a:ext cx="4967280" cy="1242000"/>
          </a:xfrm>
          <a:solidFill>
            <a:srgbClr val="E51C41"/>
          </a:solidFill>
        </p:spPr>
        <p:txBody>
          <a:bodyPr lIns="108000" tIns="136800" rIns="0" bIns="0">
            <a:noAutofit/>
          </a:bodyPr>
          <a:lstStyle>
            <a:lvl1pPr algn="l">
              <a:lnSpc>
                <a:spcPts val="4100"/>
              </a:lnSpc>
              <a:defRPr sz="45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ubtitle 1">
            <a:extLst>
              <a:ext uri="{FF2B5EF4-FFF2-40B4-BE49-F238E27FC236}">
                <a16:creationId xmlns:a16="http://schemas.microsoft.com/office/drawing/2014/main" id="{C093796F-CDB1-D348-B1F0-9617A8EAEF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88720" y="3629420"/>
            <a:ext cx="4805486" cy="321902"/>
          </a:xfrm>
          <a:solidFill>
            <a:schemeClr val="tx1"/>
          </a:solidFill>
        </p:spPr>
        <p:txBody>
          <a:bodyPr lIns="108000" tIns="108000" bIns="108000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350" b="1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1A20097-0159-9E41-A93C-5431A58F80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88720" y="3951322"/>
            <a:ext cx="4805486" cy="348620"/>
          </a:xfrm>
        </p:spPr>
        <p:txBody>
          <a:bodyPr lIns="10800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35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ubtitle 3">
            <a:extLst>
              <a:ext uri="{FF2B5EF4-FFF2-40B4-BE49-F238E27FC236}">
                <a16:creationId xmlns:a16="http://schemas.microsoft.com/office/drawing/2014/main" id="{826CE89A-73E9-B24B-9078-4104E0E8B92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88720" y="4371950"/>
            <a:ext cx="4805486" cy="504056"/>
          </a:xfrm>
        </p:spPr>
        <p:txBody>
          <a:bodyPr lIns="108000" tIns="108000" bIns="108000" anchor="b" anchorCtr="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35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05037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Option 2">
    <p:bg>
      <p:bgPr>
        <a:solidFill>
          <a:srgbClr val="E51C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WHITE BAR">
            <a:extLst>
              <a:ext uri="{FF2B5EF4-FFF2-40B4-BE49-F238E27FC236}">
                <a16:creationId xmlns:a16="http://schemas.microsoft.com/office/drawing/2014/main" id="{389A7FE7-F633-8F42-8ADE-50586B02B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20538"/>
            <a:ext cx="9144000" cy="84355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</a:p>
        </p:txBody>
      </p:sp>
      <p:pic>
        <p:nvPicPr>
          <p:cNvPr id="10" name="ETF LOGO" descr="Education and Training Foundation">
            <a:extLst>
              <a:ext uri="{FF2B5EF4-FFF2-40B4-BE49-F238E27FC236}">
                <a16:creationId xmlns:a16="http://schemas.microsoft.com/office/drawing/2014/main" id="{F14D5ED0-A2F5-A546-8C5C-70096A8625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1841"/>
            <a:ext cx="859828" cy="456808"/>
          </a:xfrm>
          <a:prstGeom prst="rect">
            <a:avLst/>
          </a:prstGeom>
        </p:spPr>
      </p:pic>
      <p:pic>
        <p:nvPicPr>
          <p:cNvPr id="15" name="T LEVELS LOGO" descr="T Levels Professional Development">
            <a:extLst>
              <a:ext uri="{FF2B5EF4-FFF2-40B4-BE49-F238E27FC236}">
                <a16:creationId xmlns:a16="http://schemas.microsoft.com/office/drawing/2014/main" id="{6EEA13AF-D457-EC45-9075-03198B4D87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60864"/>
            <a:ext cx="1656184" cy="538678"/>
          </a:xfrm>
          <a:prstGeom prst="rect">
            <a:avLst/>
          </a:prstGeom>
        </p:spPr>
      </p:pic>
      <p:sp>
        <p:nvSpPr>
          <p:cNvPr id="11" name="Black Box">
            <a:extLst>
              <a:ext uri="{FF2B5EF4-FFF2-40B4-BE49-F238E27FC236}">
                <a16:creationId xmlns:a16="http://schemas.microsoft.com/office/drawing/2014/main" id="{55546DE3-A40F-1548-9BB6-DF3446E00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88720" y="3618000"/>
            <a:ext cx="4967280" cy="1258006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8720" y="2221200"/>
            <a:ext cx="4967280" cy="1242000"/>
          </a:xfrm>
          <a:solidFill>
            <a:schemeClr val="bg1"/>
          </a:solidFill>
        </p:spPr>
        <p:txBody>
          <a:bodyPr lIns="108000" tIns="136800" rIns="0" bIns="0">
            <a:noAutofit/>
          </a:bodyPr>
          <a:lstStyle>
            <a:lvl1pPr algn="l">
              <a:lnSpc>
                <a:spcPts val="4100"/>
              </a:lnSpc>
              <a:defRPr sz="45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Subtitle 1">
            <a:extLst>
              <a:ext uri="{FF2B5EF4-FFF2-40B4-BE49-F238E27FC236}">
                <a16:creationId xmlns:a16="http://schemas.microsoft.com/office/drawing/2014/main" id="{71ADB664-6A98-C844-AD83-2FFA9643D8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88720" y="3629420"/>
            <a:ext cx="4805486" cy="321902"/>
          </a:xfrm>
          <a:solidFill>
            <a:schemeClr val="tx1"/>
          </a:solidFill>
        </p:spPr>
        <p:txBody>
          <a:bodyPr lIns="108000" tIns="108000" bIns="108000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350" b="1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BAFDD57-7DB7-C94F-9022-BCFA74420B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88720" y="3951322"/>
            <a:ext cx="4805486" cy="348620"/>
          </a:xfrm>
        </p:spPr>
        <p:txBody>
          <a:bodyPr lIns="10800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35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ubtitle 3">
            <a:extLst>
              <a:ext uri="{FF2B5EF4-FFF2-40B4-BE49-F238E27FC236}">
                <a16:creationId xmlns:a16="http://schemas.microsoft.com/office/drawing/2014/main" id="{53669C88-21D0-6341-9C2E-9ED1F32DE1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88720" y="4371950"/>
            <a:ext cx="4805486" cy="504056"/>
          </a:xfrm>
        </p:spPr>
        <p:txBody>
          <a:bodyPr lIns="108000" tIns="108000" bIns="108000" anchor="b" anchorCtr="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35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5451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Option 2">
    <p:bg>
      <p:bgPr>
        <a:solidFill>
          <a:srgbClr val="FEB9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lack Box">
            <a:extLst>
              <a:ext uri="{FF2B5EF4-FFF2-40B4-BE49-F238E27FC236}">
                <a16:creationId xmlns:a16="http://schemas.microsoft.com/office/drawing/2014/main" id="{EBED1B9B-0A6E-A54B-B172-4DEE060EA9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88720" y="3618000"/>
            <a:ext cx="4967280" cy="1258006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313DC36-E457-6143-9033-DA9500DC73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8720" y="2221200"/>
            <a:ext cx="4967280" cy="1242000"/>
          </a:xfrm>
          <a:solidFill>
            <a:schemeClr val="bg1"/>
          </a:solidFill>
        </p:spPr>
        <p:txBody>
          <a:bodyPr lIns="108000" tIns="136800" rIns="0" bIns="0">
            <a:noAutofit/>
          </a:bodyPr>
          <a:lstStyle>
            <a:lvl1pPr algn="l">
              <a:lnSpc>
                <a:spcPts val="4100"/>
              </a:lnSpc>
              <a:defRPr sz="45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Subtitle 1">
            <a:extLst>
              <a:ext uri="{FF2B5EF4-FFF2-40B4-BE49-F238E27FC236}">
                <a16:creationId xmlns:a16="http://schemas.microsoft.com/office/drawing/2014/main" id="{1248083E-C5D2-5345-8A8E-22F3D62550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88720" y="3629420"/>
            <a:ext cx="4805486" cy="321902"/>
          </a:xfrm>
          <a:solidFill>
            <a:schemeClr val="tx1"/>
          </a:solidFill>
        </p:spPr>
        <p:txBody>
          <a:bodyPr lIns="108000" tIns="108000" bIns="108000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350" b="1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AB001CCC-F82B-4E4C-8FD3-D1EBA11F8D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88720" y="3951322"/>
            <a:ext cx="4805486" cy="348620"/>
          </a:xfrm>
        </p:spPr>
        <p:txBody>
          <a:bodyPr lIns="10800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35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Subtitle 3">
            <a:extLst>
              <a:ext uri="{FF2B5EF4-FFF2-40B4-BE49-F238E27FC236}">
                <a16:creationId xmlns:a16="http://schemas.microsoft.com/office/drawing/2014/main" id="{B6AE49EF-13C0-7B41-B858-5E194465B4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88720" y="4371950"/>
            <a:ext cx="4805486" cy="504056"/>
          </a:xfrm>
        </p:spPr>
        <p:txBody>
          <a:bodyPr lIns="108000" tIns="108000" bIns="108000" anchor="b" anchorCtr="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35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WHITE BAR">
            <a:extLst>
              <a:ext uri="{FF2B5EF4-FFF2-40B4-BE49-F238E27FC236}">
                <a16:creationId xmlns:a16="http://schemas.microsoft.com/office/drawing/2014/main" id="{67594FC0-3308-1249-AB5A-1FC574EFD3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20538"/>
            <a:ext cx="9144000" cy="84355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</a:p>
        </p:txBody>
      </p:sp>
      <p:pic>
        <p:nvPicPr>
          <p:cNvPr id="10" name="ETF LOGO">
            <a:extLst>
              <a:ext uri="{FF2B5EF4-FFF2-40B4-BE49-F238E27FC236}">
                <a16:creationId xmlns:a16="http://schemas.microsoft.com/office/drawing/2014/main" id="{1C3437ED-F536-084E-BB10-4928099CF3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520" y="192643"/>
            <a:ext cx="859828" cy="455203"/>
          </a:xfrm>
          <a:prstGeom prst="rect">
            <a:avLst/>
          </a:prstGeom>
        </p:spPr>
      </p:pic>
      <p:pic>
        <p:nvPicPr>
          <p:cNvPr id="11" name="T LEVELS LOGO" descr="T Levels Professional Development">
            <a:extLst>
              <a:ext uri="{FF2B5EF4-FFF2-40B4-BE49-F238E27FC236}">
                <a16:creationId xmlns:a16="http://schemas.microsoft.com/office/drawing/2014/main" id="{6CC2D7EA-EDA1-D043-A54E-72AC5AAF0F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60864"/>
            <a:ext cx="1656184" cy="53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2853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Option 2">
    <p:bg>
      <p:bgPr>
        <a:solidFill>
          <a:srgbClr val="BE00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lack Box">
            <a:extLst>
              <a:ext uri="{FF2B5EF4-FFF2-40B4-BE49-F238E27FC236}">
                <a16:creationId xmlns:a16="http://schemas.microsoft.com/office/drawing/2014/main" id="{61F1B003-6273-F546-86AC-FEB4DB7CA1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88720" y="3618000"/>
            <a:ext cx="4967280" cy="1258006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6D77190-E00E-FF44-B20D-54BC35DB7A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8720" y="2221200"/>
            <a:ext cx="4967280" cy="1242000"/>
          </a:xfrm>
          <a:solidFill>
            <a:schemeClr val="bg1"/>
          </a:solidFill>
        </p:spPr>
        <p:txBody>
          <a:bodyPr lIns="108000" tIns="136800" rIns="0" bIns="0">
            <a:noAutofit/>
          </a:bodyPr>
          <a:lstStyle>
            <a:lvl1pPr algn="l">
              <a:lnSpc>
                <a:spcPts val="4100"/>
              </a:lnSpc>
              <a:defRPr sz="45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Subtitle 1">
            <a:extLst>
              <a:ext uri="{FF2B5EF4-FFF2-40B4-BE49-F238E27FC236}">
                <a16:creationId xmlns:a16="http://schemas.microsoft.com/office/drawing/2014/main" id="{5FBE1DCA-D8B6-FE48-9937-B6A2AA9F81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88720" y="3629420"/>
            <a:ext cx="4805486" cy="321902"/>
          </a:xfrm>
          <a:solidFill>
            <a:schemeClr val="tx1"/>
          </a:solidFill>
        </p:spPr>
        <p:txBody>
          <a:bodyPr lIns="108000" tIns="108000" bIns="108000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350" b="1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C756CB08-70E7-A44D-BD0E-86C2D1900D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88720" y="3951322"/>
            <a:ext cx="4805486" cy="348620"/>
          </a:xfrm>
        </p:spPr>
        <p:txBody>
          <a:bodyPr lIns="10800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35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Subtitle 3">
            <a:extLst>
              <a:ext uri="{FF2B5EF4-FFF2-40B4-BE49-F238E27FC236}">
                <a16:creationId xmlns:a16="http://schemas.microsoft.com/office/drawing/2014/main" id="{67097E92-A4F7-5D4F-A639-9669B932939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88720" y="4371950"/>
            <a:ext cx="4805486" cy="504056"/>
          </a:xfrm>
        </p:spPr>
        <p:txBody>
          <a:bodyPr lIns="108000" tIns="108000" bIns="108000" anchor="b" anchorCtr="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35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WHITE BAR">
            <a:extLst>
              <a:ext uri="{FF2B5EF4-FFF2-40B4-BE49-F238E27FC236}">
                <a16:creationId xmlns:a16="http://schemas.microsoft.com/office/drawing/2014/main" id="{6D843F5A-DA33-8B4E-9FD2-492A2FD31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20538"/>
            <a:ext cx="9144000" cy="84355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</a:p>
        </p:txBody>
      </p:sp>
      <p:pic>
        <p:nvPicPr>
          <p:cNvPr id="10" name="ETF LOGO">
            <a:extLst>
              <a:ext uri="{FF2B5EF4-FFF2-40B4-BE49-F238E27FC236}">
                <a16:creationId xmlns:a16="http://schemas.microsoft.com/office/drawing/2014/main" id="{76A51659-C98D-9149-B758-B7D8DF54E4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520" y="192643"/>
            <a:ext cx="859827" cy="455203"/>
          </a:xfrm>
          <a:prstGeom prst="rect">
            <a:avLst/>
          </a:prstGeom>
        </p:spPr>
      </p:pic>
      <p:pic>
        <p:nvPicPr>
          <p:cNvPr id="11" name="T LEVELS LOGO" descr="T Levels Professional Development">
            <a:extLst>
              <a:ext uri="{FF2B5EF4-FFF2-40B4-BE49-F238E27FC236}">
                <a16:creationId xmlns:a16="http://schemas.microsoft.com/office/drawing/2014/main" id="{AD0D8A39-9D93-964B-A10E-3DF70661A7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60864"/>
            <a:ext cx="1656184" cy="53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164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Option 3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ACKGROUND IMAGE">
            <a:extLst>
              <a:ext uri="{FF2B5EF4-FFF2-40B4-BE49-F238E27FC236}">
                <a16:creationId xmlns:a16="http://schemas.microsoft.com/office/drawing/2014/main" id="{485D52BE-2C66-9A40-A0FF-6793C274E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9" t="6208" r="2313" b="23313"/>
          <a:stretch/>
        </p:blipFill>
        <p:spPr>
          <a:xfrm>
            <a:off x="0" y="16875"/>
            <a:ext cx="9144000" cy="5137931"/>
          </a:xfrm>
          <a:prstGeom prst="rect">
            <a:avLst/>
          </a:prstGeom>
        </p:spPr>
      </p:pic>
      <p:sp>
        <p:nvSpPr>
          <p:cNvPr id="12" name="WHITE BAR">
            <a:extLst>
              <a:ext uri="{FF2B5EF4-FFF2-40B4-BE49-F238E27FC236}">
                <a16:creationId xmlns:a16="http://schemas.microsoft.com/office/drawing/2014/main" id="{2051111D-51D0-C84F-82DD-EFC57A1F47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20538"/>
            <a:ext cx="9144000" cy="84355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</a:p>
        </p:txBody>
      </p:sp>
      <p:pic>
        <p:nvPicPr>
          <p:cNvPr id="17" name="ETF LOGO">
            <a:extLst>
              <a:ext uri="{FF2B5EF4-FFF2-40B4-BE49-F238E27FC236}">
                <a16:creationId xmlns:a16="http://schemas.microsoft.com/office/drawing/2014/main" id="{532D5437-3308-6143-80D4-74B5F3678B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520" y="192643"/>
            <a:ext cx="859827" cy="455203"/>
          </a:xfrm>
          <a:prstGeom prst="rect">
            <a:avLst/>
          </a:prstGeom>
        </p:spPr>
      </p:pic>
      <p:pic>
        <p:nvPicPr>
          <p:cNvPr id="19" name="T LEVELS LOGO" descr="T Levels Professional Development">
            <a:extLst>
              <a:ext uri="{FF2B5EF4-FFF2-40B4-BE49-F238E27FC236}">
                <a16:creationId xmlns:a16="http://schemas.microsoft.com/office/drawing/2014/main" id="{621909CB-4C11-E149-9A37-6908AACF0E1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60864"/>
            <a:ext cx="1656184" cy="538678"/>
          </a:xfrm>
          <a:prstGeom prst="rect">
            <a:avLst/>
          </a:prstGeom>
        </p:spPr>
      </p:pic>
      <p:sp>
        <p:nvSpPr>
          <p:cNvPr id="20" name="BLACK RECTANGLE">
            <a:extLst>
              <a:ext uri="{FF2B5EF4-FFF2-40B4-BE49-F238E27FC236}">
                <a16:creationId xmlns:a16="http://schemas.microsoft.com/office/drawing/2014/main" id="{C72179A6-35B1-AA4D-AE81-7C9ED40A5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88720" y="3618000"/>
            <a:ext cx="4967280" cy="1258006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C397D107-EB16-014E-A7B0-1FF16A0186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8720" y="2221200"/>
            <a:ext cx="4967280" cy="1242000"/>
          </a:xfrm>
          <a:solidFill>
            <a:srgbClr val="BE0064"/>
          </a:solidFill>
        </p:spPr>
        <p:txBody>
          <a:bodyPr lIns="108000" tIns="136800" rIns="0" bIns="0">
            <a:noAutofit/>
          </a:bodyPr>
          <a:lstStyle>
            <a:lvl1pPr algn="l">
              <a:lnSpc>
                <a:spcPts val="4100"/>
              </a:lnSpc>
              <a:defRPr sz="45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3D70B96C-689F-1B4E-B32B-6742070328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88720" y="3629420"/>
            <a:ext cx="4805486" cy="321902"/>
          </a:xfrm>
          <a:solidFill>
            <a:schemeClr val="tx1"/>
          </a:solidFill>
        </p:spPr>
        <p:txBody>
          <a:bodyPr lIns="108000" tIns="108000" bIns="108000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350" b="1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DBCB4839-1769-9448-B47D-5268914681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88720" y="3951322"/>
            <a:ext cx="4805486" cy="348620"/>
          </a:xfrm>
        </p:spPr>
        <p:txBody>
          <a:bodyPr lIns="10800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35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D5711CB5-A9DE-EF47-9E7D-8D1FF5388A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88720" y="4371950"/>
            <a:ext cx="4805486" cy="504056"/>
          </a:xfrm>
        </p:spPr>
        <p:txBody>
          <a:bodyPr lIns="108000" tIns="108000" bIns="108000" anchor="b" anchorCtr="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35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66698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Option 2">
    <p:bg>
      <p:bgPr>
        <a:solidFill>
          <a:srgbClr val="0071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lack Box">
            <a:extLst>
              <a:ext uri="{FF2B5EF4-FFF2-40B4-BE49-F238E27FC236}">
                <a16:creationId xmlns:a16="http://schemas.microsoft.com/office/drawing/2014/main" id="{FFD88681-7A12-D144-ACBC-42D6F63A3F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88720" y="3618000"/>
            <a:ext cx="4967280" cy="1258006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8119204-FBC9-B94A-86B9-7775C3F96B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8720" y="2221200"/>
            <a:ext cx="4967280" cy="1242000"/>
          </a:xfrm>
          <a:solidFill>
            <a:schemeClr val="bg1"/>
          </a:solidFill>
        </p:spPr>
        <p:txBody>
          <a:bodyPr lIns="108000" tIns="136800" rIns="0" bIns="0">
            <a:noAutofit/>
          </a:bodyPr>
          <a:lstStyle>
            <a:lvl1pPr algn="l">
              <a:lnSpc>
                <a:spcPts val="4100"/>
              </a:lnSpc>
              <a:defRPr sz="4500" b="1" cap="none" baseline="0">
                <a:solidFill>
                  <a:srgbClr val="0071F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Subtitle 1">
            <a:extLst>
              <a:ext uri="{FF2B5EF4-FFF2-40B4-BE49-F238E27FC236}">
                <a16:creationId xmlns:a16="http://schemas.microsoft.com/office/drawing/2014/main" id="{EF925A02-0271-4142-B01E-0B08F117F8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88720" y="3629420"/>
            <a:ext cx="4805486" cy="321902"/>
          </a:xfrm>
          <a:solidFill>
            <a:schemeClr val="tx1"/>
          </a:solidFill>
        </p:spPr>
        <p:txBody>
          <a:bodyPr lIns="108000" tIns="108000" bIns="108000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350" b="1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4C739F3A-1D09-D94D-8E35-21E9F4DD5EE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88720" y="3951322"/>
            <a:ext cx="4805486" cy="348620"/>
          </a:xfrm>
        </p:spPr>
        <p:txBody>
          <a:bodyPr lIns="10800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35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Subtitle 3">
            <a:extLst>
              <a:ext uri="{FF2B5EF4-FFF2-40B4-BE49-F238E27FC236}">
                <a16:creationId xmlns:a16="http://schemas.microsoft.com/office/drawing/2014/main" id="{03857983-908D-2B43-BBE8-9B01F801C9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88720" y="4371950"/>
            <a:ext cx="4805486" cy="504056"/>
          </a:xfrm>
        </p:spPr>
        <p:txBody>
          <a:bodyPr lIns="108000" tIns="108000" bIns="108000" anchor="b" anchorCtr="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35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WHITE BAR">
            <a:extLst>
              <a:ext uri="{FF2B5EF4-FFF2-40B4-BE49-F238E27FC236}">
                <a16:creationId xmlns:a16="http://schemas.microsoft.com/office/drawing/2014/main" id="{27A29B06-9920-6D45-A6DA-7A94FC197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20538"/>
            <a:ext cx="9144000" cy="84355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</a:p>
        </p:txBody>
      </p:sp>
      <p:pic>
        <p:nvPicPr>
          <p:cNvPr id="10" name="ETF LOGO">
            <a:extLst>
              <a:ext uri="{FF2B5EF4-FFF2-40B4-BE49-F238E27FC236}">
                <a16:creationId xmlns:a16="http://schemas.microsoft.com/office/drawing/2014/main" id="{5B2018CF-28E6-7E40-8B36-5816332E0F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520" y="192643"/>
            <a:ext cx="859827" cy="455202"/>
          </a:xfrm>
          <a:prstGeom prst="rect">
            <a:avLst/>
          </a:prstGeom>
        </p:spPr>
      </p:pic>
      <p:pic>
        <p:nvPicPr>
          <p:cNvPr id="11" name="T LEVELS LOGO" descr="T Levels Professional Development">
            <a:extLst>
              <a:ext uri="{FF2B5EF4-FFF2-40B4-BE49-F238E27FC236}">
                <a16:creationId xmlns:a16="http://schemas.microsoft.com/office/drawing/2014/main" id="{8B65EB05-402D-1748-8051-8034DA82D62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60864"/>
            <a:ext cx="1656184" cy="53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6442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2">
    <p:bg>
      <p:bgPr>
        <a:solidFill>
          <a:srgbClr val="00A0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lack Box">
            <a:extLst>
              <a:ext uri="{FF2B5EF4-FFF2-40B4-BE49-F238E27FC236}">
                <a16:creationId xmlns:a16="http://schemas.microsoft.com/office/drawing/2014/main" id="{113ABC99-B7D1-FB42-B418-1D85203F4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88720" y="3618000"/>
            <a:ext cx="4967280" cy="1258006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4A128B5-1853-0442-B035-3088E4C9B6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8720" y="2221200"/>
            <a:ext cx="4967280" cy="1242000"/>
          </a:xfrm>
          <a:solidFill>
            <a:schemeClr val="bg1"/>
          </a:solidFill>
        </p:spPr>
        <p:txBody>
          <a:bodyPr lIns="108000" tIns="136800" rIns="0" bIns="0">
            <a:noAutofit/>
          </a:bodyPr>
          <a:lstStyle>
            <a:lvl1pPr algn="l">
              <a:lnSpc>
                <a:spcPts val="4100"/>
              </a:lnSpc>
              <a:defRPr sz="4500" b="1" cap="none" baseline="0">
                <a:solidFill>
                  <a:srgbClr val="00A06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Subtitle 1">
            <a:extLst>
              <a:ext uri="{FF2B5EF4-FFF2-40B4-BE49-F238E27FC236}">
                <a16:creationId xmlns:a16="http://schemas.microsoft.com/office/drawing/2014/main" id="{65CE4755-00FA-3641-B52A-4E4589B540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88720" y="3629420"/>
            <a:ext cx="4805486" cy="321902"/>
          </a:xfrm>
          <a:solidFill>
            <a:schemeClr val="tx1"/>
          </a:solidFill>
        </p:spPr>
        <p:txBody>
          <a:bodyPr lIns="108000" tIns="108000" bIns="108000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350" b="1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C0CD1475-8388-5042-8ECB-B897D6426C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88720" y="3951322"/>
            <a:ext cx="4805486" cy="348620"/>
          </a:xfrm>
        </p:spPr>
        <p:txBody>
          <a:bodyPr lIns="10800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35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Subtitle 3">
            <a:extLst>
              <a:ext uri="{FF2B5EF4-FFF2-40B4-BE49-F238E27FC236}">
                <a16:creationId xmlns:a16="http://schemas.microsoft.com/office/drawing/2014/main" id="{9D5F53B3-540D-2A4A-9215-E6AE82091B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88720" y="4371950"/>
            <a:ext cx="4805486" cy="504056"/>
          </a:xfrm>
        </p:spPr>
        <p:txBody>
          <a:bodyPr lIns="108000" tIns="108000" bIns="108000" anchor="b" anchorCtr="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35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WHITE BAR">
            <a:extLst>
              <a:ext uri="{FF2B5EF4-FFF2-40B4-BE49-F238E27FC236}">
                <a16:creationId xmlns:a16="http://schemas.microsoft.com/office/drawing/2014/main" id="{8169A883-35CE-EB48-9D54-71F0DA23F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20538"/>
            <a:ext cx="9144000" cy="84355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</a:p>
        </p:txBody>
      </p:sp>
      <p:pic>
        <p:nvPicPr>
          <p:cNvPr id="10" name="ETF LOGO">
            <a:extLst>
              <a:ext uri="{FF2B5EF4-FFF2-40B4-BE49-F238E27FC236}">
                <a16:creationId xmlns:a16="http://schemas.microsoft.com/office/drawing/2014/main" id="{7979A1F8-F02D-4D49-8042-B87C70E1BF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520" y="192643"/>
            <a:ext cx="859827" cy="455202"/>
          </a:xfrm>
          <a:prstGeom prst="rect">
            <a:avLst/>
          </a:prstGeom>
        </p:spPr>
      </p:pic>
      <p:pic>
        <p:nvPicPr>
          <p:cNvPr id="11" name="T LEVELS LOGO" descr="T Levels Professional Development">
            <a:extLst>
              <a:ext uri="{FF2B5EF4-FFF2-40B4-BE49-F238E27FC236}">
                <a16:creationId xmlns:a16="http://schemas.microsoft.com/office/drawing/2014/main" id="{CAE09B20-510C-9E46-8659-338E9FB136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60864"/>
            <a:ext cx="1656184" cy="53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0762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F7BC3F4-A560-6244-B6D7-E1099F3BF5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2950" y="249900"/>
            <a:ext cx="8437563" cy="699425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2000"/>
              </a:lnSpc>
              <a:spcBef>
                <a:spcPts val="0"/>
              </a:spcBef>
              <a:defRPr sz="2000" b="1" cap="none" baseline="0"/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51520" y="986400"/>
            <a:ext cx="7200900" cy="345983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4500"/>
              </a:lnSpc>
              <a:spcBef>
                <a:spcPts val="0"/>
              </a:spcBef>
              <a:buNone/>
              <a:defRPr lang="en-US" sz="4500" b="1" kern="1200" cap="none" baseline="0" dirty="0" smtClean="0">
                <a:solidFill>
                  <a:srgbClr val="0071F8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+mj-lt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Education &amp; Training Foundation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C159E-F13C-4A85-9A41-E7669D3E0D7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60683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32950" y="249900"/>
            <a:ext cx="8437563" cy="699425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2000"/>
              </a:lnSpc>
              <a:spcBef>
                <a:spcPts val="0"/>
              </a:spcBef>
              <a:defRPr sz="2000" b="1" cap="none" baseline="0"/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34000" y="986399"/>
            <a:ext cx="8441688" cy="3601475"/>
          </a:xfrm>
        </p:spPr>
        <p:txBody>
          <a:bodyPr>
            <a:normAutofit/>
          </a:bodyPr>
          <a:lstStyle>
            <a:lvl1pPr marL="0" indent="0">
              <a:lnSpc>
                <a:spcPts val="3600"/>
              </a:lnSpc>
              <a:spcBef>
                <a:spcPts val="0"/>
              </a:spcBef>
              <a:buNone/>
              <a:defRPr sz="3600" b="1">
                <a:solidFill>
                  <a:srgbClr val="BE0064"/>
                </a:solidFill>
              </a:defRPr>
            </a:lvl1pPr>
            <a:lvl2pPr marL="0" indent="0">
              <a:lnSpc>
                <a:spcPts val="3600"/>
              </a:lnSpc>
              <a:spcBef>
                <a:spcPts val="0"/>
              </a:spcBef>
              <a:buNone/>
              <a:defRPr sz="3600"/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600"/>
            </a:lvl3pPr>
            <a:lvl4pPr marL="0" indent="0">
              <a:lnSpc>
                <a:spcPts val="3600"/>
              </a:lnSpc>
              <a:spcBef>
                <a:spcPts val="0"/>
              </a:spcBef>
              <a:buNone/>
              <a:defRPr sz="3600"/>
            </a:lvl4pPr>
            <a:lvl5pPr marL="0" indent="0">
              <a:lnSpc>
                <a:spcPts val="3600"/>
              </a:lnSpc>
              <a:spcBef>
                <a:spcPts val="0"/>
              </a:spcBef>
              <a:buNone/>
              <a:defRPr sz="3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Education &amp; Training Foundation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C159E-F13C-4A85-9A41-E7669D3E0D7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94441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1">
    <p:bg>
      <p:bgPr>
        <a:solidFill>
          <a:srgbClr val="E51C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CBA1186-F870-7F4B-82E3-1A0CA756CF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47280" y="1455480"/>
            <a:ext cx="6408720" cy="1602360"/>
          </a:xfrm>
          <a:solidFill>
            <a:schemeClr val="bg1"/>
          </a:solidFill>
        </p:spPr>
        <p:txBody>
          <a:bodyPr lIns="108000" tIns="144000" rIns="0" bIns="0">
            <a:noAutofit/>
          </a:bodyPr>
          <a:lstStyle>
            <a:lvl1pPr algn="l">
              <a:lnSpc>
                <a:spcPts val="9000"/>
              </a:lnSpc>
              <a:defRPr sz="90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ubtitle 1">
            <a:extLst>
              <a:ext uri="{FF2B5EF4-FFF2-40B4-BE49-F238E27FC236}">
                <a16:creationId xmlns:a16="http://schemas.microsoft.com/office/drawing/2014/main" id="{B5B20F18-EB70-1D40-A46E-B71B577D6C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46020" y="3258000"/>
            <a:ext cx="6409980" cy="1602360"/>
          </a:xfrm>
          <a:solidFill>
            <a:schemeClr val="tx1"/>
          </a:solidFill>
        </p:spPr>
        <p:txBody>
          <a:bodyPr lIns="144000" tIns="108000" bIns="0" anchor="ctr" anchorCtr="0">
            <a:normAutofit/>
          </a:bodyPr>
          <a:lstStyle>
            <a:lvl1pPr marL="0" indent="0" algn="l">
              <a:lnSpc>
                <a:spcPts val="4500"/>
              </a:lnSpc>
              <a:spcBef>
                <a:spcPts val="0"/>
              </a:spcBef>
              <a:buNone/>
              <a:defRPr sz="4500" b="1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6" name="Logo" descr="Education and Training Foundation Logo">
            <a:extLst>
              <a:ext uri="{FF2B5EF4-FFF2-40B4-BE49-F238E27FC236}">
                <a16:creationId xmlns:a16="http://schemas.microsoft.com/office/drawing/2014/main" id="{B5FFAA84-3707-474A-9BFF-8E16EECCC0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3560" y="288832"/>
            <a:ext cx="892439" cy="47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899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1282837-AA43-2B49-9719-CBE16BA362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47280" y="1455480"/>
            <a:ext cx="6408720" cy="1602360"/>
          </a:xfrm>
          <a:solidFill>
            <a:schemeClr val="bg1"/>
          </a:solidFill>
        </p:spPr>
        <p:txBody>
          <a:bodyPr lIns="108000" tIns="144000" rIns="0" bIns="0">
            <a:noAutofit/>
          </a:bodyPr>
          <a:lstStyle>
            <a:lvl1pPr algn="l">
              <a:lnSpc>
                <a:spcPts val="9000"/>
              </a:lnSpc>
              <a:defRPr sz="90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Subtitle 1">
            <a:extLst>
              <a:ext uri="{FF2B5EF4-FFF2-40B4-BE49-F238E27FC236}">
                <a16:creationId xmlns:a16="http://schemas.microsoft.com/office/drawing/2014/main" id="{6A42809A-0C44-5647-B234-70CCA1B7A7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46020" y="3258000"/>
            <a:ext cx="6409980" cy="1602360"/>
          </a:xfrm>
          <a:solidFill>
            <a:schemeClr val="tx1"/>
          </a:solidFill>
        </p:spPr>
        <p:txBody>
          <a:bodyPr lIns="144000" tIns="108000" bIns="0" anchor="ctr" anchorCtr="0">
            <a:normAutofit/>
          </a:bodyPr>
          <a:lstStyle>
            <a:lvl1pPr marL="0" indent="0" algn="l">
              <a:lnSpc>
                <a:spcPts val="4500"/>
              </a:lnSpc>
              <a:spcBef>
                <a:spcPts val="0"/>
              </a:spcBef>
              <a:buNone/>
              <a:defRPr sz="4500" b="1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Logo" descr="Education and Training Foundation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561" y="288000"/>
            <a:ext cx="892437" cy="47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6085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vider 1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224CD90-F3BD-A44D-9DC2-F84956FBFB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47280" y="1455480"/>
            <a:ext cx="6408720" cy="1602360"/>
          </a:xfrm>
          <a:solidFill>
            <a:schemeClr val="bg1"/>
          </a:solidFill>
        </p:spPr>
        <p:txBody>
          <a:bodyPr lIns="108000" tIns="144000" rIns="0" bIns="0">
            <a:noAutofit/>
          </a:bodyPr>
          <a:lstStyle>
            <a:lvl1pPr algn="l">
              <a:lnSpc>
                <a:spcPts val="9000"/>
              </a:lnSpc>
              <a:defRPr sz="90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Subtitle 1">
            <a:extLst>
              <a:ext uri="{FF2B5EF4-FFF2-40B4-BE49-F238E27FC236}">
                <a16:creationId xmlns:a16="http://schemas.microsoft.com/office/drawing/2014/main" id="{85DCD33C-489F-C44D-A742-83F6B7169F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46020" y="3258000"/>
            <a:ext cx="6409980" cy="1602360"/>
          </a:xfrm>
          <a:solidFill>
            <a:schemeClr val="tx1"/>
          </a:solidFill>
        </p:spPr>
        <p:txBody>
          <a:bodyPr lIns="144000" tIns="108000" bIns="0" anchor="ctr" anchorCtr="0">
            <a:normAutofit/>
          </a:bodyPr>
          <a:lstStyle>
            <a:lvl1pPr marL="0" indent="0" algn="l">
              <a:lnSpc>
                <a:spcPts val="4500"/>
              </a:lnSpc>
              <a:spcBef>
                <a:spcPts val="0"/>
              </a:spcBef>
              <a:buNone/>
              <a:defRPr sz="4500" b="1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Logo" descr="Education and Training Foundation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560" y="288000"/>
            <a:ext cx="892439" cy="47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396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vider 1">
    <p:bg>
      <p:bgPr>
        <a:solidFill>
          <a:srgbClr val="0071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182004C-DBA4-0E4C-9AA6-3DDE7AECD3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47280" y="1455480"/>
            <a:ext cx="6408720" cy="1602360"/>
          </a:xfrm>
          <a:solidFill>
            <a:schemeClr val="bg1"/>
          </a:solidFill>
        </p:spPr>
        <p:txBody>
          <a:bodyPr lIns="108000" tIns="144000" rIns="0" bIns="0">
            <a:noAutofit/>
          </a:bodyPr>
          <a:lstStyle>
            <a:lvl1pPr algn="l">
              <a:lnSpc>
                <a:spcPts val="9000"/>
              </a:lnSpc>
              <a:defRPr sz="90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Subtitle 1">
            <a:extLst>
              <a:ext uri="{FF2B5EF4-FFF2-40B4-BE49-F238E27FC236}">
                <a16:creationId xmlns:a16="http://schemas.microsoft.com/office/drawing/2014/main" id="{EFD4626C-D111-7348-A258-D06D96A03D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46020" y="3258000"/>
            <a:ext cx="6409980" cy="1602360"/>
          </a:xfrm>
          <a:solidFill>
            <a:schemeClr val="tx1"/>
          </a:solidFill>
        </p:spPr>
        <p:txBody>
          <a:bodyPr lIns="144000" tIns="108000" bIns="0" anchor="ctr" anchorCtr="0">
            <a:normAutofit/>
          </a:bodyPr>
          <a:lstStyle>
            <a:lvl1pPr marL="0" indent="0" algn="l">
              <a:lnSpc>
                <a:spcPts val="4500"/>
              </a:lnSpc>
              <a:spcBef>
                <a:spcPts val="0"/>
              </a:spcBef>
              <a:buNone/>
              <a:defRPr sz="4500" b="1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Logo" descr="Education and Training Foundation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3560" y="288832"/>
            <a:ext cx="892439" cy="47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1650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vider 2">
    <p:bg>
      <p:bgPr>
        <a:solidFill>
          <a:srgbClr val="00A0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8AC6BDB-3112-B24C-8DA2-713E005348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47280" y="1455480"/>
            <a:ext cx="6408720" cy="1602360"/>
          </a:xfrm>
          <a:solidFill>
            <a:schemeClr val="bg1"/>
          </a:solidFill>
        </p:spPr>
        <p:txBody>
          <a:bodyPr lIns="108000" tIns="144000" rIns="0" bIns="0">
            <a:noAutofit/>
          </a:bodyPr>
          <a:lstStyle>
            <a:lvl1pPr algn="l">
              <a:lnSpc>
                <a:spcPts val="9000"/>
              </a:lnSpc>
              <a:defRPr sz="90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ubtitle 1">
            <a:extLst>
              <a:ext uri="{FF2B5EF4-FFF2-40B4-BE49-F238E27FC236}">
                <a16:creationId xmlns:a16="http://schemas.microsoft.com/office/drawing/2014/main" id="{2C7784E4-A553-854B-A891-D1209DBDD1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46020" y="3258000"/>
            <a:ext cx="6409980" cy="1602360"/>
          </a:xfrm>
          <a:solidFill>
            <a:schemeClr val="tx1"/>
          </a:solidFill>
        </p:spPr>
        <p:txBody>
          <a:bodyPr lIns="144000" tIns="108000" bIns="0" anchor="ctr" anchorCtr="0">
            <a:normAutofit/>
          </a:bodyPr>
          <a:lstStyle>
            <a:lvl1pPr marL="0" indent="0" algn="l">
              <a:lnSpc>
                <a:spcPts val="4500"/>
              </a:lnSpc>
              <a:spcBef>
                <a:spcPts val="0"/>
              </a:spcBef>
              <a:buNone/>
              <a:defRPr sz="4500" b="1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Logo" descr="Education and Training Foundation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3561" y="288833"/>
            <a:ext cx="892437" cy="47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7141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and Supportin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17FABA6-57B8-9148-99A9-C72DFAAEC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2950" y="249900"/>
            <a:ext cx="8437563" cy="699425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2000"/>
              </a:lnSpc>
              <a:spcBef>
                <a:spcPts val="0"/>
              </a:spcBef>
              <a:defRPr sz="2000" b="1" cap="none" baseline="0"/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34000" y="986400"/>
            <a:ext cx="3960000" cy="3601574"/>
          </a:xfrm>
        </p:spPr>
        <p:txBody>
          <a:bodyPr>
            <a:noAutofit/>
          </a:bodyPr>
          <a:lstStyle>
            <a:lvl1pPr marL="0" indent="0">
              <a:lnSpc>
                <a:spcPts val="2800"/>
              </a:lnSpc>
              <a:buNone/>
              <a:defRPr sz="2700" b="1"/>
            </a:lvl1pPr>
            <a:lvl2pPr marL="270000" indent="-270000">
              <a:lnSpc>
                <a:spcPts val="2800"/>
              </a:lnSpc>
              <a:spcBef>
                <a:spcPts val="0"/>
              </a:spcBef>
              <a:buFont typeface="Calibri" panose="020F0502020204030204" pitchFamily="34" charset="0"/>
              <a:buChar char="–"/>
              <a:defRPr sz="2700" b="1"/>
            </a:lvl2pPr>
            <a:lvl3pPr marL="612000" indent="-270000">
              <a:lnSpc>
                <a:spcPts val="2800"/>
              </a:lnSpc>
              <a:buFont typeface="Calibri" panose="020F0502020204030204" pitchFamily="34" charset="0"/>
              <a:buChar char="–"/>
              <a:defRPr sz="2700" b="1"/>
            </a:lvl3pPr>
            <a:lvl4pPr marL="990000" indent="-270000">
              <a:lnSpc>
                <a:spcPts val="2800"/>
              </a:lnSpc>
              <a:buFont typeface="Calibri" panose="020F0502020204030204" pitchFamily="34" charset="0"/>
              <a:buChar char="–"/>
              <a:defRPr sz="2700" b="1"/>
            </a:lvl4pPr>
            <a:lvl5pPr marL="1260000" indent="-270000">
              <a:lnSpc>
                <a:spcPts val="2800"/>
              </a:lnSpc>
              <a:buFont typeface="Calibri" panose="020F0502020204030204" pitchFamily="34" charset="0"/>
              <a:buChar char="–"/>
              <a:defRPr sz="2700" b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4572000" y="987425"/>
            <a:ext cx="3384550" cy="3600450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350"/>
            </a:lvl1pPr>
            <a:lvl2pPr marL="180000" indent="-180000">
              <a:lnSpc>
                <a:spcPts val="1600"/>
              </a:lnSpc>
              <a:buFont typeface="Calibri" panose="020F0502020204030204" pitchFamily="34" charset="0"/>
              <a:buChar char="–"/>
              <a:defRPr sz="1350"/>
            </a:lvl2pPr>
            <a:lvl3pPr marL="432000" indent="-180000">
              <a:lnSpc>
                <a:spcPts val="1600"/>
              </a:lnSpc>
              <a:buFont typeface="Calibri" panose="020F0502020204030204" pitchFamily="34" charset="0"/>
              <a:buChar char="–"/>
              <a:defRPr sz="1350"/>
            </a:lvl3pPr>
            <a:lvl4pPr marL="648000" indent="-180000">
              <a:lnSpc>
                <a:spcPts val="1600"/>
              </a:lnSpc>
              <a:buFont typeface="Calibri" panose="020F0502020204030204" pitchFamily="34" charset="0"/>
              <a:buChar char="–"/>
              <a:defRPr sz="1350"/>
            </a:lvl4pPr>
            <a:lvl5pPr marL="828000" indent="-180000">
              <a:lnSpc>
                <a:spcPts val="1600"/>
              </a:lnSpc>
              <a:buFont typeface="Calibri" panose="020F0502020204030204" pitchFamily="34" charset="0"/>
              <a:buChar char="–"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2C159E-F13C-4A85-9A41-E7669D3E0D7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Footer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Education &amp; Training Foundation</a:t>
            </a:r>
          </a:p>
        </p:txBody>
      </p:sp>
    </p:spTree>
    <p:extLst>
      <p:ext uri="{BB962C8B-B14F-4D97-AF65-F5344CB8AC3E}">
        <p14:creationId xmlns:p14="http://schemas.microsoft.com/office/powerpoint/2010/main" val="1267726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Option 4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ACKGROUND IMAGE">
            <a:extLst>
              <a:ext uri="{FF2B5EF4-FFF2-40B4-BE49-F238E27FC236}">
                <a16:creationId xmlns:a16="http://schemas.microsoft.com/office/drawing/2014/main" id="{FED04D8A-2191-444A-8B92-2289689D8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9" t="6208" r="2313" b="23313"/>
          <a:stretch/>
        </p:blipFill>
        <p:spPr>
          <a:xfrm>
            <a:off x="0" y="18386"/>
            <a:ext cx="9144000" cy="5137931"/>
          </a:xfrm>
          <a:prstGeom prst="rect">
            <a:avLst/>
          </a:prstGeom>
        </p:spPr>
      </p:pic>
      <p:sp>
        <p:nvSpPr>
          <p:cNvPr id="11" name="WHITE BAR">
            <a:extLst>
              <a:ext uri="{FF2B5EF4-FFF2-40B4-BE49-F238E27FC236}">
                <a16:creationId xmlns:a16="http://schemas.microsoft.com/office/drawing/2014/main" id="{4BC86740-418B-DA4D-8939-2B1A32090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20538"/>
            <a:ext cx="9144000" cy="84355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</a:p>
        </p:txBody>
      </p:sp>
      <p:pic>
        <p:nvPicPr>
          <p:cNvPr id="12" name="ETF LOGO">
            <a:extLst>
              <a:ext uri="{FF2B5EF4-FFF2-40B4-BE49-F238E27FC236}">
                <a16:creationId xmlns:a16="http://schemas.microsoft.com/office/drawing/2014/main" id="{2D72DE85-B512-A84A-BDE4-CC6F916F0A0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520" y="192643"/>
            <a:ext cx="859827" cy="455202"/>
          </a:xfrm>
          <a:prstGeom prst="rect">
            <a:avLst/>
          </a:prstGeom>
        </p:spPr>
      </p:pic>
      <p:pic>
        <p:nvPicPr>
          <p:cNvPr id="17" name="T LEVELS LOGO" descr="T Levels Professional Development">
            <a:extLst>
              <a:ext uri="{FF2B5EF4-FFF2-40B4-BE49-F238E27FC236}">
                <a16:creationId xmlns:a16="http://schemas.microsoft.com/office/drawing/2014/main" id="{7DFFC763-EFC0-0E4C-965F-8DE2D214246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60864"/>
            <a:ext cx="1656184" cy="538678"/>
          </a:xfrm>
          <a:prstGeom prst="rect">
            <a:avLst/>
          </a:prstGeom>
        </p:spPr>
      </p:pic>
      <p:sp>
        <p:nvSpPr>
          <p:cNvPr id="19" name="BLACK RECTANGLE">
            <a:extLst>
              <a:ext uri="{FF2B5EF4-FFF2-40B4-BE49-F238E27FC236}">
                <a16:creationId xmlns:a16="http://schemas.microsoft.com/office/drawing/2014/main" id="{331C3B12-D653-CC4C-ABCF-4724A38AB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88720" y="3618000"/>
            <a:ext cx="4967280" cy="1258006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6A2ADA92-7351-1B4F-B608-0A43A941F9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8720" y="2221200"/>
            <a:ext cx="4967280" cy="1242000"/>
          </a:xfrm>
          <a:solidFill>
            <a:srgbClr val="0071F8"/>
          </a:solidFill>
        </p:spPr>
        <p:txBody>
          <a:bodyPr lIns="108000" tIns="136800" rIns="0" bIns="0">
            <a:noAutofit/>
          </a:bodyPr>
          <a:lstStyle>
            <a:lvl1pPr algn="l">
              <a:lnSpc>
                <a:spcPts val="4100"/>
              </a:lnSpc>
              <a:defRPr sz="45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DC01873F-0063-374A-8FF4-60AB1B20E3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88720" y="3629420"/>
            <a:ext cx="4805486" cy="321902"/>
          </a:xfrm>
          <a:solidFill>
            <a:schemeClr val="tx1"/>
          </a:solidFill>
        </p:spPr>
        <p:txBody>
          <a:bodyPr lIns="108000" tIns="108000" bIns="108000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350" b="1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56A26F7F-A204-454B-B7C3-AD71F06037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88720" y="3951322"/>
            <a:ext cx="4805486" cy="348620"/>
          </a:xfrm>
        </p:spPr>
        <p:txBody>
          <a:bodyPr lIns="10800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35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2E816170-D8CB-F14C-B96E-49F48030E0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88720" y="4371950"/>
            <a:ext cx="4805486" cy="504056"/>
          </a:xfrm>
        </p:spPr>
        <p:txBody>
          <a:bodyPr lIns="108000" tIns="108000" bIns="108000" anchor="b" anchorCtr="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35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21753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2C159E-F13C-4A85-9A41-E7669D3E0D7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77BB2F1-AFF0-C64C-83D0-3B465EE139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2950" y="249900"/>
            <a:ext cx="8437563" cy="699425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2000"/>
              </a:lnSpc>
              <a:spcBef>
                <a:spcPts val="0"/>
              </a:spcBef>
              <a:defRPr sz="2000" b="1" cap="none" baseline="0"/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34000" y="986400"/>
            <a:ext cx="7667625" cy="3601574"/>
          </a:xfrm>
        </p:spPr>
        <p:txBody>
          <a:bodyPr>
            <a:no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700"/>
            </a:lvl1pPr>
            <a:lvl2pPr marL="270000" indent="-270000">
              <a:lnSpc>
                <a:spcPts val="2800"/>
              </a:lnSpc>
              <a:spcBef>
                <a:spcPts val="0"/>
              </a:spcBef>
              <a:defRPr sz="2700"/>
            </a:lvl2pPr>
            <a:lvl3pPr marL="540000" indent="-270000">
              <a:lnSpc>
                <a:spcPts val="2800"/>
              </a:lnSpc>
              <a:defRPr sz="2700"/>
            </a:lvl3pPr>
            <a:lvl4pPr marL="810000" indent="-270000">
              <a:lnSpc>
                <a:spcPts val="2800"/>
              </a:lnSpc>
              <a:defRPr sz="2700"/>
            </a:lvl4pPr>
            <a:lvl5pPr marL="1080000" indent="-270000">
              <a:lnSpc>
                <a:spcPts val="2800"/>
              </a:lnSpc>
              <a:defRPr sz="2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FC25F548-F1B7-1942-BFC2-C7EF39D09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34000" y="4767263"/>
            <a:ext cx="7686376" cy="273844"/>
          </a:xfrm>
        </p:spPr>
        <p:txBody>
          <a:bodyPr/>
          <a:lstStyle/>
          <a:p>
            <a:r>
              <a:rPr lang="en-GB"/>
              <a:t>Education &amp; Training Foundation</a:t>
            </a:r>
          </a:p>
        </p:txBody>
      </p:sp>
    </p:spTree>
    <p:extLst>
      <p:ext uri="{BB962C8B-B14F-4D97-AF65-F5344CB8AC3E}">
        <p14:creationId xmlns:p14="http://schemas.microsoft.com/office/powerpoint/2010/main" val="40688772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Quote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3A87C14-09C8-1D4B-A67D-EC0710EB79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2950" y="249900"/>
            <a:ext cx="8437563" cy="699425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2000"/>
              </a:lnSpc>
              <a:spcBef>
                <a:spcPts val="0"/>
              </a:spcBef>
              <a:defRPr sz="2000" b="1" cap="none" baseline="0"/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233363" y="1438717"/>
            <a:ext cx="4122737" cy="3293274"/>
          </a:xfrm>
        </p:spPr>
        <p:txBody>
          <a:bodyPr/>
          <a:lstStyle>
            <a:lvl1pPr marL="0" indent="0">
              <a:lnSpc>
                <a:spcPts val="2700"/>
              </a:lnSpc>
              <a:spcBef>
                <a:spcPts val="0"/>
              </a:spcBef>
              <a:buNone/>
              <a:defRPr sz="27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500564" y="1059582"/>
            <a:ext cx="4362450" cy="367240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492" y="1059582"/>
            <a:ext cx="4142608" cy="273844"/>
          </a:xfrm>
          <a:prstGeom prst="rect">
            <a:avLst/>
          </a:prstGeom>
        </p:spPr>
      </p:pic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14A703AD-9E38-C941-B631-ABE77D2BB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34000" y="4767263"/>
            <a:ext cx="7686376" cy="273844"/>
          </a:xfrm>
        </p:spPr>
        <p:txBody>
          <a:bodyPr/>
          <a:lstStyle/>
          <a:p>
            <a:r>
              <a:rPr lang="en-GB"/>
              <a:t>Education &amp; Training Foundation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2C159E-F13C-4A85-9A41-E7669D3E0D7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907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Quote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3A87C14-09C8-1D4B-A67D-EC0710EB79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2950" y="249900"/>
            <a:ext cx="8437563" cy="699425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2000"/>
              </a:lnSpc>
              <a:spcBef>
                <a:spcPts val="0"/>
              </a:spcBef>
              <a:defRPr sz="2000" b="1" cap="none" baseline="0"/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233363" y="1438717"/>
            <a:ext cx="4122737" cy="3293274"/>
          </a:xfrm>
        </p:spPr>
        <p:txBody>
          <a:bodyPr/>
          <a:lstStyle>
            <a:lvl1pPr marL="0" indent="0">
              <a:lnSpc>
                <a:spcPts val="2700"/>
              </a:lnSpc>
              <a:spcBef>
                <a:spcPts val="0"/>
              </a:spcBef>
              <a:buNone/>
              <a:defRPr sz="27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500564" y="1059582"/>
            <a:ext cx="4362450" cy="367240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2949" y="1057098"/>
            <a:ext cx="4122737" cy="274223"/>
          </a:xfrm>
          <a:prstGeom prst="rect">
            <a:avLst/>
          </a:prstGeom>
        </p:spPr>
      </p:pic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425EDCA8-C39F-0A47-918D-C38807C302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34000" y="4767263"/>
            <a:ext cx="7686376" cy="273844"/>
          </a:xfrm>
        </p:spPr>
        <p:txBody>
          <a:bodyPr/>
          <a:lstStyle/>
          <a:p>
            <a:r>
              <a:rPr lang="en-GB"/>
              <a:t>Education &amp; Training Foundation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2C159E-F13C-4A85-9A41-E7669D3E0D7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8051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Quote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3A87C14-09C8-1D4B-A67D-EC0710EB79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2950" y="249900"/>
            <a:ext cx="8437563" cy="699425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2000"/>
              </a:lnSpc>
              <a:spcBef>
                <a:spcPts val="0"/>
              </a:spcBef>
              <a:defRPr sz="2000" b="1" cap="none" baseline="0"/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233363" y="1438717"/>
            <a:ext cx="4122737" cy="3293274"/>
          </a:xfrm>
        </p:spPr>
        <p:txBody>
          <a:bodyPr/>
          <a:lstStyle>
            <a:lvl1pPr marL="0" indent="0">
              <a:lnSpc>
                <a:spcPts val="2700"/>
              </a:lnSpc>
              <a:spcBef>
                <a:spcPts val="0"/>
              </a:spcBef>
              <a:buNone/>
              <a:defRPr sz="27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500564" y="1059582"/>
            <a:ext cx="4362450" cy="367240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2949" y="1059582"/>
            <a:ext cx="4122737" cy="279078"/>
          </a:xfrm>
          <a:prstGeom prst="rect">
            <a:avLst/>
          </a:prstGeom>
        </p:spPr>
      </p:pic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976E5675-51D7-3D40-A986-781F0BAAB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34000" y="4767263"/>
            <a:ext cx="7686376" cy="273844"/>
          </a:xfrm>
        </p:spPr>
        <p:txBody>
          <a:bodyPr/>
          <a:lstStyle/>
          <a:p>
            <a:r>
              <a:rPr lang="en-GB"/>
              <a:t>Education &amp; Training Foundation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2C159E-F13C-4A85-9A41-E7669D3E0D7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7063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Quote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3A87C14-09C8-1D4B-A67D-EC0710EB79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2950" y="249900"/>
            <a:ext cx="8437563" cy="699425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2000"/>
              </a:lnSpc>
              <a:spcBef>
                <a:spcPts val="0"/>
              </a:spcBef>
              <a:defRPr sz="2000" b="1" cap="none" baseline="0"/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233363" y="1438717"/>
            <a:ext cx="4122737" cy="3293274"/>
          </a:xfrm>
        </p:spPr>
        <p:txBody>
          <a:bodyPr/>
          <a:lstStyle>
            <a:lvl1pPr marL="0" indent="0">
              <a:lnSpc>
                <a:spcPts val="2700"/>
              </a:lnSpc>
              <a:spcBef>
                <a:spcPts val="0"/>
              </a:spcBef>
              <a:buNone/>
              <a:defRPr sz="27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500564" y="1059582"/>
            <a:ext cx="4362450" cy="367240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8" name="Picture 7" descr="Quote mark Graphic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2950" y="1059582"/>
            <a:ext cx="4122736" cy="279078"/>
          </a:xfrm>
          <a:prstGeom prst="rect">
            <a:avLst/>
          </a:prstGeom>
        </p:spPr>
      </p:pic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FBF5C345-1F80-854D-8834-8C51A1F8B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34000" y="4767263"/>
            <a:ext cx="7686376" cy="273844"/>
          </a:xfrm>
        </p:spPr>
        <p:txBody>
          <a:bodyPr/>
          <a:lstStyle/>
          <a:p>
            <a:r>
              <a:rPr lang="en-GB"/>
              <a:t>Education &amp; Training Foundation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2C159E-F13C-4A85-9A41-E7669D3E0D7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1387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Quote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3A87C14-09C8-1D4B-A67D-EC0710EB79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2950" y="249900"/>
            <a:ext cx="8437563" cy="699425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2000"/>
              </a:lnSpc>
              <a:spcBef>
                <a:spcPts val="0"/>
              </a:spcBef>
              <a:defRPr sz="2000" b="1" cap="none" baseline="0"/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233363" y="1438717"/>
            <a:ext cx="4122737" cy="3293274"/>
          </a:xfrm>
        </p:spPr>
        <p:txBody>
          <a:bodyPr/>
          <a:lstStyle>
            <a:lvl1pPr marL="0" indent="0">
              <a:lnSpc>
                <a:spcPts val="2700"/>
              </a:lnSpc>
              <a:spcBef>
                <a:spcPts val="0"/>
              </a:spcBef>
              <a:buNone/>
              <a:defRPr sz="27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500564" y="1059582"/>
            <a:ext cx="4362450" cy="367240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2950" y="1072208"/>
            <a:ext cx="4122738" cy="288032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2C159E-F13C-4A85-9A41-E7669D3E0D7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03421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Quote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3A87C14-09C8-1D4B-A67D-EC0710EB79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2950" y="249900"/>
            <a:ext cx="8437563" cy="699425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2000"/>
              </a:lnSpc>
              <a:spcBef>
                <a:spcPts val="0"/>
              </a:spcBef>
              <a:defRPr sz="2000" b="1" cap="none" baseline="0"/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233363" y="1438717"/>
            <a:ext cx="4122737" cy="3293274"/>
          </a:xfrm>
        </p:spPr>
        <p:txBody>
          <a:bodyPr/>
          <a:lstStyle>
            <a:lvl1pPr marL="0" indent="0">
              <a:lnSpc>
                <a:spcPts val="2700"/>
              </a:lnSpc>
              <a:spcBef>
                <a:spcPts val="0"/>
              </a:spcBef>
              <a:buNone/>
              <a:defRPr sz="27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500564" y="1059582"/>
            <a:ext cx="4362450" cy="367240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2950" y="1076685"/>
            <a:ext cx="4122738" cy="279077"/>
          </a:xfrm>
          <a:prstGeom prst="rect">
            <a:avLst/>
          </a:prstGeom>
        </p:spPr>
      </p:pic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94FAF4B1-A891-9345-87E4-874AEEFCC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34000" y="4767263"/>
            <a:ext cx="7686376" cy="273844"/>
          </a:xfrm>
        </p:spPr>
        <p:txBody>
          <a:bodyPr/>
          <a:lstStyle/>
          <a:p>
            <a:r>
              <a:rPr lang="en-GB"/>
              <a:t>Education &amp; Training Foundation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2C159E-F13C-4A85-9A41-E7669D3E0D7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22174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Text,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3"/>
          <p:cNvSpPr>
            <a:spLocks noGrp="1"/>
          </p:cNvSpPr>
          <p:nvPr>
            <p:ph sz="quarter" idx="18"/>
          </p:nvPr>
        </p:nvSpPr>
        <p:spPr>
          <a:xfrm>
            <a:off x="234000" y="1059582"/>
            <a:ext cx="4105275" cy="3528292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350" b="1"/>
            </a:lvl1pPr>
            <a:lvl2pPr marL="0" indent="0">
              <a:lnSpc>
                <a:spcPts val="1600"/>
              </a:lnSpc>
              <a:buFont typeface="Calibri" panose="020F0502020204030204" pitchFamily="34" charset="0"/>
              <a:buNone/>
              <a:defRPr sz="1350"/>
            </a:lvl2pPr>
            <a:lvl3pPr marL="180000" indent="-179388">
              <a:lnSpc>
                <a:spcPts val="1600"/>
              </a:lnSpc>
              <a:buFont typeface="Calibri" panose="020F0502020204030204" pitchFamily="34" charset="0"/>
              <a:buChar char="–"/>
              <a:defRPr sz="1350"/>
            </a:lvl3pPr>
            <a:lvl4pPr marL="358775" indent="-180000">
              <a:lnSpc>
                <a:spcPts val="1600"/>
              </a:lnSpc>
              <a:buFont typeface="Calibri" panose="020F0502020204030204" pitchFamily="34" charset="0"/>
              <a:buChar char="–"/>
              <a:defRPr sz="1350"/>
            </a:lvl4pPr>
            <a:lvl5pPr marL="540000" indent="-180000">
              <a:lnSpc>
                <a:spcPts val="1600"/>
              </a:lnSpc>
              <a:buFont typeface="Calibri" panose="020F0502020204030204" pitchFamily="34" charset="0"/>
              <a:buChar char="–"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500564" y="1059582"/>
            <a:ext cx="4362450" cy="350840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37AC88C8-6C7D-3E4E-91BC-2525DB6F7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34000" y="4767263"/>
            <a:ext cx="7686376" cy="273844"/>
          </a:xfrm>
        </p:spPr>
        <p:txBody>
          <a:bodyPr/>
          <a:lstStyle/>
          <a:p>
            <a:r>
              <a:rPr lang="en-GB"/>
              <a:t>Education &amp; Training Foundation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2C159E-F13C-4A85-9A41-E7669D3E0D7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1AF2D4C-9CD0-B44D-B5CD-04B37D98F8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2950" y="249900"/>
            <a:ext cx="8437563" cy="699425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2000"/>
              </a:lnSpc>
              <a:spcBef>
                <a:spcPts val="0"/>
              </a:spcBef>
              <a:defRPr sz="2000" b="1" cap="none" baseline="0"/>
            </a:lvl1pPr>
          </a:lstStyle>
          <a:p>
            <a:r>
              <a:rPr lang="en-US"/>
              <a:t>Slide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7239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234000" y="986400"/>
            <a:ext cx="4122100" cy="1584076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350" b="1"/>
            </a:lvl1pPr>
            <a:lvl2pPr marL="0" indent="0">
              <a:lnSpc>
                <a:spcPts val="1600"/>
              </a:lnSpc>
              <a:buFont typeface="Calibri" panose="020F0502020204030204" pitchFamily="34" charset="0"/>
              <a:buNone/>
              <a:defRPr sz="1350"/>
            </a:lvl2pPr>
            <a:lvl3pPr marL="180000" indent="-179388">
              <a:lnSpc>
                <a:spcPts val="1600"/>
              </a:lnSpc>
              <a:buFont typeface="Calibri" panose="020F0502020204030204" pitchFamily="34" charset="0"/>
              <a:buChar char="–"/>
              <a:defRPr sz="1350"/>
            </a:lvl3pPr>
            <a:lvl4pPr marL="358775" indent="-180000">
              <a:lnSpc>
                <a:spcPts val="1600"/>
              </a:lnSpc>
              <a:buFont typeface="Calibri" panose="020F0502020204030204" pitchFamily="34" charset="0"/>
              <a:buChar char="–"/>
              <a:defRPr sz="1350"/>
            </a:lvl4pPr>
            <a:lvl5pPr marL="540000" indent="-180000">
              <a:lnSpc>
                <a:spcPts val="1600"/>
              </a:lnSpc>
              <a:buFont typeface="Calibri" panose="020F0502020204030204" pitchFamily="34" charset="0"/>
              <a:buChar char="–"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99992" y="986400"/>
            <a:ext cx="4175696" cy="1584076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350" b="1"/>
            </a:lvl1pPr>
            <a:lvl2pPr marL="0" indent="0">
              <a:lnSpc>
                <a:spcPts val="1600"/>
              </a:lnSpc>
              <a:buFont typeface="Calibri" panose="020F0502020204030204" pitchFamily="34" charset="0"/>
              <a:buNone/>
              <a:defRPr sz="1350"/>
            </a:lvl2pPr>
            <a:lvl3pPr marL="180000" indent="-179388">
              <a:lnSpc>
                <a:spcPts val="1600"/>
              </a:lnSpc>
              <a:buFont typeface="Calibri" panose="020F0502020204030204" pitchFamily="34" charset="0"/>
              <a:buChar char="–"/>
              <a:defRPr sz="1350"/>
            </a:lvl3pPr>
            <a:lvl4pPr marL="358775" indent="-180000">
              <a:lnSpc>
                <a:spcPts val="1600"/>
              </a:lnSpc>
              <a:buFont typeface="Calibri" panose="020F0502020204030204" pitchFamily="34" charset="0"/>
              <a:buChar char="–"/>
              <a:defRPr sz="1350"/>
            </a:lvl4pPr>
            <a:lvl5pPr marL="540000" indent="-180000">
              <a:lnSpc>
                <a:spcPts val="1600"/>
              </a:lnSpc>
              <a:buFont typeface="Calibri" panose="020F0502020204030204" pitchFamily="34" charset="0"/>
              <a:buChar char="–"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13"/>
          <p:cNvSpPr>
            <a:spLocks noGrp="1"/>
          </p:cNvSpPr>
          <p:nvPr>
            <p:ph sz="quarter" idx="14"/>
          </p:nvPr>
        </p:nvSpPr>
        <p:spPr>
          <a:xfrm>
            <a:off x="234000" y="2825999"/>
            <a:ext cx="4122100" cy="1761875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350" b="1"/>
            </a:lvl1pPr>
            <a:lvl2pPr marL="0" indent="0">
              <a:lnSpc>
                <a:spcPts val="1600"/>
              </a:lnSpc>
              <a:buFont typeface="Calibri" panose="020F0502020204030204" pitchFamily="34" charset="0"/>
              <a:buNone/>
              <a:defRPr sz="1350"/>
            </a:lvl2pPr>
            <a:lvl3pPr marL="180000" indent="-179388">
              <a:lnSpc>
                <a:spcPts val="1600"/>
              </a:lnSpc>
              <a:buFont typeface="Calibri" panose="020F0502020204030204" pitchFamily="34" charset="0"/>
              <a:buChar char="–"/>
              <a:defRPr sz="1350"/>
            </a:lvl3pPr>
            <a:lvl4pPr marL="358775" indent="-180000">
              <a:lnSpc>
                <a:spcPts val="1600"/>
              </a:lnSpc>
              <a:buFont typeface="Calibri" panose="020F0502020204030204" pitchFamily="34" charset="0"/>
              <a:buChar char="–"/>
              <a:defRPr sz="1350"/>
            </a:lvl4pPr>
            <a:lvl5pPr marL="540000" indent="-180000">
              <a:lnSpc>
                <a:spcPts val="1600"/>
              </a:lnSpc>
              <a:buFont typeface="Calibri" panose="020F0502020204030204" pitchFamily="34" charset="0"/>
              <a:buChar char="–"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7"/>
          </p:nvPr>
        </p:nvSpPr>
        <p:spPr>
          <a:xfrm>
            <a:off x="4499992" y="2825999"/>
            <a:ext cx="4175696" cy="1761875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350" b="1"/>
            </a:lvl1pPr>
            <a:lvl2pPr marL="0" indent="0">
              <a:lnSpc>
                <a:spcPts val="1600"/>
              </a:lnSpc>
              <a:buFont typeface="Calibri" panose="020F0502020204030204" pitchFamily="34" charset="0"/>
              <a:buNone/>
              <a:defRPr sz="1350"/>
            </a:lvl2pPr>
            <a:lvl3pPr marL="180000" indent="-179388">
              <a:lnSpc>
                <a:spcPts val="1600"/>
              </a:lnSpc>
              <a:buFont typeface="Calibri" panose="020F0502020204030204" pitchFamily="34" charset="0"/>
              <a:buChar char="–"/>
              <a:defRPr sz="1350"/>
            </a:lvl3pPr>
            <a:lvl4pPr marL="358775" indent="-180000">
              <a:lnSpc>
                <a:spcPts val="1600"/>
              </a:lnSpc>
              <a:buFont typeface="Calibri" panose="020F0502020204030204" pitchFamily="34" charset="0"/>
              <a:buChar char="–"/>
              <a:defRPr sz="1350"/>
            </a:lvl4pPr>
            <a:lvl5pPr marL="540000" indent="-180000">
              <a:lnSpc>
                <a:spcPts val="1600"/>
              </a:lnSpc>
              <a:buFont typeface="Calibri" panose="020F0502020204030204" pitchFamily="34" charset="0"/>
              <a:buChar char="–"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86865402-09AB-6E42-B92F-B38A3A35D8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34000" y="4767263"/>
            <a:ext cx="7686376" cy="273844"/>
          </a:xfrm>
        </p:spPr>
        <p:txBody>
          <a:bodyPr/>
          <a:lstStyle/>
          <a:p>
            <a:r>
              <a:rPr lang="en-GB"/>
              <a:t>Education &amp; Training Foundation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2C159E-F13C-4A85-9A41-E7669D3E0D7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FC11F3F-B757-9441-BCF0-F07A1DF6C9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2950" y="249900"/>
            <a:ext cx="8437563" cy="699425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2000"/>
              </a:lnSpc>
              <a:spcBef>
                <a:spcPts val="0"/>
              </a:spcBef>
              <a:defRPr sz="2000" b="1" cap="none" baseline="0"/>
            </a:lvl1pPr>
          </a:lstStyle>
          <a:p>
            <a:r>
              <a:rPr lang="en-US"/>
              <a:t>Slide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3729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3"/>
          <p:cNvSpPr>
            <a:spLocks noGrp="1"/>
          </p:cNvSpPr>
          <p:nvPr>
            <p:ph sz="quarter" idx="14"/>
          </p:nvPr>
        </p:nvSpPr>
        <p:spPr>
          <a:xfrm>
            <a:off x="234000" y="987425"/>
            <a:ext cx="4122100" cy="3600449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350" b="1"/>
            </a:lvl1pPr>
            <a:lvl2pPr marL="0" indent="0">
              <a:lnSpc>
                <a:spcPts val="1600"/>
              </a:lnSpc>
              <a:buFont typeface="Calibri" panose="020F0502020204030204" pitchFamily="34" charset="0"/>
              <a:buNone/>
              <a:defRPr sz="1350"/>
            </a:lvl2pPr>
            <a:lvl3pPr marL="180000" indent="-179388">
              <a:lnSpc>
                <a:spcPts val="1600"/>
              </a:lnSpc>
              <a:buFont typeface="Calibri" panose="020F0502020204030204" pitchFamily="34" charset="0"/>
              <a:buChar char="–"/>
              <a:defRPr sz="1350"/>
            </a:lvl3pPr>
            <a:lvl4pPr marL="358775" indent="-180000">
              <a:lnSpc>
                <a:spcPts val="1600"/>
              </a:lnSpc>
              <a:buFont typeface="Calibri" panose="020F0502020204030204" pitchFamily="34" charset="0"/>
              <a:buChar char="–"/>
              <a:defRPr sz="1350"/>
            </a:lvl4pPr>
            <a:lvl5pPr marL="540000" indent="-180000">
              <a:lnSpc>
                <a:spcPts val="1600"/>
              </a:lnSpc>
              <a:buFont typeface="Calibri" panose="020F0502020204030204" pitchFamily="34" charset="0"/>
              <a:buChar char="–"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7"/>
          </p:nvPr>
        </p:nvSpPr>
        <p:spPr>
          <a:xfrm>
            <a:off x="4500563" y="987425"/>
            <a:ext cx="4210497" cy="3600449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350" b="1"/>
            </a:lvl1pPr>
            <a:lvl2pPr marL="0" indent="0">
              <a:lnSpc>
                <a:spcPts val="1600"/>
              </a:lnSpc>
              <a:buFont typeface="Calibri" panose="020F0502020204030204" pitchFamily="34" charset="0"/>
              <a:buNone/>
              <a:defRPr sz="1350"/>
            </a:lvl2pPr>
            <a:lvl3pPr marL="180000" indent="-179388">
              <a:lnSpc>
                <a:spcPts val="1600"/>
              </a:lnSpc>
              <a:buFont typeface="Calibri" panose="020F0502020204030204" pitchFamily="34" charset="0"/>
              <a:buChar char="–"/>
              <a:defRPr sz="1350"/>
            </a:lvl3pPr>
            <a:lvl4pPr marL="358775" indent="-180000">
              <a:lnSpc>
                <a:spcPts val="1600"/>
              </a:lnSpc>
              <a:buFont typeface="Calibri" panose="020F0502020204030204" pitchFamily="34" charset="0"/>
              <a:buChar char="–"/>
              <a:defRPr sz="1350"/>
            </a:lvl4pPr>
            <a:lvl5pPr marL="540000" indent="-180000">
              <a:lnSpc>
                <a:spcPts val="1600"/>
              </a:lnSpc>
              <a:buFont typeface="Calibri" panose="020F0502020204030204" pitchFamily="34" charset="0"/>
              <a:buChar char="–"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8D4D3896-89DF-784C-8D38-9C4D97F2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34000" y="4767263"/>
            <a:ext cx="7686376" cy="273844"/>
          </a:xfrm>
        </p:spPr>
        <p:txBody>
          <a:bodyPr/>
          <a:lstStyle/>
          <a:p>
            <a:r>
              <a:rPr lang="en-GB"/>
              <a:t>Education &amp; Training Foundation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2C159E-F13C-4A85-9A41-E7669D3E0D7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877960D-6F48-B34C-A702-9C399DDDF0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2950" y="249900"/>
            <a:ext cx="8437563" cy="699425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2000"/>
              </a:lnSpc>
              <a:spcBef>
                <a:spcPts val="0"/>
              </a:spcBef>
              <a:defRPr sz="2000" b="1" cap="none" baseline="0"/>
            </a:lvl1pPr>
          </a:lstStyle>
          <a:p>
            <a:r>
              <a:rPr lang="en-US"/>
              <a:t>Slide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567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Option 5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ACKGROUND IMAGE">
            <a:extLst>
              <a:ext uri="{FF2B5EF4-FFF2-40B4-BE49-F238E27FC236}">
                <a16:creationId xmlns:a16="http://schemas.microsoft.com/office/drawing/2014/main" id="{B5D7302D-1995-3244-AE9A-AF35EA94B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9" t="6208" r="2313" b="23313"/>
          <a:stretch/>
        </p:blipFill>
        <p:spPr>
          <a:xfrm>
            <a:off x="0" y="14482"/>
            <a:ext cx="9144000" cy="5137931"/>
          </a:xfrm>
          <a:prstGeom prst="rect">
            <a:avLst/>
          </a:prstGeom>
        </p:spPr>
      </p:pic>
      <p:sp>
        <p:nvSpPr>
          <p:cNvPr id="12" name="WHITE BAR">
            <a:extLst>
              <a:ext uri="{FF2B5EF4-FFF2-40B4-BE49-F238E27FC236}">
                <a16:creationId xmlns:a16="http://schemas.microsoft.com/office/drawing/2014/main" id="{0474DE56-37D0-8142-8567-588AA082FB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20538"/>
            <a:ext cx="9144000" cy="84355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</a:p>
        </p:txBody>
      </p:sp>
      <p:pic>
        <p:nvPicPr>
          <p:cNvPr id="16" name="ETF LOGO">
            <a:extLst>
              <a:ext uri="{FF2B5EF4-FFF2-40B4-BE49-F238E27FC236}">
                <a16:creationId xmlns:a16="http://schemas.microsoft.com/office/drawing/2014/main" id="{E3F0F782-0C3D-9241-80EE-3AE9C2EE78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520" y="192643"/>
            <a:ext cx="859827" cy="455202"/>
          </a:xfrm>
          <a:prstGeom prst="rect">
            <a:avLst/>
          </a:prstGeom>
        </p:spPr>
      </p:pic>
      <p:pic>
        <p:nvPicPr>
          <p:cNvPr id="17" name="T LEVELS LOGO" descr="T Levels Professional Development">
            <a:extLst>
              <a:ext uri="{FF2B5EF4-FFF2-40B4-BE49-F238E27FC236}">
                <a16:creationId xmlns:a16="http://schemas.microsoft.com/office/drawing/2014/main" id="{724EB171-3B96-A94B-8A24-91C1E099393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60864"/>
            <a:ext cx="1656184" cy="538678"/>
          </a:xfrm>
          <a:prstGeom prst="rect">
            <a:avLst/>
          </a:prstGeom>
        </p:spPr>
      </p:pic>
      <p:sp>
        <p:nvSpPr>
          <p:cNvPr id="19" name="BLACK RECTANGLE">
            <a:extLst>
              <a:ext uri="{FF2B5EF4-FFF2-40B4-BE49-F238E27FC236}">
                <a16:creationId xmlns:a16="http://schemas.microsoft.com/office/drawing/2014/main" id="{37340D0A-8E66-C344-86F6-B7DF930791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88720" y="3618000"/>
            <a:ext cx="4967280" cy="1258006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E8DF8FB0-E18C-B944-85F4-7C6FCE638C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8720" y="2221200"/>
            <a:ext cx="4967280" cy="1242000"/>
          </a:xfrm>
          <a:solidFill>
            <a:srgbClr val="00A068"/>
          </a:solidFill>
        </p:spPr>
        <p:txBody>
          <a:bodyPr lIns="108000" tIns="136800" rIns="0" bIns="0">
            <a:noAutofit/>
          </a:bodyPr>
          <a:lstStyle>
            <a:lvl1pPr algn="l">
              <a:lnSpc>
                <a:spcPts val="4100"/>
              </a:lnSpc>
              <a:defRPr sz="45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FE3F226C-6DF2-6346-8EA2-310BB69F1A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88720" y="3629420"/>
            <a:ext cx="4805486" cy="321902"/>
          </a:xfrm>
          <a:solidFill>
            <a:schemeClr val="tx1"/>
          </a:solidFill>
        </p:spPr>
        <p:txBody>
          <a:bodyPr lIns="108000" tIns="108000" bIns="108000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350" b="1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8D9E660A-FDD1-4B41-B068-E2E016F41A0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88720" y="3951322"/>
            <a:ext cx="4805486" cy="348620"/>
          </a:xfrm>
        </p:spPr>
        <p:txBody>
          <a:bodyPr lIns="10800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35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E6502957-98DD-6D4F-BD92-32EA77DD44B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88720" y="4371950"/>
            <a:ext cx="4805486" cy="504056"/>
          </a:xfrm>
        </p:spPr>
        <p:txBody>
          <a:bodyPr lIns="108000" tIns="108000" bIns="108000" anchor="b" anchorCtr="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35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42902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evron etc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46ED22D-AC95-FE4D-901B-E1150775F4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2950" y="249900"/>
            <a:ext cx="8437563" cy="699425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2000"/>
              </a:lnSpc>
              <a:spcBef>
                <a:spcPts val="0"/>
              </a:spcBef>
              <a:defRPr sz="2000" b="1" cap="none" baseline="0"/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8" name="Content Placeholder 13"/>
          <p:cNvSpPr>
            <a:spLocks noGrp="1"/>
          </p:cNvSpPr>
          <p:nvPr>
            <p:ph sz="quarter" idx="14"/>
          </p:nvPr>
        </p:nvSpPr>
        <p:spPr>
          <a:xfrm>
            <a:off x="251520" y="2825999"/>
            <a:ext cx="2520280" cy="1761875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350" b="1"/>
            </a:lvl1pPr>
            <a:lvl2pPr marL="0" indent="0">
              <a:lnSpc>
                <a:spcPts val="1600"/>
              </a:lnSpc>
              <a:buFont typeface="Calibri" panose="020F0502020204030204" pitchFamily="34" charset="0"/>
              <a:buNone/>
              <a:defRPr sz="1350"/>
            </a:lvl2pPr>
            <a:lvl3pPr marL="180000" indent="-179388">
              <a:lnSpc>
                <a:spcPts val="1600"/>
              </a:lnSpc>
              <a:buFont typeface="Calibri" panose="020F0502020204030204" pitchFamily="34" charset="0"/>
              <a:buChar char="–"/>
              <a:defRPr sz="1350"/>
            </a:lvl3pPr>
            <a:lvl4pPr marL="358775" indent="-180000">
              <a:lnSpc>
                <a:spcPts val="1600"/>
              </a:lnSpc>
              <a:buFont typeface="Calibri" panose="020F0502020204030204" pitchFamily="34" charset="0"/>
              <a:buChar char="–"/>
              <a:defRPr sz="1350"/>
            </a:lvl4pPr>
            <a:lvl5pPr marL="540000" indent="-180000">
              <a:lnSpc>
                <a:spcPts val="1600"/>
              </a:lnSpc>
              <a:buFont typeface="Calibri" panose="020F0502020204030204" pitchFamily="34" charset="0"/>
              <a:buChar char="–"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15"/>
          </p:nvPr>
        </p:nvSpPr>
        <p:spPr>
          <a:xfrm>
            <a:off x="3304304" y="2825999"/>
            <a:ext cx="2512800" cy="1761875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350" b="1"/>
            </a:lvl1pPr>
            <a:lvl2pPr marL="0" indent="0">
              <a:lnSpc>
                <a:spcPts val="1600"/>
              </a:lnSpc>
              <a:buFont typeface="Calibri" panose="020F0502020204030204" pitchFamily="34" charset="0"/>
              <a:buNone/>
              <a:defRPr sz="1350"/>
            </a:lvl2pPr>
            <a:lvl3pPr marL="180000" indent="-179388">
              <a:lnSpc>
                <a:spcPts val="1600"/>
              </a:lnSpc>
              <a:buFont typeface="Calibri" panose="020F0502020204030204" pitchFamily="34" charset="0"/>
              <a:buChar char="–"/>
              <a:defRPr sz="1350"/>
            </a:lvl3pPr>
            <a:lvl4pPr marL="358775" indent="-180000">
              <a:lnSpc>
                <a:spcPts val="1600"/>
              </a:lnSpc>
              <a:buFont typeface="Calibri" panose="020F0502020204030204" pitchFamily="34" charset="0"/>
              <a:buChar char="–"/>
              <a:defRPr sz="1350"/>
            </a:lvl4pPr>
            <a:lvl5pPr marL="540000" indent="-180000">
              <a:lnSpc>
                <a:spcPts val="1600"/>
              </a:lnSpc>
              <a:buFont typeface="Calibri" panose="020F0502020204030204" pitchFamily="34" charset="0"/>
              <a:buChar char="–"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6"/>
          </p:nvPr>
        </p:nvSpPr>
        <p:spPr>
          <a:xfrm>
            <a:off x="6349607" y="2825999"/>
            <a:ext cx="2513406" cy="1761875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350" b="1"/>
            </a:lvl1pPr>
            <a:lvl2pPr marL="0" indent="0">
              <a:lnSpc>
                <a:spcPts val="1600"/>
              </a:lnSpc>
              <a:buFont typeface="Calibri" panose="020F0502020204030204" pitchFamily="34" charset="0"/>
              <a:buNone/>
              <a:defRPr sz="1350"/>
            </a:lvl2pPr>
            <a:lvl3pPr marL="180000" indent="-179388">
              <a:lnSpc>
                <a:spcPts val="1600"/>
              </a:lnSpc>
              <a:buFont typeface="Calibri" panose="020F0502020204030204" pitchFamily="34" charset="0"/>
              <a:buChar char="–"/>
              <a:defRPr sz="1350"/>
            </a:lvl3pPr>
            <a:lvl4pPr marL="358775" indent="-180000">
              <a:lnSpc>
                <a:spcPts val="1600"/>
              </a:lnSpc>
              <a:buFont typeface="Calibri" panose="020F0502020204030204" pitchFamily="34" charset="0"/>
              <a:buChar char="–"/>
              <a:defRPr sz="1350"/>
            </a:lvl4pPr>
            <a:lvl5pPr marL="540000" indent="-180000">
              <a:lnSpc>
                <a:spcPts val="1600"/>
              </a:lnSpc>
              <a:buFont typeface="Calibri" panose="020F0502020204030204" pitchFamily="34" charset="0"/>
              <a:buChar char="–"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6129AFD6-AF4F-FA4C-BEB4-49138E48F4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34000" y="4767263"/>
            <a:ext cx="7686376" cy="273844"/>
          </a:xfrm>
        </p:spPr>
        <p:txBody>
          <a:bodyPr/>
          <a:lstStyle/>
          <a:p>
            <a:r>
              <a:rPr lang="en-GB"/>
              <a:t>Education &amp; Training Foundation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2C159E-F13C-4A85-9A41-E7669D3E0D7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70927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rgbClr val="E51C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" descr="Education and Training Foundation Logo">
            <a:extLst>
              <a:ext uri="{FF2B5EF4-FFF2-40B4-BE49-F238E27FC236}">
                <a16:creationId xmlns:a16="http://schemas.microsoft.com/office/drawing/2014/main" id="{7D7663F1-DFD6-1A44-A50B-2ABF86AF49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3562" y="288832"/>
            <a:ext cx="892435" cy="47246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9A22DD6-14BC-CF43-9722-8BD9FD568B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455193" y="3258000"/>
            <a:ext cx="6400805" cy="16023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bIns="72000" rtlCol="0" anchor="ctr"/>
          <a:lstStyle/>
          <a:p>
            <a:pPr algn="l">
              <a:lnSpc>
                <a:spcPts val="4500"/>
              </a:lnSpc>
            </a:pPr>
            <a:endParaRPr lang="en-GB" sz="4500" b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33E0F30-4DD6-0F46-9159-49E2CB385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445121" y="1455480"/>
            <a:ext cx="6409980" cy="1582226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ubtitle 1">
            <a:extLst>
              <a:ext uri="{FF2B5EF4-FFF2-40B4-BE49-F238E27FC236}">
                <a16:creationId xmlns:a16="http://schemas.microsoft.com/office/drawing/2014/main" id="{C54FB554-6C0F-7F41-B3B1-73F3D30F82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47280" y="1455480"/>
            <a:ext cx="6157168" cy="348565"/>
          </a:xfrm>
          <a:solidFill>
            <a:schemeClr val="bg1"/>
          </a:solidFill>
        </p:spPr>
        <p:txBody>
          <a:bodyPr lIns="144000" tIns="126000" rIns="0" bIns="36000" anchor="t">
            <a:noAutofit/>
          </a:bodyPr>
          <a:lstStyle>
            <a:lvl1pPr algn="l">
              <a:lnSpc>
                <a:spcPts val="1900"/>
              </a:lnSpc>
              <a:defRPr sz="16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Name Surname</a:t>
            </a:r>
            <a:endParaRPr lang="en-GB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19081514-9C2F-EE48-B61F-88BD493A9F3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46020" y="1874878"/>
            <a:ext cx="6157168" cy="268982"/>
          </a:xfrm>
          <a:noFill/>
        </p:spPr>
        <p:txBody>
          <a:bodyPr lIns="144000" tIns="0" bIns="0" anchor="t" anchorCtr="0">
            <a:normAutofit/>
          </a:bodyPr>
          <a:lstStyle>
            <a:lvl1pPr marL="0" indent="0" algn="l" defTabSz="914400" rtl="0" eaLnBrk="1" latinLnBrk="0" hangingPunct="1">
              <a:lnSpc>
                <a:spcPts val="1900"/>
              </a:lnSpc>
              <a:spcBef>
                <a:spcPct val="0"/>
              </a:spcBef>
              <a:buNone/>
              <a:defRPr lang="en-GB" sz="1600" b="0" kern="1200" cap="none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Name@email.com</a:t>
            </a:r>
            <a:endParaRPr lang="en-GB"/>
          </a:p>
        </p:txBody>
      </p:sp>
      <p:sp>
        <p:nvSpPr>
          <p:cNvPr id="21" name="Web address" descr="www.ETFOUNDATION.CO.UK&#10;">
            <a:extLst>
              <a:ext uri="{FF2B5EF4-FFF2-40B4-BE49-F238E27FC236}">
                <a16:creationId xmlns:a16="http://schemas.microsoft.com/office/drawing/2014/main" id="{222C9268-0E9F-7F4E-AC14-BE45FFB3CD00}"/>
              </a:ext>
            </a:extLst>
          </p:cNvPr>
          <p:cNvSpPr txBox="1"/>
          <p:nvPr userDrawn="1"/>
        </p:nvSpPr>
        <p:spPr>
          <a:xfrm>
            <a:off x="2447280" y="2571750"/>
            <a:ext cx="5003780" cy="465956"/>
          </a:xfrm>
          <a:prstGeom prst="rect">
            <a:avLst/>
          </a:prstGeom>
          <a:solidFill>
            <a:schemeClr val="bg1"/>
          </a:solidFill>
        </p:spPr>
        <p:txBody>
          <a:bodyPr wrap="square" lIns="144000" bIns="108000" rtlCol="0" anchor="b" anchorCtr="0">
            <a:noAutofit/>
          </a:bodyPr>
          <a:lstStyle/>
          <a:p>
            <a:r>
              <a:rPr lang="en-GB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ETFOUNDATION.CO.UK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22" name="Thankyou">
            <a:extLst>
              <a:ext uri="{FF2B5EF4-FFF2-40B4-BE49-F238E27FC236}">
                <a16:creationId xmlns:a16="http://schemas.microsoft.com/office/drawing/2014/main" id="{9689DB92-3A2D-2346-92F6-716C7E5B3F6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 userDrawn="1"/>
        </p:nvSpPr>
        <p:spPr>
          <a:xfrm>
            <a:off x="2483768" y="3258000"/>
            <a:ext cx="4661413" cy="16023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bIns="72000" rtlCol="0" anchor="ctr"/>
          <a:lstStyle/>
          <a:p>
            <a:pPr algn="l">
              <a:lnSpc>
                <a:spcPts val="4500"/>
              </a:lnSpc>
            </a:pPr>
            <a:r>
              <a:rPr lang="en-GB" sz="5400" b="1"/>
              <a:t>Thank you</a:t>
            </a:r>
            <a:endParaRPr lang="en-GB" sz="5400" b="1" baseline="0"/>
          </a:p>
          <a:p>
            <a:pPr algn="l">
              <a:lnSpc>
                <a:spcPts val="4500"/>
              </a:lnSpc>
            </a:pPr>
            <a:r>
              <a:rPr lang="en-GB" sz="4500" b="0" baseline="0"/>
              <a:t>Any Questions?</a:t>
            </a:r>
            <a:endParaRPr lang="en-GB" sz="4500" b="0"/>
          </a:p>
        </p:txBody>
      </p:sp>
    </p:spTree>
    <p:extLst>
      <p:ext uri="{BB962C8B-B14F-4D97-AF65-F5344CB8AC3E}">
        <p14:creationId xmlns:p14="http://schemas.microsoft.com/office/powerpoint/2010/main" val="34142600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">
    <p:bg>
      <p:bgPr>
        <a:solidFill>
          <a:srgbClr val="FEB9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Logo" descr="Education and Training Foundation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3562" y="288832"/>
            <a:ext cx="892435" cy="472466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684C190-08A9-7B48-86BA-207A5256A9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455193" y="3258000"/>
            <a:ext cx="6400805" cy="16023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bIns="72000" rtlCol="0" anchor="ctr"/>
          <a:lstStyle/>
          <a:p>
            <a:pPr algn="l">
              <a:lnSpc>
                <a:spcPts val="4500"/>
              </a:lnSpc>
            </a:pPr>
            <a:endParaRPr lang="en-GB" sz="4500" b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7C51523-08F2-D042-A3E7-DCB147D003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445121" y="1455480"/>
            <a:ext cx="6409980" cy="1582226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ubtitle 1">
            <a:extLst>
              <a:ext uri="{FF2B5EF4-FFF2-40B4-BE49-F238E27FC236}">
                <a16:creationId xmlns:a16="http://schemas.microsoft.com/office/drawing/2014/main" id="{4A885A05-D480-E542-8856-2FDD2356CA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47280" y="1455480"/>
            <a:ext cx="6157168" cy="348565"/>
          </a:xfrm>
          <a:solidFill>
            <a:schemeClr val="bg1"/>
          </a:solidFill>
        </p:spPr>
        <p:txBody>
          <a:bodyPr lIns="144000" tIns="126000" rIns="0" bIns="36000" anchor="t">
            <a:noAutofit/>
          </a:bodyPr>
          <a:lstStyle>
            <a:lvl1pPr algn="l">
              <a:lnSpc>
                <a:spcPts val="1900"/>
              </a:lnSpc>
              <a:defRPr sz="16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Name Surname</a:t>
            </a:r>
            <a:endParaRPr lang="en-GB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356FEB21-668E-AA4E-8157-C294F91A2E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46020" y="1874878"/>
            <a:ext cx="6157168" cy="268982"/>
          </a:xfrm>
          <a:noFill/>
        </p:spPr>
        <p:txBody>
          <a:bodyPr lIns="144000" tIns="0" bIns="0" anchor="t" anchorCtr="0">
            <a:normAutofit/>
          </a:bodyPr>
          <a:lstStyle>
            <a:lvl1pPr marL="0" indent="0" algn="l" defTabSz="914400" rtl="0" eaLnBrk="1" latinLnBrk="0" hangingPunct="1">
              <a:lnSpc>
                <a:spcPts val="1900"/>
              </a:lnSpc>
              <a:spcBef>
                <a:spcPct val="0"/>
              </a:spcBef>
              <a:buNone/>
              <a:defRPr lang="en-GB" sz="1600" b="0" kern="1200" cap="none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Name@email.com</a:t>
            </a:r>
            <a:endParaRPr lang="en-GB"/>
          </a:p>
        </p:txBody>
      </p:sp>
      <p:sp>
        <p:nvSpPr>
          <p:cNvPr id="28" name="Web address" descr="www.ETFOUNDATION.CO.UK&#10;">
            <a:extLst>
              <a:ext uri="{FF2B5EF4-FFF2-40B4-BE49-F238E27FC236}">
                <a16:creationId xmlns:a16="http://schemas.microsoft.com/office/drawing/2014/main" id="{EF4484DA-A18B-B644-B29C-6C94F927DB0C}"/>
              </a:ext>
            </a:extLst>
          </p:cNvPr>
          <p:cNvSpPr txBox="1"/>
          <p:nvPr userDrawn="1"/>
        </p:nvSpPr>
        <p:spPr>
          <a:xfrm>
            <a:off x="2447280" y="2571750"/>
            <a:ext cx="5003780" cy="465956"/>
          </a:xfrm>
          <a:prstGeom prst="rect">
            <a:avLst/>
          </a:prstGeom>
          <a:solidFill>
            <a:schemeClr val="bg1"/>
          </a:solidFill>
        </p:spPr>
        <p:txBody>
          <a:bodyPr wrap="square" lIns="144000" bIns="108000" rtlCol="0" anchor="b" anchorCtr="0">
            <a:noAutofit/>
          </a:bodyPr>
          <a:lstStyle/>
          <a:p>
            <a:r>
              <a:rPr lang="en-GB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ETFOUNDATION.CO.UK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29" name="Thankyou">
            <a:extLst>
              <a:ext uri="{FF2B5EF4-FFF2-40B4-BE49-F238E27FC236}">
                <a16:creationId xmlns:a16="http://schemas.microsoft.com/office/drawing/2014/main" id="{7D858E6C-DC75-9E40-AC7F-60076FD9DED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 userDrawn="1"/>
        </p:nvSpPr>
        <p:spPr>
          <a:xfrm>
            <a:off x="2483768" y="3258000"/>
            <a:ext cx="4661413" cy="16023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bIns="72000" rtlCol="0" anchor="ctr"/>
          <a:lstStyle/>
          <a:p>
            <a:pPr algn="l">
              <a:lnSpc>
                <a:spcPts val="4500"/>
              </a:lnSpc>
            </a:pPr>
            <a:r>
              <a:rPr lang="en-GB" sz="5400" b="1"/>
              <a:t>Thank you</a:t>
            </a:r>
            <a:endParaRPr lang="en-GB" sz="5400" b="1" baseline="0"/>
          </a:p>
          <a:p>
            <a:pPr algn="l">
              <a:lnSpc>
                <a:spcPts val="4500"/>
              </a:lnSpc>
            </a:pPr>
            <a:r>
              <a:rPr lang="en-GB" sz="4500" b="0" baseline="0"/>
              <a:t>Any Questions?</a:t>
            </a:r>
            <a:endParaRPr lang="en-GB" sz="4500" b="0"/>
          </a:p>
        </p:txBody>
      </p:sp>
    </p:spTree>
    <p:extLst>
      <p:ext uri="{BB962C8B-B14F-4D97-AF65-F5344CB8AC3E}">
        <p14:creationId xmlns:p14="http://schemas.microsoft.com/office/powerpoint/2010/main" val="411980384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hank You">
    <p:bg>
      <p:bgPr>
        <a:solidFill>
          <a:srgbClr val="BE00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LOGO" descr="Education and Training Foundation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3561" y="288832"/>
            <a:ext cx="892437" cy="47246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97529D4-70E4-0041-8B6F-056EE3D6C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455193" y="3258000"/>
            <a:ext cx="6400805" cy="16023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bIns="72000" rtlCol="0" anchor="ctr"/>
          <a:lstStyle/>
          <a:p>
            <a:pPr algn="l">
              <a:lnSpc>
                <a:spcPts val="4500"/>
              </a:lnSpc>
            </a:pPr>
            <a:endParaRPr lang="en-GB" sz="4500" b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721C14A-31B7-6148-A122-3983818EAD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445121" y="1455480"/>
            <a:ext cx="6409980" cy="1582226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ubtitle 1">
            <a:extLst>
              <a:ext uri="{FF2B5EF4-FFF2-40B4-BE49-F238E27FC236}">
                <a16:creationId xmlns:a16="http://schemas.microsoft.com/office/drawing/2014/main" id="{B1C0714B-324D-524D-92B1-F2450FA1DA4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47280" y="1455480"/>
            <a:ext cx="6157168" cy="348565"/>
          </a:xfrm>
          <a:solidFill>
            <a:schemeClr val="bg1"/>
          </a:solidFill>
        </p:spPr>
        <p:txBody>
          <a:bodyPr lIns="144000" tIns="126000" rIns="0" bIns="36000" anchor="t">
            <a:noAutofit/>
          </a:bodyPr>
          <a:lstStyle>
            <a:lvl1pPr algn="l">
              <a:lnSpc>
                <a:spcPts val="1900"/>
              </a:lnSpc>
              <a:defRPr sz="16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Name Surname</a:t>
            </a:r>
            <a:endParaRPr lang="en-GB"/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137D56AD-C3B2-AB46-A2B1-4327E5D2A5B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46020" y="1874878"/>
            <a:ext cx="6157168" cy="268982"/>
          </a:xfrm>
          <a:noFill/>
        </p:spPr>
        <p:txBody>
          <a:bodyPr lIns="144000" tIns="0" bIns="0" anchor="t" anchorCtr="0">
            <a:normAutofit/>
          </a:bodyPr>
          <a:lstStyle>
            <a:lvl1pPr marL="0" indent="0" algn="l" defTabSz="914400" rtl="0" eaLnBrk="1" latinLnBrk="0" hangingPunct="1">
              <a:lnSpc>
                <a:spcPts val="1900"/>
              </a:lnSpc>
              <a:spcBef>
                <a:spcPct val="0"/>
              </a:spcBef>
              <a:buNone/>
              <a:defRPr lang="en-GB" sz="1600" b="0" kern="1200" cap="none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Name@email.com</a:t>
            </a:r>
            <a:endParaRPr lang="en-GB"/>
          </a:p>
        </p:txBody>
      </p:sp>
      <p:sp>
        <p:nvSpPr>
          <p:cNvPr id="23" name="Web address" descr="www.ETFOUNDATION.CO.UK&#10;">
            <a:extLst>
              <a:ext uri="{FF2B5EF4-FFF2-40B4-BE49-F238E27FC236}">
                <a16:creationId xmlns:a16="http://schemas.microsoft.com/office/drawing/2014/main" id="{A8FE1C9C-9AFF-0C47-9611-FA210835632D}"/>
              </a:ext>
            </a:extLst>
          </p:cNvPr>
          <p:cNvSpPr txBox="1"/>
          <p:nvPr userDrawn="1"/>
        </p:nvSpPr>
        <p:spPr>
          <a:xfrm>
            <a:off x="2447280" y="2571750"/>
            <a:ext cx="5003780" cy="465956"/>
          </a:xfrm>
          <a:prstGeom prst="rect">
            <a:avLst/>
          </a:prstGeom>
          <a:solidFill>
            <a:schemeClr val="bg1"/>
          </a:solidFill>
        </p:spPr>
        <p:txBody>
          <a:bodyPr wrap="square" lIns="144000" bIns="108000" rtlCol="0" anchor="b" anchorCtr="0">
            <a:noAutofit/>
          </a:bodyPr>
          <a:lstStyle/>
          <a:p>
            <a:r>
              <a:rPr lang="en-GB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ETFOUNDATION.CO.UK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24" name="Thankyou">
            <a:extLst>
              <a:ext uri="{FF2B5EF4-FFF2-40B4-BE49-F238E27FC236}">
                <a16:creationId xmlns:a16="http://schemas.microsoft.com/office/drawing/2014/main" id="{E57FCD4B-3DCC-1E4C-BB74-B6EAA647C8E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 userDrawn="1"/>
        </p:nvSpPr>
        <p:spPr>
          <a:xfrm>
            <a:off x="2483768" y="3258000"/>
            <a:ext cx="4661413" cy="16023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bIns="72000" rtlCol="0" anchor="ctr"/>
          <a:lstStyle/>
          <a:p>
            <a:pPr algn="l">
              <a:lnSpc>
                <a:spcPts val="4500"/>
              </a:lnSpc>
            </a:pPr>
            <a:r>
              <a:rPr lang="en-GB" sz="5400" b="1"/>
              <a:t>Thank you</a:t>
            </a:r>
            <a:endParaRPr lang="en-GB" sz="5400" b="1" baseline="0"/>
          </a:p>
          <a:p>
            <a:pPr algn="l">
              <a:lnSpc>
                <a:spcPts val="4500"/>
              </a:lnSpc>
            </a:pPr>
            <a:r>
              <a:rPr lang="en-GB" sz="4500" b="0" baseline="0"/>
              <a:t>Any Questions?</a:t>
            </a:r>
            <a:endParaRPr lang="en-GB" sz="4500" b="0"/>
          </a:p>
        </p:txBody>
      </p:sp>
    </p:spTree>
    <p:extLst>
      <p:ext uri="{BB962C8B-B14F-4D97-AF65-F5344CB8AC3E}">
        <p14:creationId xmlns:p14="http://schemas.microsoft.com/office/powerpoint/2010/main" val="227809578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hank You">
    <p:bg>
      <p:bgPr>
        <a:solidFill>
          <a:srgbClr val="0071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Logo" descr="Education and Training Foundation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3562" y="288832"/>
            <a:ext cx="892435" cy="47246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E63377A-3CC2-8344-B0EF-E554B839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455193" y="3258000"/>
            <a:ext cx="6400805" cy="16023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bIns="72000" rtlCol="0" anchor="ctr"/>
          <a:lstStyle/>
          <a:p>
            <a:pPr algn="l">
              <a:lnSpc>
                <a:spcPts val="4500"/>
              </a:lnSpc>
            </a:pPr>
            <a:endParaRPr lang="en-GB" sz="4500" b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DBB5F31-C46B-6B46-8765-A0B99E1DE5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445121" y="1455480"/>
            <a:ext cx="6409980" cy="1582226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ubtitle 1">
            <a:extLst>
              <a:ext uri="{FF2B5EF4-FFF2-40B4-BE49-F238E27FC236}">
                <a16:creationId xmlns:a16="http://schemas.microsoft.com/office/drawing/2014/main" id="{BC5B034C-CB3E-0E48-9511-E30F21CA1BB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47280" y="1455480"/>
            <a:ext cx="6157168" cy="348565"/>
          </a:xfrm>
          <a:solidFill>
            <a:schemeClr val="bg1"/>
          </a:solidFill>
        </p:spPr>
        <p:txBody>
          <a:bodyPr lIns="144000" tIns="126000" rIns="0" bIns="36000" anchor="t">
            <a:noAutofit/>
          </a:bodyPr>
          <a:lstStyle>
            <a:lvl1pPr algn="l">
              <a:lnSpc>
                <a:spcPts val="1900"/>
              </a:lnSpc>
              <a:defRPr sz="16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Name Surname</a:t>
            </a:r>
            <a:endParaRPr lang="en-GB"/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18AEAAA9-A037-AD4B-A0A5-D9738C1CEF9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46020" y="1874878"/>
            <a:ext cx="6157168" cy="268982"/>
          </a:xfrm>
          <a:noFill/>
        </p:spPr>
        <p:txBody>
          <a:bodyPr lIns="144000" tIns="0" bIns="0" anchor="t" anchorCtr="0">
            <a:normAutofit/>
          </a:bodyPr>
          <a:lstStyle>
            <a:lvl1pPr marL="0" indent="0" algn="l" defTabSz="914400" rtl="0" eaLnBrk="1" latinLnBrk="0" hangingPunct="1">
              <a:lnSpc>
                <a:spcPts val="1900"/>
              </a:lnSpc>
              <a:spcBef>
                <a:spcPct val="0"/>
              </a:spcBef>
              <a:buNone/>
              <a:defRPr lang="en-GB" sz="1600" b="0" kern="1200" cap="none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Name@email.com</a:t>
            </a:r>
            <a:endParaRPr lang="en-GB"/>
          </a:p>
        </p:txBody>
      </p:sp>
      <p:sp>
        <p:nvSpPr>
          <p:cNvPr id="23" name="Web address" descr="www.ETFOUNDATION.CO.UK&#10;">
            <a:extLst>
              <a:ext uri="{FF2B5EF4-FFF2-40B4-BE49-F238E27FC236}">
                <a16:creationId xmlns:a16="http://schemas.microsoft.com/office/drawing/2014/main" id="{1469E703-A0AF-004A-A767-B77B319C0AFB}"/>
              </a:ext>
            </a:extLst>
          </p:cNvPr>
          <p:cNvSpPr txBox="1"/>
          <p:nvPr userDrawn="1"/>
        </p:nvSpPr>
        <p:spPr>
          <a:xfrm>
            <a:off x="2447280" y="2571750"/>
            <a:ext cx="5003780" cy="465956"/>
          </a:xfrm>
          <a:prstGeom prst="rect">
            <a:avLst/>
          </a:prstGeom>
          <a:solidFill>
            <a:schemeClr val="bg1"/>
          </a:solidFill>
        </p:spPr>
        <p:txBody>
          <a:bodyPr wrap="square" lIns="144000" bIns="108000" rtlCol="0" anchor="b" anchorCtr="0">
            <a:noAutofit/>
          </a:bodyPr>
          <a:lstStyle/>
          <a:p>
            <a:r>
              <a:rPr lang="en-GB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ETFOUNDATION.CO.UK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24" name="Thankyou">
            <a:extLst>
              <a:ext uri="{FF2B5EF4-FFF2-40B4-BE49-F238E27FC236}">
                <a16:creationId xmlns:a16="http://schemas.microsoft.com/office/drawing/2014/main" id="{A1C71F6F-2074-6D4E-BBE6-997B3E223F8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 userDrawn="1"/>
        </p:nvSpPr>
        <p:spPr>
          <a:xfrm>
            <a:off x="2483768" y="3258000"/>
            <a:ext cx="4661413" cy="16023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bIns="72000" rtlCol="0" anchor="ctr"/>
          <a:lstStyle/>
          <a:p>
            <a:pPr algn="l">
              <a:lnSpc>
                <a:spcPts val="4500"/>
              </a:lnSpc>
            </a:pPr>
            <a:r>
              <a:rPr lang="en-GB" sz="5400" b="1"/>
              <a:t>Thank you</a:t>
            </a:r>
            <a:endParaRPr lang="en-GB" sz="5400" b="1" baseline="0"/>
          </a:p>
          <a:p>
            <a:pPr algn="l">
              <a:lnSpc>
                <a:spcPts val="4500"/>
              </a:lnSpc>
            </a:pPr>
            <a:r>
              <a:rPr lang="en-GB" sz="4500" b="0" baseline="0"/>
              <a:t>Any Questions?</a:t>
            </a:r>
            <a:endParaRPr lang="en-GB" sz="4500" b="0"/>
          </a:p>
        </p:txBody>
      </p:sp>
    </p:spTree>
    <p:extLst>
      <p:ext uri="{BB962C8B-B14F-4D97-AF65-F5344CB8AC3E}">
        <p14:creationId xmlns:p14="http://schemas.microsoft.com/office/powerpoint/2010/main" val="40198455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hank You">
    <p:bg>
      <p:bgPr>
        <a:solidFill>
          <a:srgbClr val="00A0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Logo" descr="Education and Training Foundation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3562" y="288832"/>
            <a:ext cx="892435" cy="47246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CCA0DB97-2BCA-4141-841F-7BAD7110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455193" y="3258000"/>
            <a:ext cx="6400805" cy="16023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bIns="72000" rtlCol="0" anchor="ctr"/>
          <a:lstStyle/>
          <a:p>
            <a:pPr algn="l">
              <a:lnSpc>
                <a:spcPts val="4500"/>
              </a:lnSpc>
            </a:pPr>
            <a:endParaRPr lang="en-GB" sz="4500" b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681DB3-48B8-0647-BC05-5D438496D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445121" y="1455480"/>
            <a:ext cx="6409980" cy="1582226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ubtitle 1">
            <a:extLst>
              <a:ext uri="{FF2B5EF4-FFF2-40B4-BE49-F238E27FC236}">
                <a16:creationId xmlns:a16="http://schemas.microsoft.com/office/drawing/2014/main" id="{205C497B-39C3-2A49-93F8-852FCE3E27D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47280" y="1455480"/>
            <a:ext cx="6157168" cy="348565"/>
          </a:xfrm>
          <a:solidFill>
            <a:schemeClr val="bg1"/>
          </a:solidFill>
        </p:spPr>
        <p:txBody>
          <a:bodyPr lIns="144000" tIns="126000" rIns="0" bIns="36000" anchor="t">
            <a:noAutofit/>
          </a:bodyPr>
          <a:lstStyle>
            <a:lvl1pPr algn="l">
              <a:lnSpc>
                <a:spcPts val="1900"/>
              </a:lnSpc>
              <a:defRPr sz="16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Name Surname</a:t>
            </a:r>
            <a:endParaRPr lang="en-GB"/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6C80702F-2DBB-E149-B3D8-399EF4336F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46020" y="1874878"/>
            <a:ext cx="6157168" cy="268982"/>
          </a:xfrm>
          <a:noFill/>
        </p:spPr>
        <p:txBody>
          <a:bodyPr lIns="144000" tIns="0" bIns="0" anchor="t" anchorCtr="0">
            <a:normAutofit/>
          </a:bodyPr>
          <a:lstStyle>
            <a:lvl1pPr marL="0" indent="0" algn="l" defTabSz="914400" rtl="0" eaLnBrk="1" latinLnBrk="0" hangingPunct="1">
              <a:lnSpc>
                <a:spcPts val="1900"/>
              </a:lnSpc>
              <a:spcBef>
                <a:spcPct val="0"/>
              </a:spcBef>
              <a:buNone/>
              <a:defRPr lang="en-GB" sz="1600" b="0" kern="1200" cap="none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Name@email.com</a:t>
            </a:r>
            <a:endParaRPr lang="en-GB"/>
          </a:p>
        </p:txBody>
      </p:sp>
      <p:sp>
        <p:nvSpPr>
          <p:cNvPr id="23" name="Web address" descr="www.ETFOUNDATION.CO.UK&#10;">
            <a:extLst>
              <a:ext uri="{FF2B5EF4-FFF2-40B4-BE49-F238E27FC236}">
                <a16:creationId xmlns:a16="http://schemas.microsoft.com/office/drawing/2014/main" id="{D0E2F9B9-B8B5-3548-AA39-96414C09D88E}"/>
              </a:ext>
            </a:extLst>
          </p:cNvPr>
          <p:cNvSpPr txBox="1"/>
          <p:nvPr userDrawn="1"/>
        </p:nvSpPr>
        <p:spPr>
          <a:xfrm>
            <a:off x="2447280" y="2571750"/>
            <a:ext cx="5003780" cy="465956"/>
          </a:xfrm>
          <a:prstGeom prst="rect">
            <a:avLst/>
          </a:prstGeom>
          <a:solidFill>
            <a:schemeClr val="bg1"/>
          </a:solidFill>
        </p:spPr>
        <p:txBody>
          <a:bodyPr wrap="square" lIns="144000" bIns="108000" rtlCol="0" anchor="b" anchorCtr="0">
            <a:noAutofit/>
          </a:bodyPr>
          <a:lstStyle/>
          <a:p>
            <a:r>
              <a:rPr lang="en-GB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ETFOUNDATION.CO.UK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25" name="Thankyou">
            <a:extLst>
              <a:ext uri="{FF2B5EF4-FFF2-40B4-BE49-F238E27FC236}">
                <a16:creationId xmlns:a16="http://schemas.microsoft.com/office/drawing/2014/main" id="{7A974F44-1579-EB49-A14C-4C34465E283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 userDrawn="1"/>
        </p:nvSpPr>
        <p:spPr>
          <a:xfrm>
            <a:off x="2483768" y="3258000"/>
            <a:ext cx="4661413" cy="16023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bIns="72000" rtlCol="0" anchor="ctr"/>
          <a:lstStyle/>
          <a:p>
            <a:pPr algn="l">
              <a:lnSpc>
                <a:spcPts val="4500"/>
              </a:lnSpc>
            </a:pPr>
            <a:r>
              <a:rPr lang="en-GB" sz="5400" b="1"/>
              <a:t>Thank you</a:t>
            </a:r>
            <a:endParaRPr lang="en-GB" sz="5400" b="1" baseline="0"/>
          </a:p>
          <a:p>
            <a:pPr algn="l">
              <a:lnSpc>
                <a:spcPts val="4500"/>
              </a:lnSpc>
            </a:pPr>
            <a:r>
              <a:rPr lang="en-GB" sz="4500" b="0" baseline="0"/>
              <a:t>Any Questions?</a:t>
            </a:r>
            <a:endParaRPr lang="en-GB" sz="4500" b="0"/>
          </a:p>
        </p:txBody>
      </p:sp>
    </p:spTree>
    <p:extLst>
      <p:ext uri="{BB962C8B-B14F-4D97-AF65-F5344CB8AC3E}">
        <p14:creationId xmlns:p14="http://schemas.microsoft.com/office/powerpoint/2010/main" val="37059322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hank You">
    <p:bg>
      <p:bgPr>
        <a:solidFill>
          <a:srgbClr val="E51C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468ECBED-4C0B-B243-B45C-1A12C7394F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455193" y="3258000"/>
            <a:ext cx="6400805" cy="16023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bIns="72000" rtlCol="0" anchor="ctr"/>
          <a:lstStyle/>
          <a:p>
            <a:pPr algn="l">
              <a:lnSpc>
                <a:spcPts val="4500"/>
              </a:lnSpc>
            </a:pPr>
            <a:endParaRPr lang="en-GB" sz="4500" b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1228C37-7A6A-E246-8BB2-1FEED8564C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445121" y="1455480"/>
            <a:ext cx="6409980" cy="1582226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ubtitle 1">
            <a:extLst>
              <a:ext uri="{FF2B5EF4-FFF2-40B4-BE49-F238E27FC236}">
                <a16:creationId xmlns:a16="http://schemas.microsoft.com/office/drawing/2014/main" id="{087BDA06-0DD9-7144-9EF0-DD228DFD074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47280" y="1455480"/>
            <a:ext cx="5005040" cy="348565"/>
          </a:xfrm>
          <a:solidFill>
            <a:schemeClr val="bg1"/>
          </a:solidFill>
        </p:spPr>
        <p:txBody>
          <a:bodyPr lIns="144000" tIns="126000" rIns="0" bIns="36000" anchor="t">
            <a:noAutofit/>
          </a:bodyPr>
          <a:lstStyle>
            <a:lvl1pPr algn="l">
              <a:lnSpc>
                <a:spcPts val="1900"/>
              </a:lnSpc>
              <a:defRPr sz="16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Name Surname</a:t>
            </a:r>
            <a:endParaRPr lang="en-GB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7D0E203-B1F0-FA41-8A62-C5E42D77D7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46020" y="1874878"/>
            <a:ext cx="5005040" cy="268982"/>
          </a:xfrm>
          <a:noFill/>
        </p:spPr>
        <p:txBody>
          <a:bodyPr lIns="144000" tIns="0" bIns="0" anchor="t" anchorCtr="0">
            <a:normAutofit/>
          </a:bodyPr>
          <a:lstStyle>
            <a:lvl1pPr marL="0" indent="0" algn="l" defTabSz="914400" rtl="0" eaLnBrk="1" latinLnBrk="0" hangingPunct="1">
              <a:lnSpc>
                <a:spcPts val="1900"/>
              </a:lnSpc>
              <a:spcBef>
                <a:spcPct val="0"/>
              </a:spcBef>
              <a:buNone/>
              <a:defRPr lang="en-GB" sz="1600" b="0" kern="1200" cap="none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Name@email.com</a:t>
            </a:r>
            <a:endParaRPr lang="en-GB"/>
          </a:p>
        </p:txBody>
      </p:sp>
      <p:sp>
        <p:nvSpPr>
          <p:cNvPr id="19" name="Web address" descr="www.ETFOUNDATION.CO.UK&#10;">
            <a:extLst>
              <a:ext uri="{FF2B5EF4-FFF2-40B4-BE49-F238E27FC236}">
                <a16:creationId xmlns:a16="http://schemas.microsoft.com/office/drawing/2014/main" id="{80408406-98FE-8146-A312-F81B325F91B6}"/>
              </a:ext>
            </a:extLst>
          </p:cNvPr>
          <p:cNvSpPr txBox="1"/>
          <p:nvPr userDrawn="1"/>
        </p:nvSpPr>
        <p:spPr>
          <a:xfrm>
            <a:off x="2447280" y="2571750"/>
            <a:ext cx="5003780" cy="465956"/>
          </a:xfrm>
          <a:prstGeom prst="rect">
            <a:avLst/>
          </a:prstGeom>
          <a:solidFill>
            <a:schemeClr val="bg1"/>
          </a:solidFill>
        </p:spPr>
        <p:txBody>
          <a:bodyPr wrap="square" lIns="144000" bIns="108000" rtlCol="0" anchor="b" anchorCtr="0">
            <a:noAutofit/>
          </a:bodyPr>
          <a:lstStyle/>
          <a:p>
            <a:r>
              <a:rPr lang="en-GB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ETFOUNDATION.CO.UK</a:t>
            </a:r>
            <a:endParaRPr lang="en-GB">
              <a:solidFill>
                <a:schemeClr val="tx1"/>
              </a:solidFill>
            </a:endParaRPr>
          </a:p>
        </p:txBody>
      </p:sp>
      <p:pic>
        <p:nvPicPr>
          <p:cNvPr id="10" name="DfE Logo" descr="Supported by Department for Education logo">
            <a:extLst>
              <a:ext uri="{FF2B5EF4-FFF2-40B4-BE49-F238E27FC236}">
                <a16:creationId xmlns:a16="http://schemas.microsoft.com/office/drawing/2014/main" id="{A521F76D-C57A-2E48-8EAE-C6465DC662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863002"/>
            <a:ext cx="1289265" cy="1004925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sp>
        <p:nvSpPr>
          <p:cNvPr id="21" name="Thankyou">
            <a:extLst>
              <a:ext uri="{FF2B5EF4-FFF2-40B4-BE49-F238E27FC236}">
                <a16:creationId xmlns:a16="http://schemas.microsoft.com/office/drawing/2014/main" id="{337F81CD-D2EF-8146-A517-8023952D1CF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 userDrawn="1"/>
        </p:nvSpPr>
        <p:spPr>
          <a:xfrm>
            <a:off x="2483768" y="3258000"/>
            <a:ext cx="4661413" cy="16023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bIns="72000" rtlCol="0" anchor="ctr"/>
          <a:lstStyle/>
          <a:p>
            <a:pPr algn="l">
              <a:lnSpc>
                <a:spcPts val="4500"/>
              </a:lnSpc>
            </a:pPr>
            <a:r>
              <a:rPr lang="en-GB" sz="5400" b="1"/>
              <a:t>Thank you</a:t>
            </a:r>
            <a:endParaRPr lang="en-GB" sz="5400" b="1" baseline="0"/>
          </a:p>
          <a:p>
            <a:pPr algn="l">
              <a:lnSpc>
                <a:spcPts val="4500"/>
              </a:lnSpc>
            </a:pPr>
            <a:r>
              <a:rPr lang="en-GB" sz="4500" b="0" baseline="0"/>
              <a:t>Any Questions?</a:t>
            </a:r>
            <a:endParaRPr lang="en-GB" sz="4500" b="0"/>
          </a:p>
        </p:txBody>
      </p:sp>
      <p:pic>
        <p:nvPicPr>
          <p:cNvPr id="9" name="Logo" descr="Education and Training Foundation Logo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3562" y="288832"/>
            <a:ext cx="892435" cy="47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843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hank You">
    <p:bg>
      <p:bgPr>
        <a:solidFill>
          <a:srgbClr val="FEB9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Education and Training Foundation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3562" y="288832"/>
            <a:ext cx="892435" cy="472465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CE537002-A87B-444E-935A-CEE05C450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455193" y="3258000"/>
            <a:ext cx="6400805" cy="16023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bIns="72000" rtlCol="0" anchor="ctr"/>
          <a:lstStyle/>
          <a:p>
            <a:pPr algn="l">
              <a:lnSpc>
                <a:spcPts val="4500"/>
              </a:lnSpc>
            </a:pPr>
            <a:endParaRPr lang="en-GB" sz="4500" b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B2F1AB0-07F0-594D-99DD-0F60B1929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445121" y="1455480"/>
            <a:ext cx="6409980" cy="1582226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ubtitle 1">
            <a:extLst>
              <a:ext uri="{FF2B5EF4-FFF2-40B4-BE49-F238E27FC236}">
                <a16:creationId xmlns:a16="http://schemas.microsoft.com/office/drawing/2014/main" id="{EBF3114F-9F3B-6645-BCD0-F4269A1A497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47280" y="1455480"/>
            <a:ext cx="5005040" cy="348565"/>
          </a:xfrm>
          <a:solidFill>
            <a:schemeClr val="bg1"/>
          </a:solidFill>
        </p:spPr>
        <p:txBody>
          <a:bodyPr lIns="144000" tIns="126000" rIns="0" bIns="36000" anchor="t">
            <a:noAutofit/>
          </a:bodyPr>
          <a:lstStyle>
            <a:lvl1pPr algn="l">
              <a:lnSpc>
                <a:spcPts val="1900"/>
              </a:lnSpc>
              <a:defRPr sz="16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Name Surname</a:t>
            </a:r>
            <a:endParaRPr lang="en-GB"/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D706B3D9-74BC-6C4F-AA7E-3CBDA8D915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46020" y="1874878"/>
            <a:ext cx="5005040" cy="268982"/>
          </a:xfrm>
          <a:noFill/>
        </p:spPr>
        <p:txBody>
          <a:bodyPr lIns="144000" tIns="0" bIns="0" anchor="t" anchorCtr="0">
            <a:normAutofit/>
          </a:bodyPr>
          <a:lstStyle>
            <a:lvl1pPr marL="0" indent="0" algn="l" defTabSz="914400" rtl="0" eaLnBrk="1" latinLnBrk="0" hangingPunct="1">
              <a:lnSpc>
                <a:spcPts val="1900"/>
              </a:lnSpc>
              <a:spcBef>
                <a:spcPct val="0"/>
              </a:spcBef>
              <a:buNone/>
              <a:defRPr lang="en-GB" sz="1600" b="0" kern="1200" cap="none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Name@email.com</a:t>
            </a:r>
            <a:endParaRPr lang="en-GB"/>
          </a:p>
        </p:txBody>
      </p:sp>
      <p:sp>
        <p:nvSpPr>
          <p:cNvPr id="26" name="Web address" descr="www.ETFOUNDATION.CO.UK&#10;">
            <a:extLst>
              <a:ext uri="{FF2B5EF4-FFF2-40B4-BE49-F238E27FC236}">
                <a16:creationId xmlns:a16="http://schemas.microsoft.com/office/drawing/2014/main" id="{408017AF-FACE-8445-BB0A-C54625B5494C}"/>
              </a:ext>
            </a:extLst>
          </p:cNvPr>
          <p:cNvSpPr txBox="1"/>
          <p:nvPr userDrawn="1"/>
        </p:nvSpPr>
        <p:spPr>
          <a:xfrm>
            <a:off x="2447280" y="2571750"/>
            <a:ext cx="5003780" cy="465956"/>
          </a:xfrm>
          <a:prstGeom prst="rect">
            <a:avLst/>
          </a:prstGeom>
          <a:solidFill>
            <a:schemeClr val="bg1"/>
          </a:solidFill>
        </p:spPr>
        <p:txBody>
          <a:bodyPr wrap="square" lIns="144000" bIns="108000" rtlCol="0" anchor="b" anchorCtr="0">
            <a:noAutofit/>
          </a:bodyPr>
          <a:lstStyle/>
          <a:p>
            <a:r>
              <a:rPr lang="en-GB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ETFOUNDATION.CO.UK</a:t>
            </a:r>
            <a:endParaRPr lang="en-GB">
              <a:solidFill>
                <a:schemeClr val="tx1"/>
              </a:solidFill>
            </a:endParaRPr>
          </a:p>
        </p:txBody>
      </p:sp>
      <p:pic>
        <p:nvPicPr>
          <p:cNvPr id="27" name="DfE Logo" descr="Supported by Department for Education logo">
            <a:extLst>
              <a:ext uri="{FF2B5EF4-FFF2-40B4-BE49-F238E27FC236}">
                <a16:creationId xmlns:a16="http://schemas.microsoft.com/office/drawing/2014/main" id="{54F0724C-3C9A-2346-982B-E113412791D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863002"/>
            <a:ext cx="1289265" cy="1004925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sp>
        <p:nvSpPr>
          <p:cNvPr id="28" name="Thankyou">
            <a:extLst>
              <a:ext uri="{FF2B5EF4-FFF2-40B4-BE49-F238E27FC236}">
                <a16:creationId xmlns:a16="http://schemas.microsoft.com/office/drawing/2014/main" id="{24EC5AE2-90A9-3A44-BF06-DCD6334142F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 userDrawn="1"/>
        </p:nvSpPr>
        <p:spPr>
          <a:xfrm>
            <a:off x="2483768" y="3258000"/>
            <a:ext cx="4661413" cy="16023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bIns="72000" rtlCol="0" anchor="ctr"/>
          <a:lstStyle/>
          <a:p>
            <a:pPr algn="l">
              <a:lnSpc>
                <a:spcPts val="4500"/>
              </a:lnSpc>
            </a:pPr>
            <a:r>
              <a:rPr lang="en-GB" sz="5400" b="1"/>
              <a:t>Thank you</a:t>
            </a:r>
            <a:endParaRPr lang="en-GB" sz="5400" b="1" baseline="0"/>
          </a:p>
          <a:p>
            <a:pPr algn="l">
              <a:lnSpc>
                <a:spcPts val="4500"/>
              </a:lnSpc>
            </a:pPr>
            <a:r>
              <a:rPr lang="en-GB" sz="4500" b="0" baseline="0"/>
              <a:t>Any Questions?</a:t>
            </a:r>
            <a:endParaRPr lang="en-GB" sz="4500" b="0"/>
          </a:p>
        </p:txBody>
      </p:sp>
    </p:spTree>
    <p:extLst>
      <p:ext uri="{BB962C8B-B14F-4D97-AF65-F5344CB8AC3E}">
        <p14:creationId xmlns:p14="http://schemas.microsoft.com/office/powerpoint/2010/main" val="29491612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hank You">
    <p:bg>
      <p:bgPr>
        <a:solidFill>
          <a:srgbClr val="BE00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Education and Training Foundation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3562" y="288832"/>
            <a:ext cx="892435" cy="472465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224DB21A-CA66-1B4F-8E7A-E8C4908C9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455193" y="3258000"/>
            <a:ext cx="6400805" cy="16023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bIns="72000" rtlCol="0" anchor="ctr"/>
          <a:lstStyle/>
          <a:p>
            <a:pPr algn="l">
              <a:lnSpc>
                <a:spcPts val="4500"/>
              </a:lnSpc>
            </a:pPr>
            <a:endParaRPr lang="en-GB" sz="4500" b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1BF9886-FE14-B04D-BE46-E52E599F24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445121" y="1455480"/>
            <a:ext cx="6409980" cy="1582226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ubtitle 1">
            <a:extLst>
              <a:ext uri="{FF2B5EF4-FFF2-40B4-BE49-F238E27FC236}">
                <a16:creationId xmlns:a16="http://schemas.microsoft.com/office/drawing/2014/main" id="{2E2B7716-7BB1-5643-A7E2-D30C875364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47280" y="1455480"/>
            <a:ext cx="5005040" cy="348565"/>
          </a:xfrm>
          <a:solidFill>
            <a:schemeClr val="bg1"/>
          </a:solidFill>
        </p:spPr>
        <p:txBody>
          <a:bodyPr lIns="144000" tIns="126000" rIns="0" bIns="36000" anchor="t">
            <a:noAutofit/>
          </a:bodyPr>
          <a:lstStyle>
            <a:lvl1pPr algn="l">
              <a:lnSpc>
                <a:spcPts val="1900"/>
              </a:lnSpc>
              <a:defRPr sz="16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Name Surname</a:t>
            </a:r>
            <a:endParaRPr lang="en-GB"/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74B330AD-DC33-D040-ADA2-2F2E8B0C9EB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46020" y="1874878"/>
            <a:ext cx="5005040" cy="268982"/>
          </a:xfrm>
          <a:noFill/>
        </p:spPr>
        <p:txBody>
          <a:bodyPr lIns="144000" tIns="0" bIns="0" anchor="t" anchorCtr="0">
            <a:normAutofit/>
          </a:bodyPr>
          <a:lstStyle>
            <a:lvl1pPr marL="0" indent="0" algn="l" defTabSz="914400" rtl="0" eaLnBrk="1" latinLnBrk="0" hangingPunct="1">
              <a:lnSpc>
                <a:spcPts val="1900"/>
              </a:lnSpc>
              <a:spcBef>
                <a:spcPct val="0"/>
              </a:spcBef>
              <a:buNone/>
              <a:defRPr lang="en-GB" sz="1600" b="0" kern="1200" cap="none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Name@email.com</a:t>
            </a:r>
            <a:endParaRPr lang="en-GB"/>
          </a:p>
        </p:txBody>
      </p:sp>
      <p:sp>
        <p:nvSpPr>
          <p:cNvPr id="26" name="Web address" descr="www.ETFOUNDATION.CO.UK&#10;">
            <a:extLst>
              <a:ext uri="{FF2B5EF4-FFF2-40B4-BE49-F238E27FC236}">
                <a16:creationId xmlns:a16="http://schemas.microsoft.com/office/drawing/2014/main" id="{FC9728B7-31CC-6B49-8913-35DB4E2EAA94}"/>
              </a:ext>
            </a:extLst>
          </p:cNvPr>
          <p:cNvSpPr txBox="1"/>
          <p:nvPr userDrawn="1"/>
        </p:nvSpPr>
        <p:spPr>
          <a:xfrm>
            <a:off x="2447280" y="2571750"/>
            <a:ext cx="5003780" cy="465956"/>
          </a:xfrm>
          <a:prstGeom prst="rect">
            <a:avLst/>
          </a:prstGeom>
          <a:solidFill>
            <a:schemeClr val="bg1"/>
          </a:solidFill>
        </p:spPr>
        <p:txBody>
          <a:bodyPr wrap="square" lIns="144000" bIns="108000" rtlCol="0" anchor="b" anchorCtr="0">
            <a:noAutofit/>
          </a:bodyPr>
          <a:lstStyle/>
          <a:p>
            <a:r>
              <a:rPr lang="en-GB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ETFOUNDATION.CO.UK</a:t>
            </a:r>
            <a:endParaRPr lang="en-GB">
              <a:solidFill>
                <a:schemeClr val="tx1"/>
              </a:solidFill>
            </a:endParaRPr>
          </a:p>
        </p:txBody>
      </p:sp>
      <p:pic>
        <p:nvPicPr>
          <p:cNvPr id="27" name="DfE Logo" descr="Supported by Department for Education logo">
            <a:extLst>
              <a:ext uri="{FF2B5EF4-FFF2-40B4-BE49-F238E27FC236}">
                <a16:creationId xmlns:a16="http://schemas.microsoft.com/office/drawing/2014/main" id="{BA390474-1B52-BB48-8EC8-346D427F2FB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863002"/>
            <a:ext cx="1289265" cy="1004925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sp>
        <p:nvSpPr>
          <p:cNvPr id="28" name="Thankyou">
            <a:extLst>
              <a:ext uri="{FF2B5EF4-FFF2-40B4-BE49-F238E27FC236}">
                <a16:creationId xmlns:a16="http://schemas.microsoft.com/office/drawing/2014/main" id="{417A9CA5-C9C6-D446-BDEE-F4F308BBB9B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 userDrawn="1"/>
        </p:nvSpPr>
        <p:spPr>
          <a:xfrm>
            <a:off x="2483768" y="3258000"/>
            <a:ext cx="4661413" cy="16023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bIns="72000" rtlCol="0" anchor="ctr"/>
          <a:lstStyle/>
          <a:p>
            <a:pPr algn="l">
              <a:lnSpc>
                <a:spcPts val="4500"/>
              </a:lnSpc>
            </a:pPr>
            <a:r>
              <a:rPr lang="en-GB" sz="5400" b="1"/>
              <a:t>Thank you</a:t>
            </a:r>
            <a:endParaRPr lang="en-GB" sz="5400" b="1" baseline="0"/>
          </a:p>
          <a:p>
            <a:pPr algn="l">
              <a:lnSpc>
                <a:spcPts val="4500"/>
              </a:lnSpc>
            </a:pPr>
            <a:r>
              <a:rPr lang="en-GB" sz="4500" b="0" baseline="0"/>
              <a:t>Any Questions?</a:t>
            </a:r>
            <a:endParaRPr lang="en-GB" sz="4500" b="0"/>
          </a:p>
        </p:txBody>
      </p:sp>
    </p:spTree>
    <p:extLst>
      <p:ext uri="{BB962C8B-B14F-4D97-AF65-F5344CB8AC3E}">
        <p14:creationId xmlns:p14="http://schemas.microsoft.com/office/powerpoint/2010/main" val="326697535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hank You">
    <p:bg>
      <p:bgPr>
        <a:solidFill>
          <a:srgbClr val="0071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Education and Training Foundation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3562" y="288832"/>
            <a:ext cx="892435" cy="472466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6E9E8740-2721-7340-BDD2-14001A44C7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455193" y="3258000"/>
            <a:ext cx="6400805" cy="16023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bIns="72000" rtlCol="0" anchor="ctr"/>
          <a:lstStyle/>
          <a:p>
            <a:pPr algn="l">
              <a:lnSpc>
                <a:spcPts val="4500"/>
              </a:lnSpc>
            </a:pPr>
            <a:endParaRPr lang="en-GB" sz="4500" b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7F9409B-8D8E-C14A-94D6-2A847B430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445121" y="1455480"/>
            <a:ext cx="6409980" cy="1582226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ubtitle 1">
            <a:extLst>
              <a:ext uri="{FF2B5EF4-FFF2-40B4-BE49-F238E27FC236}">
                <a16:creationId xmlns:a16="http://schemas.microsoft.com/office/drawing/2014/main" id="{7A09E294-EA43-B544-91E1-64E4A07B24C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47280" y="1455480"/>
            <a:ext cx="5005040" cy="348565"/>
          </a:xfrm>
          <a:solidFill>
            <a:schemeClr val="bg1"/>
          </a:solidFill>
        </p:spPr>
        <p:txBody>
          <a:bodyPr lIns="144000" tIns="126000" rIns="0" bIns="36000" anchor="t">
            <a:noAutofit/>
          </a:bodyPr>
          <a:lstStyle>
            <a:lvl1pPr algn="l">
              <a:lnSpc>
                <a:spcPts val="1900"/>
              </a:lnSpc>
              <a:defRPr sz="16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Name Surname</a:t>
            </a:r>
            <a:endParaRPr lang="en-GB"/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CB281233-5067-6849-9447-D3149CE7F21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46020" y="1874878"/>
            <a:ext cx="5005040" cy="268982"/>
          </a:xfrm>
          <a:noFill/>
        </p:spPr>
        <p:txBody>
          <a:bodyPr lIns="144000" tIns="0" bIns="0" anchor="t" anchorCtr="0">
            <a:normAutofit/>
          </a:bodyPr>
          <a:lstStyle>
            <a:lvl1pPr marL="0" indent="0" algn="l" defTabSz="914400" rtl="0" eaLnBrk="1" latinLnBrk="0" hangingPunct="1">
              <a:lnSpc>
                <a:spcPts val="1900"/>
              </a:lnSpc>
              <a:spcBef>
                <a:spcPct val="0"/>
              </a:spcBef>
              <a:buNone/>
              <a:defRPr lang="en-GB" sz="1600" b="0" kern="1200" cap="none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Name@email.com</a:t>
            </a:r>
            <a:endParaRPr lang="en-GB"/>
          </a:p>
        </p:txBody>
      </p:sp>
      <p:sp>
        <p:nvSpPr>
          <p:cNvPr id="33" name="Web address" descr="www.ETFOUNDATION.CO.UK&#10;">
            <a:extLst>
              <a:ext uri="{FF2B5EF4-FFF2-40B4-BE49-F238E27FC236}">
                <a16:creationId xmlns:a16="http://schemas.microsoft.com/office/drawing/2014/main" id="{B89411EB-D69E-DF4C-9844-9339F5A5A19B}"/>
              </a:ext>
            </a:extLst>
          </p:cNvPr>
          <p:cNvSpPr txBox="1"/>
          <p:nvPr userDrawn="1"/>
        </p:nvSpPr>
        <p:spPr>
          <a:xfrm>
            <a:off x="2447280" y="2571750"/>
            <a:ext cx="5003780" cy="465956"/>
          </a:xfrm>
          <a:prstGeom prst="rect">
            <a:avLst/>
          </a:prstGeom>
          <a:solidFill>
            <a:schemeClr val="bg1"/>
          </a:solidFill>
        </p:spPr>
        <p:txBody>
          <a:bodyPr wrap="square" lIns="144000" bIns="108000" rtlCol="0" anchor="b" anchorCtr="0">
            <a:noAutofit/>
          </a:bodyPr>
          <a:lstStyle/>
          <a:p>
            <a:r>
              <a:rPr lang="en-GB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ETFOUNDATION.CO.UK</a:t>
            </a:r>
            <a:endParaRPr lang="en-GB">
              <a:solidFill>
                <a:schemeClr val="tx1"/>
              </a:solidFill>
            </a:endParaRPr>
          </a:p>
        </p:txBody>
      </p:sp>
      <p:pic>
        <p:nvPicPr>
          <p:cNvPr id="34" name="DfE Logo" descr="Supported by Department for Education logo">
            <a:extLst>
              <a:ext uri="{FF2B5EF4-FFF2-40B4-BE49-F238E27FC236}">
                <a16:creationId xmlns:a16="http://schemas.microsoft.com/office/drawing/2014/main" id="{0E66212B-F5A0-494D-BFD6-6A63AD9CC19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863002"/>
            <a:ext cx="1289265" cy="1004925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sp>
        <p:nvSpPr>
          <p:cNvPr id="35" name="Thankyou">
            <a:extLst>
              <a:ext uri="{FF2B5EF4-FFF2-40B4-BE49-F238E27FC236}">
                <a16:creationId xmlns:a16="http://schemas.microsoft.com/office/drawing/2014/main" id="{485ACB11-D5EE-1545-B4C7-F308842FEEF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 userDrawn="1"/>
        </p:nvSpPr>
        <p:spPr>
          <a:xfrm>
            <a:off x="2483768" y="3258000"/>
            <a:ext cx="4661413" cy="16023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bIns="72000" rtlCol="0" anchor="ctr"/>
          <a:lstStyle/>
          <a:p>
            <a:pPr algn="l">
              <a:lnSpc>
                <a:spcPts val="4500"/>
              </a:lnSpc>
            </a:pPr>
            <a:r>
              <a:rPr lang="en-GB" sz="5400" b="1"/>
              <a:t>Thank you</a:t>
            </a:r>
            <a:endParaRPr lang="en-GB" sz="5400" b="1" baseline="0"/>
          </a:p>
          <a:p>
            <a:pPr algn="l">
              <a:lnSpc>
                <a:spcPts val="4500"/>
              </a:lnSpc>
            </a:pPr>
            <a:r>
              <a:rPr lang="en-GB" sz="4500" b="0" baseline="0"/>
              <a:t>Any Questions?</a:t>
            </a:r>
            <a:endParaRPr lang="en-GB" sz="4500" b="0"/>
          </a:p>
        </p:txBody>
      </p:sp>
    </p:spTree>
    <p:extLst>
      <p:ext uri="{BB962C8B-B14F-4D97-AF65-F5344CB8AC3E}">
        <p14:creationId xmlns:p14="http://schemas.microsoft.com/office/powerpoint/2010/main" val="2637674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 Option 1 Red (Lock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ACKGROUND IMAGE">
            <a:extLst>
              <a:ext uri="{FF2B5EF4-FFF2-40B4-BE49-F238E27FC236}">
                <a16:creationId xmlns:a16="http://schemas.microsoft.com/office/drawing/2014/main" id="{A46F8847-44AC-F741-B1D7-375D33D5C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8" r="15782" b="1946"/>
          <a:stretch/>
        </p:blipFill>
        <p:spPr>
          <a:xfrm>
            <a:off x="1" y="416940"/>
            <a:ext cx="9144000" cy="4747098"/>
          </a:xfrm>
          <a:prstGeom prst="rect">
            <a:avLst/>
          </a:prstGeom>
        </p:spPr>
      </p:pic>
      <p:sp>
        <p:nvSpPr>
          <p:cNvPr id="10" name="WHITE BAR">
            <a:extLst>
              <a:ext uri="{FF2B5EF4-FFF2-40B4-BE49-F238E27FC236}">
                <a16:creationId xmlns:a16="http://schemas.microsoft.com/office/drawing/2014/main" id="{321763E3-91A7-044E-A2E2-17FBDCE3A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20538"/>
            <a:ext cx="9144000" cy="84355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</a:p>
        </p:txBody>
      </p:sp>
      <p:pic>
        <p:nvPicPr>
          <p:cNvPr id="13" name="ETF LOGO" descr="Education and Training Foundation">
            <a:extLst>
              <a:ext uri="{FF2B5EF4-FFF2-40B4-BE49-F238E27FC236}">
                <a16:creationId xmlns:a16="http://schemas.microsoft.com/office/drawing/2014/main" id="{05CA206B-A558-BF4C-910E-A3E2506C44B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1841"/>
            <a:ext cx="859828" cy="456808"/>
          </a:xfrm>
          <a:prstGeom prst="rect">
            <a:avLst/>
          </a:prstGeom>
        </p:spPr>
      </p:pic>
      <p:pic>
        <p:nvPicPr>
          <p:cNvPr id="14" name="T LEVELS LOGO" descr="T Levels Professional Development">
            <a:extLst>
              <a:ext uri="{FF2B5EF4-FFF2-40B4-BE49-F238E27FC236}">
                <a16:creationId xmlns:a16="http://schemas.microsoft.com/office/drawing/2014/main" id="{DF9FDBCB-35DF-8846-9F5D-8B85B5BFB13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60864"/>
            <a:ext cx="1656184" cy="538678"/>
          </a:xfrm>
          <a:prstGeom prst="rect">
            <a:avLst/>
          </a:prstGeom>
        </p:spPr>
      </p:pic>
      <p:sp>
        <p:nvSpPr>
          <p:cNvPr id="9" name="BLACK RECTANGLE">
            <a:extLst>
              <a:ext uri="{FF2B5EF4-FFF2-40B4-BE49-F238E27FC236}">
                <a16:creationId xmlns:a16="http://schemas.microsoft.com/office/drawing/2014/main" id="{7233EE1A-0BEF-6A43-BCCA-643950D37D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88720" y="3618000"/>
            <a:ext cx="4967280" cy="1258006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8720" y="2221200"/>
            <a:ext cx="4967280" cy="1242000"/>
          </a:xfrm>
          <a:solidFill>
            <a:srgbClr val="E51C41"/>
          </a:solidFill>
        </p:spPr>
        <p:txBody>
          <a:bodyPr lIns="108000" tIns="136800" rIns="0" bIns="0">
            <a:noAutofit/>
          </a:bodyPr>
          <a:lstStyle>
            <a:lvl1pPr algn="l">
              <a:lnSpc>
                <a:spcPts val="4100"/>
              </a:lnSpc>
              <a:defRPr sz="45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88720" y="3629420"/>
            <a:ext cx="4805486" cy="321902"/>
          </a:xfrm>
          <a:solidFill>
            <a:schemeClr val="tx1"/>
          </a:solidFill>
        </p:spPr>
        <p:txBody>
          <a:bodyPr lIns="108000" tIns="108000" bIns="108000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350" b="1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888720" y="3951322"/>
            <a:ext cx="4805486" cy="348620"/>
          </a:xfrm>
        </p:spPr>
        <p:txBody>
          <a:bodyPr lIns="10800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35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3888720" y="4371950"/>
            <a:ext cx="4805486" cy="504056"/>
          </a:xfrm>
        </p:spPr>
        <p:txBody>
          <a:bodyPr lIns="108000" tIns="108000" bIns="108000" anchor="b" anchorCtr="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35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16354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hank You">
    <p:bg>
      <p:bgPr>
        <a:solidFill>
          <a:srgbClr val="00A0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Education and Training Foundation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3562" y="288832"/>
            <a:ext cx="892435" cy="472465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34844BF-2207-ED49-9F25-85D40A0C69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455193" y="3258000"/>
            <a:ext cx="6400805" cy="16023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bIns="72000" rtlCol="0" anchor="ctr"/>
          <a:lstStyle/>
          <a:p>
            <a:pPr algn="l">
              <a:lnSpc>
                <a:spcPts val="4500"/>
              </a:lnSpc>
            </a:pPr>
            <a:endParaRPr lang="en-GB" sz="4500" b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7259AD1-A3E5-7A4D-A666-183E96823E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445121" y="1455480"/>
            <a:ext cx="6409980" cy="1582226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ubtitle 1">
            <a:extLst>
              <a:ext uri="{FF2B5EF4-FFF2-40B4-BE49-F238E27FC236}">
                <a16:creationId xmlns:a16="http://schemas.microsoft.com/office/drawing/2014/main" id="{C45F4C38-F8FC-E947-AE4C-6E40A21167B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47280" y="1455480"/>
            <a:ext cx="5005040" cy="348565"/>
          </a:xfrm>
          <a:solidFill>
            <a:schemeClr val="bg1"/>
          </a:solidFill>
        </p:spPr>
        <p:txBody>
          <a:bodyPr lIns="144000" tIns="126000" rIns="0" bIns="36000" anchor="t">
            <a:noAutofit/>
          </a:bodyPr>
          <a:lstStyle>
            <a:lvl1pPr algn="l">
              <a:lnSpc>
                <a:spcPts val="1900"/>
              </a:lnSpc>
              <a:defRPr sz="16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Name Surname</a:t>
            </a:r>
            <a:endParaRPr lang="en-GB"/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33B29604-A962-1042-A09C-58841C9E16B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46020" y="1874878"/>
            <a:ext cx="5005040" cy="268982"/>
          </a:xfrm>
          <a:noFill/>
        </p:spPr>
        <p:txBody>
          <a:bodyPr lIns="144000" tIns="0" bIns="0" anchor="t" anchorCtr="0">
            <a:normAutofit/>
          </a:bodyPr>
          <a:lstStyle>
            <a:lvl1pPr marL="0" indent="0" algn="l" defTabSz="914400" rtl="0" eaLnBrk="1" latinLnBrk="0" hangingPunct="1">
              <a:lnSpc>
                <a:spcPts val="1900"/>
              </a:lnSpc>
              <a:spcBef>
                <a:spcPct val="0"/>
              </a:spcBef>
              <a:buNone/>
              <a:defRPr lang="en-GB" sz="1600" b="0" kern="1200" cap="none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Name@email.com</a:t>
            </a:r>
            <a:endParaRPr lang="en-GB"/>
          </a:p>
        </p:txBody>
      </p:sp>
      <p:sp>
        <p:nvSpPr>
          <p:cNvPr id="26" name="Web address" descr="www.ETFOUNDATION.CO.UK&#10;">
            <a:extLst>
              <a:ext uri="{FF2B5EF4-FFF2-40B4-BE49-F238E27FC236}">
                <a16:creationId xmlns:a16="http://schemas.microsoft.com/office/drawing/2014/main" id="{7C1BC566-1805-0A4E-95A3-525C2FE5A48D}"/>
              </a:ext>
            </a:extLst>
          </p:cNvPr>
          <p:cNvSpPr txBox="1"/>
          <p:nvPr userDrawn="1"/>
        </p:nvSpPr>
        <p:spPr>
          <a:xfrm>
            <a:off x="2447280" y="2571750"/>
            <a:ext cx="5003780" cy="465956"/>
          </a:xfrm>
          <a:prstGeom prst="rect">
            <a:avLst/>
          </a:prstGeom>
          <a:solidFill>
            <a:schemeClr val="bg1"/>
          </a:solidFill>
        </p:spPr>
        <p:txBody>
          <a:bodyPr wrap="square" lIns="144000" bIns="108000" rtlCol="0" anchor="b" anchorCtr="0">
            <a:noAutofit/>
          </a:bodyPr>
          <a:lstStyle/>
          <a:p>
            <a:r>
              <a:rPr lang="en-GB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ETFOUNDATION.CO.UK</a:t>
            </a:r>
            <a:endParaRPr lang="en-GB">
              <a:solidFill>
                <a:schemeClr val="tx1"/>
              </a:solidFill>
            </a:endParaRPr>
          </a:p>
        </p:txBody>
      </p:sp>
      <p:pic>
        <p:nvPicPr>
          <p:cNvPr id="27" name="DfE Logo" descr="Supported by Department for Education logo">
            <a:extLst>
              <a:ext uri="{FF2B5EF4-FFF2-40B4-BE49-F238E27FC236}">
                <a16:creationId xmlns:a16="http://schemas.microsoft.com/office/drawing/2014/main" id="{E4F7F9A6-6DDA-7847-AF6C-27013E4E94D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863002"/>
            <a:ext cx="1289265" cy="1004925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sp>
        <p:nvSpPr>
          <p:cNvPr id="28" name="Thankyou">
            <a:extLst>
              <a:ext uri="{FF2B5EF4-FFF2-40B4-BE49-F238E27FC236}">
                <a16:creationId xmlns:a16="http://schemas.microsoft.com/office/drawing/2014/main" id="{CCAFB428-DEA5-C440-9E4B-D7CCD0792F8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 userDrawn="1"/>
        </p:nvSpPr>
        <p:spPr>
          <a:xfrm>
            <a:off x="2483768" y="3258000"/>
            <a:ext cx="4661413" cy="16023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bIns="72000" rtlCol="0" anchor="ctr"/>
          <a:lstStyle/>
          <a:p>
            <a:pPr algn="l">
              <a:lnSpc>
                <a:spcPts val="4500"/>
              </a:lnSpc>
            </a:pPr>
            <a:r>
              <a:rPr lang="en-GB" sz="5400" b="1"/>
              <a:t>Thank you</a:t>
            </a:r>
            <a:endParaRPr lang="en-GB" sz="5400" b="1" baseline="0"/>
          </a:p>
          <a:p>
            <a:pPr algn="l">
              <a:lnSpc>
                <a:spcPts val="4500"/>
              </a:lnSpc>
            </a:pPr>
            <a:r>
              <a:rPr lang="en-GB" sz="4500" b="0" baseline="0"/>
              <a:t>Any Questions?</a:t>
            </a:r>
            <a:endParaRPr lang="en-GB" sz="4500" b="0"/>
          </a:p>
        </p:txBody>
      </p:sp>
    </p:spTree>
    <p:extLst>
      <p:ext uri="{BB962C8B-B14F-4D97-AF65-F5344CB8AC3E}">
        <p14:creationId xmlns:p14="http://schemas.microsoft.com/office/powerpoint/2010/main" val="1327051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 Option 2 Yellow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ACKGROUND IMAGE">
            <a:extLst>
              <a:ext uri="{FF2B5EF4-FFF2-40B4-BE49-F238E27FC236}">
                <a16:creationId xmlns:a16="http://schemas.microsoft.com/office/drawing/2014/main" id="{BF4AED7B-D82D-F04A-B4CB-6C63ECF0E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8" r="15782" b="1946"/>
          <a:stretch/>
        </p:blipFill>
        <p:spPr>
          <a:xfrm>
            <a:off x="1" y="416940"/>
            <a:ext cx="9144000" cy="4747098"/>
          </a:xfrm>
          <a:prstGeom prst="rect">
            <a:avLst/>
          </a:prstGeom>
        </p:spPr>
      </p:pic>
      <p:sp>
        <p:nvSpPr>
          <p:cNvPr id="15" name="WHITE BAR">
            <a:extLst>
              <a:ext uri="{FF2B5EF4-FFF2-40B4-BE49-F238E27FC236}">
                <a16:creationId xmlns:a16="http://schemas.microsoft.com/office/drawing/2014/main" id="{B8706FB2-CEEC-7246-A4E3-D773F54E3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20538"/>
            <a:ext cx="9144000" cy="84355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</a:p>
        </p:txBody>
      </p:sp>
      <p:pic>
        <p:nvPicPr>
          <p:cNvPr id="17" name="ETF LOGO">
            <a:extLst>
              <a:ext uri="{FF2B5EF4-FFF2-40B4-BE49-F238E27FC236}">
                <a16:creationId xmlns:a16="http://schemas.microsoft.com/office/drawing/2014/main" id="{8D10DF3B-2EE8-CB4D-89A8-B1DC8ED9DB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520" y="192643"/>
            <a:ext cx="859828" cy="455203"/>
          </a:xfrm>
          <a:prstGeom prst="rect">
            <a:avLst/>
          </a:prstGeom>
        </p:spPr>
      </p:pic>
      <p:pic>
        <p:nvPicPr>
          <p:cNvPr id="18" name="T LEVELS LOGO" descr="T Levels Professional Development">
            <a:extLst>
              <a:ext uri="{FF2B5EF4-FFF2-40B4-BE49-F238E27FC236}">
                <a16:creationId xmlns:a16="http://schemas.microsoft.com/office/drawing/2014/main" id="{95AF83BF-2906-E147-AD27-6D0DD69CAF2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60864"/>
            <a:ext cx="1656184" cy="538678"/>
          </a:xfrm>
          <a:prstGeom prst="rect">
            <a:avLst/>
          </a:prstGeom>
        </p:spPr>
      </p:pic>
      <p:sp>
        <p:nvSpPr>
          <p:cNvPr id="19" name="BLACK RECTANGLE">
            <a:extLst>
              <a:ext uri="{FF2B5EF4-FFF2-40B4-BE49-F238E27FC236}">
                <a16:creationId xmlns:a16="http://schemas.microsoft.com/office/drawing/2014/main" id="{08776F2B-1739-344E-B2E7-70073E14A5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88720" y="3618000"/>
            <a:ext cx="4967280" cy="1258006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788F6599-BA20-4644-9226-61D0497C4C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8720" y="2221200"/>
            <a:ext cx="4967280" cy="1242000"/>
          </a:xfrm>
          <a:solidFill>
            <a:srgbClr val="FEB912"/>
          </a:solidFill>
        </p:spPr>
        <p:txBody>
          <a:bodyPr lIns="108000" tIns="136800" rIns="0" bIns="0">
            <a:noAutofit/>
          </a:bodyPr>
          <a:lstStyle>
            <a:lvl1pPr algn="l">
              <a:lnSpc>
                <a:spcPts val="4100"/>
              </a:lnSpc>
              <a:defRPr sz="45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55C166C1-2C30-404D-8032-27671E9F9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88720" y="3629420"/>
            <a:ext cx="4805486" cy="321902"/>
          </a:xfrm>
          <a:solidFill>
            <a:schemeClr val="tx1"/>
          </a:solidFill>
        </p:spPr>
        <p:txBody>
          <a:bodyPr lIns="108000" tIns="108000" bIns="108000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350" b="1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00295A2F-6079-A340-8976-C671CE0AF0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88720" y="3951322"/>
            <a:ext cx="4805486" cy="348620"/>
          </a:xfrm>
        </p:spPr>
        <p:txBody>
          <a:bodyPr lIns="10800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35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64D60A69-C052-934B-AE97-6790360956D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88720" y="4371950"/>
            <a:ext cx="4805486" cy="504056"/>
          </a:xfrm>
        </p:spPr>
        <p:txBody>
          <a:bodyPr lIns="108000" tIns="108000" bIns="108000" anchor="b" anchorCtr="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35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3843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 Option 3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ACKGROUND IMAGE">
            <a:extLst>
              <a:ext uri="{FF2B5EF4-FFF2-40B4-BE49-F238E27FC236}">
                <a16:creationId xmlns:a16="http://schemas.microsoft.com/office/drawing/2014/main" id="{B2B60F6C-EE8F-1745-8125-87FF48A8D8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8" r="15782" b="1946"/>
          <a:stretch/>
        </p:blipFill>
        <p:spPr>
          <a:xfrm>
            <a:off x="1" y="416940"/>
            <a:ext cx="9144000" cy="4747098"/>
          </a:xfrm>
          <a:prstGeom prst="rect">
            <a:avLst/>
          </a:prstGeom>
        </p:spPr>
      </p:pic>
      <p:sp>
        <p:nvSpPr>
          <p:cNvPr id="12" name="WHITE BAR">
            <a:extLst>
              <a:ext uri="{FF2B5EF4-FFF2-40B4-BE49-F238E27FC236}">
                <a16:creationId xmlns:a16="http://schemas.microsoft.com/office/drawing/2014/main" id="{2051111D-51D0-C84F-82DD-EFC57A1F47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20538"/>
            <a:ext cx="9144000" cy="84355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</a:p>
        </p:txBody>
      </p:sp>
      <p:pic>
        <p:nvPicPr>
          <p:cNvPr id="17" name="ETF LOGO">
            <a:extLst>
              <a:ext uri="{FF2B5EF4-FFF2-40B4-BE49-F238E27FC236}">
                <a16:creationId xmlns:a16="http://schemas.microsoft.com/office/drawing/2014/main" id="{532D5437-3308-6143-80D4-74B5F3678B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520" y="192643"/>
            <a:ext cx="859827" cy="455203"/>
          </a:xfrm>
          <a:prstGeom prst="rect">
            <a:avLst/>
          </a:prstGeom>
        </p:spPr>
      </p:pic>
      <p:pic>
        <p:nvPicPr>
          <p:cNvPr id="19" name="T LEVELS LOGO" descr="T Levels Professional Development">
            <a:extLst>
              <a:ext uri="{FF2B5EF4-FFF2-40B4-BE49-F238E27FC236}">
                <a16:creationId xmlns:a16="http://schemas.microsoft.com/office/drawing/2014/main" id="{621909CB-4C11-E149-9A37-6908AACF0E1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60864"/>
            <a:ext cx="1656184" cy="538678"/>
          </a:xfrm>
          <a:prstGeom prst="rect">
            <a:avLst/>
          </a:prstGeom>
        </p:spPr>
      </p:pic>
      <p:sp>
        <p:nvSpPr>
          <p:cNvPr id="20" name="BLACK RECTANGLE">
            <a:extLst>
              <a:ext uri="{FF2B5EF4-FFF2-40B4-BE49-F238E27FC236}">
                <a16:creationId xmlns:a16="http://schemas.microsoft.com/office/drawing/2014/main" id="{C72179A6-35B1-AA4D-AE81-7C9ED40A5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88720" y="3618000"/>
            <a:ext cx="4967280" cy="1258006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C397D107-EB16-014E-A7B0-1FF16A0186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8720" y="2221200"/>
            <a:ext cx="4967280" cy="1242000"/>
          </a:xfrm>
          <a:solidFill>
            <a:srgbClr val="BE0064"/>
          </a:solidFill>
        </p:spPr>
        <p:txBody>
          <a:bodyPr lIns="108000" tIns="136800" rIns="0" bIns="0">
            <a:noAutofit/>
          </a:bodyPr>
          <a:lstStyle>
            <a:lvl1pPr algn="l">
              <a:lnSpc>
                <a:spcPts val="4100"/>
              </a:lnSpc>
              <a:defRPr sz="45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3D70B96C-689F-1B4E-B32B-6742070328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88720" y="3629420"/>
            <a:ext cx="4805486" cy="321902"/>
          </a:xfrm>
          <a:solidFill>
            <a:schemeClr val="tx1"/>
          </a:solidFill>
        </p:spPr>
        <p:txBody>
          <a:bodyPr lIns="108000" tIns="108000" bIns="108000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350" b="1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DBCB4839-1769-9448-B47D-5268914681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88720" y="3951322"/>
            <a:ext cx="4805486" cy="348620"/>
          </a:xfrm>
        </p:spPr>
        <p:txBody>
          <a:bodyPr lIns="10800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35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D5711CB5-A9DE-EF47-9E7D-8D1FF5388A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88720" y="4371950"/>
            <a:ext cx="4805486" cy="504056"/>
          </a:xfrm>
        </p:spPr>
        <p:txBody>
          <a:bodyPr lIns="108000" tIns="108000" bIns="108000" anchor="b" anchorCtr="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35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3453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 Option 4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ACKGROUND IMAGE">
            <a:extLst>
              <a:ext uri="{FF2B5EF4-FFF2-40B4-BE49-F238E27FC236}">
                <a16:creationId xmlns:a16="http://schemas.microsoft.com/office/drawing/2014/main" id="{1E030DCF-B2F8-9B49-8C72-F6144F1EF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8" r="15782" b="1946"/>
          <a:stretch/>
        </p:blipFill>
        <p:spPr>
          <a:xfrm>
            <a:off x="1" y="416940"/>
            <a:ext cx="9144000" cy="4747098"/>
          </a:xfrm>
          <a:prstGeom prst="rect">
            <a:avLst/>
          </a:prstGeom>
        </p:spPr>
      </p:pic>
      <p:sp>
        <p:nvSpPr>
          <p:cNvPr id="11" name="WHITE BAR">
            <a:extLst>
              <a:ext uri="{FF2B5EF4-FFF2-40B4-BE49-F238E27FC236}">
                <a16:creationId xmlns:a16="http://schemas.microsoft.com/office/drawing/2014/main" id="{4BC86740-418B-DA4D-8939-2B1A32090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20538"/>
            <a:ext cx="9144000" cy="84355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</a:p>
        </p:txBody>
      </p:sp>
      <p:pic>
        <p:nvPicPr>
          <p:cNvPr id="12" name="ETF LOGO">
            <a:extLst>
              <a:ext uri="{FF2B5EF4-FFF2-40B4-BE49-F238E27FC236}">
                <a16:creationId xmlns:a16="http://schemas.microsoft.com/office/drawing/2014/main" id="{2D72DE85-B512-A84A-BDE4-CC6F916F0A0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520" y="192643"/>
            <a:ext cx="859827" cy="455202"/>
          </a:xfrm>
          <a:prstGeom prst="rect">
            <a:avLst/>
          </a:prstGeom>
        </p:spPr>
      </p:pic>
      <p:pic>
        <p:nvPicPr>
          <p:cNvPr id="17" name="T LEVELS LOGO" descr="T Levels Professional Development">
            <a:extLst>
              <a:ext uri="{FF2B5EF4-FFF2-40B4-BE49-F238E27FC236}">
                <a16:creationId xmlns:a16="http://schemas.microsoft.com/office/drawing/2014/main" id="{7DFFC763-EFC0-0E4C-965F-8DE2D214246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60864"/>
            <a:ext cx="1656184" cy="538678"/>
          </a:xfrm>
          <a:prstGeom prst="rect">
            <a:avLst/>
          </a:prstGeom>
        </p:spPr>
      </p:pic>
      <p:sp>
        <p:nvSpPr>
          <p:cNvPr id="19" name="BLACK RECTANGLE">
            <a:extLst>
              <a:ext uri="{FF2B5EF4-FFF2-40B4-BE49-F238E27FC236}">
                <a16:creationId xmlns:a16="http://schemas.microsoft.com/office/drawing/2014/main" id="{331C3B12-D653-CC4C-ABCF-4724A38AB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88720" y="3618000"/>
            <a:ext cx="4967280" cy="1258006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6A2ADA92-7351-1B4F-B608-0A43A941F9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8720" y="2221200"/>
            <a:ext cx="4967280" cy="1242000"/>
          </a:xfrm>
          <a:solidFill>
            <a:srgbClr val="0071F8"/>
          </a:solidFill>
        </p:spPr>
        <p:txBody>
          <a:bodyPr lIns="108000" tIns="136800" rIns="0" bIns="0">
            <a:noAutofit/>
          </a:bodyPr>
          <a:lstStyle>
            <a:lvl1pPr algn="l">
              <a:lnSpc>
                <a:spcPts val="4100"/>
              </a:lnSpc>
              <a:defRPr sz="45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DC01873F-0063-374A-8FF4-60AB1B20E3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88720" y="3629420"/>
            <a:ext cx="4805486" cy="321902"/>
          </a:xfrm>
          <a:solidFill>
            <a:schemeClr val="tx1"/>
          </a:solidFill>
        </p:spPr>
        <p:txBody>
          <a:bodyPr lIns="108000" tIns="108000" bIns="108000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350" b="1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56A26F7F-A204-454B-B7C3-AD71F06037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88720" y="3951322"/>
            <a:ext cx="4805486" cy="348620"/>
          </a:xfrm>
        </p:spPr>
        <p:txBody>
          <a:bodyPr lIns="10800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35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2E816170-D8CB-F14C-B96E-49F48030E0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88720" y="4371950"/>
            <a:ext cx="4805486" cy="504056"/>
          </a:xfrm>
        </p:spPr>
        <p:txBody>
          <a:bodyPr lIns="108000" tIns="108000" bIns="108000" anchor="b" anchorCtr="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35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4496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theme" Target="../theme/theme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094" y="205979"/>
            <a:ext cx="8423593" cy="8572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094" y="1200151"/>
            <a:ext cx="8423593" cy="339447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000" y="4767263"/>
            <a:ext cx="7686376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 b="1" cap="all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Education &amp; Training Foundation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56376" y="4767263"/>
            <a:ext cx="909464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 b="1">
                <a:solidFill>
                  <a:schemeClr val="tx1"/>
                </a:solidFill>
              </a:defRPr>
            </a:lvl1pPr>
          </a:lstStyle>
          <a:p>
            <a:fld id="{DA2C159E-F13C-4A85-9A41-E7669D3E0D7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408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649" r:id="rId11"/>
    <p:sldLayoutId id="2147483701" r:id="rId12"/>
    <p:sldLayoutId id="2147483690" r:id="rId13"/>
    <p:sldLayoutId id="2147483693" r:id="rId14"/>
    <p:sldLayoutId id="2147483697" r:id="rId15"/>
    <p:sldLayoutId id="2147483727" r:id="rId16"/>
    <p:sldLayoutId id="2147483728" r:id="rId17"/>
    <p:sldLayoutId id="2147483729" r:id="rId18"/>
    <p:sldLayoutId id="2147483730" r:id="rId19"/>
    <p:sldLayoutId id="2147483731" r:id="rId20"/>
    <p:sldLayoutId id="2147483747" r:id="rId21"/>
    <p:sldLayoutId id="2147483748" r:id="rId22"/>
    <p:sldLayoutId id="2147483749" r:id="rId23"/>
    <p:sldLayoutId id="2147483750" r:id="rId24"/>
    <p:sldLayoutId id="2147483751" r:id="rId25"/>
    <p:sldLayoutId id="2147483672" r:id="rId26"/>
    <p:sldLayoutId id="2147483698" r:id="rId27"/>
    <p:sldLayoutId id="2147483699" r:id="rId28"/>
    <p:sldLayoutId id="2147483680" r:id="rId29"/>
    <p:sldLayoutId id="2147483681" r:id="rId30"/>
    <p:sldLayoutId id="2147483660" r:id="rId31"/>
    <p:sldLayoutId id="2147483650" r:id="rId32"/>
    <p:sldLayoutId id="2147483661" r:id="rId33"/>
    <p:sldLayoutId id="2147483708" r:id="rId34"/>
    <p:sldLayoutId id="2147483753" r:id="rId35"/>
    <p:sldLayoutId id="2147483754" r:id="rId36"/>
    <p:sldLayoutId id="2147483755" r:id="rId37"/>
    <p:sldLayoutId id="2147483756" r:id="rId38"/>
    <p:sldLayoutId id="2147483665" r:id="rId39"/>
    <p:sldLayoutId id="2147483664" r:id="rId40"/>
    <p:sldLayoutId id="2147483757" r:id="rId41"/>
    <p:sldLayoutId id="2147483758" r:id="rId42"/>
    <p:sldLayoutId id="2147483759" r:id="rId43"/>
    <p:sldLayoutId id="2147483760" r:id="rId44"/>
    <p:sldLayoutId id="2147483761" r:id="rId45"/>
    <p:sldLayoutId id="2147483762" r:id="rId46"/>
    <p:sldLayoutId id="2147483668" r:id="rId47"/>
    <p:sldLayoutId id="2147483666" r:id="rId48"/>
    <p:sldLayoutId id="2147483671" r:id="rId49"/>
    <p:sldLayoutId id="2147483669" r:id="rId50"/>
    <p:sldLayoutId id="2147483670" r:id="rId51"/>
    <p:sldLayoutId id="2147483764" r:id="rId52"/>
    <p:sldLayoutId id="2147483765" r:id="rId53"/>
    <p:sldLayoutId id="2147483766" r:id="rId54"/>
    <p:sldLayoutId id="2147483767" r:id="rId55"/>
    <p:sldLayoutId id="2147483768" r:id="rId56"/>
    <p:sldLayoutId id="2147483769" r:id="rId57"/>
    <p:sldLayoutId id="2147483770" r:id="rId58"/>
    <p:sldLayoutId id="2147483771" r:id="rId59"/>
    <p:sldLayoutId id="2147483772" r:id="rId60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escoplc.com/investors/reports-results-and-presentations/financial-performance/group-balance-sheet" TargetMode="External"/><Relationship Id="rId1" Type="http://schemas.openxmlformats.org/officeDocument/2006/relationships/slideLayout" Target="../slideLayouts/slideLayout40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0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0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0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0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34.png"/><Relationship Id="rId4" Type="http://schemas.openxmlformats.org/officeDocument/2006/relationships/image" Target="../media/image3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12C84-47CE-F14E-9879-50B5699FE8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The role and purpose of financial reporting 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23F6729-96CB-78DC-28AB-9095BD98D348}"/>
              </a:ext>
            </a:extLst>
          </p:cNvPr>
          <p:cNvSpPr txBox="1">
            <a:spLocks/>
          </p:cNvSpPr>
          <p:nvPr/>
        </p:nvSpPr>
        <p:spPr>
          <a:xfrm>
            <a:off x="3888720" y="4303370"/>
            <a:ext cx="4805486" cy="504056"/>
          </a:xfrm>
          <a:prstGeom prst="rect">
            <a:avLst/>
          </a:prstGeom>
        </p:spPr>
        <p:txBody>
          <a:bodyPr vert="horz" lIns="108000" tIns="108000" rIns="0" bIns="10800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35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ETF/Franklin Sixth Form College </a:t>
            </a:r>
          </a:p>
        </p:txBody>
      </p:sp>
    </p:spTree>
    <p:extLst>
      <p:ext uri="{BB962C8B-B14F-4D97-AF65-F5344CB8AC3E}">
        <p14:creationId xmlns:p14="http://schemas.microsoft.com/office/powerpoint/2010/main" val="1945931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D0198D-3830-18C6-604D-A7A68BDA76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1C9AEF-65E5-E7D2-1F3E-713054E23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fld id="{DA2C159E-F13C-4A85-9A41-E7669D3E0D70}" type="slidenum">
              <a:rPr lang="en-GB" smtClean="0"/>
              <a:pPr>
                <a:lnSpc>
                  <a:spcPct val="120000"/>
                </a:lnSpc>
              </a:pPr>
              <a:t>10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DE0DC64-138A-F01D-B512-377D318B2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4" y="268288"/>
            <a:ext cx="8615015" cy="681037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en-US" sz="2900" dirty="0">
                <a:cs typeface="Arial"/>
              </a:rPr>
              <a:t>What is the difference between profit and profitability?</a:t>
            </a:r>
          </a:p>
          <a:p>
            <a:pPr>
              <a:lnSpc>
                <a:spcPct val="120000"/>
              </a:lnSpc>
            </a:pPr>
            <a:endParaRPr lang="en-US" dirty="0">
              <a:cs typeface="Arial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4470A9-47DE-5349-1B0F-721F5A0A1A5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50825" y="986400"/>
            <a:ext cx="8612188" cy="3313542"/>
          </a:xfrm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20000"/>
              </a:lnSpc>
            </a:pPr>
            <a:r>
              <a:rPr lang="en-GB" sz="2400" dirty="0">
                <a:solidFill>
                  <a:srgbClr val="212529"/>
                </a:solidFill>
                <a:cs typeface="Arial"/>
              </a:rPr>
              <a:t>Discuss</a:t>
            </a:r>
          </a:p>
          <a:p>
            <a:pPr>
              <a:lnSpc>
                <a:spcPct val="120000"/>
              </a:lnSpc>
            </a:pPr>
            <a:endParaRPr lang="en-GB" sz="2400" b="1" dirty="0">
              <a:solidFill>
                <a:srgbClr val="212529"/>
              </a:solidFill>
              <a:cs typeface="Arial"/>
            </a:endParaRPr>
          </a:p>
          <a:p>
            <a:pPr>
              <a:lnSpc>
                <a:spcPct val="120000"/>
              </a:lnSpc>
            </a:pPr>
            <a:endParaRPr lang="en-GB" sz="2400" dirty="0">
              <a:solidFill>
                <a:srgbClr val="212529"/>
              </a:solidFill>
            </a:endParaRPr>
          </a:p>
          <a:p>
            <a:pPr>
              <a:lnSpc>
                <a:spcPct val="120000"/>
              </a:lnSpc>
            </a:pPr>
            <a:endParaRPr lang="en-GB" sz="2400" b="1" dirty="0">
              <a:solidFill>
                <a:srgbClr val="212529"/>
              </a:solidFill>
              <a:cs typeface="Arial"/>
            </a:endParaRP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7BB4AFD1-5722-D7DB-45B9-3343C23E6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50824" y="4767263"/>
            <a:ext cx="7705726" cy="273844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GB" cap="none" dirty="0"/>
              <a:t>Education and Training Foundation</a:t>
            </a:r>
          </a:p>
        </p:txBody>
      </p:sp>
    </p:spTree>
    <p:extLst>
      <p:ext uri="{BB962C8B-B14F-4D97-AF65-F5344CB8AC3E}">
        <p14:creationId xmlns:p14="http://schemas.microsoft.com/office/powerpoint/2010/main" val="2871174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2C5B18-2F58-6D2F-61C0-4A0671F48A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fld id="{DA2C159E-F13C-4A85-9A41-E7669D3E0D70}" type="slidenum">
              <a:rPr lang="en-GB" smtClean="0"/>
              <a:pPr>
                <a:lnSpc>
                  <a:spcPct val="120000"/>
                </a:lnSpc>
              </a:pPr>
              <a:t>11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2C25FA1-355D-E3A3-A136-020FC7149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4" y="268288"/>
            <a:ext cx="8615015" cy="68103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latin typeface="Arial"/>
                <a:ea typeface="Calibri"/>
                <a:cs typeface="Calibri"/>
              </a:rPr>
              <a:t>Profitability ratios</a:t>
            </a:r>
            <a:endParaRPr lang="en-US" sz="2800" dirty="0">
              <a:latin typeface="Arial"/>
              <a:cs typeface="Arial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F88084-8D06-E80C-5414-FE164081FE1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50825" y="986400"/>
            <a:ext cx="8612188" cy="3601574"/>
          </a:xfrm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sz="2200" dirty="0">
                <a:ea typeface="Calibri"/>
                <a:cs typeface="Calibri"/>
              </a:rPr>
              <a:t>Profitability measures the financial performance of a business by comparing profits achieved to a second variable (e.g. revenue).</a:t>
            </a:r>
            <a:endParaRPr lang="en-US" sz="2200" dirty="0">
              <a:cs typeface="Arial"/>
            </a:endParaRP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sz="2200" dirty="0">
                <a:ea typeface="Calibri"/>
                <a:cs typeface="Calibri"/>
              </a:rPr>
              <a:t>The three profitability ratios are:</a:t>
            </a:r>
          </a:p>
          <a:p>
            <a:pPr marL="269875" lvl="1" indent="-26987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cs typeface="Arial"/>
              </a:rPr>
              <a:t>gross profit margin</a:t>
            </a:r>
          </a:p>
          <a:p>
            <a:pPr marL="269875" lvl="1" indent="-26987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cs typeface="Arial"/>
              </a:rPr>
              <a:t>operating profit margin</a:t>
            </a:r>
          </a:p>
          <a:p>
            <a:pPr marL="269875" lvl="1" indent="-26987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cs typeface="Arial"/>
              </a:rPr>
              <a:t>profit for the year (net profit) margin.</a:t>
            </a:r>
          </a:p>
          <a:p>
            <a:pPr>
              <a:lnSpc>
                <a:spcPct val="120000"/>
              </a:lnSpc>
            </a:pPr>
            <a:endParaRPr lang="en-US" sz="2400" dirty="0">
              <a:cs typeface="Arial"/>
            </a:endParaRP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5635C782-E7C3-A444-EE48-9239FB273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50824" y="4767263"/>
            <a:ext cx="7705726" cy="273844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GB" cap="none" dirty="0"/>
              <a:t>Education and Training Foundation</a:t>
            </a:r>
          </a:p>
        </p:txBody>
      </p:sp>
    </p:spTree>
    <p:extLst>
      <p:ext uri="{BB962C8B-B14F-4D97-AF65-F5344CB8AC3E}">
        <p14:creationId xmlns:p14="http://schemas.microsoft.com/office/powerpoint/2010/main" val="721203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FA596A-777B-0644-1A81-2A5283AF6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fld id="{DA2C159E-F13C-4A85-9A41-E7669D3E0D70}" type="slidenum">
              <a:rPr lang="en-GB" smtClean="0"/>
              <a:pPr>
                <a:lnSpc>
                  <a:spcPct val="120000"/>
                </a:lnSpc>
              </a:pPr>
              <a:t>12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013A315-28B8-5CA8-576E-39DCE7A1A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4" y="268288"/>
            <a:ext cx="8615015" cy="681037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800" dirty="0">
                <a:cs typeface="Arial"/>
              </a:rPr>
              <a:t>Gross profit margin</a:t>
            </a:r>
            <a:endParaRPr lang="en-US" sz="2800" b="0" dirty="0">
              <a:cs typeface="Arial"/>
            </a:endParaRPr>
          </a:p>
          <a:p>
            <a:pPr>
              <a:lnSpc>
                <a:spcPct val="120000"/>
              </a:lnSpc>
            </a:pPr>
            <a:endParaRPr lang="en-US" dirty="0"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2645A478-4D0A-78E9-326E-8CA4E2649581}"/>
                  </a:ext>
                </a:extLst>
              </p:cNvPr>
              <p:cNvSpPr>
                <a:spLocks noGrp="1"/>
              </p:cNvSpPr>
              <p:nvPr>
                <p:ph type="body" sz="quarter" idx="12"/>
              </p:nvPr>
            </p:nvSpPr>
            <p:spPr>
              <a:xfrm>
                <a:off x="250825" y="987426"/>
                <a:ext cx="8612188" cy="3637738"/>
              </a:xfrm>
            </p:spPr>
            <p:txBody>
              <a:bodyPr vert="horz" lIns="0" tIns="0" rIns="0" bIns="0" rtlCol="0" anchor="t">
                <a:noAutofit/>
              </a:bodyPr>
              <a:lstStyle/>
              <a:p>
                <a:pPr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en-US" sz="2200" dirty="0">
                    <a:ea typeface="Calibri"/>
                    <a:cs typeface="Calibri"/>
                  </a:rPr>
                  <a:t>Gross profit margin (GPM) is a measure of a company’s profitability that looks at the relationship between gross profit and sales revenue.</a:t>
                </a:r>
              </a:p>
              <a:p>
                <a:pPr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en-US" sz="2200" dirty="0">
                    <a:ea typeface="Calibri"/>
                    <a:cs typeface="Calibri"/>
                  </a:rPr>
                  <a:t>If the GPM is low or falling, this may indicate that:</a:t>
                </a:r>
                <a:endParaRPr lang="en-US" sz="2200" dirty="0">
                  <a:cs typeface="Arial"/>
                </a:endParaRPr>
              </a:p>
              <a:p>
                <a:pPr marL="269875" lvl="1" indent="-269875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sz="2200" dirty="0">
                    <a:cs typeface="Arial"/>
                  </a:rPr>
                  <a:t>a firm is not managing its cost of sales effectively (e.g. the cost of raw materials is increasing)</a:t>
                </a:r>
              </a:p>
              <a:p>
                <a:pPr marL="269875" lvl="1" indent="-269875">
                  <a:lnSpc>
                    <a:spcPct val="120000"/>
                  </a:lnSpc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>
                    <a:cs typeface="Arial"/>
                  </a:rPr>
                  <a:t>sales are declining.</a:t>
                </a:r>
              </a:p>
              <a:p>
                <a:pPr marL="0" lvl="1" indent="0">
                  <a:lnSpc>
                    <a:spcPct val="120000"/>
                  </a:lnSpc>
                  <a:spcAft>
                    <a:spcPts val="1200"/>
                  </a:spcAft>
                  <a:buNone/>
                </a:pPr>
                <a:r>
                  <a:rPr lang="en-US" sz="2200" dirty="0">
                    <a:cs typeface="Arial" panose="020B0604020202020204" pitchFamily="34" charset="0"/>
                  </a:rPr>
                  <a:t>GPM is calculated as: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b="0" i="1" smtClean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200" b="0" i="0" smtClean="0">
                            <a:cs typeface="Calibri"/>
                          </a:rPr>
                          <m:t>gross</m:t>
                        </m:r>
                        <m:r>
                          <m:rPr>
                            <m:nor/>
                          </m:rPr>
                          <a:rPr lang="en-GB" sz="2200" b="0" i="0" smtClean="0">
                            <a:cs typeface="Calibri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2200" b="0" i="0" smtClean="0">
                            <a:cs typeface="Calibri"/>
                          </a:rPr>
                          <m:t>profit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200" b="0" i="0" smtClean="0">
                            <a:cs typeface="Calibri"/>
                          </a:rPr>
                          <m:t>sales</m:t>
                        </m:r>
                        <m:r>
                          <m:rPr>
                            <m:nor/>
                          </m:rPr>
                          <a:rPr lang="en-GB" sz="2200" b="0" i="0" smtClean="0">
                            <a:cs typeface="Calibri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2200" b="0" i="0" smtClean="0">
                            <a:cs typeface="Calibri"/>
                          </a:rPr>
                          <m:t>revenue</m:t>
                        </m:r>
                      </m:den>
                    </m:f>
                  </m:oMath>
                </a14:m>
                <a:r>
                  <a:rPr lang="en-US" sz="2200" dirty="0">
                    <a:cs typeface="Arial" panose="020B0604020202020204" pitchFamily="34" charset="0"/>
                  </a:rPr>
                  <a:t> x 100</a:t>
                </a:r>
              </a:p>
              <a:p>
                <a:pPr marL="0" lvl="1" indent="0">
                  <a:lnSpc>
                    <a:spcPct val="120000"/>
                  </a:lnSpc>
                  <a:spcAft>
                    <a:spcPts val="1200"/>
                  </a:spcAft>
                  <a:buNone/>
                </a:pP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lvl="1" indent="0">
                  <a:lnSpc>
                    <a:spcPct val="120000"/>
                  </a:lnSpc>
                  <a:spcAft>
                    <a:spcPts val="1200"/>
                  </a:spcAft>
                  <a:buNone/>
                </a:pP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20000"/>
                  </a:lnSpc>
                </a:pPr>
                <a:endParaRPr lang="en-US" sz="16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</a:endParaRPr>
              </a:p>
              <a:p>
                <a:pPr>
                  <a:lnSpc>
                    <a:spcPct val="120000"/>
                  </a:lnSpc>
                </a:pPr>
                <a:endParaRPr lang="en-US" dirty="0">
                  <a:latin typeface="Arial"/>
                  <a:ea typeface="Calibri"/>
                  <a:cs typeface="Arial"/>
                </a:endParaRPr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2645A478-4D0A-78E9-326E-8CA4E26495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2"/>
              </p:nvPr>
            </p:nvSpPr>
            <p:spPr>
              <a:xfrm>
                <a:off x="250825" y="987426"/>
                <a:ext cx="8612188" cy="3637738"/>
              </a:xfrm>
              <a:blipFill>
                <a:blip r:embed="rId2"/>
                <a:stretch>
                  <a:fillRect l="-1982" t="-1340" r="-1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48E6F43A-1F79-F770-BDEF-FCE1E3D13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50824" y="4767263"/>
            <a:ext cx="7705726" cy="273844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GB" cap="none" dirty="0"/>
              <a:t>Education and Training Foundation</a:t>
            </a:r>
          </a:p>
        </p:txBody>
      </p:sp>
    </p:spTree>
    <p:extLst>
      <p:ext uri="{BB962C8B-B14F-4D97-AF65-F5344CB8AC3E}">
        <p14:creationId xmlns:p14="http://schemas.microsoft.com/office/powerpoint/2010/main" val="610130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4E4ACF-C07A-65C2-0FA1-D69B00C63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fld id="{DA2C159E-F13C-4A85-9A41-E7669D3E0D70}" type="slidenum">
              <a:rPr lang="en-GB" smtClean="0"/>
              <a:pPr>
                <a:lnSpc>
                  <a:spcPct val="120000"/>
                </a:lnSpc>
              </a:pPr>
              <a:t>13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0D4FEC-2D77-A966-096A-23EDFFE54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4" y="268288"/>
            <a:ext cx="8615015" cy="681037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800" dirty="0">
                <a:cs typeface="Arial"/>
              </a:rPr>
              <a:t>Operating profit margin</a:t>
            </a:r>
            <a:endParaRPr lang="en-US" sz="2800" b="0" dirty="0">
              <a:cs typeface="Arial"/>
            </a:endParaRPr>
          </a:p>
          <a:p>
            <a:pPr>
              <a:lnSpc>
                <a:spcPct val="120000"/>
              </a:lnSpc>
            </a:pPr>
            <a:endParaRPr lang="en-US" dirty="0"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9866FA14-158B-B7AF-B439-D2E2939B9CA5}"/>
                  </a:ext>
                </a:extLst>
              </p:cNvPr>
              <p:cNvSpPr>
                <a:spLocks noGrp="1"/>
              </p:cNvSpPr>
              <p:nvPr>
                <p:ph type="body" sz="quarter" idx="12"/>
              </p:nvPr>
            </p:nvSpPr>
            <p:spPr>
              <a:xfrm>
                <a:off x="250824" y="987424"/>
                <a:ext cx="8615015" cy="3779839"/>
              </a:xfrm>
            </p:spPr>
            <p:txBody>
              <a:bodyPr vert="horz" lIns="0" tIns="0" rIns="0" bIns="0" rtlCol="0" anchor="t">
                <a:noAutofit/>
              </a:bodyPr>
              <a:lstStyle/>
              <a:p>
                <a:pPr>
                  <a:lnSpc>
                    <a:spcPct val="100000"/>
                  </a:lnSpc>
                  <a:spcAft>
                    <a:spcPts val="1200"/>
                  </a:spcAft>
                </a:pPr>
                <a:r>
                  <a:rPr lang="en-US" sz="2200" dirty="0"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Operating profit margin (OPM) is a measure of a company’s profitability that looks at the relationship between net profit and sales revenue.</a:t>
                </a:r>
                <a:endParaRPr lang="en-US" sz="2200" dirty="0">
                  <a:solidFill>
                    <a:srgbClr val="7A7A7A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0000"/>
                  </a:lnSpc>
                  <a:spcAft>
                    <a:spcPts val="1200"/>
                  </a:spcAft>
                </a:pPr>
                <a:r>
                  <a:rPr lang="en-US" sz="2200" dirty="0"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If the OPM is low or falling, this may indicate that: </a:t>
                </a:r>
                <a:endParaRPr lang="en-US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69875" lvl="1" indent="-269875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a company is not managing its expenses effectively (e.g. wages or overheads are increasing)</a:t>
                </a:r>
              </a:p>
              <a:p>
                <a:pPr marL="269875" lvl="1" indent="-269875">
                  <a:lnSpc>
                    <a:spcPct val="100000"/>
                  </a:lnSpc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sales are declining.</a:t>
                </a:r>
              </a:p>
              <a:p>
                <a:pPr marL="0" lvl="1" indent="0">
                  <a:lnSpc>
                    <a:spcPct val="100000"/>
                  </a:lnSpc>
                  <a:spcAft>
                    <a:spcPts val="1200"/>
                  </a:spcAft>
                  <a:buNone/>
                </a:pPr>
                <a:r>
                  <a:rPr lang="en-US" sz="2200" dirty="0">
                    <a:cs typeface="Arial" panose="020B0604020202020204" pitchFamily="34" charset="0"/>
                  </a:rPr>
                  <a:t>OPM is calculated as: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b="0" i="1" smtClean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200" b="0" i="0" smtClean="0">
                            <a:cs typeface="Calibri"/>
                          </a:rPr>
                          <m:t>operating</m:t>
                        </m:r>
                        <m:r>
                          <m:rPr>
                            <m:nor/>
                          </m:rPr>
                          <a:rPr lang="en-GB" sz="2200" b="0" i="0" smtClean="0">
                            <a:cs typeface="Calibri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2200" b="0" i="0" smtClean="0">
                            <a:cs typeface="Calibri"/>
                          </a:rPr>
                          <m:t>profit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200" b="0" i="0" smtClean="0">
                            <a:cs typeface="Calibri"/>
                          </a:rPr>
                          <m:t>sales</m:t>
                        </m:r>
                        <m:r>
                          <m:rPr>
                            <m:nor/>
                          </m:rPr>
                          <a:rPr lang="en-GB" sz="2200" b="0" i="0" smtClean="0">
                            <a:cs typeface="Calibri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2200" b="0" i="0" smtClean="0">
                            <a:cs typeface="Calibri"/>
                          </a:rPr>
                          <m:t>revenue</m:t>
                        </m:r>
                      </m:den>
                    </m:f>
                  </m:oMath>
                </a14:m>
                <a:r>
                  <a:rPr lang="en-US" sz="2200" dirty="0">
                    <a:cs typeface="Arial" panose="020B0604020202020204" pitchFamily="34" charset="0"/>
                  </a:rPr>
                  <a:t> x 100</a:t>
                </a:r>
              </a:p>
              <a:p>
                <a:pPr marL="0" lvl="1" indent="0">
                  <a:lnSpc>
                    <a:spcPct val="120000"/>
                  </a:lnSpc>
                  <a:spcAft>
                    <a:spcPts val="1200"/>
                  </a:spcAft>
                  <a:buNone/>
                </a:pPr>
                <a:endParaRPr lang="en-US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lvl="1" indent="0">
                  <a:lnSpc>
                    <a:spcPct val="120000"/>
                  </a:lnSpc>
                  <a:spcAft>
                    <a:spcPts val="1200"/>
                  </a:spcAft>
                  <a:buNone/>
                </a:pPr>
                <a:r>
                  <a:rPr lang="en-US" sz="2000" dirty="0">
                    <a:solidFill>
                      <a:srgbClr val="000000"/>
                    </a:solidFill>
                    <a:latin typeface="Arial"/>
                    <a:cs typeface="Arial"/>
                  </a:rPr>
                  <a:t>     </a:t>
                </a:r>
                <a:endParaRPr lang="en-US" dirty="0">
                  <a:cs typeface="Arial"/>
                </a:endParaRPr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9866FA14-158B-B7AF-B439-D2E2939B9C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2"/>
              </p:nvPr>
            </p:nvSpPr>
            <p:spPr>
              <a:xfrm>
                <a:off x="250824" y="987424"/>
                <a:ext cx="8615015" cy="3779839"/>
              </a:xfrm>
              <a:blipFill>
                <a:blip r:embed="rId3"/>
                <a:stretch>
                  <a:fillRect l="-1982" t="-2097" r="-1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09F7C914-2D5B-A697-1F3A-880894BE54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50824" y="4767263"/>
            <a:ext cx="7705726" cy="273844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GB" cap="none" dirty="0"/>
              <a:t>Education and Training Foundation</a:t>
            </a:r>
          </a:p>
        </p:txBody>
      </p:sp>
    </p:spTree>
    <p:extLst>
      <p:ext uri="{BB962C8B-B14F-4D97-AF65-F5344CB8AC3E}">
        <p14:creationId xmlns:p14="http://schemas.microsoft.com/office/powerpoint/2010/main" val="1890902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985232-6889-1DD2-F685-AADEC45D22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fld id="{DA2C159E-F13C-4A85-9A41-E7669D3E0D70}" type="slidenum">
              <a:rPr lang="en-GB" smtClean="0"/>
              <a:pPr>
                <a:lnSpc>
                  <a:spcPct val="120000"/>
                </a:lnSpc>
              </a:pPr>
              <a:t>14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30EBA6-DCB3-2CBD-DA98-69957AA29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4" y="268288"/>
            <a:ext cx="8615015" cy="681037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800" dirty="0">
                <a:cs typeface="Arial"/>
              </a:rPr>
              <a:t>Profit for the year margin</a:t>
            </a:r>
            <a:endParaRPr lang="en-US" sz="2800" b="0" dirty="0">
              <a:cs typeface="Arial"/>
            </a:endParaRPr>
          </a:p>
          <a:p>
            <a:pPr>
              <a:lnSpc>
                <a:spcPct val="120000"/>
              </a:lnSpc>
            </a:pPr>
            <a:endParaRPr lang="en-US" dirty="0"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6231FDFA-C7A9-A1C0-B9AC-36B6A8B83AEE}"/>
                  </a:ext>
                </a:extLst>
              </p:cNvPr>
              <p:cNvSpPr>
                <a:spLocks noGrp="1"/>
              </p:cNvSpPr>
              <p:nvPr>
                <p:ph type="body" sz="quarter" idx="12"/>
              </p:nvPr>
            </p:nvSpPr>
            <p:spPr>
              <a:xfrm>
                <a:off x="250825" y="987424"/>
                <a:ext cx="8615014" cy="3967348"/>
              </a:xfrm>
            </p:spPr>
            <p:txBody>
              <a:bodyPr vert="horz" lIns="0" tIns="0" rIns="0" bIns="0" rtlCol="0" anchor="t">
                <a:noAutofit/>
              </a:bodyPr>
              <a:lstStyle/>
              <a:p>
                <a:pPr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en-US" sz="2200" spc="-20" dirty="0"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Profit for the year margin is a measure of a company’s profitability that looks at the relationship between profit for the year and sales revenue.</a:t>
                </a:r>
                <a:endParaRPr lang="en-US" sz="2200" spc="-2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If</a:t>
                </a:r>
                <a:r>
                  <a:rPr lang="en-US" sz="2200" dirty="0"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 the profit for the year margin is low or falling, this may indicate that:</a:t>
                </a:r>
                <a:endParaRPr lang="en-US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69875" lvl="1" indent="-269875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gross profit or operating profit are declining</a:t>
                </a:r>
              </a:p>
              <a:p>
                <a:pPr marL="269875" lvl="1" indent="-269875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interest rates have changed</a:t>
                </a:r>
              </a:p>
              <a:p>
                <a:pPr marL="269875" lvl="1" indent="-269875">
                  <a:lnSpc>
                    <a:spcPct val="120000"/>
                  </a:lnSpc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taxation rates have changed.</a:t>
                </a:r>
              </a:p>
              <a:p>
                <a:pPr marL="0" lvl="1" indent="0">
                  <a:lnSpc>
                    <a:spcPct val="120000"/>
                  </a:lnSpc>
                  <a:spcAft>
                    <a:spcPts val="1200"/>
                  </a:spcAft>
                  <a:buNone/>
                </a:pPr>
                <a:r>
                  <a:rPr lang="en-US" sz="2200" dirty="0"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Profit for the year margin</a:t>
                </a:r>
                <a:r>
                  <a:rPr lang="en-US" sz="2200" dirty="0">
                    <a:cs typeface="Arial" panose="020B0604020202020204" pitchFamily="34" charset="0"/>
                  </a:rPr>
                  <a:t> is calculated as: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b="0" i="1" smtClean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200" b="0" i="0" smtClean="0">
                            <a:cs typeface="Arial" panose="020B0604020202020204" pitchFamily="34" charset="0"/>
                          </a:rPr>
                          <m:t>profit</m:t>
                        </m:r>
                        <m:r>
                          <m:rPr>
                            <m:nor/>
                          </m:rPr>
                          <a:rPr lang="en-GB" sz="2200" b="0" i="0" smtClean="0"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2200" b="0" i="0" smtClean="0">
                            <a:cs typeface="Arial" panose="020B0604020202020204" pitchFamily="34" charset="0"/>
                          </a:rPr>
                          <m:t>for</m:t>
                        </m:r>
                        <m:r>
                          <m:rPr>
                            <m:nor/>
                          </m:rPr>
                          <a:rPr lang="en-GB" sz="2200" b="0" i="0" smtClean="0">
                            <a:cs typeface="Calibri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2200" b="0" i="0" smtClean="0">
                            <a:cs typeface="Calibri"/>
                          </a:rPr>
                          <m:t>the</m:t>
                        </m:r>
                        <m:r>
                          <m:rPr>
                            <m:nor/>
                          </m:rPr>
                          <a:rPr lang="en-GB" sz="2200" b="0" i="0" smtClean="0">
                            <a:cs typeface="Calibri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2200" b="0" i="0" smtClean="0">
                            <a:cs typeface="Calibri"/>
                          </a:rPr>
                          <m:t>year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200" b="0" i="0" smtClean="0">
                            <a:cs typeface="Calibri"/>
                          </a:rPr>
                          <m:t>sales</m:t>
                        </m:r>
                        <m:r>
                          <m:rPr>
                            <m:nor/>
                          </m:rPr>
                          <a:rPr lang="en-GB" sz="2200" b="0" i="0" smtClean="0">
                            <a:cs typeface="Calibri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2200" b="0" i="0" smtClean="0">
                            <a:cs typeface="Calibri"/>
                          </a:rPr>
                          <m:t>revenue</m:t>
                        </m:r>
                      </m:den>
                    </m:f>
                  </m:oMath>
                </a14:m>
                <a:r>
                  <a:rPr lang="en-US" sz="2200" dirty="0">
                    <a:cs typeface="Arial" panose="020B0604020202020204" pitchFamily="34" charset="0"/>
                  </a:rPr>
                  <a:t> x 100</a:t>
                </a:r>
              </a:p>
              <a:p>
                <a:pPr marL="0" lvl="1" indent="0">
                  <a:lnSpc>
                    <a:spcPct val="120000"/>
                  </a:lnSpc>
                  <a:spcAft>
                    <a:spcPts val="1200"/>
                  </a:spcAft>
                  <a:buNone/>
                </a:pPr>
                <a:endParaRPr lang="en-US" sz="2200" dirty="0">
                  <a:latin typeface="Arial" panose="020B0604020202020204" pitchFamily="34" charset="0"/>
                  <a:ea typeface="Calibri"/>
                  <a:cs typeface="Arial" panose="020B0604020202020204" pitchFamily="34" charset="0"/>
                </a:endParaRPr>
              </a:p>
              <a:p>
                <a:pPr>
                  <a:lnSpc>
                    <a:spcPct val="120000"/>
                  </a:lnSpc>
                </a:pPr>
                <a:endParaRPr lang="en-US" dirty="0">
                  <a:cs typeface="Arial"/>
                </a:endParaRPr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6231FDFA-C7A9-A1C0-B9AC-36B6A8B83A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2"/>
              </p:nvPr>
            </p:nvSpPr>
            <p:spPr>
              <a:xfrm>
                <a:off x="250825" y="987424"/>
                <a:ext cx="8615014" cy="3967348"/>
              </a:xfrm>
              <a:blipFill>
                <a:blip r:embed="rId2"/>
                <a:stretch>
                  <a:fillRect l="-1982" t="-1229" r="-1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8F1C522A-37B5-C974-3C31-435B1E6D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50824" y="4767263"/>
            <a:ext cx="7705726" cy="273844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GB" cap="none" dirty="0"/>
              <a:t>Education and Training Foundation</a:t>
            </a:r>
          </a:p>
        </p:txBody>
      </p:sp>
    </p:spTree>
    <p:extLst>
      <p:ext uri="{BB962C8B-B14F-4D97-AF65-F5344CB8AC3E}">
        <p14:creationId xmlns:p14="http://schemas.microsoft.com/office/powerpoint/2010/main" val="21467235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86C4DA-8C53-70C2-5061-D6A05D31B9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43FB2C-6B83-6C4C-7750-1B42CA8E3C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fld id="{DA2C159E-F13C-4A85-9A41-E7669D3E0D70}" type="slidenum">
              <a:rPr lang="en-GB" smtClean="0"/>
              <a:pPr>
                <a:lnSpc>
                  <a:spcPct val="120000"/>
                </a:lnSpc>
              </a:pPr>
              <a:t>15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F8A7CF4-0FC0-138F-B826-AAE46DEAD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997" y="278920"/>
            <a:ext cx="8615015" cy="681037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en-US" sz="2900" spc="-110" dirty="0">
                <a:cs typeface="Arial"/>
              </a:rPr>
              <a:t>Task sheet 3: Operating profit and operating profit margi</a:t>
            </a:r>
            <a:r>
              <a:rPr lang="en-US" sz="2900" dirty="0">
                <a:cs typeface="Arial"/>
              </a:rPr>
              <a:t>n</a:t>
            </a:r>
            <a:endParaRPr lang="en-US" sz="2900" b="0" dirty="0">
              <a:cs typeface="Arial"/>
            </a:endParaRPr>
          </a:p>
          <a:p>
            <a:pPr>
              <a:lnSpc>
                <a:spcPct val="120000"/>
              </a:lnSpc>
            </a:pPr>
            <a:endParaRPr lang="en-US" dirty="0">
              <a:cs typeface="Arial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17AB6E-160F-D407-4085-FB0FE67FFE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50824" y="1424851"/>
            <a:ext cx="8612188" cy="3313542"/>
          </a:xfrm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b="1" dirty="0">
                <a:solidFill>
                  <a:srgbClr val="212529"/>
                </a:solidFill>
                <a:cs typeface="Arial"/>
              </a:rPr>
              <a:t>Activity: </a:t>
            </a:r>
            <a:r>
              <a:rPr lang="en-US" sz="2400" dirty="0">
                <a:cs typeface="Arial"/>
              </a:rPr>
              <a:t>Complete task sheet 3, parts 1 and 2</a:t>
            </a:r>
            <a:endParaRPr lang="en-GB" sz="2400" dirty="0">
              <a:solidFill>
                <a:srgbClr val="212529"/>
              </a:solidFill>
              <a:cs typeface="Arial"/>
            </a:endParaRPr>
          </a:p>
          <a:p>
            <a:pPr>
              <a:lnSpc>
                <a:spcPct val="150000"/>
              </a:lnSpc>
            </a:pPr>
            <a:r>
              <a:rPr lang="en-GB" sz="2400" dirty="0">
                <a:solidFill>
                  <a:srgbClr val="212529"/>
                </a:solidFill>
              </a:rPr>
              <a:t>Feedback</a:t>
            </a:r>
          </a:p>
          <a:p>
            <a:pPr>
              <a:lnSpc>
                <a:spcPct val="150000"/>
              </a:lnSpc>
            </a:pPr>
            <a:endParaRPr lang="en-GB" sz="2000" dirty="0">
              <a:solidFill>
                <a:srgbClr val="212529"/>
              </a:solidFill>
              <a:cs typeface="Arial"/>
            </a:endParaRP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8DB5FA4F-D468-2384-4AED-012286E6A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50824" y="4767263"/>
            <a:ext cx="7705726" cy="273844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GB" cap="none" dirty="0"/>
              <a:t>Education and Training Foundation</a:t>
            </a:r>
          </a:p>
        </p:txBody>
      </p:sp>
    </p:spTree>
    <p:extLst>
      <p:ext uri="{BB962C8B-B14F-4D97-AF65-F5344CB8AC3E}">
        <p14:creationId xmlns:p14="http://schemas.microsoft.com/office/powerpoint/2010/main" val="4173445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C89A16-6AEC-30FF-E479-FC0FD2070C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2C159E-F13C-4A85-9A41-E7669D3E0D70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737074F-0DEA-D473-0AB1-825A88E04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GB" sz="2800" dirty="0"/>
            </a:br>
            <a:r>
              <a:rPr lang="en-GB" sz="2800" dirty="0"/>
              <a:t>Break (10 minutes)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84744A-6B6E-1126-BF2F-08524B1EAB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sz="2800" b="1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3BCBBF82-311E-36BF-037C-B8A6BD831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50824" y="4767263"/>
            <a:ext cx="7705726" cy="273844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GB" cap="none" dirty="0"/>
              <a:t>Education and Training Foundation</a:t>
            </a:r>
          </a:p>
        </p:txBody>
      </p:sp>
    </p:spTree>
    <p:extLst>
      <p:ext uri="{BB962C8B-B14F-4D97-AF65-F5344CB8AC3E}">
        <p14:creationId xmlns:p14="http://schemas.microsoft.com/office/powerpoint/2010/main" val="30803748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016E43-A6B2-57E6-2EC6-CE1897298E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B564FE-AEEE-B04E-DDF7-AABBD3ABC1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fld id="{DA2C159E-F13C-4A85-9A41-E7669D3E0D70}" type="slidenum">
              <a:rPr lang="en-GB" smtClean="0"/>
              <a:pPr>
                <a:lnSpc>
                  <a:spcPct val="120000"/>
                </a:lnSpc>
              </a:pPr>
              <a:t>17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89F80B0-9CAB-CBE9-1EDD-3B412063D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4" y="268288"/>
            <a:ext cx="8615015" cy="681037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800" dirty="0">
                <a:cs typeface="Arial"/>
              </a:rPr>
              <a:t>Task sheet 3 continued</a:t>
            </a:r>
            <a:endParaRPr lang="en-US" sz="2800" b="0" dirty="0">
              <a:cs typeface="Arial"/>
            </a:endParaRPr>
          </a:p>
          <a:p>
            <a:pPr>
              <a:lnSpc>
                <a:spcPct val="120000"/>
              </a:lnSpc>
            </a:pPr>
            <a:endParaRPr lang="en-US" dirty="0">
              <a:cs typeface="Arial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401D84-1E3E-4762-04C7-88FCEF1235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50825" y="986400"/>
            <a:ext cx="8612188" cy="3313542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212529"/>
                </a:solidFill>
                <a:cs typeface="Arial"/>
              </a:rPr>
              <a:t>Review parts 1 and 2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212529"/>
                </a:solidFill>
                <a:cs typeface="Arial"/>
              </a:rPr>
              <a:t>Complete parts 3, 4 and 5 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212529"/>
                </a:solidFill>
                <a:cs typeface="Arial"/>
              </a:rPr>
              <a:t>Group discussion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12529"/>
                </a:solidFill>
                <a:cs typeface="Arial"/>
              </a:rPr>
              <a:t>What have we learnt so far?</a:t>
            </a:r>
            <a:endParaRPr lang="en-GB" sz="2200" dirty="0">
              <a:solidFill>
                <a:srgbClr val="212529"/>
              </a:solidFill>
              <a:cs typeface="Arial"/>
            </a:endParaRPr>
          </a:p>
          <a:p>
            <a:pPr>
              <a:lnSpc>
                <a:spcPct val="200000"/>
              </a:lnSpc>
            </a:pPr>
            <a:endParaRPr lang="en-GB" sz="2400" dirty="0">
              <a:solidFill>
                <a:srgbClr val="212529"/>
              </a:solidFill>
              <a:cs typeface="Arial"/>
            </a:endParaRP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9C7CF48D-965F-0FFA-87C2-55F7049D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50824" y="4767263"/>
            <a:ext cx="7705726" cy="273844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GB" cap="none" dirty="0"/>
              <a:t>Education and Training Foundation</a:t>
            </a:r>
          </a:p>
        </p:txBody>
      </p:sp>
    </p:spTree>
    <p:extLst>
      <p:ext uri="{BB962C8B-B14F-4D97-AF65-F5344CB8AC3E}">
        <p14:creationId xmlns:p14="http://schemas.microsoft.com/office/powerpoint/2010/main" val="25422987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4EFEB7-F84C-833B-A31F-1F0B5E40C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fld id="{DA2C159E-F13C-4A85-9A41-E7669D3E0D70}" type="slidenum">
              <a:rPr lang="en-GB" smtClean="0"/>
              <a:pPr>
                <a:lnSpc>
                  <a:spcPct val="120000"/>
                </a:lnSpc>
              </a:pPr>
              <a:t>18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6EDB8C3-17F0-40F2-7596-D1E876B15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268288"/>
            <a:ext cx="8419688" cy="68103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cs typeface="Arial"/>
              </a:rPr>
              <a:t>Task sheet 4: Profit and loss calculations</a:t>
            </a:r>
            <a:endParaRPr lang="en-US" sz="2800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BC4290E-6A04-7617-54D2-9199C53E558B}"/>
              </a:ext>
            </a:extLst>
          </p:cNvPr>
          <p:cNvSpPr txBox="1">
            <a:spLocks/>
          </p:cNvSpPr>
          <p:nvPr/>
        </p:nvSpPr>
        <p:spPr>
          <a:xfrm>
            <a:off x="250825" y="986400"/>
            <a:ext cx="8612188" cy="331354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ts val="2800"/>
              </a:lnSpc>
              <a:spcBef>
                <a:spcPts val="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0000" indent="-270000" algn="l" defTabSz="914400" rtl="0" eaLnBrk="1" latinLnBrk="0" hangingPunct="1">
              <a:lnSpc>
                <a:spcPts val="28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270000" algn="l" defTabSz="914400" rtl="0" eaLnBrk="1" latinLnBrk="0" hangingPunct="1">
              <a:lnSpc>
                <a:spcPts val="28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000" indent="-270000" algn="l" defTabSz="914400" rtl="0" eaLnBrk="1" latinLnBrk="0" hangingPunct="1">
              <a:lnSpc>
                <a:spcPts val="28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70000" algn="l" defTabSz="914400" rtl="0" eaLnBrk="1" latinLnBrk="0" hangingPunct="1">
              <a:lnSpc>
                <a:spcPts val="28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GB" sz="2000" b="1" dirty="0">
                <a:solidFill>
                  <a:srgbClr val="212529"/>
                </a:solidFill>
                <a:cs typeface="Arial"/>
              </a:rPr>
              <a:t>Activity: </a:t>
            </a:r>
            <a:r>
              <a:rPr lang="en-GB" sz="2000" dirty="0">
                <a:solidFill>
                  <a:srgbClr val="212529"/>
                </a:solidFill>
                <a:cs typeface="Arial"/>
              </a:rPr>
              <a:t>Answer questions 1-6.</a:t>
            </a:r>
            <a:endParaRPr lang="en-GB" sz="2000" dirty="0">
              <a:solidFill>
                <a:srgbClr val="212529"/>
              </a:solidFill>
            </a:endParaRPr>
          </a:p>
          <a:p>
            <a:pPr>
              <a:lnSpc>
                <a:spcPct val="120000"/>
              </a:lnSpc>
            </a:pPr>
            <a:endParaRPr lang="en-GB" sz="2000" b="1" dirty="0">
              <a:solidFill>
                <a:srgbClr val="212529"/>
              </a:solidFill>
              <a:cs typeface="Arial"/>
            </a:endParaRP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ABE7E193-32EA-A1EE-F3D6-28520FFF4B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50824" y="4767263"/>
            <a:ext cx="7705726" cy="273844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GB" cap="none" dirty="0"/>
              <a:t>Education and Training Foundation</a:t>
            </a:r>
          </a:p>
        </p:txBody>
      </p:sp>
    </p:spTree>
    <p:extLst>
      <p:ext uri="{BB962C8B-B14F-4D97-AF65-F5344CB8AC3E}">
        <p14:creationId xmlns:p14="http://schemas.microsoft.com/office/powerpoint/2010/main" val="17667082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09747B-232B-068C-D5EE-AF190DEE3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fld id="{DA2C159E-F13C-4A85-9A41-E7669D3E0D70}" type="slidenum">
              <a:rPr lang="en-GB" smtClean="0"/>
              <a:pPr>
                <a:lnSpc>
                  <a:spcPct val="120000"/>
                </a:lnSpc>
              </a:pPr>
              <a:t>19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C3CDFB-0ABF-4890-C7B1-E6EFE7CC2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268288"/>
            <a:ext cx="8419688" cy="719137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800" dirty="0">
                <a:cs typeface="Arial"/>
              </a:rPr>
              <a:t>Task sheet 5: Trinity Retail case study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1EFB84-4B55-FD9E-71FB-84227E25D4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50824" y="1076557"/>
            <a:ext cx="8612188" cy="3601574"/>
          </a:xfrm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GB" sz="2200" b="1" dirty="0"/>
              <a:t>Activity: </a:t>
            </a:r>
            <a:r>
              <a:rPr lang="en-GB" sz="2200" dirty="0"/>
              <a:t>Use the information provided in the case study to complete the tasks shown below.</a:t>
            </a:r>
          </a:p>
          <a:p>
            <a:pPr marL="269875" lvl="1" indent="-26987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cs typeface="Arial"/>
              </a:rPr>
              <a:t>Calculate the gross profit margin of Trinity Retail’s stores in 2023.</a:t>
            </a:r>
          </a:p>
          <a:p>
            <a:pPr marL="269875" lvl="1" indent="-26987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cs typeface="Arial"/>
              </a:rPr>
              <a:t>Assess </a:t>
            </a:r>
            <a:r>
              <a:rPr lang="en-GB" sz="2200" b="1" dirty="0">
                <a:cs typeface="Arial"/>
              </a:rPr>
              <a:t>two</a:t>
            </a:r>
            <a:r>
              <a:rPr lang="en-GB" sz="2200" dirty="0">
                <a:cs typeface="Arial"/>
              </a:rPr>
              <a:t> actions taken by Trinity Retail to improve profitability.</a:t>
            </a:r>
          </a:p>
          <a:p>
            <a:pPr marL="0" lvl="1" indent="0">
              <a:lnSpc>
                <a:spcPct val="120000"/>
              </a:lnSpc>
              <a:buNone/>
            </a:pPr>
            <a:endParaRPr lang="en-GB" sz="2200" dirty="0">
              <a:cs typeface="Arial"/>
            </a:endParaRPr>
          </a:p>
          <a:p>
            <a:pPr marL="0" lvl="1" indent="0">
              <a:lnSpc>
                <a:spcPct val="120000"/>
              </a:lnSpc>
              <a:buNone/>
            </a:pPr>
            <a:r>
              <a:rPr lang="en-GB" sz="2200" dirty="0">
                <a:cs typeface="Arial"/>
              </a:rPr>
              <a:t>Be prepared to feed back and discuss.</a:t>
            </a:r>
            <a:endParaRPr lang="en-US" sz="2200" dirty="0">
              <a:cs typeface="Arial"/>
            </a:endParaRP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78999003-26EF-D8B2-FEF3-49ECBE257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50824" y="4767263"/>
            <a:ext cx="7705726" cy="273844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GB" cap="none" dirty="0"/>
              <a:t>Education and Training Foundation</a:t>
            </a:r>
          </a:p>
        </p:txBody>
      </p:sp>
    </p:spTree>
    <p:extLst>
      <p:ext uri="{BB962C8B-B14F-4D97-AF65-F5344CB8AC3E}">
        <p14:creationId xmlns:p14="http://schemas.microsoft.com/office/powerpoint/2010/main" val="1063662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56115-CF93-89C1-525A-9A3FBA9393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Lesson 1</a:t>
            </a:r>
            <a:br>
              <a:rPr lang="en-GB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GB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D9762C-23D8-5E48-CE58-3AE5162FF1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Monitoring business performance using profit and loss accounts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2340714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0FB358-513A-A0DA-E8AD-EEB64F9A19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853A7AA8-769A-2CBF-2769-09F9E1A4A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4" y="268288"/>
            <a:ext cx="8615015" cy="681037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800" dirty="0">
                <a:cs typeface="Arial"/>
              </a:rPr>
              <a:t>Plenary</a:t>
            </a:r>
            <a:endParaRPr lang="en-US" sz="2800" b="0" dirty="0">
              <a:cs typeface="Arial"/>
            </a:endParaRPr>
          </a:p>
          <a:p>
            <a:pPr>
              <a:lnSpc>
                <a:spcPct val="120000"/>
              </a:lnSpc>
            </a:pPr>
            <a:endParaRPr lang="en-US" dirty="0">
              <a:cs typeface="Arial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EBF1D8-E271-3706-2AE3-67C72C9BE93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50824" y="1093750"/>
            <a:ext cx="8612187" cy="3201576"/>
          </a:xfrm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20000"/>
              </a:lnSpc>
            </a:pPr>
            <a:r>
              <a:rPr lang="en-GB" sz="2200" b="1" kern="100" dirty="0">
                <a:solidFill>
                  <a:srgbClr val="212529"/>
                </a:solidFill>
                <a:ea typeface="+mn-lt"/>
                <a:cs typeface="+mn-lt"/>
              </a:rPr>
              <a:t>Activity: </a:t>
            </a:r>
          </a:p>
          <a:p>
            <a:pPr>
              <a:lnSpc>
                <a:spcPct val="120000"/>
              </a:lnSpc>
            </a:pPr>
            <a:r>
              <a:rPr lang="en-GB" sz="2200" kern="100" dirty="0">
                <a:solidFill>
                  <a:srgbClr val="212529"/>
                </a:solidFill>
                <a:ea typeface="+mn-lt"/>
                <a:cs typeface="+mn-lt"/>
              </a:rPr>
              <a:t>Think back to the various components of a profit and loss account. Write down as many components as you can remember from the lesson.</a:t>
            </a:r>
          </a:p>
          <a:p>
            <a:pPr>
              <a:lnSpc>
                <a:spcPct val="120000"/>
              </a:lnSpc>
            </a:pPr>
            <a:endParaRPr lang="en-GB" sz="2200" kern="100" dirty="0">
              <a:solidFill>
                <a:srgbClr val="212529"/>
              </a:solidFill>
              <a:ea typeface="+mn-lt"/>
              <a:cs typeface="+mn-lt"/>
            </a:endParaRPr>
          </a:p>
          <a:p>
            <a:pPr>
              <a:lnSpc>
                <a:spcPct val="120000"/>
              </a:lnSpc>
            </a:pPr>
            <a:r>
              <a:rPr lang="en-GB" sz="2200" kern="100" dirty="0">
                <a:solidFill>
                  <a:srgbClr val="212529"/>
                </a:solidFill>
                <a:ea typeface="+mn-lt"/>
                <a:cs typeface="+mn-lt"/>
              </a:rPr>
              <a:t>Compare with the person sitting next to you.</a:t>
            </a:r>
          </a:p>
          <a:p>
            <a:pPr>
              <a:lnSpc>
                <a:spcPct val="120000"/>
              </a:lnSpc>
            </a:pPr>
            <a:endParaRPr lang="en-GB" sz="2000" kern="100" dirty="0">
              <a:solidFill>
                <a:srgbClr val="212529"/>
              </a:solidFill>
              <a:cs typeface="Arial"/>
            </a:endParaRPr>
          </a:p>
          <a:p>
            <a:pPr>
              <a:lnSpc>
                <a:spcPct val="120000"/>
              </a:lnSpc>
            </a:pPr>
            <a:br>
              <a:rPr lang="en-US" dirty="0"/>
            </a:br>
            <a:endParaRPr lang="en-US" dirty="0"/>
          </a:p>
          <a:p>
            <a:pPr lvl="0">
              <a:lnSpc>
                <a:spcPct val="120000"/>
              </a:lnSpc>
              <a:spcAft>
                <a:spcPts val="800"/>
              </a:spcAft>
            </a:pPr>
            <a:endParaRPr lang="en-GB" sz="2400" kern="100" dirty="0">
              <a:solidFill>
                <a:srgbClr val="212529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800"/>
              </a:spcAft>
            </a:pPr>
            <a:endParaRPr lang="en-GB" sz="2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en-GB" sz="2400" dirty="0"/>
          </a:p>
          <a:p>
            <a:pPr>
              <a:lnSpc>
                <a:spcPct val="120000"/>
              </a:lnSpc>
            </a:pPr>
            <a:r>
              <a:rPr lang="en-GB" sz="2400" dirty="0">
                <a:solidFill>
                  <a:srgbClr val="E51C41"/>
                </a:solidFill>
              </a:rPr>
              <a:t> </a:t>
            </a:r>
            <a:br>
              <a:rPr lang="en-GB" sz="2400" dirty="0"/>
            </a:br>
            <a:endParaRPr lang="en-GB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C92DCE-9BFD-15BD-7EEE-F9270768B0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fld id="{DA2C159E-F13C-4A85-9A41-E7669D3E0D70}" type="slidenum">
              <a:rPr lang="en-GB" smtClean="0"/>
              <a:pPr>
                <a:lnSpc>
                  <a:spcPct val="120000"/>
                </a:lnSpc>
              </a:pPr>
              <a:t>20</a:t>
            </a:fld>
            <a:endParaRPr lang="en-GB"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4B06918D-8A3C-BA50-6AFB-2CDFBEDFD0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50824" y="4767263"/>
            <a:ext cx="7705726" cy="273844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GB" cap="none" dirty="0"/>
              <a:t>Education and Training Foundation</a:t>
            </a:r>
          </a:p>
        </p:txBody>
      </p:sp>
    </p:spTree>
    <p:extLst>
      <p:ext uri="{BB962C8B-B14F-4D97-AF65-F5344CB8AC3E}">
        <p14:creationId xmlns:p14="http://schemas.microsoft.com/office/powerpoint/2010/main" val="40219568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11E8E77-F432-8F5C-B59E-DA861FDE04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47280" y="1455480"/>
            <a:ext cx="6408720" cy="1602360"/>
          </a:xfrm>
        </p:spPr>
        <p:txBody>
          <a:bodyPr/>
          <a:lstStyle/>
          <a:p>
            <a:r>
              <a:rPr lang="en-GB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Lesson 2</a:t>
            </a:r>
            <a:br>
              <a:rPr lang="en-GB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GB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9FE6D9-D96B-E748-810E-8BBC981DD0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Developing business performance </a:t>
            </a:r>
            <a:br>
              <a:rPr lang="en-US" sz="2800" dirty="0"/>
            </a:br>
            <a:r>
              <a:rPr lang="en-US" sz="2800" dirty="0"/>
              <a:t>using profit and loss accounts</a:t>
            </a:r>
            <a:endParaRPr lang="en-US" sz="28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6786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2C159E-F13C-4A85-9A41-E7669D3E0D70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GB" sz="2800" dirty="0"/>
              <a:t>Introduction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34000" y="986400"/>
            <a:ext cx="8631840" cy="3601574"/>
          </a:xfrm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GB" sz="2200" b="1" kern="100" dirty="0">
                <a:effectLst/>
                <a:ea typeface="Arial" panose="020B0604020202020204" pitchFamily="34" charset="0"/>
                <a:cs typeface="Times New Roman"/>
              </a:rPr>
              <a:t>Learning outcomes</a:t>
            </a:r>
            <a:endParaRPr lang="en-GB" sz="2200" b="1" kern="100" dirty="0">
              <a:effectLst/>
              <a:ea typeface="Calibri" panose="020F0502020204030204" pitchFamily="34" charset="0"/>
              <a:cs typeface="Times New Roman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200" kern="100" dirty="0">
                <a:solidFill>
                  <a:srgbClr val="212529"/>
                </a:solidFill>
                <a:ea typeface="Arial" panose="020B0604020202020204" pitchFamily="34" charset="0"/>
                <a:cs typeface="Arial"/>
              </a:rPr>
              <a:t>Compare and contrast a range of profit and loss accounts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200" kern="100" dirty="0">
                <a:solidFill>
                  <a:srgbClr val="212529"/>
                </a:solidFill>
                <a:ea typeface="Arial" panose="020B0604020202020204" pitchFamily="34" charset="0"/>
                <a:cs typeface="Arial"/>
              </a:rPr>
              <a:t>Analyse financial data in a range of profit and loss accounts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200" kern="100" dirty="0">
                <a:solidFill>
                  <a:srgbClr val="212529"/>
                </a:solidFill>
                <a:ea typeface="Arial" panose="020B0604020202020204" pitchFamily="34" charset="0"/>
                <a:cs typeface="Arial"/>
              </a:rPr>
              <a:t>Make recommendations for informed actions</a:t>
            </a:r>
          </a:p>
          <a:p>
            <a:pPr lvl="0">
              <a:lnSpc>
                <a:spcPct val="100000"/>
              </a:lnSpc>
            </a:pPr>
            <a:endParaRPr lang="en-GB" sz="2200" kern="100" dirty="0">
              <a:solidFill>
                <a:srgbClr val="212529"/>
              </a:solidFill>
              <a:effectLst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GB" sz="2200" b="1" kern="100" dirty="0">
                <a:solidFill>
                  <a:srgbClr val="212529"/>
                </a:solidFill>
                <a:ea typeface="Calibri"/>
                <a:cs typeface="Times New Roman"/>
              </a:rPr>
              <a:t>Activity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GB" sz="2200" kern="100" dirty="0">
                <a:solidFill>
                  <a:srgbClr val="000000"/>
                </a:solidFill>
                <a:ea typeface="Calibri"/>
                <a:cs typeface="Arial"/>
              </a:rPr>
              <a:t>In small groups, discuss the importance of profit and loss accounts in assessing business performance.</a:t>
            </a:r>
            <a:endParaRPr lang="en-GB" sz="2200" kern="100" dirty="0">
              <a:solidFill>
                <a:srgbClr val="000000"/>
              </a:solidFill>
              <a:effectLst/>
              <a:ea typeface="Calibri" panose="020F0502020204030204" pitchFamily="34" charset="0"/>
              <a:cs typeface="Arial"/>
            </a:endParaRPr>
          </a:p>
          <a:p>
            <a:endParaRPr lang="en-GB" sz="2400" dirty="0"/>
          </a:p>
          <a:p>
            <a:r>
              <a:rPr lang="en-GB" sz="2400" dirty="0">
                <a:solidFill>
                  <a:srgbClr val="E51C41"/>
                </a:solidFill>
              </a:rPr>
              <a:t> </a:t>
            </a:r>
            <a:br>
              <a:rPr lang="en-GB" sz="2400" dirty="0"/>
            </a:br>
            <a:endParaRPr lang="en-GB" sz="2400" dirty="0"/>
          </a:p>
        </p:txBody>
      </p:sp>
      <p:sp>
        <p:nvSpPr>
          <p:cNvPr id="3" name="Footer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GB" cap="none" dirty="0"/>
              <a:t>Education and Training Foundation</a:t>
            </a:r>
          </a:p>
        </p:txBody>
      </p:sp>
    </p:spTree>
    <p:extLst>
      <p:ext uri="{BB962C8B-B14F-4D97-AF65-F5344CB8AC3E}">
        <p14:creationId xmlns:p14="http://schemas.microsoft.com/office/powerpoint/2010/main" val="26650569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32950" y="142070"/>
            <a:ext cx="8437563" cy="931818"/>
          </a:xfrm>
        </p:spPr>
        <p:txBody>
          <a:bodyPr>
            <a:noAutofit/>
          </a:bodyPr>
          <a:lstStyle/>
          <a:p>
            <a:br>
              <a:rPr lang="en-GB" sz="2800" dirty="0">
                <a:cs typeface="Arial"/>
              </a:rPr>
            </a:br>
            <a:r>
              <a:rPr lang="en-GB" sz="2800" dirty="0">
                <a:cs typeface="Arial"/>
              </a:rPr>
              <a:t>Task sheet 1: Case study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GB" sz="2800" dirty="0">
                <a:cs typeface="Arial"/>
              </a:rPr>
              <a:t> Sue’s Delights	</a:t>
            </a:r>
            <a:br>
              <a:rPr lang="en-GB" sz="2800" dirty="0">
                <a:cs typeface="Arial"/>
              </a:rPr>
            </a:br>
            <a:br>
              <a:rPr lang="en-GB" sz="2800" dirty="0">
                <a:cs typeface="Arial"/>
              </a:rPr>
            </a:br>
            <a:br>
              <a:rPr lang="en-GB" sz="2800" b="0" dirty="0">
                <a:cs typeface="Arial"/>
              </a:rPr>
            </a:br>
            <a:endParaRPr lang="en-US" sz="2800" b="0" dirty="0">
              <a:cs typeface="Arial"/>
            </a:endParaRPr>
          </a:p>
        </p:txBody>
      </p:sp>
      <p:sp>
        <p:nvSpPr>
          <p:cNvPr id="3" name="Footer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34000" y="4767263"/>
            <a:ext cx="7686376" cy="273844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GB" cap="none" dirty="0"/>
              <a:t>Education and Training Foundation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2C159E-F13C-4A85-9A41-E7669D3E0D70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9D6EC4-B028-7A9E-81B8-5FD211CCB60C}"/>
              </a:ext>
            </a:extLst>
          </p:cNvPr>
          <p:cNvSpPr txBox="1"/>
          <p:nvPr/>
        </p:nvSpPr>
        <p:spPr>
          <a:xfrm>
            <a:off x="438146" y="986400"/>
            <a:ext cx="8427694" cy="24763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dirty="0">
                <a:cs typeface="Segoe UI"/>
              </a:rPr>
              <a:t>Read the case study then complete the following tasks.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GB" sz="2200" dirty="0">
                <a:cs typeface="Segoe UI"/>
              </a:rPr>
              <a:t>Assess the profitability of Sue’s Delights last year and this year.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GB" sz="2200" dirty="0">
                <a:cs typeface="Segoe UI"/>
              </a:rPr>
              <a:t>What are your initial thoughts about the situation?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GB" sz="2200" dirty="0">
                <a:cs typeface="Segoe UI"/>
              </a:rPr>
              <a:t>What further information would you need to help Sue’s Delights to improve its profitability?</a:t>
            </a:r>
          </a:p>
        </p:txBody>
      </p:sp>
    </p:spTree>
    <p:extLst>
      <p:ext uri="{BB962C8B-B14F-4D97-AF65-F5344CB8AC3E}">
        <p14:creationId xmlns:p14="http://schemas.microsoft.com/office/powerpoint/2010/main" val="18585460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54C5D86-126C-E41B-0094-341B03207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2C159E-F13C-4A85-9A41-E7669D3E0D70}" type="slidenum">
              <a:rPr lang="en-GB" smtClean="0"/>
              <a:pPr/>
              <a:t>24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0959727-DD05-736B-52C3-B88DB195F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GB" sz="2800" dirty="0"/>
              <a:t>Task sheet 1: Review and feedback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AFD00F-22B9-0A2D-123B-2D80EE63B5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2950" y="1165689"/>
            <a:ext cx="8240149" cy="3601574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200" dirty="0"/>
              <a:t>Circulate and consider the answers of others in the class.</a:t>
            </a:r>
          </a:p>
          <a:p>
            <a:pPr>
              <a:lnSpc>
                <a:spcPct val="100000"/>
              </a:lnSpc>
            </a:pPr>
            <a:endParaRPr lang="en-GB" sz="22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200" dirty="0"/>
              <a:t>Be prepared to feed back to the class.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2200" dirty="0"/>
          </a:p>
          <a:p>
            <a:pPr>
              <a:lnSpc>
                <a:spcPct val="100000"/>
              </a:lnSpc>
            </a:pPr>
            <a:endParaRPr lang="en-GB" sz="2200" dirty="0"/>
          </a:p>
          <a:p>
            <a:pPr>
              <a:lnSpc>
                <a:spcPct val="100000"/>
              </a:lnSpc>
            </a:pPr>
            <a:endParaRPr lang="en-GB" sz="22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200" dirty="0"/>
              <a:t>Break (15 minutes)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5A61A5-A443-69ED-BB74-CA29031757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GB" cap="none" dirty="0"/>
              <a:t>Education and Training Foundation</a:t>
            </a:r>
          </a:p>
        </p:txBody>
      </p:sp>
    </p:spTree>
    <p:extLst>
      <p:ext uri="{BB962C8B-B14F-4D97-AF65-F5344CB8AC3E}">
        <p14:creationId xmlns:p14="http://schemas.microsoft.com/office/powerpoint/2010/main" val="19942839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2CA341-C825-A529-35E2-EC2DE0139D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02D378-5F96-E797-9C4B-17508461EB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2C159E-F13C-4A85-9A41-E7669D3E0D70}" type="slidenum">
              <a:rPr lang="en-GB" smtClean="0"/>
              <a:pPr/>
              <a:t>25</a:t>
            </a:fld>
            <a:endParaRPr lang="en-GB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2B9A9942-E4A4-5663-CB9D-D402008D2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br>
              <a:rPr lang="en-GB" sz="2600" dirty="0">
                <a:cs typeface="Arial"/>
              </a:rPr>
            </a:br>
            <a:br>
              <a:rPr lang="en-GB" sz="2600" dirty="0">
                <a:cs typeface="Arial"/>
              </a:rPr>
            </a:br>
            <a:r>
              <a:rPr lang="en-GB" sz="2600" dirty="0">
                <a:cs typeface="Arial"/>
              </a:rPr>
              <a:t>Task sheet 2: Fresh – The Smoothie Company</a:t>
            </a:r>
            <a:br>
              <a:rPr lang="en-GB" sz="2600" dirty="0">
                <a:cs typeface="Arial"/>
              </a:rPr>
            </a:br>
            <a:br>
              <a:rPr lang="en-GB" sz="2600" dirty="0">
                <a:cs typeface="Arial"/>
              </a:rPr>
            </a:br>
            <a:endParaRPr lang="en-GB" sz="2600" dirty="0">
              <a:cs typeface="Arial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ECACC3-79D0-D575-9B6C-3CA6502BC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GB" cap="none" dirty="0"/>
              <a:t>Education and Training Foundation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35D2A0-383E-3EEF-3C61-53CE5CA91907}"/>
              </a:ext>
            </a:extLst>
          </p:cNvPr>
          <p:cNvSpPr txBox="1"/>
          <p:nvPr/>
        </p:nvSpPr>
        <p:spPr>
          <a:xfrm>
            <a:off x="232950" y="1128614"/>
            <a:ext cx="7800435" cy="29032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dirty="0">
                <a:cs typeface="Segoe UI"/>
              </a:rPr>
              <a:t>Read the case study then complete the following tasks.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GB" sz="2200" dirty="0">
                <a:cs typeface="Segoe UI"/>
              </a:rPr>
              <a:t>Calculate the net profit and gross profit margins of Fresh for 2021-22 and 2022-23</a:t>
            </a:r>
            <a:r>
              <a:rPr lang="en-US" sz="2200" dirty="0">
                <a:cs typeface="Arial"/>
              </a:rPr>
              <a:t>.</a:t>
            </a:r>
            <a:endParaRPr lang="en-US" sz="2200" dirty="0"/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GB" sz="2200" dirty="0">
                <a:cs typeface="Segoe UI"/>
              </a:rPr>
              <a:t>S</a:t>
            </a:r>
            <a:r>
              <a:rPr lang="en-GB" sz="2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uggest </a:t>
            </a:r>
            <a:r>
              <a:rPr lang="en-GB" sz="2200" dirty="0">
                <a:ea typeface="Calibri" panose="020F0502020204030204" pitchFamily="34" charset="0"/>
                <a:cs typeface="Arial" panose="020B0604020202020204" pitchFamily="34" charset="0"/>
              </a:rPr>
              <a:t>two</a:t>
            </a:r>
            <a:r>
              <a:rPr lang="en-GB" sz="2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strategies that Fresh could implement to improve profitability. </a:t>
            </a:r>
            <a:endParaRPr lang="en-GB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3097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824685-56CC-0657-57A4-3A83CB1519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2C159E-F13C-4A85-9A41-E7669D3E0D70}" type="slidenum">
              <a:rPr lang="en-GB" smtClean="0"/>
              <a:pPr/>
              <a:t>26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CA1DCDA-726A-3055-5CD4-AE344FA64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br>
              <a:rPr lang="en-GB" sz="2800" dirty="0">
                <a:cs typeface="Arial"/>
              </a:rPr>
            </a:br>
            <a:br>
              <a:rPr lang="en-GB" sz="2800" dirty="0">
                <a:cs typeface="Arial"/>
              </a:rPr>
            </a:br>
            <a:r>
              <a:rPr lang="en-GB" sz="2800" dirty="0">
                <a:cs typeface="Arial"/>
              </a:rPr>
              <a:t>Task sheet 2 continued</a:t>
            </a:r>
            <a:br>
              <a:rPr lang="en-GB" sz="2800" dirty="0">
                <a:cs typeface="Arial"/>
              </a:rPr>
            </a:br>
            <a:endParaRPr lang="en-US" sz="2800" b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08459B-70B6-9588-FA25-B0FFBA6CEF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GB" cap="none" dirty="0"/>
              <a:t>Education and Training Foundation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A46A79-8BC1-DB61-93FB-85455E5F72FA}"/>
              </a:ext>
            </a:extLst>
          </p:cNvPr>
          <p:cNvSpPr txBox="1"/>
          <p:nvPr/>
        </p:nvSpPr>
        <p:spPr>
          <a:xfrm>
            <a:off x="319678" y="1115428"/>
            <a:ext cx="8415067" cy="25168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200" dirty="0">
                <a:cs typeface="Arial"/>
              </a:rPr>
              <a:t>Produce a presentation to share with others outlining the two strategies you would use to improve profitability at Fresh.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200" dirty="0">
                <a:cs typeface="Arial"/>
              </a:rPr>
              <a:t>Discuss the various strategies, including the likelihood of them being successful in improving profitability.</a:t>
            </a:r>
            <a:endParaRPr lang="en-US" sz="2400" dirty="0">
              <a:cs typeface="Arial"/>
            </a:endParaRPr>
          </a:p>
          <a:p>
            <a:pPr>
              <a:lnSpc>
                <a:spcPct val="150000"/>
              </a:lnSpc>
            </a:pPr>
            <a:endParaRPr lang="en-US" sz="24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88739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54C5D86-126C-E41B-0094-341B03207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2C159E-F13C-4A85-9A41-E7669D3E0D70}" type="slidenum">
              <a:rPr lang="en-GB" smtClean="0"/>
              <a:pPr/>
              <a:t>27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0959727-DD05-736B-52C3-B88DB195F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GB" sz="2800" b="1" kern="100" dirty="0">
                <a:effectLst/>
                <a:ea typeface="Calibri" panose="020F0502020204030204" pitchFamily="34" charset="0"/>
                <a:cs typeface="Times New Roman"/>
              </a:rPr>
              <a:t>Task sheet 3: Scenarios</a:t>
            </a:r>
            <a:endParaRPr lang="en-GB" sz="2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AFD00F-22B9-0A2D-123B-2D80EE63B5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kern="0" dirty="0">
                <a:ea typeface="Calibri" panose="020F0502020204030204" pitchFamily="34" charset="0"/>
              </a:rPr>
              <a:t>W</a:t>
            </a:r>
            <a:r>
              <a:rPr lang="en-GB" sz="2400" kern="0" dirty="0">
                <a:effectLst/>
                <a:ea typeface="Calibri" panose="020F0502020204030204" pitchFamily="34" charset="0"/>
              </a:rPr>
              <a:t>ork in small groups</a:t>
            </a:r>
            <a:r>
              <a:rPr lang="en-GB" sz="2400" kern="0" dirty="0">
                <a:ea typeface="Calibri" panose="020F0502020204030204" pitchFamily="34" charset="0"/>
              </a:rPr>
              <a:t> to l</a:t>
            </a:r>
            <a:r>
              <a:rPr lang="en-GB" sz="2400" kern="0" dirty="0">
                <a:effectLst/>
                <a:ea typeface="Calibri" panose="020F0502020204030204" pitchFamily="34" charset="0"/>
              </a:rPr>
              <a:t>ook at the scenarios that can impact a company’s profit or loss (sales revenue, costs of goods sold, operating expenses, </a:t>
            </a:r>
            <a:r>
              <a:rPr lang="en-GB" sz="2400" kern="0" dirty="0">
                <a:ea typeface="Calibri" panose="020F0502020204030204" pitchFamily="34" charset="0"/>
              </a:rPr>
              <a:t>etc.)</a:t>
            </a:r>
            <a:r>
              <a:rPr lang="en-GB" sz="2400" kern="0" dirty="0">
                <a:effectLst/>
                <a:ea typeface="Calibri" panose="020F0502020204030204" pitchFamily="34" charset="0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endParaRPr lang="en-GB" sz="24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5A61A5-A443-69ED-BB74-CA29031757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GB" cap="none" dirty="0"/>
              <a:t>Education and Training Foundation</a:t>
            </a:r>
          </a:p>
        </p:txBody>
      </p:sp>
    </p:spTree>
    <p:extLst>
      <p:ext uri="{BB962C8B-B14F-4D97-AF65-F5344CB8AC3E}">
        <p14:creationId xmlns:p14="http://schemas.microsoft.com/office/powerpoint/2010/main" val="3512000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8A2E4D-A1CD-91EA-3988-345177701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2C159E-F13C-4A85-9A41-E7669D3E0D70}" type="slidenum">
              <a:rPr lang="en-GB" smtClean="0"/>
              <a:pPr/>
              <a:t>28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6A6F631-297F-A922-63E0-1E481D7D2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GB" sz="2800" b="1" kern="100" dirty="0">
                <a:effectLst/>
                <a:ea typeface="Calibri" panose="020F0502020204030204" pitchFamily="34" charset="0"/>
                <a:cs typeface="Times New Roman"/>
              </a:rPr>
              <a:t>Task sheet 3: Q</a:t>
            </a:r>
            <a:r>
              <a:rPr lang="en-GB" sz="2800" dirty="0"/>
              <a:t>uick evaluation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EBC2DC-7B0E-4519-1EE3-3A5A973802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sz="2200" dirty="0"/>
              <a:t>Individually, note which of the scenarios has the biggest impact and which scenario has the smallest impact.</a:t>
            </a:r>
          </a:p>
          <a:p>
            <a:pPr>
              <a:lnSpc>
                <a:spcPct val="150000"/>
              </a:lnSpc>
            </a:pPr>
            <a:endParaRPr lang="en-GB" sz="2200" dirty="0"/>
          </a:p>
          <a:p>
            <a:pPr>
              <a:lnSpc>
                <a:spcPct val="150000"/>
              </a:lnSpc>
            </a:pPr>
            <a:r>
              <a:rPr lang="en-GB" sz="2200" dirty="0"/>
              <a:t>Prepare to share your thoughts with the class.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8580F3-2B6D-6653-8EDE-C9328DAC3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GB" cap="none" dirty="0"/>
              <a:t>Education and Training Foundation</a:t>
            </a:r>
          </a:p>
        </p:txBody>
      </p:sp>
    </p:spTree>
    <p:extLst>
      <p:ext uri="{BB962C8B-B14F-4D97-AF65-F5344CB8AC3E}">
        <p14:creationId xmlns:p14="http://schemas.microsoft.com/office/powerpoint/2010/main" val="6597794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9E2789-24B0-8552-930A-830C91627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2C159E-F13C-4A85-9A41-E7669D3E0D70}" type="slidenum">
              <a:rPr lang="en-GB" smtClean="0"/>
              <a:pPr/>
              <a:t>29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CFD5AE-4DA2-534F-F210-E2CC30DB4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GB" sz="2800" dirty="0"/>
              <a:t>Plenary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AD4956-2E62-7D65-94F7-D7D19C42C9D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2950" y="1039269"/>
            <a:ext cx="8192593" cy="3601574"/>
          </a:xfrm>
        </p:spPr>
        <p:txBody>
          <a:bodyPr/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Summarise the key concepts covered in the lesson</a:t>
            </a:r>
            <a:r>
              <a:rPr lang="en-GB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including:</a:t>
            </a:r>
          </a:p>
          <a:p>
            <a:pPr marL="997200" lvl="2" indent="-457200">
              <a:lnSpc>
                <a:spcPct val="107000"/>
              </a:lnSpc>
              <a:spcAft>
                <a:spcPts val="800"/>
              </a:spcAft>
            </a:pPr>
            <a:r>
              <a:rPr lang="en-GB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why organisations use profit and loss accounts</a:t>
            </a:r>
            <a:endParaRPr lang="en-GB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97200" lvl="2" indent="-457200">
              <a:lnSpc>
                <a:spcPct val="107000"/>
              </a:lnSpc>
              <a:spcAft>
                <a:spcPts val="800"/>
              </a:spcAft>
            </a:pPr>
            <a:r>
              <a:rPr lang="en-GB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technical terms (sales revenue, gross profit, net profit and expenses). </a:t>
            </a:r>
            <a:br>
              <a:rPr lang="en-GB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GB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Evaluate your own understanding and reflect on </a:t>
            </a:r>
            <a:r>
              <a:rPr lang="en-GB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your</a:t>
            </a:r>
            <a:r>
              <a:rPr lang="en-GB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learning. 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Produce a quick graphic </a:t>
            </a:r>
            <a:r>
              <a:rPr lang="en-US" sz="2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organiser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setting out what you have learnt in this lesson. </a:t>
            </a:r>
            <a:endParaRPr lang="en-GB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n-GB" sz="24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n-GB" sz="24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6E5E86-64B6-CAF3-25CF-4165E9A55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GB" cap="none" dirty="0"/>
              <a:t>Education and Training Foundation</a:t>
            </a:r>
          </a:p>
        </p:txBody>
      </p:sp>
    </p:spTree>
    <p:extLst>
      <p:ext uri="{BB962C8B-B14F-4D97-AF65-F5344CB8AC3E}">
        <p14:creationId xmlns:p14="http://schemas.microsoft.com/office/powerpoint/2010/main" val="798316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0825" y="268288"/>
            <a:ext cx="8419688" cy="68103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GB" sz="2800" dirty="0"/>
              <a:t>Introduction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50824" y="987424"/>
            <a:ext cx="8615016" cy="3428021"/>
          </a:xfrm>
        </p:spPr>
        <p:txBody>
          <a:bodyPr/>
          <a:lstStyle/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en-GB" sz="2200" b="1" kern="100" dirty="0"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Learning outcomes</a:t>
            </a:r>
            <a:endParaRPr lang="en-GB" sz="2200" b="1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200" kern="100" dirty="0">
                <a:solidFill>
                  <a:srgbClr val="212529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Understand the role of profit and loss accounts in an organisation</a:t>
            </a:r>
            <a:endParaRPr lang="en-GB" sz="22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200" kern="100" dirty="0">
                <a:solidFill>
                  <a:srgbClr val="212529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Recognise the components of a profit and loss account</a:t>
            </a:r>
            <a:endParaRPr lang="en-GB" sz="22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200" kern="100" dirty="0">
                <a:solidFill>
                  <a:srgbClr val="212529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Complete basic profit and loss calculations using relevant formulae</a:t>
            </a:r>
          </a:p>
          <a:p>
            <a:pPr lvl="0">
              <a:lnSpc>
                <a:spcPct val="120000"/>
              </a:lnSpc>
              <a:spcAft>
                <a:spcPts val="800"/>
              </a:spcAft>
            </a:pPr>
            <a:r>
              <a:rPr lang="en-GB" sz="2200" b="1" kern="100" dirty="0">
                <a:solidFill>
                  <a:srgbClr val="21252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Activity</a:t>
            </a:r>
            <a:endParaRPr lang="en-GB" sz="2200" kern="100" dirty="0">
              <a:solidFill>
                <a:srgbClr val="212529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20000"/>
              </a:lnSpc>
              <a:spcAft>
                <a:spcPts val="800"/>
              </a:spcAft>
            </a:pPr>
            <a:r>
              <a:rPr lang="en-GB" sz="2200" kern="100" dirty="0">
                <a:solidFill>
                  <a:srgbClr val="21252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Write one thing you know about profit and loss on a sticky note.</a:t>
            </a:r>
            <a:endParaRPr lang="en-GB" sz="22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en-GB" sz="2400" kern="100" dirty="0">
                <a:solidFill>
                  <a:srgbClr val="212529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n-GB" sz="2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en-GB" sz="2400" dirty="0"/>
          </a:p>
          <a:p>
            <a:pPr>
              <a:lnSpc>
                <a:spcPct val="120000"/>
              </a:lnSpc>
            </a:pPr>
            <a:r>
              <a:rPr lang="en-GB" sz="2400" dirty="0">
                <a:solidFill>
                  <a:srgbClr val="E51C41"/>
                </a:solidFill>
              </a:rPr>
              <a:t> </a:t>
            </a:r>
            <a:br>
              <a:rPr lang="en-GB" sz="2400" dirty="0">
                <a:solidFill>
                  <a:schemeClr val="accent1"/>
                </a:solidFill>
              </a:rPr>
            </a:br>
            <a:endParaRPr lang="en-GB" sz="2400" dirty="0"/>
          </a:p>
        </p:txBody>
      </p:sp>
      <p:sp>
        <p:nvSpPr>
          <p:cNvPr id="3" name="Footer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50824" y="4767263"/>
            <a:ext cx="7705726" cy="273844"/>
          </a:xfrm>
        </p:spPr>
        <p:txBody>
          <a:bodyPr/>
          <a:lstStyle/>
          <a:p>
            <a:r>
              <a:rPr lang="en-GB" cap="none" dirty="0"/>
              <a:t>Education and Training Foundation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2C159E-F13C-4A85-9A41-E7669D3E0D70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31754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56115-CF93-89C1-525A-9A3FBA9393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Lesson 3</a:t>
            </a:r>
            <a:br>
              <a:rPr lang="en-GB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GB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D9762C-23D8-5E48-CE58-3AE5162FF1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>
              <a:lnSpc>
                <a:spcPts val="3400"/>
              </a:lnSpc>
            </a:pPr>
            <a:r>
              <a:rPr lang="en-GB" sz="2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Monitoring business </a:t>
            </a:r>
            <a:r>
              <a:rPr lang="en-GB" sz="2800" dirty="0">
                <a:latin typeface="Arial" panose="020B0604020202020204" pitchFamily="34" charset="0"/>
                <a:ea typeface="Arial" panose="020B0604020202020204" pitchFamily="34" charset="0"/>
              </a:rPr>
              <a:t>p</a:t>
            </a:r>
            <a:r>
              <a:rPr lang="en-GB" sz="2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erformance using cash flow to monitor income and expenditure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0927480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0825" y="268288"/>
            <a:ext cx="8419688" cy="68103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GB" sz="2800" dirty="0"/>
              <a:t>Introduction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50824" y="987424"/>
            <a:ext cx="8615016" cy="3659004"/>
          </a:xfrm>
        </p:spPr>
        <p:txBody>
          <a:bodyPr/>
          <a:lstStyle/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en-GB" sz="2200" b="1" kern="1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Learning outcomes</a:t>
            </a:r>
            <a:endParaRPr lang="en-GB" sz="2200" b="1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2200" kern="10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Describe the role of cash flow and cash-flow forecasting in </a:t>
            </a:r>
            <a:br>
              <a:rPr lang="en-GB" sz="2200" kern="10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en-GB" sz="2200" kern="10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an organisation</a:t>
            </a:r>
            <a:endParaRPr lang="en-GB" sz="22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2200" kern="10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Explain how cash flow is used to monitor income and expenditure</a:t>
            </a:r>
            <a:endParaRPr lang="en-GB" sz="22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200" kern="10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Use a combination of profit and loss and cash flow to monitor business performance in relation to income and expenditure</a:t>
            </a:r>
            <a:endParaRPr lang="en-GB" sz="22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20000"/>
              </a:lnSpc>
              <a:spcAft>
                <a:spcPts val="800"/>
              </a:spcAft>
            </a:pPr>
            <a:r>
              <a:rPr lang="en-GB" sz="2200" b="1" kern="100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Activity</a:t>
            </a:r>
          </a:p>
          <a:p>
            <a:pPr lvl="0">
              <a:lnSpc>
                <a:spcPct val="120000"/>
              </a:lnSpc>
              <a:spcAft>
                <a:spcPts val="800"/>
              </a:spcAft>
            </a:pPr>
            <a:r>
              <a:rPr lang="en-GB" sz="2200" kern="100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Write one thing you know about cash flow on a sticky note.</a:t>
            </a:r>
            <a:endParaRPr lang="en-GB" sz="22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en-GB" sz="2400" kern="100" dirty="0">
                <a:solidFill>
                  <a:srgbClr val="212529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n-GB" sz="2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en-GB" sz="2400" dirty="0"/>
          </a:p>
          <a:p>
            <a:pPr>
              <a:lnSpc>
                <a:spcPct val="120000"/>
              </a:lnSpc>
            </a:pPr>
            <a:r>
              <a:rPr lang="en-GB" sz="2400" dirty="0">
                <a:solidFill>
                  <a:srgbClr val="E51C41"/>
                </a:solidFill>
              </a:rPr>
              <a:t> </a:t>
            </a:r>
            <a:br>
              <a:rPr lang="en-GB" sz="2400" dirty="0">
                <a:solidFill>
                  <a:schemeClr val="accent1"/>
                </a:solidFill>
              </a:rPr>
            </a:br>
            <a:endParaRPr lang="en-GB" sz="2400" dirty="0"/>
          </a:p>
        </p:txBody>
      </p:sp>
      <p:sp>
        <p:nvSpPr>
          <p:cNvPr id="3" name="Footer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50824" y="4767263"/>
            <a:ext cx="7705726" cy="273844"/>
          </a:xfrm>
        </p:spPr>
        <p:txBody>
          <a:bodyPr/>
          <a:lstStyle/>
          <a:p>
            <a:r>
              <a:rPr lang="en-GB" cap="none" dirty="0"/>
              <a:t>Education and Training Foundation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2C159E-F13C-4A85-9A41-E7669D3E0D70}" type="slidenum">
              <a:rPr lang="en-GB" smtClean="0"/>
              <a:pPr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8587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72731D-2609-DEA7-E140-A75B29A4DC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A0D99E6F-FEB2-8987-CBC5-61B714134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268288"/>
            <a:ext cx="8419688" cy="68103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GB" sz="2600" dirty="0"/>
              <a:t>Task sheet 1: Cash-flow forecasting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3611FF-2915-9B36-805F-225F0A52F9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50824" y="987424"/>
            <a:ext cx="8424863" cy="3428021"/>
          </a:xfrm>
        </p:spPr>
        <p:txBody>
          <a:bodyPr/>
          <a:lstStyle/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en-GB" sz="2200" kern="100" dirty="0">
                <a:solidFill>
                  <a:srgbClr val="212529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The purpose of putting together a cash-flow forecast is to monitor finances over a set period</a:t>
            </a:r>
            <a:r>
              <a:rPr lang="en-GB" sz="2200" kern="100" dirty="0">
                <a:solidFill>
                  <a:srgbClr val="212529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– usually a</a:t>
            </a:r>
            <a:r>
              <a:rPr lang="en-GB" sz="2200" kern="100" dirty="0">
                <a:solidFill>
                  <a:srgbClr val="212529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month, a quarter or a year. </a:t>
            </a:r>
          </a:p>
          <a:p>
            <a:pPr>
              <a:lnSpc>
                <a:spcPct val="120000"/>
              </a:lnSpc>
              <a:spcAft>
                <a:spcPts val="800"/>
              </a:spcAft>
            </a:pPr>
            <a:endParaRPr lang="en-GB" sz="2200" kern="100" dirty="0">
              <a:solidFill>
                <a:srgbClr val="212529"/>
              </a:solidFill>
              <a:effectLst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en-GB" sz="2200" b="1" kern="100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Activity</a:t>
            </a: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en-GB" sz="2200" kern="100" dirty="0">
                <a:solidFill>
                  <a:srgbClr val="212529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Using the template in task sheet 1, put together your own cash-flow forecast for the next four weeks. </a:t>
            </a:r>
          </a:p>
          <a:p>
            <a:pPr marL="342900" indent="-342900">
              <a:lnSpc>
                <a:spcPct val="12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2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GB" sz="2400" dirty="0"/>
          </a:p>
          <a:p>
            <a:pPr>
              <a:lnSpc>
                <a:spcPct val="120000"/>
              </a:lnSpc>
            </a:pPr>
            <a:br>
              <a:rPr lang="en-GB" sz="2400" dirty="0">
                <a:solidFill>
                  <a:schemeClr val="accent1"/>
                </a:solidFill>
              </a:rPr>
            </a:br>
            <a:endParaRPr lang="en-GB" sz="24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B2BFAA-BB77-1636-A5C0-E7C868439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50824" y="4767263"/>
            <a:ext cx="7705726" cy="273844"/>
          </a:xfrm>
        </p:spPr>
        <p:txBody>
          <a:bodyPr/>
          <a:lstStyle/>
          <a:p>
            <a:r>
              <a:rPr lang="en-GB" cap="none" dirty="0"/>
              <a:t>Education and Training Foundation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8D846A-E0C0-5163-4B99-CBECE5A4C6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2C159E-F13C-4A85-9A41-E7669D3E0D70}" type="slidenum">
              <a:rPr lang="en-GB" smtClean="0"/>
              <a:pPr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3042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0825" y="268288"/>
            <a:ext cx="8612188" cy="62712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GB" sz="2800" dirty="0"/>
              <a:t>Key terms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fld id="{DA2C159E-F13C-4A85-9A41-E7669D3E0D70}" type="slidenum">
              <a:rPr lang="en-GB" smtClean="0"/>
              <a:pPr>
                <a:lnSpc>
                  <a:spcPct val="120000"/>
                </a:lnSpc>
              </a:pPr>
              <a:t>33</a:t>
            </a:fld>
            <a:endParaRPr lang="en-GB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027109C3-E28D-BB29-4E7F-99299ABF6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50824" y="4767263"/>
            <a:ext cx="7705726" cy="273844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GB" cap="none" dirty="0"/>
              <a:t>Education and Training Foundation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A52D826-7F0A-81E9-EC41-EB384E2CB4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6156399"/>
              </p:ext>
            </p:extLst>
          </p:nvPr>
        </p:nvGraphicFramePr>
        <p:xfrm>
          <a:off x="250826" y="987426"/>
          <a:ext cx="8612188" cy="32974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3102">
                  <a:extLst>
                    <a:ext uri="{9D8B030D-6E8A-4147-A177-3AD203B41FA5}">
                      <a16:colId xmlns:a16="http://schemas.microsoft.com/office/drawing/2014/main" val="1234391101"/>
                    </a:ext>
                  </a:extLst>
                </a:gridCol>
                <a:gridCol w="5609086">
                  <a:extLst>
                    <a:ext uri="{9D8B030D-6E8A-4147-A177-3AD203B41FA5}">
                      <a16:colId xmlns:a16="http://schemas.microsoft.com/office/drawing/2014/main" val="3493093417"/>
                    </a:ext>
                  </a:extLst>
                </a:gridCol>
              </a:tblGrid>
              <a:tr h="409947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Cash-flow forecast</a:t>
                      </a:r>
                      <a:endParaRPr lang="en-GB" sz="1400" b="0" i="0" u="none" strike="noStrike" dirty="0"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A7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Explanation</a:t>
                      </a:r>
                      <a:endParaRPr lang="en-GB" sz="1400" b="0" i="0" u="none" strike="noStrike" dirty="0"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A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7156780"/>
                  </a:ext>
                </a:extLst>
              </a:tr>
              <a:tr h="577510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strike="noStrike" dirty="0">
                          <a:solidFill>
                            <a:schemeClr val="accent2"/>
                          </a:solidFill>
                          <a:effectLst/>
                          <a:latin typeface="Arial"/>
                        </a:rPr>
                        <a:t>Inflows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 b="0" i="0" u="none" strike="noStrike" dirty="0"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7677536"/>
                  </a:ext>
                </a:extLst>
              </a:tr>
              <a:tr h="577510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/>
                        </a:rPr>
                        <a:t>Outflows </a:t>
                      </a:r>
                      <a:endParaRPr lang="en-GB" sz="1400" b="1" i="0" u="none" strike="noStrike" dirty="0">
                        <a:solidFill>
                          <a:schemeClr val="accent2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 b="0" i="0" u="none" strike="noStrike" dirty="0"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281445"/>
                  </a:ext>
                </a:extLst>
              </a:tr>
              <a:tr h="577510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/>
                        </a:rPr>
                        <a:t>Net cash flow</a:t>
                      </a:r>
                      <a:endParaRPr lang="en-GB" sz="1400" b="1" i="0" u="none" strike="noStrike" dirty="0">
                        <a:solidFill>
                          <a:schemeClr val="accent2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 b="0" i="0" u="none" strike="noStrike" dirty="0"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6262739"/>
                  </a:ext>
                </a:extLst>
              </a:tr>
              <a:tr h="577510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/>
                        </a:rPr>
                        <a:t>Opening balance</a:t>
                      </a:r>
                      <a:endParaRPr lang="en-GB" sz="1400" b="1" i="0" u="none" strike="noStrike" dirty="0">
                        <a:solidFill>
                          <a:schemeClr val="accent2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 b="0" i="0" u="none" strike="noStrike" dirty="0"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1804446"/>
                  </a:ext>
                </a:extLst>
              </a:tr>
              <a:tr h="577510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/>
                        </a:rPr>
                        <a:t>Closing balance</a:t>
                      </a:r>
                      <a:endParaRPr lang="en-GB" sz="1400" b="1" i="0" u="none" strike="noStrike" dirty="0">
                        <a:solidFill>
                          <a:schemeClr val="accent2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 b="0" i="0" u="none" strike="noStrike" dirty="0"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58074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74984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0825" y="268288"/>
            <a:ext cx="8612188" cy="62712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GB" sz="2800" dirty="0"/>
              <a:t>Key terms: Answers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fld id="{DA2C159E-F13C-4A85-9A41-E7669D3E0D70}" type="slidenum">
              <a:rPr lang="en-GB" smtClean="0"/>
              <a:pPr>
                <a:lnSpc>
                  <a:spcPct val="120000"/>
                </a:lnSpc>
              </a:pPr>
              <a:t>34</a:t>
            </a:fld>
            <a:endParaRPr lang="en-GB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027109C3-E28D-BB29-4E7F-99299ABF6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50824" y="4767263"/>
            <a:ext cx="7705726" cy="273844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GB" cap="none" dirty="0"/>
              <a:t>Education and Training Foundation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A52D826-7F0A-81E9-EC41-EB384E2CB4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783576"/>
              </p:ext>
            </p:extLst>
          </p:nvPr>
        </p:nvGraphicFramePr>
        <p:xfrm>
          <a:off x="250826" y="987426"/>
          <a:ext cx="8612188" cy="3409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3102">
                  <a:extLst>
                    <a:ext uri="{9D8B030D-6E8A-4147-A177-3AD203B41FA5}">
                      <a16:colId xmlns:a16="http://schemas.microsoft.com/office/drawing/2014/main" val="1234391101"/>
                    </a:ext>
                  </a:extLst>
                </a:gridCol>
                <a:gridCol w="5609086">
                  <a:extLst>
                    <a:ext uri="{9D8B030D-6E8A-4147-A177-3AD203B41FA5}">
                      <a16:colId xmlns:a16="http://schemas.microsoft.com/office/drawing/2014/main" val="3493093417"/>
                    </a:ext>
                  </a:extLst>
                </a:gridCol>
              </a:tblGrid>
              <a:tr h="335244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Cash-flow forecast</a:t>
                      </a:r>
                      <a:endParaRPr lang="en-GB" sz="1400" b="0" i="0" u="none" strike="noStrike" dirty="0"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A7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Explanation</a:t>
                      </a:r>
                      <a:endParaRPr lang="en-GB" sz="1400" b="0" i="0" u="none" strike="noStrike" dirty="0"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A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7156780"/>
                  </a:ext>
                </a:extLst>
              </a:tr>
              <a:tr h="563625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strike="noStrike" dirty="0">
                          <a:solidFill>
                            <a:schemeClr val="accent2"/>
                          </a:solidFill>
                          <a:effectLst/>
                          <a:latin typeface="Arial"/>
                        </a:rPr>
                        <a:t>Inflows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dirty="0">
                          <a:effectLst/>
                          <a:latin typeface="Arial"/>
                        </a:rPr>
                        <a:t>Income: Money received from sales, investments, loans, rents, etc.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7677536"/>
                  </a:ext>
                </a:extLst>
              </a:tr>
              <a:tr h="563625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/>
                        </a:rPr>
                        <a:t>Outflows </a:t>
                      </a:r>
                      <a:endParaRPr lang="en-GB" sz="1400" b="1" i="0" u="none" strike="noStrike" dirty="0">
                        <a:solidFill>
                          <a:schemeClr val="accent2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dirty="0">
                          <a:effectLst/>
                          <a:latin typeface="Arial"/>
                        </a:rPr>
                        <a:t>Expenditure: Money for expenses, debts, purchases, wages, etc. 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281445"/>
                  </a:ext>
                </a:extLst>
              </a:tr>
              <a:tr h="335244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/>
                        </a:rPr>
                        <a:t>Net cash flow</a:t>
                      </a:r>
                      <a:endParaRPr lang="en-GB" sz="1400" b="1" i="0" u="none" strike="noStrike" dirty="0">
                        <a:solidFill>
                          <a:schemeClr val="accent2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dirty="0">
                          <a:effectLst/>
                          <a:latin typeface="Arial"/>
                        </a:rPr>
                        <a:t>Total inflows - total outflows (positive net cash flow means more coming in than going out; negative means more going out than coming in) 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6262739"/>
                  </a:ext>
                </a:extLst>
              </a:tr>
              <a:tr h="563625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/>
                        </a:rPr>
                        <a:t>Opening balance</a:t>
                      </a:r>
                      <a:endParaRPr lang="en-GB" sz="1400" b="1" i="0" u="none" strike="noStrike" dirty="0">
                        <a:solidFill>
                          <a:schemeClr val="accent2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dirty="0">
                          <a:effectLst/>
                          <a:latin typeface="Arial"/>
                        </a:rPr>
                        <a:t>The amount of money that a business starts with at the beginning of the period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1804446"/>
                  </a:ext>
                </a:extLst>
              </a:tr>
              <a:tr h="335244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/>
                        </a:rPr>
                        <a:t>Closing balance</a:t>
                      </a:r>
                      <a:endParaRPr lang="en-GB" sz="1400" b="1" i="0" u="none" strike="noStrike" dirty="0">
                        <a:solidFill>
                          <a:schemeClr val="accent2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dirty="0">
                          <a:effectLst/>
                          <a:latin typeface="Arial"/>
                        </a:rPr>
                        <a:t>The amount of money that a business has at the end of that period (opening balance + net cash flow)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58074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68739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72731D-2609-DEA7-E140-A75B29A4DC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A0D99E6F-FEB2-8987-CBC5-61B714134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268288"/>
            <a:ext cx="8419688" cy="68103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GB" sz="2600" dirty="0"/>
              <a:t>Task sheet 2: Cash-flow matching exercise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3611FF-2915-9B36-805F-225F0A52F9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50824" y="987424"/>
            <a:ext cx="8424863" cy="3428021"/>
          </a:xfrm>
        </p:spPr>
        <p:txBody>
          <a:bodyPr/>
          <a:lstStyle/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en-GB" sz="2200" b="1" kern="100" dirty="0">
                <a:solidFill>
                  <a:srgbClr val="212529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Activity</a:t>
            </a: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en-GB" sz="2200" kern="100" dirty="0">
                <a:solidFill>
                  <a:srgbClr val="212529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Take the cards and sort them into the following groups:</a:t>
            </a:r>
          </a:p>
          <a:p>
            <a:pPr marL="612900" lvl="1" indent="-342900">
              <a:lnSpc>
                <a:spcPct val="12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200" kern="100" dirty="0">
                <a:solidFill>
                  <a:srgbClr val="212529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Outflows</a:t>
            </a:r>
          </a:p>
          <a:p>
            <a:pPr marL="612900" lvl="1" indent="-342900">
              <a:lnSpc>
                <a:spcPct val="12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200" kern="100" dirty="0">
                <a:solidFill>
                  <a:srgbClr val="212529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Inflows</a:t>
            </a:r>
          </a:p>
          <a:p>
            <a:pPr marL="612900" lvl="1" indent="-342900">
              <a:lnSpc>
                <a:spcPct val="12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200" kern="100" dirty="0">
                <a:solidFill>
                  <a:srgbClr val="212529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Key cash-flow terms</a:t>
            </a:r>
            <a:endParaRPr lang="en-GB" sz="2200" kern="100" dirty="0">
              <a:solidFill>
                <a:srgbClr val="212529"/>
              </a:solidFill>
              <a:effectLst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612900" lvl="1" indent="-342900">
              <a:lnSpc>
                <a:spcPct val="12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2400" kern="100" dirty="0">
              <a:solidFill>
                <a:srgbClr val="212529"/>
              </a:solidFill>
              <a:effectLst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2400" kern="100" dirty="0">
              <a:solidFill>
                <a:srgbClr val="212529"/>
              </a:solidFill>
              <a:effectLst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2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GB" sz="2400" dirty="0"/>
          </a:p>
          <a:p>
            <a:pPr>
              <a:lnSpc>
                <a:spcPct val="120000"/>
              </a:lnSpc>
            </a:pPr>
            <a:br>
              <a:rPr lang="en-GB" sz="2400" dirty="0">
                <a:solidFill>
                  <a:schemeClr val="accent1"/>
                </a:solidFill>
              </a:rPr>
            </a:br>
            <a:endParaRPr lang="en-GB" sz="24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B2BFAA-BB77-1636-A5C0-E7C868439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50824" y="4767263"/>
            <a:ext cx="7705726" cy="273844"/>
          </a:xfrm>
        </p:spPr>
        <p:txBody>
          <a:bodyPr/>
          <a:lstStyle/>
          <a:p>
            <a:r>
              <a:rPr lang="en-GB" cap="none" dirty="0"/>
              <a:t>Education and Training Foundation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8D846A-E0C0-5163-4B99-CBECE5A4C6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2C159E-F13C-4A85-9A41-E7669D3E0D70}" type="slidenum">
              <a:rPr lang="en-GB" smtClean="0"/>
              <a:pPr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0820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0670F8-8D10-19C9-51F9-E571E7DB8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fld id="{DA2C159E-F13C-4A85-9A41-E7669D3E0D70}" type="slidenum">
              <a:rPr lang="en-GB" smtClean="0"/>
              <a:pPr>
                <a:lnSpc>
                  <a:spcPct val="120000"/>
                </a:lnSpc>
              </a:pPr>
              <a:t>36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A9E1F38-4AB6-B2FD-F85B-8E8A7E368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4" y="268288"/>
            <a:ext cx="8615015" cy="681037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800" dirty="0">
                <a:cs typeface="Arial"/>
              </a:rPr>
              <a:t>Task sheets 3a and 3b: Cash-flow activity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0B5E4F-79A1-D206-070A-3210506FFA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50824" y="987425"/>
            <a:ext cx="8615015" cy="3600549"/>
          </a:xfrm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GB" sz="2200" b="1" dirty="0">
                <a:solidFill>
                  <a:srgbClr val="212529"/>
                </a:solidFill>
                <a:cs typeface="Arial"/>
              </a:rPr>
              <a:t>Activity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sz="2200" dirty="0">
                <a:cs typeface="Arial"/>
              </a:rPr>
              <a:t>Use the information in the task to complete a cash-flow statement. You will be given a case study (task sheet 3a) and a template (task sheet 3b).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sz="2200" dirty="0">
                <a:cs typeface="Arial"/>
              </a:rPr>
              <a:t>Break (for 10 mins)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sz="2200" dirty="0">
                <a:cs typeface="Arial"/>
              </a:rPr>
              <a:t>Feed back to the rest of the group, offering potential advice based on the statement.</a:t>
            </a:r>
          </a:p>
          <a:p>
            <a:pPr>
              <a:lnSpc>
                <a:spcPct val="120000"/>
              </a:lnSpc>
            </a:pPr>
            <a:endParaRPr lang="en-US" sz="2000" dirty="0">
              <a:cs typeface="Arial"/>
            </a:endParaRP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3BF566B2-CEBF-6EF2-01BB-19DD53C97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50824" y="4767263"/>
            <a:ext cx="7705726" cy="273844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GB" cap="none" dirty="0"/>
              <a:t>Education and Training Foundation</a:t>
            </a:r>
          </a:p>
        </p:txBody>
      </p:sp>
    </p:spTree>
    <p:extLst>
      <p:ext uri="{BB962C8B-B14F-4D97-AF65-F5344CB8AC3E}">
        <p14:creationId xmlns:p14="http://schemas.microsoft.com/office/powerpoint/2010/main" val="11530585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BA1008-38A3-8AA7-731F-0BD35132D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fld id="{DA2C159E-F13C-4A85-9A41-E7669D3E0D70}" type="slidenum">
              <a:rPr lang="en-GB" smtClean="0"/>
              <a:pPr>
                <a:lnSpc>
                  <a:spcPct val="120000"/>
                </a:lnSpc>
              </a:pPr>
              <a:t>37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FB74029-B127-25F1-07D2-C19E5C818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4" y="268288"/>
            <a:ext cx="8615015" cy="68103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cs typeface="Arial"/>
              </a:rPr>
              <a:t>Task sheet 4: Cash flow for Fresh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05D3AD-FEDC-6CDE-C8C2-60CB25182D0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50825" y="986400"/>
            <a:ext cx="8612188" cy="3313542"/>
          </a:xfrm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20000"/>
              </a:lnSpc>
            </a:pPr>
            <a:r>
              <a:rPr lang="en-GB" sz="2200" dirty="0">
                <a:solidFill>
                  <a:srgbClr val="212529"/>
                </a:solidFill>
                <a:cs typeface="Arial"/>
              </a:rPr>
              <a:t>In the previous lesson, we looked at a smoothie company called Fresh and its profit and loss account.</a:t>
            </a:r>
          </a:p>
          <a:p>
            <a:pPr>
              <a:lnSpc>
                <a:spcPct val="120000"/>
              </a:lnSpc>
            </a:pPr>
            <a:endParaRPr lang="en-GB" sz="2200" dirty="0">
              <a:solidFill>
                <a:srgbClr val="212529"/>
              </a:solidFill>
              <a:cs typeface="Arial"/>
            </a:endParaRPr>
          </a:p>
          <a:p>
            <a:pPr>
              <a:lnSpc>
                <a:spcPct val="120000"/>
              </a:lnSpc>
            </a:pPr>
            <a:r>
              <a:rPr lang="en-GB" sz="2200" dirty="0">
                <a:solidFill>
                  <a:srgbClr val="212529"/>
                </a:solidFill>
                <a:cs typeface="Arial"/>
              </a:rPr>
              <a:t>The company management now wants you to produce a cash flow for 2022 for them.</a:t>
            </a:r>
          </a:p>
          <a:p>
            <a:pPr>
              <a:lnSpc>
                <a:spcPct val="120000"/>
              </a:lnSpc>
            </a:pPr>
            <a:endParaRPr lang="en-GB" sz="2200" dirty="0">
              <a:solidFill>
                <a:srgbClr val="212529"/>
              </a:solidFill>
              <a:cs typeface="Arial"/>
            </a:endParaRPr>
          </a:p>
          <a:p>
            <a:pPr>
              <a:lnSpc>
                <a:spcPct val="120000"/>
              </a:lnSpc>
            </a:pPr>
            <a:r>
              <a:rPr lang="en-GB" sz="2200" dirty="0">
                <a:solidFill>
                  <a:srgbClr val="212529"/>
                </a:solidFill>
                <a:cs typeface="Arial"/>
              </a:rPr>
              <a:t>As with the previous task, you will be expected to share your findings and offer advice.</a:t>
            </a:r>
          </a:p>
          <a:p>
            <a:pPr>
              <a:lnSpc>
                <a:spcPct val="120000"/>
              </a:lnSpc>
            </a:pPr>
            <a:endParaRPr lang="en-GB" sz="2400" b="1" dirty="0">
              <a:solidFill>
                <a:srgbClr val="212529"/>
              </a:solidFill>
              <a:cs typeface="Arial"/>
            </a:endParaRPr>
          </a:p>
          <a:p>
            <a:pPr>
              <a:lnSpc>
                <a:spcPct val="120000"/>
              </a:lnSpc>
            </a:pPr>
            <a:endParaRPr lang="en-GB" sz="2400" dirty="0">
              <a:solidFill>
                <a:srgbClr val="212529"/>
              </a:solidFill>
            </a:endParaRPr>
          </a:p>
          <a:p>
            <a:pPr>
              <a:lnSpc>
                <a:spcPct val="120000"/>
              </a:lnSpc>
            </a:pPr>
            <a:endParaRPr lang="en-GB" sz="2400" b="1" dirty="0">
              <a:solidFill>
                <a:srgbClr val="212529"/>
              </a:solidFill>
              <a:cs typeface="Arial"/>
            </a:endParaRP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ED6B3E6D-7AA7-D3E3-7491-8641862B4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50824" y="4767263"/>
            <a:ext cx="7705726" cy="273844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GB" cap="none" dirty="0"/>
              <a:t>Education and Training Foundation</a:t>
            </a:r>
          </a:p>
        </p:txBody>
      </p:sp>
    </p:spTree>
    <p:extLst>
      <p:ext uri="{BB962C8B-B14F-4D97-AF65-F5344CB8AC3E}">
        <p14:creationId xmlns:p14="http://schemas.microsoft.com/office/powerpoint/2010/main" val="17740437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D0198D-3830-18C6-604D-A7A68BDA76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1C9AEF-65E5-E7D2-1F3E-713054E23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fld id="{DA2C159E-F13C-4A85-9A41-E7669D3E0D70}" type="slidenum">
              <a:rPr lang="en-GB" smtClean="0"/>
              <a:pPr>
                <a:lnSpc>
                  <a:spcPct val="120000"/>
                </a:lnSpc>
              </a:pPr>
              <a:t>38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DE0DC64-138A-F01D-B512-377D318B2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4" y="268288"/>
            <a:ext cx="8615015" cy="68103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cs typeface="Arial"/>
              </a:rPr>
              <a:t>Comparing profit and loss and cash flow</a:t>
            </a:r>
          </a:p>
          <a:p>
            <a:pPr>
              <a:lnSpc>
                <a:spcPct val="120000"/>
              </a:lnSpc>
            </a:pPr>
            <a:endParaRPr lang="en-US" dirty="0">
              <a:cs typeface="Arial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4470A9-47DE-5349-1B0F-721F5A0A1A5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50825" y="986400"/>
            <a:ext cx="8612188" cy="3313542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212529"/>
                </a:solidFill>
                <a:cs typeface="Arial"/>
              </a:rPr>
              <a:t>In small groups, make some overall comments about the financial health of Fresh. Use both your profit and loss information and your cash-flow statement.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212529"/>
                </a:solidFill>
                <a:cs typeface="Arial"/>
              </a:rPr>
              <a:t>Assume you will be feeding this back to Fresh.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212529"/>
                </a:solidFill>
                <a:cs typeface="Arial"/>
              </a:rPr>
              <a:t>Identify some positives, negatives and areas for concern.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212529"/>
                </a:solidFill>
                <a:cs typeface="Arial"/>
              </a:rPr>
              <a:t>Conclude with some final recommendations.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400" b="1" dirty="0">
              <a:solidFill>
                <a:srgbClr val="212529"/>
              </a:solidFill>
              <a:cs typeface="Arial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212529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400" b="1" dirty="0">
              <a:solidFill>
                <a:srgbClr val="212529"/>
              </a:solidFill>
              <a:cs typeface="Arial"/>
            </a:endParaRP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7BB4AFD1-5722-D7DB-45B9-3343C23E6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50824" y="4767263"/>
            <a:ext cx="7705726" cy="273844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GB" cap="none" dirty="0"/>
              <a:t>Education and Training Foundation</a:t>
            </a:r>
          </a:p>
        </p:txBody>
      </p:sp>
    </p:spTree>
    <p:extLst>
      <p:ext uri="{BB962C8B-B14F-4D97-AF65-F5344CB8AC3E}">
        <p14:creationId xmlns:p14="http://schemas.microsoft.com/office/powerpoint/2010/main" val="33722808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D0198D-3830-18C6-604D-A7A68BDA76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1C9AEF-65E5-E7D2-1F3E-713054E23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fld id="{DA2C159E-F13C-4A85-9A41-E7669D3E0D70}" type="slidenum">
              <a:rPr lang="en-GB" smtClean="0"/>
              <a:pPr>
                <a:lnSpc>
                  <a:spcPct val="120000"/>
                </a:lnSpc>
              </a:pPr>
              <a:t>39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DE0DC64-138A-F01D-B512-377D318B2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4" y="268288"/>
            <a:ext cx="8615015" cy="68103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cs typeface="Arial"/>
              </a:rPr>
              <a:t>Plenary</a:t>
            </a:r>
          </a:p>
          <a:p>
            <a:pPr>
              <a:lnSpc>
                <a:spcPct val="120000"/>
              </a:lnSpc>
            </a:pPr>
            <a:endParaRPr lang="en-US" dirty="0">
              <a:cs typeface="Arial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4470A9-47DE-5349-1B0F-721F5A0A1A5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50825" y="986400"/>
            <a:ext cx="8612188" cy="3313542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12529"/>
                </a:solidFill>
              </a:rPr>
              <a:t>What have we learnt today?</a:t>
            </a:r>
            <a:endParaRPr lang="en-GB" sz="2200" dirty="0">
              <a:solidFill>
                <a:srgbClr val="212529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212529"/>
                </a:solidFill>
              </a:rPr>
              <a:t>Record your progress.</a:t>
            </a:r>
          </a:p>
          <a:p>
            <a:pPr>
              <a:lnSpc>
                <a:spcPct val="150000"/>
              </a:lnSpc>
            </a:pPr>
            <a:endParaRPr lang="en-GB" sz="2400" b="1" dirty="0">
              <a:solidFill>
                <a:srgbClr val="212529"/>
              </a:solidFill>
              <a:cs typeface="Arial"/>
            </a:endParaRP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7BB4AFD1-5722-D7DB-45B9-3343C23E6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50824" y="4767263"/>
            <a:ext cx="7705726" cy="273844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GB" cap="none" dirty="0"/>
              <a:t>Education and Training Foundation</a:t>
            </a:r>
          </a:p>
        </p:txBody>
      </p:sp>
    </p:spTree>
    <p:extLst>
      <p:ext uri="{BB962C8B-B14F-4D97-AF65-F5344CB8AC3E}">
        <p14:creationId xmlns:p14="http://schemas.microsoft.com/office/powerpoint/2010/main" val="82161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72731D-2609-DEA7-E140-A75B29A4DC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A0D99E6F-FEB2-8987-CBC5-61B714134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268288"/>
            <a:ext cx="8419688" cy="68103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GB" sz="2800" dirty="0"/>
              <a:t>Profit and loss in an organisation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3611FF-2915-9B36-805F-225F0A52F9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50824" y="987424"/>
            <a:ext cx="8424863" cy="3428021"/>
          </a:xfrm>
        </p:spPr>
        <p:txBody>
          <a:bodyPr/>
          <a:lstStyle/>
          <a:p>
            <a:pPr marL="342900" indent="-342900">
              <a:lnSpc>
                <a:spcPct val="12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200" kern="100" dirty="0">
                <a:solidFill>
                  <a:srgbClr val="212529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Discuss the purpose and role of profit and loss </a:t>
            </a:r>
            <a:r>
              <a:rPr lang="en-GB" sz="2200" kern="100" dirty="0">
                <a:solidFill>
                  <a:srgbClr val="212529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accounts</a:t>
            </a:r>
            <a:r>
              <a:rPr lang="en-GB" sz="2200" kern="100" dirty="0">
                <a:solidFill>
                  <a:srgbClr val="212529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in an organisation.</a:t>
            </a:r>
          </a:p>
          <a:p>
            <a:pPr marL="342900" indent="-342900">
              <a:lnSpc>
                <a:spcPct val="12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200" kern="100" dirty="0">
                <a:solidFill>
                  <a:srgbClr val="21252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Feedback – whole-class discussion.</a:t>
            </a:r>
            <a:endParaRPr lang="en-GB" sz="22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GB" sz="2400" dirty="0"/>
          </a:p>
          <a:p>
            <a:pPr>
              <a:lnSpc>
                <a:spcPct val="120000"/>
              </a:lnSpc>
            </a:pPr>
            <a:br>
              <a:rPr lang="en-GB" sz="2400" dirty="0">
                <a:solidFill>
                  <a:schemeClr val="accent1"/>
                </a:solidFill>
              </a:rPr>
            </a:br>
            <a:endParaRPr lang="en-GB" sz="24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B2BFAA-BB77-1636-A5C0-E7C868439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50824" y="4767263"/>
            <a:ext cx="7705726" cy="273844"/>
          </a:xfrm>
        </p:spPr>
        <p:txBody>
          <a:bodyPr/>
          <a:lstStyle/>
          <a:p>
            <a:r>
              <a:rPr lang="en-GB" cap="none" dirty="0"/>
              <a:t>Education and Training Foundation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8D846A-E0C0-5163-4B99-CBECE5A4C6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2C159E-F13C-4A85-9A41-E7669D3E0D70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07174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56115-CF93-89C1-525A-9A3FBA9393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Lesson 4</a:t>
            </a:r>
            <a:br>
              <a:rPr lang="en-GB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GB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D9762C-23D8-5E48-CE58-3AE5162FF1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2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Monitoring business </a:t>
            </a:r>
            <a:r>
              <a:rPr lang="en-GB" sz="2800" dirty="0">
                <a:latin typeface="Arial" panose="020B0604020202020204" pitchFamily="34" charset="0"/>
                <a:ea typeface="Arial" panose="020B0604020202020204" pitchFamily="34" charset="0"/>
              </a:rPr>
              <a:t>p</a:t>
            </a:r>
            <a:r>
              <a:rPr lang="en-GB" sz="2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erformance using a balance sheet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9970168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0825" y="268288"/>
            <a:ext cx="8419688" cy="68103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GB" sz="2800" dirty="0"/>
              <a:t>Introduction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50824" y="987424"/>
            <a:ext cx="8424863" cy="3428021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GB" sz="2200" b="1" kern="100" dirty="0"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Learning outcomes</a:t>
            </a:r>
            <a:endParaRPr lang="en-GB" sz="22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200" kern="100" dirty="0">
                <a:solidFill>
                  <a:srgbClr val="212529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Explain t</a:t>
            </a:r>
            <a:r>
              <a:rPr lang="en-GB" sz="2200" kern="100" dirty="0">
                <a:solidFill>
                  <a:srgbClr val="212529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he role of a balance sheet in a business</a:t>
            </a:r>
            <a:endParaRPr lang="en-GB" sz="2200" kern="100" dirty="0">
              <a:solidFill>
                <a:srgbClr val="212529"/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200" kern="100" dirty="0">
                <a:solidFill>
                  <a:srgbClr val="212529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Recognise the components of a balance sheet</a:t>
            </a:r>
            <a:endParaRPr lang="en-GB" sz="2200" kern="100" dirty="0">
              <a:solidFill>
                <a:srgbClr val="212529"/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12529"/>
                </a:solidFill>
                <a:effectLst/>
                <a:ea typeface="Arial" panose="020B0604020202020204" pitchFamily="34" charset="0"/>
              </a:rPr>
              <a:t>Complete basic liquidity ratios using balance-sheet information</a:t>
            </a:r>
            <a:endParaRPr lang="en-GB" sz="22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GB" sz="2200" kern="100" dirty="0">
                <a:solidFill>
                  <a:srgbClr val="212529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n-GB" sz="22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Aft>
                <a:spcPts val="800"/>
              </a:spcAft>
            </a:pPr>
            <a:r>
              <a:rPr lang="en-GB" sz="2200" b="1" kern="100" dirty="0">
                <a:solidFill>
                  <a:srgbClr val="21252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Activity</a:t>
            </a:r>
          </a:p>
          <a:p>
            <a:pPr lvl="0">
              <a:lnSpc>
                <a:spcPct val="100000"/>
              </a:lnSpc>
              <a:spcAft>
                <a:spcPts val="800"/>
              </a:spcAft>
            </a:pPr>
            <a:r>
              <a:rPr lang="en-GB" sz="2200" kern="100" dirty="0">
                <a:solidFill>
                  <a:srgbClr val="21252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Write one thing you know about balance sheets on a sticky note</a:t>
            </a:r>
            <a:r>
              <a:rPr lang="en-GB" sz="2000" kern="100" dirty="0">
                <a:solidFill>
                  <a:srgbClr val="21252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20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en-GB" sz="2400" kern="100" dirty="0">
                <a:solidFill>
                  <a:srgbClr val="212529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n-GB" sz="2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en-GB" sz="2400" dirty="0"/>
          </a:p>
          <a:p>
            <a:pPr>
              <a:lnSpc>
                <a:spcPct val="120000"/>
              </a:lnSpc>
            </a:pPr>
            <a:r>
              <a:rPr lang="en-GB" sz="2400" dirty="0">
                <a:solidFill>
                  <a:srgbClr val="E51C41"/>
                </a:solidFill>
              </a:rPr>
              <a:t> </a:t>
            </a:r>
            <a:br>
              <a:rPr lang="en-GB" sz="2400" dirty="0">
                <a:solidFill>
                  <a:schemeClr val="accent1"/>
                </a:solidFill>
              </a:rPr>
            </a:br>
            <a:endParaRPr lang="en-GB" sz="2400" dirty="0"/>
          </a:p>
        </p:txBody>
      </p:sp>
      <p:sp>
        <p:nvSpPr>
          <p:cNvPr id="3" name="Footer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50824" y="4767263"/>
            <a:ext cx="7705726" cy="273844"/>
          </a:xfrm>
        </p:spPr>
        <p:txBody>
          <a:bodyPr/>
          <a:lstStyle/>
          <a:p>
            <a:r>
              <a:rPr lang="en-GB" cap="none" dirty="0"/>
              <a:t>Education and Training Foundation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2C159E-F13C-4A85-9A41-E7669D3E0D70}" type="slidenum">
              <a:rPr lang="en-GB" smtClean="0"/>
              <a:pPr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1436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72731D-2609-DEA7-E140-A75B29A4DC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A0D99E6F-FEB2-8987-CBC5-61B714134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268288"/>
            <a:ext cx="8419688" cy="68103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GB" sz="2800" dirty="0">
                <a:latin typeface="Arial" panose="020B0604020202020204" pitchFamily="34" charset="0"/>
                <a:ea typeface="Calibri" panose="020F0502020204030204" pitchFamily="34" charset="0"/>
              </a:rPr>
              <a:t>T</a:t>
            </a:r>
            <a:r>
              <a:rPr lang="en-GB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he importance of producing and monitoring balance sheets for business performance</a:t>
            </a:r>
            <a:endParaRPr lang="en-GB" sz="28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3611FF-2915-9B36-805F-225F0A52F9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50824" y="1629348"/>
            <a:ext cx="8424863" cy="2963917"/>
          </a:xfrm>
        </p:spPr>
        <p:txBody>
          <a:bodyPr/>
          <a:lstStyle/>
          <a:p>
            <a:pPr marL="342900" indent="-342900">
              <a:lnSpc>
                <a:spcPct val="12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A balance sheet gives a snapshot of a company’s financial position.</a:t>
            </a:r>
          </a:p>
          <a:p>
            <a:pPr marL="342900" indent="-342900">
              <a:lnSpc>
                <a:spcPct val="12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It details what a business owns (assets) and what it owes (liabilities), and it can be used to calculate a business’s net worth.</a:t>
            </a:r>
          </a:p>
          <a:p>
            <a:pPr marL="342900" indent="-342900">
              <a:lnSpc>
                <a:spcPct val="12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The following slide gives some of the key terms on a balance sheet. </a:t>
            </a:r>
          </a:p>
          <a:p>
            <a:pPr marL="342900" indent="-342900">
              <a:lnSpc>
                <a:spcPct val="12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Try to define them.</a:t>
            </a:r>
          </a:p>
          <a:p>
            <a:pPr marL="342900" indent="-342900">
              <a:lnSpc>
                <a:spcPct val="12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We will then discuss the correct definitions.</a:t>
            </a:r>
            <a:endParaRPr lang="en-GB" sz="2400" dirty="0"/>
          </a:p>
          <a:p>
            <a:pPr>
              <a:lnSpc>
                <a:spcPct val="120000"/>
              </a:lnSpc>
            </a:pPr>
            <a:br>
              <a:rPr lang="en-GB" sz="2400" dirty="0">
                <a:solidFill>
                  <a:schemeClr val="accent1"/>
                </a:solidFill>
              </a:rPr>
            </a:br>
            <a:endParaRPr lang="en-GB" sz="24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B2BFAA-BB77-1636-A5C0-E7C868439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50824" y="4767263"/>
            <a:ext cx="7705726" cy="273844"/>
          </a:xfrm>
        </p:spPr>
        <p:txBody>
          <a:bodyPr/>
          <a:lstStyle/>
          <a:p>
            <a:r>
              <a:rPr lang="en-GB" cap="none" dirty="0"/>
              <a:t>Education and Training Foundation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8D846A-E0C0-5163-4B99-CBECE5A4C6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2C159E-F13C-4A85-9A41-E7669D3E0D70}" type="slidenum">
              <a:rPr lang="en-GB" smtClean="0"/>
              <a:pPr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18127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0825" y="268288"/>
            <a:ext cx="8612188" cy="62712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GB" sz="2800" dirty="0"/>
              <a:t>Key terms (1)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fld id="{DA2C159E-F13C-4A85-9A41-E7669D3E0D70}" type="slidenum">
              <a:rPr lang="en-GB" smtClean="0"/>
              <a:pPr>
                <a:lnSpc>
                  <a:spcPct val="120000"/>
                </a:lnSpc>
              </a:pPr>
              <a:t>43</a:t>
            </a:fld>
            <a:endParaRPr lang="en-GB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027109C3-E28D-BB29-4E7F-99299ABF6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50824" y="4767263"/>
            <a:ext cx="7705726" cy="273844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GB" cap="none" dirty="0"/>
              <a:t>Education and Training Foundation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738A604-148F-1A2B-1FF3-F1BFE8D80D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5665893"/>
              </p:ext>
            </p:extLst>
          </p:nvPr>
        </p:nvGraphicFramePr>
        <p:xfrm>
          <a:off x="464344" y="1010093"/>
          <a:ext cx="8258175" cy="3697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4763">
                  <a:extLst>
                    <a:ext uri="{9D8B030D-6E8A-4147-A177-3AD203B41FA5}">
                      <a16:colId xmlns:a16="http://schemas.microsoft.com/office/drawing/2014/main" val="2713822206"/>
                    </a:ext>
                  </a:extLst>
                </a:gridCol>
                <a:gridCol w="4703412">
                  <a:extLst>
                    <a:ext uri="{9D8B030D-6E8A-4147-A177-3AD203B41FA5}">
                      <a16:colId xmlns:a16="http://schemas.microsoft.com/office/drawing/2014/main" val="1005951836"/>
                    </a:ext>
                  </a:extLst>
                </a:gridCol>
              </a:tblGrid>
              <a:tr h="422763">
                <a:tc>
                  <a:txBody>
                    <a:bodyPr/>
                    <a:lstStyle/>
                    <a:p>
                      <a:r>
                        <a:rPr lang="en-GB" dirty="0"/>
                        <a:t>Key term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Definition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7446945"/>
                  </a:ext>
                </a:extLst>
              </a:tr>
              <a:tr h="467839">
                <a:tc>
                  <a:txBody>
                    <a:bodyPr/>
                    <a:lstStyle/>
                    <a:p>
                      <a:r>
                        <a:rPr lang="en-GB" sz="1800" dirty="0"/>
                        <a:t>Non-current/fixed assets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136009"/>
                  </a:ext>
                </a:extLst>
              </a:tr>
              <a:tr h="467839">
                <a:tc>
                  <a:txBody>
                    <a:bodyPr/>
                    <a:lstStyle/>
                    <a:p>
                      <a:r>
                        <a:rPr lang="en-GB" dirty="0"/>
                        <a:t>Current assets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1230737"/>
                  </a:ext>
                </a:extLst>
              </a:tr>
              <a:tr h="467839">
                <a:tc>
                  <a:txBody>
                    <a:bodyPr/>
                    <a:lstStyle/>
                    <a:p>
                      <a:r>
                        <a:rPr lang="en-GB" dirty="0"/>
                        <a:t>Current liabilities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1695157"/>
                  </a:ext>
                </a:extLst>
              </a:tr>
              <a:tr h="467839">
                <a:tc>
                  <a:txBody>
                    <a:bodyPr/>
                    <a:lstStyle/>
                    <a:p>
                      <a:r>
                        <a:rPr lang="en-GB" dirty="0"/>
                        <a:t>Non-current/long-term liabilities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118512"/>
                  </a:ext>
                </a:extLst>
              </a:tr>
              <a:tr h="467839">
                <a:tc>
                  <a:txBody>
                    <a:bodyPr/>
                    <a:lstStyle/>
                    <a:p>
                      <a:r>
                        <a:rPr lang="en-GB" dirty="0"/>
                        <a:t>Net assets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9870238"/>
                  </a:ext>
                </a:extLst>
              </a:tr>
              <a:tr h="467839">
                <a:tc>
                  <a:txBody>
                    <a:bodyPr/>
                    <a:lstStyle/>
                    <a:p>
                      <a:r>
                        <a:rPr lang="en-GB" dirty="0"/>
                        <a:t>Share issue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7089323"/>
                  </a:ext>
                </a:extLst>
              </a:tr>
              <a:tr h="467839">
                <a:tc>
                  <a:txBody>
                    <a:bodyPr/>
                    <a:lstStyle/>
                    <a:p>
                      <a:r>
                        <a:rPr lang="en-GB" dirty="0"/>
                        <a:t>Retained profit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21749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80021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0825" y="102393"/>
            <a:ext cx="8612188" cy="51911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GB" sz="2800" dirty="0"/>
              <a:t>Key terms (2)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fld id="{DA2C159E-F13C-4A85-9A41-E7669D3E0D70}" type="slidenum">
              <a:rPr lang="en-GB" smtClean="0"/>
              <a:pPr>
                <a:lnSpc>
                  <a:spcPct val="120000"/>
                </a:lnSpc>
              </a:pPr>
              <a:t>44</a:t>
            </a:fld>
            <a:endParaRPr lang="en-GB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027109C3-E28D-BB29-4E7F-99299ABF6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50824" y="4767263"/>
            <a:ext cx="7705726" cy="273844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GB" cap="none" dirty="0"/>
              <a:t>Education and Training Foundation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D242CEC-188E-D0FD-C0CE-12BB549B5E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3059498"/>
              </p:ext>
            </p:extLst>
          </p:nvPr>
        </p:nvGraphicFramePr>
        <p:xfrm>
          <a:off x="252413" y="621506"/>
          <a:ext cx="8640762" cy="4306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6452">
                  <a:extLst>
                    <a:ext uri="{9D8B030D-6E8A-4147-A177-3AD203B41FA5}">
                      <a16:colId xmlns:a16="http://schemas.microsoft.com/office/drawing/2014/main" val="1679190483"/>
                    </a:ext>
                  </a:extLst>
                </a:gridCol>
                <a:gridCol w="5214310">
                  <a:extLst>
                    <a:ext uri="{9D8B030D-6E8A-4147-A177-3AD203B41FA5}">
                      <a16:colId xmlns:a16="http://schemas.microsoft.com/office/drawing/2014/main" val="1253056295"/>
                    </a:ext>
                  </a:extLst>
                </a:gridCol>
              </a:tblGrid>
              <a:tr h="423000">
                <a:tc>
                  <a:txBody>
                    <a:bodyPr/>
                    <a:lstStyle/>
                    <a:p>
                      <a:r>
                        <a:rPr lang="en-GB" dirty="0"/>
                        <a:t>Key term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Definition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5462197"/>
                  </a:ext>
                </a:extLst>
              </a:tr>
              <a:tr h="671985">
                <a:tc>
                  <a:txBody>
                    <a:bodyPr/>
                    <a:lstStyle/>
                    <a:p>
                      <a:r>
                        <a:rPr lang="en-GB" sz="1600" dirty="0"/>
                        <a:t>Non-current/fixed assets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Items owned by the business that it will continue to own for more than one year, e.g. building and machinery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0049652"/>
                  </a:ext>
                </a:extLst>
              </a:tr>
              <a:tr h="597133">
                <a:tc>
                  <a:txBody>
                    <a:bodyPr/>
                    <a:lstStyle/>
                    <a:p>
                      <a:r>
                        <a:rPr lang="en-GB" sz="1600" dirty="0"/>
                        <a:t>Current assets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Cash or an item that is expected to be converted into cash within one year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4846460"/>
                  </a:ext>
                </a:extLst>
              </a:tr>
              <a:tr h="572690">
                <a:tc>
                  <a:txBody>
                    <a:bodyPr/>
                    <a:lstStyle/>
                    <a:p>
                      <a:r>
                        <a:rPr lang="en-GB" sz="1600" dirty="0"/>
                        <a:t>Current liabilities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Money the business owes which it will pay back within one year, e.g. overdraft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1439835"/>
                  </a:ext>
                </a:extLst>
              </a:tr>
              <a:tr h="609898">
                <a:tc>
                  <a:txBody>
                    <a:bodyPr/>
                    <a:lstStyle/>
                    <a:p>
                      <a:r>
                        <a:rPr lang="en-GB" sz="1600" dirty="0"/>
                        <a:t>Non-current/long-term liabilities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Money the business owes which it will pay back in over one year, e.g. bank loan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1954332"/>
                  </a:ext>
                </a:extLst>
              </a:tr>
              <a:tr h="572690">
                <a:tc>
                  <a:txBody>
                    <a:bodyPr/>
                    <a:lstStyle/>
                    <a:p>
                      <a:r>
                        <a:rPr lang="en-GB" sz="1600" dirty="0"/>
                        <a:t>Net assets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The company’s assets after all liabilities have been taken away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8579678"/>
                  </a:ext>
                </a:extLst>
              </a:tr>
              <a:tr h="423000">
                <a:tc>
                  <a:txBody>
                    <a:bodyPr/>
                    <a:lstStyle/>
                    <a:p>
                      <a:r>
                        <a:rPr lang="en-GB" sz="1600" dirty="0"/>
                        <a:t>Share issue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Money raised from the sale of shares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7609235"/>
                  </a:ext>
                </a:extLst>
              </a:tr>
              <a:tr h="423000">
                <a:tc>
                  <a:txBody>
                    <a:bodyPr/>
                    <a:lstStyle/>
                    <a:p>
                      <a:r>
                        <a:rPr lang="en-GB" sz="1600" dirty="0"/>
                        <a:t>Retained profit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Profit from previous year kept by the business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87910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16312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4350FA-2D06-EADB-5CDF-C3F9BE4974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2C159E-F13C-4A85-9A41-E7669D3E0D70}" type="slidenum">
              <a:rPr lang="en-GB" smtClean="0"/>
              <a:pPr/>
              <a:t>45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5178007-EFF5-AC0F-C3ED-F2633ADDA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950" y="249900"/>
            <a:ext cx="8437563" cy="557211"/>
          </a:xfrm>
        </p:spPr>
        <p:txBody>
          <a:bodyPr anchor="ctr">
            <a:normAutofit/>
          </a:bodyPr>
          <a:lstStyle/>
          <a:p>
            <a:r>
              <a:rPr lang="en-GB" sz="2800" dirty="0"/>
              <a:t>Task sheet 1: Card sorting activity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109DAC-1D7B-6F63-1FFC-8FD6E583590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4000" y="1265274"/>
            <a:ext cx="7667625" cy="3322700"/>
          </a:xfrm>
        </p:spPr>
        <p:txBody>
          <a:bodyPr/>
          <a:lstStyle/>
          <a:p>
            <a:r>
              <a:rPr lang="en-GB" sz="2200" b="1" kern="100" dirty="0">
                <a:solidFill>
                  <a:srgbClr val="21252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Activity</a:t>
            </a:r>
          </a:p>
          <a:p>
            <a:r>
              <a:rPr lang="en-GB" sz="2200" dirty="0"/>
              <a:t>Sort the cards into the following categories:</a:t>
            </a:r>
          </a:p>
          <a:p>
            <a:endParaRPr lang="en-GB" sz="2200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/>
              <a:t>Current assets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/>
              <a:t>Fixed assets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/>
              <a:t>Current liabilities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/>
              <a:t>Long-term liabilities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BE6383-7874-7E4A-4F49-E21616E53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GB" cap="none" dirty="0"/>
              <a:t>Education and Training Foundation</a:t>
            </a:r>
          </a:p>
        </p:txBody>
      </p:sp>
    </p:spTree>
    <p:extLst>
      <p:ext uri="{BB962C8B-B14F-4D97-AF65-F5344CB8AC3E}">
        <p14:creationId xmlns:p14="http://schemas.microsoft.com/office/powerpoint/2010/main" val="24068498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0670F8-8D10-19C9-51F9-E571E7DB8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fld id="{DA2C159E-F13C-4A85-9A41-E7669D3E0D70}" type="slidenum">
              <a:rPr lang="en-GB" smtClean="0"/>
              <a:pPr>
                <a:lnSpc>
                  <a:spcPct val="120000"/>
                </a:lnSpc>
              </a:pPr>
              <a:t>46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A9E1F38-4AB6-B2FD-F85B-8E8A7E368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4" y="268288"/>
            <a:ext cx="8615015" cy="681037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800" dirty="0">
                <a:cs typeface="Arial"/>
              </a:rPr>
              <a:t>Balance-sheet net worth task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0B5E4F-79A1-D206-070A-3210506FFA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50824" y="987425"/>
            <a:ext cx="8615015" cy="3600549"/>
          </a:xfrm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200" dirty="0">
                <a:cs typeface="Arial"/>
              </a:rPr>
              <a:t>Businesses use balance sheets to: 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cs typeface="Arial"/>
              </a:rPr>
              <a:t>show their net worth (how much the company is worth after all the liabilities have been accounted for)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cs typeface="Arial"/>
              </a:rPr>
              <a:t>demonstrate where the company’s money has come from.</a:t>
            </a:r>
          </a:p>
          <a:p>
            <a:pPr>
              <a:lnSpc>
                <a:spcPct val="120000"/>
              </a:lnSpc>
            </a:pPr>
            <a:endParaRPr lang="en-US" sz="2200" dirty="0">
              <a:cs typeface="Arial"/>
            </a:endParaRPr>
          </a:p>
          <a:p>
            <a:pPr>
              <a:lnSpc>
                <a:spcPct val="120000"/>
              </a:lnSpc>
            </a:pPr>
            <a:r>
              <a:rPr lang="en-US" sz="2200" dirty="0">
                <a:cs typeface="Arial"/>
              </a:rPr>
              <a:t>Parts A and B must end on the same figure – hence the term ‘balance sheet’, as we will see on the next slide. </a:t>
            </a:r>
          </a:p>
          <a:p>
            <a:pPr>
              <a:lnSpc>
                <a:spcPct val="120000"/>
              </a:lnSpc>
            </a:pPr>
            <a:endParaRPr lang="en-US" sz="2000" dirty="0">
              <a:cs typeface="Arial"/>
            </a:endParaRP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3BF566B2-CEBF-6EF2-01BB-19DD53C97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50824" y="4767263"/>
            <a:ext cx="7705726" cy="273844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GB" cap="none" dirty="0"/>
              <a:t>Education and Training Foundation</a:t>
            </a:r>
          </a:p>
        </p:txBody>
      </p:sp>
    </p:spTree>
    <p:extLst>
      <p:ext uri="{BB962C8B-B14F-4D97-AF65-F5344CB8AC3E}">
        <p14:creationId xmlns:p14="http://schemas.microsoft.com/office/powerpoint/2010/main" val="32613056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3B42794-5909-5AA0-9FCC-CDFE7E726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2C159E-F13C-4A85-9A41-E7669D3E0D70}" type="slidenum">
              <a:rPr lang="en-GB" smtClean="0"/>
              <a:pPr/>
              <a:t>47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44A12DE-4BAE-779F-FF26-F5839A0E1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950" y="94778"/>
            <a:ext cx="8437563" cy="699425"/>
          </a:xfrm>
        </p:spPr>
        <p:txBody>
          <a:bodyPr>
            <a:normAutofit/>
          </a:bodyPr>
          <a:lstStyle/>
          <a:p>
            <a:r>
              <a:rPr lang="en-US" sz="2800" dirty="0">
                <a:cs typeface="Arial"/>
              </a:rPr>
              <a:t>Task sheet 2: Balance-sheet template</a:t>
            </a:r>
            <a:endParaRPr lang="en-GB" sz="28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C9EC9E-787B-4332-1053-5A2899616B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GB" cap="none" dirty="0"/>
              <a:t>Education and Training Foundation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0D06C89-52BA-41A0-F577-B318DFCAFE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386684"/>
              </p:ext>
            </p:extLst>
          </p:nvPr>
        </p:nvGraphicFramePr>
        <p:xfrm>
          <a:off x="232950" y="463880"/>
          <a:ext cx="7520085" cy="4215739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4257060">
                  <a:extLst>
                    <a:ext uri="{9D8B030D-6E8A-4147-A177-3AD203B41FA5}">
                      <a16:colId xmlns:a16="http://schemas.microsoft.com/office/drawing/2014/main" val="2817082327"/>
                    </a:ext>
                  </a:extLst>
                </a:gridCol>
                <a:gridCol w="1404613">
                  <a:extLst>
                    <a:ext uri="{9D8B030D-6E8A-4147-A177-3AD203B41FA5}">
                      <a16:colId xmlns:a16="http://schemas.microsoft.com/office/drawing/2014/main" val="2449821172"/>
                    </a:ext>
                  </a:extLst>
                </a:gridCol>
                <a:gridCol w="1858412">
                  <a:extLst>
                    <a:ext uri="{9D8B030D-6E8A-4147-A177-3AD203B41FA5}">
                      <a16:colId xmlns:a16="http://schemas.microsoft.com/office/drawing/2014/main" val="2631241025"/>
                    </a:ext>
                  </a:extLst>
                </a:gridCol>
              </a:tblGrid>
              <a:tr h="183293">
                <a:tc>
                  <a:txBody>
                    <a:bodyPr/>
                    <a:lstStyle/>
                    <a:p>
                      <a:pPr algn="l" fontAlgn="b"/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/>
                </a:tc>
                <a:extLst>
                  <a:ext uri="{0D108BD9-81ED-4DB2-BD59-A6C34878D82A}">
                    <a16:rowId xmlns:a16="http://schemas.microsoft.com/office/drawing/2014/main" val="2362983456"/>
                  </a:ext>
                </a:extLst>
              </a:tr>
              <a:tr h="183293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u="none" strike="noStrike" dirty="0">
                          <a:effectLst/>
                        </a:rPr>
                        <a:t>PART A 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>
                          <a:effectLst/>
                        </a:rPr>
                        <a:t>£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effectLst/>
                        </a:rPr>
                        <a:t>£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/>
                </a:tc>
                <a:extLst>
                  <a:ext uri="{0D108BD9-81ED-4DB2-BD59-A6C34878D82A}">
                    <a16:rowId xmlns:a16="http://schemas.microsoft.com/office/drawing/2014/main" val="3326956246"/>
                  </a:ext>
                </a:extLst>
              </a:tr>
              <a:tr h="183293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u="none" strike="noStrike" dirty="0">
                          <a:effectLst/>
                        </a:rPr>
                        <a:t>Fixed assets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 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 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/>
                </a:tc>
                <a:extLst>
                  <a:ext uri="{0D108BD9-81ED-4DB2-BD59-A6C34878D82A}">
                    <a16:rowId xmlns:a16="http://schemas.microsoft.com/office/drawing/2014/main" val="2803827730"/>
                  </a:ext>
                </a:extLst>
              </a:tr>
              <a:tr h="183293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 dirty="0">
                          <a:effectLst/>
                        </a:rPr>
                        <a:t> Vehicles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 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 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/>
                </a:tc>
                <a:extLst>
                  <a:ext uri="{0D108BD9-81ED-4DB2-BD59-A6C34878D82A}">
                    <a16:rowId xmlns:a16="http://schemas.microsoft.com/office/drawing/2014/main" val="3901143035"/>
                  </a:ext>
                </a:extLst>
              </a:tr>
              <a:tr h="183293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 dirty="0">
                          <a:effectLst/>
                        </a:rPr>
                        <a:t> Land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 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 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/>
                </a:tc>
                <a:extLst>
                  <a:ext uri="{0D108BD9-81ED-4DB2-BD59-A6C34878D82A}">
                    <a16:rowId xmlns:a16="http://schemas.microsoft.com/office/drawing/2014/main" val="399507278"/>
                  </a:ext>
                </a:extLst>
              </a:tr>
              <a:tr h="183293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 dirty="0">
                          <a:effectLst/>
                        </a:rPr>
                        <a:t> Machinery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 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 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/>
                </a:tc>
                <a:extLst>
                  <a:ext uri="{0D108BD9-81ED-4DB2-BD59-A6C34878D82A}">
                    <a16:rowId xmlns:a16="http://schemas.microsoft.com/office/drawing/2014/main" val="2774978453"/>
                  </a:ext>
                </a:extLst>
              </a:tr>
              <a:tr h="183293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u="none" strike="noStrike" dirty="0">
                          <a:effectLst/>
                        </a:rPr>
                        <a:t>Current assets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 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 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/>
                </a:tc>
                <a:extLst>
                  <a:ext uri="{0D108BD9-81ED-4DB2-BD59-A6C34878D82A}">
                    <a16:rowId xmlns:a16="http://schemas.microsoft.com/office/drawing/2014/main" val="1229618275"/>
                  </a:ext>
                </a:extLst>
              </a:tr>
              <a:tr h="183293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Stock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 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 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/>
                </a:tc>
                <a:extLst>
                  <a:ext uri="{0D108BD9-81ED-4DB2-BD59-A6C34878D82A}">
                    <a16:rowId xmlns:a16="http://schemas.microsoft.com/office/drawing/2014/main" val="2925636347"/>
                  </a:ext>
                </a:extLst>
              </a:tr>
              <a:tr h="183293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Debtors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 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 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/>
                </a:tc>
                <a:extLst>
                  <a:ext uri="{0D108BD9-81ED-4DB2-BD59-A6C34878D82A}">
                    <a16:rowId xmlns:a16="http://schemas.microsoft.com/office/drawing/2014/main" val="1018757453"/>
                  </a:ext>
                </a:extLst>
              </a:tr>
              <a:tr h="183293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Bank/cash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 dirty="0">
                          <a:effectLst/>
                        </a:rPr>
                        <a:t> 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 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/>
                </a:tc>
                <a:extLst>
                  <a:ext uri="{0D108BD9-81ED-4DB2-BD59-A6C34878D82A}">
                    <a16:rowId xmlns:a16="http://schemas.microsoft.com/office/drawing/2014/main" val="1554799565"/>
                  </a:ext>
                </a:extLst>
              </a:tr>
              <a:tr h="183293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 dirty="0">
                          <a:effectLst/>
                        </a:rPr>
                        <a:t> 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 dirty="0">
                          <a:effectLst/>
                        </a:rPr>
                        <a:t> 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 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/>
                </a:tc>
                <a:extLst>
                  <a:ext uri="{0D108BD9-81ED-4DB2-BD59-A6C34878D82A}">
                    <a16:rowId xmlns:a16="http://schemas.microsoft.com/office/drawing/2014/main" val="2024588700"/>
                  </a:ext>
                </a:extLst>
              </a:tr>
              <a:tr h="183293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u="none" strike="noStrike" dirty="0">
                          <a:effectLst/>
                        </a:rPr>
                        <a:t>Current liabilities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 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 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/>
                </a:tc>
                <a:extLst>
                  <a:ext uri="{0D108BD9-81ED-4DB2-BD59-A6C34878D82A}">
                    <a16:rowId xmlns:a16="http://schemas.microsoft.com/office/drawing/2014/main" val="2079424546"/>
                  </a:ext>
                </a:extLst>
              </a:tr>
              <a:tr h="183293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Creditors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 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 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/>
                </a:tc>
                <a:extLst>
                  <a:ext uri="{0D108BD9-81ED-4DB2-BD59-A6C34878D82A}">
                    <a16:rowId xmlns:a16="http://schemas.microsoft.com/office/drawing/2014/main" val="2329016954"/>
                  </a:ext>
                </a:extLst>
              </a:tr>
              <a:tr h="183293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 dirty="0">
                          <a:effectLst/>
                        </a:rPr>
                        <a:t>Dividends due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 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 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/>
                </a:tc>
                <a:extLst>
                  <a:ext uri="{0D108BD9-81ED-4DB2-BD59-A6C34878D82A}">
                    <a16:rowId xmlns:a16="http://schemas.microsoft.com/office/drawing/2014/main" val="3837932862"/>
                  </a:ext>
                </a:extLst>
              </a:tr>
              <a:tr h="183293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 dirty="0">
                          <a:effectLst/>
                        </a:rPr>
                        <a:t>Working capital (CA-CL)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 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 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/>
                </a:tc>
                <a:extLst>
                  <a:ext uri="{0D108BD9-81ED-4DB2-BD59-A6C34878D82A}">
                    <a16:rowId xmlns:a16="http://schemas.microsoft.com/office/drawing/2014/main" val="1642931718"/>
                  </a:ext>
                </a:extLst>
              </a:tr>
              <a:tr h="183293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 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 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 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/>
                </a:tc>
                <a:extLst>
                  <a:ext uri="{0D108BD9-81ED-4DB2-BD59-A6C34878D82A}">
                    <a16:rowId xmlns:a16="http://schemas.microsoft.com/office/drawing/2014/main" val="3135024582"/>
                  </a:ext>
                </a:extLst>
              </a:tr>
              <a:tr h="183293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u="none" strike="noStrike" dirty="0">
                          <a:effectLst/>
                        </a:rPr>
                        <a:t>Long-term liabilities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 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 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/>
                </a:tc>
                <a:extLst>
                  <a:ext uri="{0D108BD9-81ED-4DB2-BD59-A6C34878D82A}">
                    <a16:rowId xmlns:a16="http://schemas.microsoft.com/office/drawing/2014/main" val="247331859"/>
                  </a:ext>
                </a:extLst>
              </a:tr>
              <a:tr h="183293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Bank loans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 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 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/>
                </a:tc>
                <a:extLst>
                  <a:ext uri="{0D108BD9-81ED-4DB2-BD59-A6C34878D82A}">
                    <a16:rowId xmlns:a16="http://schemas.microsoft.com/office/drawing/2014/main" val="1361528859"/>
                  </a:ext>
                </a:extLst>
              </a:tr>
              <a:tr h="183293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 dirty="0">
                          <a:effectLst/>
                        </a:rPr>
                        <a:t>Net assets (TA-TL)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 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 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/>
                </a:tc>
                <a:extLst>
                  <a:ext uri="{0D108BD9-81ED-4DB2-BD59-A6C34878D82A}">
                    <a16:rowId xmlns:a16="http://schemas.microsoft.com/office/drawing/2014/main" val="3287971952"/>
                  </a:ext>
                </a:extLst>
              </a:tr>
              <a:tr h="183293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u="none" strike="noStrike" dirty="0">
                          <a:effectLst/>
                        </a:rPr>
                        <a:t>PART B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 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 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/>
                </a:tc>
                <a:extLst>
                  <a:ext uri="{0D108BD9-81ED-4DB2-BD59-A6C34878D82A}">
                    <a16:rowId xmlns:a16="http://schemas.microsoft.com/office/drawing/2014/main" val="4133330652"/>
                  </a:ext>
                </a:extLst>
              </a:tr>
              <a:tr h="183293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Financed by</a:t>
                      </a:r>
                      <a:endParaRPr lang="en-GB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 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 dirty="0">
                          <a:effectLst/>
                        </a:rPr>
                        <a:t> 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/>
                </a:tc>
                <a:extLst>
                  <a:ext uri="{0D108BD9-81ED-4DB2-BD59-A6C34878D82A}">
                    <a16:rowId xmlns:a16="http://schemas.microsoft.com/office/drawing/2014/main" val="2575807435"/>
                  </a:ext>
                </a:extLst>
              </a:tr>
              <a:tr h="183293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Capital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 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 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/>
                </a:tc>
                <a:extLst>
                  <a:ext uri="{0D108BD9-81ED-4DB2-BD59-A6C34878D82A}">
                    <a16:rowId xmlns:a16="http://schemas.microsoft.com/office/drawing/2014/main" val="660839712"/>
                  </a:ext>
                </a:extLst>
              </a:tr>
              <a:tr h="183293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Retained profit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 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 dirty="0">
                          <a:effectLst/>
                        </a:rPr>
                        <a:t> 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/>
                </a:tc>
                <a:extLst>
                  <a:ext uri="{0D108BD9-81ED-4DB2-BD59-A6C34878D82A}">
                    <a16:rowId xmlns:a16="http://schemas.microsoft.com/office/drawing/2014/main" val="13096559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45576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BA1008-38A3-8AA7-731F-0BD35132D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fld id="{DA2C159E-F13C-4A85-9A41-E7669D3E0D70}" type="slidenum">
              <a:rPr lang="en-GB" smtClean="0"/>
              <a:pPr>
                <a:lnSpc>
                  <a:spcPct val="120000"/>
                </a:lnSpc>
              </a:pPr>
              <a:t>48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FB74029-B127-25F1-07D2-C19E5C818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4" y="268289"/>
            <a:ext cx="8615015" cy="57527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cs typeface="Arial"/>
              </a:rPr>
              <a:t>Task sheet 3: Balance-sheet activity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05D3AD-FEDC-6CDE-C8C2-60CB25182D0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65906" y="1246909"/>
            <a:ext cx="8612188" cy="2981612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212529"/>
                </a:solidFill>
                <a:cs typeface="Arial"/>
              </a:rPr>
              <a:t>During the previous lesson we looked at a smoothie company called Fresh – its profit and loss account and its cash flow.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212529"/>
                </a:solidFill>
                <a:cs typeface="Arial"/>
              </a:rPr>
              <a:t>The management want you to produce a balance sheet for 2023.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212529"/>
                </a:solidFill>
                <a:cs typeface="Arial"/>
              </a:rPr>
              <a:t>They have provided you with the layout and figures.</a:t>
            </a:r>
          </a:p>
          <a:p>
            <a:pPr>
              <a:lnSpc>
                <a:spcPct val="120000"/>
              </a:lnSpc>
            </a:pPr>
            <a:endParaRPr lang="en-GB" sz="2400" dirty="0">
              <a:solidFill>
                <a:srgbClr val="212529"/>
              </a:solidFill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GB" sz="2400" b="1" dirty="0">
              <a:solidFill>
                <a:srgbClr val="212529"/>
              </a:solidFill>
              <a:cs typeface="Arial"/>
            </a:endParaRP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ED6B3E6D-7AA7-D3E3-7491-8641862B4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50824" y="4767263"/>
            <a:ext cx="7705726" cy="273844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GB" cap="none" dirty="0"/>
              <a:t>Education and Training Foundation</a:t>
            </a:r>
          </a:p>
        </p:txBody>
      </p:sp>
    </p:spTree>
    <p:extLst>
      <p:ext uri="{BB962C8B-B14F-4D97-AF65-F5344CB8AC3E}">
        <p14:creationId xmlns:p14="http://schemas.microsoft.com/office/powerpoint/2010/main" val="139743914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D0198D-3830-18C6-604D-A7A68BDA76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1C9AEF-65E5-E7D2-1F3E-713054E23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fld id="{DA2C159E-F13C-4A85-9A41-E7669D3E0D70}" type="slidenum">
              <a:rPr lang="en-GB" smtClean="0"/>
              <a:pPr>
                <a:lnSpc>
                  <a:spcPct val="120000"/>
                </a:lnSpc>
              </a:pPr>
              <a:t>49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DE0DC64-138A-F01D-B512-377D318B2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4" y="-19575"/>
            <a:ext cx="8615015" cy="68103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cs typeface="Arial"/>
              </a:rPr>
              <a:t>Task sheet 3: Answers</a:t>
            </a:r>
          </a:p>
          <a:p>
            <a:pPr>
              <a:lnSpc>
                <a:spcPct val="120000"/>
              </a:lnSpc>
            </a:pPr>
            <a:endParaRPr lang="en-US" dirty="0">
              <a:cs typeface="Arial"/>
            </a:endParaRP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7BB4AFD1-5722-D7DB-45B9-3343C23E6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50824" y="4767263"/>
            <a:ext cx="7705726" cy="273844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GB" cap="none" dirty="0"/>
              <a:t>Education and Training Foundation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D980A6B-EEF0-9962-B793-AD7E09DF5D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5200843"/>
              </p:ext>
            </p:extLst>
          </p:nvPr>
        </p:nvGraphicFramePr>
        <p:xfrm>
          <a:off x="754743" y="560656"/>
          <a:ext cx="5674507" cy="4022188"/>
        </p:xfrm>
        <a:graphic>
          <a:graphicData uri="http://schemas.openxmlformats.org/drawingml/2006/table">
            <a:tbl>
              <a:tblPr firstRow="1" firstCol="1" bandRow="1">
                <a:tableStyleId>{D113A9D2-9D6B-4929-AA2D-F23B5EE8CBE7}</a:tableStyleId>
              </a:tblPr>
              <a:tblGrid>
                <a:gridCol w="1870523">
                  <a:extLst>
                    <a:ext uri="{9D8B030D-6E8A-4147-A177-3AD203B41FA5}">
                      <a16:colId xmlns:a16="http://schemas.microsoft.com/office/drawing/2014/main" val="1267511021"/>
                    </a:ext>
                  </a:extLst>
                </a:gridCol>
                <a:gridCol w="1963042">
                  <a:extLst>
                    <a:ext uri="{9D8B030D-6E8A-4147-A177-3AD203B41FA5}">
                      <a16:colId xmlns:a16="http://schemas.microsoft.com/office/drawing/2014/main" val="927354508"/>
                    </a:ext>
                  </a:extLst>
                </a:gridCol>
                <a:gridCol w="1840942">
                  <a:extLst>
                    <a:ext uri="{9D8B030D-6E8A-4147-A177-3AD203B41FA5}">
                      <a16:colId xmlns:a16="http://schemas.microsoft.com/office/drawing/2014/main" val="193309073"/>
                    </a:ext>
                  </a:extLst>
                </a:gridCol>
              </a:tblGrid>
              <a:tr h="1524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kern="100">
                          <a:effectLst/>
                        </a:rPr>
                        <a:t> </a:t>
                      </a:r>
                      <a:endParaRPr lang="en-GB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1" marR="470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kern="100">
                          <a:effectLst/>
                        </a:rPr>
                        <a:t>£</a:t>
                      </a:r>
                      <a:endParaRPr lang="en-GB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1" marR="470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kern="100">
                          <a:effectLst/>
                        </a:rPr>
                        <a:t> </a:t>
                      </a:r>
                      <a:endParaRPr lang="en-GB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1" marR="47081" marT="0" marB="0"/>
                </a:tc>
                <a:extLst>
                  <a:ext uri="{0D108BD9-81ED-4DB2-BD59-A6C34878D82A}">
                    <a16:rowId xmlns:a16="http://schemas.microsoft.com/office/drawing/2014/main" val="2695474168"/>
                  </a:ext>
                </a:extLst>
              </a:tr>
              <a:tr h="1500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kern="100">
                          <a:effectLst/>
                        </a:rPr>
                        <a:t>Fixed assets</a:t>
                      </a:r>
                      <a:endParaRPr lang="en-GB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1" marR="470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kern="100">
                          <a:effectLst/>
                        </a:rPr>
                        <a:t> </a:t>
                      </a:r>
                      <a:endParaRPr lang="en-GB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1" marR="470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kern="100">
                          <a:effectLst/>
                        </a:rPr>
                        <a:t> </a:t>
                      </a:r>
                      <a:endParaRPr lang="en-GB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1" marR="47081" marT="0" marB="0"/>
                </a:tc>
                <a:extLst>
                  <a:ext uri="{0D108BD9-81ED-4DB2-BD59-A6C34878D82A}">
                    <a16:rowId xmlns:a16="http://schemas.microsoft.com/office/drawing/2014/main" val="3860937498"/>
                  </a:ext>
                </a:extLst>
              </a:tr>
              <a:tr h="1500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kern="100">
                          <a:effectLst/>
                        </a:rPr>
                        <a:t>Vehicles</a:t>
                      </a:r>
                      <a:endParaRPr lang="en-GB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1" marR="470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kern="100">
                          <a:effectLst/>
                        </a:rPr>
                        <a:t>40,000</a:t>
                      </a:r>
                      <a:endParaRPr lang="en-GB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1" marR="470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kern="100">
                          <a:effectLst/>
                        </a:rPr>
                        <a:t> </a:t>
                      </a:r>
                      <a:endParaRPr lang="en-GB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1" marR="47081" marT="0" marB="0"/>
                </a:tc>
                <a:extLst>
                  <a:ext uri="{0D108BD9-81ED-4DB2-BD59-A6C34878D82A}">
                    <a16:rowId xmlns:a16="http://schemas.microsoft.com/office/drawing/2014/main" val="3038961746"/>
                  </a:ext>
                </a:extLst>
              </a:tr>
              <a:tr h="1500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kern="100">
                          <a:effectLst/>
                        </a:rPr>
                        <a:t>Machinery</a:t>
                      </a:r>
                      <a:endParaRPr lang="en-GB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1" marR="470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kern="100">
                          <a:effectLst/>
                        </a:rPr>
                        <a:t>5,000</a:t>
                      </a:r>
                      <a:endParaRPr lang="en-GB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1" marR="470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kern="100">
                          <a:effectLst/>
                        </a:rPr>
                        <a:t> </a:t>
                      </a:r>
                      <a:endParaRPr lang="en-GB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1" marR="47081" marT="0" marB="0"/>
                </a:tc>
                <a:extLst>
                  <a:ext uri="{0D108BD9-81ED-4DB2-BD59-A6C34878D82A}">
                    <a16:rowId xmlns:a16="http://schemas.microsoft.com/office/drawing/2014/main" val="4191480869"/>
                  </a:ext>
                </a:extLst>
              </a:tr>
              <a:tr h="1500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kern="100">
                          <a:effectLst/>
                        </a:rPr>
                        <a:t>Factory</a:t>
                      </a:r>
                      <a:endParaRPr lang="en-GB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1" marR="470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kern="100">
                          <a:effectLst/>
                        </a:rPr>
                        <a:t>50,000</a:t>
                      </a:r>
                      <a:endParaRPr lang="en-GB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1" marR="470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kern="100">
                          <a:effectLst/>
                        </a:rPr>
                        <a:t>95,000</a:t>
                      </a:r>
                      <a:endParaRPr lang="en-GB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1" marR="47081" marT="0" marB="0"/>
                </a:tc>
                <a:extLst>
                  <a:ext uri="{0D108BD9-81ED-4DB2-BD59-A6C34878D82A}">
                    <a16:rowId xmlns:a16="http://schemas.microsoft.com/office/drawing/2014/main" val="2648394857"/>
                  </a:ext>
                </a:extLst>
              </a:tr>
              <a:tr h="1500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kern="100">
                          <a:effectLst/>
                        </a:rPr>
                        <a:t>Current assets</a:t>
                      </a:r>
                      <a:endParaRPr lang="en-GB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1" marR="470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kern="100">
                          <a:effectLst/>
                        </a:rPr>
                        <a:t> </a:t>
                      </a:r>
                      <a:endParaRPr lang="en-GB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1" marR="470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kern="100">
                          <a:effectLst/>
                        </a:rPr>
                        <a:t> </a:t>
                      </a:r>
                      <a:endParaRPr lang="en-GB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1" marR="47081" marT="0" marB="0"/>
                </a:tc>
                <a:extLst>
                  <a:ext uri="{0D108BD9-81ED-4DB2-BD59-A6C34878D82A}">
                    <a16:rowId xmlns:a16="http://schemas.microsoft.com/office/drawing/2014/main" val="1545022875"/>
                  </a:ext>
                </a:extLst>
              </a:tr>
              <a:tr h="1500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kern="100">
                          <a:effectLst/>
                        </a:rPr>
                        <a:t>Cash </a:t>
                      </a:r>
                      <a:endParaRPr lang="en-GB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1" marR="470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kern="100">
                          <a:effectLst/>
                        </a:rPr>
                        <a:t>22,000</a:t>
                      </a:r>
                      <a:endParaRPr lang="en-GB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1" marR="470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kern="100">
                          <a:effectLst/>
                        </a:rPr>
                        <a:t> </a:t>
                      </a:r>
                      <a:endParaRPr lang="en-GB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1" marR="47081" marT="0" marB="0"/>
                </a:tc>
                <a:extLst>
                  <a:ext uri="{0D108BD9-81ED-4DB2-BD59-A6C34878D82A}">
                    <a16:rowId xmlns:a16="http://schemas.microsoft.com/office/drawing/2014/main" val="1392080937"/>
                  </a:ext>
                </a:extLst>
              </a:tr>
              <a:tr h="1500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kern="100">
                          <a:effectLst/>
                        </a:rPr>
                        <a:t>Debtors</a:t>
                      </a:r>
                      <a:endParaRPr lang="en-GB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1" marR="470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kern="100">
                          <a:effectLst/>
                        </a:rPr>
                        <a:t>2,500</a:t>
                      </a:r>
                      <a:endParaRPr lang="en-GB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1" marR="470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kern="100">
                          <a:effectLst/>
                        </a:rPr>
                        <a:t> </a:t>
                      </a:r>
                      <a:endParaRPr lang="en-GB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1" marR="47081" marT="0" marB="0"/>
                </a:tc>
                <a:extLst>
                  <a:ext uri="{0D108BD9-81ED-4DB2-BD59-A6C34878D82A}">
                    <a16:rowId xmlns:a16="http://schemas.microsoft.com/office/drawing/2014/main" val="3373337111"/>
                  </a:ext>
                </a:extLst>
              </a:tr>
              <a:tr h="1500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kern="100" dirty="0">
                          <a:effectLst/>
                        </a:rPr>
                        <a:t>Inventory/stock</a:t>
                      </a:r>
                      <a:endParaRPr lang="en-GB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1" marR="470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kern="100">
                          <a:effectLst/>
                        </a:rPr>
                        <a:t>2,500</a:t>
                      </a:r>
                      <a:endParaRPr lang="en-GB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1" marR="470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kern="100">
                          <a:effectLst/>
                        </a:rPr>
                        <a:t>27,000</a:t>
                      </a:r>
                      <a:endParaRPr lang="en-GB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1" marR="47081" marT="0" marB="0"/>
                </a:tc>
                <a:extLst>
                  <a:ext uri="{0D108BD9-81ED-4DB2-BD59-A6C34878D82A}">
                    <a16:rowId xmlns:a16="http://schemas.microsoft.com/office/drawing/2014/main" val="4073627886"/>
                  </a:ext>
                </a:extLst>
              </a:tr>
              <a:tr h="1500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kern="100">
                          <a:effectLst/>
                        </a:rPr>
                        <a:t> </a:t>
                      </a:r>
                      <a:endParaRPr lang="en-GB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1" marR="470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kern="100">
                          <a:effectLst/>
                        </a:rPr>
                        <a:t> </a:t>
                      </a:r>
                      <a:endParaRPr lang="en-GB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1" marR="470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kern="100">
                          <a:effectLst/>
                        </a:rPr>
                        <a:t> </a:t>
                      </a:r>
                      <a:endParaRPr lang="en-GB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1" marR="47081" marT="0" marB="0"/>
                </a:tc>
                <a:extLst>
                  <a:ext uri="{0D108BD9-81ED-4DB2-BD59-A6C34878D82A}">
                    <a16:rowId xmlns:a16="http://schemas.microsoft.com/office/drawing/2014/main" val="185206491"/>
                  </a:ext>
                </a:extLst>
              </a:tr>
              <a:tr h="1500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kern="100">
                          <a:effectLst/>
                        </a:rPr>
                        <a:t>Current liabilities</a:t>
                      </a:r>
                      <a:endParaRPr lang="en-GB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1" marR="470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kern="100">
                          <a:effectLst/>
                        </a:rPr>
                        <a:t> </a:t>
                      </a:r>
                      <a:endParaRPr lang="en-GB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1" marR="470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kern="100">
                          <a:effectLst/>
                        </a:rPr>
                        <a:t> </a:t>
                      </a:r>
                      <a:endParaRPr lang="en-GB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1" marR="47081" marT="0" marB="0"/>
                </a:tc>
                <a:extLst>
                  <a:ext uri="{0D108BD9-81ED-4DB2-BD59-A6C34878D82A}">
                    <a16:rowId xmlns:a16="http://schemas.microsoft.com/office/drawing/2014/main" val="137554931"/>
                  </a:ext>
                </a:extLst>
              </a:tr>
              <a:tr h="1500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kern="100">
                          <a:effectLst/>
                        </a:rPr>
                        <a:t>Overdraft</a:t>
                      </a:r>
                      <a:endParaRPr lang="en-GB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1" marR="470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kern="100">
                          <a:effectLst/>
                        </a:rPr>
                        <a:t>3,750</a:t>
                      </a:r>
                      <a:endParaRPr lang="en-GB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1" marR="470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kern="100">
                          <a:effectLst/>
                        </a:rPr>
                        <a:t> </a:t>
                      </a:r>
                      <a:endParaRPr lang="en-GB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1" marR="47081" marT="0" marB="0"/>
                </a:tc>
                <a:extLst>
                  <a:ext uri="{0D108BD9-81ED-4DB2-BD59-A6C34878D82A}">
                    <a16:rowId xmlns:a16="http://schemas.microsoft.com/office/drawing/2014/main" val="3132854435"/>
                  </a:ext>
                </a:extLst>
              </a:tr>
              <a:tr h="1500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kern="100">
                          <a:effectLst/>
                        </a:rPr>
                        <a:t>Creditors</a:t>
                      </a:r>
                      <a:endParaRPr lang="en-GB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1" marR="470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kern="100">
                          <a:effectLst/>
                        </a:rPr>
                        <a:t>1,500</a:t>
                      </a:r>
                      <a:endParaRPr lang="en-GB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1" marR="470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kern="100">
                          <a:effectLst/>
                        </a:rPr>
                        <a:t>5,250</a:t>
                      </a:r>
                      <a:endParaRPr lang="en-GB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1" marR="47081" marT="0" marB="0"/>
                </a:tc>
                <a:extLst>
                  <a:ext uri="{0D108BD9-81ED-4DB2-BD59-A6C34878D82A}">
                    <a16:rowId xmlns:a16="http://schemas.microsoft.com/office/drawing/2014/main" val="4059830149"/>
                  </a:ext>
                </a:extLst>
              </a:tr>
              <a:tr h="1500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kern="100">
                          <a:effectLst/>
                        </a:rPr>
                        <a:t> </a:t>
                      </a:r>
                      <a:endParaRPr lang="en-GB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1" marR="470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kern="100">
                          <a:effectLst/>
                        </a:rPr>
                        <a:t> </a:t>
                      </a:r>
                      <a:endParaRPr lang="en-GB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1" marR="470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kern="100">
                          <a:effectLst/>
                        </a:rPr>
                        <a:t> </a:t>
                      </a:r>
                      <a:endParaRPr lang="en-GB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1" marR="47081" marT="0" marB="0"/>
                </a:tc>
                <a:extLst>
                  <a:ext uri="{0D108BD9-81ED-4DB2-BD59-A6C34878D82A}">
                    <a16:rowId xmlns:a16="http://schemas.microsoft.com/office/drawing/2014/main" val="4254637605"/>
                  </a:ext>
                </a:extLst>
              </a:tr>
              <a:tr h="1500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kern="100" dirty="0">
                          <a:effectLst/>
                        </a:rPr>
                        <a:t>Long-term liabilities</a:t>
                      </a:r>
                      <a:endParaRPr lang="en-GB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1" marR="470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kern="100">
                          <a:effectLst/>
                        </a:rPr>
                        <a:t> </a:t>
                      </a:r>
                      <a:endParaRPr lang="en-GB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1" marR="470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kern="100">
                          <a:effectLst/>
                        </a:rPr>
                        <a:t> </a:t>
                      </a:r>
                      <a:endParaRPr lang="en-GB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1" marR="47081" marT="0" marB="0"/>
                </a:tc>
                <a:extLst>
                  <a:ext uri="{0D108BD9-81ED-4DB2-BD59-A6C34878D82A}">
                    <a16:rowId xmlns:a16="http://schemas.microsoft.com/office/drawing/2014/main" val="456254374"/>
                  </a:ext>
                </a:extLst>
              </a:tr>
              <a:tr h="1500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kern="100">
                          <a:effectLst/>
                        </a:rPr>
                        <a:t>Bank loan</a:t>
                      </a:r>
                      <a:endParaRPr lang="en-GB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1" marR="470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kern="100">
                          <a:effectLst/>
                        </a:rPr>
                        <a:t>40,000</a:t>
                      </a:r>
                      <a:endParaRPr lang="en-GB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1" marR="470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kern="100">
                          <a:effectLst/>
                        </a:rPr>
                        <a:t> </a:t>
                      </a:r>
                      <a:endParaRPr lang="en-GB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1" marR="47081" marT="0" marB="0"/>
                </a:tc>
                <a:extLst>
                  <a:ext uri="{0D108BD9-81ED-4DB2-BD59-A6C34878D82A}">
                    <a16:rowId xmlns:a16="http://schemas.microsoft.com/office/drawing/2014/main" val="3266595761"/>
                  </a:ext>
                </a:extLst>
              </a:tr>
              <a:tr h="1500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kern="100">
                          <a:effectLst/>
                        </a:rPr>
                        <a:t>Mortgage </a:t>
                      </a:r>
                      <a:endParaRPr lang="en-GB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1" marR="470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kern="100">
                          <a:effectLst/>
                        </a:rPr>
                        <a:t>50,000</a:t>
                      </a:r>
                      <a:endParaRPr lang="en-GB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1" marR="470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kern="100">
                          <a:effectLst/>
                        </a:rPr>
                        <a:t> </a:t>
                      </a:r>
                      <a:endParaRPr lang="en-GB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1" marR="47081" marT="0" marB="0"/>
                </a:tc>
                <a:extLst>
                  <a:ext uri="{0D108BD9-81ED-4DB2-BD59-A6C34878D82A}">
                    <a16:rowId xmlns:a16="http://schemas.microsoft.com/office/drawing/2014/main" val="872678304"/>
                  </a:ext>
                </a:extLst>
              </a:tr>
              <a:tr h="1500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kern="100">
                          <a:effectLst/>
                        </a:rPr>
                        <a:t> </a:t>
                      </a:r>
                      <a:endParaRPr lang="en-GB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1" marR="470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kern="100">
                          <a:effectLst/>
                        </a:rPr>
                        <a:t> </a:t>
                      </a:r>
                      <a:endParaRPr lang="en-GB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1" marR="470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kern="100">
                          <a:effectLst/>
                        </a:rPr>
                        <a:t>90,000</a:t>
                      </a:r>
                      <a:endParaRPr lang="en-GB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1" marR="47081" marT="0" marB="0"/>
                </a:tc>
                <a:extLst>
                  <a:ext uri="{0D108BD9-81ED-4DB2-BD59-A6C34878D82A}">
                    <a16:rowId xmlns:a16="http://schemas.microsoft.com/office/drawing/2014/main" val="2768919716"/>
                  </a:ext>
                </a:extLst>
              </a:tr>
              <a:tr h="4185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kern="100" dirty="0">
                          <a:effectLst/>
                        </a:rPr>
                        <a:t>Net assets (total assets - total labilities)</a:t>
                      </a:r>
                      <a:endParaRPr lang="en-GB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1" marR="470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kern="100">
                          <a:effectLst/>
                        </a:rPr>
                        <a:t> </a:t>
                      </a:r>
                      <a:endParaRPr lang="en-GB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1" marR="470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kern="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kern="100">
                          <a:effectLst/>
                        </a:rPr>
                        <a:t>26,750</a:t>
                      </a:r>
                      <a:endParaRPr lang="en-GB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1" marR="47081" marT="0" marB="0"/>
                </a:tc>
                <a:extLst>
                  <a:ext uri="{0D108BD9-81ED-4DB2-BD59-A6C34878D82A}">
                    <a16:rowId xmlns:a16="http://schemas.microsoft.com/office/drawing/2014/main" val="3326938699"/>
                  </a:ext>
                </a:extLst>
              </a:tr>
              <a:tr h="1500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kern="100">
                          <a:effectLst/>
                        </a:rPr>
                        <a:t> </a:t>
                      </a:r>
                      <a:endParaRPr lang="en-GB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1" marR="470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kern="100">
                          <a:effectLst/>
                        </a:rPr>
                        <a:t> </a:t>
                      </a:r>
                      <a:endParaRPr lang="en-GB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1" marR="470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kern="100">
                          <a:effectLst/>
                        </a:rPr>
                        <a:t> </a:t>
                      </a:r>
                      <a:endParaRPr lang="en-GB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1" marR="47081" marT="0" marB="0"/>
                </a:tc>
                <a:extLst>
                  <a:ext uri="{0D108BD9-81ED-4DB2-BD59-A6C34878D82A}">
                    <a16:rowId xmlns:a16="http://schemas.microsoft.com/office/drawing/2014/main" val="3416807294"/>
                  </a:ext>
                </a:extLst>
              </a:tr>
              <a:tr h="1500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kern="100">
                          <a:effectLst/>
                        </a:rPr>
                        <a:t>Equity</a:t>
                      </a:r>
                      <a:endParaRPr lang="en-GB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1" marR="470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kern="100">
                          <a:effectLst/>
                        </a:rPr>
                        <a:t> </a:t>
                      </a:r>
                      <a:endParaRPr lang="en-GB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1" marR="470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kern="100">
                          <a:effectLst/>
                        </a:rPr>
                        <a:t> </a:t>
                      </a:r>
                      <a:endParaRPr lang="en-GB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1" marR="47081" marT="0" marB="0"/>
                </a:tc>
                <a:extLst>
                  <a:ext uri="{0D108BD9-81ED-4DB2-BD59-A6C34878D82A}">
                    <a16:rowId xmlns:a16="http://schemas.microsoft.com/office/drawing/2014/main" val="3566941300"/>
                  </a:ext>
                </a:extLst>
              </a:tr>
              <a:tr h="1500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kern="100">
                          <a:effectLst/>
                        </a:rPr>
                        <a:t>Shares issued </a:t>
                      </a:r>
                      <a:endParaRPr lang="en-GB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1" marR="470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kern="100">
                          <a:effectLst/>
                        </a:rPr>
                        <a:t>10,000</a:t>
                      </a:r>
                      <a:endParaRPr lang="en-GB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1" marR="470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kern="100">
                          <a:effectLst/>
                        </a:rPr>
                        <a:t> </a:t>
                      </a:r>
                      <a:endParaRPr lang="en-GB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1" marR="47081" marT="0" marB="0"/>
                </a:tc>
                <a:extLst>
                  <a:ext uri="{0D108BD9-81ED-4DB2-BD59-A6C34878D82A}">
                    <a16:rowId xmlns:a16="http://schemas.microsoft.com/office/drawing/2014/main" val="745583393"/>
                  </a:ext>
                </a:extLst>
              </a:tr>
              <a:tr h="1500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kern="100">
                          <a:effectLst/>
                        </a:rPr>
                        <a:t>Retained profit</a:t>
                      </a:r>
                      <a:endParaRPr lang="en-GB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1" marR="470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kern="100" dirty="0">
                          <a:effectLst/>
                        </a:rPr>
                        <a:t>16,750</a:t>
                      </a:r>
                      <a:endParaRPr lang="en-GB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1" marR="470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kern="100">
                          <a:effectLst/>
                        </a:rPr>
                        <a:t> </a:t>
                      </a:r>
                      <a:endParaRPr lang="en-GB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1" marR="47081" marT="0" marB="0"/>
                </a:tc>
                <a:extLst>
                  <a:ext uri="{0D108BD9-81ED-4DB2-BD59-A6C34878D82A}">
                    <a16:rowId xmlns:a16="http://schemas.microsoft.com/office/drawing/2014/main" val="458692016"/>
                  </a:ext>
                </a:extLst>
              </a:tr>
              <a:tr h="1500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kern="100">
                          <a:effectLst/>
                        </a:rPr>
                        <a:t> </a:t>
                      </a:r>
                      <a:endParaRPr lang="en-GB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1" marR="470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kern="100">
                          <a:effectLst/>
                        </a:rPr>
                        <a:t> </a:t>
                      </a:r>
                      <a:endParaRPr lang="en-GB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1" marR="470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kern="100">
                          <a:effectLst/>
                        </a:rPr>
                        <a:t> </a:t>
                      </a:r>
                      <a:endParaRPr lang="en-GB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1" marR="47081" marT="0" marB="0"/>
                </a:tc>
                <a:extLst>
                  <a:ext uri="{0D108BD9-81ED-4DB2-BD59-A6C34878D82A}">
                    <a16:rowId xmlns:a16="http://schemas.microsoft.com/office/drawing/2014/main" val="3845446529"/>
                  </a:ext>
                </a:extLst>
              </a:tr>
              <a:tr h="1500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kern="100" dirty="0">
                          <a:effectLst/>
                        </a:rPr>
                        <a:t>Total equity</a:t>
                      </a:r>
                      <a:endParaRPr lang="en-GB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1" marR="470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kern="100" dirty="0">
                          <a:effectLst/>
                        </a:rPr>
                        <a:t> </a:t>
                      </a:r>
                      <a:endParaRPr lang="en-GB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1" marR="470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kern="100" dirty="0">
                          <a:effectLst/>
                        </a:rPr>
                        <a:t>26,750</a:t>
                      </a:r>
                      <a:endParaRPr lang="en-GB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81" marR="47081" marT="0" marB="0"/>
                </a:tc>
                <a:extLst>
                  <a:ext uri="{0D108BD9-81ED-4DB2-BD59-A6C34878D82A}">
                    <a16:rowId xmlns:a16="http://schemas.microsoft.com/office/drawing/2014/main" val="36654854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8923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0825" y="268288"/>
            <a:ext cx="8612188" cy="62712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GB" sz="2800" dirty="0"/>
              <a:t>Key terms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fld id="{DA2C159E-F13C-4A85-9A41-E7669D3E0D70}" type="slidenum">
              <a:rPr lang="en-GB" smtClean="0"/>
              <a:pPr>
                <a:lnSpc>
                  <a:spcPct val="120000"/>
                </a:lnSpc>
              </a:pPr>
              <a:t>5</a:t>
            </a:fld>
            <a:endParaRPr lang="en-GB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027109C3-E28D-BB29-4E7F-99299ABF6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50824" y="4767263"/>
            <a:ext cx="7705726" cy="273844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GB" cap="none" dirty="0"/>
              <a:t>Education and Training Foundation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A52D826-7F0A-81E9-EC41-EB384E2CB4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104895"/>
              </p:ext>
            </p:extLst>
          </p:nvPr>
        </p:nvGraphicFramePr>
        <p:xfrm>
          <a:off x="250826" y="987426"/>
          <a:ext cx="8612188" cy="3702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3102">
                  <a:extLst>
                    <a:ext uri="{9D8B030D-6E8A-4147-A177-3AD203B41FA5}">
                      <a16:colId xmlns:a16="http://schemas.microsoft.com/office/drawing/2014/main" val="1234391101"/>
                    </a:ext>
                  </a:extLst>
                </a:gridCol>
                <a:gridCol w="5609086">
                  <a:extLst>
                    <a:ext uri="{9D8B030D-6E8A-4147-A177-3AD203B41FA5}">
                      <a16:colId xmlns:a16="http://schemas.microsoft.com/office/drawing/2014/main" val="3493093417"/>
                    </a:ext>
                  </a:extLst>
                </a:gridCol>
              </a:tblGrid>
              <a:tr h="335244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Income statement </a:t>
                      </a:r>
                      <a:endParaRPr lang="en-GB" sz="1400" b="0" i="0" u="none" strike="noStrike" dirty="0"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A7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strike="noStrike" dirty="0">
                          <a:effectLst/>
                          <a:latin typeface="Arial"/>
                        </a:rPr>
                        <a:t>Definition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A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7156780"/>
                  </a:ext>
                </a:extLst>
              </a:tr>
              <a:tr h="420887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Sales revenue</a:t>
                      </a:r>
                      <a:endParaRPr lang="en-GB" sz="1400" b="0" i="0" u="none" strike="noStrike" dirty="0"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 b="0" i="0" u="none" strike="noStrike" dirty="0"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7677536"/>
                  </a:ext>
                </a:extLst>
              </a:tr>
              <a:tr h="420887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Cost of sales</a:t>
                      </a:r>
                      <a:endParaRPr lang="en-GB" sz="1400" b="0" i="0" u="none" strike="noStrike" dirty="0"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 b="0" i="0" u="none" strike="noStrike" dirty="0"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281445"/>
                  </a:ext>
                </a:extLst>
              </a:tr>
              <a:tr h="420887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Gross profit</a:t>
                      </a:r>
                      <a:endParaRPr lang="en-GB" sz="1400" b="0" i="0" u="none" strike="noStrike" dirty="0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 b="0" i="0" u="none" strike="noStrike" dirty="0"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6262739"/>
                  </a:ext>
                </a:extLst>
              </a:tr>
              <a:tr h="420887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Other operating expenses</a:t>
                      </a:r>
                      <a:endParaRPr lang="en-GB" sz="1400" b="0" i="0" u="none" strike="noStrike" dirty="0"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 b="0" i="0" u="none" strike="noStrike" dirty="0"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1804446"/>
                  </a:ext>
                </a:extLst>
              </a:tr>
              <a:tr h="420887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Operating profit</a:t>
                      </a:r>
                      <a:endParaRPr lang="en-GB" sz="1400" b="0" i="0" u="none" strike="noStrike" dirty="0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 b="0" i="0" u="none" strike="noStrike" dirty="0"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5807405"/>
                  </a:ext>
                </a:extLst>
              </a:tr>
              <a:tr h="420887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Interest and taxation</a:t>
                      </a:r>
                      <a:endParaRPr lang="en-GB" sz="1400" b="0" i="0" u="none" strike="noStrike" dirty="0"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 b="0" i="0" u="none" strike="noStrike" dirty="0"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1263286"/>
                  </a:ext>
                </a:extLst>
              </a:tr>
              <a:tr h="420887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Exceptional items</a:t>
                      </a:r>
                      <a:endParaRPr lang="en-GB" sz="1400" b="0" i="0" u="none" strike="noStrike" dirty="0"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 b="0" i="0" u="none" strike="noStrike" dirty="0"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5522669"/>
                  </a:ext>
                </a:extLst>
              </a:tr>
              <a:tr h="420887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Profit for the year (net profit)</a:t>
                      </a:r>
                      <a:endParaRPr lang="en-GB" sz="1400" b="0" i="0" u="none" strike="noStrike" dirty="0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 b="0" i="0" u="none" strike="noStrike" dirty="0"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8431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347376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279C86-3A46-2DEE-5128-2250B4D29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2C159E-F13C-4A85-9A41-E7669D3E0D70}" type="slidenum">
              <a:rPr lang="en-GB" smtClean="0"/>
              <a:pPr/>
              <a:t>50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BB12DB3-0C43-2D30-0390-20EC672EA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GB" sz="2800" dirty="0"/>
              <a:t>Analysing the balance sheet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1B43A2-16D5-7079-7371-2FDE03CFF5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4000" y="1095152"/>
            <a:ext cx="8165721" cy="3492821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200" dirty="0"/>
              <a:t>Businesses can use a balance sheet to monitor their ability to service short-term debts.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200" dirty="0"/>
              <a:t>There are two ratios that a company can use to analyse the balance sheet: current ratio and acid test ratio. </a:t>
            </a:r>
          </a:p>
          <a:p>
            <a:pPr>
              <a:lnSpc>
                <a:spcPct val="100000"/>
              </a:lnSpc>
            </a:pPr>
            <a:endParaRPr lang="en-GB" sz="2200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200" dirty="0"/>
              <a:t>These are both liquidity ratios.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FEEC2E-B2BD-7D3B-E358-120CA3062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GB" cap="none" dirty="0"/>
              <a:t>Education and Training Foundation</a:t>
            </a:r>
          </a:p>
        </p:txBody>
      </p:sp>
    </p:spTree>
    <p:extLst>
      <p:ext uri="{BB962C8B-B14F-4D97-AF65-F5344CB8AC3E}">
        <p14:creationId xmlns:p14="http://schemas.microsoft.com/office/powerpoint/2010/main" val="299954985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0E4FCD-77D6-12B2-671B-EA78C295B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2C159E-F13C-4A85-9A41-E7669D3E0D70}" type="slidenum">
              <a:rPr lang="en-GB" smtClean="0"/>
              <a:pPr/>
              <a:t>51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9EE04F9-9796-F07A-2BA8-44FD51872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950" y="249900"/>
            <a:ext cx="8437563" cy="557211"/>
          </a:xfrm>
        </p:spPr>
        <p:txBody>
          <a:bodyPr anchor="ctr">
            <a:normAutofit/>
          </a:bodyPr>
          <a:lstStyle/>
          <a:p>
            <a:r>
              <a:rPr lang="en-GB" sz="2800" dirty="0"/>
              <a:t>Ratios explained: Current ratio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A4B063FB-B976-FD16-20D5-B6673E3681B0}"/>
                  </a:ext>
                </a:extLst>
              </p:cNvPr>
              <p:cNvSpPr>
                <a:spLocks noGrp="1"/>
              </p:cNvSpPr>
              <p:nvPr>
                <p:ph type="body" sz="quarter" idx="12"/>
              </p:nvPr>
            </p:nvSpPr>
            <p:spPr>
              <a:xfrm>
                <a:off x="252750" y="740121"/>
                <a:ext cx="8657249" cy="4027142"/>
              </a:xfrm>
            </p:spPr>
            <p:txBody>
              <a:bodyPr/>
              <a:lstStyle/>
              <a:p>
                <a:r>
                  <a:rPr lang="en-GB" sz="2000" dirty="0"/>
                  <a:t>The </a:t>
                </a:r>
                <a:r>
                  <a:rPr lang="en-GB" sz="2200" dirty="0"/>
                  <a:t>current ratio is worked out using this calculation:</a:t>
                </a:r>
              </a:p>
              <a:p>
                <a:endParaRPr lang="en-GB" sz="2200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200" b="0" i="0" smtClean="0"/>
                            <m:t>current</m:t>
                          </m:r>
                          <m:r>
                            <m:rPr>
                              <m:nor/>
                            </m:rPr>
                            <a:rPr lang="en-GB" sz="2200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GB" sz="2200" b="0" i="0" smtClean="0"/>
                            <m:t>assets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200" b="0" i="0" smtClean="0"/>
                            <m:t>current</m:t>
                          </m:r>
                          <m:r>
                            <m:rPr>
                              <m:nor/>
                            </m:rPr>
                            <a:rPr lang="en-GB" sz="2200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GB" sz="2200" b="0" i="0" smtClean="0"/>
                            <m:t>liabilities</m:t>
                          </m:r>
                        </m:den>
                      </m:f>
                    </m:oMath>
                  </m:oMathPara>
                </a14:m>
                <a:endParaRPr lang="en-GB" sz="2200" dirty="0"/>
              </a:p>
              <a:p>
                <a:endParaRPr lang="en-GB" sz="2200" dirty="0"/>
              </a:p>
              <a:p>
                <a:r>
                  <a:rPr lang="en-GB" sz="2200" dirty="0"/>
                  <a:t>For example, if a company had current assets of £15,000 and current liabilities of £6,200, we would carry out this calculation:</a:t>
                </a:r>
              </a:p>
              <a:p>
                <a:pPr algn="ctr"/>
                <a:endParaRPr lang="en-GB" sz="2200" i="1" dirty="0"/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200" b="0" i="0" smtClean="0"/>
                          <m:t>15,000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200" b="0" i="0" smtClean="0"/>
                          <m:t>6,200</m:t>
                        </m:r>
                      </m:den>
                    </m:f>
                  </m:oMath>
                </a14:m>
                <a:r>
                  <a:rPr lang="en-GB" sz="2200" dirty="0"/>
                  <a:t> = 2.41 : 1</a:t>
                </a:r>
              </a:p>
              <a:p>
                <a:endParaRPr lang="en-GB" sz="2200" dirty="0"/>
              </a:p>
              <a:p>
                <a:r>
                  <a:rPr lang="en-GB" sz="2200" dirty="0"/>
                  <a:t>This means that for every £1 the business owes, the business has £2.41 it can use to pay.</a:t>
                </a:r>
              </a:p>
              <a:p>
                <a:endParaRPr lang="en-GB" sz="2000" dirty="0"/>
              </a:p>
              <a:p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A4B063FB-B976-FD16-20D5-B6673E3681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2"/>
              </p:nvPr>
            </p:nvSpPr>
            <p:spPr>
              <a:xfrm>
                <a:off x="252750" y="740121"/>
                <a:ext cx="8657249" cy="4027142"/>
              </a:xfrm>
              <a:blipFill>
                <a:blip r:embed="rId2"/>
                <a:stretch>
                  <a:fillRect l="-1970" t="-2118" r="-1830" b="-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7014F9-0589-2798-B50F-72616F420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GB" cap="none" dirty="0"/>
              <a:t>Education and Training Foundation</a:t>
            </a:r>
          </a:p>
        </p:txBody>
      </p:sp>
    </p:spTree>
    <p:extLst>
      <p:ext uri="{BB962C8B-B14F-4D97-AF65-F5344CB8AC3E}">
        <p14:creationId xmlns:p14="http://schemas.microsoft.com/office/powerpoint/2010/main" val="420551064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C6B7EA-F93D-3FFB-2491-EBAA28F31B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2C159E-F13C-4A85-9A41-E7669D3E0D70}" type="slidenum">
              <a:rPr lang="en-GB" smtClean="0"/>
              <a:pPr/>
              <a:t>52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4A8E8D4-C07F-63CC-6ECF-9528020E2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950" y="249900"/>
            <a:ext cx="8437563" cy="557211"/>
          </a:xfrm>
        </p:spPr>
        <p:txBody>
          <a:bodyPr anchor="ctr">
            <a:normAutofit/>
          </a:bodyPr>
          <a:lstStyle/>
          <a:p>
            <a:r>
              <a:rPr lang="en-GB" sz="2800" dirty="0"/>
              <a:t>Ratios explained: Acid test ratio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0EBAD7DE-E4C2-CB89-4CA0-0F8756D823B6}"/>
                  </a:ext>
                </a:extLst>
              </p:cNvPr>
              <p:cNvSpPr>
                <a:spLocks noGrp="1"/>
              </p:cNvSpPr>
              <p:nvPr>
                <p:ph type="body" sz="quarter" idx="12"/>
              </p:nvPr>
            </p:nvSpPr>
            <p:spPr>
              <a:xfrm>
                <a:off x="288751" y="908728"/>
                <a:ext cx="7667625" cy="3756917"/>
              </a:xfrm>
            </p:spPr>
            <p:txBody>
              <a:bodyPr/>
              <a:lstStyle/>
              <a:p>
                <a:r>
                  <a:rPr lang="en-GB" sz="2200" dirty="0"/>
                  <a:t>The acid test ratio is worked out using this calculation:</a:t>
                </a:r>
              </a:p>
              <a:p>
                <a:endParaRPr lang="en-GB" sz="2200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200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GB" sz="2200" b="0" i="0" smtClean="0"/>
                            <m:t>current</m:t>
                          </m:r>
                          <m:r>
                            <m:rPr>
                              <m:nor/>
                            </m:rPr>
                            <a:rPr lang="en-GB" sz="2200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GB" sz="2200" b="0" i="0" smtClean="0"/>
                            <m:t>assets</m:t>
                          </m:r>
                          <m:r>
                            <m:rPr>
                              <m:nor/>
                            </m:rPr>
                            <a:rPr lang="en-GB" sz="2200" b="0" i="0" smtClean="0"/>
                            <m:t> − </m:t>
                          </m:r>
                          <m:r>
                            <m:rPr>
                              <m:nor/>
                            </m:rPr>
                            <a:rPr lang="en-GB" sz="2200" b="0" i="0" smtClean="0"/>
                            <m:t>inventory</m:t>
                          </m:r>
                          <m:r>
                            <m:rPr>
                              <m:nor/>
                            </m:rPr>
                            <a:rPr lang="en-GB" sz="2200" b="0" i="0" smtClean="0"/>
                            <m:t>/</m:t>
                          </m:r>
                          <m:r>
                            <m:rPr>
                              <m:nor/>
                            </m:rPr>
                            <a:rPr lang="en-GB" sz="2200" b="0" i="0" smtClean="0"/>
                            <m:t>stock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200" b="0" i="0" smtClean="0"/>
                            <m:t>current</m:t>
                          </m:r>
                          <m:r>
                            <m:rPr>
                              <m:nor/>
                            </m:rPr>
                            <a:rPr lang="en-GB" sz="2200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GB" sz="2200" b="0" i="0" smtClean="0"/>
                            <m:t>liabilities</m:t>
                          </m:r>
                        </m:den>
                      </m:f>
                    </m:oMath>
                  </m:oMathPara>
                </a14:m>
                <a:endParaRPr lang="en-GB" sz="2200" dirty="0"/>
              </a:p>
              <a:p>
                <a:endParaRPr lang="en-GB" sz="2200" dirty="0"/>
              </a:p>
              <a:p>
                <a:r>
                  <a:rPr lang="en-GB" sz="2200" dirty="0"/>
                  <a:t>For example, if a company had current assets of £15,000, including £8,000 worth of stock, and current liabilities of £6,200, we would carry out this calculation:</a:t>
                </a:r>
              </a:p>
              <a:p>
                <a:pPr algn="ctr"/>
                <a:endParaRPr lang="en-GB" sz="2200" i="1" dirty="0"/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200" b="0" i="0" smtClean="0"/>
                          <m:t>15,000 − 8,000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200" b="0" i="0" smtClean="0"/>
                          <m:t>6,200</m:t>
                        </m:r>
                      </m:den>
                    </m:f>
                  </m:oMath>
                </a14:m>
                <a:r>
                  <a:rPr lang="en-GB" sz="2200" dirty="0"/>
                  <a:t> = 1.13 : 1</a:t>
                </a:r>
              </a:p>
              <a:p>
                <a:endParaRPr lang="en-GB" sz="2000" dirty="0"/>
              </a:p>
              <a:p>
                <a:endParaRPr lang="en-GB" sz="2000" dirty="0"/>
              </a:p>
              <a:p>
                <a:endParaRPr lang="en-GB" sz="2000" dirty="0"/>
              </a:p>
              <a:p>
                <a:endParaRPr lang="en-GB" sz="2000" dirty="0"/>
              </a:p>
              <a:p>
                <a:endParaRPr lang="en-GB" sz="2000" dirty="0"/>
              </a:p>
              <a:p>
                <a:endParaRPr lang="en-GB" sz="2000" dirty="0"/>
              </a:p>
              <a:p>
                <a:endParaRPr lang="en-GB" sz="2000" dirty="0"/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0EBAD7DE-E4C2-CB89-4CA0-0F8756D823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2"/>
              </p:nvPr>
            </p:nvSpPr>
            <p:spPr>
              <a:xfrm>
                <a:off x="288751" y="908728"/>
                <a:ext cx="7667625" cy="3756917"/>
              </a:xfrm>
              <a:blipFill>
                <a:blip r:embed="rId2"/>
                <a:stretch>
                  <a:fillRect l="-2226" t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039EC4-593E-BB29-59F8-4BDE72159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GB" cap="none" dirty="0"/>
              <a:t>Education and Training Foundation</a:t>
            </a:r>
          </a:p>
        </p:txBody>
      </p:sp>
    </p:spTree>
    <p:extLst>
      <p:ext uri="{BB962C8B-B14F-4D97-AF65-F5344CB8AC3E}">
        <p14:creationId xmlns:p14="http://schemas.microsoft.com/office/powerpoint/2010/main" val="41670115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CB6A40-69B8-6AC2-BBA1-E2E86E6809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2C159E-F13C-4A85-9A41-E7669D3E0D70}" type="slidenum">
              <a:rPr lang="en-GB" smtClean="0"/>
              <a:pPr/>
              <a:t>53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5C672E6-A73C-06BA-2AE6-3CFA8DBA3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GB" sz="2800" dirty="0"/>
              <a:t>Liquidity ratios: Can you interpret them?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D9E7AA-78F1-4C71-888F-114501FB80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3375" y="1276151"/>
            <a:ext cx="7667625" cy="360157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Using the figures from the previous slide for acid test, explain what it would mean for the business.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Now calculate the current ratio and acid test ratio for Fresh and compare them to the figures from our example.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In each case, which business has better liquidity? Why?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A663E9-3AE5-590F-47DD-2253CF85A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GB" cap="none" dirty="0"/>
              <a:t>Education and Training Foundation</a:t>
            </a:r>
          </a:p>
        </p:txBody>
      </p:sp>
    </p:spTree>
    <p:extLst>
      <p:ext uri="{BB962C8B-B14F-4D97-AF65-F5344CB8AC3E}">
        <p14:creationId xmlns:p14="http://schemas.microsoft.com/office/powerpoint/2010/main" val="209357896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284867-F440-C62F-FE93-B80C9ED3B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2C159E-F13C-4A85-9A41-E7669D3E0D70}" type="slidenum">
              <a:rPr lang="en-GB" smtClean="0"/>
              <a:pPr/>
              <a:t>54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5A6585-47F3-7918-9B09-441C84FA5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950" y="249901"/>
            <a:ext cx="8437563" cy="500194"/>
          </a:xfrm>
        </p:spPr>
        <p:txBody>
          <a:bodyPr anchor="ctr">
            <a:normAutofit/>
          </a:bodyPr>
          <a:lstStyle/>
          <a:p>
            <a:r>
              <a:rPr lang="en-GB" sz="2800" dirty="0"/>
              <a:t>Balance-sheet case study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5D0C33-41C7-7139-B059-9C44B2AF5CC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2950" y="951451"/>
            <a:ext cx="8632890" cy="3895030"/>
          </a:xfrm>
        </p:spPr>
        <p:txBody>
          <a:bodyPr/>
          <a:lstStyle/>
          <a:p>
            <a:r>
              <a:rPr lang="en-GB" sz="2200" dirty="0"/>
              <a:t>Maureen’s is a coffee shop chain in Yorkshire with 12 shops. Maureen is trying to work out the liquidity of her business but needs some help. </a:t>
            </a:r>
          </a:p>
          <a:p>
            <a:endParaRPr lang="en-GB" sz="2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73E378-AB17-EE48-7168-6ABF5ECB7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GB" cap="none" dirty="0"/>
              <a:t>Education and Training Foundation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ECC5B3F-BF8B-33FE-86F0-7BEB22DC23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364050"/>
              </p:ext>
            </p:extLst>
          </p:nvPr>
        </p:nvGraphicFramePr>
        <p:xfrm>
          <a:off x="1127506" y="2026354"/>
          <a:ext cx="6648450" cy="22545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6150">
                  <a:extLst>
                    <a:ext uri="{9D8B030D-6E8A-4147-A177-3AD203B41FA5}">
                      <a16:colId xmlns:a16="http://schemas.microsoft.com/office/drawing/2014/main" val="2621617151"/>
                    </a:ext>
                  </a:extLst>
                </a:gridCol>
                <a:gridCol w="2216150">
                  <a:extLst>
                    <a:ext uri="{9D8B030D-6E8A-4147-A177-3AD203B41FA5}">
                      <a16:colId xmlns:a16="http://schemas.microsoft.com/office/drawing/2014/main" val="1495588234"/>
                    </a:ext>
                  </a:extLst>
                </a:gridCol>
                <a:gridCol w="2216150">
                  <a:extLst>
                    <a:ext uri="{9D8B030D-6E8A-4147-A177-3AD203B41FA5}">
                      <a16:colId xmlns:a16="http://schemas.microsoft.com/office/drawing/2014/main" val="360418466"/>
                    </a:ext>
                  </a:extLst>
                </a:gridCol>
              </a:tblGrid>
              <a:tr h="45091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741805"/>
                  </a:ext>
                </a:extLst>
              </a:tr>
              <a:tr h="450919">
                <a:tc>
                  <a:txBody>
                    <a:bodyPr/>
                    <a:lstStyle/>
                    <a:p>
                      <a:r>
                        <a:rPr lang="en-GB" dirty="0"/>
                        <a:t>Stock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25,000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20,000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2883212"/>
                  </a:ext>
                </a:extLst>
              </a:tr>
              <a:tr h="450919">
                <a:tc>
                  <a:txBody>
                    <a:bodyPr/>
                    <a:lstStyle/>
                    <a:p>
                      <a:r>
                        <a:rPr lang="en-GB" dirty="0"/>
                        <a:t>Debtors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23,000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16,000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8382150"/>
                  </a:ext>
                </a:extLst>
              </a:tr>
              <a:tr h="450919">
                <a:tc>
                  <a:txBody>
                    <a:bodyPr/>
                    <a:lstStyle/>
                    <a:p>
                      <a:r>
                        <a:rPr lang="en-GB" dirty="0"/>
                        <a:t>Cash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7,200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8,400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5031828"/>
                  </a:ext>
                </a:extLst>
              </a:tr>
              <a:tr h="450919">
                <a:tc>
                  <a:txBody>
                    <a:bodyPr/>
                    <a:lstStyle/>
                    <a:p>
                      <a:r>
                        <a:rPr lang="en-GB" dirty="0"/>
                        <a:t>Current liabilities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45,000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40,000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37875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014653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B8BC83-F495-C88C-2B83-1A91737AE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2C159E-F13C-4A85-9A41-E7669D3E0D70}" type="slidenum">
              <a:rPr lang="en-GB" smtClean="0"/>
              <a:pPr/>
              <a:t>55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59E07DE-8407-2494-6A31-E91EEBBA1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GB" sz="2800" dirty="0"/>
              <a:t>Maureen’s Coffee Shop: Questions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C6ED41-4E43-8F06-330D-9A4D015905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2950" y="1057507"/>
            <a:ext cx="8249600" cy="3601574"/>
          </a:xfrm>
        </p:spPr>
        <p:txBody>
          <a:bodyPr/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GB" sz="2200" dirty="0"/>
              <a:t>What does ‘liquidity’ mean?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GB" sz="2200" dirty="0"/>
              <a:t>Calculate the current ratio and acid test ratio. Show your working.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GB" sz="2200" dirty="0"/>
              <a:t>Do you think Maureen should be worried? Why (not)?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5C2FE9-E824-DB9A-1628-D50089C7C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GB" cap="none" dirty="0"/>
              <a:t>Education and Training Foundation</a:t>
            </a:r>
          </a:p>
        </p:txBody>
      </p:sp>
    </p:spTree>
    <p:extLst>
      <p:ext uri="{BB962C8B-B14F-4D97-AF65-F5344CB8AC3E}">
        <p14:creationId xmlns:p14="http://schemas.microsoft.com/office/powerpoint/2010/main" val="202517268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9728B4-F914-2195-37C9-0A6F349120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2C159E-F13C-4A85-9A41-E7669D3E0D70}" type="slidenum">
              <a:rPr lang="en-GB" smtClean="0"/>
              <a:pPr/>
              <a:t>56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ED7EA4A-BD5F-0948-CBEF-D7915EDCB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GB" sz="2800" dirty="0"/>
              <a:t>Monitoring the balance sheet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61F756-45AB-0B95-D735-AD8AF1FC0E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2950" y="1057507"/>
            <a:ext cx="8287700" cy="3601574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200" dirty="0"/>
              <a:t>Monitoring a balance sheet over time can highlight important trends that could be an issue for the business.</a:t>
            </a:r>
          </a:p>
          <a:p>
            <a:endParaRPr lang="en-GB" sz="2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200" dirty="0"/>
              <a:t>Give four examples of changes in a balance sheet that might occur over time and what they could mean for the business.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0B3350-7FE3-66C1-8F0C-C2D8D3652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GB" cap="none" dirty="0"/>
              <a:t>Education and Training Foundation</a:t>
            </a:r>
          </a:p>
        </p:txBody>
      </p:sp>
    </p:spTree>
    <p:extLst>
      <p:ext uri="{BB962C8B-B14F-4D97-AF65-F5344CB8AC3E}">
        <p14:creationId xmlns:p14="http://schemas.microsoft.com/office/powerpoint/2010/main" val="314881606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C037AC-6C15-F07A-6B2A-0C73FBBB9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2C159E-F13C-4A85-9A41-E7669D3E0D70}" type="slidenum">
              <a:rPr lang="en-GB" smtClean="0"/>
              <a:pPr/>
              <a:t>57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9415799-B7F8-9F25-2255-998B7918F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GB" sz="2800" dirty="0"/>
              <a:t>Plenary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8C72C0-1A71-0613-CA52-2493AF28744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2950" y="1057507"/>
            <a:ext cx="7667625" cy="360157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Businesses calculate current ratio and acid test ratio to measure liquidity.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Give a quick overview of each measure and explain why businesses carry them out.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092515-53F6-6D39-A227-B86689CA92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GB" cap="none" dirty="0"/>
              <a:t>Education and Training Foundation</a:t>
            </a:r>
          </a:p>
        </p:txBody>
      </p:sp>
    </p:spTree>
    <p:extLst>
      <p:ext uri="{BB962C8B-B14F-4D97-AF65-F5344CB8AC3E}">
        <p14:creationId xmlns:p14="http://schemas.microsoft.com/office/powerpoint/2010/main" val="263934285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56115-CF93-89C1-525A-9A3FBA9393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Lesson 5</a:t>
            </a:r>
            <a:br>
              <a:rPr lang="en-GB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GB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D9762C-23D8-5E48-CE58-3AE5162FF1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Developing business </a:t>
            </a:r>
            <a:r>
              <a:rPr lang="en-GB" sz="28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en-GB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erformance using the balance </a:t>
            </a:r>
            <a:r>
              <a:rPr lang="en-GB" sz="28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GB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heet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34649988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0825" y="268288"/>
            <a:ext cx="8419688" cy="68103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GB" sz="2800" dirty="0"/>
              <a:t>Introduction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50824" y="987424"/>
            <a:ext cx="8615016" cy="3428021"/>
          </a:xfrm>
        </p:spPr>
        <p:txBody>
          <a:bodyPr/>
          <a:lstStyle/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en-GB" sz="2200" b="1" kern="100" dirty="0"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Learning outcomes</a:t>
            </a:r>
            <a:endParaRPr lang="en-GB" sz="22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212529"/>
                </a:solidFill>
                <a:effectLst/>
                <a:ea typeface="Times New Roman" panose="02020603050405020304" pitchFamily="18" charset="0"/>
                <a:cs typeface="Segoe UI" panose="020B0502040204020203" pitchFamily="34" charset="0"/>
              </a:rPr>
              <a:t>Compare and contrast a range of balance-sheet entries</a:t>
            </a:r>
            <a:endParaRPr lang="en-GB" sz="2200" dirty="0">
              <a:effectLst/>
              <a:ea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212529"/>
                </a:solidFill>
                <a:effectLst/>
                <a:ea typeface="Times New Roman" panose="02020603050405020304" pitchFamily="18" charset="0"/>
                <a:cs typeface="Segoe UI" panose="020B0502040204020203" pitchFamily="34" charset="0"/>
              </a:rPr>
              <a:t>Identify issues with balance-sheet records</a:t>
            </a:r>
            <a:endParaRPr lang="en-GB" sz="2200" dirty="0">
              <a:effectLst/>
              <a:ea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212529"/>
                </a:solidFill>
                <a:effectLst/>
                <a:ea typeface="Times New Roman" panose="02020603050405020304" pitchFamily="18" charset="0"/>
                <a:cs typeface="Segoe UI" panose="020B0502040204020203" pitchFamily="34" charset="0"/>
              </a:rPr>
              <a:t>Analyse balance-sheet data</a:t>
            </a:r>
            <a:endParaRPr lang="en-GB" sz="2200" dirty="0">
              <a:effectLst/>
              <a:ea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effectLst/>
                <a:ea typeface="Times New Roman" panose="02020603050405020304" pitchFamily="18" charset="0"/>
                <a:cs typeface="Segoe UI" panose="020B0502040204020203" pitchFamily="34" charset="0"/>
              </a:rPr>
              <a:t>Make recommendations for informed actions</a:t>
            </a:r>
            <a:endParaRPr lang="en-GB" sz="2200" dirty="0">
              <a:effectLst/>
              <a:ea typeface="Times New Roman" panose="02020603050405020304" pitchFamily="18" charset="0"/>
            </a:endParaRPr>
          </a:p>
          <a:p>
            <a:pPr lvl="0">
              <a:lnSpc>
                <a:spcPct val="120000"/>
              </a:lnSpc>
              <a:spcAft>
                <a:spcPts val="800"/>
              </a:spcAft>
            </a:pPr>
            <a:r>
              <a:rPr lang="en-GB" sz="2200" b="1" kern="100" dirty="0">
                <a:solidFill>
                  <a:srgbClr val="21252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Activity</a:t>
            </a:r>
          </a:p>
          <a:p>
            <a:pPr lvl="0">
              <a:lnSpc>
                <a:spcPct val="120000"/>
              </a:lnSpc>
              <a:spcAft>
                <a:spcPts val="800"/>
              </a:spcAft>
            </a:pPr>
            <a:r>
              <a:rPr lang="en-GB" sz="2200" kern="100" dirty="0">
                <a:solidFill>
                  <a:srgbClr val="21252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Write one thing you can remember about balance sheets on </a:t>
            </a:r>
            <a:br>
              <a:rPr lang="en-GB" sz="2200" kern="100" dirty="0">
                <a:solidFill>
                  <a:srgbClr val="21252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200" kern="100" dirty="0">
                <a:solidFill>
                  <a:srgbClr val="21252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 sticky note.</a:t>
            </a:r>
            <a:endParaRPr lang="en-GB" sz="22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en-GB" sz="2400" kern="100" dirty="0">
                <a:solidFill>
                  <a:srgbClr val="212529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n-GB" sz="2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en-GB" sz="2400" dirty="0"/>
          </a:p>
          <a:p>
            <a:pPr>
              <a:lnSpc>
                <a:spcPct val="120000"/>
              </a:lnSpc>
            </a:pPr>
            <a:r>
              <a:rPr lang="en-GB" sz="2400" dirty="0">
                <a:solidFill>
                  <a:srgbClr val="E51C41"/>
                </a:solidFill>
              </a:rPr>
              <a:t> </a:t>
            </a:r>
            <a:br>
              <a:rPr lang="en-GB" sz="2400" dirty="0">
                <a:solidFill>
                  <a:schemeClr val="accent1"/>
                </a:solidFill>
              </a:rPr>
            </a:br>
            <a:endParaRPr lang="en-GB" sz="2400" dirty="0"/>
          </a:p>
        </p:txBody>
      </p:sp>
      <p:sp>
        <p:nvSpPr>
          <p:cNvPr id="3" name="Footer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50824" y="4767263"/>
            <a:ext cx="7705726" cy="273844"/>
          </a:xfrm>
        </p:spPr>
        <p:txBody>
          <a:bodyPr/>
          <a:lstStyle/>
          <a:p>
            <a:r>
              <a:rPr lang="en-GB" cap="none" dirty="0"/>
              <a:t>Education and Training Foundation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2C159E-F13C-4A85-9A41-E7669D3E0D70}" type="slidenum">
              <a:rPr lang="en-GB" smtClean="0"/>
              <a:pPr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494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2CA341-C825-A529-35E2-EC2DE0139D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2B9A9942-E4A4-5663-CB9D-D402008D2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000" y="-32253"/>
            <a:ext cx="8419687" cy="62712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GB" sz="2800" dirty="0"/>
              <a:t>Key terms: Answers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02D378-5F96-E797-9C4B-17508461EB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fld id="{DA2C159E-F13C-4A85-9A41-E7669D3E0D70}" type="slidenum">
              <a:rPr lang="en-GB" smtClean="0"/>
              <a:pPr>
                <a:lnSpc>
                  <a:spcPct val="120000"/>
                </a:lnSpc>
              </a:pPr>
              <a:t>6</a:t>
            </a:fld>
            <a:endParaRPr lang="en-GB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67003EA-A6B4-A0A5-1802-B811824771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4695595"/>
              </p:ext>
            </p:extLst>
          </p:nvPr>
        </p:nvGraphicFramePr>
        <p:xfrm>
          <a:off x="234000" y="479074"/>
          <a:ext cx="8612188" cy="42881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7555">
                  <a:extLst>
                    <a:ext uri="{9D8B030D-6E8A-4147-A177-3AD203B41FA5}">
                      <a16:colId xmlns:a16="http://schemas.microsoft.com/office/drawing/2014/main" val="1234391101"/>
                    </a:ext>
                  </a:extLst>
                </a:gridCol>
                <a:gridCol w="5864633">
                  <a:extLst>
                    <a:ext uri="{9D8B030D-6E8A-4147-A177-3AD203B41FA5}">
                      <a16:colId xmlns:a16="http://schemas.microsoft.com/office/drawing/2014/main" val="3493093417"/>
                    </a:ext>
                  </a:extLst>
                </a:gridCol>
              </a:tblGrid>
              <a:tr h="352366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Income statement </a:t>
                      </a:r>
                      <a:endParaRPr lang="en-GB" sz="1400" b="0" i="0" u="none" strike="noStrike" dirty="0"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A7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Explanation</a:t>
                      </a:r>
                      <a:endParaRPr lang="en-GB" sz="1400" b="0" i="0" u="none" strike="noStrike" dirty="0"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A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7156780"/>
                  </a:ext>
                </a:extLst>
              </a:tr>
              <a:tr h="607209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 revenue</a:t>
                      </a:r>
                      <a:endParaRPr lang="en-GB" sz="1400" b="0" i="0" u="none" strike="noStrike" dirty="0"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Money coming in from sales</a:t>
                      </a:r>
                      <a:endParaRPr lang="en-GB" sz="1400" b="0" i="0" u="none" strike="noStrike" dirty="0">
                        <a:effectLst/>
                        <a:latin typeface="+mn-lt"/>
                      </a:endParaRPr>
                    </a:p>
                    <a:p>
                      <a:pPr marL="0" algn="l" rtl="0" eaLnBrk="1" fontAlgn="t" latinLnBrk="0" hangingPunct="1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Quantity sold x selling price</a:t>
                      </a:r>
                      <a:endParaRPr lang="en-GB" sz="1400" b="0" i="0" u="none" strike="noStrike" dirty="0"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7677536"/>
                  </a:ext>
                </a:extLst>
              </a:tr>
              <a:tr h="607209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Cost of sales</a:t>
                      </a:r>
                      <a:endParaRPr lang="en-GB" sz="1400" b="0" i="0" u="none" strike="noStrike" dirty="0"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Costs directly</a:t>
                      </a:r>
                      <a:r>
                        <a:rPr lang="en-GB" sz="14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linked to the production of the goods or services sold </a:t>
                      </a:r>
                      <a:br>
                        <a:rPr lang="en-GB" sz="14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GB" sz="14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(e.g. raw materials)</a:t>
                      </a:r>
                      <a:endParaRPr lang="en-GB" sz="1400" b="0" i="0" u="none" strike="noStrike" dirty="0"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281445"/>
                  </a:ext>
                </a:extLst>
              </a:tr>
              <a:tr h="352366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Gross profit</a:t>
                      </a:r>
                      <a:endParaRPr lang="en-GB" sz="14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 revenue - cost of sales</a:t>
                      </a:r>
                      <a:endParaRPr lang="en-GB" sz="1400" b="0" i="0" u="none" strike="noStrike" dirty="0"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6262739"/>
                  </a:ext>
                </a:extLst>
              </a:tr>
              <a:tr h="607209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Other operating expenses</a:t>
                      </a:r>
                      <a:endParaRPr lang="en-GB" sz="1400" b="0" i="0" u="none" strike="noStrike"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All other costs associated with the trading of the business </a:t>
                      </a:r>
                      <a:br>
                        <a:rPr lang="en-GB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GB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(e.g. salaries and marketing expenditure)</a:t>
                      </a:r>
                      <a:endParaRPr lang="en-GB" sz="1400" b="0" i="0" u="none" strike="noStrike" dirty="0"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1804446"/>
                  </a:ext>
                </a:extLst>
              </a:tr>
              <a:tr h="352366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Operating profit</a:t>
                      </a:r>
                      <a:endParaRPr lang="en-GB" sz="14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Gross</a:t>
                      </a:r>
                      <a:r>
                        <a:rPr lang="en-GB" sz="14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profit - expenses</a:t>
                      </a:r>
                      <a:endParaRPr lang="en-GB" sz="1400" b="0" i="0" u="none" strike="noStrike" dirty="0"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5807405"/>
                  </a:ext>
                </a:extLst>
              </a:tr>
              <a:tr h="352366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Interest</a:t>
                      </a:r>
                      <a:endParaRPr lang="en-GB" sz="1400" b="0" i="0" u="none" strike="noStrike" dirty="0"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dirty="0">
                          <a:effectLst/>
                          <a:latin typeface="+mn-lt"/>
                        </a:rPr>
                        <a:t>Amount charged for borrowing money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1263286"/>
                  </a:ext>
                </a:extLst>
              </a:tr>
              <a:tr h="352366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dirty="0">
                          <a:effectLst/>
                          <a:latin typeface="+mn-lt"/>
                        </a:rPr>
                        <a:t>Tax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dirty="0">
                          <a:effectLst/>
                          <a:latin typeface="+mn-lt"/>
                        </a:rPr>
                        <a:t>Money paid to government (percentage of profit made by the business) 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578582"/>
                  </a:ext>
                </a:extLst>
              </a:tr>
              <a:tr h="352366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Exceptional items</a:t>
                      </a:r>
                      <a:endParaRPr lang="en-GB" sz="1400" b="0" i="0" u="none" strike="noStrike"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Any unusually large or infrequent transactions</a:t>
                      </a:r>
                      <a:endParaRPr lang="en-GB" sz="1400" b="0" i="0" u="none" strike="noStrike" dirty="0"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5522669"/>
                  </a:ext>
                </a:extLst>
              </a:tr>
              <a:tr h="352366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Profit for the year (net profit)</a:t>
                      </a:r>
                      <a:endParaRPr lang="en-GB" sz="14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Operating profit - interest and taxation</a:t>
                      </a:r>
                      <a:endParaRPr lang="en-GB" sz="1400" b="0" i="0" u="none" strike="noStrike" dirty="0"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843105"/>
                  </a:ext>
                </a:extLst>
              </a:tr>
            </a:tbl>
          </a:graphicData>
        </a:graphic>
      </p:graphicFrame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ED23127D-D056-10FF-16B7-33213365A5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34000" y="4880561"/>
            <a:ext cx="7705726" cy="273844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GB" cap="none" dirty="0"/>
              <a:t>Education and Training Foundation</a:t>
            </a:r>
          </a:p>
        </p:txBody>
      </p:sp>
    </p:spTree>
    <p:extLst>
      <p:ext uri="{BB962C8B-B14F-4D97-AF65-F5344CB8AC3E}">
        <p14:creationId xmlns:p14="http://schemas.microsoft.com/office/powerpoint/2010/main" val="65415716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72731D-2609-DEA7-E140-A75B29A4DC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A0D99E6F-FEB2-8987-CBC5-61B714134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268288"/>
            <a:ext cx="8419688" cy="68103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GB" sz="2600" dirty="0">
                <a:latin typeface="Arial" panose="020B0604020202020204" pitchFamily="34" charset="0"/>
                <a:ea typeface="Calibri" panose="020F0502020204030204" pitchFamily="34" charset="0"/>
              </a:rPr>
              <a:t>T</a:t>
            </a:r>
            <a:r>
              <a:rPr lang="en-GB" sz="2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he importance of producing and monitoring balance sheets for stakeholders</a:t>
            </a:r>
            <a:endParaRPr lang="en-GB" sz="26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3611FF-2915-9B36-805F-225F0A52F9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50824" y="1530808"/>
            <a:ext cx="3374878" cy="288729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GB" sz="2000" dirty="0"/>
              <a:t>Stakeholders often review a company’s balance sheet. </a:t>
            </a:r>
          </a:p>
          <a:p>
            <a:pPr>
              <a:lnSpc>
                <a:spcPct val="120000"/>
              </a:lnSpc>
            </a:pPr>
            <a:endParaRPr lang="en-GB" sz="2000" dirty="0"/>
          </a:p>
          <a:p>
            <a:pPr>
              <a:lnSpc>
                <a:spcPct val="120000"/>
              </a:lnSpc>
            </a:pPr>
            <a:r>
              <a:rPr lang="en-GB" sz="2000" dirty="0"/>
              <a:t>Consider each of these stakeholder groups and what their interest in a balance sheet may be. </a:t>
            </a:r>
          </a:p>
          <a:p>
            <a:pPr>
              <a:lnSpc>
                <a:spcPct val="120000"/>
              </a:lnSpc>
            </a:pPr>
            <a:endParaRPr lang="en-GB" sz="2000" dirty="0"/>
          </a:p>
          <a:p>
            <a:pPr>
              <a:lnSpc>
                <a:spcPct val="120000"/>
              </a:lnSpc>
            </a:pPr>
            <a:br>
              <a:rPr lang="en-GB" sz="2400" dirty="0">
                <a:solidFill>
                  <a:schemeClr val="accent1"/>
                </a:solidFill>
              </a:rPr>
            </a:br>
            <a:endParaRPr lang="en-GB" sz="24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B2BFAA-BB77-1636-A5C0-E7C868439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50824" y="4767263"/>
            <a:ext cx="7705726" cy="273844"/>
          </a:xfrm>
        </p:spPr>
        <p:txBody>
          <a:bodyPr/>
          <a:lstStyle/>
          <a:p>
            <a:r>
              <a:rPr lang="en-GB" cap="none" dirty="0"/>
              <a:t>Education and Training Foundation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8D846A-E0C0-5163-4B99-CBECE5A4C6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2C159E-F13C-4A85-9A41-E7669D3E0D70}" type="slidenum">
              <a:rPr lang="en-GB" smtClean="0"/>
              <a:pPr/>
              <a:t>60</a:t>
            </a:fld>
            <a:endParaRPr lang="en-GB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8BCFB03-4B68-A7AE-D769-647301497A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8457857"/>
              </p:ext>
            </p:extLst>
          </p:nvPr>
        </p:nvGraphicFramePr>
        <p:xfrm>
          <a:off x="3803958" y="1524000"/>
          <a:ext cx="4866555" cy="27613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7271">
                  <a:extLst>
                    <a:ext uri="{9D8B030D-6E8A-4147-A177-3AD203B41FA5}">
                      <a16:colId xmlns:a16="http://schemas.microsoft.com/office/drawing/2014/main" val="2422479627"/>
                    </a:ext>
                  </a:extLst>
                </a:gridCol>
                <a:gridCol w="2509284">
                  <a:extLst>
                    <a:ext uri="{9D8B030D-6E8A-4147-A177-3AD203B41FA5}">
                      <a16:colId xmlns:a16="http://schemas.microsoft.com/office/drawing/2014/main" val="3355981069"/>
                    </a:ext>
                  </a:extLst>
                </a:gridCol>
              </a:tblGrid>
              <a:tr h="514115">
                <a:tc>
                  <a:txBody>
                    <a:bodyPr/>
                    <a:lstStyle/>
                    <a:p>
                      <a:r>
                        <a:rPr lang="en-GB" dirty="0"/>
                        <a:t>Stakeholder 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Interest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1799738"/>
                  </a:ext>
                </a:extLst>
              </a:tr>
              <a:tr h="374536">
                <a:tc>
                  <a:txBody>
                    <a:bodyPr/>
                    <a:lstStyle/>
                    <a:p>
                      <a:r>
                        <a:rPr lang="en-GB" dirty="0"/>
                        <a:t>Shareholders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2047432"/>
                  </a:ext>
                </a:extLst>
              </a:tr>
              <a:tr h="374536">
                <a:tc>
                  <a:txBody>
                    <a:bodyPr/>
                    <a:lstStyle/>
                    <a:p>
                      <a:r>
                        <a:rPr lang="en-GB" dirty="0"/>
                        <a:t>Employees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7501578"/>
                  </a:ext>
                </a:extLst>
              </a:tr>
              <a:tr h="374536">
                <a:tc>
                  <a:txBody>
                    <a:bodyPr/>
                    <a:lstStyle/>
                    <a:p>
                      <a:r>
                        <a:rPr lang="en-GB" dirty="0"/>
                        <a:t>Suppliers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532665"/>
                  </a:ext>
                </a:extLst>
              </a:tr>
              <a:tr h="374536">
                <a:tc>
                  <a:txBody>
                    <a:bodyPr/>
                    <a:lstStyle/>
                    <a:p>
                      <a:r>
                        <a:rPr lang="en-GB" dirty="0"/>
                        <a:t>Customer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7219701"/>
                  </a:ext>
                </a:extLst>
              </a:tr>
              <a:tr h="374536">
                <a:tc>
                  <a:txBody>
                    <a:bodyPr/>
                    <a:lstStyle/>
                    <a:p>
                      <a:r>
                        <a:rPr lang="en-GB" dirty="0"/>
                        <a:t>Government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9295488"/>
                  </a:ext>
                </a:extLst>
              </a:tr>
              <a:tr h="374536">
                <a:tc>
                  <a:txBody>
                    <a:bodyPr/>
                    <a:lstStyle/>
                    <a:p>
                      <a:r>
                        <a:rPr lang="en-GB" dirty="0"/>
                        <a:t>Creditors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39564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247179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4B6BBA-0BA7-6F13-5F99-7F1B68A2F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2C159E-F13C-4A85-9A41-E7669D3E0D70}" type="slidenum">
              <a:rPr lang="en-GB" smtClean="0"/>
              <a:pPr/>
              <a:t>61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1222E9B-03C2-4968-1D92-530E5133C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GB" sz="2800" dirty="0"/>
              <a:t>Task sheet 1: </a:t>
            </a:r>
            <a:r>
              <a:rPr lang="en-GB" sz="2800" dirty="0" err="1"/>
              <a:t>Ecomart</a:t>
            </a:r>
            <a:r>
              <a:rPr lang="en-GB" sz="2800" dirty="0"/>
              <a:t> balance sheet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7B5494-FA3F-F82C-1DB1-AF6B770F5E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2950" y="1057507"/>
            <a:ext cx="8300400" cy="360157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2200" b="1" kern="100" dirty="0">
                <a:solidFill>
                  <a:srgbClr val="21252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Activity</a:t>
            </a:r>
            <a:endParaRPr lang="en-GB" sz="22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/>
              <a:t>Work in small groups to answer the questions on task sheet 1.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/>
              <a:t>You will have 30 minutes.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/>
              <a:t>Be prepared to share your feedback with the rest of the class.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84361F-DBCB-9D15-0913-D0CADA8E0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GB" cap="none" dirty="0"/>
              <a:t>Education and Training Foundation</a:t>
            </a:r>
          </a:p>
        </p:txBody>
      </p:sp>
    </p:spTree>
    <p:extLst>
      <p:ext uri="{BB962C8B-B14F-4D97-AF65-F5344CB8AC3E}">
        <p14:creationId xmlns:p14="http://schemas.microsoft.com/office/powerpoint/2010/main" val="115800176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67063E-36AF-3269-9D78-2669E78D1F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2C159E-F13C-4A85-9A41-E7669D3E0D70}" type="slidenum">
              <a:rPr lang="en-GB" smtClean="0"/>
              <a:pPr/>
              <a:t>62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F3B5752-4EA7-0840-DAEB-C8B2CE91D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GB" sz="2800" dirty="0"/>
              <a:t>Pros and cons of balance sheets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85B099-1A89-D7D6-AFEF-E2DED7186E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4000" y="1165689"/>
            <a:ext cx="8436513" cy="360157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As with all financial statements, a balance sheet has limitations.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With a partner or in a small group, spend 15 minutes identifying the possible benefits and limitations of creating a balance sheet.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1B70CB-F000-A100-D616-3AA120359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GB" cap="none" dirty="0"/>
              <a:t>Education and Training Foundation</a:t>
            </a:r>
          </a:p>
        </p:txBody>
      </p:sp>
    </p:spTree>
    <p:extLst>
      <p:ext uri="{BB962C8B-B14F-4D97-AF65-F5344CB8AC3E}">
        <p14:creationId xmlns:p14="http://schemas.microsoft.com/office/powerpoint/2010/main" val="64546029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450253-51E8-1A2B-C24D-EBA0046107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2C159E-F13C-4A85-9A41-E7669D3E0D70}" type="slidenum">
              <a:rPr lang="en-GB" smtClean="0"/>
              <a:pPr/>
              <a:t>63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6F168BE-B88C-8297-9673-BC582C5B9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GB" sz="2800" dirty="0"/>
              <a:t>Possible responses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6B8400-B98C-5DD9-E236-76C4C20256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GB" cap="none" dirty="0"/>
              <a:t>Education and Training Foundation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2D0C69D-3F84-DEEC-2DEC-B048917A23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335150"/>
              </p:ext>
            </p:extLst>
          </p:nvPr>
        </p:nvGraphicFramePr>
        <p:xfrm>
          <a:off x="333375" y="995062"/>
          <a:ext cx="8337138" cy="35007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8569">
                  <a:extLst>
                    <a:ext uri="{9D8B030D-6E8A-4147-A177-3AD203B41FA5}">
                      <a16:colId xmlns:a16="http://schemas.microsoft.com/office/drawing/2014/main" val="3647885446"/>
                    </a:ext>
                  </a:extLst>
                </a:gridCol>
                <a:gridCol w="4168569">
                  <a:extLst>
                    <a:ext uri="{9D8B030D-6E8A-4147-A177-3AD203B41FA5}">
                      <a16:colId xmlns:a16="http://schemas.microsoft.com/office/drawing/2014/main" val="3027305842"/>
                    </a:ext>
                  </a:extLst>
                </a:gridCol>
              </a:tblGrid>
              <a:tr h="455358">
                <a:tc>
                  <a:txBody>
                    <a:bodyPr/>
                    <a:lstStyle/>
                    <a:p>
                      <a:r>
                        <a:rPr lang="en-GB" sz="2000" dirty="0"/>
                        <a:t>Benefits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Limitations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3723687"/>
                  </a:ext>
                </a:extLst>
              </a:tr>
              <a:tr h="1015127">
                <a:tc>
                  <a:txBody>
                    <a:bodyPr/>
                    <a:lstStyle/>
                    <a:p>
                      <a:r>
                        <a:rPr lang="en-GB" sz="2000" dirty="0"/>
                        <a:t>Allows stakeholders to see financial health.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It is only a snapshot, so it is only representative of a specific date and time.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7025007"/>
                  </a:ext>
                </a:extLst>
              </a:tr>
              <a:tr h="1015127">
                <a:tc>
                  <a:txBody>
                    <a:bodyPr/>
                    <a:lstStyle/>
                    <a:p>
                      <a:r>
                        <a:rPr lang="en-GB" sz="2000" dirty="0"/>
                        <a:t>Can be used to assess the liquidity of a business.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Values reported are often based on accounting assumptions or forecasted figures.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5604850"/>
                  </a:ext>
                </a:extLst>
              </a:tr>
              <a:tr h="1015127">
                <a:tc>
                  <a:txBody>
                    <a:bodyPr/>
                    <a:lstStyle/>
                    <a:p>
                      <a:r>
                        <a:rPr lang="en-GB" sz="2000" dirty="0"/>
                        <a:t>Can be used to calculate the net worth of a business.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Limited information, so it needs to be analysed alongside other financial documents.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7780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353262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BCE8E3-3B07-B1CF-02C7-0397835AB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2C159E-F13C-4A85-9A41-E7669D3E0D70}" type="slidenum">
              <a:rPr lang="en-GB" smtClean="0"/>
              <a:pPr/>
              <a:t>64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CA22A97-C3AB-0F16-F024-19670E1F4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GB" sz="2800" dirty="0"/>
              <a:t> </a:t>
            </a:r>
            <a:r>
              <a:rPr lang="en-GB" sz="2800" dirty="0" err="1"/>
              <a:t>Ecomart</a:t>
            </a:r>
            <a:r>
              <a:rPr lang="en-GB" sz="2800" dirty="0"/>
              <a:t> balance-sheet review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E85439-2EDD-2171-AA63-4E3AFC03E0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2950" y="1158084"/>
            <a:ext cx="7667625" cy="360157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Now that we have identified the benefits and limitations of a balance sheet, we will revisit </a:t>
            </a:r>
            <a:r>
              <a:rPr lang="en-GB" sz="2200" dirty="0" err="1"/>
              <a:t>Ecomart</a:t>
            </a:r>
            <a:r>
              <a:rPr lang="en-GB" sz="2200" dirty="0"/>
              <a:t>.</a:t>
            </a:r>
          </a:p>
          <a:p>
            <a:endParaRPr lang="en-GB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Apart from cash flow and profit and loss accounts, what else would you like to know about </a:t>
            </a:r>
            <a:r>
              <a:rPr lang="en-GB" sz="2200" dirty="0" err="1"/>
              <a:t>Ecomart</a:t>
            </a:r>
            <a:r>
              <a:rPr lang="en-GB" sz="2200" dirty="0"/>
              <a:t> before advising its management and making recommendations about the future?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You will have 20 minutes.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C48DB-4816-7976-329F-6B35170111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GB" cap="none" dirty="0"/>
              <a:t>Education and Training Foundation</a:t>
            </a:r>
          </a:p>
        </p:txBody>
      </p:sp>
    </p:spTree>
    <p:extLst>
      <p:ext uri="{BB962C8B-B14F-4D97-AF65-F5344CB8AC3E}">
        <p14:creationId xmlns:p14="http://schemas.microsoft.com/office/powerpoint/2010/main" val="428295075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E7D3040-8C13-5DA6-91B4-A4B8D048E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2C159E-F13C-4A85-9A41-E7669D3E0D70}" type="slidenum">
              <a:rPr lang="en-GB" smtClean="0"/>
              <a:pPr/>
              <a:t>65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37EDF50-F8DC-7451-8F61-08A5E9ED8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GB" sz="2800" dirty="0"/>
              <a:t>Task sheet 2: Balance sheets at Tesco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813E44-DA59-83DC-E785-CCAAE32249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The balance sheets we have seen so far have been put together to help you to learn.</a:t>
            </a:r>
          </a:p>
          <a:p>
            <a:endParaRPr lang="en-GB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Via the link below, you can find all the financial statements for Tesco, including the balance sheet.</a:t>
            </a:r>
            <a:r>
              <a:rPr lang="en-GB" sz="2200" dirty="0">
                <a:hlinkClick r:id="rId2"/>
              </a:rPr>
              <a:t> https://www.tescoplc.com/investors/reports-results-and-presentations/financial-performance/group-balance-sheet</a:t>
            </a:r>
            <a:endParaRPr lang="en-GB" sz="2200" dirty="0"/>
          </a:p>
          <a:p>
            <a:endParaRPr lang="en-GB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Open the link and answer the questions on task sheet 2.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3A7849-7AFF-8DE4-AAD0-8D22B654D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GB" cap="none" dirty="0"/>
              <a:t>Education and Training Foundation</a:t>
            </a:r>
          </a:p>
        </p:txBody>
      </p:sp>
    </p:spTree>
    <p:extLst>
      <p:ext uri="{BB962C8B-B14F-4D97-AF65-F5344CB8AC3E}">
        <p14:creationId xmlns:p14="http://schemas.microsoft.com/office/powerpoint/2010/main" val="148677971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CAAB1D-3C0B-5DA9-4C81-AFC55940D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2C159E-F13C-4A85-9A41-E7669D3E0D70}" type="slidenum">
              <a:rPr lang="en-GB" smtClean="0"/>
              <a:pPr/>
              <a:t>66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D430D17-5ECE-1E04-CA10-A748AEF6D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GB" sz="2800" dirty="0"/>
              <a:t>Feedback on Tesco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DBC981-FE6A-089E-FFDB-857FC360CC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2950" y="1057507"/>
            <a:ext cx="8236900" cy="360157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Produce a document or a set of slides using information from Tesco.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Compare 2022 with 2023.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Is the financial performance in one year better than the other?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Has Tesco’s financial value grown over the year?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50A515-9C41-C340-14CD-51652F47A7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GB" cap="none" dirty="0"/>
              <a:t>Education and Training Foundation</a:t>
            </a:r>
          </a:p>
        </p:txBody>
      </p:sp>
    </p:spTree>
    <p:extLst>
      <p:ext uri="{BB962C8B-B14F-4D97-AF65-F5344CB8AC3E}">
        <p14:creationId xmlns:p14="http://schemas.microsoft.com/office/powerpoint/2010/main" val="215693263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4350FA-2D06-EADB-5CDF-C3F9BE4974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2C159E-F13C-4A85-9A41-E7669D3E0D70}" type="slidenum">
              <a:rPr lang="en-GB" smtClean="0"/>
              <a:pPr/>
              <a:t>67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5178007-EFF5-AC0F-C3ED-F2633ADDA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950" y="249900"/>
            <a:ext cx="8437563" cy="557211"/>
          </a:xfrm>
        </p:spPr>
        <p:txBody>
          <a:bodyPr anchor="ctr">
            <a:normAutofit/>
          </a:bodyPr>
          <a:lstStyle/>
          <a:p>
            <a:r>
              <a:rPr lang="en-GB" sz="2800" dirty="0"/>
              <a:t>Plenary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109DAC-1D7B-6F63-1FFC-8FD6E583590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sz="2200" dirty="0"/>
              <a:t>Spend five minutes producing a mind map with a partner summarising what you have learnt in this lesson.</a:t>
            </a:r>
          </a:p>
          <a:p>
            <a:endParaRPr lang="en-GB" sz="2200" dirty="0"/>
          </a:p>
          <a:p>
            <a:r>
              <a:rPr lang="en-GB" sz="2200" dirty="0"/>
              <a:t>Include: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key terms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how to use a balance sheet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limitations.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BE6383-7874-7E4A-4F49-E21616E53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GB" cap="none" dirty="0"/>
              <a:t>Education and Training Foundation</a:t>
            </a:r>
          </a:p>
        </p:txBody>
      </p:sp>
    </p:spTree>
    <p:extLst>
      <p:ext uri="{BB962C8B-B14F-4D97-AF65-F5344CB8AC3E}">
        <p14:creationId xmlns:p14="http://schemas.microsoft.com/office/powerpoint/2010/main" val="189637481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56115-CF93-89C1-525A-9A3FBA9393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47280" y="969390"/>
            <a:ext cx="6408720" cy="1602360"/>
          </a:xfrm>
        </p:spPr>
        <p:txBody>
          <a:bodyPr/>
          <a:lstStyle/>
          <a:p>
            <a:r>
              <a:rPr lang="en-GB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Lesson 6</a:t>
            </a:r>
            <a:br>
              <a:rPr lang="en-GB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GB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D9762C-23D8-5E48-CE58-3AE5162FF1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46020" y="2846895"/>
            <a:ext cx="6409980" cy="1904213"/>
          </a:xfrm>
        </p:spPr>
        <p:txBody>
          <a:bodyPr>
            <a:noAutofit/>
          </a:bodyPr>
          <a:lstStyle/>
          <a:p>
            <a:r>
              <a:rPr lang="en-GB" sz="28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Developing business performance using the concept and calculation of breakeven</a:t>
            </a:r>
            <a:endParaRPr lang="en-GB" sz="28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30658610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0825" y="268288"/>
            <a:ext cx="8419688" cy="68103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GB" sz="2800" dirty="0"/>
              <a:t>Introduction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50824" y="987424"/>
            <a:ext cx="8424863" cy="3428021"/>
          </a:xfrm>
        </p:spPr>
        <p:txBody>
          <a:bodyPr/>
          <a:lstStyle/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en-GB" sz="2200" b="1" kern="100" dirty="0"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Learning outcomes</a:t>
            </a:r>
            <a:endParaRPr lang="en-GB" sz="22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200" kern="100" dirty="0">
                <a:ea typeface="Calibri" panose="020F0502020204030204" pitchFamily="34" charset="0"/>
                <a:cs typeface="Arial" panose="020B0604020202020204" pitchFamily="34" charset="0"/>
              </a:rPr>
              <a:t>Understand t</a:t>
            </a:r>
            <a:r>
              <a:rPr lang="en-GB" sz="2200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he concept and calculation of breakeven in financial planning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200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Calculate </a:t>
            </a:r>
            <a:r>
              <a:rPr lang="en-GB" sz="2200" kern="100" dirty="0">
                <a:ea typeface="Calibri" panose="020F0502020204030204" pitchFamily="34" charset="0"/>
                <a:cs typeface="Arial" panose="020B0604020202020204" pitchFamily="34" charset="0"/>
              </a:rPr>
              <a:t>the breakeven point </a:t>
            </a:r>
            <a:r>
              <a:rPr lang="en-GB" sz="2200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using formulae or graphs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200" kern="100" dirty="0">
                <a:ea typeface="Calibri" panose="020F0502020204030204" pitchFamily="34" charset="0"/>
                <a:cs typeface="Arial" panose="020B0604020202020204" pitchFamily="34" charset="0"/>
              </a:rPr>
              <a:t>Analyse benefits and limitations of breakeven</a:t>
            </a:r>
            <a:endParaRPr lang="en-GB" sz="2200" kern="1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Aft>
                <a:spcPts val="800"/>
              </a:spcAft>
            </a:pPr>
            <a:endParaRPr lang="en-GB" sz="20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en-GB" sz="2000" dirty="0"/>
          </a:p>
          <a:p>
            <a:pPr>
              <a:lnSpc>
                <a:spcPct val="120000"/>
              </a:lnSpc>
            </a:pPr>
            <a:r>
              <a:rPr lang="en-GB" sz="2000" dirty="0">
                <a:solidFill>
                  <a:srgbClr val="E51C41"/>
                </a:solidFill>
              </a:rPr>
              <a:t> </a:t>
            </a:r>
            <a:br>
              <a:rPr lang="en-GB" sz="2000" dirty="0">
                <a:solidFill>
                  <a:schemeClr val="accent1"/>
                </a:solidFill>
              </a:rPr>
            </a:br>
            <a:endParaRPr lang="en-GB" sz="2000" dirty="0"/>
          </a:p>
        </p:txBody>
      </p:sp>
      <p:sp>
        <p:nvSpPr>
          <p:cNvPr id="3" name="Footer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50824" y="4767263"/>
            <a:ext cx="7705726" cy="273844"/>
          </a:xfrm>
        </p:spPr>
        <p:txBody>
          <a:bodyPr/>
          <a:lstStyle/>
          <a:p>
            <a:r>
              <a:rPr lang="en-GB" cap="none" dirty="0"/>
              <a:t>Education and Training Foundation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2C159E-F13C-4A85-9A41-E7669D3E0D70}" type="slidenum">
              <a:rPr lang="en-GB" smtClean="0"/>
              <a:pPr/>
              <a:t>69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2135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824685-56CC-0657-57A4-3A83CB1519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56805" y="4601368"/>
            <a:ext cx="909464" cy="273844"/>
          </a:xfrm>
        </p:spPr>
        <p:txBody>
          <a:bodyPr/>
          <a:lstStyle/>
          <a:p>
            <a:pPr>
              <a:lnSpc>
                <a:spcPct val="120000"/>
              </a:lnSpc>
            </a:pPr>
            <a:fld id="{DA2C159E-F13C-4A85-9A41-E7669D3E0D70}" type="slidenum">
              <a:rPr lang="en-GB" smtClean="0"/>
              <a:pPr>
                <a:lnSpc>
                  <a:spcPct val="120000"/>
                </a:lnSpc>
              </a:pPr>
              <a:t>7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CA1DCDA-726A-3055-5CD4-AE344FA64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268288"/>
            <a:ext cx="8419688" cy="68103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cs typeface="Arial"/>
              </a:rPr>
              <a:t>Task sheet 1: Financial key terms and data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8F75FD-C13B-6C10-2EE2-CD036FBEC06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50824" y="987425"/>
            <a:ext cx="8615015" cy="2935989"/>
          </a:xfrm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GB" sz="2200" b="1" dirty="0">
                <a:solidFill>
                  <a:srgbClr val="212529"/>
                </a:solidFill>
                <a:cs typeface="Arial"/>
              </a:rPr>
              <a:t>Activity: </a:t>
            </a:r>
            <a:r>
              <a:rPr lang="en-US" sz="2200" dirty="0">
                <a:cs typeface="Arial"/>
              </a:rPr>
              <a:t>Use the following words and numbers to complete the table on task sheet 1 (profit and loss blank-filling exercise).</a:t>
            </a:r>
            <a:br>
              <a:rPr lang="en-US" sz="2000" dirty="0">
                <a:cs typeface="Arial"/>
              </a:rPr>
            </a:br>
            <a:endParaRPr lang="en-US" sz="2000" dirty="0">
              <a:cs typeface="Arial"/>
            </a:endParaRPr>
          </a:p>
          <a:p>
            <a:pPr>
              <a:lnSpc>
                <a:spcPct val="120000"/>
              </a:lnSpc>
              <a:spcAft>
                <a:spcPts val="1200"/>
              </a:spcAft>
            </a:pPr>
            <a:br>
              <a:rPr lang="en-US" sz="2000" dirty="0">
                <a:cs typeface="Arial"/>
              </a:rPr>
            </a:br>
            <a:endParaRPr lang="en-US" sz="2000" dirty="0"/>
          </a:p>
          <a:p>
            <a:pPr>
              <a:lnSpc>
                <a:spcPct val="120000"/>
              </a:lnSpc>
            </a:pPr>
            <a:endParaRPr lang="en-US" dirty="0"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8D8940-C618-D325-AC36-34D4A59B6EBB}"/>
              </a:ext>
            </a:extLst>
          </p:cNvPr>
          <p:cNvSpPr txBox="1"/>
          <p:nvPr/>
        </p:nvSpPr>
        <p:spPr>
          <a:xfrm>
            <a:off x="250824" y="1980566"/>
            <a:ext cx="7605981" cy="1691277"/>
          </a:xfrm>
          <a:prstGeom prst="rect">
            <a:avLst/>
          </a:prstGeom>
          <a:noFill/>
        </p:spPr>
        <p:txBody>
          <a:bodyPr wrap="square" numCol="2">
            <a:noAutofit/>
          </a:bodyPr>
          <a:lstStyle/>
          <a:p>
            <a:pPr marL="269875" lvl="1" indent="-269875">
              <a:lnSpc>
                <a:spcPct val="120000"/>
              </a:lnSpc>
              <a:buChar char="•"/>
            </a:pPr>
            <a:r>
              <a:rPr lang="en-US" sz="2200" dirty="0">
                <a:cs typeface="Arial"/>
              </a:rPr>
              <a:t>Gross profit</a:t>
            </a:r>
          </a:p>
          <a:p>
            <a:pPr marL="269875" lvl="1" indent="-269875">
              <a:lnSpc>
                <a:spcPct val="120000"/>
              </a:lnSpc>
              <a:buChar char="•"/>
            </a:pPr>
            <a:r>
              <a:rPr lang="en-US" sz="2200" dirty="0">
                <a:cs typeface="Arial"/>
              </a:rPr>
              <a:t>£45,000</a:t>
            </a:r>
          </a:p>
          <a:p>
            <a:pPr marL="269875" lvl="1" indent="-269875">
              <a:lnSpc>
                <a:spcPct val="120000"/>
              </a:lnSpc>
              <a:buChar char="•"/>
            </a:pPr>
            <a:r>
              <a:rPr lang="en-US" sz="2200" dirty="0">
                <a:cs typeface="Arial"/>
              </a:rPr>
              <a:t>Revenue</a:t>
            </a:r>
          </a:p>
          <a:p>
            <a:pPr marL="269875" lvl="1" indent="-269875">
              <a:lnSpc>
                <a:spcPct val="120000"/>
              </a:lnSpc>
              <a:buChar char="•"/>
            </a:pPr>
            <a:r>
              <a:rPr lang="en-US" sz="2200" dirty="0">
                <a:cs typeface="Arial"/>
              </a:rPr>
              <a:t>Interest and taxation</a:t>
            </a:r>
          </a:p>
          <a:p>
            <a:pPr marL="269875" lvl="1" indent="-269875">
              <a:lnSpc>
                <a:spcPct val="120000"/>
              </a:lnSpc>
              <a:buChar char="•"/>
            </a:pPr>
            <a:r>
              <a:rPr lang="en-US" sz="2200" dirty="0">
                <a:cs typeface="Arial"/>
              </a:rPr>
              <a:t>£85,000</a:t>
            </a:r>
          </a:p>
          <a:p>
            <a:pPr marL="269875" lvl="1" indent="-269875">
              <a:lnSpc>
                <a:spcPct val="120000"/>
              </a:lnSpc>
              <a:buChar char="•"/>
            </a:pPr>
            <a:r>
              <a:rPr lang="en-US" sz="2200" dirty="0">
                <a:cs typeface="Arial"/>
              </a:rPr>
              <a:t>Expenses</a:t>
            </a:r>
          </a:p>
          <a:p>
            <a:pPr marL="269875" lvl="1" indent="-269875">
              <a:lnSpc>
                <a:spcPct val="120000"/>
              </a:lnSpc>
              <a:buChar char="•"/>
            </a:pPr>
            <a:r>
              <a:rPr lang="en-US" sz="2200" dirty="0">
                <a:cs typeface="Arial"/>
              </a:rPr>
              <a:t>£33,750</a:t>
            </a:r>
          </a:p>
          <a:p>
            <a:pPr marL="269875" lvl="1" indent="-269875">
              <a:lnSpc>
                <a:spcPct val="120000"/>
              </a:lnSpc>
              <a:buChar char="•"/>
            </a:pPr>
            <a:r>
              <a:rPr lang="en-US" sz="2200" dirty="0">
                <a:cs typeface="Arial"/>
              </a:rPr>
              <a:t>Profit for the year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F6806250-0848-BBB0-0283-FE6D40F719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50824" y="4767263"/>
            <a:ext cx="7705726" cy="273844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GB" cap="none" dirty="0"/>
              <a:t>Education and Training Foundation</a:t>
            </a:r>
          </a:p>
        </p:txBody>
      </p:sp>
    </p:spTree>
    <p:extLst>
      <p:ext uri="{BB962C8B-B14F-4D97-AF65-F5344CB8AC3E}">
        <p14:creationId xmlns:p14="http://schemas.microsoft.com/office/powerpoint/2010/main" val="119759079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286EB3-E421-39C1-DD74-05C338B5DD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2C159E-F13C-4A85-9A41-E7669D3E0D70}" type="slidenum">
              <a:rPr lang="en-GB" smtClean="0"/>
              <a:pPr/>
              <a:t>70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C2CB20F-DFA8-69DC-687B-3C8317C92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Introduction to breakeven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1970D5-AF33-2F49-4F30-365B6B3B1F6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4000" y="692944"/>
            <a:ext cx="7667625" cy="3895030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200" dirty="0"/>
              <a:t>Breakeven analysis is a tool used by businesses in financial planning.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200" dirty="0"/>
              <a:t>It allows a business to establish the point at which total costs and total revenues are equal.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200" dirty="0"/>
              <a:t>It is the point at which the business neither makes a profit nor a loss.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200" dirty="0"/>
              <a:t>It informs a business about the number of sales it needs to make over a given period to reach this point.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5CDE7DF5-F492-9887-266B-20B82E5B0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50824" y="4767263"/>
            <a:ext cx="7705726" cy="273844"/>
          </a:xfrm>
        </p:spPr>
        <p:txBody>
          <a:bodyPr/>
          <a:lstStyle/>
          <a:p>
            <a:r>
              <a:rPr lang="en-GB" cap="none" dirty="0"/>
              <a:t>Education and Training Foundation</a:t>
            </a:r>
          </a:p>
        </p:txBody>
      </p:sp>
    </p:spTree>
    <p:extLst>
      <p:ext uri="{BB962C8B-B14F-4D97-AF65-F5344CB8AC3E}">
        <p14:creationId xmlns:p14="http://schemas.microsoft.com/office/powerpoint/2010/main" val="291242270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72731D-2609-DEA7-E140-A75B29A4DC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A0D99E6F-FEB2-8987-CBC5-61B714134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268288"/>
            <a:ext cx="8419688" cy="68103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GB" sz="2800" dirty="0">
                <a:latin typeface="Arial" panose="020B0604020202020204" pitchFamily="34" charset="0"/>
              </a:rPr>
              <a:t>Breakeven key terms</a:t>
            </a:r>
            <a:endParaRPr lang="en-GB" sz="28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B2BFAA-BB77-1636-A5C0-E7C868439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50824" y="4767263"/>
            <a:ext cx="7705726" cy="273844"/>
          </a:xfrm>
        </p:spPr>
        <p:txBody>
          <a:bodyPr/>
          <a:lstStyle/>
          <a:p>
            <a:r>
              <a:rPr lang="en-GB" cap="none"/>
              <a:t>Education and Training Foundation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8D846A-E0C0-5163-4B99-CBECE5A4C6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2C159E-F13C-4A85-9A41-E7669D3E0D70}" type="slidenum">
              <a:rPr lang="en-GB" smtClean="0"/>
              <a:pPr/>
              <a:t>71</a:t>
            </a:fld>
            <a:endParaRPr lang="en-GB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8BCFB03-4B68-A7AE-D769-647301497A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5609004"/>
              </p:ext>
            </p:extLst>
          </p:nvPr>
        </p:nvGraphicFramePr>
        <p:xfrm>
          <a:off x="550069" y="921539"/>
          <a:ext cx="7458075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8919">
                  <a:extLst>
                    <a:ext uri="{9D8B030D-6E8A-4147-A177-3AD203B41FA5}">
                      <a16:colId xmlns:a16="http://schemas.microsoft.com/office/drawing/2014/main" val="2422479627"/>
                    </a:ext>
                  </a:extLst>
                </a:gridCol>
                <a:gridCol w="4679156">
                  <a:extLst>
                    <a:ext uri="{9D8B030D-6E8A-4147-A177-3AD203B41FA5}">
                      <a16:colId xmlns:a16="http://schemas.microsoft.com/office/drawing/2014/main" val="3355981069"/>
                    </a:ext>
                  </a:extLst>
                </a:gridCol>
              </a:tblGrid>
              <a:tr h="362982">
                <a:tc>
                  <a:txBody>
                    <a:bodyPr/>
                    <a:lstStyle/>
                    <a:p>
                      <a:r>
                        <a:rPr lang="en-GB" dirty="0"/>
                        <a:t>Break even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Definition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1799738"/>
                  </a:ext>
                </a:extLst>
              </a:tr>
              <a:tr h="362982">
                <a:tc>
                  <a:txBody>
                    <a:bodyPr/>
                    <a:lstStyle/>
                    <a:p>
                      <a:r>
                        <a:rPr lang="en-GB" dirty="0"/>
                        <a:t>Breakeven point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2047432"/>
                  </a:ext>
                </a:extLst>
              </a:tr>
              <a:tr h="362982">
                <a:tc>
                  <a:txBody>
                    <a:bodyPr/>
                    <a:lstStyle/>
                    <a:p>
                      <a:r>
                        <a:rPr lang="en-GB"/>
                        <a:t>Fixed costs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7501578"/>
                  </a:ext>
                </a:extLst>
              </a:tr>
              <a:tr h="362982">
                <a:tc>
                  <a:txBody>
                    <a:bodyPr/>
                    <a:lstStyle/>
                    <a:p>
                      <a:r>
                        <a:rPr lang="en-GB"/>
                        <a:t>Variable cost per unit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532665"/>
                  </a:ext>
                </a:extLst>
              </a:tr>
              <a:tr h="362982">
                <a:tc>
                  <a:txBody>
                    <a:bodyPr/>
                    <a:lstStyle/>
                    <a:p>
                      <a:r>
                        <a:rPr lang="en-GB"/>
                        <a:t>Selling price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7219701"/>
                  </a:ext>
                </a:extLst>
              </a:tr>
              <a:tr h="362982">
                <a:tc>
                  <a:txBody>
                    <a:bodyPr/>
                    <a:lstStyle/>
                    <a:p>
                      <a:r>
                        <a:rPr lang="en-GB"/>
                        <a:t>Contribution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9295488"/>
                  </a:ext>
                </a:extLst>
              </a:tr>
              <a:tr h="362982">
                <a:tc>
                  <a:txBody>
                    <a:bodyPr/>
                    <a:lstStyle/>
                    <a:p>
                      <a:r>
                        <a:rPr lang="en-GB" dirty="0"/>
                        <a:t>Output/units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3956409"/>
                  </a:ext>
                </a:extLst>
              </a:tr>
              <a:tr h="362982">
                <a:tc>
                  <a:txBody>
                    <a:bodyPr/>
                    <a:lstStyle/>
                    <a:p>
                      <a:r>
                        <a:rPr lang="en-GB"/>
                        <a:t>Margin of safety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4250895"/>
                  </a:ext>
                </a:extLst>
              </a:tr>
              <a:tr h="362982">
                <a:tc>
                  <a:txBody>
                    <a:bodyPr/>
                    <a:lstStyle/>
                    <a:p>
                      <a:r>
                        <a:rPr lang="en-GB"/>
                        <a:t>Total costs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3353429"/>
                  </a:ext>
                </a:extLst>
              </a:tr>
              <a:tr h="362982">
                <a:tc>
                  <a:txBody>
                    <a:bodyPr/>
                    <a:lstStyle/>
                    <a:p>
                      <a:r>
                        <a:rPr lang="en-GB"/>
                        <a:t>Revenue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48024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492988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9B29EC-380E-1D71-F5E4-3898DE54F7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096A0E1E-43E0-8EE7-6479-A724CBF20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47852"/>
            <a:ext cx="8419688" cy="68103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GB" sz="2800" dirty="0">
                <a:latin typeface="Arial" panose="020B0604020202020204" pitchFamily="34" charset="0"/>
              </a:rPr>
              <a:t>Breakeven key terms</a:t>
            </a:r>
            <a:endParaRPr lang="en-GB" sz="28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92FF64-65D4-A971-F7F7-0CEB1621BF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50824" y="4767263"/>
            <a:ext cx="7705726" cy="273844"/>
          </a:xfrm>
        </p:spPr>
        <p:txBody>
          <a:bodyPr/>
          <a:lstStyle/>
          <a:p>
            <a:r>
              <a:rPr lang="en-GB" cap="none"/>
              <a:t>Education and Training Foundation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D1B77A-5D0C-E445-CECB-0E52C8DCC3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2C159E-F13C-4A85-9A41-E7669D3E0D70}" type="slidenum">
              <a:rPr lang="en-GB" smtClean="0"/>
              <a:pPr/>
              <a:t>72</a:t>
            </a:fld>
            <a:endParaRPr lang="en-GB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54D75F0-FC60-FFC6-FF13-1193517E82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0885773"/>
              </p:ext>
            </p:extLst>
          </p:nvPr>
        </p:nvGraphicFramePr>
        <p:xfrm>
          <a:off x="278160" y="553562"/>
          <a:ext cx="8406194" cy="41238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4612">
                  <a:extLst>
                    <a:ext uri="{9D8B030D-6E8A-4147-A177-3AD203B41FA5}">
                      <a16:colId xmlns:a16="http://schemas.microsoft.com/office/drawing/2014/main" val="2422479627"/>
                    </a:ext>
                  </a:extLst>
                </a:gridCol>
                <a:gridCol w="5791582">
                  <a:extLst>
                    <a:ext uri="{9D8B030D-6E8A-4147-A177-3AD203B41FA5}">
                      <a16:colId xmlns:a16="http://schemas.microsoft.com/office/drawing/2014/main" val="3355981069"/>
                    </a:ext>
                  </a:extLst>
                </a:gridCol>
              </a:tblGrid>
              <a:tr h="374559">
                <a:tc>
                  <a:txBody>
                    <a:bodyPr/>
                    <a:lstStyle/>
                    <a:p>
                      <a:r>
                        <a:rPr lang="en-GB" dirty="0"/>
                        <a:t>Break even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Definition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1799738"/>
                  </a:ext>
                </a:extLst>
              </a:tr>
              <a:tr h="451692">
                <a:tc>
                  <a:txBody>
                    <a:bodyPr/>
                    <a:lstStyle/>
                    <a:p>
                      <a:r>
                        <a:rPr lang="en-GB" sz="1600" dirty="0"/>
                        <a:t>Breakeven point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The point at which total sales equals total costs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2047432"/>
                  </a:ext>
                </a:extLst>
              </a:tr>
              <a:tr h="471168">
                <a:tc>
                  <a:txBody>
                    <a:bodyPr/>
                    <a:lstStyle/>
                    <a:p>
                      <a:r>
                        <a:rPr lang="en-GB" sz="1600" dirty="0"/>
                        <a:t>Fixed costs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Costs that remain the same regardless of sales or output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7501578"/>
                  </a:ext>
                </a:extLst>
              </a:tr>
              <a:tr h="374559">
                <a:tc>
                  <a:txBody>
                    <a:bodyPr/>
                    <a:lstStyle/>
                    <a:p>
                      <a:r>
                        <a:rPr lang="en-GB" sz="1600"/>
                        <a:t>Variable cost per unit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Costs that vary directly with output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532665"/>
                  </a:ext>
                </a:extLst>
              </a:tr>
              <a:tr h="374559">
                <a:tc>
                  <a:txBody>
                    <a:bodyPr/>
                    <a:lstStyle/>
                    <a:p>
                      <a:r>
                        <a:rPr lang="en-GB" sz="1600"/>
                        <a:t>Selling price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The price at which a unit is sold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7219701"/>
                  </a:ext>
                </a:extLst>
              </a:tr>
              <a:tr h="374559">
                <a:tc>
                  <a:txBody>
                    <a:bodyPr/>
                    <a:lstStyle/>
                    <a:p>
                      <a:r>
                        <a:rPr lang="en-GB" sz="1600"/>
                        <a:t>Contribution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The difference between selling price and variable cost per 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9295488"/>
                  </a:ext>
                </a:extLst>
              </a:tr>
              <a:tr h="374559">
                <a:tc>
                  <a:txBody>
                    <a:bodyPr/>
                    <a:lstStyle/>
                    <a:p>
                      <a:r>
                        <a:rPr lang="en-GB" sz="1600" dirty="0"/>
                        <a:t>Output/units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Number of items made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3956409"/>
                  </a:ext>
                </a:extLst>
              </a:tr>
              <a:tr h="374559">
                <a:tc>
                  <a:txBody>
                    <a:bodyPr/>
                    <a:lstStyle/>
                    <a:p>
                      <a:r>
                        <a:rPr lang="en-GB" sz="1600"/>
                        <a:t>Margin of safety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Difference between sales and breakeven point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4250895"/>
                  </a:ext>
                </a:extLst>
              </a:tr>
              <a:tr h="374559">
                <a:tc>
                  <a:txBody>
                    <a:bodyPr/>
                    <a:lstStyle/>
                    <a:p>
                      <a:r>
                        <a:rPr lang="en-GB" sz="1600"/>
                        <a:t>Total costs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Total variable costs and fixed costs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3353429"/>
                  </a:ext>
                </a:extLst>
              </a:tr>
              <a:tr h="553565">
                <a:tc>
                  <a:txBody>
                    <a:bodyPr/>
                    <a:lstStyle/>
                    <a:p>
                      <a:r>
                        <a:rPr lang="en-GB" sz="1600" dirty="0"/>
                        <a:t>Revenue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Total amount of money received from the sale of goods or services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4802435"/>
                  </a:ext>
                </a:extLst>
              </a:tr>
            </a:tbl>
          </a:graphicData>
        </a:graphic>
      </p:graphicFrame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E81D493D-2F62-4380-D501-C2593B21DA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403224" y="4919663"/>
            <a:ext cx="7705726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7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cap="none"/>
              <a:t>Education and Training Foundation</a:t>
            </a:r>
            <a:endParaRPr lang="en-GB" cap="none" dirty="0"/>
          </a:p>
        </p:txBody>
      </p:sp>
    </p:spTree>
    <p:extLst>
      <p:ext uri="{BB962C8B-B14F-4D97-AF65-F5344CB8AC3E}">
        <p14:creationId xmlns:p14="http://schemas.microsoft.com/office/powerpoint/2010/main" val="18481345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4B6BBA-0BA7-6F13-5F99-7F1B68A2F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2C159E-F13C-4A85-9A41-E7669D3E0D70}" type="slidenum">
              <a:rPr lang="en-GB" smtClean="0"/>
              <a:pPr/>
              <a:t>73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1222E9B-03C2-4968-1D92-530E5133C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950" y="249900"/>
            <a:ext cx="8437563" cy="457331"/>
          </a:xfrm>
        </p:spPr>
        <p:txBody>
          <a:bodyPr>
            <a:normAutofit/>
          </a:bodyPr>
          <a:lstStyle/>
          <a:p>
            <a:r>
              <a:rPr lang="en-GB" sz="2800"/>
              <a:t>Identifying fixed and variable costs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7B5494-FA3F-F82C-1DB1-AF6B770F5E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4000" y="821531"/>
            <a:ext cx="7667625" cy="3766443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GB" sz="2000" dirty="0"/>
              <a:t>You run a small pizza restaurant and delivery service called Mozzarella. Decide whether the following would be categorised as fixed or variable costs:</a:t>
            </a:r>
          </a:p>
          <a:p>
            <a:pPr>
              <a:lnSpc>
                <a:spcPct val="120000"/>
              </a:lnSpc>
            </a:pPr>
            <a:r>
              <a:rPr lang="en-GB" sz="2000" dirty="0"/>
              <a:t>Rent for premises		Cheese</a:t>
            </a:r>
          </a:p>
          <a:p>
            <a:pPr>
              <a:lnSpc>
                <a:spcPct val="120000"/>
              </a:lnSpc>
            </a:pPr>
            <a:r>
              <a:rPr lang="en-GB" sz="2000" dirty="0"/>
              <a:t>Pizza bases			Cleaning products</a:t>
            </a:r>
          </a:p>
          <a:p>
            <a:pPr>
              <a:lnSpc>
                <a:spcPct val="120000"/>
              </a:lnSpc>
            </a:pPr>
            <a:r>
              <a:rPr lang="en-GB" sz="2000" dirty="0"/>
              <a:t>Tomatoes			Heating and lighting</a:t>
            </a:r>
          </a:p>
          <a:p>
            <a:pPr>
              <a:lnSpc>
                <a:spcPct val="120000"/>
              </a:lnSpc>
            </a:pPr>
            <a:r>
              <a:rPr lang="en-GB" sz="2000" dirty="0"/>
              <a:t>Wages for staff			Manager’s salary</a:t>
            </a:r>
          </a:p>
          <a:p>
            <a:pPr>
              <a:lnSpc>
                <a:spcPct val="120000"/>
              </a:lnSpc>
            </a:pPr>
            <a:r>
              <a:rPr lang="en-GB" sz="2000" dirty="0"/>
              <a:t>Advertising leaflets		Insurance</a:t>
            </a:r>
          </a:p>
          <a:p>
            <a:pPr>
              <a:lnSpc>
                <a:spcPct val="120000"/>
              </a:lnSpc>
            </a:pPr>
            <a:r>
              <a:rPr lang="en-GB" sz="2000" dirty="0"/>
              <a:t>Fuel for delivery van		Road tax</a:t>
            </a:r>
          </a:p>
          <a:p>
            <a:pPr>
              <a:lnSpc>
                <a:spcPct val="120000"/>
              </a:lnSpc>
            </a:pPr>
            <a:r>
              <a:rPr lang="en-GB" sz="2000" dirty="0"/>
              <a:t>Pizza boxes			Pineapple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endParaRPr lang="en-GB" sz="2000" dirty="0"/>
          </a:p>
          <a:p>
            <a:endParaRPr lang="en-GB" sz="2000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21D3693D-5FEF-44E2-3158-FDF0DAE11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50824" y="4767263"/>
            <a:ext cx="7705726" cy="273844"/>
          </a:xfrm>
        </p:spPr>
        <p:txBody>
          <a:bodyPr/>
          <a:lstStyle/>
          <a:p>
            <a:r>
              <a:rPr lang="en-GB" cap="none" dirty="0"/>
              <a:t>Education and Training Foundation</a:t>
            </a:r>
          </a:p>
        </p:txBody>
      </p:sp>
    </p:spTree>
    <p:extLst>
      <p:ext uri="{BB962C8B-B14F-4D97-AF65-F5344CB8AC3E}">
        <p14:creationId xmlns:p14="http://schemas.microsoft.com/office/powerpoint/2010/main" val="175808658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0F0C77-1E7B-A1EE-6624-7C9A56CD0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2C159E-F13C-4A85-9A41-E7669D3E0D70}" type="slidenum">
              <a:rPr lang="en-GB" smtClean="0"/>
              <a:pPr/>
              <a:t>74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982DB00-FAE4-E27F-59CA-0E0965DCF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950" y="249900"/>
            <a:ext cx="8437563" cy="557211"/>
          </a:xfrm>
        </p:spPr>
        <p:txBody>
          <a:bodyPr/>
          <a:lstStyle/>
          <a:p>
            <a:r>
              <a:rPr lang="en-GB" sz="2800" dirty="0"/>
              <a:t>Constructing</a:t>
            </a:r>
            <a:r>
              <a:rPr lang="en-GB" dirty="0"/>
              <a:t> </a:t>
            </a:r>
            <a:r>
              <a:rPr lang="en-GB" sz="2800" dirty="0"/>
              <a:t>breakeven charts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5C6072-277B-5E32-A153-0EBA88BF519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4000" y="900113"/>
            <a:ext cx="7667625" cy="3687861"/>
          </a:xfrm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20000"/>
              </a:lnSpc>
            </a:pPr>
            <a:r>
              <a:rPr lang="en-GB" sz="2200" dirty="0"/>
              <a:t>We will now look at how to use figures to produce a breakeven chart for Mozzarella.</a:t>
            </a:r>
          </a:p>
          <a:p>
            <a:pPr>
              <a:lnSpc>
                <a:spcPct val="120000"/>
              </a:lnSpc>
            </a:pPr>
            <a:endParaRPr lang="en-GB" sz="2200" dirty="0"/>
          </a:p>
          <a:p>
            <a:pPr>
              <a:lnSpc>
                <a:spcPct val="120000"/>
              </a:lnSpc>
            </a:pPr>
            <a:r>
              <a:rPr lang="en-GB" sz="2200" dirty="0"/>
              <a:t>We have assumed that: </a:t>
            </a:r>
          </a:p>
          <a:p>
            <a:pPr>
              <a:lnSpc>
                <a:spcPct val="120000"/>
              </a:lnSpc>
            </a:pPr>
            <a:endParaRPr lang="en-GB" sz="2200" dirty="0">
              <a:cs typeface="Arial"/>
            </a:endParaRP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200" dirty="0"/>
              <a:t> fixed costs per month = £5,500</a:t>
            </a:r>
            <a:endParaRPr lang="en-GB" sz="2200" dirty="0">
              <a:cs typeface="Arial"/>
            </a:endParaRP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200" dirty="0"/>
              <a:t> variable cost per pizza = £4</a:t>
            </a:r>
            <a:endParaRPr lang="en-GB" sz="2200" dirty="0">
              <a:cs typeface="Arial"/>
            </a:endParaRP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200" dirty="0"/>
              <a:t> selling price per pizza = £12.</a:t>
            </a:r>
            <a:endParaRPr lang="en-GB" sz="2200" dirty="0"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DED1EC50-9028-05A4-C7ED-81DA3029B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50824" y="4767263"/>
            <a:ext cx="7705726" cy="273844"/>
          </a:xfrm>
        </p:spPr>
        <p:txBody>
          <a:bodyPr/>
          <a:lstStyle/>
          <a:p>
            <a:r>
              <a:rPr lang="en-GB" cap="none" dirty="0"/>
              <a:t>Education and Training Foundation</a:t>
            </a:r>
          </a:p>
        </p:txBody>
      </p:sp>
    </p:spTree>
    <p:extLst>
      <p:ext uri="{BB962C8B-B14F-4D97-AF65-F5344CB8AC3E}">
        <p14:creationId xmlns:p14="http://schemas.microsoft.com/office/powerpoint/2010/main" val="279849733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770C0F-B8BB-29F2-60D6-F516B1373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2C159E-F13C-4A85-9A41-E7669D3E0D70}" type="slidenum">
              <a:rPr lang="en-GB" smtClean="0"/>
              <a:pPr/>
              <a:t>75</a:t>
            </a:fld>
            <a:endParaRPr lang="en-GB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E6CACCD4-0FC9-5F29-D8C1-CDC2CADF4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50824" y="4767263"/>
            <a:ext cx="7705726" cy="273844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Education and Training Foundation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B2FAB16-0C26-52F5-D391-C0E641A8E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950" y="-699425"/>
            <a:ext cx="8437563" cy="699425"/>
          </a:xfr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GB" dirty="0"/>
              <a:t>Figure breakdown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933E145-4490-D1B3-BA98-DD236CB620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3794261"/>
              </p:ext>
            </p:extLst>
          </p:nvPr>
        </p:nvGraphicFramePr>
        <p:xfrm>
          <a:off x="1151659" y="519545"/>
          <a:ext cx="6578821" cy="40196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37445">
                  <a:extLst>
                    <a:ext uri="{9D8B030D-6E8A-4147-A177-3AD203B41FA5}">
                      <a16:colId xmlns:a16="http://schemas.microsoft.com/office/drawing/2014/main" val="311030724"/>
                    </a:ext>
                  </a:extLst>
                </a:gridCol>
                <a:gridCol w="1065143">
                  <a:extLst>
                    <a:ext uri="{9D8B030D-6E8A-4147-A177-3AD203B41FA5}">
                      <a16:colId xmlns:a16="http://schemas.microsoft.com/office/drawing/2014/main" val="1128920960"/>
                    </a:ext>
                  </a:extLst>
                </a:gridCol>
                <a:gridCol w="1145497">
                  <a:extLst>
                    <a:ext uri="{9D8B030D-6E8A-4147-A177-3AD203B41FA5}">
                      <a16:colId xmlns:a16="http://schemas.microsoft.com/office/drawing/2014/main" val="566424285"/>
                    </a:ext>
                  </a:extLst>
                </a:gridCol>
                <a:gridCol w="1078771">
                  <a:extLst>
                    <a:ext uri="{9D8B030D-6E8A-4147-A177-3AD203B41FA5}">
                      <a16:colId xmlns:a16="http://schemas.microsoft.com/office/drawing/2014/main" val="21949375"/>
                    </a:ext>
                  </a:extLst>
                </a:gridCol>
                <a:gridCol w="1033814">
                  <a:extLst>
                    <a:ext uri="{9D8B030D-6E8A-4147-A177-3AD203B41FA5}">
                      <a16:colId xmlns:a16="http://schemas.microsoft.com/office/drawing/2014/main" val="2190875414"/>
                    </a:ext>
                  </a:extLst>
                </a:gridCol>
                <a:gridCol w="1018151">
                  <a:extLst>
                    <a:ext uri="{9D8B030D-6E8A-4147-A177-3AD203B41FA5}">
                      <a16:colId xmlns:a16="http://schemas.microsoft.com/office/drawing/2014/main" val="1053858438"/>
                    </a:ext>
                  </a:extLst>
                </a:gridCol>
              </a:tblGrid>
              <a:tr h="1827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Outputs/units</a:t>
                      </a:r>
                      <a:endParaRPr lang="en-US" sz="1100" kern="100">
                        <a:effectLst/>
                        <a:latin typeface="Aptos Narrow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Fixed costs</a:t>
                      </a:r>
                      <a:endParaRPr lang="en-US" sz="1100" kern="100">
                        <a:effectLst/>
                        <a:latin typeface="Aptos Narrow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Variable costs</a:t>
                      </a:r>
                      <a:endParaRPr lang="en-US" sz="1100" kern="100">
                        <a:effectLst/>
                        <a:latin typeface="Aptos Narrow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Selling price</a:t>
                      </a:r>
                      <a:endParaRPr lang="en-US" sz="1100" kern="100">
                        <a:effectLst/>
                        <a:latin typeface="Aptos Narrow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Total costs</a:t>
                      </a:r>
                      <a:endParaRPr lang="en-US" sz="1100" kern="100">
                        <a:effectLst/>
                        <a:latin typeface="Aptos Narrow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Profit/ loss</a:t>
                      </a:r>
                      <a:endParaRPr lang="en-US" sz="1100" kern="100">
                        <a:effectLst/>
                        <a:latin typeface="Aptos Narrow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625235"/>
                  </a:ext>
                </a:extLst>
              </a:tr>
              <a:tr h="1827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0</a:t>
                      </a:r>
                      <a:endParaRPr lang="en-US" sz="1100" kern="100">
                        <a:effectLst/>
                        <a:latin typeface="Aptos Narrow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5,500</a:t>
                      </a:r>
                      <a:endParaRPr lang="en-US" sz="1100" kern="100">
                        <a:effectLst/>
                        <a:latin typeface="Aptos Narrow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0</a:t>
                      </a:r>
                      <a:endParaRPr lang="en-US" sz="1100" kern="100">
                        <a:effectLst/>
                        <a:latin typeface="Aptos Narrow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0</a:t>
                      </a:r>
                      <a:endParaRPr lang="en-US" sz="1100" kern="100">
                        <a:effectLst/>
                        <a:latin typeface="Aptos Narrow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5,500</a:t>
                      </a:r>
                      <a:endParaRPr lang="en-US" sz="1100" kern="100">
                        <a:effectLst/>
                        <a:latin typeface="Aptos Narrow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-5,500</a:t>
                      </a:r>
                      <a:endParaRPr lang="en-US" sz="1100" kern="100">
                        <a:effectLst/>
                        <a:latin typeface="Aptos Narrow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5338356"/>
                  </a:ext>
                </a:extLst>
              </a:tr>
              <a:tr h="1827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50</a:t>
                      </a:r>
                      <a:endParaRPr lang="en-US" sz="1100" kern="100">
                        <a:effectLst/>
                        <a:latin typeface="Aptos Narrow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5,500</a:t>
                      </a:r>
                      <a:endParaRPr lang="en-US" sz="1100" kern="100">
                        <a:effectLst/>
                        <a:latin typeface="Aptos Narrow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200</a:t>
                      </a:r>
                      <a:endParaRPr lang="en-US" sz="1100" kern="100">
                        <a:effectLst/>
                        <a:latin typeface="Aptos Narrow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600</a:t>
                      </a:r>
                      <a:endParaRPr lang="en-US" sz="1100" kern="100">
                        <a:effectLst/>
                        <a:latin typeface="Aptos Narrow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5,700</a:t>
                      </a:r>
                      <a:endParaRPr lang="en-US" sz="1100" kern="100">
                        <a:effectLst/>
                        <a:latin typeface="Aptos Narrow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-5,100</a:t>
                      </a:r>
                      <a:endParaRPr lang="en-US" sz="1100" kern="100">
                        <a:effectLst/>
                        <a:latin typeface="Aptos Narrow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3785913"/>
                  </a:ext>
                </a:extLst>
              </a:tr>
              <a:tr h="1827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100</a:t>
                      </a:r>
                      <a:endParaRPr lang="en-US" sz="1100" kern="100">
                        <a:effectLst/>
                        <a:latin typeface="Aptos Narrow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5,500</a:t>
                      </a:r>
                      <a:endParaRPr lang="en-US" sz="1100" kern="100">
                        <a:effectLst/>
                        <a:latin typeface="Aptos Narrow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400</a:t>
                      </a:r>
                      <a:endParaRPr lang="en-US" sz="1100" kern="100">
                        <a:effectLst/>
                        <a:latin typeface="Aptos Narrow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1,200</a:t>
                      </a:r>
                      <a:endParaRPr lang="en-US" sz="1100" kern="100">
                        <a:effectLst/>
                        <a:latin typeface="Aptos Narrow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5,900</a:t>
                      </a:r>
                      <a:endParaRPr lang="en-US" sz="1100" kern="100">
                        <a:effectLst/>
                        <a:latin typeface="Aptos Narrow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-4,700</a:t>
                      </a:r>
                      <a:endParaRPr lang="en-US" sz="1100" kern="100">
                        <a:effectLst/>
                        <a:latin typeface="Aptos Narrow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8224328"/>
                  </a:ext>
                </a:extLst>
              </a:tr>
              <a:tr h="1827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150</a:t>
                      </a:r>
                      <a:endParaRPr lang="en-US" sz="1100" kern="100">
                        <a:effectLst/>
                        <a:latin typeface="Aptos Narrow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5,500</a:t>
                      </a:r>
                      <a:endParaRPr lang="en-US" sz="1100" kern="100">
                        <a:effectLst/>
                        <a:latin typeface="Aptos Narrow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600</a:t>
                      </a:r>
                      <a:endParaRPr lang="en-US" sz="1100" kern="100">
                        <a:effectLst/>
                        <a:latin typeface="Aptos Narrow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1,800</a:t>
                      </a:r>
                      <a:endParaRPr lang="en-US" sz="1100" kern="100">
                        <a:effectLst/>
                        <a:latin typeface="Aptos Narrow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6,100</a:t>
                      </a:r>
                      <a:endParaRPr lang="en-US" sz="1100" kern="100">
                        <a:effectLst/>
                        <a:latin typeface="Aptos Narrow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-4,300</a:t>
                      </a:r>
                      <a:endParaRPr lang="en-US" sz="1100" kern="100">
                        <a:effectLst/>
                        <a:latin typeface="Aptos Narrow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863158"/>
                  </a:ext>
                </a:extLst>
              </a:tr>
              <a:tr h="1827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200</a:t>
                      </a:r>
                      <a:endParaRPr lang="en-US" sz="1100" kern="100">
                        <a:effectLst/>
                        <a:latin typeface="Aptos Narrow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5,500</a:t>
                      </a:r>
                      <a:endParaRPr lang="en-US" sz="1100" kern="100">
                        <a:effectLst/>
                        <a:latin typeface="Aptos Narrow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800</a:t>
                      </a:r>
                      <a:endParaRPr lang="en-US" sz="1100" kern="100">
                        <a:effectLst/>
                        <a:latin typeface="Aptos Narrow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2,400</a:t>
                      </a:r>
                      <a:endParaRPr lang="en-US" sz="1100" kern="100">
                        <a:effectLst/>
                        <a:latin typeface="Aptos Narrow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6,300</a:t>
                      </a:r>
                      <a:endParaRPr lang="en-US" sz="1100" kern="100">
                        <a:effectLst/>
                        <a:latin typeface="Aptos Narrow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-3,900</a:t>
                      </a:r>
                      <a:endParaRPr lang="en-US" sz="1100" kern="100">
                        <a:effectLst/>
                        <a:latin typeface="Aptos Narrow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5312000"/>
                  </a:ext>
                </a:extLst>
              </a:tr>
              <a:tr h="1827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250</a:t>
                      </a:r>
                      <a:endParaRPr lang="en-US" sz="1100" kern="100">
                        <a:effectLst/>
                        <a:latin typeface="Aptos Narrow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5,500</a:t>
                      </a:r>
                      <a:endParaRPr lang="en-US" sz="1100" kern="100">
                        <a:effectLst/>
                        <a:latin typeface="Aptos Narrow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1,000</a:t>
                      </a:r>
                      <a:endParaRPr lang="en-US" sz="1100" kern="100">
                        <a:effectLst/>
                        <a:latin typeface="Aptos Narrow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3,000</a:t>
                      </a:r>
                      <a:endParaRPr lang="en-US" sz="1100" kern="100">
                        <a:effectLst/>
                        <a:latin typeface="Aptos Narrow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6,500</a:t>
                      </a:r>
                      <a:endParaRPr lang="en-US" sz="1100" kern="100">
                        <a:effectLst/>
                        <a:latin typeface="Aptos Narrow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-3,500</a:t>
                      </a:r>
                      <a:endParaRPr lang="en-US" sz="1100" kern="100">
                        <a:effectLst/>
                        <a:latin typeface="Aptos Narrow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398829"/>
                  </a:ext>
                </a:extLst>
              </a:tr>
              <a:tr h="1827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300</a:t>
                      </a:r>
                      <a:endParaRPr lang="en-US" sz="1100" kern="100">
                        <a:effectLst/>
                        <a:latin typeface="Aptos Narrow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5,500</a:t>
                      </a:r>
                      <a:endParaRPr lang="en-US" sz="1100" kern="100">
                        <a:effectLst/>
                        <a:latin typeface="Aptos Narrow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1,200</a:t>
                      </a:r>
                      <a:endParaRPr lang="en-US" sz="1100" kern="100">
                        <a:effectLst/>
                        <a:latin typeface="Aptos Narrow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3,600</a:t>
                      </a:r>
                      <a:endParaRPr lang="en-US" sz="1100" kern="100">
                        <a:effectLst/>
                        <a:latin typeface="Aptos Narrow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6,700</a:t>
                      </a:r>
                      <a:endParaRPr lang="en-US" sz="1100" kern="100">
                        <a:effectLst/>
                        <a:latin typeface="Aptos Narrow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-3,100</a:t>
                      </a:r>
                      <a:endParaRPr lang="en-US" sz="1100" kern="100">
                        <a:effectLst/>
                        <a:latin typeface="Aptos Narrow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6614631"/>
                  </a:ext>
                </a:extLst>
              </a:tr>
              <a:tr h="1827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350</a:t>
                      </a:r>
                      <a:endParaRPr lang="en-US" sz="1100" kern="100">
                        <a:effectLst/>
                        <a:latin typeface="Aptos Narrow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5,500</a:t>
                      </a:r>
                      <a:endParaRPr lang="en-US" sz="1100" kern="100">
                        <a:effectLst/>
                        <a:latin typeface="Aptos Narrow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1,400</a:t>
                      </a:r>
                      <a:endParaRPr lang="en-US" sz="1100" kern="100">
                        <a:effectLst/>
                        <a:latin typeface="Aptos Narrow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4,200</a:t>
                      </a:r>
                      <a:endParaRPr lang="en-US" sz="1100" kern="100">
                        <a:effectLst/>
                        <a:latin typeface="Aptos Narrow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6,900</a:t>
                      </a:r>
                      <a:endParaRPr lang="en-US" sz="1100" kern="100">
                        <a:effectLst/>
                        <a:latin typeface="Aptos Narrow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-2,700</a:t>
                      </a:r>
                      <a:endParaRPr lang="en-US" sz="1100" kern="100">
                        <a:effectLst/>
                        <a:latin typeface="Aptos Narrow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0563221"/>
                  </a:ext>
                </a:extLst>
              </a:tr>
              <a:tr h="1827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400</a:t>
                      </a:r>
                      <a:endParaRPr lang="en-US" sz="1100" kern="100">
                        <a:effectLst/>
                        <a:latin typeface="Aptos Narrow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5,500</a:t>
                      </a:r>
                      <a:endParaRPr lang="en-US" sz="1100" kern="100">
                        <a:effectLst/>
                        <a:latin typeface="Aptos Narrow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1,600</a:t>
                      </a:r>
                      <a:endParaRPr lang="en-US" sz="1100" kern="100">
                        <a:effectLst/>
                        <a:latin typeface="Aptos Narrow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4,800</a:t>
                      </a:r>
                      <a:endParaRPr lang="en-US" sz="1100" kern="100">
                        <a:effectLst/>
                        <a:latin typeface="Aptos Narrow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7,100</a:t>
                      </a:r>
                      <a:endParaRPr lang="en-US" sz="1100" kern="100">
                        <a:effectLst/>
                        <a:latin typeface="Aptos Narrow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-2,300</a:t>
                      </a:r>
                      <a:endParaRPr lang="en-US" sz="1100" kern="100">
                        <a:effectLst/>
                        <a:latin typeface="Aptos Narrow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7305821"/>
                  </a:ext>
                </a:extLst>
              </a:tr>
              <a:tr h="1827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450</a:t>
                      </a:r>
                      <a:endParaRPr lang="en-US" sz="1100" kern="100">
                        <a:effectLst/>
                        <a:latin typeface="Aptos Narrow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5,500</a:t>
                      </a:r>
                      <a:endParaRPr lang="en-US" sz="1100" kern="100">
                        <a:effectLst/>
                        <a:latin typeface="Aptos Narrow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1,800</a:t>
                      </a:r>
                      <a:endParaRPr lang="en-US" sz="1100" kern="100">
                        <a:effectLst/>
                        <a:latin typeface="Aptos Narrow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5,400</a:t>
                      </a:r>
                      <a:endParaRPr lang="en-US" sz="1100" kern="100">
                        <a:effectLst/>
                        <a:latin typeface="Aptos Narrow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7,300</a:t>
                      </a:r>
                      <a:endParaRPr lang="en-US" sz="1100" kern="100">
                        <a:effectLst/>
                        <a:latin typeface="Aptos Narrow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-1,900</a:t>
                      </a:r>
                      <a:endParaRPr lang="en-US" sz="1100" kern="100">
                        <a:effectLst/>
                        <a:latin typeface="Aptos Narrow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4781926"/>
                  </a:ext>
                </a:extLst>
              </a:tr>
              <a:tr h="1827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500</a:t>
                      </a:r>
                      <a:endParaRPr lang="en-US" sz="1100" kern="100">
                        <a:effectLst/>
                        <a:latin typeface="Aptos Narrow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5,500</a:t>
                      </a:r>
                      <a:endParaRPr lang="en-US" sz="1100" kern="100">
                        <a:effectLst/>
                        <a:latin typeface="Aptos Narrow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2,000</a:t>
                      </a:r>
                      <a:endParaRPr lang="en-US" sz="1100" kern="100">
                        <a:effectLst/>
                        <a:latin typeface="Aptos Narrow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6,000</a:t>
                      </a:r>
                      <a:endParaRPr lang="en-US" sz="1100" kern="100">
                        <a:effectLst/>
                        <a:latin typeface="Aptos Narrow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7,500</a:t>
                      </a:r>
                      <a:endParaRPr lang="en-US" sz="1100" kern="100">
                        <a:effectLst/>
                        <a:latin typeface="Aptos Narrow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-1,500</a:t>
                      </a:r>
                      <a:endParaRPr lang="en-US" sz="1100" kern="100">
                        <a:effectLst/>
                        <a:latin typeface="Aptos Narrow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3257289"/>
                  </a:ext>
                </a:extLst>
              </a:tr>
              <a:tr h="1827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550</a:t>
                      </a:r>
                      <a:endParaRPr lang="en-US" sz="1100" kern="100">
                        <a:effectLst/>
                        <a:latin typeface="Aptos Narrow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5,500</a:t>
                      </a:r>
                      <a:endParaRPr lang="en-US" sz="1100" kern="100">
                        <a:effectLst/>
                        <a:latin typeface="Aptos Narrow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2,200</a:t>
                      </a:r>
                      <a:endParaRPr lang="en-US" sz="1100" kern="100">
                        <a:effectLst/>
                        <a:latin typeface="Aptos Narrow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6,600</a:t>
                      </a:r>
                      <a:endParaRPr lang="en-US" sz="1100" kern="100">
                        <a:effectLst/>
                        <a:latin typeface="Aptos Narrow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7,700</a:t>
                      </a:r>
                      <a:endParaRPr lang="en-US" sz="1100" kern="100">
                        <a:effectLst/>
                        <a:latin typeface="Aptos Narrow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-1,100</a:t>
                      </a:r>
                      <a:endParaRPr lang="en-US" sz="1100" kern="100">
                        <a:effectLst/>
                        <a:latin typeface="Aptos Narrow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0417614"/>
                  </a:ext>
                </a:extLst>
              </a:tr>
              <a:tr h="1827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600</a:t>
                      </a:r>
                      <a:endParaRPr lang="en-US" sz="1100" kern="100">
                        <a:effectLst/>
                        <a:latin typeface="Aptos Narrow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5,500</a:t>
                      </a:r>
                      <a:endParaRPr lang="en-US" sz="1100" kern="100">
                        <a:effectLst/>
                        <a:latin typeface="Aptos Narrow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2,400</a:t>
                      </a:r>
                      <a:endParaRPr lang="en-US" sz="1100" kern="100">
                        <a:effectLst/>
                        <a:latin typeface="Aptos Narrow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7,200</a:t>
                      </a:r>
                      <a:endParaRPr lang="en-US" sz="1100" kern="100">
                        <a:effectLst/>
                        <a:latin typeface="Aptos Narrow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7,900</a:t>
                      </a:r>
                      <a:endParaRPr lang="en-US" sz="1100" kern="100">
                        <a:effectLst/>
                        <a:latin typeface="Aptos Narrow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-700</a:t>
                      </a:r>
                      <a:endParaRPr lang="en-US" sz="1100" kern="100">
                        <a:effectLst/>
                        <a:latin typeface="Aptos Narrow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4749869"/>
                  </a:ext>
                </a:extLst>
              </a:tr>
              <a:tr h="1827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0">
                          <a:solidFill>
                            <a:srgbClr val="00B05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650</a:t>
                      </a:r>
                      <a:endParaRPr lang="en-US" sz="1100" kern="100">
                        <a:effectLst/>
                        <a:latin typeface="Aptos Narrow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0" dirty="0">
                          <a:solidFill>
                            <a:srgbClr val="00B05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5,500</a:t>
                      </a:r>
                      <a:endParaRPr lang="en-US" sz="1100" kern="100" dirty="0">
                        <a:effectLst/>
                        <a:latin typeface="Aptos Narrow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0">
                          <a:solidFill>
                            <a:srgbClr val="00B05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2,600</a:t>
                      </a:r>
                      <a:endParaRPr lang="en-US" sz="1100" kern="100">
                        <a:effectLst/>
                        <a:latin typeface="Aptos Narrow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0">
                          <a:solidFill>
                            <a:srgbClr val="00B05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7,800</a:t>
                      </a:r>
                      <a:endParaRPr lang="en-US" sz="1100" kern="100">
                        <a:effectLst/>
                        <a:latin typeface="Aptos Narrow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0">
                          <a:solidFill>
                            <a:srgbClr val="00B05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8,100</a:t>
                      </a:r>
                      <a:endParaRPr lang="en-US" sz="1100" kern="100">
                        <a:effectLst/>
                        <a:latin typeface="Aptos Narrow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0">
                          <a:solidFill>
                            <a:srgbClr val="00B05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-300</a:t>
                      </a:r>
                      <a:endParaRPr lang="en-US" sz="1100" kern="100">
                        <a:effectLst/>
                        <a:latin typeface="Aptos Narrow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0516421"/>
                  </a:ext>
                </a:extLst>
              </a:tr>
              <a:tr h="1827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0">
                          <a:solidFill>
                            <a:srgbClr val="00B05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700</a:t>
                      </a:r>
                      <a:endParaRPr lang="en-US" sz="1100" kern="100">
                        <a:effectLst/>
                        <a:latin typeface="Aptos Narrow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0">
                          <a:solidFill>
                            <a:srgbClr val="00B05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5,500</a:t>
                      </a:r>
                      <a:endParaRPr lang="en-US" sz="1100" kern="100">
                        <a:effectLst/>
                        <a:latin typeface="Aptos Narrow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0">
                          <a:solidFill>
                            <a:srgbClr val="00B05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2,800</a:t>
                      </a:r>
                      <a:endParaRPr lang="en-US" sz="1100" kern="100">
                        <a:effectLst/>
                        <a:latin typeface="Aptos Narrow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0">
                          <a:solidFill>
                            <a:srgbClr val="00B05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8,400</a:t>
                      </a:r>
                      <a:endParaRPr lang="en-US" sz="1100" kern="100">
                        <a:effectLst/>
                        <a:latin typeface="Aptos Narrow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0">
                          <a:solidFill>
                            <a:srgbClr val="00B05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8,300</a:t>
                      </a:r>
                      <a:endParaRPr lang="en-US" sz="1100" kern="100">
                        <a:effectLst/>
                        <a:latin typeface="Aptos Narrow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0">
                          <a:solidFill>
                            <a:srgbClr val="00B05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100</a:t>
                      </a:r>
                      <a:endParaRPr lang="en-US" sz="1100" kern="100">
                        <a:effectLst/>
                        <a:latin typeface="Aptos Narrow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0947526"/>
                  </a:ext>
                </a:extLst>
              </a:tr>
              <a:tr h="1827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750</a:t>
                      </a:r>
                      <a:endParaRPr lang="en-US" sz="1100" kern="100">
                        <a:effectLst/>
                        <a:latin typeface="Aptos Narrow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5,500</a:t>
                      </a:r>
                      <a:endParaRPr lang="en-US" sz="1100" kern="100">
                        <a:effectLst/>
                        <a:latin typeface="Aptos Narrow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3,000</a:t>
                      </a:r>
                      <a:endParaRPr lang="en-US" sz="1100" kern="100">
                        <a:effectLst/>
                        <a:latin typeface="Aptos Narrow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9,000</a:t>
                      </a:r>
                      <a:endParaRPr lang="en-US" sz="1100" kern="100">
                        <a:effectLst/>
                        <a:latin typeface="Aptos Narrow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8,500</a:t>
                      </a:r>
                      <a:endParaRPr lang="en-US" sz="1100" kern="100">
                        <a:effectLst/>
                        <a:latin typeface="Aptos Narrow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500</a:t>
                      </a:r>
                      <a:endParaRPr lang="en-US" sz="1100" kern="100">
                        <a:effectLst/>
                        <a:latin typeface="Aptos Narrow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2125032"/>
                  </a:ext>
                </a:extLst>
              </a:tr>
              <a:tr h="1827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800</a:t>
                      </a:r>
                      <a:endParaRPr lang="en-US" sz="1100" kern="100">
                        <a:effectLst/>
                        <a:latin typeface="Aptos Narrow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5,500</a:t>
                      </a:r>
                      <a:endParaRPr lang="en-US" sz="1100" kern="100">
                        <a:effectLst/>
                        <a:latin typeface="Aptos Narrow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3,200</a:t>
                      </a:r>
                      <a:endParaRPr lang="en-US" sz="1100" kern="100">
                        <a:effectLst/>
                        <a:latin typeface="Aptos Narrow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9,600</a:t>
                      </a:r>
                      <a:endParaRPr lang="en-US" sz="1100" kern="100">
                        <a:effectLst/>
                        <a:latin typeface="Aptos Narrow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8,700</a:t>
                      </a:r>
                      <a:endParaRPr lang="en-US" sz="1100" kern="100">
                        <a:effectLst/>
                        <a:latin typeface="Aptos Narrow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900</a:t>
                      </a:r>
                      <a:endParaRPr lang="en-US" sz="1100" kern="100">
                        <a:effectLst/>
                        <a:latin typeface="Aptos Narrow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1633442"/>
                  </a:ext>
                </a:extLst>
              </a:tr>
              <a:tr h="1827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850</a:t>
                      </a:r>
                      <a:endParaRPr lang="en-US" sz="1100" kern="100">
                        <a:effectLst/>
                        <a:latin typeface="Aptos Narrow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5,500</a:t>
                      </a:r>
                      <a:endParaRPr lang="en-US" sz="1100" kern="100">
                        <a:effectLst/>
                        <a:latin typeface="Aptos Narrow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3,400</a:t>
                      </a:r>
                      <a:endParaRPr lang="en-US" sz="1100" kern="100">
                        <a:effectLst/>
                        <a:latin typeface="Aptos Narrow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10,200</a:t>
                      </a:r>
                      <a:endParaRPr lang="en-US" sz="1100" kern="100">
                        <a:effectLst/>
                        <a:latin typeface="Aptos Narrow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8,900</a:t>
                      </a:r>
                      <a:endParaRPr lang="en-US" sz="1100" kern="100">
                        <a:effectLst/>
                        <a:latin typeface="Aptos Narrow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1,300</a:t>
                      </a:r>
                      <a:endParaRPr lang="en-US" sz="1100" kern="100">
                        <a:effectLst/>
                        <a:latin typeface="Aptos Narrow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4984350"/>
                  </a:ext>
                </a:extLst>
              </a:tr>
              <a:tr h="1827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900</a:t>
                      </a:r>
                      <a:endParaRPr lang="en-US" sz="1100" kern="100">
                        <a:effectLst/>
                        <a:latin typeface="Aptos Narrow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5,500</a:t>
                      </a:r>
                      <a:endParaRPr lang="en-US" sz="1100" kern="100">
                        <a:effectLst/>
                        <a:latin typeface="Aptos Narrow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3,600</a:t>
                      </a:r>
                      <a:endParaRPr lang="en-US" sz="1100" kern="100">
                        <a:effectLst/>
                        <a:latin typeface="Aptos Narrow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10,800</a:t>
                      </a:r>
                      <a:endParaRPr lang="en-US" sz="1100" kern="100">
                        <a:effectLst/>
                        <a:latin typeface="Aptos Narrow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9,100</a:t>
                      </a:r>
                      <a:endParaRPr lang="en-US" sz="1100" kern="100">
                        <a:effectLst/>
                        <a:latin typeface="Aptos Narrow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1,700</a:t>
                      </a:r>
                      <a:endParaRPr lang="en-US" sz="1100" kern="100">
                        <a:effectLst/>
                        <a:latin typeface="Aptos Narrow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7789637"/>
                  </a:ext>
                </a:extLst>
              </a:tr>
              <a:tr h="1827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950</a:t>
                      </a:r>
                      <a:endParaRPr lang="en-US" sz="1100" kern="100">
                        <a:effectLst/>
                        <a:latin typeface="Aptos Narrow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5,500</a:t>
                      </a:r>
                      <a:endParaRPr lang="en-US" sz="1100" kern="100">
                        <a:effectLst/>
                        <a:latin typeface="Aptos Narrow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3,800</a:t>
                      </a:r>
                      <a:endParaRPr lang="en-US" sz="1100" kern="100">
                        <a:effectLst/>
                        <a:latin typeface="Aptos Narrow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11,400</a:t>
                      </a:r>
                      <a:endParaRPr lang="en-US" sz="1100" kern="100">
                        <a:effectLst/>
                        <a:latin typeface="Aptos Narrow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9,300</a:t>
                      </a:r>
                      <a:endParaRPr lang="en-US" sz="1100" kern="100">
                        <a:effectLst/>
                        <a:latin typeface="Aptos Narrow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2,100</a:t>
                      </a:r>
                      <a:endParaRPr lang="en-US" sz="1100" kern="100">
                        <a:effectLst/>
                        <a:latin typeface="Aptos Narrow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003073"/>
                  </a:ext>
                </a:extLst>
              </a:tr>
              <a:tr h="1827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1000</a:t>
                      </a:r>
                      <a:endParaRPr lang="en-US" sz="1100" kern="100">
                        <a:effectLst/>
                        <a:latin typeface="Aptos Narrow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5,500</a:t>
                      </a:r>
                      <a:endParaRPr lang="en-US" sz="1100" kern="100">
                        <a:effectLst/>
                        <a:latin typeface="Aptos Narrow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4,000</a:t>
                      </a:r>
                      <a:endParaRPr lang="en-US" sz="1100" kern="100">
                        <a:effectLst/>
                        <a:latin typeface="Aptos Narrow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12,000</a:t>
                      </a:r>
                      <a:endParaRPr lang="en-US" sz="1100" kern="100">
                        <a:effectLst/>
                        <a:latin typeface="Aptos Narrow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9,500</a:t>
                      </a:r>
                      <a:endParaRPr lang="en-US" sz="1100" kern="100">
                        <a:effectLst/>
                        <a:latin typeface="Aptos Narrow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0" dirty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2,500</a:t>
                      </a:r>
                      <a:endParaRPr lang="en-US" sz="1100" kern="100" dirty="0">
                        <a:effectLst/>
                        <a:latin typeface="Aptos Narrow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05264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64080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978E65-718E-DCD4-FEED-D2AD58033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2C159E-F13C-4A85-9A41-E7669D3E0D70}" type="slidenum">
              <a:rPr lang="en-GB" smtClean="0"/>
              <a:pPr/>
              <a:t>76</a:t>
            </a:fld>
            <a:endParaRPr lang="en-GB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F5FC49C4-61AA-BE41-5075-F4111B028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50824" y="4767263"/>
            <a:ext cx="7705726" cy="273844"/>
          </a:xfrm>
        </p:spPr>
        <p:txBody>
          <a:bodyPr/>
          <a:lstStyle/>
          <a:p>
            <a:r>
              <a:rPr lang="en-GB" cap="none" dirty="0"/>
              <a:t>Education and Training Foundation</a:t>
            </a:r>
          </a:p>
        </p:txBody>
      </p:sp>
      <p:pic>
        <p:nvPicPr>
          <p:cNvPr id="5" name="Picture 4" descr="Breakeven chart of the fixed costs, variable costs, selling price, total costs and profit/loss">
            <a:extLst>
              <a:ext uri="{FF2B5EF4-FFF2-40B4-BE49-F238E27FC236}">
                <a16:creationId xmlns:a16="http://schemas.microsoft.com/office/drawing/2014/main" id="{8A6706AC-3741-ACDE-4BB7-59F02BB09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080" y="290512"/>
            <a:ext cx="8601840" cy="4476751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0F9FDCBD-B2C6-969C-F7B8-229FA60FDDD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52516" y="1294533"/>
            <a:ext cx="1562965" cy="20774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Breakeven point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301786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6B6DA2D-E64A-82C4-989D-BF0E39009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2C159E-F13C-4A85-9A41-E7669D3E0D70}" type="slidenum">
              <a:rPr lang="en-GB" smtClean="0"/>
              <a:pPr/>
              <a:t>77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39143D6-01BE-0B2B-DD01-A76186CA2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Impact of changes to the breakeven point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28D09F-A235-6FD9-1710-D603AEF31C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sz="2200" dirty="0"/>
              <a:t>Some costs have changed: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GB" sz="2200" dirty="0"/>
              <a:t>Fixed costs have gone up by £450 a month.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GB" sz="2200" dirty="0"/>
              <a:t>Variable costs have increased by 50p per pizza.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GB" sz="2200" dirty="0"/>
              <a:t>As a result, you increase the selling price per pizza to £13. </a:t>
            </a:r>
          </a:p>
          <a:p>
            <a:pPr>
              <a:lnSpc>
                <a:spcPct val="100000"/>
              </a:lnSpc>
            </a:pPr>
            <a:endParaRPr lang="en-GB" sz="22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200" dirty="0"/>
              <a:t>Create a new table with the new figures.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Using the graph paper provided, or working from a spreadsheet, create a new breakeven chart and identify the breakeven point. </a:t>
            </a:r>
            <a:endParaRPr lang="en-GB" sz="2200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AEAF9C5F-F0C7-3338-7D12-C80414973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50824" y="4767263"/>
            <a:ext cx="7705726" cy="273844"/>
          </a:xfrm>
        </p:spPr>
        <p:txBody>
          <a:bodyPr/>
          <a:lstStyle/>
          <a:p>
            <a:r>
              <a:rPr lang="en-GB" cap="none" dirty="0"/>
              <a:t>Education and Training Foundation</a:t>
            </a:r>
          </a:p>
        </p:txBody>
      </p:sp>
    </p:spTree>
    <p:extLst>
      <p:ext uri="{BB962C8B-B14F-4D97-AF65-F5344CB8AC3E}">
        <p14:creationId xmlns:p14="http://schemas.microsoft.com/office/powerpoint/2010/main" val="22846272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671E7A-AA15-9ACA-A4BA-8898B7CCF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2C159E-F13C-4A85-9A41-E7669D3E0D70}" type="slidenum">
              <a:rPr lang="en-GB" smtClean="0"/>
              <a:pPr/>
              <a:t>78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AFAC7F-D297-21A6-FEE9-EE361B463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Breakeven formula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7B4629-FCC5-A607-FB30-2F87DF5940E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200" dirty="0"/>
              <a:t>Breakeven can also be calculated using a formula: fixed costs divided by contribution.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200" dirty="0"/>
              <a:t>Check earlier notes to remind yourself of the definition of and formula for contribution.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/>
              <a:t> 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A4C34EE4-B245-F644-44F3-1C05C93AA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50824" y="4767263"/>
            <a:ext cx="7705726" cy="273844"/>
          </a:xfrm>
        </p:spPr>
        <p:txBody>
          <a:bodyPr/>
          <a:lstStyle/>
          <a:p>
            <a:r>
              <a:rPr lang="en-GB" cap="none" dirty="0"/>
              <a:t>Education and Training Foundation</a:t>
            </a:r>
          </a:p>
        </p:txBody>
      </p:sp>
    </p:spTree>
    <p:extLst>
      <p:ext uri="{BB962C8B-B14F-4D97-AF65-F5344CB8AC3E}">
        <p14:creationId xmlns:p14="http://schemas.microsoft.com/office/powerpoint/2010/main" val="173265174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0B2AA5-5716-3EEE-D3FC-ACB75C83F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2C159E-F13C-4A85-9A41-E7669D3E0D70}" type="slidenum">
              <a:rPr lang="en-GB" smtClean="0"/>
              <a:pPr/>
              <a:t>79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0BA1BE4-AA73-6089-532D-25F9FFD9C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Breakeven at Mozzarella using the calculation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D72B7C-CB87-BD1E-80FC-78641A44247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GB" sz="2200" dirty="0"/>
              <a:t>Using the original and revised figures for Mozzarella, calculate the breakeven point for both situations using the formula.</a:t>
            </a:r>
          </a:p>
          <a:p>
            <a:pPr>
              <a:lnSpc>
                <a:spcPct val="200000"/>
              </a:lnSpc>
            </a:pPr>
            <a:endParaRPr lang="en-GB" sz="2000" dirty="0"/>
          </a:p>
          <a:p>
            <a:pPr>
              <a:lnSpc>
                <a:spcPct val="200000"/>
              </a:lnSpc>
            </a:pPr>
            <a:endParaRPr lang="en-GB" sz="2000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0F7C88D1-DD87-E610-CD6F-484D5B703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50824" y="4767263"/>
            <a:ext cx="7705726" cy="273844"/>
          </a:xfrm>
        </p:spPr>
        <p:txBody>
          <a:bodyPr/>
          <a:lstStyle/>
          <a:p>
            <a:r>
              <a:rPr lang="en-GB" cap="none" dirty="0"/>
              <a:t>Education and Training Foundation</a:t>
            </a:r>
          </a:p>
        </p:txBody>
      </p:sp>
    </p:spTree>
    <p:extLst>
      <p:ext uri="{BB962C8B-B14F-4D97-AF65-F5344CB8AC3E}">
        <p14:creationId xmlns:p14="http://schemas.microsoft.com/office/powerpoint/2010/main" val="3119597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0670F8-8D10-19C9-51F9-E571E7DB8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fld id="{DA2C159E-F13C-4A85-9A41-E7669D3E0D70}" type="slidenum">
              <a:rPr lang="en-GB" smtClean="0"/>
              <a:pPr>
                <a:lnSpc>
                  <a:spcPct val="120000"/>
                </a:lnSpc>
              </a:pPr>
              <a:t>8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A9E1F38-4AB6-B2FD-F85B-8E8A7E368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4" y="268288"/>
            <a:ext cx="8615015" cy="681037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800" dirty="0">
                <a:cs typeface="Arial"/>
              </a:rPr>
              <a:t>Task sheet 2: Key financial data and terms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0B5E4F-79A1-D206-070A-3210506FFA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50824" y="987425"/>
            <a:ext cx="8615015" cy="3600549"/>
          </a:xfrm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GB" sz="2200" b="1" dirty="0">
                <a:solidFill>
                  <a:srgbClr val="212529"/>
                </a:solidFill>
                <a:cs typeface="Arial"/>
              </a:rPr>
              <a:t>Activity: </a:t>
            </a:r>
            <a:r>
              <a:rPr lang="en-US" sz="2200" dirty="0">
                <a:cs typeface="Arial"/>
              </a:rPr>
              <a:t>Use the information below to complete the key financial data table.</a:t>
            </a:r>
          </a:p>
          <a:p>
            <a:pPr marL="285750" indent="-285750">
              <a:lnSpc>
                <a:spcPct val="100000"/>
              </a:lnSpc>
              <a:buFont typeface="Arial"/>
              <a:buChar char="•"/>
            </a:pPr>
            <a:r>
              <a:rPr lang="en-US" sz="2200" dirty="0">
                <a:cs typeface="Arial"/>
              </a:rPr>
              <a:t>Sales revenue in year 1: £21.2 million</a:t>
            </a:r>
          </a:p>
          <a:p>
            <a:pPr marL="285750" indent="-285750">
              <a:lnSpc>
                <a:spcPct val="100000"/>
              </a:lnSpc>
              <a:buFont typeface="Arial"/>
              <a:buChar char="•"/>
            </a:pPr>
            <a:r>
              <a:rPr lang="en-US" sz="2200" dirty="0">
                <a:cs typeface="Arial"/>
              </a:rPr>
              <a:t>Sales revenue in year 2 was 10 per cent higher than in year 1</a:t>
            </a:r>
          </a:p>
          <a:p>
            <a:pPr marL="285750" indent="-285750">
              <a:lnSpc>
                <a:spcPct val="100000"/>
              </a:lnSpc>
              <a:buFont typeface="Arial"/>
              <a:buChar char="•"/>
            </a:pPr>
            <a:r>
              <a:rPr lang="en-US" sz="2200" dirty="0">
                <a:cs typeface="Arial"/>
              </a:rPr>
              <a:t>Cost of sales in year 1: 30 per cent of sales revenue</a:t>
            </a:r>
          </a:p>
          <a:p>
            <a:pPr marL="285750" indent="-285750">
              <a:lnSpc>
                <a:spcPct val="100000"/>
              </a:lnSpc>
              <a:buFont typeface="Arial"/>
              <a:buChar char="•"/>
            </a:pPr>
            <a:r>
              <a:rPr lang="en-US" sz="2200" dirty="0">
                <a:cs typeface="Arial"/>
              </a:rPr>
              <a:t>Cost of sales in year 2: 28 per cent of sales revenue</a:t>
            </a:r>
          </a:p>
          <a:p>
            <a:pPr marL="285750" indent="-285750">
              <a:lnSpc>
                <a:spcPct val="100000"/>
              </a:lnSpc>
              <a:buFont typeface="Arial"/>
              <a:buChar char="•"/>
            </a:pPr>
            <a:r>
              <a:rPr lang="en-US" sz="2200" dirty="0">
                <a:cs typeface="Arial"/>
              </a:rPr>
              <a:t>Expenses in year 1: £10.3 million</a:t>
            </a:r>
          </a:p>
          <a:p>
            <a:pPr marL="285750" indent="-285750">
              <a:lnSpc>
                <a:spcPct val="100000"/>
              </a:lnSpc>
              <a:buFont typeface="Arial"/>
              <a:buChar char="•"/>
            </a:pPr>
            <a:r>
              <a:rPr lang="en-US" sz="2200" dirty="0">
                <a:cs typeface="Arial"/>
              </a:rPr>
              <a:t>Operating profit in year 2: £11.1 million</a:t>
            </a:r>
          </a:p>
          <a:p>
            <a:pPr marL="285750" indent="-285750">
              <a:lnSpc>
                <a:spcPct val="100000"/>
              </a:lnSpc>
              <a:buFont typeface="Arial"/>
              <a:buChar char="•"/>
            </a:pPr>
            <a:r>
              <a:rPr lang="en-US" sz="2200" dirty="0">
                <a:cs typeface="Arial"/>
              </a:rPr>
              <a:t>Interest and taxation in year 1 and year 2: 20 per cent of operating profit</a:t>
            </a:r>
          </a:p>
          <a:p>
            <a:pPr>
              <a:lnSpc>
                <a:spcPct val="120000"/>
              </a:lnSpc>
            </a:pPr>
            <a:endParaRPr lang="en-US" sz="2000" dirty="0">
              <a:cs typeface="Arial"/>
            </a:endParaRP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3BF566B2-CEBF-6EF2-01BB-19DD53C97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50824" y="4767263"/>
            <a:ext cx="7705726" cy="273844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GB" cap="none" dirty="0"/>
              <a:t>Education and Training Foundation</a:t>
            </a:r>
          </a:p>
        </p:txBody>
      </p:sp>
    </p:spTree>
    <p:extLst>
      <p:ext uri="{BB962C8B-B14F-4D97-AF65-F5344CB8AC3E}">
        <p14:creationId xmlns:p14="http://schemas.microsoft.com/office/powerpoint/2010/main" val="116353302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85F089-7596-A4FA-51B1-0C4BAFDF7A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2C159E-F13C-4A85-9A41-E7669D3E0D70}" type="slidenum">
              <a:rPr lang="en-GB" smtClean="0"/>
              <a:pPr/>
              <a:t>80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9E43B9E-87E3-EBC3-B6E5-2A3CD078A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Margin of safety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8BF85D-7DDF-1401-0B62-67EC4B25350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200" dirty="0"/>
              <a:t>Margin of safety is the difference between the breakeven point and the total number of units sold. 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200" dirty="0"/>
              <a:t>Mozzarella are planning to produce and sell 800 pizzas a month.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200" dirty="0"/>
              <a:t>Calculate the margin of safety using both previous examples of breakeven.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200" dirty="0"/>
              <a:t>Identify it on your breakeven chart.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40AA7238-A476-BADD-789F-7FA7FD0A7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50824" y="4767263"/>
            <a:ext cx="7705726" cy="273844"/>
          </a:xfrm>
        </p:spPr>
        <p:txBody>
          <a:bodyPr/>
          <a:lstStyle/>
          <a:p>
            <a:r>
              <a:rPr lang="en-GB" cap="none" dirty="0"/>
              <a:t>Education and Training Foundation</a:t>
            </a:r>
          </a:p>
        </p:txBody>
      </p:sp>
    </p:spTree>
    <p:extLst>
      <p:ext uri="{BB962C8B-B14F-4D97-AF65-F5344CB8AC3E}">
        <p14:creationId xmlns:p14="http://schemas.microsoft.com/office/powerpoint/2010/main" val="29219335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D0AC1E-041E-8162-84AF-CA0537A91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2C159E-F13C-4A85-9A41-E7669D3E0D70}" type="slidenum">
              <a:rPr lang="en-GB" smtClean="0"/>
              <a:pPr/>
              <a:t>81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A6BAE0E-21A8-B394-8278-0E926D4E3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Breakeven formula practice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320CE8-5A51-78E3-C9D8-7A0DCB321A3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GB" sz="2200" dirty="0"/>
              <a:t>Let us check your understanding of the use of the calculation.</a:t>
            </a:r>
          </a:p>
          <a:p>
            <a:pPr>
              <a:lnSpc>
                <a:spcPct val="120000"/>
              </a:lnSpc>
            </a:pPr>
            <a:endParaRPr lang="en-GB" sz="2200" dirty="0"/>
          </a:p>
          <a:p>
            <a:pPr>
              <a:lnSpc>
                <a:spcPct val="120000"/>
              </a:lnSpc>
            </a:pPr>
            <a:r>
              <a:rPr lang="en-GB" sz="2200" dirty="0"/>
              <a:t>Using the task sheet 1 complete the calculations</a:t>
            </a:r>
          </a:p>
          <a:p>
            <a:pPr>
              <a:lnSpc>
                <a:spcPct val="120000"/>
              </a:lnSpc>
            </a:pPr>
            <a:r>
              <a:rPr lang="en-GB" sz="2200" dirty="0"/>
              <a:t> </a:t>
            </a:r>
          </a:p>
          <a:p>
            <a:pPr>
              <a:lnSpc>
                <a:spcPct val="120000"/>
              </a:lnSpc>
            </a:pPr>
            <a:r>
              <a:rPr lang="en-GB" sz="2200" dirty="0"/>
              <a:t>Be prepared to share your answers. </a:t>
            </a:r>
          </a:p>
          <a:p>
            <a:endParaRPr lang="en-GB" sz="2000" dirty="0"/>
          </a:p>
          <a:p>
            <a:endParaRPr lang="en-GB" sz="2000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8BD6131A-B746-781B-442A-56BF2AEE6E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50824" y="4767263"/>
            <a:ext cx="7705726" cy="273844"/>
          </a:xfrm>
        </p:spPr>
        <p:txBody>
          <a:bodyPr/>
          <a:lstStyle/>
          <a:p>
            <a:r>
              <a:rPr lang="en-GB" cap="none" dirty="0"/>
              <a:t>Education and Training Foundation</a:t>
            </a:r>
          </a:p>
        </p:txBody>
      </p:sp>
    </p:spTree>
    <p:extLst>
      <p:ext uri="{BB962C8B-B14F-4D97-AF65-F5344CB8AC3E}">
        <p14:creationId xmlns:p14="http://schemas.microsoft.com/office/powerpoint/2010/main" val="174212173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C394B8-EB4A-B2A0-5858-0ED2887D5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2C159E-F13C-4A85-9A41-E7669D3E0D70}" type="slidenum">
              <a:rPr lang="en-GB" smtClean="0"/>
              <a:pPr/>
              <a:t>82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91D8FCF-B396-409D-3B33-8E3830A5B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Benefits and limitations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B1605E-2F32-C55C-5A76-BEBA14C152C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0038" y="599612"/>
            <a:ext cx="7667625" cy="3601574"/>
          </a:xfrm>
        </p:spPr>
        <p:txBody>
          <a:bodyPr/>
          <a:lstStyle/>
          <a:p>
            <a:r>
              <a:rPr lang="en-GB" sz="2000" dirty="0"/>
              <a:t>Below are some of the benefits and limitations of breakeven. Explain for each one why it is a benefit or limitation.</a:t>
            </a:r>
            <a:endParaRPr lang="en-GB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00E4D47-2FEB-12FA-3267-5FF9CC3146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1642939"/>
              </p:ext>
            </p:extLst>
          </p:nvPr>
        </p:nvGraphicFramePr>
        <p:xfrm>
          <a:off x="310096" y="1515402"/>
          <a:ext cx="8101012" cy="29003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0506">
                  <a:extLst>
                    <a:ext uri="{9D8B030D-6E8A-4147-A177-3AD203B41FA5}">
                      <a16:colId xmlns:a16="http://schemas.microsoft.com/office/drawing/2014/main" val="3042950079"/>
                    </a:ext>
                  </a:extLst>
                </a:gridCol>
                <a:gridCol w="4050506">
                  <a:extLst>
                    <a:ext uri="{9D8B030D-6E8A-4147-A177-3AD203B41FA5}">
                      <a16:colId xmlns:a16="http://schemas.microsoft.com/office/drawing/2014/main" val="553399202"/>
                    </a:ext>
                  </a:extLst>
                </a:gridCol>
              </a:tblGrid>
              <a:tr h="382465">
                <a:tc>
                  <a:txBody>
                    <a:bodyPr/>
                    <a:lstStyle/>
                    <a:p>
                      <a:r>
                        <a:rPr lang="en-GB" dirty="0"/>
                        <a:t>Benefits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Limitations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2841566"/>
                  </a:ext>
                </a:extLst>
              </a:tr>
              <a:tr h="733059">
                <a:tc>
                  <a:txBody>
                    <a:bodyPr/>
                    <a:lstStyle/>
                    <a:p>
                      <a:r>
                        <a:rPr lang="en-GB" sz="2000"/>
                        <a:t>Margin of safety can be highlighted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Assumes the fixed costs stay the same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4019397"/>
                  </a:ext>
                </a:extLst>
              </a:tr>
              <a:tr h="733059">
                <a:tc>
                  <a:txBody>
                    <a:bodyPr/>
                    <a:lstStyle/>
                    <a:p>
                      <a:r>
                        <a:rPr lang="en-GB" sz="2000"/>
                        <a:t>Tells you the point at which revenue covers costs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/>
                        <a:t>Assumes that all output will be sold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297236"/>
                  </a:ext>
                </a:extLst>
              </a:tr>
              <a:tr h="1051779">
                <a:tc>
                  <a:txBody>
                    <a:bodyPr/>
                    <a:lstStyle/>
                    <a:p>
                      <a:r>
                        <a:rPr lang="en-GB" sz="2000" dirty="0"/>
                        <a:t>Allows you to conduct ‘What if?’ analyses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Must be calculated for every product line the business sells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6093732"/>
                  </a:ext>
                </a:extLst>
              </a:tr>
            </a:tbl>
          </a:graphicData>
        </a:graphic>
      </p:graphicFrame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2E47027D-AAA4-6859-910A-563F9BAB9D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50824" y="4767263"/>
            <a:ext cx="7705726" cy="273844"/>
          </a:xfrm>
        </p:spPr>
        <p:txBody>
          <a:bodyPr/>
          <a:lstStyle/>
          <a:p>
            <a:r>
              <a:rPr lang="en-GB" cap="none" dirty="0"/>
              <a:t>Education and Training Foundation</a:t>
            </a:r>
          </a:p>
        </p:txBody>
      </p:sp>
    </p:spTree>
    <p:extLst>
      <p:ext uri="{BB962C8B-B14F-4D97-AF65-F5344CB8AC3E}">
        <p14:creationId xmlns:p14="http://schemas.microsoft.com/office/powerpoint/2010/main" val="49796754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30B546-7E3E-1853-A674-03BE2AC875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2C159E-F13C-4A85-9A41-E7669D3E0D70}" type="slidenum">
              <a:rPr lang="en-GB" smtClean="0"/>
              <a:pPr/>
              <a:t>83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8BCAC3-B66D-80D9-0747-5B6D75A4D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Plenary and homework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F93DF7-6B52-4B69-E27E-DBA4845C27A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285750" indent="-28575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2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GB" sz="2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roduce a quick summary of what you have learnt so far in this lesson.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ea typeface="Calibri" panose="020F0502020204030204" pitchFamily="34" charset="0"/>
              </a:rPr>
              <a:t>A</a:t>
            </a:r>
            <a:r>
              <a:rPr lang="en-GB" sz="2200" dirty="0">
                <a:effectLst/>
                <a:ea typeface="Calibri" panose="020F0502020204030204" pitchFamily="34" charset="0"/>
              </a:rPr>
              <a:t>nswers questions as directed.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2200" dirty="0"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en-GB" sz="2200" dirty="0">
              <a:ea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ea typeface="Calibri" panose="020F0502020204030204" pitchFamily="34" charset="0"/>
              </a:rPr>
              <a:t>Revise for next lesson, when you will complete a formative assessment task drawing on everything you have learnt over the last six lessons. </a:t>
            </a:r>
            <a:r>
              <a:rPr lang="en-GB" sz="2200" dirty="0">
                <a:effectLst/>
                <a:ea typeface="Calibri" panose="020F0502020204030204" pitchFamily="34" charset="0"/>
              </a:rPr>
              <a:t>This will help you to practise the skills needed to complete the Employer-set project.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256415DD-606A-E4B5-EF4E-77A72B6D2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50824" y="4767263"/>
            <a:ext cx="7705726" cy="273844"/>
          </a:xfrm>
        </p:spPr>
        <p:txBody>
          <a:bodyPr/>
          <a:lstStyle/>
          <a:p>
            <a:r>
              <a:rPr lang="en-GB" cap="none" dirty="0"/>
              <a:t>Education and Training Foundation</a:t>
            </a:r>
          </a:p>
        </p:txBody>
      </p:sp>
    </p:spTree>
    <p:extLst>
      <p:ext uri="{BB962C8B-B14F-4D97-AF65-F5344CB8AC3E}">
        <p14:creationId xmlns:p14="http://schemas.microsoft.com/office/powerpoint/2010/main" val="92780205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56115-CF93-89C1-525A-9A3FBA9393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Lesson 7</a:t>
            </a:r>
            <a:br>
              <a:rPr lang="en-GB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GB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D9762C-23D8-5E48-CE58-3AE5162FF1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2800" dirty="0"/>
              <a:t>Managing financial health: A case study of an organisation</a:t>
            </a:r>
          </a:p>
        </p:txBody>
      </p:sp>
    </p:spTree>
    <p:extLst>
      <p:ext uri="{BB962C8B-B14F-4D97-AF65-F5344CB8AC3E}">
        <p14:creationId xmlns:p14="http://schemas.microsoft.com/office/powerpoint/2010/main" val="378489347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0825" y="268288"/>
            <a:ext cx="8419688" cy="68103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GB" sz="2800" dirty="0"/>
              <a:t>Introduction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50824" y="987424"/>
            <a:ext cx="8424863" cy="3428021"/>
          </a:xfrm>
        </p:spPr>
        <p:txBody>
          <a:bodyPr/>
          <a:lstStyle/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en-GB" sz="2000" b="1" kern="100" dirty="0"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Learning outcomes</a:t>
            </a:r>
            <a:endParaRPr lang="en-GB" sz="20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212529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Analyse and agree a proposal for the issue identified in the case study</a:t>
            </a:r>
            <a:endParaRPr lang="en-GB" sz="22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212529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Work collaboratively in groups</a:t>
            </a:r>
            <a:endParaRPr lang="en-GB" sz="22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212529"/>
                </a:solidFill>
                <a:effectLst/>
                <a:ea typeface="Arial" panose="020B0604020202020204" pitchFamily="34" charset="0"/>
              </a:rPr>
              <a:t>R</a:t>
            </a:r>
            <a:r>
              <a:rPr lang="en-GB" sz="2200" dirty="0">
                <a:effectLst/>
                <a:ea typeface="Arial" panose="020B0604020202020204" pitchFamily="34" charset="0"/>
              </a:rPr>
              <a:t>ecommend informed actions </a:t>
            </a:r>
            <a:r>
              <a:rPr lang="en-GB" sz="2200" dirty="0">
                <a:ea typeface="Arial" panose="020B0604020202020204" pitchFamily="34" charset="0"/>
              </a:rPr>
              <a:t>using a</a:t>
            </a:r>
            <a:r>
              <a:rPr lang="en-GB" sz="2200" dirty="0">
                <a:effectLst/>
                <a:ea typeface="Arial" panose="020B0604020202020204" pitchFamily="34" charset="0"/>
              </a:rPr>
              <a:t>n oral presentation</a:t>
            </a:r>
            <a:endParaRPr lang="en-GB" sz="22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en-GB" sz="2000" kern="100" dirty="0">
                <a:solidFill>
                  <a:srgbClr val="212529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n-GB" sz="20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en-GB" sz="2000" dirty="0"/>
          </a:p>
          <a:p>
            <a:pPr>
              <a:lnSpc>
                <a:spcPct val="120000"/>
              </a:lnSpc>
            </a:pPr>
            <a:r>
              <a:rPr lang="en-GB" sz="2000" dirty="0">
                <a:solidFill>
                  <a:srgbClr val="E51C41"/>
                </a:solidFill>
              </a:rPr>
              <a:t> </a:t>
            </a:r>
            <a:br>
              <a:rPr lang="en-GB" sz="2000" dirty="0">
                <a:solidFill>
                  <a:schemeClr val="accent1"/>
                </a:solidFill>
              </a:rPr>
            </a:br>
            <a:endParaRPr lang="en-GB" sz="2000" dirty="0"/>
          </a:p>
        </p:txBody>
      </p:sp>
      <p:sp>
        <p:nvSpPr>
          <p:cNvPr id="3" name="Footer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50824" y="4767263"/>
            <a:ext cx="7705726" cy="273844"/>
          </a:xfrm>
        </p:spPr>
        <p:txBody>
          <a:bodyPr/>
          <a:lstStyle/>
          <a:p>
            <a:r>
              <a:rPr lang="en-GB" cap="none"/>
              <a:t>Education and Training Foundation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2C159E-F13C-4A85-9A41-E7669D3E0D70}" type="slidenum">
              <a:rPr lang="en-GB" smtClean="0"/>
              <a:pPr/>
              <a:t>85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963370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286EB3-E421-39C1-DD74-05C338B5DD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2C159E-F13C-4A85-9A41-E7669D3E0D70}" type="slidenum">
              <a:rPr lang="en-GB" smtClean="0"/>
              <a:pPr/>
              <a:t>86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C2CB20F-DFA8-69DC-687B-3C8317C92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Managing financial health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1970D5-AF33-2F49-4F30-365B6B3B1F6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2950" y="599612"/>
            <a:ext cx="7667625" cy="4293988"/>
          </a:xfrm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20000"/>
              </a:lnSpc>
            </a:pPr>
            <a:endParaRPr lang="en-GB" sz="2200" dirty="0"/>
          </a:p>
          <a:p>
            <a:pPr>
              <a:lnSpc>
                <a:spcPct val="120000"/>
              </a:lnSpc>
            </a:pPr>
            <a:r>
              <a:rPr lang="en-GB" sz="2200" dirty="0"/>
              <a:t>Bucket List Cleethorpes is considering how to improve its revenue stream. It is also considering opening an additional office in a nearby location.</a:t>
            </a:r>
          </a:p>
          <a:p>
            <a:pPr>
              <a:lnSpc>
                <a:spcPct val="120000"/>
              </a:lnSpc>
            </a:pPr>
            <a:endParaRPr lang="en-GB" sz="2200" dirty="0">
              <a:cs typeface="Arial"/>
            </a:endParaRPr>
          </a:p>
          <a:p>
            <a:pPr>
              <a:lnSpc>
                <a:spcPct val="120000"/>
              </a:lnSpc>
            </a:pPr>
            <a:r>
              <a:rPr lang="en-GB" sz="2200" dirty="0"/>
              <a:t>Evaluate the range of evidence and financial information to provide a justified recommendation as to whether or not to proceed and open the new office. </a:t>
            </a:r>
            <a:endParaRPr lang="en-GB" sz="2200" dirty="0">
              <a:cs typeface="Arial"/>
            </a:endParaRPr>
          </a:p>
          <a:p>
            <a:pPr>
              <a:lnSpc>
                <a:spcPct val="150000"/>
              </a:lnSpc>
            </a:pPr>
            <a:r>
              <a:rPr lang="en-GB" dirty="0"/>
              <a:t> 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F3F22A0B-F3CD-8567-9C37-8B823FD73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50824" y="4767263"/>
            <a:ext cx="7705726" cy="273844"/>
          </a:xfrm>
        </p:spPr>
        <p:txBody>
          <a:bodyPr/>
          <a:lstStyle/>
          <a:p>
            <a:r>
              <a:rPr lang="en-GB" cap="none"/>
              <a:t>Education and Training Foundation</a:t>
            </a:r>
          </a:p>
        </p:txBody>
      </p:sp>
    </p:spTree>
    <p:extLst>
      <p:ext uri="{BB962C8B-B14F-4D97-AF65-F5344CB8AC3E}">
        <p14:creationId xmlns:p14="http://schemas.microsoft.com/office/powerpoint/2010/main" val="337099638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7BC9E1-F6B6-D3C8-3106-679B3F5405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2C159E-F13C-4A85-9A41-E7669D3E0D70}" type="slidenum">
              <a:rPr lang="en-GB" smtClean="0"/>
              <a:pPr/>
              <a:t>87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0CF4F00-E422-09E9-DBC2-FF6F785AD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cs typeface="Arial"/>
              </a:rPr>
              <a:t>The formative assessment task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005F02-CE6E-1717-5B89-AEA5A39E8C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200" dirty="0"/>
              <a:t>The following slides will provide guidance on each step of the formative assessment task.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cs typeface="Arial"/>
              </a:rPr>
              <a:t>You will be given a set time to complete each step.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cs typeface="Arial"/>
              </a:rPr>
              <a:t>After each step, we will come back as a whole group to get the instructions for the next step.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200" dirty="0"/>
              <a:t>Please add your research and financial analysis to your presentation as you go so that you will be ready to present back at the end. 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cs typeface="Arial"/>
              </a:rPr>
              <a:t>Each presentation should be three minutes.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>
              <a:cs typeface="Arial"/>
            </a:endParaRP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F87E519B-8E7D-A951-29D0-2B6FF4A85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50824" y="4767263"/>
            <a:ext cx="7705726" cy="273844"/>
          </a:xfrm>
        </p:spPr>
        <p:txBody>
          <a:bodyPr/>
          <a:lstStyle/>
          <a:p>
            <a:r>
              <a:rPr lang="en-GB" cap="none" dirty="0"/>
              <a:t>Education and Training Foundation</a:t>
            </a:r>
          </a:p>
        </p:txBody>
      </p:sp>
    </p:spTree>
    <p:extLst>
      <p:ext uri="{BB962C8B-B14F-4D97-AF65-F5344CB8AC3E}">
        <p14:creationId xmlns:p14="http://schemas.microsoft.com/office/powerpoint/2010/main" val="324030211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E4D9B2-211C-40C8-7E74-6B4D22F8F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2C159E-F13C-4A85-9A41-E7669D3E0D70}" type="slidenum">
              <a:rPr lang="en-GB" smtClean="0"/>
              <a:pPr/>
              <a:t>88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0A63FB-DBCA-16E2-AA48-0C3785B1E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GB" sz="2800" dirty="0"/>
              <a:t>Step 1: Review the case study and conduct some initial research into the industry (20 minutes)</a:t>
            </a:r>
            <a:endParaRPr lang="en-GB" sz="2800" dirty="0">
              <a:cs typeface="Arial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C6699D9-358F-D804-7203-4ADE1AF0ECD1}"/>
              </a:ext>
            </a:extLst>
          </p:cNvPr>
          <p:cNvGraphicFramePr>
            <a:graphicFrameLocks noGrp="1"/>
          </p:cNvGraphicFramePr>
          <p:nvPr/>
        </p:nvGraphicFramePr>
        <p:xfrm>
          <a:off x="664369" y="1307306"/>
          <a:ext cx="6955632" cy="30503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7816">
                  <a:extLst>
                    <a:ext uri="{9D8B030D-6E8A-4147-A177-3AD203B41FA5}">
                      <a16:colId xmlns:a16="http://schemas.microsoft.com/office/drawing/2014/main" val="905266004"/>
                    </a:ext>
                  </a:extLst>
                </a:gridCol>
                <a:gridCol w="3477816">
                  <a:extLst>
                    <a:ext uri="{9D8B030D-6E8A-4147-A177-3AD203B41FA5}">
                      <a16:colId xmlns:a16="http://schemas.microsoft.com/office/drawing/2014/main" val="497621664"/>
                    </a:ext>
                  </a:extLst>
                </a:gridCol>
              </a:tblGrid>
              <a:tr h="1525191">
                <a:tc>
                  <a:txBody>
                    <a:bodyPr/>
                    <a:lstStyle/>
                    <a:p>
                      <a:r>
                        <a:rPr lang="en-GB" dirty="0"/>
                        <a:t>Strengths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Weaknesses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6531311"/>
                  </a:ext>
                </a:extLst>
              </a:tr>
              <a:tr h="1525191">
                <a:tc>
                  <a:txBody>
                    <a:bodyPr/>
                    <a:lstStyle/>
                    <a:p>
                      <a:r>
                        <a:rPr lang="en-GB" dirty="0"/>
                        <a:t>Opportunities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Threats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4701590"/>
                  </a:ext>
                </a:extLst>
              </a:tr>
            </a:tbl>
          </a:graphicData>
        </a:graphic>
      </p:graphicFrame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09F477E8-30AC-1441-0F55-F63EF3BF9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50824" y="4767263"/>
            <a:ext cx="7705726" cy="273844"/>
          </a:xfrm>
        </p:spPr>
        <p:txBody>
          <a:bodyPr/>
          <a:lstStyle/>
          <a:p>
            <a:r>
              <a:rPr lang="en-GB" cap="none" dirty="0"/>
              <a:t>Education and Training Foundation</a:t>
            </a:r>
          </a:p>
        </p:txBody>
      </p:sp>
    </p:spTree>
    <p:extLst>
      <p:ext uri="{BB962C8B-B14F-4D97-AF65-F5344CB8AC3E}">
        <p14:creationId xmlns:p14="http://schemas.microsoft.com/office/powerpoint/2010/main" val="193809986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3DA250-A35D-5B42-2E2D-2234B9135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2C159E-F13C-4A85-9A41-E7669D3E0D70}" type="slidenum">
              <a:rPr lang="en-GB" smtClean="0"/>
              <a:pPr/>
              <a:t>89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8E24759-1F24-5BEC-2472-86D584CB5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Financial analysis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B119CD-601A-577B-E49E-9B31CC8E123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4000" y="691991"/>
            <a:ext cx="7710920" cy="3895983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Step 2: Using extract 1, calculate the breakeven point, produce a breakeven chart, calculate expected average revenue based on the breakeven point and estimate when they are likely to break even. (20 minutes)</a:t>
            </a:r>
            <a:endParaRPr lang="en-GB" sz="2000" dirty="0"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Step 3: Using extract 2, produce a monthly cash-flow forecast. (30 minutes)</a:t>
            </a:r>
            <a:endParaRPr lang="en-GB" sz="2000" dirty="0"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Step 4: Using extract 3, produce a projected profit and loss for year 1. (30 minutes)</a:t>
            </a:r>
            <a:endParaRPr lang="en-GB" sz="2000" dirty="0"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Step 5: Using extract 4, produce a projected balance sheet for the end of year 1. (30 minutes) </a:t>
            </a:r>
            <a:endParaRPr lang="en-GB" sz="2000" dirty="0">
              <a:cs typeface="Arial"/>
            </a:endParaRP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2DAEEACD-E173-E6E2-64F5-728463BC4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50824" y="4767263"/>
            <a:ext cx="7705726" cy="273844"/>
          </a:xfrm>
        </p:spPr>
        <p:txBody>
          <a:bodyPr/>
          <a:lstStyle/>
          <a:p>
            <a:r>
              <a:rPr lang="en-GB" cap="none" dirty="0"/>
              <a:t>Education and Training Foundation</a:t>
            </a:r>
          </a:p>
        </p:txBody>
      </p:sp>
    </p:spTree>
    <p:extLst>
      <p:ext uri="{BB962C8B-B14F-4D97-AF65-F5344CB8AC3E}">
        <p14:creationId xmlns:p14="http://schemas.microsoft.com/office/powerpoint/2010/main" val="2780031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BA1008-38A3-8AA7-731F-0BD35132D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fld id="{DA2C159E-F13C-4A85-9A41-E7669D3E0D70}" type="slidenum">
              <a:rPr lang="en-GB" smtClean="0"/>
              <a:pPr>
                <a:lnSpc>
                  <a:spcPct val="120000"/>
                </a:lnSpc>
              </a:pPr>
              <a:t>9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FB74029-B127-25F1-07D2-C19E5C818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4" y="268288"/>
            <a:ext cx="8615015" cy="681037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800" dirty="0">
                <a:cs typeface="Arial"/>
              </a:rPr>
              <a:t>Key financial data and terms: Review</a:t>
            </a:r>
            <a:endParaRPr lang="en-US" sz="2800" b="0" dirty="0">
              <a:cs typeface="Arial"/>
            </a:endParaRPr>
          </a:p>
          <a:p>
            <a:pPr>
              <a:lnSpc>
                <a:spcPct val="120000"/>
              </a:lnSpc>
            </a:pPr>
            <a:endParaRPr lang="en-US" dirty="0">
              <a:cs typeface="Arial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05D3AD-FEDC-6CDE-C8C2-60CB25182D0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50825" y="986400"/>
            <a:ext cx="8612188" cy="3313542"/>
          </a:xfrm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20000"/>
              </a:lnSpc>
            </a:pPr>
            <a:r>
              <a:rPr lang="en-GB" sz="2400" dirty="0">
                <a:solidFill>
                  <a:srgbClr val="212529"/>
                </a:solidFill>
                <a:cs typeface="Arial"/>
              </a:rPr>
              <a:t>Feedback and discussion</a:t>
            </a:r>
          </a:p>
          <a:p>
            <a:pPr>
              <a:lnSpc>
                <a:spcPct val="120000"/>
              </a:lnSpc>
            </a:pPr>
            <a:endParaRPr lang="en-GB" sz="2400" b="1" dirty="0">
              <a:solidFill>
                <a:srgbClr val="212529"/>
              </a:solidFill>
              <a:cs typeface="Arial"/>
            </a:endParaRPr>
          </a:p>
          <a:p>
            <a:pPr>
              <a:lnSpc>
                <a:spcPct val="120000"/>
              </a:lnSpc>
            </a:pPr>
            <a:endParaRPr lang="en-GB" sz="2400" dirty="0">
              <a:solidFill>
                <a:srgbClr val="212529"/>
              </a:solidFill>
            </a:endParaRPr>
          </a:p>
          <a:p>
            <a:pPr>
              <a:lnSpc>
                <a:spcPct val="120000"/>
              </a:lnSpc>
            </a:pPr>
            <a:endParaRPr lang="en-GB" sz="2400" b="1" dirty="0">
              <a:solidFill>
                <a:srgbClr val="212529"/>
              </a:solidFill>
              <a:cs typeface="Arial"/>
            </a:endParaRP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ED6B3E6D-7AA7-D3E3-7491-8641862B4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50824" y="4767263"/>
            <a:ext cx="7705726" cy="273844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GB" cap="none" dirty="0"/>
              <a:t>Education and Training Foundation</a:t>
            </a:r>
          </a:p>
        </p:txBody>
      </p:sp>
    </p:spTree>
    <p:extLst>
      <p:ext uri="{BB962C8B-B14F-4D97-AF65-F5344CB8AC3E}">
        <p14:creationId xmlns:p14="http://schemas.microsoft.com/office/powerpoint/2010/main" val="87089188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46F3CF-AA96-648B-ADFE-A0D59DE4CF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2C159E-F13C-4A85-9A41-E7669D3E0D70}" type="slidenum">
              <a:rPr lang="en-GB" smtClean="0"/>
              <a:pPr/>
              <a:t>90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32DCFA0-87B9-046D-4BDC-60C736770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Presenting and plenary</a:t>
            </a:r>
            <a:endParaRPr lang="en-GB" sz="2800" dirty="0">
              <a:cs typeface="Arial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D1552B-20D0-AD86-2C35-B4A98CB36AF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In teams of three, you will present your findings to the rest of the group. Make a final, fully justified recommendation as to whether or not to go ahead with opening the new office.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Your presentation should last for three minutes.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Audience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GB" sz="2000" dirty="0"/>
              <a:t>please complete the presentation feedback form and prepare to ask one question. 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cs typeface="Arial"/>
              </a:rPr>
              <a:t>Please note any areas of the course you need to revise.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2DC8350B-385E-42B1-5D54-7C48DE467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50824" y="4767263"/>
            <a:ext cx="7705726" cy="273844"/>
          </a:xfrm>
        </p:spPr>
        <p:txBody>
          <a:bodyPr/>
          <a:lstStyle/>
          <a:p>
            <a:r>
              <a:rPr lang="en-GB" cap="none" dirty="0"/>
              <a:t>Education and Training Foundation</a:t>
            </a:r>
          </a:p>
        </p:txBody>
      </p:sp>
    </p:spTree>
    <p:extLst>
      <p:ext uri="{BB962C8B-B14F-4D97-AF65-F5344CB8AC3E}">
        <p14:creationId xmlns:p14="http://schemas.microsoft.com/office/powerpoint/2010/main" val="84107952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fld id="{DA2C159E-F13C-4A85-9A41-E7669D3E0D70}" type="slidenum">
              <a:rPr lang="en-GB" smtClean="0"/>
              <a:pPr>
                <a:lnSpc>
                  <a:spcPct val="120000"/>
                </a:lnSpc>
              </a:pPr>
              <a:t>91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ED7E31-0A20-431C-92C7-87EA77ED0CA9}"/>
              </a:ext>
            </a:extLst>
          </p:cNvPr>
          <p:cNvSpPr txBox="1"/>
          <p:nvPr/>
        </p:nvSpPr>
        <p:spPr>
          <a:xfrm>
            <a:off x="1763688" y="1275606"/>
            <a:ext cx="115212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dirty="0"/>
              <a:t>PRODUCED BY</a:t>
            </a:r>
          </a:p>
        </p:txBody>
      </p:sp>
      <p:pic>
        <p:nvPicPr>
          <p:cNvPr id="3" name="Picture 2" descr="Franklin Sixth Form College">
            <a:extLst>
              <a:ext uri="{FF2B5EF4-FFF2-40B4-BE49-F238E27FC236}">
                <a16:creationId xmlns:a16="http://schemas.microsoft.com/office/drawing/2014/main" id="{9BEEBD3E-C480-C5B2-89E1-1587B8C0DBD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752" y="1738188"/>
            <a:ext cx="1771649" cy="75545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6B2AE06-62E2-47AC-A4B8-78F23C87D5EA}"/>
              </a:ext>
            </a:extLst>
          </p:cNvPr>
          <p:cNvSpPr txBox="1"/>
          <p:nvPr/>
        </p:nvSpPr>
        <p:spPr>
          <a:xfrm>
            <a:off x="1441619" y="2781380"/>
            <a:ext cx="2271917" cy="4847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50" dirty="0"/>
              <a:t>Franklin Sixth Form College produced this resource on behalf of the Education and Training Foundation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3E1E1C-19A4-4F4A-B678-E274A9DA15DB}"/>
              </a:ext>
            </a:extLst>
          </p:cNvPr>
          <p:cNvSpPr txBox="1"/>
          <p:nvPr/>
        </p:nvSpPr>
        <p:spPr>
          <a:xfrm>
            <a:off x="4675552" y="1275606"/>
            <a:ext cx="115212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dirty="0"/>
              <a:t>FUNDED BY</a:t>
            </a:r>
          </a:p>
        </p:txBody>
      </p:sp>
      <p:pic>
        <p:nvPicPr>
          <p:cNvPr id="14" name="Picture 13" descr="Department for Education">
            <a:extLst>
              <a:ext uri="{FF2B5EF4-FFF2-40B4-BE49-F238E27FC236}">
                <a16:creationId xmlns:a16="http://schemas.microsoft.com/office/drawing/2014/main" id="{0D793A73-0B68-41C6-96A3-4A06CB6B86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74268"/>
            <a:ext cx="1800200" cy="84455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F2C459C-FDFD-413A-AA47-C10B685C2A01}"/>
              </a:ext>
            </a:extLst>
          </p:cNvPr>
          <p:cNvSpPr txBox="1"/>
          <p:nvPr/>
        </p:nvSpPr>
        <p:spPr>
          <a:xfrm>
            <a:off x="4662422" y="2868565"/>
            <a:ext cx="1800200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50" dirty="0"/>
              <a:t>This programme is funded by the Department for Education</a:t>
            </a:r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CA481ADA-FC14-4FE3-9F8D-6121602D105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87624" y="3651870"/>
            <a:ext cx="6552728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E51C4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ET-FOUNDATION.CO.UK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2C64D5-4791-444B-9142-B07A38BD1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39502"/>
            <a:ext cx="1215103" cy="645557"/>
          </a:xfrm>
          <a:prstGeom prst="rect">
            <a:avLst/>
          </a:prstGeom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B39A0BD1-FB01-9B4F-7EE2-8F0A923A65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50824" y="4767263"/>
            <a:ext cx="7705726" cy="273844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GB" cap="none" dirty="0"/>
              <a:t>Education and Training Foundation</a:t>
            </a:r>
          </a:p>
        </p:txBody>
      </p:sp>
    </p:spTree>
    <p:extLst>
      <p:ext uri="{BB962C8B-B14F-4D97-AF65-F5344CB8AC3E}">
        <p14:creationId xmlns:p14="http://schemas.microsoft.com/office/powerpoint/2010/main" val="3269314659"/>
      </p:ext>
    </p:extLst>
  </p:cSld>
  <p:clrMapOvr>
    <a:masterClrMapping/>
  </p:clrMapOvr>
</p:sld>
</file>

<file path=ppt/theme/theme1.xml><?xml version="1.0" encoding="utf-8"?>
<a:theme xmlns:a="http://schemas.openxmlformats.org/drawingml/2006/main" name="ETF Master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EEECE1"/>
      </a:lt2>
      <a:accent1>
        <a:srgbClr val="00A068"/>
      </a:accent1>
      <a:accent2>
        <a:srgbClr val="E51C41"/>
      </a:accent2>
      <a:accent3>
        <a:srgbClr val="FDB913"/>
      </a:accent3>
      <a:accent4>
        <a:srgbClr val="0071F8"/>
      </a:accent4>
      <a:accent5>
        <a:srgbClr val="BE0064"/>
      </a:accent5>
      <a:accent6>
        <a:srgbClr val="000000"/>
      </a:accent6>
      <a:hlink>
        <a:srgbClr val="0000FF"/>
      </a:hlink>
      <a:folHlink>
        <a:srgbClr val="800080"/>
      </a:folHlink>
    </a:clrScheme>
    <a:fontScheme name="ETF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2700">
          <a:solidFill>
            <a:schemeClr val="tx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35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ETF PPT TEMPLATE 2017 REVISION 2" id="{D9072210-44E4-4708-8F0F-C17D53D19737}" vid="{93905E69-2C3A-474D-AE1D-AE1AB7FC7A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84A5350B050F46AD6AC251716740DC" ma:contentTypeVersion="17" ma:contentTypeDescription="Create a new document." ma:contentTypeScope="" ma:versionID="b65acc67901e0485b8aac86fe72ed177">
  <xsd:schema xmlns:xsd="http://www.w3.org/2001/XMLSchema" xmlns:xs="http://www.w3.org/2001/XMLSchema" xmlns:p="http://schemas.microsoft.com/office/2006/metadata/properties" xmlns:ns2="414d2ded-29cc-4abd-a1df-c646721ce55b" xmlns:ns3="2847a094-2edf-4950-a853-13ec668231ed" targetNamespace="http://schemas.microsoft.com/office/2006/metadata/properties" ma:root="true" ma:fieldsID="dedb8be4e17833ccb9caf5b6a1865ed7" ns2:_="" ns3:_="">
    <xsd:import namespace="414d2ded-29cc-4abd-a1df-c646721ce55b"/>
    <xsd:import namespace="2847a094-2edf-4950-a853-13ec668231e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AutoTag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4d2ded-29cc-4abd-a1df-c646721ce5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20cda56a-0d36-40e2-ad5d-df46f41119b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47a094-2edf-4950-a853-13ec668231e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75bcd669-d17d-41a9-93bf-403babf16228}" ma:internalName="TaxCatchAll" ma:showField="CatchAllData" ma:web="2847a094-2edf-4950-a853-13ec668231e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14d2ded-29cc-4abd-a1df-c646721ce55b">
      <Terms xmlns="http://schemas.microsoft.com/office/infopath/2007/PartnerControls"/>
    </lcf76f155ced4ddcb4097134ff3c332f>
    <TaxCatchAll xmlns="2847a094-2edf-4950-a853-13ec668231ed" xsi:nil="true"/>
  </documentManagement>
</p:properties>
</file>

<file path=customXml/itemProps1.xml><?xml version="1.0" encoding="utf-8"?>
<ds:datastoreItem xmlns:ds="http://schemas.openxmlformats.org/officeDocument/2006/customXml" ds:itemID="{F876FD18-42AB-430F-86C4-2EE2230617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14d2ded-29cc-4abd-a1df-c646721ce55b"/>
    <ds:schemaRef ds:uri="2847a094-2edf-4950-a853-13ec668231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9729C5E-FC3E-4187-92B8-5FE37E61E9D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A76E745-D9E8-4D93-8B7F-BCE1E4A491AA}">
  <ds:schemaRefs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  <ds:schemaRef ds:uri="414d2ded-29cc-4abd-a1df-c646721ce55b"/>
    <ds:schemaRef ds:uri="http://schemas.microsoft.com/office/2006/metadata/properties"/>
    <ds:schemaRef ds:uri="http://schemas.microsoft.com/office/infopath/2007/PartnerControls"/>
    <ds:schemaRef ds:uri="2847a094-2edf-4950-a853-13ec668231ed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4941</Words>
  <Application>Microsoft Office PowerPoint</Application>
  <PresentationFormat>On-screen Show (16:9)</PresentationFormat>
  <Paragraphs>1097</Paragraphs>
  <Slides>91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91</vt:i4>
      </vt:variant>
    </vt:vector>
  </HeadingPairs>
  <TitlesOfParts>
    <vt:vector size="92" baseType="lpstr">
      <vt:lpstr>ETF Master</vt:lpstr>
      <vt:lpstr>The role and purpose of financial reporting </vt:lpstr>
      <vt:lpstr>Lesson 1 </vt:lpstr>
      <vt:lpstr>Introduction</vt:lpstr>
      <vt:lpstr>Profit and loss in an organisation</vt:lpstr>
      <vt:lpstr>Key terms</vt:lpstr>
      <vt:lpstr>Key terms: Answers</vt:lpstr>
      <vt:lpstr>Task sheet 1: Financial key terms and data</vt:lpstr>
      <vt:lpstr>Task sheet 2: Key financial data and terms</vt:lpstr>
      <vt:lpstr>Key financial data and terms: Review </vt:lpstr>
      <vt:lpstr>What is the difference between profit and profitability? </vt:lpstr>
      <vt:lpstr>Profitability ratios</vt:lpstr>
      <vt:lpstr>Gross profit margin </vt:lpstr>
      <vt:lpstr>Operating profit margin </vt:lpstr>
      <vt:lpstr>Profit for the year margin </vt:lpstr>
      <vt:lpstr>Task sheet 3: Operating profit and operating profit margin </vt:lpstr>
      <vt:lpstr> Break (10 minutes) </vt:lpstr>
      <vt:lpstr>Task sheet 3 continued </vt:lpstr>
      <vt:lpstr>Task sheet 4: Profit and loss calculations</vt:lpstr>
      <vt:lpstr>Task sheet 5: Trinity Retail case study</vt:lpstr>
      <vt:lpstr>Plenary </vt:lpstr>
      <vt:lpstr>Lesson 2 </vt:lpstr>
      <vt:lpstr>Introduction</vt:lpstr>
      <vt:lpstr> Task sheet 1: Case study – Sue’s Delights    </vt:lpstr>
      <vt:lpstr>Task sheet 1: Review and feedback</vt:lpstr>
      <vt:lpstr>  Task sheet 2: Fresh – The Smoothie Company  </vt:lpstr>
      <vt:lpstr>  Task sheet 2 continued </vt:lpstr>
      <vt:lpstr>Task sheet 3: Scenarios</vt:lpstr>
      <vt:lpstr>Task sheet 3: Quick evaluation</vt:lpstr>
      <vt:lpstr>Plenary</vt:lpstr>
      <vt:lpstr>Lesson 3 </vt:lpstr>
      <vt:lpstr>Introduction</vt:lpstr>
      <vt:lpstr>Task sheet 1: Cash-flow forecasting</vt:lpstr>
      <vt:lpstr>Key terms</vt:lpstr>
      <vt:lpstr>Key terms: Answers</vt:lpstr>
      <vt:lpstr>Task sheet 2: Cash-flow matching exercise</vt:lpstr>
      <vt:lpstr>Task sheets 3a and 3b: Cash-flow activity</vt:lpstr>
      <vt:lpstr>Task sheet 4: Cash flow for Fresh</vt:lpstr>
      <vt:lpstr>Comparing profit and loss and cash flow </vt:lpstr>
      <vt:lpstr>Plenary </vt:lpstr>
      <vt:lpstr>Lesson 4 </vt:lpstr>
      <vt:lpstr>Introduction</vt:lpstr>
      <vt:lpstr>The importance of producing and monitoring balance sheets for business performance</vt:lpstr>
      <vt:lpstr>Key terms (1)</vt:lpstr>
      <vt:lpstr>Key terms (2)</vt:lpstr>
      <vt:lpstr>Task sheet 1: Card sorting activity</vt:lpstr>
      <vt:lpstr>Balance-sheet net worth task</vt:lpstr>
      <vt:lpstr>Task sheet 2: Balance-sheet template</vt:lpstr>
      <vt:lpstr>Task sheet 3: Balance-sheet activity</vt:lpstr>
      <vt:lpstr>Task sheet 3: Answers </vt:lpstr>
      <vt:lpstr>Analysing the balance sheet</vt:lpstr>
      <vt:lpstr>Ratios explained: Current ratio</vt:lpstr>
      <vt:lpstr>Ratios explained: Acid test ratio</vt:lpstr>
      <vt:lpstr>Liquidity ratios: Can you interpret them? </vt:lpstr>
      <vt:lpstr>Balance-sheet case study</vt:lpstr>
      <vt:lpstr>Maureen’s Coffee Shop: Questions</vt:lpstr>
      <vt:lpstr>Monitoring the balance sheet</vt:lpstr>
      <vt:lpstr>Plenary</vt:lpstr>
      <vt:lpstr>Lesson 5 </vt:lpstr>
      <vt:lpstr>Introduction</vt:lpstr>
      <vt:lpstr>The importance of producing and monitoring balance sheets for stakeholders</vt:lpstr>
      <vt:lpstr>Task sheet 1: Ecomart balance sheet</vt:lpstr>
      <vt:lpstr>Pros and cons of balance sheets</vt:lpstr>
      <vt:lpstr>Possible responses</vt:lpstr>
      <vt:lpstr> Ecomart balance-sheet review</vt:lpstr>
      <vt:lpstr>Task sheet 2: Balance sheets at Tesco</vt:lpstr>
      <vt:lpstr>Feedback on Tesco</vt:lpstr>
      <vt:lpstr>Plenary</vt:lpstr>
      <vt:lpstr>Lesson 6 </vt:lpstr>
      <vt:lpstr>Introduction</vt:lpstr>
      <vt:lpstr>Introduction to breakeven</vt:lpstr>
      <vt:lpstr>Breakeven key terms</vt:lpstr>
      <vt:lpstr>Breakeven key terms</vt:lpstr>
      <vt:lpstr>Identifying fixed and variable costs</vt:lpstr>
      <vt:lpstr>Constructing breakeven charts</vt:lpstr>
      <vt:lpstr>Figure breakdown</vt:lpstr>
      <vt:lpstr>Breakeven point</vt:lpstr>
      <vt:lpstr>Impact of changes to the breakeven point</vt:lpstr>
      <vt:lpstr>Breakeven formula</vt:lpstr>
      <vt:lpstr>Breakeven at Mozzarella using the calculation </vt:lpstr>
      <vt:lpstr>Margin of safety</vt:lpstr>
      <vt:lpstr>Breakeven formula practice </vt:lpstr>
      <vt:lpstr>Benefits and limitations </vt:lpstr>
      <vt:lpstr>Plenary and homework</vt:lpstr>
      <vt:lpstr>Lesson 7 </vt:lpstr>
      <vt:lpstr>Introduction</vt:lpstr>
      <vt:lpstr>Managing financial health</vt:lpstr>
      <vt:lpstr>The formative assessment task</vt:lpstr>
      <vt:lpstr>Step 1: Review the case study and conduct some initial research into the industry (20 minutes)</vt:lpstr>
      <vt:lpstr>Financial analysis</vt:lpstr>
      <vt:lpstr>Presenting and plenary</vt:lpstr>
      <vt:lpstr>ET-FOUNDATION.CO.UK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underpinning excellence</dc:title>
  <dc:creator>Richard Overton</dc:creator>
  <cp:lastModifiedBy>Mary Fashoyin</cp:lastModifiedBy>
  <cp:revision>188</cp:revision>
  <dcterms:created xsi:type="dcterms:W3CDTF">2020-10-20T08:50:32Z</dcterms:created>
  <dcterms:modified xsi:type="dcterms:W3CDTF">2024-07-24T15:21:49Z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0x010100D684A5350B050F46AD6AC251716740DC</vt:lpwstr>
  </property>
  <property fmtid="{D5CDD505-2E9C-101B-9397-08002B2CF9AE}" pid="3" name="MediaServiceImageTags">
    <vt:lpwstr/>
  </property>
</Properties>
</file>