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61" r:id="rId3"/>
    <p:sldId id="264" r:id="rId4"/>
    <p:sldId id="311" r:id="rId5"/>
    <p:sldId id="298" r:id="rId6"/>
    <p:sldId id="309" r:id="rId7"/>
    <p:sldId id="310" r:id="rId8"/>
    <p:sldId id="300" r:id="rId9"/>
    <p:sldId id="314" r:id="rId10"/>
    <p:sldId id="313" r:id="rId11"/>
    <p:sldId id="292" r:id="rId12"/>
    <p:sldId id="305" r:id="rId13"/>
    <p:sldId id="293" r:id="rId14"/>
    <p:sldId id="302" r:id="rId15"/>
    <p:sldId id="307" r:id="rId16"/>
    <p:sldId id="284" r:id="rId17"/>
    <p:sldId id="306" r:id="rId18"/>
    <p:sldId id="304" r:id="rId19"/>
    <p:sldId id="295" r:id="rId20"/>
    <p:sldId id="266"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3"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4" clrIdx="1">
    <p:extLst>
      <p:ext uri="{19B8F6BF-5375-455C-9EA6-DF929625EA0E}">
        <p15:presenceInfo xmlns:p15="http://schemas.microsoft.com/office/powerpoint/2012/main" userId="Veronica Wast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E6C8D9"/>
    <a:srgbClr val="000000"/>
    <a:srgbClr val="0071F8"/>
    <a:srgbClr val="9BC8FF"/>
    <a:srgbClr val="008FC9"/>
    <a:srgbClr val="DD3D4C"/>
    <a:srgbClr val="F9D09E"/>
    <a:srgbClr val="C96035"/>
    <a:srgbClr val="DD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C89AE-E1F2-461B-9863-5644B482A63B}" v="1" dt="2023-03-14T11:39:5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2" autoAdjust="0"/>
    <p:restoredTop sz="76463" autoAdjust="0"/>
  </p:normalViewPr>
  <p:slideViewPr>
    <p:cSldViewPr snapToGrid="0" snapToObjects="1">
      <p:cViewPr varScale="1">
        <p:scale>
          <a:sx n="63" d="100"/>
          <a:sy n="63" d="100"/>
        </p:scale>
        <p:origin x="1051" y="53"/>
      </p:cViewPr>
      <p:guideLst>
        <p:guide orient="horz" pos="2160"/>
        <p:guide pos="3840"/>
      </p:guideLst>
    </p:cSldViewPr>
  </p:slideViewPr>
  <p:outlineViewPr>
    <p:cViewPr>
      <p:scale>
        <a:sx n="33" d="100"/>
        <a:sy n="33" d="100"/>
      </p:scale>
      <p:origin x="0" y="-2087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userId="f4493675-be4d-47b4-9894-df2079e5cea0" providerId="ADAL" clId="{8098CA12-2CFD-4972-981F-2256B5CBA4EF}"/>
    <pc:docChg chg="modSld">
      <pc:chgData name="Sarah" userId="f4493675-be4d-47b4-9894-df2079e5cea0" providerId="ADAL" clId="{8098CA12-2CFD-4972-981F-2256B5CBA4EF}" dt="2022-10-21T09:36:57.196" v="3" actId="27107"/>
      <pc:docMkLst>
        <pc:docMk/>
      </pc:docMkLst>
      <pc:sldChg chg="modSp mod modNotesTx">
        <pc:chgData name="Sarah" userId="f4493675-be4d-47b4-9894-df2079e5cea0" providerId="ADAL" clId="{8098CA12-2CFD-4972-981F-2256B5CBA4EF}" dt="2022-10-21T09:36:57.196" v="3" actId="27107"/>
        <pc:sldMkLst>
          <pc:docMk/>
          <pc:sldMk cId="1024207872" sldId="292"/>
        </pc:sldMkLst>
        <pc:spChg chg="mod">
          <ac:chgData name="Sarah" userId="f4493675-be4d-47b4-9894-df2079e5cea0" providerId="ADAL" clId="{8098CA12-2CFD-4972-981F-2256B5CBA4EF}" dt="2022-10-21T09:36:57.196" v="3" actId="27107"/>
          <ac:spMkLst>
            <pc:docMk/>
            <pc:sldMk cId="1024207872" sldId="292"/>
            <ac:spMk id="22" creationId="{02AABD48-7F62-174B-98BD-03D513E3B1A1}"/>
          </ac:spMkLst>
        </pc:spChg>
      </pc:sldChg>
      <pc:sldChg chg="modNotesTx">
        <pc:chgData name="Sarah" userId="f4493675-be4d-47b4-9894-df2079e5cea0" providerId="ADAL" clId="{8098CA12-2CFD-4972-981F-2256B5CBA4EF}" dt="2022-10-21T09:31:11.510" v="0"/>
        <pc:sldMkLst>
          <pc:docMk/>
          <pc:sldMk cId="768654985"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8292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the ‘Algebraic expressions’ grid line by line and draw students’ attention to each area model and how the factorised and expanded expressions relate to the model.</a:t>
            </a:r>
          </a:p>
          <a:p>
            <a:r>
              <a:rPr lang="en-GB" sz="1200" kern="1200" dirty="0">
                <a:solidFill>
                  <a:schemeClr val="tx1"/>
                </a:solidFill>
                <a:effectLst/>
                <a:latin typeface="+mn-lt"/>
                <a:ea typeface="+mn-ea"/>
                <a:cs typeface="+mn-cs"/>
              </a:rPr>
              <a:t>Ask students which cards they were able to match first, after completing the missing information on the diagrams. They should have identified E2 as the factorised expression for the diagram in row A and E6 as the expanded expression for the diagram in row D. </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160162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Ask</a:t>
            </a:r>
            <a:r>
              <a:rPr lang="en-US" b="0" baseline="0" dirty="0"/>
              <a:t> students how they completed rows I and J. How did they work with the area model? Did they view the diagram as two rows stacked together? </a:t>
            </a:r>
            <a:r>
              <a:rPr lang="en-US" b="0" dirty="0"/>
              <a:t>Matching E7 to the diagram in row J relies on understanding that (</a:t>
            </a:r>
            <a:r>
              <a:rPr lang="en-US" b="0" i="1" dirty="0"/>
              <a:t>n</a:t>
            </a:r>
            <a:r>
              <a:rPr lang="en-US" b="0" i="0" dirty="0"/>
              <a:t> + 3)</a:t>
            </a:r>
            <a:r>
              <a:rPr lang="en-US" b="0" i="0" baseline="30000" dirty="0"/>
              <a:t>2</a:t>
            </a:r>
            <a:r>
              <a:rPr lang="en-US" b="0" i="0" baseline="0" dirty="0"/>
              <a:t> = </a:t>
            </a:r>
            <a:r>
              <a:rPr lang="en-US" b="0" dirty="0"/>
              <a:t>(</a:t>
            </a:r>
            <a:r>
              <a:rPr lang="en-US" b="0" i="1" dirty="0"/>
              <a:t>n</a:t>
            </a:r>
            <a:r>
              <a:rPr lang="en-US" b="0" i="0" dirty="0"/>
              <a:t> + 3)</a:t>
            </a:r>
            <a:r>
              <a:rPr lang="en-US" b="0" dirty="0"/>
              <a:t>(</a:t>
            </a:r>
            <a:r>
              <a:rPr lang="en-US" b="0" i="1" dirty="0"/>
              <a:t>n</a:t>
            </a:r>
            <a:r>
              <a:rPr lang="en-US" b="0" i="0" dirty="0"/>
              <a:t> + 3).</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16016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Having identified that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+ 3)</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+ 3)(</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+ 3) from the ‘Algebraic expressions grid’, students should be able to explain why Tony’s solution is incorrect. Tell students to draw an area model on their whiteboards to work out the correct expanded expression.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 that students recognise how to get the term 8</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(i.e. 4</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+ 4</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and understand how the complete diagram relates to the final (expanded) expression.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Before moving on to slide 14, ask students to look at all the rows on the grid. What is the same? What is different? Allow time for this discussion. If this hasn’t come up as part of the discussion, then ask students to compare the expressions in rows D and G (next slide).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factorising an expression, students often leave common factors inside the bracket. The factorised expression in row D,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+ 2), is an example of this and can be contrasted to the factorised expression in row G, 2</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+ 1), which has been factorised fully.</a:t>
            </a:r>
            <a:r>
              <a:rPr lang="en-GB" dirty="0">
                <a:effectLst/>
              </a:rPr>
              <a:t> </a:t>
            </a:r>
            <a:r>
              <a:rPr lang="en-GB" sz="1200" kern="1200" dirty="0">
                <a:solidFill>
                  <a:schemeClr val="tx1"/>
                </a:solidFill>
                <a:effectLst/>
                <a:latin typeface="+mn-lt"/>
                <a:ea typeface="+mn-ea"/>
                <a:cs typeface="+mn-cs"/>
              </a:rPr>
              <a:t>Did students notice that the expanded expressions in rows D and G are the same but the factorised expressions are different? Establish that an expression can be factorised in more than one way if the terms have more than one common factor. </a:t>
            </a:r>
          </a:p>
          <a:p>
            <a:r>
              <a:rPr lang="en-GB" sz="1200" kern="1200" dirty="0">
                <a:solidFill>
                  <a:schemeClr val="tx1"/>
                </a:solidFill>
                <a:effectLst/>
                <a:latin typeface="+mn-lt"/>
                <a:ea typeface="+mn-ea"/>
                <a:cs typeface="+mn-cs"/>
              </a:rPr>
              <a:t>Ask students if 2</a:t>
            </a:r>
            <a:r>
              <a:rPr lang="en-GB" sz="1200" i="1" kern="1200" dirty="0">
                <a:solidFill>
                  <a:schemeClr val="tx1"/>
                </a:solidFill>
                <a:effectLst/>
                <a:latin typeface="+mn-lt"/>
                <a:ea typeface="+mn-ea"/>
                <a:cs typeface="+mn-cs"/>
              </a:rPr>
              <a:t>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+ 2</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can be factorised another way: (2(</a:t>
            </a:r>
            <a:r>
              <a:rPr lang="en-GB" sz="1200" i="1" kern="1200" dirty="0">
                <a:solidFill>
                  <a:schemeClr val="tx1"/>
                </a:solidFill>
                <a:effectLst/>
                <a:latin typeface="+mn-lt"/>
                <a:ea typeface="+mn-ea"/>
                <a:cs typeface="+mn-cs"/>
              </a:rPr>
              <a:t>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where a factor of 2 is taken out).</a:t>
            </a:r>
          </a:p>
          <a:p>
            <a:r>
              <a:rPr lang="en-GB" sz="1200" kern="1200" dirty="0">
                <a:solidFill>
                  <a:schemeClr val="tx1"/>
                </a:solidFill>
                <a:effectLst/>
                <a:latin typeface="+mn-lt"/>
                <a:ea typeface="+mn-ea"/>
                <a:cs typeface="+mn-cs"/>
              </a:rPr>
              <a:t>Explain that our aim when factorising is to factorise fully. This means that there are no common factors for the terms inside the bracket. Establish that factorising fully gives 2</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+ 1).</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316016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Ask students</a:t>
            </a:r>
            <a:r>
              <a:rPr lang="en-GB" sz="1200" b="0" kern="1200" baseline="0" dirty="0">
                <a:solidFill>
                  <a:schemeClr val="tx1"/>
                </a:solidFill>
                <a:effectLst/>
                <a:latin typeface="+mn-lt"/>
                <a:ea typeface="+mn-ea"/>
                <a:cs typeface="+mn-cs"/>
              </a:rPr>
              <a:t> to imagine that they are the teacher. Give them a few minutes to discuss in pairs how they could help Cameron to understand why the expression hasn’t been factorised fully. Choose a few of pairs of students to share their explanations with the rest of the class.</a:t>
            </a:r>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Ask students to work in pairs to complete the diagram on their mini whiteboards.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After a few minutes</a:t>
            </a:r>
            <a:r>
              <a:rPr lang="en-GB" sz="1200" b="0" kern="1200" baseline="0" dirty="0">
                <a:solidFill>
                  <a:schemeClr val="tx1"/>
                </a:solidFill>
                <a:effectLst/>
                <a:latin typeface="+mn-lt"/>
                <a:ea typeface="+mn-ea"/>
                <a:cs typeface="+mn-cs"/>
              </a:rPr>
              <a:t> a</a:t>
            </a:r>
            <a:r>
              <a:rPr lang="en-GB" sz="1200" b="0" kern="1200" dirty="0">
                <a:solidFill>
                  <a:schemeClr val="tx1"/>
                </a:solidFill>
                <a:effectLst/>
                <a:latin typeface="+mn-lt"/>
                <a:ea typeface="+mn-ea"/>
                <a:cs typeface="+mn-cs"/>
              </a:rPr>
              <a:t>sk</a:t>
            </a:r>
            <a:r>
              <a:rPr lang="en-GB" sz="1200" b="0" kern="1200" baseline="0" dirty="0">
                <a:solidFill>
                  <a:schemeClr val="tx1"/>
                </a:solidFill>
                <a:effectLst/>
                <a:latin typeface="+mn-lt"/>
                <a:ea typeface="+mn-ea"/>
                <a:cs typeface="+mn-cs"/>
              </a:rPr>
              <a:t> a pair of students to describe their labels for the diagram. Do other students agree? Have they factorised fully? How do they know?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What are all the possible ways of factorising the expression? Can students find all six?</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2(6</a:t>
            </a:r>
            <a:r>
              <a:rPr lang="en-GB" sz="1200" b="0" i="1" kern="1200" baseline="0" dirty="0">
                <a:solidFill>
                  <a:schemeClr val="tx1"/>
                </a:solidFill>
                <a:effectLst/>
                <a:latin typeface="+mn-lt"/>
                <a:ea typeface="+mn-ea"/>
                <a:cs typeface="+mn-cs"/>
              </a:rPr>
              <a:t>n</a:t>
            </a:r>
            <a:r>
              <a:rPr lang="en-GB" sz="1200" b="0" i="0" kern="1200" baseline="30000" dirty="0">
                <a:solidFill>
                  <a:schemeClr val="tx1"/>
                </a:solidFill>
                <a:effectLst/>
                <a:latin typeface="+mn-lt"/>
                <a:ea typeface="+mn-ea"/>
                <a:cs typeface="+mn-cs"/>
              </a:rPr>
              <a:t>2</a:t>
            </a:r>
            <a:r>
              <a:rPr lang="en-GB" sz="1200" b="0" i="0" kern="1200" baseline="0" dirty="0">
                <a:solidFill>
                  <a:schemeClr val="tx1"/>
                </a:solidFill>
                <a:effectLst/>
                <a:latin typeface="+mn-lt"/>
                <a:ea typeface="+mn-ea"/>
                <a:cs typeface="+mn-cs"/>
              </a:rPr>
              <a:t> + 9</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a:t>
            </a:r>
            <a:r>
              <a:rPr lang="en-GB" sz="1200" b="0" i="1" kern="1200" baseline="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2</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(6</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 + 9), 3(4</a:t>
            </a:r>
            <a:r>
              <a:rPr lang="en-GB" sz="1200" b="0" i="1" kern="1200" baseline="0" dirty="0">
                <a:solidFill>
                  <a:schemeClr val="tx1"/>
                </a:solidFill>
                <a:effectLst/>
                <a:latin typeface="+mn-lt"/>
                <a:ea typeface="+mn-ea"/>
                <a:cs typeface="+mn-cs"/>
              </a:rPr>
              <a:t>n</a:t>
            </a:r>
            <a:r>
              <a:rPr lang="en-GB" sz="1200" b="0" i="0" kern="1200" baseline="30000" dirty="0">
                <a:solidFill>
                  <a:schemeClr val="tx1"/>
                </a:solidFill>
                <a:effectLst/>
                <a:latin typeface="+mn-lt"/>
                <a:ea typeface="+mn-ea"/>
                <a:cs typeface="+mn-cs"/>
              </a:rPr>
              <a:t>2</a:t>
            </a:r>
            <a:r>
              <a:rPr lang="en-GB" sz="1200" b="0" i="0" kern="1200" baseline="0" dirty="0">
                <a:solidFill>
                  <a:schemeClr val="tx1"/>
                </a:solidFill>
                <a:effectLst/>
                <a:latin typeface="+mn-lt"/>
                <a:ea typeface="+mn-ea"/>
                <a:cs typeface="+mn-cs"/>
              </a:rPr>
              <a:t> + 6</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a:t>
            </a:r>
            <a:r>
              <a:rPr lang="en-GB" sz="1200" b="0" i="1" kern="1200" baseline="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3</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(4</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 + 6), 6(2</a:t>
            </a:r>
            <a:r>
              <a:rPr lang="en-GB" sz="1200" b="0" i="1" kern="1200" baseline="0" dirty="0">
                <a:solidFill>
                  <a:schemeClr val="tx1"/>
                </a:solidFill>
                <a:effectLst/>
                <a:latin typeface="+mn-lt"/>
                <a:ea typeface="+mn-ea"/>
                <a:cs typeface="+mn-cs"/>
              </a:rPr>
              <a:t>n</a:t>
            </a:r>
            <a:r>
              <a:rPr lang="en-GB" sz="1200" b="0" i="0" kern="1200" baseline="30000" dirty="0">
                <a:solidFill>
                  <a:schemeClr val="tx1"/>
                </a:solidFill>
                <a:effectLst/>
                <a:latin typeface="+mn-lt"/>
                <a:ea typeface="+mn-ea"/>
                <a:cs typeface="+mn-cs"/>
              </a:rPr>
              <a:t>2</a:t>
            </a:r>
            <a:r>
              <a:rPr lang="en-GB" sz="1200" b="0" i="0" kern="1200" baseline="0" dirty="0">
                <a:solidFill>
                  <a:schemeClr val="tx1"/>
                </a:solidFill>
                <a:effectLst/>
                <a:latin typeface="+mn-lt"/>
                <a:ea typeface="+mn-ea"/>
                <a:cs typeface="+mn-cs"/>
              </a:rPr>
              <a:t> + 3</a:t>
            </a:r>
            <a:r>
              <a:rPr lang="en-GB" sz="1200" b="0" i="1" kern="1200" baseline="0" dirty="0">
                <a:solidFill>
                  <a:schemeClr val="tx1"/>
                </a:solidFill>
                <a:effectLst/>
                <a:latin typeface="+mn-lt"/>
                <a:ea typeface="+mn-ea"/>
                <a:cs typeface="+mn-cs"/>
              </a:rPr>
              <a:t>n</a:t>
            </a:r>
            <a:r>
              <a:rPr lang="en-GB" sz="1200" b="0" i="0" kern="1200" baseline="0" dirty="0">
                <a:solidFill>
                  <a:schemeClr val="tx1"/>
                </a:solidFill>
                <a:effectLst/>
                <a:latin typeface="+mn-lt"/>
                <a:ea typeface="+mn-ea"/>
                <a:cs typeface="+mn-cs"/>
              </a:rPr>
              <a:t>),</a:t>
            </a:r>
            <a:r>
              <a:rPr lang="en-GB" sz="1200" b="1" i="1" kern="1200" baseline="0" dirty="0">
                <a:solidFill>
                  <a:schemeClr val="tx1"/>
                </a:solidFill>
                <a:effectLst/>
                <a:latin typeface="+mn-lt"/>
                <a:ea typeface="+mn-ea"/>
                <a:cs typeface="+mn-cs"/>
              </a:rPr>
              <a:t> </a:t>
            </a:r>
            <a:r>
              <a:rPr lang="en-GB" sz="1200" b="1" i="0" kern="1200" baseline="0" dirty="0">
                <a:solidFill>
                  <a:schemeClr val="tx1"/>
                </a:solidFill>
                <a:effectLst/>
                <a:latin typeface="+mn-lt"/>
                <a:ea typeface="+mn-ea"/>
                <a:cs typeface="+mn-cs"/>
              </a:rPr>
              <a:t>6</a:t>
            </a:r>
            <a:r>
              <a:rPr lang="en-GB" sz="1200" b="1" i="1" kern="1200" baseline="0" dirty="0">
                <a:solidFill>
                  <a:schemeClr val="tx1"/>
                </a:solidFill>
                <a:effectLst/>
                <a:latin typeface="+mn-lt"/>
                <a:ea typeface="+mn-ea"/>
                <a:cs typeface="+mn-cs"/>
              </a:rPr>
              <a:t>n</a:t>
            </a:r>
            <a:r>
              <a:rPr lang="en-GB" sz="1200" b="1" i="0" kern="1200" baseline="0" dirty="0">
                <a:solidFill>
                  <a:schemeClr val="tx1"/>
                </a:solidFill>
                <a:effectLst/>
                <a:latin typeface="+mn-lt"/>
                <a:ea typeface="+mn-ea"/>
                <a:cs typeface="+mn-cs"/>
              </a:rPr>
              <a:t>(2</a:t>
            </a:r>
            <a:r>
              <a:rPr lang="en-GB" sz="1200" b="1" i="1" kern="1200" baseline="0" dirty="0">
                <a:solidFill>
                  <a:schemeClr val="tx1"/>
                </a:solidFill>
                <a:effectLst/>
                <a:latin typeface="+mn-lt"/>
                <a:ea typeface="+mn-ea"/>
                <a:cs typeface="+mn-cs"/>
              </a:rPr>
              <a:t>n</a:t>
            </a:r>
            <a:r>
              <a:rPr lang="en-GB" sz="1200" b="1" i="0" kern="1200" baseline="0" dirty="0">
                <a:solidFill>
                  <a:schemeClr val="tx1"/>
                </a:solidFill>
                <a:effectLst/>
                <a:latin typeface="+mn-lt"/>
                <a:ea typeface="+mn-ea"/>
                <a:cs typeface="+mn-cs"/>
              </a:rPr>
              <a:t> + 3)</a:t>
            </a:r>
            <a:r>
              <a:rPr lang="en-GB" sz="1200" b="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Work with the class to establish that the expression factorised fully is </a:t>
            </a:r>
            <a:r>
              <a:rPr lang="en-GB" sz="1200" b="1" i="0" kern="1200" baseline="0" dirty="0">
                <a:solidFill>
                  <a:schemeClr val="tx1"/>
                </a:solidFill>
                <a:effectLst/>
                <a:latin typeface="+mn-lt"/>
                <a:ea typeface="+mn-ea"/>
                <a:cs typeface="+mn-cs"/>
              </a:rPr>
              <a:t>6</a:t>
            </a:r>
            <a:r>
              <a:rPr lang="en-GB" sz="1200" b="1" i="1" kern="1200" baseline="0" dirty="0">
                <a:solidFill>
                  <a:schemeClr val="tx1"/>
                </a:solidFill>
                <a:effectLst/>
                <a:latin typeface="+mn-lt"/>
                <a:ea typeface="+mn-ea"/>
                <a:cs typeface="+mn-cs"/>
              </a:rPr>
              <a:t>n</a:t>
            </a:r>
            <a:r>
              <a:rPr lang="en-GB" sz="1200" b="1" i="0" kern="1200" baseline="0" dirty="0">
                <a:solidFill>
                  <a:schemeClr val="tx1"/>
                </a:solidFill>
                <a:effectLst/>
                <a:latin typeface="+mn-lt"/>
                <a:ea typeface="+mn-ea"/>
                <a:cs typeface="+mn-cs"/>
              </a:rPr>
              <a:t>(2</a:t>
            </a:r>
            <a:r>
              <a:rPr lang="en-GB" sz="1200" b="1" i="1" kern="1200" baseline="0" dirty="0">
                <a:solidFill>
                  <a:schemeClr val="tx1"/>
                </a:solidFill>
                <a:effectLst/>
                <a:latin typeface="+mn-lt"/>
                <a:ea typeface="+mn-ea"/>
                <a:cs typeface="+mn-cs"/>
              </a:rPr>
              <a:t>n</a:t>
            </a:r>
            <a:r>
              <a:rPr lang="en-GB" sz="1200" b="1" i="0" kern="1200" baseline="0" dirty="0">
                <a:solidFill>
                  <a:schemeClr val="tx1"/>
                </a:solidFill>
                <a:effectLst/>
                <a:latin typeface="+mn-lt"/>
                <a:ea typeface="+mn-ea"/>
                <a:cs typeface="+mn-cs"/>
              </a:rPr>
              <a:t> + 3)</a:t>
            </a:r>
            <a:r>
              <a:rPr lang="en-GB" sz="1200" b="0" i="0" kern="1200" baseline="0" dirty="0">
                <a:solidFill>
                  <a:schemeClr val="tx1"/>
                </a:solidFill>
                <a:effectLst/>
                <a:latin typeface="+mn-lt"/>
                <a:ea typeface="+mn-ea"/>
                <a:cs typeface="+mn-cs"/>
              </a:rPr>
              <a:t> (shown on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all previous parts of this lesson,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has been used to represent a variable. Ensure that students understand that a variable can be represented by any letter. </a:t>
            </a:r>
          </a:p>
          <a:p>
            <a:r>
              <a:rPr lang="en-GB" sz="1200" kern="1200" dirty="0">
                <a:solidFill>
                  <a:schemeClr val="tx1"/>
                </a:solidFill>
                <a:effectLst/>
                <a:latin typeface="+mn-lt"/>
                <a:ea typeface="+mn-ea"/>
                <a:cs typeface="+mn-cs"/>
              </a:rPr>
              <a:t>Notice whether students draw a diagram to support their thinking. Can they explain their approach when factorising the expression in part (b)? How are they convinced that they have factorised the expression fully?</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a is </a:t>
            </a:r>
            <a:r>
              <a:rPr lang="en-GB" dirty="0"/>
              <a:t>Q16b from June 2018 1MA1/1F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b is Q22b from November 2019 1MA1/3F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endParaRPr>
          </a:p>
          <a:p>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Help students to understand the context. Tell students that Sam is buying new carpet and has chosen a carpet that comes in a 4-metre width. </a:t>
            </a:r>
          </a:p>
          <a:p>
            <a:r>
              <a:rPr lang="en-GB" sz="1200" kern="1200" dirty="0">
                <a:solidFill>
                  <a:schemeClr val="tx1"/>
                </a:solidFill>
                <a:effectLst/>
                <a:latin typeface="+mn-lt"/>
                <a:ea typeface="+mn-ea"/>
                <a:cs typeface="+mn-cs"/>
              </a:rPr>
              <a:t>The owner of the shop uses the length of carpet a customer needs to find the area of carpet being bought, so he can work out the cost.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is used to represent a variable length as the length of carpet being bought varies from customer to customer.</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dirty="0"/>
          </a:p>
        </p:txBody>
      </p:sp>
    </p:spTree>
    <p:extLst>
      <p:ext uri="{BB962C8B-B14F-4D97-AF65-F5344CB8AC3E}">
        <p14:creationId xmlns:p14="http://schemas.microsoft.com/office/powerpoint/2010/main" val="414911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important to spend enough time on this slide to emphasise that </a:t>
            </a:r>
            <a:r>
              <a:rPr lang="en-GB" sz="1200" i="1" kern="1200" dirty="0">
                <a:solidFill>
                  <a:schemeClr val="tx1"/>
                </a:solidFill>
                <a:effectLst/>
                <a:latin typeface="+mn-lt"/>
                <a:ea typeface="+mn-ea"/>
                <a:cs typeface="+mn-cs"/>
              </a:rPr>
              <a:t>n </a:t>
            </a:r>
            <a:r>
              <a:rPr lang="en-GB" sz="1200" kern="1200" dirty="0">
                <a:solidFill>
                  <a:schemeClr val="tx1"/>
                </a:solidFill>
                <a:effectLst/>
                <a:latin typeface="+mn-lt"/>
                <a:ea typeface="+mn-ea"/>
                <a:cs typeface="+mn-cs"/>
              </a:rPr>
              <a:t>is a variable. When working with an unknown quantity,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students may assume that the value of </a:t>
            </a:r>
            <a:r>
              <a:rPr lang="en-GB" sz="1200" i="1" kern="1200" dirty="0">
                <a:solidFill>
                  <a:schemeClr val="tx1"/>
                </a:solidFill>
                <a:effectLst/>
                <a:latin typeface="+mn-lt"/>
                <a:ea typeface="+mn-ea"/>
                <a:cs typeface="+mn-cs"/>
              </a:rPr>
              <a:t>n </a:t>
            </a:r>
            <a:r>
              <a:rPr lang="en-GB" sz="1200" kern="1200" dirty="0">
                <a:solidFill>
                  <a:schemeClr val="tx1"/>
                </a:solidFill>
                <a:effectLst/>
                <a:latin typeface="+mn-lt"/>
                <a:ea typeface="+mn-ea"/>
                <a:cs typeface="+mn-cs"/>
              </a:rPr>
              <a:t>needs to be found. After showing the animation, hold a short discussion about what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could be. Emphasise that we don’t know what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is and make sure that students recognise that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can represent different values. </a:t>
            </a:r>
          </a:p>
          <a:p>
            <a:r>
              <a:rPr lang="en-GB" sz="1200" kern="1200" dirty="0">
                <a:solidFill>
                  <a:schemeClr val="tx1"/>
                </a:solidFill>
                <a:effectLst/>
                <a:latin typeface="+mn-lt"/>
                <a:ea typeface="+mn-ea"/>
                <a:cs typeface="+mn-cs"/>
              </a:rPr>
              <a:t>Students might describe the area of the carpet as ‘4 times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and write this as 4 ×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It is important to emphasise correct algebraic notation and for students to recognise that the multiplication symbol is not needed when writing algebraic expressions.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Establish that length is measured in metres (m) and area is measured in square metres (m</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6449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that the owner of the carpet shop recommends that Sam buys an extra 2 metres of carpet (to allow for error when fitting the carpet). Check that students are happy that the diagram shows that the area calculation needed is 4(</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+ 2). </a:t>
            </a:r>
          </a:p>
          <a:p>
            <a:r>
              <a:rPr lang="en-GB" sz="1200" kern="1200" dirty="0">
                <a:solidFill>
                  <a:schemeClr val="tx1"/>
                </a:solidFill>
                <a:effectLst/>
                <a:latin typeface="+mn-lt"/>
                <a:ea typeface="+mn-ea"/>
                <a:cs typeface="+mn-cs"/>
              </a:rPr>
              <a:t>Tell students that Sam says the calculation should be 4</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+ 8. Ask students if they can explain Sam’s thinking. </a:t>
            </a:r>
          </a:p>
          <a:p>
            <a:r>
              <a:rPr lang="en-GB" sz="1200" kern="1200" dirty="0">
                <a:solidFill>
                  <a:schemeClr val="tx1"/>
                </a:solidFill>
                <a:effectLst/>
                <a:latin typeface="+mn-lt"/>
                <a:ea typeface="+mn-ea"/>
                <a:cs typeface="+mn-cs"/>
              </a:rPr>
              <a:t>Establish that the owner and Sam are both describing the same thing but in different ways. The owner is describing a calculation that involves multiplying two lengths, whereas Sam is describing a calculation that involves adding two areas. Emphasise where the two expressions are featured in the diagram.</a:t>
            </a:r>
          </a:p>
          <a:p>
            <a:r>
              <a:rPr lang="en-GB" sz="1200" kern="1200" dirty="0">
                <a:solidFill>
                  <a:schemeClr val="tx1"/>
                </a:solidFill>
                <a:effectLst/>
                <a:latin typeface="+mn-lt"/>
                <a:ea typeface="+mn-ea"/>
                <a:cs typeface="+mn-cs"/>
              </a:rPr>
              <a:t>Check that students understand the vocabulary of factorising. Establish that:</a:t>
            </a:r>
          </a:p>
          <a:p>
            <a:pPr lvl="0"/>
            <a:r>
              <a:rPr lang="en-GB" sz="1200" kern="1200" dirty="0">
                <a:solidFill>
                  <a:schemeClr val="tx1"/>
                </a:solidFill>
                <a:effectLst/>
                <a:latin typeface="+mn-lt"/>
                <a:ea typeface="+mn-ea"/>
                <a:cs typeface="+mn-cs"/>
              </a:rPr>
              <a:t>4 and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+ 2) are factors</a:t>
            </a:r>
          </a:p>
          <a:p>
            <a:pPr lvl="0"/>
            <a:r>
              <a:rPr lang="en-GB" sz="1200" kern="12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+ 2) is the expression in factorised form</a:t>
            </a:r>
          </a:p>
          <a:p>
            <a:pPr lvl="0"/>
            <a:r>
              <a:rPr lang="en-GB" sz="1200" kern="12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+ 8 is the expression in expanded form.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135246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Establish that the owner’s expression is the expression 4</a:t>
            </a:r>
            <a:r>
              <a:rPr lang="en-GB" sz="1800" i="1" dirty="0">
                <a:effectLst/>
                <a:latin typeface="Times New Roman" panose="02020603050405020304" pitchFamily="18" charset="0"/>
                <a:ea typeface="Calibri" panose="020F0502020204030204" pitchFamily="34" charset="0"/>
                <a:cs typeface="Arial" panose="020B0604020202020204" pitchFamily="34" charset="0"/>
              </a:rPr>
              <a:t>n</a:t>
            </a:r>
            <a:r>
              <a:rPr lang="en-GB" sz="1800" dirty="0">
                <a:effectLst/>
                <a:latin typeface="Arial" panose="020B0604020202020204" pitchFamily="34" charset="0"/>
                <a:ea typeface="Calibri" panose="020F0502020204030204" pitchFamily="34" charset="0"/>
              </a:rPr>
              <a:t> + 8 in factorised form and Sam’s expression is the expression 4(</a:t>
            </a:r>
            <a:r>
              <a:rPr lang="en-GB" sz="1800" i="1" dirty="0">
                <a:effectLst/>
                <a:latin typeface="Times New Roman" panose="02020603050405020304" pitchFamily="18" charset="0"/>
                <a:ea typeface="Calibri" panose="020F0502020204030204" pitchFamily="34" charset="0"/>
                <a:cs typeface="Arial" panose="020B0604020202020204" pitchFamily="34" charset="0"/>
              </a:rPr>
              <a:t>n</a:t>
            </a:r>
            <a:r>
              <a:rPr lang="en-GB" sz="1800" dirty="0">
                <a:effectLst/>
                <a:latin typeface="Arial" panose="020B0604020202020204" pitchFamily="34" charset="0"/>
                <a:ea typeface="Calibri" panose="020F0502020204030204" pitchFamily="34" charset="0"/>
              </a:rPr>
              <a:t> + 2) in expanded form.</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work in pairs and give each pair a copy of the ‘Algebraic expressions grid’.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Ask them to fill in the missing information on each diagram. </a:t>
            </a:r>
          </a:p>
          <a:p>
            <a:r>
              <a:rPr lang="en-GB" sz="1200" kern="1200" dirty="0">
                <a:solidFill>
                  <a:schemeClr val="tx1"/>
                </a:solidFill>
                <a:effectLst/>
                <a:latin typeface="+mn-lt"/>
                <a:ea typeface="+mn-ea"/>
                <a:cs typeface="+mn-cs"/>
              </a:rPr>
              <a:t>Observe students as they complete this task but do not intervene unless necessary. Notice which areas they find more difficult, to inform the discussion in the next section of the lesson. If a pair of students is struggling to get started, check that they understand that the sides need to multiplied to give the area, and link this task back to the carpet model.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Depending on your class, you may decide to get them started, then discuss the answers (see Slide 8) and then ask them to continue, before going through the rest of the answers. You may also suggest that they leave out the last two diagrams. </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Use this slide, if you need it, to support a discussion about what should go in the empty boxes on the diagrams.</a:t>
            </a:r>
            <a:r>
              <a:rPr lang="en-GB" dirty="0">
                <a:effectLst/>
              </a:rPr>
              <a:t> </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182639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Give each pair a copy of the ‘Expressions’ cards. (Students will need scissors to cut the expressions cards up if they haven’t already been cut into cards prior to the lesson. Alternatively, they can copy the cards onto sticky notes). Point out that the column on the left of the diagrams has the heading ‘Factorised’ and the one to the right has the heading ‘Expanded’. If needed, remind them that, in the example of Sam buying carpet, 4(</a:t>
            </a:r>
            <a:r>
              <a:rPr lang="en-GB" sz="1800" i="1" dirty="0">
                <a:effectLst/>
                <a:latin typeface="Times" panose="02020603050405020304" pitchFamily="18" charset="0"/>
                <a:ea typeface="Calibri" panose="020F0502020204030204" pitchFamily="34" charset="0"/>
                <a:cs typeface="Arial" panose="020B0604020202020204" pitchFamily="34" charset="0"/>
              </a:rPr>
              <a:t>n</a:t>
            </a:r>
            <a:r>
              <a:rPr lang="en-GB" sz="1800" dirty="0">
                <a:effectLst/>
                <a:latin typeface="Arial" panose="020B0604020202020204" pitchFamily="34" charset="0"/>
                <a:ea typeface="Calibri" panose="020F0502020204030204" pitchFamily="34" charset="0"/>
              </a:rPr>
              <a:t> + 2) is the factorised form of the expression and 4</a:t>
            </a:r>
            <a:r>
              <a:rPr lang="en-GB" sz="1800" i="1" dirty="0">
                <a:effectLst/>
                <a:latin typeface="Times" panose="02020603050405020304" pitchFamily="18" charset="0"/>
                <a:ea typeface="Calibri" panose="020F0502020204030204" pitchFamily="34" charset="0"/>
                <a:cs typeface="Arial" panose="020B0604020202020204" pitchFamily="34" charset="0"/>
              </a:rPr>
              <a:t>n</a:t>
            </a:r>
            <a:r>
              <a:rPr lang="en-GB" sz="1800" dirty="0">
                <a:effectLst/>
                <a:latin typeface="Arial" panose="020B0604020202020204" pitchFamily="34" charset="0"/>
                <a:ea typeface="Calibri" panose="020F0502020204030204" pitchFamily="34" charset="0"/>
              </a:rPr>
              <a:t> + 8 is the expanded form.  </a:t>
            </a:r>
          </a:p>
          <a:p>
            <a:pPr>
              <a:spcAft>
                <a:spcPts val="600"/>
              </a:spcAft>
            </a:pPr>
            <a:r>
              <a:rPr lang="en-GB" sz="1800" dirty="0">
                <a:effectLst/>
                <a:latin typeface="Arial" panose="020B0604020202020204" pitchFamily="34" charset="0"/>
                <a:ea typeface="Calibri" panose="020F0502020204030204" pitchFamily="34" charset="0"/>
              </a:rPr>
              <a:t>Ask students to use the completed area models to help identify the factorised and expanded forms of each expression, and to use this information to place the cards in the appropriate cells. Tell them that once the cards are placed, they should write the missing expressions in any empty cells. </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44550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3/14/2023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3/14/2023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3/14/2023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3/14/2023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3/14/2023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3/14/2023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3/14/2023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3/14/2023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3/14/2023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3/14/2023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3/14/2023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3/14/2023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3/14/2023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3/14/2023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3/14/2023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3/14/2023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3/14/2023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3/14/2023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3/14/2023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3/14/2023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3/14/2023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3/14/2023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3/14/2023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3/14/2023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35464"/>
          </a:xfrm>
          <a:solidFill>
            <a:srgbClr val="BE0064"/>
          </a:solidFill>
        </p:spPr>
        <p:txBody>
          <a:bodyPr anchor="ctr">
            <a:normAutofit/>
          </a:bodyPr>
          <a:lstStyle/>
          <a:p>
            <a:pPr algn="l"/>
            <a:r>
              <a:rPr lang="en-US" sz="4000" b="1" dirty="0">
                <a:solidFill>
                  <a:schemeClr val="bg1"/>
                </a:solidFill>
                <a:latin typeface="Arial" panose="020B0604020202020204" pitchFamily="34" charset="0"/>
                <a:cs typeface="Arial" panose="020B0604020202020204" pitchFamily="34" charset="0"/>
              </a:rPr>
              <a:t>Lesson 3: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Basic algebra</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1</a:t>
            </a:fld>
            <a:endParaRPr lang="en-US" dirty="0"/>
          </a:p>
        </p:txBody>
      </p:sp>
      <p:sp>
        <p:nvSpPr>
          <p:cNvPr id="3" name="Subtitle 2">
            <a:extLst>
              <a:ext uri="{FF2B5EF4-FFF2-40B4-BE49-F238E27FC236}">
                <a16:creationId xmlns:a16="http://schemas.microsoft.com/office/drawing/2014/main" id="{6D17EB91-628E-46AE-9928-24046C5C62CF}"/>
              </a:ext>
              <a:ext uri="{C183D7F6-B498-43B3-948B-1728B52AA6E4}">
                <adec:decorative xmlns:adec="http://schemas.microsoft.com/office/drawing/2017/decorative" val="1"/>
              </a:ext>
            </a:extLst>
          </p:cNvPr>
          <p:cNvSpPr>
            <a:spLocks noGrp="1"/>
          </p:cNvSpPr>
          <p:nvPr>
            <p:ph type="subTitle" idx="1"/>
          </p:nvPr>
        </p:nvSpPr>
        <p:spPr>
          <a:xfrm>
            <a:off x="1524000" y="2997201"/>
            <a:ext cx="9144000" cy="3359149"/>
          </a:xfrm>
          <a:ln w="38100">
            <a:solidFill>
              <a:srgbClr val="BE0064"/>
            </a:solidFill>
          </a:ln>
        </p:spPr>
        <p:txBody>
          <a:bodyPr>
            <a:normAutofit fontScale="25000" lnSpcReduction="20000"/>
          </a:bodyPr>
          <a:lstStyle/>
          <a:p>
            <a:pPr algn="l">
              <a:lnSpc>
                <a:spcPts val="3100"/>
              </a:lnSpc>
              <a:spcAft>
                <a:spcPts val="600"/>
              </a:spcAft>
            </a:pPr>
            <a:r>
              <a:rPr lang="en-GB" sz="11200" b="1" dirty="0">
                <a:solidFill>
                  <a:srgbClr val="BE0064"/>
                </a:solidFill>
                <a:latin typeface="Arial" panose="020B0604020202020204" pitchFamily="34" charset="0"/>
                <a:cs typeface="Arial" panose="020B0604020202020204" pitchFamily="34" charset="0"/>
              </a:rPr>
              <a:t>Objectives</a:t>
            </a:r>
          </a:p>
          <a:p>
            <a:pPr marL="231775" indent="-231775" algn="l">
              <a:lnSpc>
                <a:spcPct val="120000"/>
              </a:lnSpc>
              <a:spcBef>
                <a:spcPts val="0"/>
              </a:spcBef>
              <a:spcAft>
                <a:spcPts val="600"/>
              </a:spcAft>
              <a:buFont typeface="Arial" panose="020B0604020202020204" pitchFamily="34" charset="0"/>
              <a:buChar char="•"/>
            </a:pPr>
            <a:r>
              <a:rPr lang="en-GB" sz="12800" dirty="0">
                <a:latin typeface="Arial" panose="020B0604020202020204" pitchFamily="34" charset="0"/>
                <a:cs typeface="Arial" panose="020B0604020202020204" pitchFamily="34" charset="0"/>
              </a:rPr>
              <a:t>Use correct algebraic notation</a:t>
            </a:r>
          </a:p>
          <a:p>
            <a:pPr marL="231775" indent="-231775" algn="l">
              <a:lnSpc>
                <a:spcPct val="120000"/>
              </a:lnSpc>
              <a:spcBef>
                <a:spcPts val="0"/>
              </a:spcBef>
              <a:spcAft>
                <a:spcPts val="600"/>
              </a:spcAft>
              <a:buFont typeface="Arial" panose="020B0604020202020204" pitchFamily="34" charset="0"/>
              <a:buChar char="•"/>
            </a:pPr>
            <a:r>
              <a:rPr lang="en-GB" sz="12800" dirty="0">
                <a:latin typeface="Arial" panose="020B0604020202020204" pitchFamily="34" charset="0"/>
                <a:cs typeface="Arial" panose="020B0604020202020204" pitchFamily="34" charset="0"/>
              </a:rPr>
              <a:t>Expand brackets</a:t>
            </a:r>
          </a:p>
          <a:p>
            <a:pPr marL="231775" indent="-231775" algn="l">
              <a:lnSpc>
                <a:spcPct val="120000"/>
              </a:lnSpc>
              <a:spcBef>
                <a:spcPts val="0"/>
              </a:spcBef>
              <a:spcAft>
                <a:spcPts val="600"/>
              </a:spcAft>
              <a:buFont typeface="Arial" panose="020B0604020202020204" pitchFamily="34" charset="0"/>
              <a:buChar char="•"/>
            </a:pPr>
            <a:r>
              <a:rPr lang="en-GB" sz="12800" dirty="0">
                <a:latin typeface="Arial" panose="020B0604020202020204" pitchFamily="34" charset="0"/>
                <a:cs typeface="Arial" panose="020B0604020202020204" pitchFamily="34" charset="0"/>
              </a:rPr>
              <a:t>Factorise algebraic expressions</a:t>
            </a:r>
          </a:p>
          <a:p>
            <a:pPr marL="231775" indent="-231775" algn="l">
              <a:lnSpc>
                <a:spcPct val="120000"/>
              </a:lnSpc>
              <a:spcBef>
                <a:spcPts val="0"/>
              </a:spcBef>
              <a:spcAft>
                <a:spcPts val="600"/>
              </a:spcAft>
              <a:buFont typeface="Arial" panose="020B0604020202020204" pitchFamily="34" charset="0"/>
              <a:buChar char="•"/>
            </a:pPr>
            <a:r>
              <a:rPr lang="en-GB" sz="12800" dirty="0">
                <a:latin typeface="Arial" panose="020B0604020202020204" pitchFamily="34" charset="0"/>
                <a:cs typeface="Arial" panose="020B0604020202020204" pitchFamily="34" charset="0"/>
              </a:rPr>
              <a:t>Understand multiplicative algebraic structure using an area representation</a:t>
            </a:r>
          </a:p>
          <a:p>
            <a:pPr algn="l"/>
            <a:endParaRPr lang="en-GB" dirty="0"/>
          </a:p>
        </p:txBody>
      </p:sp>
      <p:pic>
        <p:nvPicPr>
          <p:cNvPr id="8" name="Picture 7">
            <a:extLst>
              <a:ext uri="{FF2B5EF4-FFF2-40B4-BE49-F238E27FC236}">
                <a16:creationId xmlns:a16="http://schemas.microsoft.com/office/drawing/2014/main" id="{DBB9E889-117C-6831-4F17-3E33D97726E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3474" y="63431"/>
            <a:ext cx="1705051" cy="870975"/>
          </a:xfrm>
          <a:prstGeom prst="rect">
            <a:avLst/>
          </a:prstGeom>
          <a:noFill/>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Completing rows A to D</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10</a:t>
            </a:fld>
            <a:endParaRPr lang="en-US"/>
          </a:p>
        </p:txBody>
      </p:sp>
      <p:sp>
        <p:nvSpPr>
          <p:cNvPr id="159" name="Isosceles Triangle 158">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F82D19D-1FB9-47B5-A87D-36C07F3B87C2}"/>
              </a:ext>
            </a:extLst>
          </p:cNvPr>
          <p:cNvSpPr txBox="1"/>
          <p:nvPr/>
        </p:nvSpPr>
        <p:spPr>
          <a:xfrm>
            <a:off x="10562" y="112167"/>
            <a:ext cx="1406193" cy="398995"/>
          </a:xfrm>
          <a:prstGeom prst="rect">
            <a:avLst/>
          </a:prstGeom>
          <a:solidFill>
            <a:srgbClr val="BE0064"/>
          </a:solidFill>
          <a:ln>
            <a:solidFill>
              <a:srgbClr val="BE0064"/>
            </a:solid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pic>
        <p:nvPicPr>
          <p:cNvPr id="5" name="Picture 4">
            <a:extLst>
              <a:ext uri="{FF2B5EF4-FFF2-40B4-BE49-F238E27FC236}">
                <a16:creationId xmlns:a16="http://schemas.microsoft.com/office/drawing/2014/main" id="{362766A0-53A5-45F9-8C27-3674012928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8425" y="1228738"/>
            <a:ext cx="7870236" cy="5028086"/>
          </a:xfrm>
          <a:prstGeom prst="rect">
            <a:avLst/>
          </a:prstGeom>
        </p:spPr>
      </p:pic>
    </p:spTree>
    <p:extLst>
      <p:ext uri="{BB962C8B-B14F-4D97-AF65-F5344CB8AC3E}">
        <p14:creationId xmlns:p14="http://schemas.microsoft.com/office/powerpoint/2010/main" val="102420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Completing rows E to J</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11</a:t>
            </a:fld>
            <a:endParaRPr lang="en-US"/>
          </a:p>
        </p:txBody>
      </p:sp>
      <p:sp>
        <p:nvSpPr>
          <p:cNvPr id="159" name="Isosceles Triangle 158">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F82D19D-1FB9-47B5-A87D-36C07F3B87C2}"/>
              </a:ext>
            </a:extLst>
          </p:cNvPr>
          <p:cNvSpPr txBox="1"/>
          <p:nvPr/>
        </p:nvSpPr>
        <p:spPr>
          <a:xfrm>
            <a:off x="10562" y="112167"/>
            <a:ext cx="1406193" cy="398995"/>
          </a:xfrm>
          <a:prstGeom prst="rect">
            <a:avLst/>
          </a:prstGeom>
          <a:solidFill>
            <a:srgbClr val="BE0064"/>
          </a:solidFill>
          <a:ln>
            <a:solidFill>
              <a:srgbClr val="BE0064"/>
            </a:solid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pic>
        <p:nvPicPr>
          <p:cNvPr id="5" name="Picture 4">
            <a:extLst>
              <a:ext uri="{FF2B5EF4-FFF2-40B4-BE49-F238E27FC236}">
                <a16:creationId xmlns:a16="http://schemas.microsoft.com/office/drawing/2014/main" id="{52DF12B9-7D9E-4320-BB78-85F22BD59F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0672" y="1129212"/>
            <a:ext cx="5519928" cy="4977384"/>
          </a:xfrm>
          <a:prstGeom prst="rect">
            <a:avLst/>
          </a:prstGeom>
        </p:spPr>
      </p:pic>
    </p:spTree>
    <p:extLst>
      <p:ext uri="{BB962C8B-B14F-4D97-AF65-F5344CB8AC3E}">
        <p14:creationId xmlns:p14="http://schemas.microsoft.com/office/powerpoint/2010/main" val="149688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Tony e</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xpanding brackets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9" name="Rectangle 8"/>
          <p:cNvSpPr/>
          <p:nvPr/>
        </p:nvSpPr>
        <p:spPr>
          <a:xfrm>
            <a:off x="494101" y="1171573"/>
            <a:ext cx="11156403"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Tony is expanding the bracket in this expression:</a:t>
            </a:r>
          </a:p>
          <a:p>
            <a:endParaRPr lang="en-US" sz="2800" dirty="0">
              <a:latin typeface="Arial" panose="020B0604020202020204" pitchFamily="34" charset="0"/>
              <a:cs typeface="Arial" panose="020B0604020202020204" pitchFamily="34" charset="0"/>
            </a:endParaRPr>
          </a:p>
        </p:txBody>
      </p:sp>
      <p:grpSp>
        <p:nvGrpSpPr>
          <p:cNvPr id="3" name="Group 2">
            <a:extLst>
              <a:ext uri="{C183D7F6-B498-43B3-948B-1728B52AA6E4}">
                <adec:decorative xmlns:adec="http://schemas.microsoft.com/office/drawing/2017/decorative" val="1"/>
              </a:ext>
            </a:extLst>
          </p:cNvPr>
          <p:cNvGrpSpPr/>
          <p:nvPr/>
        </p:nvGrpSpPr>
        <p:grpSpPr>
          <a:xfrm>
            <a:off x="4669467" y="1722469"/>
            <a:ext cx="2627980" cy="1116000"/>
            <a:chOff x="4669467" y="1722469"/>
            <a:chExt cx="2627980" cy="1361476"/>
          </a:xfrm>
        </p:grpSpPr>
        <p:sp>
          <p:nvSpPr>
            <p:cNvPr id="21" name="Rounded Rectangle 11">
              <a:extLst>
                <a:ext uri="{FF2B5EF4-FFF2-40B4-BE49-F238E27FC236}">
                  <a16:creationId xmlns:a16="http://schemas.microsoft.com/office/drawing/2014/main" id="{0B35C966-377D-43A5-A367-35406E1C3E22}"/>
                </a:ext>
              </a:extLst>
            </p:cNvPr>
            <p:cNvSpPr/>
            <p:nvPr/>
          </p:nvSpPr>
          <p:spPr>
            <a:xfrm>
              <a:off x="4669467" y="1722469"/>
              <a:ext cx="2627980" cy="1361476"/>
            </a:xfrm>
            <a:prstGeom prst="roundRect">
              <a:avLst/>
            </a:prstGeom>
            <a:solidFill>
              <a:srgbClr val="E6C8D9"/>
            </a:solidFill>
            <a:ln w="28575">
              <a:solidFill>
                <a:srgbClr val="E6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B0AB6807-1007-2C40-ACD3-85A647021B46}"/>
                </a:ext>
              </a:extLst>
            </p:cNvPr>
            <p:cNvSpPr txBox="1"/>
            <p:nvPr/>
          </p:nvSpPr>
          <p:spPr>
            <a:xfrm>
              <a:off x="4810840" y="2198385"/>
              <a:ext cx="2378242" cy="681801"/>
            </a:xfrm>
            <a:prstGeom prst="rect">
              <a:avLst/>
            </a:prstGeom>
            <a:solidFill>
              <a:srgbClr val="E6C8D9"/>
            </a:solidFill>
            <a:ln>
              <a:solidFill>
                <a:srgbClr val="E6C8D9"/>
              </a:solidFill>
            </a:ln>
          </p:spPr>
          <p:txBody>
            <a:bodyPr wrap="square" rtlCol="0">
              <a:spAutoFit/>
            </a:bodyPr>
            <a:lstStyle/>
            <a:p>
              <a:pPr algn="ctr">
                <a:lnSpc>
                  <a:spcPts val="3100"/>
                </a:lnSpc>
                <a:spcAft>
                  <a:spcPts val="600"/>
                </a:spcAft>
              </a:pPr>
              <a:r>
                <a:rPr lang="en-US" sz="4800" dirty="0">
                  <a:latin typeface="Arial" panose="020B0604020202020204" pitchFamily="34" charset="0"/>
                  <a:cs typeface="Arial" panose="020B0604020202020204" pitchFamily="34" charset="0"/>
                </a:rPr>
                <a:t>(</a:t>
              </a:r>
              <a:r>
                <a:rPr lang="en-US" sz="5600" i="1" dirty="0">
                  <a:latin typeface="Times New Roman" panose="02020603050405020304" pitchFamily="18" charset="0"/>
                  <a:cs typeface="Times New Roman" panose="02020603050405020304" pitchFamily="18" charset="0"/>
                </a:rPr>
                <a:t>n</a:t>
              </a:r>
              <a:r>
                <a:rPr lang="en-US" sz="4800" dirty="0">
                  <a:latin typeface="Arial" panose="020B0604020202020204" pitchFamily="34" charset="0"/>
                  <a:cs typeface="Arial" panose="020B0604020202020204" pitchFamily="34" charset="0"/>
                </a:rPr>
                <a:t> + 4)</a:t>
              </a:r>
              <a:r>
                <a:rPr lang="en-US" sz="4800" baseline="30000" dirty="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grpSp>
      <p:sp>
        <p:nvSpPr>
          <p:cNvPr id="24" name="Rectangle 23"/>
          <p:cNvSpPr/>
          <p:nvPr/>
        </p:nvSpPr>
        <p:spPr>
          <a:xfrm>
            <a:off x="555786" y="2993129"/>
            <a:ext cx="11156403"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He writes:</a:t>
            </a:r>
          </a:p>
        </p:txBody>
      </p:sp>
      <p:sp>
        <p:nvSpPr>
          <p:cNvPr id="19" name="Rounded Rectangle 11">
            <a:extLst>
              <a:ext uri="{FF2B5EF4-FFF2-40B4-BE49-F238E27FC236}">
                <a16:creationId xmlns:a16="http://schemas.microsoft.com/office/drawing/2014/main" id="{0B35C966-377D-43A5-A367-35406E1C3E22}"/>
              </a:ext>
              <a:ext uri="{C183D7F6-B498-43B3-948B-1728B52AA6E4}">
                <adec:decorative xmlns:adec="http://schemas.microsoft.com/office/drawing/2017/decorative" val="1"/>
              </a:ext>
            </a:extLst>
          </p:cNvPr>
          <p:cNvSpPr/>
          <p:nvPr/>
        </p:nvSpPr>
        <p:spPr>
          <a:xfrm>
            <a:off x="555786" y="5181318"/>
            <a:ext cx="7666431" cy="91469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0AB6807-1007-2C40-ACD3-85A647021B46}"/>
              </a:ext>
            </a:extLst>
          </p:cNvPr>
          <p:cNvSpPr txBox="1"/>
          <p:nvPr/>
        </p:nvSpPr>
        <p:spPr>
          <a:xfrm>
            <a:off x="-230126" y="5371469"/>
            <a:ext cx="8273344" cy="969924"/>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Explain why Tony’s solution is </a:t>
            </a:r>
            <a:r>
              <a:rPr lang="en-US" sz="2800" b="1" dirty="0">
                <a:latin typeface="Arial" panose="020B0604020202020204" pitchFamily="34" charset="0"/>
                <a:cs typeface="Arial" panose="020B0604020202020204" pitchFamily="34" charset="0"/>
              </a:rPr>
              <a:t>incorrect</a:t>
            </a:r>
            <a:r>
              <a:rPr lang="en-US" sz="2800" dirty="0">
                <a:latin typeface="Arial" panose="020B0604020202020204" pitchFamily="34" charset="0"/>
                <a:cs typeface="Arial" panose="020B0604020202020204" pitchFamily="34" charset="0"/>
              </a:rPr>
              <a:t>.</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pic>
        <p:nvPicPr>
          <p:cNvPr id="14" name="Picture 13" descr="Screen shot 2021-03-30 at 17.05.09.png">
            <a:extLst>
              <a:ext uri="{FF2B5EF4-FFF2-40B4-BE49-F238E27FC236}">
                <a16:creationId xmlns:a16="http://schemas.microsoft.com/office/drawing/2014/main" id="{FF6B3C39-2E92-4748-9A39-08CC4FE1D784}"/>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5461"/>
                    </a14:imgEffect>
                    <a14:imgEffect>
                      <a14:saturation sat="50000"/>
                    </a14:imgEffect>
                  </a14:imgLayer>
                </a14:imgProps>
              </a:ext>
              <a:ext uri="{28A0092B-C50C-407E-A947-70E740481C1C}">
                <a14:useLocalDpi xmlns:a14="http://schemas.microsoft.com/office/drawing/2010/main"/>
              </a:ext>
            </a:extLst>
          </a:blip>
          <a:srcRect t="16610" b="18333"/>
          <a:stretch/>
        </p:blipFill>
        <p:spPr>
          <a:xfrm>
            <a:off x="1259886" y="3518172"/>
            <a:ext cx="7991995" cy="11938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41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0103727-2F0E-4757-B443-BF8EDEEA06B5}"/>
              </a:ext>
            </a:extLst>
          </p:cNvPr>
          <p:cNvSpPr/>
          <p:nvPr/>
        </p:nvSpPr>
        <p:spPr>
          <a:xfrm>
            <a:off x="416625" y="1469690"/>
            <a:ext cx="11358750" cy="785483"/>
          </a:xfrm>
          <a:prstGeom prst="rect">
            <a:avLst/>
          </a:prstGeom>
          <a:solidFill>
            <a:srgbClr val="E6C8D9"/>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Expanding brackets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5" name="TextBox 24">
            <a:extLst>
              <a:ext uri="{FF2B5EF4-FFF2-40B4-BE49-F238E27FC236}">
                <a16:creationId xmlns:a16="http://schemas.microsoft.com/office/drawing/2014/main" id="{B0AB6807-1007-2C40-ACD3-85A647021B46}"/>
              </a:ext>
            </a:extLst>
          </p:cNvPr>
          <p:cNvSpPr txBox="1"/>
          <p:nvPr/>
        </p:nvSpPr>
        <p:spPr>
          <a:xfrm>
            <a:off x="656554" y="2752582"/>
            <a:ext cx="2300374" cy="510717"/>
          </a:xfrm>
          <a:prstGeom prst="rect">
            <a:avLst/>
          </a:prstGeom>
          <a:noFill/>
          <a:ln>
            <a:noFill/>
          </a:ln>
        </p:spPr>
        <p:txBody>
          <a:bodyPr wrap="square" rtlCol="0">
            <a:spAutoFit/>
          </a:bodyPr>
          <a:lstStyle/>
          <a:p>
            <a:pPr algn="ctr">
              <a:lnSpc>
                <a:spcPts val="3100"/>
              </a:lnSpc>
              <a:spcAft>
                <a:spcPts val="600"/>
              </a:spcAft>
            </a:pPr>
            <a:r>
              <a:rPr lang="en-US" sz="3600" dirty="0">
                <a:latin typeface="Arial" panose="020B0604020202020204" pitchFamily="34" charset="0"/>
                <a:cs typeface="Arial" panose="020B0604020202020204" pitchFamily="34" charset="0"/>
              </a:rPr>
              <a:t>(</a:t>
            </a:r>
            <a:r>
              <a:rPr lang="en-US" sz="4000" i="1" dirty="0">
                <a:latin typeface="Times New Roman" panose="02020603050405020304" pitchFamily="18" charset="0"/>
                <a:cs typeface="Times New Roman" panose="02020603050405020304" pitchFamily="18" charset="0"/>
              </a:rPr>
              <a:t>n</a:t>
            </a:r>
            <a:r>
              <a:rPr lang="en-US" sz="3600" dirty="0">
                <a:latin typeface="Arial" panose="020B0604020202020204" pitchFamily="34" charset="0"/>
                <a:cs typeface="Arial" panose="020B0604020202020204" pitchFamily="34" charset="0"/>
              </a:rPr>
              <a:t> + 4)</a:t>
            </a:r>
            <a:r>
              <a:rPr lang="en-US" sz="3600" baseline="30000" dirty="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AB6807-1007-2C40-ACD3-85A647021B46}"/>
              </a:ext>
            </a:extLst>
          </p:cNvPr>
          <p:cNvSpPr txBox="1"/>
          <p:nvPr/>
        </p:nvSpPr>
        <p:spPr>
          <a:xfrm>
            <a:off x="8631087" y="3400282"/>
            <a:ext cx="2947702" cy="510717"/>
          </a:xfrm>
          <a:prstGeom prst="rect">
            <a:avLst/>
          </a:prstGeom>
          <a:noFill/>
          <a:ln>
            <a:noFill/>
          </a:ln>
        </p:spPr>
        <p:txBody>
          <a:bodyPr wrap="square" rtlCol="0">
            <a:spAutoFit/>
          </a:bodyPr>
          <a:lstStyle/>
          <a:p>
            <a:pPr algn="ctr">
              <a:lnSpc>
                <a:spcPts val="3100"/>
              </a:lnSpc>
              <a:spcAft>
                <a:spcPts val="600"/>
              </a:spcAft>
            </a:pPr>
            <a:r>
              <a:rPr lang="en-US" sz="4000" i="1" dirty="0">
                <a:latin typeface="Times New Roman" panose="02020603050405020304" pitchFamily="18" charset="0"/>
                <a:cs typeface="Times New Roman" panose="02020603050405020304" pitchFamily="18" charset="0"/>
              </a:rPr>
              <a:t>n</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+ 8</a:t>
            </a:r>
            <a:r>
              <a:rPr lang="en-US" sz="4000" i="1" dirty="0">
                <a:latin typeface="Times New Roman" panose="02020603050405020304" pitchFamily="18" charset="0"/>
                <a:cs typeface="Times New Roman" panose="02020603050405020304" pitchFamily="18" charset="0"/>
              </a:rPr>
              <a:t>n</a:t>
            </a:r>
            <a:r>
              <a:rPr lang="en-US" sz="3600" dirty="0">
                <a:latin typeface="Arial" panose="020B0604020202020204" pitchFamily="34" charset="0"/>
                <a:cs typeface="Arial" panose="020B0604020202020204" pitchFamily="34" charset="0"/>
              </a:rPr>
              <a:t> + 16      </a:t>
            </a:r>
          </a:p>
        </p:txBody>
      </p:sp>
      <p:grpSp>
        <p:nvGrpSpPr>
          <p:cNvPr id="8" name="Group 7" descr="Rectangle showing n plus four squared expanded: shape divided into four unequal pieces with n and 4 labelling the top side sections of the box and n and 4 labelling the left side sections of the box.">
            <a:extLst>
              <a:ext uri="{FF2B5EF4-FFF2-40B4-BE49-F238E27FC236}">
                <a16:creationId xmlns:a16="http://schemas.microsoft.com/office/drawing/2014/main" id="{1CBD8036-5348-48C7-A0AE-693B14EBA824}"/>
              </a:ext>
            </a:extLst>
          </p:cNvPr>
          <p:cNvGrpSpPr/>
          <p:nvPr/>
        </p:nvGrpSpPr>
        <p:grpSpPr>
          <a:xfrm>
            <a:off x="4094070" y="2146403"/>
            <a:ext cx="3920869" cy="3876144"/>
            <a:chOff x="7102731" y="2223852"/>
            <a:chExt cx="3920869" cy="3876144"/>
          </a:xfrm>
        </p:grpSpPr>
        <p:grpSp>
          <p:nvGrpSpPr>
            <p:cNvPr id="7" name="Group 6">
              <a:extLst>
                <a:ext uri="{FF2B5EF4-FFF2-40B4-BE49-F238E27FC236}">
                  <a16:creationId xmlns:a16="http://schemas.microsoft.com/office/drawing/2014/main" id="{07BD66E0-134B-4B57-8071-C9AE3ABC6BD8}"/>
                </a:ext>
              </a:extLst>
            </p:cNvPr>
            <p:cNvGrpSpPr/>
            <p:nvPr/>
          </p:nvGrpSpPr>
          <p:grpSpPr>
            <a:xfrm>
              <a:off x="7744699" y="3009900"/>
              <a:ext cx="3278901" cy="3090096"/>
              <a:chOff x="7744699" y="3009900"/>
              <a:chExt cx="3278901" cy="3090096"/>
            </a:xfrm>
          </p:grpSpPr>
          <p:cxnSp>
            <p:nvCxnSpPr>
              <p:cNvPr id="16" name="Straight Connector 15">
                <a:extLst>
                  <a:ext uri="{FF2B5EF4-FFF2-40B4-BE49-F238E27FC236}">
                    <a16:creationId xmlns:a16="http://schemas.microsoft.com/office/drawing/2014/main" id="{1D9DE46B-77FD-4CE8-8D3C-21575779DF99}"/>
                  </a:ext>
                </a:extLst>
              </p:cNvPr>
              <p:cNvCxnSpPr/>
              <p:nvPr/>
            </p:nvCxnSpPr>
            <p:spPr>
              <a:xfrm>
                <a:off x="9105900" y="3009900"/>
                <a:ext cx="0" cy="309009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28A7DD-50E1-48B2-AF93-A9DEAA759707}"/>
                  </a:ext>
                </a:extLst>
              </p:cNvPr>
              <p:cNvCxnSpPr>
                <a:cxnSpLocks/>
              </p:cNvCxnSpPr>
              <p:nvPr/>
            </p:nvCxnSpPr>
            <p:spPr>
              <a:xfrm>
                <a:off x="7744699" y="4322002"/>
                <a:ext cx="327890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A7BEFCD5-55E6-4EE5-ACD7-19695D4B1FBE}"/>
                </a:ext>
              </a:extLst>
            </p:cNvPr>
            <p:cNvGrpSpPr/>
            <p:nvPr/>
          </p:nvGrpSpPr>
          <p:grpSpPr>
            <a:xfrm>
              <a:off x="7102731" y="2223852"/>
              <a:ext cx="3920869" cy="3876144"/>
              <a:chOff x="7102731" y="2223852"/>
              <a:chExt cx="3920869" cy="3876144"/>
            </a:xfrm>
          </p:grpSpPr>
          <p:sp>
            <p:nvSpPr>
              <p:cNvPr id="15" name="Rectangle 14">
                <a:extLst>
                  <a:ext uri="{FF2B5EF4-FFF2-40B4-BE49-F238E27FC236}">
                    <a16:creationId xmlns:a16="http://schemas.microsoft.com/office/drawing/2014/main" id="{5852EEE3-4640-40BE-9CFF-F08460B5DCC2}"/>
                  </a:ext>
                </a:extLst>
              </p:cNvPr>
              <p:cNvSpPr/>
              <p:nvPr/>
            </p:nvSpPr>
            <p:spPr>
              <a:xfrm>
                <a:off x="7744699" y="3009900"/>
                <a:ext cx="3278901" cy="30900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8478C341-DE85-45E1-87F7-377920D3C297}"/>
                  </a:ext>
                </a:extLst>
              </p:cNvPr>
              <p:cNvSpPr txBox="1"/>
              <p:nvPr/>
            </p:nvSpPr>
            <p:spPr>
              <a:xfrm>
                <a:off x="8165139" y="2223852"/>
                <a:ext cx="968188" cy="830997"/>
              </a:xfrm>
              <a:prstGeom prst="rect">
                <a:avLst/>
              </a:prstGeom>
              <a:noFill/>
            </p:spPr>
            <p:txBody>
              <a:bodyPr wrap="square" rtlCol="0">
                <a:spAutoFit/>
              </a:bodyPr>
              <a:lstStyle/>
              <a:p>
                <a:r>
                  <a:rPr lang="en-GB" sz="4800" i="1" dirty="0">
                    <a:latin typeface="Times New Roman" panose="02020603050405020304" pitchFamily="18" charset="0"/>
                    <a:cs typeface="Times New Roman" panose="02020603050405020304" pitchFamily="18" charset="0"/>
                  </a:rPr>
                  <a:t>n</a:t>
                </a:r>
              </a:p>
            </p:txBody>
          </p:sp>
          <p:sp>
            <p:nvSpPr>
              <p:cNvPr id="27" name="TextBox 26">
                <a:extLst>
                  <a:ext uri="{FF2B5EF4-FFF2-40B4-BE49-F238E27FC236}">
                    <a16:creationId xmlns:a16="http://schemas.microsoft.com/office/drawing/2014/main" id="{DFE3F04C-1C0C-4B67-8F1D-BB6FC2D87AF9}"/>
                  </a:ext>
                </a:extLst>
              </p:cNvPr>
              <p:cNvSpPr txBox="1"/>
              <p:nvPr/>
            </p:nvSpPr>
            <p:spPr>
              <a:xfrm>
                <a:off x="7102731" y="3164921"/>
                <a:ext cx="968188" cy="830997"/>
              </a:xfrm>
              <a:prstGeom prst="rect">
                <a:avLst/>
              </a:prstGeom>
              <a:noFill/>
            </p:spPr>
            <p:txBody>
              <a:bodyPr wrap="square" rtlCol="0">
                <a:spAutoFit/>
              </a:bodyPr>
              <a:lstStyle/>
              <a:p>
                <a:r>
                  <a:rPr lang="en-GB" sz="4800" i="1" dirty="0">
                    <a:latin typeface="Times New Roman" panose="02020603050405020304" pitchFamily="18" charset="0"/>
                    <a:cs typeface="Times New Roman" panose="02020603050405020304" pitchFamily="18" charset="0"/>
                  </a:rPr>
                  <a:t>n</a:t>
                </a:r>
              </a:p>
            </p:txBody>
          </p:sp>
          <p:sp>
            <p:nvSpPr>
              <p:cNvPr id="28" name="TextBox 27">
                <a:extLst>
                  <a:ext uri="{FF2B5EF4-FFF2-40B4-BE49-F238E27FC236}">
                    <a16:creationId xmlns:a16="http://schemas.microsoft.com/office/drawing/2014/main" id="{B3DB827C-C62E-462C-B4D3-6F75AA15FC86}"/>
                  </a:ext>
                </a:extLst>
              </p:cNvPr>
              <p:cNvSpPr txBox="1"/>
              <p:nvPr/>
            </p:nvSpPr>
            <p:spPr>
              <a:xfrm>
                <a:off x="9982200" y="2285408"/>
                <a:ext cx="968188"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4</a:t>
                </a:r>
              </a:p>
            </p:txBody>
          </p:sp>
          <p:sp>
            <p:nvSpPr>
              <p:cNvPr id="29" name="TextBox 28">
                <a:extLst>
                  <a:ext uri="{FF2B5EF4-FFF2-40B4-BE49-F238E27FC236}">
                    <a16:creationId xmlns:a16="http://schemas.microsoft.com/office/drawing/2014/main" id="{BE5FDB2F-B707-4D86-B529-C91FA046039A}"/>
                  </a:ext>
                </a:extLst>
              </p:cNvPr>
              <p:cNvSpPr txBox="1"/>
              <p:nvPr/>
            </p:nvSpPr>
            <p:spPr>
              <a:xfrm>
                <a:off x="7116178" y="4846116"/>
                <a:ext cx="968188"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4</a:t>
                </a:r>
              </a:p>
            </p:txBody>
          </p:sp>
        </p:grpSp>
      </p:grpSp>
      <p:grpSp>
        <p:nvGrpSpPr>
          <p:cNvPr id="6" name="Group 5" descr="Rectangle showing n plus four squared expanded: shape divided into four unequal pieces with n and 4 labelling the top side sections of the box and n and 4 labelling the left side sections of the box. Inside boxes labelled top left n squared. top right four n, bottom left four n and bottom right 16.">
            <a:extLst>
              <a:ext uri="{FF2B5EF4-FFF2-40B4-BE49-F238E27FC236}">
                <a16:creationId xmlns:a16="http://schemas.microsoft.com/office/drawing/2014/main" id="{492C600F-5117-4C14-8F8C-4099ADAD7D0E}"/>
              </a:ext>
            </a:extLst>
          </p:cNvPr>
          <p:cNvGrpSpPr/>
          <p:nvPr/>
        </p:nvGrpSpPr>
        <p:grpSpPr>
          <a:xfrm>
            <a:off x="4953341" y="3121480"/>
            <a:ext cx="2767725" cy="2373531"/>
            <a:chOff x="7962002" y="3198929"/>
            <a:chExt cx="2767725" cy="2373531"/>
          </a:xfrm>
        </p:grpSpPr>
        <p:sp>
          <p:nvSpPr>
            <p:cNvPr id="31" name="TextBox 30">
              <a:extLst>
                <a:ext uri="{FF2B5EF4-FFF2-40B4-BE49-F238E27FC236}">
                  <a16:creationId xmlns:a16="http://schemas.microsoft.com/office/drawing/2014/main" id="{55CDAA74-B47F-4985-87B4-9AC09DDE9B57}"/>
                </a:ext>
              </a:extLst>
            </p:cNvPr>
            <p:cNvSpPr txBox="1"/>
            <p:nvPr/>
          </p:nvSpPr>
          <p:spPr>
            <a:xfrm>
              <a:off x="8061580" y="3198929"/>
              <a:ext cx="968188" cy="830997"/>
            </a:xfrm>
            <a:prstGeom prst="rect">
              <a:avLst/>
            </a:prstGeom>
            <a:noFill/>
          </p:spPr>
          <p:txBody>
            <a:bodyPr wrap="square" rtlCol="0">
              <a:spAutoFit/>
            </a:bodyPr>
            <a:lstStyle/>
            <a:p>
              <a:r>
                <a:rPr lang="en-GB" sz="4800" i="1" dirty="0">
                  <a:latin typeface="Times New Roman" panose="02020603050405020304" pitchFamily="18" charset="0"/>
                  <a:cs typeface="Times New Roman" panose="02020603050405020304" pitchFamily="18" charset="0"/>
                </a:rPr>
                <a:t>n</a:t>
              </a:r>
              <a:r>
                <a:rPr lang="en-GB" sz="4400" baseline="30000" dirty="0">
                  <a:latin typeface="Arial" panose="020B0604020202020204" pitchFamily="34" charset="0"/>
                  <a:cs typeface="Arial" panose="020B0604020202020204" pitchFamily="34" charset="0"/>
                </a:rPr>
                <a:t>2</a:t>
              </a:r>
            </a:p>
          </p:txBody>
        </p:sp>
        <p:sp>
          <p:nvSpPr>
            <p:cNvPr id="32" name="TextBox 31">
              <a:extLst>
                <a:ext uri="{FF2B5EF4-FFF2-40B4-BE49-F238E27FC236}">
                  <a16:creationId xmlns:a16="http://schemas.microsoft.com/office/drawing/2014/main" id="{729A797D-2070-4D09-8B06-43E3035E2F34}"/>
                </a:ext>
              </a:extLst>
            </p:cNvPr>
            <p:cNvSpPr txBox="1"/>
            <p:nvPr/>
          </p:nvSpPr>
          <p:spPr>
            <a:xfrm>
              <a:off x="7962002" y="4741463"/>
              <a:ext cx="968188" cy="830997"/>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4</a:t>
              </a:r>
              <a:r>
                <a:rPr lang="en-GB" sz="4800" i="1" dirty="0">
                  <a:latin typeface="Times New Roman" panose="02020603050405020304" pitchFamily="18" charset="0"/>
                  <a:cs typeface="Times New Roman" panose="02020603050405020304" pitchFamily="18" charset="0"/>
                </a:rPr>
                <a:t>n</a:t>
              </a:r>
            </a:p>
          </p:txBody>
        </p:sp>
        <p:sp>
          <p:nvSpPr>
            <p:cNvPr id="34" name="TextBox 33">
              <a:extLst>
                <a:ext uri="{FF2B5EF4-FFF2-40B4-BE49-F238E27FC236}">
                  <a16:creationId xmlns:a16="http://schemas.microsoft.com/office/drawing/2014/main" id="{95148ACF-6F12-465C-9DC8-76C951C7A453}"/>
                </a:ext>
              </a:extLst>
            </p:cNvPr>
            <p:cNvSpPr txBox="1"/>
            <p:nvPr/>
          </p:nvSpPr>
          <p:spPr>
            <a:xfrm>
              <a:off x="9761539" y="3208469"/>
              <a:ext cx="968188" cy="830997"/>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4</a:t>
              </a:r>
              <a:r>
                <a:rPr lang="en-GB" sz="4800" i="1" dirty="0">
                  <a:latin typeface="Times New Roman" panose="02020603050405020304" pitchFamily="18" charset="0"/>
                  <a:cs typeface="Times New Roman" panose="02020603050405020304" pitchFamily="18" charset="0"/>
                </a:rPr>
                <a:t>n</a:t>
              </a:r>
            </a:p>
          </p:txBody>
        </p:sp>
        <p:sp>
          <p:nvSpPr>
            <p:cNvPr id="35" name="TextBox 34">
              <a:extLst>
                <a:ext uri="{FF2B5EF4-FFF2-40B4-BE49-F238E27FC236}">
                  <a16:creationId xmlns:a16="http://schemas.microsoft.com/office/drawing/2014/main" id="{400D73C5-D1B4-499B-9D82-71D6B5129B85}"/>
                </a:ext>
              </a:extLst>
            </p:cNvPr>
            <p:cNvSpPr txBox="1"/>
            <p:nvPr/>
          </p:nvSpPr>
          <p:spPr>
            <a:xfrm>
              <a:off x="9656788" y="4740597"/>
              <a:ext cx="968188"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16</a:t>
              </a:r>
              <a:endParaRPr lang="en-GB" sz="4800" i="1" dirty="0">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8A521BAB-398C-4C16-8661-C04F6596F1CF}"/>
              </a:ext>
            </a:extLst>
          </p:cNvPr>
          <p:cNvSpPr txBox="1"/>
          <p:nvPr/>
        </p:nvSpPr>
        <p:spPr>
          <a:xfrm>
            <a:off x="416625" y="3400283"/>
            <a:ext cx="3592241" cy="510716"/>
          </a:xfrm>
          <a:prstGeom prst="rect">
            <a:avLst/>
          </a:prstGeom>
          <a:noFill/>
          <a:ln>
            <a:noFill/>
          </a:ln>
        </p:spPr>
        <p:txBody>
          <a:bodyPr wrap="square" rtlCol="0">
            <a:spAutoFit/>
          </a:bodyPr>
          <a:lstStyle/>
          <a:p>
            <a:pPr algn="ctr">
              <a:lnSpc>
                <a:spcPts val="3100"/>
              </a:lnSpc>
              <a:spcAft>
                <a:spcPts val="600"/>
              </a:spcAft>
            </a:pPr>
            <a:r>
              <a:rPr lang="en-US" sz="3600" dirty="0">
                <a:latin typeface="Arial" panose="020B0604020202020204" pitchFamily="34" charset="0"/>
                <a:cs typeface="Arial" panose="020B0604020202020204" pitchFamily="34" charset="0"/>
              </a:rPr>
              <a:t>= (</a:t>
            </a:r>
            <a:r>
              <a:rPr lang="en-US" sz="4000" i="1" dirty="0">
                <a:latin typeface="Times New Roman" panose="02020603050405020304" pitchFamily="18" charset="0"/>
                <a:cs typeface="Times New Roman" panose="02020603050405020304" pitchFamily="18" charset="0"/>
              </a:rPr>
              <a:t>n</a:t>
            </a:r>
            <a:r>
              <a:rPr lang="en-US" sz="3600" dirty="0">
                <a:latin typeface="Arial" panose="020B0604020202020204" pitchFamily="34" charset="0"/>
                <a:cs typeface="Arial" panose="020B0604020202020204" pitchFamily="34" charset="0"/>
              </a:rPr>
              <a:t> + 4)(</a:t>
            </a:r>
            <a:r>
              <a:rPr lang="en-US" sz="4000" i="1" dirty="0">
                <a:latin typeface="Times New Roman" panose="02020603050405020304" pitchFamily="18" charset="0"/>
                <a:cs typeface="Times New Roman" panose="02020603050405020304" pitchFamily="18" charset="0"/>
              </a:rPr>
              <a:t>n</a:t>
            </a:r>
            <a:r>
              <a:rPr lang="en-US" sz="3600" dirty="0">
                <a:latin typeface="Arial" panose="020B0604020202020204" pitchFamily="34" charset="0"/>
                <a:cs typeface="Arial" panose="020B0604020202020204" pitchFamily="34" charset="0"/>
              </a:rPr>
              <a:t> + 4)</a:t>
            </a:r>
          </a:p>
        </p:txBody>
      </p:sp>
      <p:sp>
        <p:nvSpPr>
          <p:cNvPr id="9" name="TextBox 8">
            <a:extLst>
              <a:ext uri="{FF2B5EF4-FFF2-40B4-BE49-F238E27FC236}">
                <a16:creationId xmlns:a16="http://schemas.microsoft.com/office/drawing/2014/main" id="{696FEE11-9D22-4665-A7DE-78EAF653C8C4}"/>
              </a:ext>
            </a:extLst>
          </p:cNvPr>
          <p:cNvSpPr txBox="1"/>
          <p:nvPr/>
        </p:nvSpPr>
        <p:spPr>
          <a:xfrm>
            <a:off x="538222" y="1561628"/>
            <a:ext cx="3029394"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Factorised</a:t>
            </a:r>
          </a:p>
        </p:txBody>
      </p:sp>
      <p:sp>
        <p:nvSpPr>
          <p:cNvPr id="30" name="TextBox 29">
            <a:extLst>
              <a:ext uri="{FF2B5EF4-FFF2-40B4-BE49-F238E27FC236}">
                <a16:creationId xmlns:a16="http://schemas.microsoft.com/office/drawing/2014/main" id="{1C457BAB-A7EF-4A80-8BE1-E5BB4F413636}"/>
              </a:ext>
            </a:extLst>
          </p:cNvPr>
          <p:cNvSpPr txBox="1"/>
          <p:nvPr/>
        </p:nvSpPr>
        <p:spPr>
          <a:xfrm>
            <a:off x="9162606" y="1578093"/>
            <a:ext cx="3029394"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Expanded</a:t>
            </a:r>
          </a:p>
        </p:txBody>
      </p:sp>
      <p:sp>
        <p:nvSpPr>
          <p:cNvPr id="10" name="Rectangle 9">
            <a:extLst>
              <a:ext uri="{FF2B5EF4-FFF2-40B4-BE49-F238E27FC236}">
                <a16:creationId xmlns:a16="http://schemas.microsoft.com/office/drawing/2014/main" id="{DFBEA76B-21F0-4FC6-AE58-DC6BAF4233AF}"/>
              </a:ext>
            </a:extLst>
          </p:cNvPr>
          <p:cNvSpPr/>
          <p:nvPr/>
        </p:nvSpPr>
        <p:spPr>
          <a:xfrm>
            <a:off x="416625" y="2241967"/>
            <a:ext cx="11358750" cy="3972853"/>
          </a:xfrm>
          <a:prstGeom prst="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3EAFCDC6-9042-4F59-95B9-5D83791C05C5}"/>
              </a:ext>
            </a:extLst>
          </p:cNvPr>
          <p:cNvSpPr txBox="1"/>
          <p:nvPr/>
        </p:nvSpPr>
        <p:spPr>
          <a:xfrm>
            <a:off x="4819965" y="1527620"/>
            <a:ext cx="3029394"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Diagram</a:t>
            </a:r>
          </a:p>
        </p:txBody>
      </p:sp>
      <p:cxnSp>
        <p:nvCxnSpPr>
          <p:cNvPr id="19" name="Straight Connector 18">
            <a:extLst>
              <a:ext uri="{FF2B5EF4-FFF2-40B4-BE49-F238E27FC236}">
                <a16:creationId xmlns:a16="http://schemas.microsoft.com/office/drawing/2014/main" id="{73707850-6C22-4EE0-A92E-455C27B03341}"/>
              </a:ext>
            </a:extLst>
          </p:cNvPr>
          <p:cNvCxnSpPr/>
          <p:nvPr/>
        </p:nvCxnSpPr>
        <p:spPr>
          <a:xfrm>
            <a:off x="3812583" y="1462211"/>
            <a:ext cx="0" cy="4752609"/>
          </a:xfrm>
          <a:prstGeom prst="line">
            <a:avLst/>
          </a:prstGeom>
          <a:ln w="28575">
            <a:solidFill>
              <a:srgbClr val="BE006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93B048-FF41-4AF7-BFA6-7557469702F0}"/>
              </a:ext>
            </a:extLst>
          </p:cNvPr>
          <p:cNvCxnSpPr/>
          <p:nvPr/>
        </p:nvCxnSpPr>
        <p:spPr>
          <a:xfrm>
            <a:off x="8465507" y="1462210"/>
            <a:ext cx="0" cy="4752609"/>
          </a:xfrm>
          <a:prstGeom prst="line">
            <a:avLst/>
          </a:prstGeom>
          <a:ln w="2857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0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Rows D and G</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59" name="Isosceles Triangle 158">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F82D19D-1FB9-47B5-A87D-36C07F3B87C2}"/>
              </a:ext>
            </a:extLst>
          </p:cNvPr>
          <p:cNvSpPr txBox="1"/>
          <p:nvPr/>
        </p:nvSpPr>
        <p:spPr>
          <a:xfrm>
            <a:off x="10562" y="112167"/>
            <a:ext cx="1406193" cy="398995"/>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2" name="Rounded Rectangle 11">
            <a:extLst>
              <a:ext uri="{FF2B5EF4-FFF2-40B4-BE49-F238E27FC236}">
                <a16:creationId xmlns:a16="http://schemas.microsoft.com/office/drawing/2014/main" id="{0B35C966-377D-43A5-A367-35406E1C3E22}"/>
              </a:ext>
              <a:ext uri="{C183D7F6-B498-43B3-948B-1728B52AA6E4}">
                <adec:decorative xmlns:adec="http://schemas.microsoft.com/office/drawing/2017/decorative" val="1"/>
              </a:ext>
            </a:extLst>
          </p:cNvPr>
          <p:cNvSpPr/>
          <p:nvPr/>
        </p:nvSpPr>
        <p:spPr>
          <a:xfrm>
            <a:off x="1068804" y="1247503"/>
            <a:ext cx="3736907" cy="683999"/>
          </a:xfrm>
          <a:prstGeom prst="roundRect">
            <a:avLst/>
          </a:prstGeom>
          <a:solidFill>
            <a:srgbClr val="E6C8D9"/>
          </a:solidFill>
          <a:ln w="28575">
            <a:solidFill>
              <a:srgbClr val="E6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B0AB6807-1007-2C40-ACD3-85A647021B46}"/>
              </a:ext>
            </a:extLst>
          </p:cNvPr>
          <p:cNvSpPr txBox="1"/>
          <p:nvPr/>
        </p:nvSpPr>
        <p:spPr>
          <a:xfrm>
            <a:off x="848119" y="1346170"/>
            <a:ext cx="4178276" cy="969924"/>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What do you notice?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7C4AC7D-9F05-4B5E-B6F7-4D3B288509CD}"/>
              </a:ext>
            </a:extLst>
          </p:cNvPr>
          <p:cNvSpPr txBox="1"/>
          <p:nvPr/>
        </p:nvSpPr>
        <p:spPr>
          <a:xfrm>
            <a:off x="2389626" y="5182685"/>
            <a:ext cx="3949430" cy="1077218"/>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Can you factorise     </a:t>
            </a:r>
            <a:r>
              <a:rPr lang="en-US" sz="2800" b="0" baseline="0" dirty="0">
                <a:latin typeface="Arial" panose="020B0604020202020204" pitchFamily="34" charset="0"/>
                <a:cs typeface="Arial" panose="020B0604020202020204" pitchFamily="34" charset="0"/>
              </a:rPr>
              <a:t>2</a:t>
            </a:r>
            <a:r>
              <a:rPr lang="en-US" sz="3600" b="0" i="1" baseline="0" dirty="0">
                <a:latin typeface="Times New Roman" panose="02020603050405020304" pitchFamily="18" charset="0"/>
                <a:cs typeface="Times New Roman" panose="02020603050405020304" pitchFamily="18" charset="0"/>
              </a:rPr>
              <a:t>n</a:t>
            </a:r>
            <a:r>
              <a:rPr lang="en-US" sz="2800" b="0" baseline="30000" dirty="0">
                <a:latin typeface="Arial" panose="020B0604020202020204" pitchFamily="34" charset="0"/>
                <a:cs typeface="Arial" panose="020B0604020202020204" pitchFamily="34" charset="0"/>
              </a:rPr>
              <a:t>2</a:t>
            </a:r>
            <a:r>
              <a:rPr lang="en-US" sz="2800" b="0" baseline="0" dirty="0">
                <a:latin typeface="Arial" panose="020B0604020202020204" pitchFamily="34" charset="0"/>
                <a:cs typeface="Arial" panose="020B0604020202020204" pitchFamily="34" charset="0"/>
              </a:rPr>
              <a:t> + 2</a:t>
            </a:r>
            <a:r>
              <a:rPr lang="en-US" sz="3600" b="0" i="1" baseline="0" dirty="0">
                <a:latin typeface="Times New Roman" panose="02020603050405020304" pitchFamily="18" charset="0"/>
                <a:cs typeface="Times New Roman" panose="02020603050405020304" pitchFamily="18" charset="0"/>
              </a:rPr>
              <a:t>n</a:t>
            </a:r>
            <a:r>
              <a:rPr lang="en-GB" sz="2800" dirty="0">
                <a:latin typeface="Arial" panose="020B0604020202020204" pitchFamily="34" charset="0"/>
                <a:cs typeface="Arial" panose="020B0604020202020204" pitchFamily="34" charset="0"/>
              </a:rPr>
              <a:t> another way? </a:t>
            </a:r>
          </a:p>
        </p:txBody>
      </p:sp>
      <p:sp>
        <p:nvSpPr>
          <p:cNvPr id="8" name="Rounded Rectangle 11">
            <a:extLst>
              <a:ext uri="{FF2B5EF4-FFF2-40B4-BE49-F238E27FC236}">
                <a16:creationId xmlns:a16="http://schemas.microsoft.com/office/drawing/2014/main" id="{0B35C966-377D-43A5-A367-35406E1C3E22}"/>
              </a:ext>
              <a:ext uri="{C183D7F6-B498-43B3-948B-1728B52AA6E4}">
                <adec:decorative xmlns:adec="http://schemas.microsoft.com/office/drawing/2017/decorative" val="1"/>
              </a:ext>
            </a:extLst>
          </p:cNvPr>
          <p:cNvSpPr/>
          <p:nvPr/>
        </p:nvSpPr>
        <p:spPr>
          <a:xfrm>
            <a:off x="6950426" y="5286606"/>
            <a:ext cx="2880000" cy="91469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600431" y="5338367"/>
            <a:ext cx="5579990" cy="707886"/>
          </a:xfrm>
          <a:prstGeom prst="rect">
            <a:avLst/>
          </a:prstGeom>
        </p:spPr>
        <p:txBody>
          <a:bodyPr wrap="square">
            <a:spAutoFit/>
          </a:bodyPr>
          <a:lstStyle/>
          <a:p>
            <a:pPr algn="ctr"/>
            <a:r>
              <a:rPr lang="en-US" sz="3600" dirty="0">
                <a:solidFill>
                  <a:srgbClr val="BE0064"/>
                </a:solidFill>
                <a:latin typeface="Arial" panose="020B0604020202020204" pitchFamily="34" charset="0"/>
                <a:cs typeface="Arial" panose="020B0604020202020204" pitchFamily="34" charset="0"/>
              </a:rPr>
              <a:t>2(</a:t>
            </a:r>
            <a:r>
              <a:rPr lang="en-US" sz="4000" i="1" dirty="0">
                <a:solidFill>
                  <a:srgbClr val="BE0064"/>
                </a:solidFill>
                <a:latin typeface="Times New Roman" panose="02020603050405020304" pitchFamily="18" charset="0"/>
                <a:cs typeface="Times New Roman" panose="02020603050405020304" pitchFamily="18" charset="0"/>
              </a:rPr>
              <a:t>n</a:t>
            </a:r>
            <a:r>
              <a:rPr lang="en-US" sz="3600" baseline="30000" dirty="0">
                <a:solidFill>
                  <a:srgbClr val="BE0064"/>
                </a:solidFill>
                <a:latin typeface="Arial" panose="020B0604020202020204" pitchFamily="34" charset="0"/>
                <a:cs typeface="Arial" panose="020B0604020202020204" pitchFamily="34" charset="0"/>
              </a:rPr>
              <a:t>2</a:t>
            </a:r>
            <a:r>
              <a:rPr lang="en-US" sz="3600" dirty="0">
                <a:solidFill>
                  <a:srgbClr val="BE0064"/>
                </a:solidFill>
                <a:latin typeface="Arial" panose="020B0604020202020204" pitchFamily="34" charset="0"/>
                <a:cs typeface="Arial" panose="020B0604020202020204" pitchFamily="34" charset="0"/>
              </a:rPr>
              <a:t> + </a:t>
            </a:r>
            <a:r>
              <a:rPr lang="en-US" sz="4000" i="1" dirty="0">
                <a:solidFill>
                  <a:srgbClr val="BE0064"/>
                </a:solidFill>
                <a:latin typeface="Times New Roman" panose="02020603050405020304" pitchFamily="18" charset="0"/>
                <a:cs typeface="Times New Roman" panose="02020603050405020304" pitchFamily="18" charset="0"/>
              </a:rPr>
              <a:t>n</a:t>
            </a:r>
            <a:r>
              <a:rPr lang="en-US" sz="3600" dirty="0">
                <a:solidFill>
                  <a:srgbClr val="BE0064"/>
                </a:solidFill>
                <a:latin typeface="Arial" panose="020B0604020202020204" pitchFamily="34" charset="0"/>
                <a:cs typeface="Arial" panose="020B0604020202020204" pitchFamily="34" charset="0"/>
              </a:rPr>
              <a:t>)</a:t>
            </a:r>
            <a:endParaRPr lang="en-US" sz="2800" dirty="0">
              <a:solidFill>
                <a:srgbClr val="BE006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B58E07-6A16-4DAD-8533-FFFF48193F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805" y="2035729"/>
            <a:ext cx="9667211" cy="1462626"/>
          </a:xfrm>
          <a:prstGeom prst="rect">
            <a:avLst/>
          </a:prstGeom>
        </p:spPr>
      </p:pic>
      <p:pic>
        <p:nvPicPr>
          <p:cNvPr id="13" name="Picture 12">
            <a:extLst>
              <a:ext uri="{FF2B5EF4-FFF2-40B4-BE49-F238E27FC236}">
                <a16:creationId xmlns:a16="http://schemas.microsoft.com/office/drawing/2014/main" id="{579817CD-5450-42A2-8191-D48D076E5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8805" y="3583379"/>
            <a:ext cx="9667211" cy="1462626"/>
          </a:xfrm>
          <a:prstGeom prst="rect">
            <a:avLst/>
          </a:prstGeom>
        </p:spPr>
      </p:pic>
    </p:spTree>
    <p:extLst>
      <p:ext uri="{BB962C8B-B14F-4D97-AF65-F5344CB8AC3E}">
        <p14:creationId xmlns:p14="http://schemas.microsoft.com/office/powerpoint/2010/main" val="18093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2" y="112165"/>
            <a:ext cx="1072546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Common factors and highest common factors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15</a:t>
            </a:fld>
            <a:endParaRPr lang="en-US"/>
          </a:p>
        </p:txBody>
      </p:sp>
      <p:pic>
        <p:nvPicPr>
          <p:cNvPr id="100" name="Graphic 99" descr="Brain in head">
            <a:extLst>
              <a:ext uri="{FF2B5EF4-FFF2-40B4-BE49-F238E27FC236}">
                <a16:creationId xmlns:a16="http://schemas.microsoft.com/office/drawing/2014/main" id="{CE9DEDD1-D640-4CD7-8399-24A6221E2BA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652416" cy="4714842"/>
            <a:chOff x="1259457" y="1949570"/>
            <a:chExt cx="8212347" cy="391639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rgbClr val="BE0064"/>
            </a:solidFill>
            <a:ln w="38100">
              <a:solidFill>
                <a:srgbClr val="BE0064"/>
              </a:solidFill>
            </a:ln>
          </p:spPr>
          <p:txBody>
            <a:bodyPr wrap="square" rtlCol="0">
              <a:spAutoFit/>
            </a:bodyPr>
            <a:lstStyle/>
            <a:p>
              <a:r>
                <a:rPr lang="en-GB" sz="2800" b="1">
                  <a:solidFill>
                    <a:schemeClr val="bg1"/>
                  </a:solidFill>
                  <a:latin typeface="Arial" panose="020B0604020202020204" pitchFamily="34" charset="0"/>
                  <a:cs typeface="Arial" panose="020B0604020202020204" pitchFamily="34" charset="0"/>
                </a:rPr>
                <a:t>KEY IDEA</a:t>
              </a:r>
              <a:endParaRPr lang="en-GB"/>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916392"/>
            </a:xfrm>
            <a:prstGeom prst="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769975" y="2392653"/>
            <a:ext cx="8652294" cy="1077218"/>
          </a:xfrm>
          <a:prstGeom prst="rect">
            <a:avLst/>
          </a:prstGeom>
          <a:noFill/>
        </p:spPr>
        <p:txBody>
          <a:bodyPr wrap="square" rtlCol="0">
            <a:spAutoFit/>
          </a:bodyPr>
          <a:lstStyle/>
          <a:p>
            <a:pPr algn="ctr">
              <a:spcAft>
                <a:spcPts val="600"/>
              </a:spcAft>
            </a:pPr>
            <a:r>
              <a:rPr lang="en-US" sz="3200" dirty="0">
                <a:latin typeface="Arial" panose="020B0604020202020204" pitchFamily="34" charset="0"/>
                <a:cs typeface="Arial" panose="020B0604020202020204" pitchFamily="34" charset="0"/>
              </a:rPr>
              <a:t>An</a:t>
            </a:r>
            <a:r>
              <a:rPr lang="en-US" sz="3200" b="1" dirty="0">
                <a:latin typeface="Arial" panose="020B0604020202020204" pitchFamily="34" charset="0"/>
                <a:cs typeface="Arial" panose="020B0604020202020204" pitchFamily="34" charset="0"/>
              </a:rPr>
              <a:t> expression</a:t>
            </a:r>
            <a:r>
              <a:rPr lang="en-US" sz="3200" dirty="0">
                <a:latin typeface="Arial" panose="020B0604020202020204" pitchFamily="34" charset="0"/>
                <a:cs typeface="Arial" panose="020B0604020202020204" pitchFamily="34" charset="0"/>
              </a:rPr>
              <a:t> is factorised by taking out        a </a:t>
            </a:r>
            <a:r>
              <a:rPr lang="en-US" sz="3200" b="1" dirty="0">
                <a:latin typeface="Arial" panose="020B0604020202020204" pitchFamily="34" charset="0"/>
                <a:cs typeface="Arial" panose="020B0604020202020204" pitchFamily="34" charset="0"/>
              </a:rPr>
              <a:t>common factor</a:t>
            </a:r>
            <a:r>
              <a:rPr lang="en-US" sz="3200" dirty="0">
                <a:latin typeface="Arial" panose="020B0604020202020204" pitchFamily="34" charset="0"/>
                <a:cs typeface="Arial" panose="020B0604020202020204" pitchFamily="34" charset="0"/>
              </a:rPr>
              <a:t> of the terms. </a:t>
            </a:r>
          </a:p>
        </p:txBody>
      </p:sp>
      <p:sp>
        <p:nvSpPr>
          <p:cNvPr id="9" name="Rounded Rectangle 1">
            <a:extLst>
              <a:ext uri="{FF2B5EF4-FFF2-40B4-BE49-F238E27FC236}">
                <a16:creationId xmlns:a16="http://schemas.microsoft.com/office/drawing/2014/main" id="{F014E426-D1D5-4D09-A8F4-8DADA07C888F}"/>
              </a:ext>
            </a:extLst>
          </p:cNvPr>
          <p:cNvSpPr/>
          <p:nvPr/>
        </p:nvSpPr>
        <p:spPr>
          <a:xfrm>
            <a:off x="2457959" y="3828226"/>
            <a:ext cx="7276081" cy="1736646"/>
          </a:xfrm>
          <a:prstGeom prst="roundRect">
            <a:avLst/>
          </a:prstGeom>
          <a:solidFill>
            <a:srgbClr val="E6C8D9"/>
          </a:solidFill>
        </p:spPr>
        <p:txBody>
          <a:bodyPr wrap="square">
            <a:spAutoFit/>
          </a:bodyPr>
          <a:lstStyle/>
          <a:p>
            <a:pPr algn="ctr"/>
            <a:r>
              <a:rPr lang="en-GB" sz="3200">
                <a:solidFill>
                  <a:srgbClr val="000000"/>
                </a:solidFill>
              </a:rPr>
              <a:t> </a:t>
            </a:r>
            <a:r>
              <a:rPr lang="en-GB" sz="3200">
                <a:solidFill>
                  <a:srgbClr val="000000"/>
                </a:solidFill>
                <a:latin typeface="Arial"/>
                <a:cs typeface="Arial"/>
              </a:rPr>
              <a:t>To factorise an expression </a:t>
            </a:r>
            <a:r>
              <a:rPr lang="en-GB" sz="3200" b="1">
                <a:solidFill>
                  <a:srgbClr val="000000"/>
                </a:solidFill>
                <a:latin typeface="Arial"/>
                <a:cs typeface="Arial"/>
              </a:rPr>
              <a:t>fully</a:t>
            </a:r>
            <a:r>
              <a:rPr lang="en-GB" sz="3200">
                <a:solidFill>
                  <a:srgbClr val="000000"/>
                </a:solidFill>
                <a:latin typeface="Arial"/>
                <a:cs typeface="Arial"/>
              </a:rPr>
              <a:t>,</a:t>
            </a:r>
            <a:br>
              <a:rPr lang="en-GB" sz="3200">
                <a:solidFill>
                  <a:srgbClr val="000000"/>
                </a:solidFill>
                <a:latin typeface="Arial"/>
                <a:cs typeface="Arial"/>
              </a:rPr>
            </a:br>
            <a:r>
              <a:rPr lang="en-GB" sz="3200">
                <a:solidFill>
                  <a:srgbClr val="000000"/>
                </a:solidFill>
                <a:latin typeface="Arial"/>
                <a:cs typeface="Arial"/>
              </a:rPr>
              <a:t>take out the </a:t>
            </a:r>
          </a:p>
          <a:p>
            <a:pPr algn="ctr"/>
            <a:r>
              <a:rPr lang="en-GB" sz="3200" b="1">
                <a:solidFill>
                  <a:srgbClr val="000000"/>
                </a:solidFill>
                <a:latin typeface="Arial"/>
                <a:cs typeface="Arial"/>
              </a:rPr>
              <a:t>highest common</a:t>
            </a:r>
            <a:r>
              <a:rPr lang="en-GB" sz="3200">
                <a:solidFill>
                  <a:srgbClr val="000000"/>
                </a:solidFill>
                <a:latin typeface="Arial"/>
                <a:cs typeface="Arial"/>
              </a:rPr>
              <a:t> </a:t>
            </a:r>
            <a:r>
              <a:rPr lang="en-GB" sz="3200" b="1">
                <a:solidFill>
                  <a:srgbClr val="000000"/>
                </a:solidFill>
                <a:latin typeface="Arial"/>
                <a:cs typeface="Arial"/>
              </a:rPr>
              <a:t>factor</a:t>
            </a:r>
            <a:r>
              <a:rPr lang="en-GB" sz="3200">
                <a:solidFill>
                  <a:srgbClr val="000000"/>
                </a:solidFill>
                <a:latin typeface="Arial"/>
                <a:cs typeface="Arial"/>
              </a:rPr>
              <a:t> of the terms. </a:t>
            </a:r>
            <a:r>
              <a:rPr lang="en-GB" sz="3200">
                <a:solidFill>
                  <a:srgbClr val="000000"/>
                </a:solidFill>
              </a:rPr>
              <a:t> </a:t>
            </a:r>
          </a:p>
        </p:txBody>
      </p:sp>
    </p:spTree>
    <p:extLst>
      <p:ext uri="{BB962C8B-B14F-4D97-AF65-F5344CB8AC3E}">
        <p14:creationId xmlns:p14="http://schemas.microsoft.com/office/powerpoint/2010/main" val="19137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Cameron’s </a:t>
            </a:r>
            <a:r>
              <a:rPr kumimoji="0" lang="en-US" sz="3600" b="1" i="0" u="none" strike="noStrike" kern="1200" cap="none" spc="0" normalizeH="0" baseline="0" noProof="0" err="1">
                <a:ln>
                  <a:noFill/>
                </a:ln>
                <a:solidFill>
                  <a:srgbClr val="BE0064"/>
                </a:solidFill>
                <a:effectLst/>
                <a:uLnTx/>
                <a:uFillTx/>
                <a:latin typeface="Arial" panose="020B0604020202020204" pitchFamily="34" charset="0"/>
                <a:ea typeface="+mj-ea"/>
                <a:cs typeface="Arial" panose="020B0604020202020204" pitchFamily="34" charset="0"/>
              </a:rPr>
              <a:t>factorising</a:t>
            </a: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16</a:t>
            </a:fld>
            <a:endParaRPr lang="en-US"/>
          </a:p>
        </p:txBody>
      </p:sp>
      <p:sp>
        <p:nvSpPr>
          <p:cNvPr id="14" name="Rounded Rectangle 11">
            <a:extLst>
              <a:ext uri="{FF2B5EF4-FFF2-40B4-BE49-F238E27FC236}">
                <a16:creationId xmlns:a16="http://schemas.microsoft.com/office/drawing/2014/main" id="{358A7B41-3A9D-49B9-96CA-D21676B704DA}"/>
              </a:ext>
              <a:ext uri="{C183D7F6-B498-43B3-948B-1728B52AA6E4}">
                <adec:decorative xmlns:adec="http://schemas.microsoft.com/office/drawing/2017/decorative" val="1"/>
              </a:ext>
            </a:extLst>
          </p:cNvPr>
          <p:cNvSpPr/>
          <p:nvPr/>
        </p:nvSpPr>
        <p:spPr>
          <a:xfrm>
            <a:off x="8665136" y="1361730"/>
            <a:ext cx="1990165" cy="895646"/>
          </a:xfrm>
          <a:prstGeom prst="roundRect">
            <a:avLst/>
          </a:prstGeom>
          <a:solidFill>
            <a:srgbClr val="E6C8D9"/>
          </a:solidFill>
          <a:ln w="28575">
            <a:solidFill>
              <a:srgbClr val="E6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3459" y="1476373"/>
            <a:ext cx="9861842" cy="646331"/>
          </a:xfrm>
          <a:prstGeom prst="rect">
            <a:avLst/>
          </a:prstGeom>
        </p:spPr>
        <p:txBody>
          <a:bodyPr wrap="square">
            <a:spAutoFit/>
          </a:bodyPr>
          <a:lstStyle/>
          <a:p>
            <a:r>
              <a:rPr lang="en-US" sz="3200">
                <a:latin typeface="Arial" panose="020B0604020202020204" pitchFamily="34" charset="0"/>
                <a:cs typeface="Arial" panose="020B0604020202020204" pitchFamily="34" charset="0"/>
              </a:rPr>
              <a:t>Cameron is </a:t>
            </a:r>
            <a:r>
              <a:rPr lang="en-US" sz="3200" err="1">
                <a:latin typeface="Arial" panose="020B0604020202020204" pitchFamily="34" charset="0"/>
                <a:cs typeface="Arial" panose="020B0604020202020204" pitchFamily="34" charset="0"/>
              </a:rPr>
              <a:t>factorising</a:t>
            </a:r>
            <a:r>
              <a:rPr lang="en-US" sz="3200">
                <a:latin typeface="Arial" panose="020B0604020202020204" pitchFamily="34" charset="0"/>
                <a:cs typeface="Arial" panose="020B0604020202020204" pitchFamily="34" charset="0"/>
              </a:rPr>
              <a:t> this expression:	      4</a:t>
            </a:r>
            <a:r>
              <a:rPr lang="en-US" sz="3600" i="1">
                <a:latin typeface="Times New Roman" panose="02020603050405020304" pitchFamily="18" charset="0"/>
                <a:cs typeface="Times New Roman" panose="02020603050405020304" pitchFamily="18" charset="0"/>
              </a:rPr>
              <a:t>n</a:t>
            </a:r>
            <a:r>
              <a:rPr lang="en-US" sz="3200" baseline="30000">
                <a:latin typeface="Arial" panose="020B0604020202020204" pitchFamily="34" charset="0"/>
                <a:cs typeface="Arial" panose="020B0604020202020204" pitchFamily="34" charset="0"/>
              </a:rPr>
              <a:t>2</a:t>
            </a:r>
            <a:r>
              <a:rPr lang="en-US" sz="3200" i="1">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+ 6</a:t>
            </a:r>
            <a:r>
              <a:rPr lang="en-US" sz="3600" i="1">
                <a:latin typeface="Times New Roman" panose="02020603050405020304" pitchFamily="18" charset="0"/>
                <a:cs typeface="Times New Roman" panose="02020603050405020304" pitchFamily="18" charset="0"/>
              </a:rPr>
              <a:t>n</a:t>
            </a:r>
          </a:p>
        </p:txBody>
      </p:sp>
      <p:sp>
        <p:nvSpPr>
          <p:cNvPr id="9" name="Rectangle 8">
            <a:extLst>
              <a:ext uri="{FF2B5EF4-FFF2-40B4-BE49-F238E27FC236}">
                <a16:creationId xmlns:a16="http://schemas.microsoft.com/office/drawing/2014/main" id="{D254A7A1-681A-4843-9E26-9D1C447F43DB}"/>
              </a:ext>
            </a:extLst>
          </p:cNvPr>
          <p:cNvSpPr/>
          <p:nvPr/>
        </p:nvSpPr>
        <p:spPr>
          <a:xfrm>
            <a:off x="793459" y="2274630"/>
            <a:ext cx="11156403" cy="584775"/>
          </a:xfrm>
          <a:prstGeom prst="rect">
            <a:avLst/>
          </a:prstGeom>
        </p:spPr>
        <p:txBody>
          <a:bodyPr wrap="square">
            <a:spAutoFit/>
          </a:bodyPr>
          <a:lstStyle/>
          <a:p>
            <a:r>
              <a:rPr lang="en-US" sz="3200">
                <a:latin typeface="Arial" panose="020B0604020202020204" pitchFamily="34" charset="0"/>
                <a:cs typeface="Arial" panose="020B0604020202020204" pitchFamily="34" charset="0"/>
              </a:rPr>
              <a:t>He writes:</a:t>
            </a:r>
          </a:p>
        </p:txBody>
      </p:sp>
      <p:sp>
        <p:nvSpPr>
          <p:cNvPr id="36" name="Rounded Rectangle 11">
            <a:extLst>
              <a:ext uri="{FF2B5EF4-FFF2-40B4-BE49-F238E27FC236}">
                <a16:creationId xmlns:a16="http://schemas.microsoft.com/office/drawing/2014/main" id="{0B35C966-377D-43A5-A367-35406E1C3E22}"/>
              </a:ext>
              <a:ext uri="{C183D7F6-B498-43B3-948B-1728B52AA6E4}">
                <adec:decorative xmlns:adec="http://schemas.microsoft.com/office/drawing/2017/decorative" val="1"/>
              </a:ext>
            </a:extLst>
          </p:cNvPr>
          <p:cNvSpPr/>
          <p:nvPr/>
        </p:nvSpPr>
        <p:spPr>
          <a:xfrm>
            <a:off x="827034" y="5496270"/>
            <a:ext cx="8547765" cy="683999"/>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9" name="Rectangle 18"/>
          <p:cNvSpPr/>
          <p:nvPr/>
        </p:nvSpPr>
        <p:spPr>
          <a:xfrm>
            <a:off x="827034" y="5575642"/>
            <a:ext cx="8245289"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Explain why Cameron hasn’t factorised fully.</a:t>
            </a:r>
          </a:p>
        </p:txBody>
      </p:sp>
      <p:pic>
        <p:nvPicPr>
          <p:cNvPr id="13" name="Picture 12" descr="Screen shot 2021-03-30 at 23.59.16.png">
            <a:extLst>
              <a:ext uri="{FF2B5EF4-FFF2-40B4-BE49-F238E27FC236}">
                <a16:creationId xmlns:a16="http://schemas.microsoft.com/office/drawing/2014/main" id="{6B3FE5E0-72DC-44E5-A16D-22247AEB0976}"/>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a:ext>
            </a:extLst>
          </a:blip>
          <a:srcRect t="7013" b="13120"/>
          <a:stretch/>
        </p:blipFill>
        <p:spPr>
          <a:xfrm>
            <a:off x="1190413" y="2938777"/>
            <a:ext cx="8636804" cy="20981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89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25"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err="1">
                <a:ln>
                  <a:noFill/>
                </a:ln>
                <a:solidFill>
                  <a:srgbClr val="BE0064"/>
                </a:solidFill>
                <a:effectLst/>
                <a:uLnTx/>
                <a:uFillTx/>
                <a:latin typeface="Arial" panose="020B0604020202020204" pitchFamily="34" charset="0"/>
                <a:ea typeface="+mj-ea"/>
                <a:cs typeface="Arial" panose="020B0604020202020204" pitchFamily="34" charset="0"/>
              </a:rPr>
              <a:t>Factorising</a:t>
            </a: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 fully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17</a:t>
            </a:fld>
            <a:endParaRPr lang="en-US"/>
          </a:p>
        </p:txBody>
      </p:sp>
      <p:sp>
        <p:nvSpPr>
          <p:cNvPr id="9" name="Isosceles Triangle 8">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YOUR </a:t>
            </a:r>
          </a:p>
          <a:p>
            <a:pPr algn="ctr"/>
            <a:r>
              <a:rPr lang="en-GB" sz="2400" b="1">
                <a:solidFill>
                  <a:schemeClr val="bg1"/>
                </a:solidFill>
                <a:latin typeface="Arial" panose="020B0604020202020204" pitchFamily="34" charset="0"/>
                <a:cs typeface="Arial" panose="020B0604020202020204" pitchFamily="34" charset="0"/>
              </a:rPr>
              <a:t>TURN</a:t>
            </a:r>
          </a:p>
        </p:txBody>
      </p:sp>
      <p:sp>
        <p:nvSpPr>
          <p:cNvPr id="12" name="Rectangle 11"/>
          <p:cNvSpPr/>
          <p:nvPr/>
        </p:nvSpPr>
        <p:spPr>
          <a:xfrm>
            <a:off x="942908" y="1171573"/>
            <a:ext cx="11156403" cy="584775"/>
          </a:xfrm>
          <a:prstGeom prst="rect">
            <a:avLst/>
          </a:prstGeom>
        </p:spPr>
        <p:txBody>
          <a:bodyPr wrap="square">
            <a:spAutoFit/>
          </a:bodyPr>
          <a:lstStyle/>
          <a:p>
            <a:r>
              <a:rPr lang="en-US" sz="3200">
                <a:latin typeface="Arial" panose="020B0604020202020204" pitchFamily="34" charset="0"/>
                <a:cs typeface="Arial" panose="020B0604020202020204" pitchFamily="34" charset="0"/>
              </a:rPr>
              <a:t>Factorise fully:</a:t>
            </a:r>
          </a:p>
        </p:txBody>
      </p:sp>
      <p:sp>
        <p:nvSpPr>
          <p:cNvPr id="24" name="Rounded Rectangle 11">
            <a:extLst>
              <a:ext uri="{FF2B5EF4-FFF2-40B4-BE49-F238E27FC236}">
                <a16:creationId xmlns:a16="http://schemas.microsoft.com/office/drawing/2014/main" id="{0B35C966-377D-43A5-A367-35406E1C3E22}"/>
              </a:ext>
              <a:ext uri="{C183D7F6-B498-43B3-948B-1728B52AA6E4}">
                <adec:decorative xmlns:adec="http://schemas.microsoft.com/office/drawing/2017/decorative" val="1"/>
              </a:ext>
            </a:extLst>
          </p:cNvPr>
          <p:cNvSpPr/>
          <p:nvPr/>
        </p:nvSpPr>
        <p:spPr>
          <a:xfrm>
            <a:off x="1821542" y="1809553"/>
            <a:ext cx="4686834" cy="895646"/>
          </a:xfrm>
          <a:prstGeom prst="roundRect">
            <a:avLst/>
          </a:prstGeom>
          <a:solidFill>
            <a:srgbClr val="E6C8D9"/>
          </a:solidFill>
          <a:ln w="28575">
            <a:solidFill>
              <a:srgbClr val="E6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0AB6807-1007-2C40-ACD3-85A647021B46}"/>
              </a:ext>
            </a:extLst>
          </p:cNvPr>
          <p:cNvSpPr txBox="1"/>
          <p:nvPr/>
        </p:nvSpPr>
        <p:spPr>
          <a:xfrm>
            <a:off x="1904993" y="2093189"/>
            <a:ext cx="4370301" cy="552780"/>
          </a:xfrm>
          <a:prstGeom prst="rect">
            <a:avLst/>
          </a:prstGeom>
          <a:solidFill>
            <a:srgbClr val="E6C8D9"/>
          </a:solidFill>
          <a:ln>
            <a:solidFill>
              <a:srgbClr val="E6C8D9"/>
            </a:solidFill>
          </a:ln>
        </p:spPr>
        <p:txBody>
          <a:bodyPr wrap="square" rtlCol="0">
            <a:spAutoFit/>
          </a:bodyPr>
          <a:lstStyle/>
          <a:p>
            <a:pPr algn="ctr">
              <a:lnSpc>
                <a:spcPts val="3100"/>
              </a:lnSpc>
              <a:spcAft>
                <a:spcPts val="600"/>
              </a:spcAft>
            </a:pPr>
            <a:r>
              <a:rPr lang="en-US" sz="4800">
                <a:latin typeface="Arial" panose="020B0604020202020204" pitchFamily="34" charset="0"/>
                <a:cs typeface="Arial" panose="020B0604020202020204" pitchFamily="34" charset="0"/>
              </a:rPr>
              <a:t>12</a:t>
            </a:r>
            <a:r>
              <a:rPr lang="en-US" sz="5400" i="1">
                <a:latin typeface="Times New Roman" panose="02020603050405020304" pitchFamily="18" charset="0"/>
                <a:cs typeface="Times New Roman" panose="02020603050405020304" pitchFamily="18" charset="0"/>
              </a:rPr>
              <a:t>n</a:t>
            </a:r>
            <a:r>
              <a:rPr lang="en-US" sz="4800" i="1" baseline="30000">
                <a:latin typeface="Arial" panose="020B0604020202020204" pitchFamily="34" charset="0"/>
                <a:cs typeface="Arial" panose="020B0604020202020204" pitchFamily="34" charset="0"/>
              </a:rPr>
              <a:t>2</a:t>
            </a:r>
            <a:r>
              <a:rPr lang="en-US" sz="4800">
                <a:latin typeface="Arial" panose="020B0604020202020204" pitchFamily="34" charset="0"/>
                <a:cs typeface="Arial" panose="020B0604020202020204" pitchFamily="34" charset="0"/>
              </a:rPr>
              <a:t> + 18</a:t>
            </a:r>
            <a:r>
              <a:rPr lang="en-US" sz="5400" i="1">
                <a:latin typeface="Times New Roman" panose="02020603050405020304" pitchFamily="18" charset="0"/>
                <a:cs typeface="Times New Roman" panose="02020603050405020304" pitchFamily="18" charset="0"/>
              </a:rPr>
              <a:t>n</a:t>
            </a:r>
            <a:r>
              <a:rPr lang="en-US" sz="4800">
                <a:latin typeface="Arial" panose="020B0604020202020204" pitchFamily="34" charset="0"/>
                <a:cs typeface="Arial" panose="020B0604020202020204" pitchFamily="34" charset="0"/>
              </a:rPr>
              <a:t>       </a:t>
            </a:r>
          </a:p>
        </p:txBody>
      </p:sp>
      <p:grpSp>
        <p:nvGrpSpPr>
          <p:cNvPr id="8" name="Group 7" descr="Rectangle divided into two unequal pieces with a dotted line: The left portion labelled 12 n squared and the right portion labelled 18n. Along the length, two pink dotted answer boxes sit over the two portions and along the width one pink dotted answer box. ">
            <a:extLst>
              <a:ext uri="{FF2B5EF4-FFF2-40B4-BE49-F238E27FC236}">
                <a16:creationId xmlns:a16="http://schemas.microsoft.com/office/drawing/2014/main" id="{5E320683-48B7-442D-B801-EA4ADCE55BD7}"/>
              </a:ext>
            </a:extLst>
          </p:cNvPr>
          <p:cNvGrpSpPr/>
          <p:nvPr/>
        </p:nvGrpSpPr>
        <p:grpSpPr>
          <a:xfrm>
            <a:off x="1018189" y="3060799"/>
            <a:ext cx="5120978" cy="2886729"/>
            <a:chOff x="1018189" y="3060799"/>
            <a:chExt cx="5120978" cy="2886729"/>
          </a:xfrm>
        </p:grpSpPr>
        <p:grpSp>
          <p:nvGrpSpPr>
            <p:cNvPr id="6" name="Group 5">
              <a:extLst>
                <a:ext uri="{FF2B5EF4-FFF2-40B4-BE49-F238E27FC236}">
                  <a16:creationId xmlns:a16="http://schemas.microsoft.com/office/drawing/2014/main" id="{CDE11C71-B839-4A7F-ABE1-CDB4DDA0E676}"/>
                </a:ext>
              </a:extLst>
            </p:cNvPr>
            <p:cNvGrpSpPr/>
            <p:nvPr/>
          </p:nvGrpSpPr>
          <p:grpSpPr>
            <a:xfrm>
              <a:off x="2220143" y="3781170"/>
              <a:ext cx="3919024" cy="2166358"/>
              <a:chOff x="2063984" y="3893321"/>
              <a:chExt cx="3919024" cy="2166358"/>
            </a:xfrm>
          </p:grpSpPr>
          <p:cxnSp>
            <p:nvCxnSpPr>
              <p:cNvPr id="21" name="Straight Connector 20">
                <a:extLst>
                  <a:ext uri="{FF2B5EF4-FFF2-40B4-BE49-F238E27FC236}">
                    <a16:creationId xmlns:a16="http://schemas.microsoft.com/office/drawing/2014/main" id="{66446612-85C1-43BE-B580-9E61809BFEAE}"/>
                  </a:ext>
                </a:extLst>
              </p:cNvPr>
              <p:cNvCxnSpPr>
                <a:cxnSpLocks/>
              </p:cNvCxnSpPr>
              <p:nvPr/>
            </p:nvCxnSpPr>
            <p:spPr>
              <a:xfrm>
                <a:off x="4465091" y="3893321"/>
                <a:ext cx="0" cy="216635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45EF069-5195-4A8B-918B-A25CAB338509}"/>
                  </a:ext>
                </a:extLst>
              </p:cNvPr>
              <p:cNvSpPr/>
              <p:nvPr/>
            </p:nvSpPr>
            <p:spPr>
              <a:xfrm>
                <a:off x="2063984" y="3893321"/>
                <a:ext cx="3919024" cy="21663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5F7D1FC-7AAF-457A-9533-8F733F7EF034}"/>
                  </a:ext>
                </a:extLst>
              </p:cNvPr>
              <p:cNvSpPr txBox="1"/>
              <p:nvPr/>
            </p:nvSpPr>
            <p:spPr>
              <a:xfrm>
                <a:off x="2727995" y="4517743"/>
                <a:ext cx="1295501" cy="830997"/>
              </a:xfrm>
              <a:prstGeom prst="rect">
                <a:avLst/>
              </a:prstGeom>
              <a:noFill/>
            </p:spPr>
            <p:txBody>
              <a:bodyPr wrap="square" rtlCol="0">
                <a:spAutoFit/>
              </a:bodyPr>
              <a:lstStyle/>
              <a:p>
                <a:r>
                  <a:rPr lang="en-GB" sz="4000">
                    <a:latin typeface="Arial" panose="020B0604020202020204" pitchFamily="34" charset="0"/>
                    <a:cs typeface="Arial" panose="020B0604020202020204" pitchFamily="34" charset="0"/>
                  </a:rPr>
                  <a:t>12</a:t>
                </a:r>
                <a:r>
                  <a:rPr lang="en-GB" sz="4800" i="1">
                    <a:latin typeface="Times New Roman" panose="02020603050405020304" pitchFamily="18" charset="0"/>
                    <a:cs typeface="Times New Roman" panose="02020603050405020304" pitchFamily="18" charset="0"/>
                  </a:rPr>
                  <a:t>n</a:t>
                </a:r>
                <a:r>
                  <a:rPr lang="en-GB" sz="4000" baseline="30000">
                    <a:latin typeface="Arial" panose="020B0604020202020204" pitchFamily="34" charset="0"/>
                    <a:cs typeface="Arial" panose="020B0604020202020204" pitchFamily="34" charset="0"/>
                  </a:rPr>
                  <a:t>2</a:t>
                </a:r>
                <a:endParaRPr lang="en-GB" sz="4000" i="1" baseline="300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F59A8479-EB1D-44C8-860A-73DEE3B0B39B}"/>
                  </a:ext>
                </a:extLst>
              </p:cNvPr>
              <p:cNvSpPr txBox="1"/>
              <p:nvPr/>
            </p:nvSpPr>
            <p:spPr>
              <a:xfrm>
                <a:off x="4687507" y="4508311"/>
                <a:ext cx="1166212" cy="830997"/>
              </a:xfrm>
              <a:prstGeom prst="rect">
                <a:avLst/>
              </a:prstGeom>
              <a:noFill/>
            </p:spPr>
            <p:txBody>
              <a:bodyPr wrap="square" rtlCol="0">
                <a:spAutoFit/>
              </a:bodyPr>
              <a:lstStyle/>
              <a:p>
                <a:r>
                  <a:rPr lang="en-GB" sz="4000">
                    <a:latin typeface="Arial" panose="020B0604020202020204" pitchFamily="34" charset="0"/>
                    <a:cs typeface="Arial" panose="020B0604020202020204" pitchFamily="34" charset="0"/>
                  </a:rPr>
                  <a:t>18</a:t>
                </a:r>
                <a:r>
                  <a:rPr lang="en-GB" sz="4800" i="1">
                    <a:latin typeface="Times New Roman" panose="02020603050405020304" pitchFamily="18" charset="0"/>
                    <a:cs typeface="Times New Roman" panose="02020603050405020304" pitchFamily="18" charset="0"/>
                  </a:rPr>
                  <a:t>n</a:t>
                </a:r>
              </a:p>
            </p:txBody>
          </p:sp>
        </p:grpSp>
        <p:sp>
          <p:nvSpPr>
            <p:cNvPr id="7" name="Rectangle 6">
              <a:extLst>
                <a:ext uri="{FF2B5EF4-FFF2-40B4-BE49-F238E27FC236}">
                  <a16:creationId xmlns:a16="http://schemas.microsoft.com/office/drawing/2014/main" id="{B2320F1F-DE80-4385-B82E-E66D334F9B1D}"/>
                </a:ext>
              </a:extLst>
            </p:cNvPr>
            <p:cNvSpPr/>
            <p:nvPr/>
          </p:nvSpPr>
          <p:spPr>
            <a:xfrm>
              <a:off x="2640583" y="3070231"/>
              <a:ext cx="1106664" cy="649383"/>
            </a:xfrm>
            <a:prstGeom prst="rect">
              <a:avLst/>
            </a:prstGeom>
            <a:noFill/>
            <a:ln w="28575">
              <a:solidFill>
                <a:srgbClr val="BE00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C37D68D-314E-460E-BEEF-D71DF74501C5}"/>
                </a:ext>
              </a:extLst>
            </p:cNvPr>
            <p:cNvSpPr/>
            <p:nvPr/>
          </p:nvSpPr>
          <p:spPr>
            <a:xfrm>
              <a:off x="4830696" y="3060799"/>
              <a:ext cx="1106664" cy="649383"/>
            </a:xfrm>
            <a:prstGeom prst="rect">
              <a:avLst/>
            </a:prstGeom>
            <a:noFill/>
            <a:ln w="28575">
              <a:solidFill>
                <a:srgbClr val="BE00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DA12065-57F4-4453-96A3-D28A0EB0A976}"/>
                </a:ext>
              </a:extLst>
            </p:cNvPr>
            <p:cNvSpPr/>
            <p:nvPr/>
          </p:nvSpPr>
          <p:spPr>
            <a:xfrm>
              <a:off x="1018189" y="4504243"/>
              <a:ext cx="1106664" cy="649383"/>
            </a:xfrm>
            <a:prstGeom prst="rect">
              <a:avLst/>
            </a:prstGeom>
            <a:noFill/>
            <a:ln w="28575">
              <a:solidFill>
                <a:srgbClr val="BE006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descr="Rectangle divided into two pieces. Along the length top left labelled 2n and top right 3. The width labelled 6n. Inside, the left part labelled 12 n squared and the right part labelled 18n.">
            <a:extLst>
              <a:ext uri="{FF2B5EF4-FFF2-40B4-BE49-F238E27FC236}">
                <a16:creationId xmlns:a16="http://schemas.microsoft.com/office/drawing/2014/main" id="{42F7CAC7-EADD-457F-8A4D-AADEF476862A}"/>
              </a:ext>
            </a:extLst>
          </p:cNvPr>
          <p:cNvSpPr txBox="1"/>
          <p:nvPr/>
        </p:nvSpPr>
        <p:spPr>
          <a:xfrm>
            <a:off x="2640583" y="2950173"/>
            <a:ext cx="968188" cy="830997"/>
          </a:xfrm>
          <a:prstGeom prst="rect">
            <a:avLst/>
          </a:prstGeom>
          <a:noFill/>
        </p:spPr>
        <p:txBody>
          <a:bodyPr wrap="square" rtlCol="0">
            <a:spAutoFit/>
          </a:bodyPr>
          <a:lstStyle/>
          <a:p>
            <a:r>
              <a:rPr lang="en-GB" sz="4800" i="1" dirty="0">
                <a:solidFill>
                  <a:srgbClr val="BE0064"/>
                </a:solidFill>
                <a:latin typeface="Times New Roman" panose="02020603050405020304" pitchFamily="18" charset="0"/>
                <a:cs typeface="Times New Roman" panose="02020603050405020304" pitchFamily="18" charset="0"/>
              </a:rPr>
              <a:t> </a:t>
            </a:r>
            <a:r>
              <a:rPr lang="en-GB" sz="4000" dirty="0">
                <a:solidFill>
                  <a:srgbClr val="BE0064"/>
                </a:solidFill>
                <a:latin typeface="Arial" panose="020B0604020202020204" pitchFamily="34" charset="0"/>
                <a:cs typeface="Arial" panose="020B0604020202020204" pitchFamily="34" charset="0"/>
              </a:rPr>
              <a:t>2</a:t>
            </a:r>
            <a:r>
              <a:rPr lang="en-GB" sz="4800" i="1" dirty="0">
                <a:solidFill>
                  <a:srgbClr val="BE0064"/>
                </a:solidFill>
                <a:latin typeface="Times New Roman" panose="02020603050405020304" pitchFamily="18" charset="0"/>
                <a:cs typeface="Times New Roman" panose="02020603050405020304" pitchFamily="18" charset="0"/>
              </a:rPr>
              <a:t>n</a:t>
            </a:r>
          </a:p>
        </p:txBody>
      </p:sp>
      <p:sp>
        <p:nvSpPr>
          <p:cNvPr id="19" name="TextBox 18">
            <a:extLst>
              <a:ext uri="{FF2B5EF4-FFF2-40B4-BE49-F238E27FC236}">
                <a16:creationId xmlns:a16="http://schemas.microsoft.com/office/drawing/2014/main" id="{39886D72-EC68-453F-856B-78DBE9F4FBE7}"/>
              </a:ext>
            </a:extLst>
          </p:cNvPr>
          <p:cNvSpPr txBox="1"/>
          <p:nvPr/>
        </p:nvSpPr>
        <p:spPr>
          <a:xfrm>
            <a:off x="5041690" y="3011729"/>
            <a:ext cx="968188" cy="769441"/>
          </a:xfrm>
          <a:prstGeom prst="rect">
            <a:avLst/>
          </a:prstGeom>
          <a:noFill/>
        </p:spPr>
        <p:txBody>
          <a:bodyPr wrap="square" rtlCol="0">
            <a:spAutoFit/>
          </a:bodyPr>
          <a:lstStyle/>
          <a:p>
            <a:r>
              <a:rPr lang="en-GB" sz="4400" dirty="0">
                <a:solidFill>
                  <a:srgbClr val="BE0064"/>
                </a:solidFill>
                <a:latin typeface="Arial" panose="020B0604020202020204" pitchFamily="34" charset="0"/>
                <a:cs typeface="Arial" panose="020B0604020202020204" pitchFamily="34" charset="0"/>
              </a:rPr>
              <a:t>3</a:t>
            </a:r>
          </a:p>
        </p:txBody>
      </p:sp>
      <p:sp>
        <p:nvSpPr>
          <p:cNvPr id="35" name="TextBox 34">
            <a:extLst>
              <a:ext uri="{FF2B5EF4-FFF2-40B4-BE49-F238E27FC236}">
                <a16:creationId xmlns:a16="http://schemas.microsoft.com/office/drawing/2014/main" id="{0FD14B4E-A2B7-4410-8BC4-20EAAFBAEF38}"/>
              </a:ext>
            </a:extLst>
          </p:cNvPr>
          <p:cNvSpPr txBox="1"/>
          <p:nvPr/>
        </p:nvSpPr>
        <p:spPr>
          <a:xfrm>
            <a:off x="1010931" y="4413435"/>
            <a:ext cx="968188" cy="830997"/>
          </a:xfrm>
          <a:prstGeom prst="rect">
            <a:avLst/>
          </a:prstGeom>
          <a:noFill/>
        </p:spPr>
        <p:txBody>
          <a:bodyPr wrap="square" rtlCol="0">
            <a:spAutoFit/>
          </a:bodyPr>
          <a:lstStyle/>
          <a:p>
            <a:r>
              <a:rPr lang="en-GB" sz="4800" i="1">
                <a:solidFill>
                  <a:srgbClr val="BE0064"/>
                </a:solidFill>
                <a:latin typeface="Times New Roman" panose="02020603050405020304" pitchFamily="18" charset="0"/>
                <a:cs typeface="Times New Roman" panose="02020603050405020304" pitchFamily="18" charset="0"/>
              </a:rPr>
              <a:t> </a:t>
            </a:r>
            <a:r>
              <a:rPr lang="en-GB" sz="4000">
                <a:solidFill>
                  <a:srgbClr val="BE0064"/>
                </a:solidFill>
                <a:latin typeface="Arial" panose="020B0604020202020204" pitchFamily="34" charset="0"/>
                <a:cs typeface="Arial" panose="020B0604020202020204" pitchFamily="34" charset="0"/>
              </a:rPr>
              <a:t>6</a:t>
            </a:r>
            <a:r>
              <a:rPr lang="en-GB" sz="4800" i="1">
                <a:solidFill>
                  <a:srgbClr val="BE0064"/>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424851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18</a:t>
            </a:fld>
            <a:endParaRPr lang="en-US"/>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REVIEW</a:t>
            </a:r>
          </a:p>
        </p:txBody>
      </p:sp>
      <p:sp>
        <p:nvSpPr>
          <p:cNvPr id="14" name="TextBox 13">
            <a:extLst>
              <a:ext uri="{FF2B5EF4-FFF2-40B4-BE49-F238E27FC236}">
                <a16:creationId xmlns:a16="http://schemas.microsoft.com/office/drawing/2014/main" id="{B0AB6807-1007-2C40-ACD3-85A647021B46}"/>
              </a:ext>
            </a:extLst>
          </p:cNvPr>
          <p:cNvSpPr txBox="1"/>
          <p:nvPr/>
        </p:nvSpPr>
        <p:spPr>
          <a:xfrm>
            <a:off x="891672" y="1185884"/>
            <a:ext cx="6221818" cy="1846659"/>
          </a:xfrm>
          <a:prstGeom prst="rect">
            <a:avLst/>
          </a:prstGeom>
          <a:noFill/>
        </p:spPr>
        <p:txBody>
          <a:bodyPr wrap="square" rtlCol="0">
            <a:spAutoFit/>
          </a:bodyPr>
          <a:lstStyle/>
          <a:p>
            <a:pPr lvl="0">
              <a:spcBef>
                <a:spcPts val="600"/>
              </a:spcBef>
            </a:pPr>
            <a:r>
              <a:rPr lang="en-GB" sz="3200" b="1">
                <a:effectLst/>
                <a:latin typeface="Times New Roman" panose="02020603050405020304" pitchFamily="18" charset="0"/>
                <a:ea typeface="Yu Gothic Light" panose="020B0300000000000000" pitchFamily="34" charset="-128"/>
                <a:cs typeface="Times New Roman" panose="02020603050405020304" pitchFamily="18" charset="0"/>
              </a:rPr>
              <a:t>(a) </a:t>
            </a:r>
            <a:r>
              <a:rPr lang="en-GB" sz="3200">
                <a:effectLst/>
                <a:latin typeface="Times New Roman" panose="02020603050405020304" pitchFamily="18" charset="0"/>
                <a:ea typeface="Yu Gothic Light" panose="020B0300000000000000" pitchFamily="34" charset="-128"/>
                <a:cs typeface="Times New Roman" panose="02020603050405020304" pitchFamily="18" charset="0"/>
              </a:rPr>
              <a:t>Expand 		4</a:t>
            </a:r>
            <a:r>
              <a:rPr lang="en-GB" sz="3200" i="1">
                <a:effectLst/>
                <a:latin typeface="Times New Roman" panose="02020603050405020304" pitchFamily="18" charset="0"/>
                <a:ea typeface="Yu Gothic Light" panose="020B0300000000000000" pitchFamily="34" charset="-128"/>
                <a:cs typeface="Times New Roman" panose="02020603050405020304" pitchFamily="18" charset="0"/>
              </a:rPr>
              <a:t>e</a:t>
            </a:r>
            <a:r>
              <a:rPr lang="en-GB" sz="3200">
                <a:effectLst/>
                <a:latin typeface="Times New Roman" panose="02020603050405020304" pitchFamily="18" charset="0"/>
                <a:ea typeface="Yu Gothic Light" panose="020B0300000000000000" pitchFamily="34" charset="-128"/>
                <a:cs typeface="Times New Roman" panose="02020603050405020304" pitchFamily="18" charset="0"/>
              </a:rPr>
              <a:t>(</a:t>
            </a:r>
            <a:r>
              <a:rPr lang="en-GB" sz="3200" i="1">
                <a:effectLst/>
                <a:latin typeface="Times New Roman" panose="02020603050405020304" pitchFamily="18" charset="0"/>
                <a:ea typeface="Yu Gothic Light" panose="020B0300000000000000" pitchFamily="34" charset="-128"/>
                <a:cs typeface="Times New Roman" panose="02020603050405020304" pitchFamily="18" charset="0"/>
              </a:rPr>
              <a:t>e</a:t>
            </a:r>
            <a:r>
              <a:rPr lang="en-GB" sz="3200">
                <a:effectLst/>
                <a:latin typeface="Times New Roman" panose="02020603050405020304" pitchFamily="18" charset="0"/>
                <a:ea typeface="Yu Gothic Light" panose="020B0300000000000000" pitchFamily="34" charset="-128"/>
                <a:cs typeface="Times New Roman" panose="02020603050405020304" pitchFamily="18" charset="0"/>
              </a:rPr>
              <a:t> + 2)</a:t>
            </a:r>
            <a:endParaRPr lang="en-GB" sz="3200" b="1">
              <a:effectLst/>
              <a:latin typeface="Times New Roman" panose="02020603050405020304" pitchFamily="18" charset="0"/>
              <a:ea typeface="Yu Gothic Light" panose="020B0300000000000000" pitchFamily="34" charset="-128"/>
              <a:cs typeface="Times New Roman" panose="02020603050405020304" pitchFamily="18" charset="0"/>
            </a:endParaRPr>
          </a:p>
          <a:p>
            <a:pPr algn="r">
              <a:spcAft>
                <a:spcPts val="60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   </a:t>
            </a:r>
          </a:p>
          <a:p>
            <a:pPr algn="r">
              <a:spcAft>
                <a:spcPts val="60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a:t>
            </a:r>
          </a:p>
          <a:p>
            <a:pPr algn="r">
              <a:spcAft>
                <a:spcPts val="600"/>
              </a:spcAft>
            </a:pPr>
            <a:r>
              <a:rPr lang="en-GB" sz="2400" b="1">
                <a:effectLst/>
                <a:latin typeface="Times New Roman" panose="02020603050405020304" pitchFamily="18" charset="0"/>
                <a:ea typeface="Calibri" panose="020F0502020204030204" pitchFamily="34" charset="0"/>
                <a:cs typeface="Times New Roman" panose="02020603050405020304" pitchFamily="18" charset="0"/>
              </a:rPr>
              <a:t>(2)</a:t>
            </a:r>
            <a:endParaRPr lang="en-GB"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911917" y="1371018"/>
            <a:ext cx="2589857" cy="97199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976501" y="1524438"/>
            <a:ext cx="2339054" cy="584775"/>
          </a:xfrm>
          <a:prstGeom prst="rect">
            <a:avLst/>
          </a:prstGeom>
          <a:noFill/>
        </p:spPr>
        <p:txBody>
          <a:bodyPr wrap="square" rtlCol="0">
            <a:spAutoFit/>
          </a:bodyPr>
          <a:lstStyle/>
          <a:p>
            <a:r>
              <a:rPr lang="en-US" sz="3200" b="1" dirty="0">
                <a:solidFill>
                  <a:srgbClr val="BE0064"/>
                </a:solidFill>
                <a:latin typeface="Times New Roman" panose="02020603050405020304" pitchFamily="18" charset="0"/>
                <a:cs typeface="Times New Roman" panose="02020603050405020304" pitchFamily="18" charset="0"/>
              </a:rPr>
              <a:t>(a) </a:t>
            </a:r>
            <a:r>
              <a:rPr lang="en-US" sz="3200" dirty="0">
                <a:solidFill>
                  <a:srgbClr val="BE0064"/>
                </a:solidFill>
                <a:latin typeface="Times New Roman" panose="02020603050405020304" pitchFamily="18" charset="0"/>
                <a:cs typeface="Times New Roman" panose="02020603050405020304" pitchFamily="18" charset="0"/>
              </a:rPr>
              <a:t>4</a:t>
            </a:r>
            <a:r>
              <a:rPr lang="en-US" sz="3200" i="1" dirty="0">
                <a:solidFill>
                  <a:srgbClr val="BE0064"/>
                </a:solidFill>
                <a:latin typeface="Times New Roman" panose="02020603050405020304" pitchFamily="18" charset="0"/>
                <a:cs typeface="Times New Roman" panose="02020603050405020304" pitchFamily="18" charset="0"/>
              </a:rPr>
              <a:t>e</a:t>
            </a:r>
            <a:r>
              <a:rPr lang="en-US" sz="3200" baseline="30000" dirty="0">
                <a:solidFill>
                  <a:srgbClr val="BE0064"/>
                </a:solidFill>
                <a:latin typeface="Times New Roman" panose="02020603050405020304" pitchFamily="18" charset="0"/>
                <a:cs typeface="Times New Roman" panose="02020603050405020304" pitchFamily="18" charset="0"/>
              </a:rPr>
              <a:t>2</a:t>
            </a:r>
            <a:r>
              <a:rPr lang="en-US" sz="3200" dirty="0">
                <a:solidFill>
                  <a:srgbClr val="BE0064"/>
                </a:solidFill>
                <a:latin typeface="Times New Roman" panose="02020603050405020304" pitchFamily="18" charset="0"/>
                <a:cs typeface="Times New Roman" panose="02020603050405020304" pitchFamily="18" charset="0"/>
              </a:rPr>
              <a:t> + 8</a:t>
            </a:r>
            <a:r>
              <a:rPr lang="en-US" sz="3200" i="1" dirty="0">
                <a:solidFill>
                  <a:srgbClr val="BE0064"/>
                </a:solidFill>
                <a:latin typeface="Times New Roman" panose="02020603050405020304" pitchFamily="18" charset="0"/>
                <a:cs typeface="Times New Roman" panose="02020603050405020304" pitchFamily="18" charset="0"/>
              </a:rPr>
              <a:t>e</a:t>
            </a:r>
            <a:endParaRPr lang="en-US" sz="3200" dirty="0">
              <a:solidFill>
                <a:srgbClr val="BE0064"/>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0AB6807-1007-2C40-ACD3-85A647021B46}"/>
              </a:ext>
            </a:extLst>
          </p:cNvPr>
          <p:cNvSpPr txBox="1"/>
          <p:nvPr/>
        </p:nvSpPr>
        <p:spPr>
          <a:xfrm>
            <a:off x="891673" y="3469224"/>
            <a:ext cx="6221818" cy="1846659"/>
          </a:xfrm>
          <a:prstGeom prst="rect">
            <a:avLst/>
          </a:prstGeom>
          <a:noFill/>
        </p:spPr>
        <p:txBody>
          <a:bodyPr wrap="square" rtlCol="0">
            <a:spAutoFit/>
          </a:bodyPr>
          <a:lstStyle/>
          <a:p>
            <a:pPr lvl="0">
              <a:spcBef>
                <a:spcPts val="600"/>
              </a:spcBef>
            </a:pPr>
            <a:r>
              <a:rPr lang="en-US" sz="3200" b="1">
                <a:latin typeface="Times New Roman" panose="02020603050405020304" pitchFamily="18" charset="0"/>
                <a:ea typeface="Yu Gothic Light" panose="020B0300000000000000" pitchFamily="34" charset="-128"/>
                <a:cs typeface="Times New Roman" panose="02020603050405020304" pitchFamily="18" charset="0"/>
              </a:rPr>
              <a:t>(b)  </a:t>
            </a:r>
            <a:r>
              <a:rPr lang="en-US" sz="3200" err="1">
                <a:effectLst/>
                <a:latin typeface="Times New Roman" panose="02020603050405020304" pitchFamily="18" charset="0"/>
                <a:ea typeface="Yu Gothic Light" panose="020B0300000000000000" pitchFamily="34" charset="-128"/>
                <a:cs typeface="Times New Roman" panose="02020603050405020304" pitchFamily="18" charset="0"/>
              </a:rPr>
              <a:t>Factorise</a:t>
            </a:r>
            <a:r>
              <a:rPr lang="en-US" sz="3200">
                <a:effectLst/>
                <a:latin typeface="Times New Roman" panose="02020603050405020304" pitchFamily="18" charset="0"/>
                <a:ea typeface="Yu Gothic Light" panose="020B0300000000000000" pitchFamily="34" charset="-128"/>
                <a:cs typeface="Times New Roman" panose="02020603050405020304" pitchFamily="18" charset="0"/>
              </a:rPr>
              <a:t> fully	9</a:t>
            </a:r>
            <a:r>
              <a:rPr lang="en-US" sz="3200" i="1">
                <a:effectLst/>
                <a:latin typeface="Times New Roman" panose="02020603050405020304" pitchFamily="18" charset="0"/>
                <a:ea typeface="Yu Gothic Light" panose="020B0300000000000000" pitchFamily="34" charset="-128"/>
                <a:cs typeface="Times New Roman" panose="02020603050405020304" pitchFamily="18" charset="0"/>
              </a:rPr>
              <a:t>x</a:t>
            </a:r>
            <a:r>
              <a:rPr lang="en-US" sz="3200" baseline="30000">
                <a:effectLst/>
                <a:latin typeface="Times New Roman" panose="02020603050405020304" pitchFamily="18" charset="0"/>
                <a:ea typeface="Yu Gothic Light" panose="020B0300000000000000" pitchFamily="34" charset="-128"/>
                <a:cs typeface="Times New Roman" panose="02020603050405020304" pitchFamily="18" charset="0"/>
              </a:rPr>
              <a:t>2</a:t>
            </a:r>
            <a:r>
              <a:rPr lang="en-US" sz="3200">
                <a:effectLst/>
                <a:latin typeface="Times New Roman" panose="02020603050405020304" pitchFamily="18" charset="0"/>
                <a:ea typeface="Yu Gothic Light" panose="020B0300000000000000" pitchFamily="34" charset="-128"/>
                <a:cs typeface="Times New Roman" panose="02020603050405020304" pitchFamily="18" charset="0"/>
              </a:rPr>
              <a:t> + 6</a:t>
            </a:r>
            <a:r>
              <a:rPr lang="en-US" sz="3200" i="1">
                <a:effectLst/>
                <a:latin typeface="Times New Roman" panose="02020603050405020304" pitchFamily="18" charset="0"/>
                <a:ea typeface="Yu Gothic Light" panose="020B0300000000000000" pitchFamily="34" charset="-128"/>
                <a:cs typeface="Times New Roman" panose="02020603050405020304" pitchFamily="18" charset="0"/>
              </a:rPr>
              <a:t>x</a:t>
            </a:r>
            <a:endParaRPr lang="en-GB" sz="3200">
              <a:effectLst/>
              <a:latin typeface="Times New Roman" panose="02020603050405020304" pitchFamily="18" charset="0"/>
              <a:ea typeface="Yu Gothic Light" panose="020B0300000000000000" pitchFamily="34" charset="-128"/>
              <a:cs typeface="Times New Roman" panose="02020603050405020304" pitchFamily="18" charset="0"/>
            </a:endParaRPr>
          </a:p>
          <a:p>
            <a:pPr>
              <a:spcAft>
                <a:spcPts val="6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a:effectLst/>
              <a:latin typeface="Times New Roman" panose="02020603050405020304" pitchFamily="18" charset="0"/>
              <a:ea typeface="Calibri" panose="020F0502020204030204" pitchFamily="34" charset="0"/>
              <a:cs typeface="Times New Roman" panose="02020603050405020304" pitchFamily="18" charset="0"/>
            </a:endParaRPr>
          </a:p>
          <a:p>
            <a:pPr algn="r">
              <a:spcAft>
                <a:spcPts val="600"/>
              </a:spcAft>
            </a:pPr>
            <a:r>
              <a:rPr lang="en-GB" sz="2400">
                <a:effectLst/>
                <a:latin typeface="Times New Roman" panose="02020603050405020304" pitchFamily="18" charset="0"/>
                <a:ea typeface="Calibri" panose="020F0502020204030204" pitchFamily="34" charset="0"/>
                <a:cs typeface="Times New Roman" panose="02020603050405020304" pitchFamily="18" charset="0"/>
              </a:rPr>
              <a:t>……………………………</a:t>
            </a:r>
          </a:p>
          <a:p>
            <a:pPr algn="r">
              <a:spcAft>
                <a:spcPts val="600"/>
              </a:spcAft>
            </a:pPr>
            <a:r>
              <a:rPr lang="en-GB" sz="2400" b="1">
                <a:effectLst/>
                <a:latin typeface="Times New Roman" panose="02020603050405020304" pitchFamily="18" charset="0"/>
                <a:ea typeface="Calibri" panose="020F0502020204030204" pitchFamily="34" charset="0"/>
                <a:cs typeface="Times New Roman" panose="02020603050405020304" pitchFamily="18" charset="0"/>
              </a:rPr>
              <a:t>(2)</a:t>
            </a:r>
            <a:endParaRPr lang="en-GB"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892110" y="3439054"/>
            <a:ext cx="2609665" cy="97199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956692" y="3627682"/>
            <a:ext cx="2609665" cy="1138773"/>
          </a:xfrm>
          <a:prstGeom prst="rect">
            <a:avLst/>
          </a:prstGeom>
          <a:noFill/>
        </p:spPr>
        <p:txBody>
          <a:bodyPr wrap="square" rtlCol="0">
            <a:spAutoFit/>
          </a:bodyPr>
          <a:lstStyle/>
          <a:p>
            <a:r>
              <a:rPr lang="en-US" sz="3200" b="1" dirty="0">
                <a:solidFill>
                  <a:srgbClr val="BE0064"/>
                </a:solidFill>
                <a:latin typeface="Times New Roman" panose="02020603050405020304" pitchFamily="18" charset="0"/>
                <a:cs typeface="Times New Roman" panose="02020603050405020304" pitchFamily="18" charset="0"/>
              </a:rPr>
              <a:t>(b) </a:t>
            </a:r>
            <a:r>
              <a:rPr lang="en-US" sz="3200" dirty="0">
                <a:solidFill>
                  <a:srgbClr val="BE0064"/>
                </a:solidFill>
                <a:latin typeface="Times New Roman" panose="02020603050405020304" pitchFamily="18" charset="0"/>
                <a:cs typeface="Times New Roman" panose="02020603050405020304" pitchFamily="18" charset="0"/>
              </a:rPr>
              <a:t>3</a:t>
            </a:r>
            <a:r>
              <a:rPr lang="en-US" sz="3200" i="1" dirty="0">
                <a:solidFill>
                  <a:srgbClr val="BE0064"/>
                </a:solidFill>
                <a:latin typeface="Times New Roman" panose="02020603050405020304" pitchFamily="18" charset="0"/>
                <a:cs typeface="Times New Roman" panose="02020603050405020304" pitchFamily="18" charset="0"/>
              </a:rPr>
              <a:t>x</a:t>
            </a:r>
            <a:r>
              <a:rPr lang="en-US" sz="3200" dirty="0">
                <a:solidFill>
                  <a:srgbClr val="BE0064"/>
                </a:solidFill>
                <a:latin typeface="Times New Roman" panose="02020603050405020304" pitchFamily="18" charset="0"/>
                <a:cs typeface="Times New Roman" panose="02020603050405020304" pitchFamily="18" charset="0"/>
              </a:rPr>
              <a:t>(3</a:t>
            </a:r>
            <a:r>
              <a:rPr lang="en-US" sz="3200" i="1" dirty="0">
                <a:solidFill>
                  <a:srgbClr val="BE0064"/>
                </a:solidFill>
                <a:latin typeface="Times New Roman" panose="02020603050405020304" pitchFamily="18" charset="0"/>
                <a:cs typeface="Times New Roman" panose="02020603050405020304" pitchFamily="18" charset="0"/>
              </a:rPr>
              <a:t>x</a:t>
            </a:r>
            <a:r>
              <a:rPr lang="en-US" sz="3200" dirty="0">
                <a:solidFill>
                  <a:srgbClr val="BE0064"/>
                </a:solidFill>
                <a:latin typeface="Times New Roman" panose="02020603050405020304" pitchFamily="18" charset="0"/>
                <a:cs typeface="Times New Roman" panose="02020603050405020304" pitchFamily="18" charset="0"/>
              </a:rPr>
              <a:t> + 2)</a:t>
            </a:r>
            <a:r>
              <a:rPr lang="en-US" b="1" dirty="0">
                <a:solidFill>
                  <a:srgbClr val="BE0064"/>
                </a:solidFill>
              </a:rPr>
              <a:t>	</a:t>
            </a:r>
            <a:br>
              <a:rPr lang="en-US" b="1" dirty="0">
                <a:solidFill>
                  <a:srgbClr val="BE0064"/>
                </a:solidFill>
              </a:rPr>
            </a:br>
            <a:endParaRPr lang="en-US" b="1" dirty="0">
              <a:solidFill>
                <a:srgbClr val="BE0064"/>
              </a:solidFill>
            </a:endParaRPr>
          </a:p>
        </p:txBody>
      </p:sp>
      <p:sp>
        <p:nvSpPr>
          <p:cNvPr id="18" name="Rectangle 17">
            <a:extLst>
              <a:ext uri="{FF2B5EF4-FFF2-40B4-BE49-F238E27FC236}">
                <a16:creationId xmlns:a16="http://schemas.microsoft.com/office/drawing/2014/main" id="{605B13A3-BE31-44A7-A606-38729832003E}"/>
              </a:ext>
              <a:ext uri="{C183D7F6-B498-43B3-948B-1728B52AA6E4}">
                <adec:decorative xmlns:adec="http://schemas.microsoft.com/office/drawing/2017/decorative" val="1"/>
              </a:ext>
            </a:extLst>
          </p:cNvPr>
          <p:cNvSpPr/>
          <p:nvPr/>
        </p:nvSpPr>
        <p:spPr>
          <a:xfrm>
            <a:off x="8819892" y="1334427"/>
            <a:ext cx="2826157" cy="1143367"/>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05B13A3-BE31-44A7-A606-38729832003E}"/>
              </a:ext>
              <a:ext uri="{C183D7F6-B498-43B3-948B-1728B52AA6E4}">
                <adec:decorative xmlns:adec="http://schemas.microsoft.com/office/drawing/2017/decorative" val="1"/>
              </a:ext>
            </a:extLst>
          </p:cNvPr>
          <p:cNvSpPr/>
          <p:nvPr/>
        </p:nvSpPr>
        <p:spPr>
          <a:xfrm>
            <a:off x="8819892" y="3353369"/>
            <a:ext cx="2826157" cy="1143367"/>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2550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review: </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Basic algebra</a:t>
            </a:r>
            <a:endParaRPr lang="en-GB" sz="400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419497" y="2050368"/>
            <a:ext cx="9144000" cy="3506575"/>
          </a:xfrm>
          <a:ln w="38100">
            <a:solidFill>
              <a:srgbClr val="BE0064"/>
            </a:solidFill>
          </a:ln>
        </p:spPr>
        <p:txBody>
          <a:bodyPr>
            <a:normAutofit/>
          </a:bodyPr>
          <a:lstStyle/>
          <a:p>
            <a:pPr algn="l">
              <a:lnSpc>
                <a:spcPts val="3100"/>
              </a:lnSpc>
              <a:spcAft>
                <a:spcPts val="600"/>
              </a:spcAft>
            </a:pPr>
            <a:r>
              <a:rPr lang="en-GB" sz="2800" b="1">
                <a:solidFill>
                  <a:srgbClr val="BE0064"/>
                </a:solidFill>
                <a:latin typeface="Arial" panose="020B0604020202020204" pitchFamily="34" charset="0"/>
                <a:cs typeface="Arial" panose="020B0604020202020204" pitchFamily="34" charset="0"/>
              </a:rPr>
              <a:t>Objectives</a:t>
            </a:r>
          </a:p>
          <a:p>
            <a:pPr marL="231775" indent="-231775" algn="l">
              <a:lnSpc>
                <a:spcPts val="3100"/>
              </a:lnSpc>
              <a:spcAft>
                <a:spcPts val="600"/>
              </a:spcAft>
              <a:buFont typeface="Arial" panose="020B0604020202020204" pitchFamily="34" charset="0"/>
              <a:buChar char="•"/>
            </a:pPr>
            <a:r>
              <a:rPr lang="en-GB" sz="2800">
                <a:latin typeface="Arial" panose="020B0604020202020204" pitchFamily="34" charset="0"/>
                <a:cs typeface="Arial" panose="020B0604020202020204" pitchFamily="34" charset="0"/>
              </a:rPr>
              <a:t>Use correct algebraic notation</a:t>
            </a:r>
          </a:p>
          <a:p>
            <a:pPr marL="231775" indent="-231775" algn="l">
              <a:lnSpc>
                <a:spcPts val="3100"/>
              </a:lnSpc>
              <a:spcAft>
                <a:spcPts val="600"/>
              </a:spcAft>
              <a:buFont typeface="Arial" panose="020B0604020202020204" pitchFamily="34" charset="0"/>
              <a:buChar char="•"/>
            </a:pPr>
            <a:r>
              <a:rPr lang="en-GB" sz="2800">
                <a:latin typeface="Arial" panose="020B0604020202020204" pitchFamily="34" charset="0"/>
                <a:cs typeface="Arial" panose="020B0604020202020204" pitchFamily="34" charset="0"/>
              </a:rPr>
              <a:t>Expand brackets</a:t>
            </a:r>
          </a:p>
          <a:p>
            <a:pPr marL="231775" indent="-231775" algn="l">
              <a:lnSpc>
                <a:spcPts val="3100"/>
              </a:lnSpc>
              <a:spcAft>
                <a:spcPts val="600"/>
              </a:spcAft>
              <a:buFont typeface="Arial" panose="020B0604020202020204" pitchFamily="34" charset="0"/>
              <a:buChar char="•"/>
            </a:pPr>
            <a:r>
              <a:rPr lang="en-GB" sz="2800">
                <a:latin typeface="Arial" panose="020B0604020202020204" pitchFamily="34" charset="0"/>
                <a:cs typeface="Arial" panose="020B0604020202020204" pitchFamily="34" charset="0"/>
              </a:rPr>
              <a:t>Factorise algebraic expressions</a:t>
            </a:r>
          </a:p>
          <a:p>
            <a:pPr marL="231775" indent="-231775" algn="l">
              <a:lnSpc>
                <a:spcPts val="3100"/>
              </a:lnSpc>
              <a:spcAft>
                <a:spcPts val="600"/>
              </a:spcAft>
              <a:buFont typeface="Arial" panose="020B0604020202020204" pitchFamily="34" charset="0"/>
              <a:buChar char="•"/>
            </a:pPr>
            <a:r>
              <a:rPr lang="en-GB" sz="2800">
                <a:latin typeface="Arial" panose="020B0604020202020204" pitchFamily="34" charset="0"/>
                <a:cs typeface="Arial" panose="020B0604020202020204" pitchFamily="34" charset="0"/>
              </a:rPr>
              <a:t>Factorise fully (both number/letters) in the same algebraic expression</a:t>
            </a:r>
          </a:p>
          <a:p>
            <a:pPr algn="l"/>
            <a:endParaRPr lang="en-GB"/>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19</a:t>
            </a:fld>
            <a:endParaRPr lang="en-US"/>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556944"/>
            <a:ext cx="9558936" cy="1753057"/>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sz="2800">
                <a:latin typeface="Arial" panose="020B0604020202020204" pitchFamily="34" charset="0"/>
                <a:cs typeface="Arial" panose="020B0604020202020204" pitchFamily="34" charset="0"/>
              </a:rPr>
              <a:t>Factorise quadratics of the form </a:t>
            </a:r>
            <a:r>
              <a:rPr lang="en-GB" sz="3200" i="1">
                <a:latin typeface="Times New Roman" panose="02020603050405020304" pitchFamily="18" charset="0"/>
                <a:cs typeface="Times New Roman" panose="02020603050405020304" pitchFamily="18" charset="0"/>
              </a:rPr>
              <a:t>x</a:t>
            </a:r>
            <a:r>
              <a:rPr lang="en-GB" sz="2800" baseline="30000">
                <a:latin typeface="Arial" panose="020B0604020202020204" pitchFamily="34" charset="0"/>
                <a:cs typeface="Arial" panose="020B0604020202020204" pitchFamily="34" charset="0"/>
              </a:rPr>
              <a:t>2</a:t>
            </a:r>
            <a:r>
              <a:rPr lang="en-GB" sz="2800">
                <a:latin typeface="Arial" panose="020B0604020202020204" pitchFamily="34" charset="0"/>
                <a:cs typeface="Arial" panose="020B0604020202020204" pitchFamily="34" charset="0"/>
              </a:rPr>
              <a:t> + </a:t>
            </a:r>
            <a:r>
              <a:rPr lang="en-GB" sz="3200" i="1">
                <a:latin typeface="Times New Roman" panose="02020603050405020304" pitchFamily="18" charset="0"/>
                <a:cs typeface="Times New Roman" panose="02020603050405020304" pitchFamily="18" charset="0"/>
              </a:rPr>
              <a:t>bx</a:t>
            </a:r>
            <a:r>
              <a:rPr lang="en-GB" sz="2800">
                <a:latin typeface="Arial" panose="020B0604020202020204" pitchFamily="34" charset="0"/>
                <a:cs typeface="Arial" panose="020B0604020202020204" pitchFamily="34" charset="0"/>
              </a:rPr>
              <a:t> + </a:t>
            </a:r>
            <a:r>
              <a:rPr lang="en-GB" sz="3200" i="1">
                <a:latin typeface="Times New Roman" panose="02020603050405020304" pitchFamily="18" charset="0"/>
                <a:cs typeface="Times New Roman" panose="02020603050405020304" pitchFamily="18" charset="0"/>
              </a:rPr>
              <a:t>c </a:t>
            </a:r>
          </a:p>
        </p:txBody>
      </p:sp>
    </p:spTree>
    <p:extLst>
      <p:ext uri="{BB962C8B-B14F-4D97-AF65-F5344CB8AC3E}">
        <p14:creationId xmlns:p14="http://schemas.microsoft.com/office/powerpoint/2010/main" val="413609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Buying carpet</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5" name="Rectangle 4"/>
          <p:cNvSpPr/>
          <p:nvPr/>
        </p:nvSpPr>
        <p:spPr>
          <a:xfrm>
            <a:off x="478889" y="1213085"/>
            <a:ext cx="11156403" cy="58477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Sam is buying new carpet for the living room.  </a:t>
            </a:r>
            <a:endParaRPr lang="en-US" sz="3200" dirty="0"/>
          </a:p>
        </p:txBody>
      </p:sp>
      <p:grpSp>
        <p:nvGrpSpPr>
          <p:cNvPr id="8" name="Group 7" descr="Grey rectangle with width 4 and length n">
            <a:extLst>
              <a:ext uri="{FF2B5EF4-FFF2-40B4-BE49-F238E27FC236}">
                <a16:creationId xmlns:a16="http://schemas.microsoft.com/office/drawing/2014/main" id="{1FE86573-FFC9-408C-92EE-51961A92D12A}"/>
              </a:ext>
            </a:extLst>
          </p:cNvPr>
          <p:cNvGrpSpPr/>
          <p:nvPr/>
        </p:nvGrpSpPr>
        <p:grpSpPr>
          <a:xfrm>
            <a:off x="5257800" y="1595783"/>
            <a:ext cx="5883544" cy="2159577"/>
            <a:chOff x="5257800" y="1595783"/>
            <a:chExt cx="5883544" cy="2159577"/>
          </a:xfrm>
        </p:grpSpPr>
        <p:sp>
          <p:nvSpPr>
            <p:cNvPr id="3" name="Rectangle 2">
              <a:extLst>
                <a:ext uri="{FF2B5EF4-FFF2-40B4-BE49-F238E27FC236}">
                  <a16:creationId xmlns:a16="http://schemas.microsoft.com/office/drawing/2014/main" id="{53C817A5-7A1E-4B8A-857E-A2860C066E9D}"/>
                </a:ext>
              </a:extLst>
            </p:cNvPr>
            <p:cNvSpPr/>
            <p:nvPr/>
          </p:nvSpPr>
          <p:spPr>
            <a:xfrm>
              <a:off x="5787755" y="2231384"/>
              <a:ext cx="5353589" cy="1523976"/>
            </a:xfrm>
            <a:prstGeom prst="rect">
              <a:avLst/>
            </a:prstGeom>
            <a:blipFill dpi="0" rotWithShape="1">
              <a:blip r:embed="rId3">
                <a:alphaModFix amt="50000"/>
              </a:blip>
              <a:srcRec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ED71FA7-FB3B-44A0-AE13-04AC7B449F12}"/>
                </a:ext>
              </a:extLst>
            </p:cNvPr>
            <p:cNvSpPr txBox="1"/>
            <p:nvPr/>
          </p:nvSpPr>
          <p:spPr>
            <a:xfrm>
              <a:off x="8375009" y="1595783"/>
              <a:ext cx="901700" cy="646331"/>
            </a:xfrm>
            <a:prstGeom prst="rect">
              <a:avLst/>
            </a:prstGeom>
            <a:noFill/>
          </p:spPr>
          <p:txBody>
            <a:bodyPr wrap="square" rtlCol="0">
              <a:spAutoFit/>
            </a:bodyPr>
            <a:lstStyle/>
            <a:p>
              <a:r>
                <a:rPr lang="en-GB" sz="3600" i="1" dirty="0">
                  <a:latin typeface="Times New Roman" panose="02020603050405020304" pitchFamily="18" charset="0"/>
                  <a:cs typeface="Times New Roman" panose="02020603050405020304" pitchFamily="18" charset="0"/>
                </a:rPr>
                <a:t>n</a:t>
              </a:r>
            </a:p>
          </p:txBody>
        </p:sp>
        <p:sp>
          <p:nvSpPr>
            <p:cNvPr id="13" name="TextBox 12">
              <a:extLst>
                <a:ext uri="{FF2B5EF4-FFF2-40B4-BE49-F238E27FC236}">
                  <a16:creationId xmlns:a16="http://schemas.microsoft.com/office/drawing/2014/main" id="{27677040-CC8C-4519-A631-DD1E27340A7D}"/>
                </a:ext>
              </a:extLst>
            </p:cNvPr>
            <p:cNvSpPr txBox="1"/>
            <p:nvPr/>
          </p:nvSpPr>
          <p:spPr>
            <a:xfrm>
              <a:off x="5257800" y="2829381"/>
              <a:ext cx="901700"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4</a:t>
              </a:r>
            </a:p>
          </p:txBody>
        </p:sp>
      </p:grpSp>
      <p:sp>
        <p:nvSpPr>
          <p:cNvPr id="11" name="Text Box 2"/>
          <p:cNvSpPr txBox="1"/>
          <p:nvPr/>
        </p:nvSpPr>
        <p:spPr>
          <a:xfrm>
            <a:off x="5530951" y="4514137"/>
            <a:ext cx="6159297" cy="76349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15000"/>
              </a:lnSpc>
              <a:spcBef>
                <a:spcPts val="400"/>
              </a:spcBef>
              <a:spcAft>
                <a:spcPts val="400"/>
              </a:spcAft>
            </a:pPr>
            <a:r>
              <a:rPr lang="en-GB" sz="3600" i="1" dirty="0">
                <a:solidFill>
                  <a:schemeClr val="tx1"/>
                </a:solidFill>
                <a:effectLst/>
                <a:latin typeface="Times New Roman" panose="02020603050405020304" pitchFamily="18" charset="0"/>
                <a:ea typeface="Calibri"/>
                <a:cs typeface="Times New Roman" panose="02020603050405020304" pitchFamily="18" charset="0"/>
              </a:rPr>
              <a:t>n</a:t>
            </a:r>
            <a:r>
              <a:rPr lang="en-GB" sz="3200" dirty="0">
                <a:solidFill>
                  <a:schemeClr val="tx1"/>
                </a:solidFill>
                <a:effectLst/>
                <a:latin typeface="Arial"/>
                <a:ea typeface="Calibri"/>
                <a:cs typeface="Times New Roman"/>
              </a:rPr>
              <a:t> = length customer wants to buy</a:t>
            </a:r>
            <a:endParaRPr lang="en-GB" sz="3200" dirty="0">
              <a:solidFill>
                <a:schemeClr val="tx1"/>
              </a:solidFill>
              <a:effectLst/>
              <a:ea typeface="Calibri"/>
              <a:cs typeface="Times New Roman"/>
            </a:endParaRPr>
          </a:p>
        </p:txBody>
      </p:sp>
      <p:pic>
        <p:nvPicPr>
          <p:cNvPr id="15" name="Picture 14">
            <a:extLst>
              <a:ext uri="{FF2B5EF4-FFF2-40B4-BE49-F238E27FC236}">
                <a16:creationId xmlns:a16="http://schemas.microsoft.com/office/drawing/2014/main" id="{1EB2B739-7A03-4067-8CA1-DE450307667A}"/>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04741" y="2466228"/>
            <a:ext cx="4775672" cy="2943972"/>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35464"/>
          </a:xfrm>
          <a:solidFill>
            <a:srgbClr val="BE0064"/>
          </a:solidFill>
        </p:spPr>
        <p:txBody>
          <a:bodyPr anchor="ctr">
            <a:normAutofit/>
          </a:bodyPr>
          <a:lstStyle/>
          <a:p>
            <a:pPr algn="l"/>
            <a:r>
              <a:rPr lang="en-US" sz="4000" b="1" dirty="0">
                <a:solidFill>
                  <a:schemeClr val="bg1"/>
                </a:solidFill>
                <a:latin typeface="Arial" panose="020B0604020202020204" pitchFamily="34" charset="0"/>
                <a:cs typeface="Arial" panose="020B0604020202020204" pitchFamily="34" charset="0"/>
              </a:rPr>
              <a:t>Lesson 3:</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20</a:t>
            </a:fld>
            <a:endParaRPr lang="en-US" dirty="0"/>
          </a:p>
        </p:txBody>
      </p:sp>
      <p:sp>
        <p:nvSpPr>
          <p:cNvPr id="3" name="Subtitle 2">
            <a:extLst>
              <a:ext uri="{FF2B5EF4-FFF2-40B4-BE49-F238E27FC236}">
                <a16:creationId xmlns:a16="http://schemas.microsoft.com/office/drawing/2014/main" id="{6D17EB91-628E-46AE-9928-24046C5C62CF}"/>
              </a:ext>
              <a:ext uri="{C183D7F6-B498-43B3-948B-1728B52AA6E4}">
                <adec:decorative xmlns:adec="http://schemas.microsoft.com/office/drawing/2017/decorative" val="1"/>
              </a:ext>
            </a:extLst>
          </p:cNvPr>
          <p:cNvSpPr>
            <a:spLocks noGrp="1"/>
          </p:cNvSpPr>
          <p:nvPr>
            <p:ph type="subTitle" idx="1"/>
          </p:nvPr>
        </p:nvSpPr>
        <p:spPr>
          <a:xfrm>
            <a:off x="1524000" y="2997201"/>
            <a:ext cx="9144000" cy="3224305"/>
          </a:xfrm>
          <a:ln w="38100">
            <a:solidFill>
              <a:srgbClr val="BE0064"/>
            </a:solidFill>
          </a:ln>
        </p:spPr>
        <p:txBody>
          <a:bodyPr>
            <a:normAutofit/>
          </a:body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Photo acknowledgements</a:t>
            </a:r>
          </a:p>
          <a:p>
            <a:pPr algn="l">
              <a:lnSpc>
                <a:spcPct val="120000"/>
              </a:lnSpc>
              <a:spcBef>
                <a:spcPts val="0"/>
              </a:spcBef>
              <a:spcAft>
                <a:spcPts val="600"/>
              </a:spcAft>
            </a:pPr>
            <a:r>
              <a:rPr lang="en-GB" b="1" dirty="0">
                <a:latin typeface="Arial" panose="020B0604020202020204" pitchFamily="34" charset="0"/>
                <a:cs typeface="Arial" panose="020B0604020202020204" pitchFamily="34" charset="0"/>
              </a:rPr>
              <a:t>Shutterstock.com: </a:t>
            </a:r>
            <a:r>
              <a:rPr lang="en-GB" dirty="0">
                <a:latin typeface="Arial" panose="020B0604020202020204" pitchFamily="34" charset="0"/>
                <a:cs typeface="Arial" panose="020B0604020202020204" pitchFamily="34" charset="0"/>
              </a:rPr>
              <a:t>Vincent Giordano Photo</a:t>
            </a:r>
          </a:p>
          <a:p>
            <a:pPr algn="l">
              <a:lnSpc>
                <a:spcPct val="120000"/>
              </a:lnSpc>
              <a:spcBef>
                <a:spcPts val="0"/>
              </a:spcBef>
              <a:spcAft>
                <a:spcPts val="600"/>
              </a:spcAft>
            </a:pPr>
            <a:r>
              <a:rPr lang="en-GB" b="1" dirty="0">
                <a:solidFill>
                  <a:srgbClr val="BE0064"/>
                </a:solidFill>
                <a:latin typeface="Arial" panose="020B0604020202020204" pitchFamily="34" charset="0"/>
                <a:cs typeface="Arial" panose="020B0604020202020204" pitchFamily="34" charset="0"/>
              </a:rPr>
              <a:t>Text acknowledgements</a:t>
            </a:r>
          </a:p>
          <a:p>
            <a:pPr algn="l">
              <a:lnSpc>
                <a:spcPct val="120000"/>
              </a:lnSpc>
              <a:spcBef>
                <a:spcPts val="0"/>
              </a:spcBef>
              <a:spcAft>
                <a:spcPts val="600"/>
              </a:spcAft>
            </a:pPr>
            <a:r>
              <a:rPr lang="en-GB" b="1" dirty="0">
                <a:latin typeface="Arial" panose="020B0604020202020204" pitchFamily="34" charset="0"/>
                <a:cs typeface="Arial" panose="020B0604020202020204" pitchFamily="34" charset="0"/>
              </a:rPr>
              <a:t>Pearson Education Ltd: </a:t>
            </a:r>
            <a:r>
              <a:rPr lang="en-GB" dirty="0">
                <a:latin typeface="Arial" panose="020B0604020202020204" pitchFamily="34" charset="0"/>
                <a:cs typeface="Arial" panose="020B0604020202020204" pitchFamily="34" charset="0"/>
              </a:rPr>
              <a:t>Pearson Edexcel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GCSE (9-1) In Mathematics (1MA1) Foundation (Non-Calculator) Paper 1F, June 2018 and Paper 3F, November 2019</a:t>
            </a:r>
          </a:p>
        </p:txBody>
      </p:sp>
      <p:pic>
        <p:nvPicPr>
          <p:cNvPr id="8" name="Picture 7">
            <a:extLst>
              <a:ext uri="{FF2B5EF4-FFF2-40B4-BE49-F238E27FC236}">
                <a16:creationId xmlns:a16="http://schemas.microsoft.com/office/drawing/2014/main" id="{69A22469-F497-9A7B-F04D-377ADABA086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3474" y="63431"/>
            <a:ext cx="1705051" cy="870975"/>
          </a:xfrm>
          <a:prstGeom prst="rect">
            <a:avLst/>
          </a:prstGeom>
          <a:noFill/>
        </p:spPr>
      </p:pic>
    </p:spTree>
    <p:extLst>
      <p:ext uri="{BB962C8B-B14F-4D97-AF65-F5344CB8AC3E}">
        <p14:creationId xmlns:p14="http://schemas.microsoft.com/office/powerpoint/2010/main" val="18032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42E2E8-1072-45AD-8945-0B5E6CCDE767}"/>
              </a:ext>
            </a:extLst>
          </p:cNvPr>
          <p:cNvSpPr/>
          <p:nvPr/>
        </p:nvSpPr>
        <p:spPr>
          <a:xfrm>
            <a:off x="-29028" y="1453335"/>
            <a:ext cx="1648669" cy="2545761"/>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Area of carpet</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11" name="Text Box 2"/>
          <p:cNvSpPr txBox="1"/>
          <p:nvPr/>
        </p:nvSpPr>
        <p:spPr>
          <a:xfrm>
            <a:off x="4475618" y="3999096"/>
            <a:ext cx="4135129" cy="50165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15000"/>
              </a:lnSpc>
              <a:spcBef>
                <a:spcPts val="400"/>
              </a:spcBef>
              <a:spcAft>
                <a:spcPts val="400"/>
              </a:spcAft>
            </a:pPr>
            <a:r>
              <a:rPr lang="en-GB" sz="3200" dirty="0">
                <a:solidFill>
                  <a:schemeClr val="tx1"/>
                </a:solidFill>
                <a:latin typeface="Arial"/>
                <a:ea typeface="Calibri"/>
                <a:cs typeface="Times New Roman"/>
              </a:rPr>
              <a:t>Area of carpet = </a:t>
            </a:r>
            <a:r>
              <a:rPr lang="en-GB" sz="3200" dirty="0">
                <a:solidFill>
                  <a:schemeClr val="tx1"/>
                </a:solidFill>
                <a:effectLst/>
                <a:latin typeface="Arial"/>
                <a:ea typeface="Calibri"/>
                <a:cs typeface="Times New Roman"/>
              </a:rPr>
              <a:t> </a:t>
            </a:r>
            <a:endParaRPr lang="en-GB" sz="3200" b="1" i="1" dirty="0">
              <a:solidFill>
                <a:schemeClr val="tx1"/>
              </a:solidFill>
              <a:latin typeface="Arial"/>
              <a:ea typeface="Calibri"/>
              <a:cs typeface="Times New Roman"/>
            </a:endParaRPr>
          </a:p>
          <a:p>
            <a:pPr algn="l">
              <a:lnSpc>
                <a:spcPct val="115000"/>
              </a:lnSpc>
              <a:spcBef>
                <a:spcPts val="400"/>
              </a:spcBef>
              <a:spcAft>
                <a:spcPts val="400"/>
              </a:spcAft>
            </a:pPr>
            <a:r>
              <a:rPr lang="en-GB" sz="3200" dirty="0">
                <a:solidFill>
                  <a:schemeClr val="tx1"/>
                </a:solidFill>
                <a:effectLst/>
                <a:latin typeface="Arial"/>
                <a:ea typeface="Calibri"/>
                <a:cs typeface="Times New Roman"/>
              </a:rPr>
              <a:t> </a:t>
            </a:r>
            <a:endParaRPr lang="en-GB" sz="3200" dirty="0">
              <a:solidFill>
                <a:schemeClr val="tx1"/>
              </a:solidFill>
              <a:effectLst/>
              <a:ea typeface="Calibri"/>
              <a:cs typeface="Times New Roman"/>
            </a:endParaRPr>
          </a:p>
        </p:txBody>
      </p:sp>
      <p:sp>
        <p:nvSpPr>
          <p:cNvPr id="8" name="Text Box 2"/>
          <p:cNvSpPr txBox="1"/>
          <p:nvPr/>
        </p:nvSpPr>
        <p:spPr>
          <a:xfrm>
            <a:off x="4866140" y="3954251"/>
            <a:ext cx="4135129" cy="50165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15000"/>
              </a:lnSpc>
              <a:spcBef>
                <a:spcPts val="400"/>
              </a:spcBef>
              <a:spcAft>
                <a:spcPts val="400"/>
              </a:spcAft>
            </a:pPr>
            <a:r>
              <a:rPr lang="en-GB" sz="3200" dirty="0">
                <a:solidFill>
                  <a:schemeClr val="tx1"/>
                </a:solidFill>
                <a:effectLst/>
                <a:latin typeface="Arial"/>
                <a:ea typeface="Calibri"/>
                <a:cs typeface="Times New Roman"/>
              </a:rPr>
              <a:t>                        </a:t>
            </a:r>
            <a:r>
              <a:rPr lang="en-GB" sz="3200" b="1" dirty="0">
                <a:solidFill>
                  <a:schemeClr val="tx1"/>
                </a:solidFill>
                <a:latin typeface="Arial"/>
                <a:ea typeface="Calibri"/>
                <a:cs typeface="Times New Roman"/>
              </a:rPr>
              <a:t>4</a:t>
            </a:r>
            <a:r>
              <a:rPr lang="en-GB" sz="3600" b="1" i="1" dirty="0">
                <a:solidFill>
                  <a:schemeClr val="tx1"/>
                </a:solidFill>
                <a:latin typeface="Times New Roman" panose="02020603050405020304" pitchFamily="18" charset="0"/>
                <a:ea typeface="Calibri"/>
                <a:cs typeface="Times New Roman" panose="02020603050405020304" pitchFamily="18" charset="0"/>
              </a:rPr>
              <a:t>n</a:t>
            </a:r>
          </a:p>
          <a:p>
            <a:pPr algn="l">
              <a:lnSpc>
                <a:spcPct val="115000"/>
              </a:lnSpc>
              <a:spcBef>
                <a:spcPts val="400"/>
              </a:spcBef>
              <a:spcAft>
                <a:spcPts val="400"/>
              </a:spcAft>
            </a:pPr>
            <a:r>
              <a:rPr lang="en-GB" sz="3200" dirty="0">
                <a:solidFill>
                  <a:schemeClr val="tx1"/>
                </a:solidFill>
                <a:effectLst/>
                <a:latin typeface="Arial"/>
                <a:ea typeface="Calibri"/>
                <a:cs typeface="Times New Roman"/>
              </a:rPr>
              <a:t> </a:t>
            </a:r>
            <a:endParaRPr lang="en-GB" sz="3200" dirty="0">
              <a:solidFill>
                <a:schemeClr val="tx1"/>
              </a:solidFill>
              <a:effectLst/>
              <a:ea typeface="Calibri"/>
              <a:cs typeface="Times New Roman"/>
            </a:endParaRPr>
          </a:p>
        </p:txBody>
      </p:sp>
      <p:sp>
        <p:nvSpPr>
          <p:cNvPr id="12" name="Text Box 2"/>
          <p:cNvSpPr txBox="1"/>
          <p:nvPr/>
        </p:nvSpPr>
        <p:spPr>
          <a:xfrm>
            <a:off x="2070177" y="4974344"/>
            <a:ext cx="8268301" cy="50165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00"/>
              </a:spcBef>
              <a:spcAft>
                <a:spcPts val="400"/>
              </a:spcAft>
            </a:pPr>
            <a:r>
              <a:rPr lang="en-GB" sz="3200" b="1" dirty="0">
                <a:solidFill>
                  <a:schemeClr val="tx1"/>
                </a:solidFill>
                <a:latin typeface="Arial"/>
                <a:ea typeface="Calibri"/>
                <a:cs typeface="Times New Roman"/>
              </a:rPr>
              <a:t>Length</a:t>
            </a:r>
            <a:r>
              <a:rPr lang="en-GB" sz="3200" dirty="0">
                <a:solidFill>
                  <a:schemeClr val="tx1"/>
                </a:solidFill>
                <a:latin typeface="Arial"/>
                <a:ea typeface="Calibri"/>
                <a:cs typeface="Times New Roman"/>
              </a:rPr>
              <a:t> is measured in </a:t>
            </a:r>
            <a:r>
              <a:rPr lang="en-GB" sz="3200" b="1" dirty="0">
                <a:solidFill>
                  <a:schemeClr val="tx1"/>
                </a:solidFill>
                <a:latin typeface="Arial"/>
                <a:ea typeface="Calibri"/>
                <a:cs typeface="Times New Roman"/>
              </a:rPr>
              <a:t>metres</a:t>
            </a:r>
            <a:r>
              <a:rPr lang="en-GB" sz="3200" dirty="0">
                <a:solidFill>
                  <a:schemeClr val="tx1"/>
                </a:solidFill>
                <a:latin typeface="Arial"/>
                <a:ea typeface="Calibri"/>
                <a:cs typeface="Times New Roman"/>
              </a:rPr>
              <a:t>.</a:t>
            </a:r>
          </a:p>
          <a:p>
            <a:pPr algn="ctr">
              <a:lnSpc>
                <a:spcPct val="115000"/>
              </a:lnSpc>
              <a:spcBef>
                <a:spcPts val="400"/>
              </a:spcBef>
              <a:spcAft>
                <a:spcPts val="400"/>
              </a:spcAft>
            </a:pPr>
            <a:r>
              <a:rPr lang="en-GB" sz="3200" b="1" dirty="0">
                <a:solidFill>
                  <a:schemeClr val="tx1"/>
                </a:solidFill>
                <a:latin typeface="Arial"/>
                <a:ea typeface="Calibri"/>
                <a:cs typeface="Times New Roman"/>
              </a:rPr>
              <a:t>Area</a:t>
            </a:r>
            <a:r>
              <a:rPr lang="en-GB" sz="3200" dirty="0">
                <a:solidFill>
                  <a:schemeClr val="tx1"/>
                </a:solidFill>
                <a:latin typeface="Arial"/>
                <a:ea typeface="Calibri"/>
                <a:cs typeface="Times New Roman"/>
              </a:rPr>
              <a:t> </a:t>
            </a:r>
            <a:r>
              <a:rPr lang="en-GB" sz="3200" dirty="0">
                <a:solidFill>
                  <a:schemeClr val="tx1"/>
                </a:solidFill>
                <a:effectLst/>
                <a:latin typeface="Arial"/>
                <a:ea typeface="Calibri"/>
                <a:cs typeface="Times New Roman"/>
              </a:rPr>
              <a:t>is measured in </a:t>
            </a:r>
            <a:r>
              <a:rPr lang="en-GB" sz="3200" b="1" dirty="0">
                <a:solidFill>
                  <a:schemeClr val="tx1"/>
                </a:solidFill>
                <a:effectLst/>
                <a:latin typeface="Arial"/>
                <a:ea typeface="Calibri"/>
                <a:cs typeface="Times New Roman"/>
              </a:rPr>
              <a:t>square</a:t>
            </a:r>
            <a:r>
              <a:rPr lang="en-GB" sz="3200" dirty="0">
                <a:solidFill>
                  <a:schemeClr val="tx1"/>
                </a:solidFill>
                <a:effectLst/>
                <a:latin typeface="Arial"/>
                <a:ea typeface="Calibri"/>
                <a:cs typeface="Times New Roman"/>
              </a:rPr>
              <a:t> </a:t>
            </a:r>
            <a:r>
              <a:rPr lang="en-GB" sz="3200" b="1" dirty="0">
                <a:solidFill>
                  <a:schemeClr val="tx1"/>
                </a:solidFill>
                <a:effectLst/>
                <a:latin typeface="Arial"/>
                <a:ea typeface="Calibri"/>
                <a:cs typeface="Times New Roman"/>
              </a:rPr>
              <a:t>metres</a:t>
            </a:r>
            <a:r>
              <a:rPr lang="en-GB" sz="3200" dirty="0">
                <a:solidFill>
                  <a:schemeClr val="tx1"/>
                </a:solidFill>
                <a:effectLst/>
                <a:latin typeface="Arial"/>
                <a:ea typeface="Calibri"/>
                <a:cs typeface="Times New Roman"/>
              </a:rPr>
              <a:t>.</a:t>
            </a:r>
            <a:endParaRPr lang="en-GB" sz="3200" i="1" dirty="0">
              <a:solidFill>
                <a:schemeClr val="tx1"/>
              </a:solidFill>
              <a:latin typeface="Arial"/>
              <a:ea typeface="Calibri"/>
              <a:cs typeface="Times New Roman"/>
            </a:endParaRPr>
          </a:p>
          <a:p>
            <a:pPr algn="l">
              <a:lnSpc>
                <a:spcPct val="115000"/>
              </a:lnSpc>
              <a:spcBef>
                <a:spcPts val="400"/>
              </a:spcBef>
              <a:spcAft>
                <a:spcPts val="400"/>
              </a:spcAft>
            </a:pPr>
            <a:r>
              <a:rPr lang="en-GB" sz="3200" dirty="0">
                <a:solidFill>
                  <a:schemeClr val="tx1"/>
                </a:solidFill>
                <a:effectLst/>
                <a:latin typeface="Arial"/>
                <a:ea typeface="Calibri"/>
                <a:cs typeface="Times New Roman"/>
              </a:rPr>
              <a:t> </a:t>
            </a:r>
            <a:endParaRPr lang="en-GB" sz="3200" dirty="0">
              <a:solidFill>
                <a:schemeClr val="tx1"/>
              </a:solidFill>
              <a:effectLst/>
              <a:ea typeface="Calibri"/>
              <a:cs typeface="Times New Roman"/>
            </a:endParaRPr>
          </a:p>
        </p:txBody>
      </p:sp>
      <p:grpSp>
        <p:nvGrpSpPr>
          <p:cNvPr id="15" name="Group 14">
            <a:extLst>
              <a:ext uri="{FF2B5EF4-FFF2-40B4-BE49-F238E27FC236}">
                <a16:creationId xmlns:a16="http://schemas.microsoft.com/office/drawing/2014/main" id="{B1563ADF-80A4-4AC0-B53A-FEA17E75F921}"/>
              </a:ext>
            </a:extLst>
          </p:cNvPr>
          <p:cNvGrpSpPr/>
          <p:nvPr/>
        </p:nvGrpSpPr>
        <p:grpSpPr>
          <a:xfrm>
            <a:off x="-133029" y="2043815"/>
            <a:ext cx="8101371" cy="1523976"/>
            <a:chOff x="111737" y="2813999"/>
            <a:chExt cx="5956878" cy="1109479"/>
          </a:xfrm>
        </p:grpSpPr>
        <p:sp>
          <p:nvSpPr>
            <p:cNvPr id="17" name="Rectangle 16">
              <a:extLst>
                <a:ext uri="{FF2B5EF4-FFF2-40B4-BE49-F238E27FC236}">
                  <a16:creationId xmlns:a16="http://schemas.microsoft.com/office/drawing/2014/main" id="{12CC4577-3354-4D0D-ADF8-78669EF894BD}"/>
                </a:ext>
              </a:extLst>
            </p:cNvPr>
            <p:cNvSpPr/>
            <p:nvPr/>
          </p:nvSpPr>
          <p:spPr>
            <a:xfrm>
              <a:off x="3090176" y="2813999"/>
              <a:ext cx="2978439" cy="1109479"/>
            </a:xfrm>
            <a:prstGeom prst="rect">
              <a:avLst/>
            </a:prstGeom>
            <a:blipFill dpi="0" rotWithShape="1">
              <a:blip r:embed="rId3">
                <a:alphaModFix amt="50000"/>
              </a:blip>
              <a:srcRect/>
              <a:tile tx="0" ty="0" sx="100000" sy="100000" flip="none" algn="tl"/>
            </a:bli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Rectangle 17">
              <a:extLst>
                <a:ext uri="{FF2B5EF4-FFF2-40B4-BE49-F238E27FC236}">
                  <a16:creationId xmlns:a16="http://schemas.microsoft.com/office/drawing/2014/main" id="{6CC33B6C-3342-4609-9649-02E425B32789}"/>
                </a:ext>
              </a:extLst>
            </p:cNvPr>
            <p:cNvSpPr/>
            <p:nvPr/>
          </p:nvSpPr>
          <p:spPr>
            <a:xfrm>
              <a:off x="111737" y="2813999"/>
              <a:ext cx="2978439" cy="1109479"/>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9" name="TextBox 18">
            <a:extLst>
              <a:ext uri="{FF2B5EF4-FFF2-40B4-BE49-F238E27FC236}">
                <a16:creationId xmlns:a16="http://schemas.microsoft.com/office/drawing/2014/main" id="{58FFC3ED-A4F7-4186-BAEF-95E26096F26A}"/>
              </a:ext>
            </a:extLst>
          </p:cNvPr>
          <p:cNvSpPr txBox="1"/>
          <p:nvPr/>
        </p:nvSpPr>
        <p:spPr>
          <a:xfrm>
            <a:off x="3531745" y="2528558"/>
            <a:ext cx="48991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26AB4F79-DC2C-4FFF-BCB9-026524425E93}"/>
              </a:ext>
            </a:extLst>
          </p:cNvPr>
          <p:cNvSpPr txBox="1"/>
          <p:nvPr/>
        </p:nvSpPr>
        <p:spPr>
          <a:xfrm>
            <a:off x="5606304" y="1496232"/>
            <a:ext cx="489913" cy="523220"/>
          </a:xfrm>
          <a:prstGeom prst="rect">
            <a:avLst/>
          </a:prstGeom>
          <a:noFill/>
        </p:spPr>
        <p:txBody>
          <a:bodyPr wrap="square" rtlCol="0">
            <a:spAutoFit/>
          </a:bodyPr>
          <a:lstStyle/>
          <a:p>
            <a:r>
              <a:rPr lang="en-GB" sz="2800" i="1" dirty="0">
                <a:latin typeface="Times New Roman" charset="0"/>
                <a:ea typeface="Times New Roman" charset="0"/>
                <a:cs typeface="Times New Roman" charset="0"/>
              </a:rPr>
              <a:t>n</a:t>
            </a:r>
          </a:p>
        </p:txBody>
      </p:sp>
      <p:cxnSp>
        <p:nvCxnSpPr>
          <p:cNvPr id="5" name="Straight Connector 4">
            <a:extLst>
              <a:ext uri="{FF2B5EF4-FFF2-40B4-BE49-F238E27FC236}">
                <a16:creationId xmlns:a16="http://schemas.microsoft.com/office/drawing/2014/main" id="{41E8F82D-56DA-4608-B0E7-415AE825178B}"/>
              </a:ext>
            </a:extLst>
          </p:cNvPr>
          <p:cNvCxnSpPr/>
          <p:nvPr/>
        </p:nvCxnSpPr>
        <p:spPr>
          <a:xfrm>
            <a:off x="3913010" y="2043815"/>
            <a:ext cx="0" cy="15239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93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000" fill="hold"/>
                                        <p:tgtEl>
                                          <p:spTgt spid="15"/>
                                        </p:tgtEl>
                                      </p:cBhvr>
                                      <p:by x="150000" y="100000"/>
                                    </p:animScale>
                                  </p:childTnLst>
                                </p:cTn>
                              </p:par>
                            </p:childTnLst>
                          </p:cTn>
                        </p:par>
                        <p:par>
                          <p:cTn id="7" fill="hold">
                            <p:stCondLst>
                              <p:cond delay="2000"/>
                            </p:stCondLst>
                            <p:childTnLst>
                              <p:par>
                                <p:cTn id="8" presetID="6" presetClass="emph" presetSubtype="0" autoRev="1" fill="hold" nodeType="afterEffect">
                                  <p:stCondLst>
                                    <p:cond delay="0"/>
                                  </p:stCondLst>
                                  <p:childTnLst>
                                    <p:animScale>
                                      <p:cBhvr>
                                        <p:cTn id="9" dur="2000" fill="hold"/>
                                        <p:tgtEl>
                                          <p:spTgt spid="15"/>
                                        </p:tgtEl>
                                      </p:cBhvr>
                                      <p:by x="50000" y="100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Variables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4</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535996"/>
            <a:chOff x="1259457" y="1949570"/>
            <a:chExt cx="8212347" cy="391639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rgbClr val="BE0064"/>
            </a:solidFill>
            <a:ln w="38100">
              <a:solidFill>
                <a:srgbClr val="BE0064"/>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916392"/>
            </a:xfrm>
            <a:prstGeom prst="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Rectangle 1">
            <a:extLst>
              <a:ext uri="{FF2B5EF4-FFF2-40B4-BE49-F238E27FC236}">
                <a16:creationId xmlns:a16="http://schemas.microsoft.com/office/drawing/2014/main" id="{0785A771-B7A1-4FAA-8333-95ADBA3206F8}"/>
              </a:ext>
            </a:extLst>
          </p:cNvPr>
          <p:cNvSpPr/>
          <p:nvPr/>
        </p:nvSpPr>
        <p:spPr>
          <a:xfrm>
            <a:off x="2643215" y="2613392"/>
            <a:ext cx="6735075" cy="2769989"/>
          </a:xfrm>
          <a:prstGeom prst="rect">
            <a:avLst/>
          </a:prstGeom>
        </p:spPr>
        <p:txBody>
          <a:bodyPr wrap="square">
            <a:spAutoFit/>
          </a:bodyPr>
          <a:lstStyle/>
          <a:p>
            <a:pPr algn="ctr">
              <a:spcAft>
                <a:spcPts val="600"/>
              </a:spcAft>
            </a:pPr>
            <a:r>
              <a:rPr lang="en-US" sz="3200" dirty="0">
                <a:latin typeface="Arial" panose="020B0604020202020204" pitchFamily="34" charset="0"/>
                <a:cs typeface="Arial" panose="020B0604020202020204" pitchFamily="34" charset="0"/>
              </a:rPr>
              <a:t>A </a:t>
            </a:r>
            <a:r>
              <a:rPr lang="en-US" sz="3200" b="1" dirty="0">
                <a:latin typeface="Arial" panose="020B0604020202020204" pitchFamily="34" charset="0"/>
                <a:cs typeface="Arial" panose="020B0604020202020204" pitchFamily="34" charset="0"/>
              </a:rPr>
              <a:t>variable</a:t>
            </a:r>
            <a:r>
              <a:rPr lang="en-US" sz="3200" dirty="0">
                <a:latin typeface="Arial" panose="020B0604020202020204" pitchFamily="34" charset="0"/>
                <a:cs typeface="Arial" panose="020B0604020202020204" pitchFamily="34" charset="0"/>
              </a:rPr>
              <a:t> is an </a:t>
            </a:r>
            <a:r>
              <a:rPr lang="en-US" sz="3200" b="1" dirty="0">
                <a:latin typeface="Arial" panose="020B0604020202020204" pitchFamily="34" charset="0"/>
                <a:cs typeface="Arial" panose="020B0604020202020204" pitchFamily="34" charset="0"/>
              </a:rPr>
              <a:t>unknown</a:t>
            </a:r>
            <a:r>
              <a:rPr lang="en-US" sz="3200" dirty="0">
                <a:latin typeface="Arial" panose="020B0604020202020204" pitchFamily="34" charset="0"/>
                <a:cs typeface="Arial" panose="020B0604020202020204" pitchFamily="34" charset="0"/>
              </a:rPr>
              <a:t> value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represented by a letter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(e.g. </a:t>
            </a:r>
            <a:r>
              <a:rPr lang="en-US" sz="3600" i="1" dirty="0">
                <a:latin typeface="Times New Roman" panose="02020603050405020304" pitchFamily="18" charset="0"/>
                <a:cs typeface="Times New Roman" panose="02020603050405020304" pitchFamily="18" charset="0"/>
              </a:rPr>
              <a:t>n</a:t>
            </a:r>
            <a:r>
              <a:rPr lang="en-US" sz="3200" dirty="0">
                <a:latin typeface="Arial" panose="020B0604020202020204" pitchFamily="34" charset="0"/>
                <a:cs typeface="Arial" panose="020B0604020202020204" pitchFamily="34" charset="0"/>
              </a:rPr>
              <a:t>).</a:t>
            </a:r>
          </a:p>
          <a:p>
            <a:pPr algn="ctr">
              <a:spcAft>
                <a:spcPts val="600"/>
              </a:spcAft>
            </a:pPr>
            <a:endParaRPr lang="en-US" sz="3200" dirty="0">
              <a:latin typeface="Arial" panose="020B0604020202020204" pitchFamily="34" charset="0"/>
              <a:cs typeface="Arial" panose="020B0604020202020204" pitchFamily="34" charset="0"/>
            </a:endParaRPr>
          </a:p>
          <a:p>
            <a:pPr algn="ctr">
              <a:spcAft>
                <a:spcPts val="600"/>
              </a:spcAft>
            </a:pPr>
            <a:r>
              <a:rPr lang="en-US" sz="3200" dirty="0">
                <a:latin typeface="Arial" panose="020B0604020202020204" pitchFamily="34" charset="0"/>
                <a:cs typeface="Arial" panose="020B0604020202020204" pitchFamily="34" charset="0"/>
              </a:rPr>
              <a:t>The value of a variable</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can </a:t>
            </a:r>
            <a:r>
              <a:rPr lang="en-US" sz="3200" b="1" dirty="0">
                <a:latin typeface="Arial" panose="020B0604020202020204" pitchFamily="34" charset="0"/>
                <a:cs typeface="Arial" panose="020B0604020202020204" pitchFamily="34" charset="0"/>
              </a:rPr>
              <a:t>change</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578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descr="The grey rectangle with width 4 and length n, with 4n written in the centre. To the right is added another piece with '2' on the length side and '8' in the centre.">
            <a:extLst>
              <a:ext uri="{FF2B5EF4-FFF2-40B4-BE49-F238E27FC236}">
                <a16:creationId xmlns:a16="http://schemas.microsoft.com/office/drawing/2014/main" id="{C3D7A206-F1EB-49D4-97C0-ECB6D126D91A}"/>
              </a:ext>
            </a:extLst>
          </p:cNvPr>
          <p:cNvGrpSpPr/>
          <p:nvPr/>
        </p:nvGrpSpPr>
        <p:grpSpPr>
          <a:xfrm>
            <a:off x="2530905" y="1745692"/>
            <a:ext cx="7451295" cy="2184546"/>
            <a:chOff x="2530905" y="1761734"/>
            <a:chExt cx="7451295" cy="2184546"/>
          </a:xfrm>
        </p:grpSpPr>
        <p:grpSp>
          <p:nvGrpSpPr>
            <p:cNvPr id="26" name="Group 25">
              <a:extLst>
                <a:ext uri="{FF2B5EF4-FFF2-40B4-BE49-F238E27FC236}">
                  <a16:creationId xmlns:a16="http://schemas.microsoft.com/office/drawing/2014/main" id="{23134529-AF45-4156-849A-645E7A555E0A}"/>
                </a:ext>
              </a:extLst>
            </p:cNvPr>
            <p:cNvGrpSpPr/>
            <p:nvPr/>
          </p:nvGrpSpPr>
          <p:grpSpPr>
            <a:xfrm>
              <a:off x="2530905" y="1764813"/>
              <a:ext cx="7204000" cy="2159746"/>
              <a:chOff x="5257800" y="1595614"/>
              <a:chExt cx="5776615" cy="2159746"/>
            </a:xfrm>
          </p:grpSpPr>
          <p:sp>
            <p:nvSpPr>
              <p:cNvPr id="29" name="Rectangle 28">
                <a:extLst>
                  <a:ext uri="{FF2B5EF4-FFF2-40B4-BE49-F238E27FC236}">
                    <a16:creationId xmlns:a16="http://schemas.microsoft.com/office/drawing/2014/main" id="{AACD5B3E-F9D1-4AB1-8BBD-18835676AAA5}"/>
                  </a:ext>
                </a:extLst>
              </p:cNvPr>
              <p:cNvSpPr/>
              <p:nvPr/>
            </p:nvSpPr>
            <p:spPr>
              <a:xfrm>
                <a:off x="5680826" y="2231384"/>
                <a:ext cx="5353589" cy="1523976"/>
              </a:xfrm>
              <a:prstGeom prst="rect">
                <a:avLst/>
              </a:prstGeom>
              <a:blipFill dpi="0" rotWithShape="1">
                <a:blip r:embed="rId3">
                  <a:alphaModFix amt="50000"/>
                </a:blip>
                <a:srcRect/>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6679729-7640-452F-BD9E-2CAA3680E0E8}"/>
                  </a:ext>
                </a:extLst>
              </p:cNvPr>
              <p:cNvSpPr txBox="1"/>
              <p:nvPr/>
            </p:nvSpPr>
            <p:spPr>
              <a:xfrm>
                <a:off x="7757373" y="1595614"/>
                <a:ext cx="901700" cy="646331"/>
              </a:xfrm>
              <a:prstGeom prst="rect">
                <a:avLst/>
              </a:prstGeom>
              <a:noFill/>
            </p:spPr>
            <p:txBody>
              <a:bodyPr wrap="square" rtlCol="0">
                <a:spAutoFit/>
              </a:bodyPr>
              <a:lstStyle/>
              <a:p>
                <a:r>
                  <a:rPr lang="en-GB" sz="3600" i="1" dirty="0">
                    <a:latin typeface="Times New Roman" panose="02020603050405020304" pitchFamily="18" charset="0"/>
                    <a:cs typeface="Times New Roman" panose="02020603050405020304" pitchFamily="18" charset="0"/>
                  </a:rPr>
                  <a:t>n</a:t>
                </a:r>
              </a:p>
            </p:txBody>
          </p:sp>
          <p:sp>
            <p:nvSpPr>
              <p:cNvPr id="31" name="TextBox 30">
                <a:extLst>
                  <a:ext uri="{FF2B5EF4-FFF2-40B4-BE49-F238E27FC236}">
                    <a16:creationId xmlns:a16="http://schemas.microsoft.com/office/drawing/2014/main" id="{6B6EB4A9-0FC0-4BCF-8960-22DA7BDF27D2}"/>
                  </a:ext>
                </a:extLst>
              </p:cNvPr>
              <p:cNvSpPr txBox="1"/>
              <p:nvPr/>
            </p:nvSpPr>
            <p:spPr>
              <a:xfrm>
                <a:off x="5257800" y="2829381"/>
                <a:ext cx="901700"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4</a:t>
                </a:r>
              </a:p>
            </p:txBody>
          </p:sp>
        </p:grpSp>
        <p:sp>
          <p:nvSpPr>
            <p:cNvPr id="27" name="TextBox 26">
              <a:extLst>
                <a:ext uri="{FF2B5EF4-FFF2-40B4-BE49-F238E27FC236}">
                  <a16:creationId xmlns:a16="http://schemas.microsoft.com/office/drawing/2014/main" id="{E3A42821-3929-4DE8-B339-8F0F3F7AF9F4}"/>
                </a:ext>
              </a:extLst>
            </p:cNvPr>
            <p:cNvSpPr txBox="1"/>
            <p:nvPr/>
          </p:nvSpPr>
          <p:spPr>
            <a:xfrm>
              <a:off x="8857693" y="1761734"/>
              <a:ext cx="1124507"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2</a:t>
              </a:r>
            </a:p>
          </p:txBody>
        </p:sp>
        <p:cxnSp>
          <p:nvCxnSpPr>
            <p:cNvPr id="28" name="Straight Connector 27">
              <a:extLst>
                <a:ext uri="{FF2B5EF4-FFF2-40B4-BE49-F238E27FC236}">
                  <a16:creationId xmlns:a16="http://schemas.microsoft.com/office/drawing/2014/main" id="{6CD8C730-81FA-4F58-A931-A60542FFC19F}"/>
                </a:ext>
              </a:extLst>
            </p:cNvPr>
            <p:cNvCxnSpPr/>
            <p:nvPr/>
          </p:nvCxnSpPr>
          <p:spPr>
            <a:xfrm>
              <a:off x="8398489" y="2411144"/>
              <a:ext cx="0" cy="153513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Buying extra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9" name="Rectangle 8"/>
          <p:cNvSpPr/>
          <p:nvPr/>
        </p:nvSpPr>
        <p:spPr>
          <a:xfrm>
            <a:off x="459351" y="1171573"/>
            <a:ext cx="11156403" cy="58477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The owner recommends buying an extra 2 </a:t>
            </a:r>
            <a:r>
              <a:rPr lang="en-US" sz="3200" dirty="0" err="1">
                <a:latin typeface="Arial" panose="020B0604020202020204" pitchFamily="34" charset="0"/>
                <a:cs typeface="Arial" panose="020B0604020202020204" pitchFamily="34" charset="0"/>
              </a:rPr>
              <a:t>metres</a:t>
            </a:r>
            <a:r>
              <a:rPr lang="en-US" sz="3200">
                <a:latin typeface="Arial" panose="020B0604020202020204" pitchFamily="34" charset="0"/>
                <a:cs typeface="Arial" panose="020B0604020202020204" pitchFamily="34" charset="0"/>
              </a:rPr>
              <a:t>.</a:t>
            </a:r>
          </a:p>
        </p:txBody>
      </p:sp>
      <p:grpSp>
        <p:nvGrpSpPr>
          <p:cNvPr id="3" name="Group 2">
            <a:extLst>
              <a:ext uri="{C183D7F6-B498-43B3-948B-1728B52AA6E4}">
                <adec:decorative xmlns:adec="http://schemas.microsoft.com/office/drawing/2017/decorative" val="1"/>
              </a:ext>
            </a:extLst>
          </p:cNvPr>
          <p:cNvGrpSpPr/>
          <p:nvPr/>
        </p:nvGrpSpPr>
        <p:grpSpPr>
          <a:xfrm>
            <a:off x="1313004" y="4208009"/>
            <a:ext cx="4031996" cy="1547990"/>
            <a:chOff x="1313004" y="4208009"/>
            <a:chExt cx="4031996" cy="1547990"/>
          </a:xfrm>
        </p:grpSpPr>
        <p:sp>
          <p:nvSpPr>
            <p:cNvPr id="7" name="Rounded Rectangle 11">
              <a:extLst>
                <a:ext uri="{FF2B5EF4-FFF2-40B4-BE49-F238E27FC236}">
                  <a16:creationId xmlns:a16="http://schemas.microsoft.com/office/drawing/2014/main" id="{0B35C966-377D-43A5-A367-35406E1C3E22}"/>
                </a:ext>
              </a:extLst>
            </p:cNvPr>
            <p:cNvSpPr/>
            <p:nvPr/>
          </p:nvSpPr>
          <p:spPr>
            <a:xfrm>
              <a:off x="1313004" y="4208009"/>
              <a:ext cx="4031996" cy="154799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AB6807-1007-2C40-ACD3-85A647021B46}"/>
                </a:ext>
              </a:extLst>
            </p:cNvPr>
            <p:cNvSpPr txBox="1"/>
            <p:nvPr/>
          </p:nvSpPr>
          <p:spPr>
            <a:xfrm>
              <a:off x="1446399" y="4749152"/>
              <a:ext cx="3648834" cy="969924"/>
            </a:xfrm>
            <a:prstGeom prst="rect">
              <a:avLst/>
            </a:prstGeom>
            <a:noFill/>
          </p:spPr>
          <p:txBody>
            <a:bodyPr wrap="square" rtlCol="0">
              <a:spAutoFit/>
            </a:bodyPr>
            <a:lstStyle/>
            <a:p>
              <a:pPr algn="ctr">
                <a:lnSpc>
                  <a:spcPts val="3100"/>
                </a:lnSpc>
                <a:spcAft>
                  <a:spcPts val="600"/>
                </a:spcAft>
              </a:pPr>
              <a:r>
                <a:rPr lang="en-US" sz="4800">
                  <a:latin typeface="Arial" panose="020B0604020202020204" pitchFamily="34" charset="0"/>
                  <a:cs typeface="Arial" panose="020B0604020202020204" pitchFamily="34" charset="0"/>
                </a:rPr>
                <a:t>4(</a:t>
              </a:r>
              <a:r>
                <a:rPr lang="en-US" sz="5600" i="1">
                  <a:latin typeface="Times New Roman" panose="02020603050405020304" pitchFamily="18" charset="0"/>
                  <a:cs typeface="Times New Roman" panose="02020603050405020304" pitchFamily="18" charset="0"/>
                </a:rPr>
                <a:t>n</a:t>
              </a:r>
              <a:r>
                <a:rPr lang="en-US" sz="4800">
                  <a:latin typeface="Arial" panose="020B0604020202020204" pitchFamily="34" charset="0"/>
                  <a:cs typeface="Arial" panose="020B0604020202020204" pitchFamily="34" charset="0"/>
                </a:rPr>
                <a:t> + 2)</a:t>
              </a:r>
              <a:endParaRPr lang="en-US" sz="2800">
                <a:latin typeface="Arial" panose="020B0604020202020204" pitchFamily="34" charset="0"/>
                <a:cs typeface="Arial" panose="020B0604020202020204" pitchFamily="34" charset="0"/>
              </a:endParaRPr>
            </a:p>
            <a:p>
              <a:pPr>
                <a:lnSpc>
                  <a:spcPts val="3100"/>
                </a:lnSpc>
                <a:spcAft>
                  <a:spcPts val="600"/>
                </a:spcAft>
              </a:pPr>
              <a:r>
                <a:rPr lang="en-US" sz="2800">
                  <a:latin typeface="Arial" panose="020B0604020202020204" pitchFamily="34" charset="0"/>
                  <a:cs typeface="Arial" panose="020B0604020202020204" pitchFamily="34" charset="0"/>
                </a:rPr>
                <a:t> </a:t>
              </a:r>
            </a:p>
          </p:txBody>
        </p:sp>
      </p:grpSp>
      <p:grpSp>
        <p:nvGrpSpPr>
          <p:cNvPr id="5" name="Group 4">
            <a:extLst>
              <a:ext uri="{C183D7F6-B498-43B3-948B-1728B52AA6E4}">
                <adec:decorative xmlns:adec="http://schemas.microsoft.com/office/drawing/2017/decorative" val="1"/>
              </a:ext>
            </a:extLst>
          </p:cNvPr>
          <p:cNvGrpSpPr/>
          <p:nvPr/>
        </p:nvGrpSpPr>
        <p:grpSpPr>
          <a:xfrm>
            <a:off x="6759956" y="4235193"/>
            <a:ext cx="4031996" cy="1547990"/>
            <a:chOff x="6759956" y="4235193"/>
            <a:chExt cx="4031996" cy="1547990"/>
          </a:xfrm>
        </p:grpSpPr>
        <p:sp>
          <p:nvSpPr>
            <p:cNvPr id="10" name="Rounded Rectangle 11">
              <a:extLst>
                <a:ext uri="{FF2B5EF4-FFF2-40B4-BE49-F238E27FC236}">
                  <a16:creationId xmlns:a16="http://schemas.microsoft.com/office/drawing/2014/main" id="{0B35C966-377D-43A5-A367-35406E1C3E22}"/>
                </a:ext>
              </a:extLst>
            </p:cNvPr>
            <p:cNvSpPr/>
            <p:nvPr/>
          </p:nvSpPr>
          <p:spPr>
            <a:xfrm>
              <a:off x="6759956" y="4235193"/>
              <a:ext cx="4031996" cy="154799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0AB6807-1007-2C40-ACD3-85A647021B46}"/>
                </a:ext>
              </a:extLst>
            </p:cNvPr>
            <p:cNvSpPr txBox="1"/>
            <p:nvPr/>
          </p:nvSpPr>
          <p:spPr>
            <a:xfrm>
              <a:off x="6911238" y="4776336"/>
              <a:ext cx="3648834" cy="969924"/>
            </a:xfrm>
            <a:prstGeom prst="rect">
              <a:avLst/>
            </a:prstGeom>
            <a:noFill/>
          </p:spPr>
          <p:txBody>
            <a:bodyPr wrap="square" rtlCol="0">
              <a:spAutoFit/>
            </a:bodyPr>
            <a:lstStyle/>
            <a:p>
              <a:pPr algn="ctr">
                <a:lnSpc>
                  <a:spcPts val="3100"/>
                </a:lnSpc>
                <a:spcAft>
                  <a:spcPts val="600"/>
                </a:spcAft>
              </a:pPr>
              <a:r>
                <a:rPr lang="en-US" sz="4800">
                  <a:latin typeface="Arial" panose="020B0604020202020204" pitchFamily="34" charset="0"/>
                  <a:cs typeface="Arial" panose="020B0604020202020204" pitchFamily="34" charset="0"/>
                </a:rPr>
                <a:t>4</a:t>
              </a:r>
              <a:r>
                <a:rPr lang="en-US" sz="5600" i="1">
                  <a:latin typeface="Times New Roman" panose="02020603050405020304" pitchFamily="18" charset="0"/>
                  <a:cs typeface="Times New Roman" panose="02020603050405020304" pitchFamily="18" charset="0"/>
                </a:rPr>
                <a:t>n</a:t>
              </a:r>
              <a:r>
                <a:rPr lang="en-US" sz="4800">
                  <a:latin typeface="Arial" panose="020B0604020202020204" pitchFamily="34" charset="0"/>
                  <a:cs typeface="Arial" panose="020B0604020202020204" pitchFamily="34" charset="0"/>
                </a:rPr>
                <a:t> + 8</a:t>
              </a:r>
              <a:endParaRPr lang="en-US" sz="2800">
                <a:latin typeface="Arial" panose="020B0604020202020204" pitchFamily="34" charset="0"/>
                <a:cs typeface="Arial" panose="020B0604020202020204" pitchFamily="34" charset="0"/>
              </a:endParaRPr>
            </a:p>
            <a:p>
              <a:pPr>
                <a:lnSpc>
                  <a:spcPts val="3100"/>
                </a:lnSpc>
                <a:spcAft>
                  <a:spcPts val="600"/>
                </a:spcAft>
              </a:pPr>
              <a:r>
                <a:rPr lang="en-US" sz="2800">
                  <a:latin typeface="Arial" panose="020B0604020202020204" pitchFamily="34" charset="0"/>
                  <a:cs typeface="Arial" panose="020B0604020202020204" pitchFamily="34" charset="0"/>
                </a:rPr>
                <a:t> </a:t>
              </a:r>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3960160" y="2875192"/>
            <a:ext cx="3648834" cy="969924"/>
          </a:xfrm>
          <a:prstGeom prst="rect">
            <a:avLst/>
          </a:prstGeom>
          <a:noFill/>
        </p:spPr>
        <p:txBody>
          <a:bodyPr wrap="square" rtlCol="0">
            <a:spAutoFit/>
          </a:bodyPr>
          <a:lstStyle/>
          <a:p>
            <a:pPr algn="ctr">
              <a:lnSpc>
                <a:spcPts val="3100"/>
              </a:lnSpc>
              <a:spcAft>
                <a:spcPts val="600"/>
              </a:spcAft>
            </a:pPr>
            <a:r>
              <a:rPr lang="en-US" sz="4000" b="1">
                <a:latin typeface="Arial" panose="020B0604020202020204" pitchFamily="34" charset="0"/>
                <a:cs typeface="Arial" panose="020B0604020202020204" pitchFamily="34" charset="0"/>
              </a:rPr>
              <a:t>4</a:t>
            </a:r>
            <a:r>
              <a:rPr lang="en-US" sz="4400" b="1" i="1">
                <a:latin typeface="Times New Roman" panose="02020603050405020304" pitchFamily="18" charset="0"/>
                <a:cs typeface="Times New Roman" panose="02020603050405020304" pitchFamily="18" charset="0"/>
              </a:rPr>
              <a:t>n</a:t>
            </a:r>
            <a:endParaRPr lang="en-US" sz="4400" b="1">
              <a:latin typeface="Times New Roman" panose="02020603050405020304" pitchFamily="18" charset="0"/>
              <a:cs typeface="Times New Roman" panose="02020603050405020304" pitchFamily="18" charset="0"/>
            </a:endParaRPr>
          </a:p>
          <a:p>
            <a:pPr>
              <a:lnSpc>
                <a:spcPts val="3100"/>
              </a:lnSpc>
              <a:spcAft>
                <a:spcPts val="600"/>
              </a:spcAft>
            </a:pPr>
            <a:r>
              <a:rPr lang="en-US" sz="280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B0AB6807-1007-2C40-ACD3-85A647021B46}"/>
              </a:ext>
            </a:extLst>
          </p:cNvPr>
          <p:cNvSpPr txBox="1"/>
          <p:nvPr/>
        </p:nvSpPr>
        <p:spPr>
          <a:xfrm>
            <a:off x="7253119" y="2919676"/>
            <a:ext cx="3648834" cy="981744"/>
          </a:xfrm>
          <a:prstGeom prst="rect">
            <a:avLst/>
          </a:prstGeom>
          <a:noFill/>
        </p:spPr>
        <p:txBody>
          <a:bodyPr wrap="square" rtlCol="0">
            <a:spAutoFit/>
          </a:bodyPr>
          <a:lstStyle/>
          <a:p>
            <a:pPr algn="ctr">
              <a:lnSpc>
                <a:spcPts val="3100"/>
              </a:lnSpc>
              <a:spcAft>
                <a:spcPts val="600"/>
              </a:spcAft>
            </a:pPr>
            <a:r>
              <a:rPr lang="en-US" sz="4000" b="1">
                <a:latin typeface="Arial" panose="020B0604020202020204" pitchFamily="34" charset="0"/>
                <a:cs typeface="Arial" panose="020B0604020202020204" pitchFamily="34" charset="0"/>
              </a:rPr>
              <a:t>8</a:t>
            </a:r>
          </a:p>
          <a:p>
            <a:pPr>
              <a:lnSpc>
                <a:spcPts val="3100"/>
              </a:lnSpc>
              <a:spcAft>
                <a:spcPts val="600"/>
              </a:spcAft>
            </a:pPr>
            <a:r>
              <a:rPr lang="en-US" sz="40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511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Factorised and expanded expressions</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6</a:t>
            </a:fld>
            <a:endParaRPr lang="en-US"/>
          </a:p>
        </p:txBody>
      </p:sp>
      <p:pic>
        <p:nvPicPr>
          <p:cNvPr id="100" name="Graphic 99" descr="Brain in head">
            <a:extLst>
              <a:ext uri="{FF2B5EF4-FFF2-40B4-BE49-F238E27FC236}">
                <a16:creationId xmlns:a16="http://schemas.microsoft.com/office/drawing/2014/main" id="{CE9DEDD1-D640-4CD7-8399-24A6221E2B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535996"/>
            <a:chOff x="1259457" y="1949570"/>
            <a:chExt cx="8212347" cy="391639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rgbClr val="BE0064"/>
            </a:solidFill>
            <a:ln w="38100">
              <a:solidFill>
                <a:srgbClr val="BE0064"/>
              </a:solidFill>
            </a:ln>
          </p:spPr>
          <p:txBody>
            <a:bodyPr wrap="square" rtlCol="0">
              <a:spAutoFit/>
            </a:bodyPr>
            <a:lstStyle/>
            <a:p>
              <a:r>
                <a:rPr lang="en-GB" sz="2800" b="1">
                  <a:solidFill>
                    <a:schemeClr val="bg1"/>
                  </a:solidFill>
                  <a:latin typeface="Arial" panose="020B0604020202020204" pitchFamily="34" charset="0"/>
                  <a:cs typeface="Arial" panose="020B0604020202020204" pitchFamily="34" charset="0"/>
                </a:rPr>
                <a:t>KEY IDEA</a:t>
              </a:r>
              <a:endParaRPr lang="en-GB"/>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916392"/>
            </a:xfrm>
            <a:prstGeom prst="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C183D7F6-B498-43B3-948B-1728B52AA6E4}">
                <adec:decorative xmlns:adec="http://schemas.microsoft.com/office/drawing/2017/decorative" val="1"/>
              </a:ext>
            </a:extLst>
          </p:cNvPr>
          <p:cNvGrpSpPr/>
          <p:nvPr/>
        </p:nvGrpSpPr>
        <p:grpSpPr>
          <a:xfrm>
            <a:off x="2026162" y="2256969"/>
            <a:ext cx="7667596" cy="3171312"/>
            <a:chOff x="2026162" y="2456542"/>
            <a:chExt cx="7667596" cy="3171312"/>
          </a:xfrm>
        </p:grpSpPr>
        <p:sp>
          <p:nvSpPr>
            <p:cNvPr id="11" name="Rounded Rectangle 11">
              <a:extLst>
                <a:ext uri="{FF2B5EF4-FFF2-40B4-BE49-F238E27FC236}">
                  <a16:creationId xmlns:a16="http://schemas.microsoft.com/office/drawing/2014/main" id="{0B35C966-377D-43A5-A367-35406E1C3E22}"/>
                </a:ext>
              </a:extLst>
            </p:cNvPr>
            <p:cNvSpPr/>
            <p:nvPr/>
          </p:nvSpPr>
          <p:spPr>
            <a:xfrm>
              <a:off x="2026162" y="2456542"/>
              <a:ext cx="7667596" cy="215999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0AB6807-1007-2C40-ACD3-85A647021B46}"/>
                </a:ext>
              </a:extLst>
            </p:cNvPr>
            <p:cNvSpPr txBox="1"/>
            <p:nvPr/>
          </p:nvSpPr>
          <p:spPr>
            <a:xfrm>
              <a:off x="2132026" y="4473692"/>
              <a:ext cx="7487999" cy="1154162"/>
            </a:xfrm>
            <a:prstGeom prst="rect">
              <a:avLst/>
            </a:prstGeom>
            <a:noFill/>
            <a:ln>
              <a:noFill/>
            </a:ln>
          </p:spPr>
          <p:txBody>
            <a:bodyPr wrap="square" rtlCol="0">
              <a:spAutoFit/>
            </a:bodyPr>
            <a:lstStyle/>
            <a:p>
              <a:pPr>
                <a:spcAft>
                  <a:spcPts val="600"/>
                </a:spcAft>
              </a:pPr>
              <a:r>
                <a:rPr lang="en-US" sz="3200" b="1">
                  <a:latin typeface="Arial" panose="020B0604020202020204" pitchFamily="34" charset="0"/>
                  <a:cs typeface="Arial" panose="020B0604020202020204" pitchFamily="34" charset="0"/>
                </a:rPr>
                <a:t>Expanded </a:t>
              </a:r>
              <a:r>
                <a:rPr lang="en-US" sz="3200">
                  <a:latin typeface="Arial" panose="020B0604020202020204" pitchFamily="34" charset="0"/>
                  <a:cs typeface="Arial" panose="020B0604020202020204" pitchFamily="34" charset="0"/>
                </a:rPr>
                <a:t>expression</a:t>
              </a:r>
            </a:p>
            <a:p>
              <a:pPr marL="457200" indent="-457200">
                <a:spcAft>
                  <a:spcPts val="600"/>
                </a:spcAft>
                <a:buFont typeface="Arial" panose="020B0604020202020204" pitchFamily="34" charset="0"/>
                <a:buChar char="•"/>
              </a:pPr>
              <a:r>
                <a:rPr lang="en-US" sz="3200">
                  <a:latin typeface="Arial" panose="020B0604020202020204" pitchFamily="34" charset="0"/>
                  <a:cs typeface="Arial" panose="020B0604020202020204" pitchFamily="34" charset="0"/>
                </a:rPr>
                <a:t>brackets multiplied out </a:t>
              </a:r>
            </a:p>
          </p:txBody>
        </p:sp>
      </p:grpSp>
      <p:sp>
        <p:nvSpPr>
          <p:cNvPr id="19" name="TextBox 18">
            <a:extLst>
              <a:ext uri="{FF2B5EF4-FFF2-40B4-BE49-F238E27FC236}">
                <a16:creationId xmlns:a16="http://schemas.microsoft.com/office/drawing/2014/main" id="{90A89F6C-4A18-4183-A460-709DB84022BA}"/>
              </a:ext>
            </a:extLst>
          </p:cNvPr>
          <p:cNvSpPr txBox="1"/>
          <p:nvPr/>
        </p:nvSpPr>
        <p:spPr>
          <a:xfrm>
            <a:off x="2102559" y="2290810"/>
            <a:ext cx="7487999" cy="1646605"/>
          </a:xfrm>
          <a:prstGeom prst="rect">
            <a:avLst/>
          </a:prstGeom>
          <a:noFill/>
          <a:ln>
            <a:noFill/>
          </a:ln>
        </p:spPr>
        <p:txBody>
          <a:bodyPr wrap="square" rtlCol="0">
            <a:spAutoFit/>
          </a:bodyPr>
          <a:lstStyle/>
          <a:p>
            <a:pPr>
              <a:spcAft>
                <a:spcPts val="600"/>
              </a:spcAft>
            </a:pPr>
            <a:r>
              <a:rPr lang="en-US" sz="3200" b="1" dirty="0">
                <a:latin typeface="Arial" panose="020B0604020202020204" pitchFamily="34" charset="0"/>
                <a:cs typeface="Arial" panose="020B0604020202020204" pitchFamily="34" charset="0"/>
              </a:rPr>
              <a:t>Factorised </a:t>
            </a:r>
            <a:r>
              <a:rPr lang="en-US" sz="3200" dirty="0">
                <a:latin typeface="Arial" panose="020B0604020202020204" pitchFamily="34" charset="0"/>
                <a:cs typeface="Arial" panose="020B0604020202020204" pitchFamily="34" charset="0"/>
              </a:rPr>
              <a:t>expression</a:t>
            </a:r>
          </a:p>
          <a:p>
            <a:pPr marL="457200" indent="-457200">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two or more terms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multiplied together</a:t>
            </a:r>
          </a:p>
        </p:txBody>
      </p:sp>
      <p:grpSp>
        <p:nvGrpSpPr>
          <p:cNvPr id="14" name="Group 13">
            <a:extLst>
              <a:ext uri="{C183D7F6-B498-43B3-948B-1728B52AA6E4}">
                <adec:decorative xmlns:adec="http://schemas.microsoft.com/office/drawing/2017/decorative" val="1"/>
              </a:ext>
            </a:extLst>
          </p:cNvPr>
          <p:cNvGrpSpPr>
            <a:grpSpLocks noChangeAspect="1"/>
          </p:cNvGrpSpPr>
          <p:nvPr/>
        </p:nvGrpSpPr>
        <p:grpSpPr>
          <a:xfrm>
            <a:off x="6993831" y="2425094"/>
            <a:ext cx="2627980" cy="1361479"/>
            <a:chOff x="1702708" y="4564757"/>
            <a:chExt cx="4031996" cy="1547990"/>
          </a:xfrm>
          <a:solidFill>
            <a:srgbClr val="E6C8D9"/>
          </a:solidFill>
        </p:grpSpPr>
        <p:sp>
          <p:nvSpPr>
            <p:cNvPr id="15" name="Rounded Rectangle 11">
              <a:extLst>
                <a:ext uri="{FF2B5EF4-FFF2-40B4-BE49-F238E27FC236}">
                  <a16:creationId xmlns:a16="http://schemas.microsoft.com/office/drawing/2014/main" id="{0B35C966-377D-43A5-A367-35406E1C3E22}"/>
                </a:ext>
              </a:extLst>
            </p:cNvPr>
            <p:cNvSpPr/>
            <p:nvPr/>
          </p:nvSpPr>
          <p:spPr>
            <a:xfrm>
              <a:off x="1702708" y="4564757"/>
              <a:ext cx="4031996" cy="1547990"/>
            </a:xfrm>
            <a:prstGeom prst="roundRect">
              <a:avLst/>
            </a:prstGeom>
            <a:grpFill/>
            <a:ln w="28575">
              <a:solidFill>
                <a:srgbClr val="E6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0AB6807-1007-2C40-ACD3-85A647021B46}"/>
                </a:ext>
              </a:extLst>
            </p:cNvPr>
            <p:cNvSpPr txBox="1"/>
            <p:nvPr/>
          </p:nvSpPr>
          <p:spPr>
            <a:xfrm>
              <a:off x="1836102" y="5105900"/>
              <a:ext cx="3648834" cy="635431"/>
            </a:xfrm>
            <a:prstGeom prst="rect">
              <a:avLst/>
            </a:prstGeom>
            <a:grpFill/>
            <a:ln>
              <a:solidFill>
                <a:srgbClr val="E6C8D9"/>
              </a:solidFill>
            </a:ln>
          </p:spPr>
          <p:txBody>
            <a:bodyPr wrap="square" rtlCol="0">
              <a:spAutoFit/>
            </a:bodyPr>
            <a:lstStyle/>
            <a:p>
              <a:pPr algn="ctr">
                <a:lnSpc>
                  <a:spcPts val="3100"/>
                </a:lnSpc>
                <a:spcAft>
                  <a:spcPts val="600"/>
                </a:spcAft>
              </a:pPr>
              <a:r>
                <a:rPr lang="en-US" sz="4800">
                  <a:latin typeface="Arial" panose="020B0604020202020204" pitchFamily="34" charset="0"/>
                  <a:cs typeface="Arial" panose="020B0604020202020204" pitchFamily="34" charset="0"/>
                </a:rPr>
                <a:t>4(</a:t>
              </a:r>
              <a:r>
                <a:rPr lang="en-US" sz="5600" i="1">
                  <a:latin typeface="Times New Roman" panose="02020603050405020304" pitchFamily="18" charset="0"/>
                  <a:cs typeface="Times New Roman" panose="02020603050405020304" pitchFamily="18" charset="0"/>
                </a:rPr>
                <a:t>n</a:t>
              </a:r>
              <a:r>
                <a:rPr lang="en-US" sz="4800">
                  <a:latin typeface="Arial" panose="020B0604020202020204" pitchFamily="34" charset="0"/>
                  <a:cs typeface="Arial" panose="020B0604020202020204" pitchFamily="34" charset="0"/>
                </a:rPr>
                <a:t> + 2)</a:t>
              </a:r>
              <a:r>
                <a:rPr lang="en-US" sz="2800">
                  <a:latin typeface="Arial" panose="020B0604020202020204" pitchFamily="34" charset="0"/>
                  <a:cs typeface="Arial" panose="020B0604020202020204" pitchFamily="34" charset="0"/>
                </a:rPr>
                <a:t> </a:t>
              </a:r>
            </a:p>
          </p:txBody>
        </p:sp>
      </p:grpSp>
      <p:grpSp>
        <p:nvGrpSpPr>
          <p:cNvPr id="3" name="Group 2">
            <a:extLst>
              <a:ext uri="{C183D7F6-B498-43B3-948B-1728B52AA6E4}">
                <adec:decorative xmlns:adec="http://schemas.microsoft.com/office/drawing/2017/decorative" val="1"/>
              </a:ext>
            </a:extLst>
          </p:cNvPr>
          <p:cNvGrpSpPr/>
          <p:nvPr/>
        </p:nvGrpSpPr>
        <p:grpSpPr>
          <a:xfrm>
            <a:off x="7046925" y="4203416"/>
            <a:ext cx="2627980" cy="1361479"/>
            <a:chOff x="2717279" y="4719000"/>
            <a:chExt cx="2627980" cy="1361479"/>
          </a:xfrm>
        </p:grpSpPr>
        <p:sp>
          <p:nvSpPr>
            <p:cNvPr id="21" name="Rounded Rectangle 11">
              <a:extLst>
                <a:ext uri="{FF2B5EF4-FFF2-40B4-BE49-F238E27FC236}">
                  <a16:creationId xmlns:a16="http://schemas.microsoft.com/office/drawing/2014/main" id="{0B35C966-377D-43A5-A367-35406E1C3E22}"/>
                </a:ext>
              </a:extLst>
            </p:cNvPr>
            <p:cNvSpPr/>
            <p:nvPr/>
          </p:nvSpPr>
          <p:spPr>
            <a:xfrm>
              <a:off x="2717279" y="4719000"/>
              <a:ext cx="2627980" cy="1361479"/>
            </a:xfrm>
            <a:prstGeom prst="roundRect">
              <a:avLst/>
            </a:prstGeom>
            <a:solidFill>
              <a:srgbClr val="E6C8D9"/>
            </a:solidFill>
            <a:ln w="28575">
              <a:solidFill>
                <a:srgbClr val="E6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0AB6807-1007-2C40-ACD3-85A647021B46}"/>
                </a:ext>
              </a:extLst>
            </p:cNvPr>
            <p:cNvSpPr txBox="1"/>
            <p:nvPr/>
          </p:nvSpPr>
          <p:spPr>
            <a:xfrm>
              <a:off x="2804223" y="5194943"/>
              <a:ext cx="2378242" cy="558871"/>
            </a:xfrm>
            <a:prstGeom prst="rect">
              <a:avLst/>
            </a:prstGeom>
            <a:solidFill>
              <a:srgbClr val="E6C8D9"/>
            </a:solidFill>
            <a:ln>
              <a:solidFill>
                <a:srgbClr val="E6C8D9"/>
              </a:solidFill>
            </a:ln>
          </p:spPr>
          <p:txBody>
            <a:bodyPr wrap="square" rtlCol="0">
              <a:spAutoFit/>
            </a:bodyPr>
            <a:lstStyle/>
            <a:p>
              <a:pPr algn="ctr">
                <a:lnSpc>
                  <a:spcPts val="3100"/>
                </a:lnSpc>
                <a:spcAft>
                  <a:spcPts val="600"/>
                </a:spcAft>
              </a:pPr>
              <a:r>
                <a:rPr lang="en-US" sz="4800">
                  <a:latin typeface="Arial" panose="020B0604020202020204" pitchFamily="34" charset="0"/>
                  <a:cs typeface="Arial" panose="020B0604020202020204" pitchFamily="34" charset="0"/>
                </a:rPr>
                <a:t>4</a:t>
              </a:r>
              <a:r>
                <a:rPr lang="en-US" sz="5600" i="1">
                  <a:latin typeface="Times New Roman" panose="02020603050405020304" pitchFamily="18" charset="0"/>
                  <a:cs typeface="Times New Roman" panose="02020603050405020304" pitchFamily="18" charset="0"/>
                </a:rPr>
                <a:t>n</a:t>
              </a:r>
              <a:r>
                <a:rPr lang="en-US" sz="4800">
                  <a:latin typeface="Arial" panose="020B0604020202020204" pitchFamily="34" charset="0"/>
                  <a:cs typeface="Arial" panose="020B0604020202020204" pitchFamily="34" charset="0"/>
                </a:rPr>
                <a:t> + 8</a:t>
              </a:r>
              <a:endParaRPr lang="en-US" sz="28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03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Completing the diagrams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7</a:t>
            </a:fld>
            <a:endParaRPr lang="en-US"/>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YOUR </a:t>
            </a:r>
          </a:p>
          <a:p>
            <a:pPr algn="ctr"/>
            <a:r>
              <a:rPr lang="en-GB" sz="2400" b="1">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a:latin typeface="Arial" panose="020B0604020202020204" pitchFamily="34" charset="0"/>
                  <a:cs typeface="Arial" panose="020B0604020202020204" pitchFamily="34" charset="0"/>
                </a:rPr>
                <a:t>Handout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093764" y="2592229"/>
            <a:ext cx="5002236" cy="1284967"/>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Take turns to fill in the missing information on each diagram. </a:t>
            </a:r>
          </a:p>
        </p:txBody>
      </p:sp>
      <p:pic>
        <p:nvPicPr>
          <p:cNvPr id="2" name="Picture 1" descr="CfE_L3_Algebraic_expressions_grid.pdf"/>
          <p:cNvPicPr>
            <a:picLocks noChangeAspect="1"/>
          </p:cNvPicPr>
          <p:nvPr/>
        </p:nvPicPr>
        <p:blipFill rotWithShape="1">
          <a:blip r:embed="rId5" cstate="email">
            <a:extLst>
              <a:ext uri="{28A0092B-C50C-407E-A947-70E740481C1C}">
                <a14:useLocalDpi xmlns:a14="http://schemas.microsoft.com/office/drawing/2010/main"/>
              </a:ext>
            </a:extLst>
          </a:blip>
          <a:srcRect b="7315"/>
          <a:stretch/>
        </p:blipFill>
        <p:spPr>
          <a:xfrm>
            <a:off x="6148987" y="1202832"/>
            <a:ext cx="3815152" cy="5004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507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BE0064"/>
                </a:solidFill>
                <a:effectLst/>
                <a:uLnTx/>
                <a:uFillTx/>
                <a:latin typeface="Arial" panose="020B0604020202020204" pitchFamily="34" charset="0"/>
                <a:ea typeface="+mj-ea"/>
                <a:cs typeface="Arial" panose="020B0604020202020204" pitchFamily="34" charset="0"/>
              </a:rPr>
              <a:t>Completing the diagrams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8</a:t>
            </a:fld>
            <a:endParaRPr lang="en-US"/>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YOUR </a:t>
            </a:r>
          </a:p>
          <a:p>
            <a:pPr algn="ctr"/>
            <a:r>
              <a:rPr lang="en-GB" sz="2400" b="1">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a:latin typeface="Arial" panose="020B0604020202020204" pitchFamily="34" charset="0"/>
                  <a:cs typeface="Arial" panose="020B0604020202020204" pitchFamily="34" charset="0"/>
                </a:rPr>
                <a:t>Handout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pic>
        <p:nvPicPr>
          <p:cNvPr id="3" name="Picture 2" descr="Diagram&#10;&#10;Description automatically generated">
            <a:extLst>
              <a:ext uri="{FF2B5EF4-FFF2-40B4-BE49-F238E27FC236}">
                <a16:creationId xmlns:a16="http://schemas.microsoft.com/office/drawing/2014/main" id="{607B3D27-CF7A-9326-8230-9EFDA66681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438" t="561" r="1987" b="1"/>
          <a:stretch/>
        </p:blipFill>
        <p:spPr>
          <a:xfrm>
            <a:off x="6134101" y="1111170"/>
            <a:ext cx="2556510" cy="5245180"/>
          </a:xfrm>
          <a:prstGeom prst="rect">
            <a:avLst/>
          </a:prstGeom>
        </p:spPr>
      </p:pic>
      <p:pic>
        <p:nvPicPr>
          <p:cNvPr id="7" name="Picture 6" descr="Table&#10;&#10;Description automatically generated with medium confidence">
            <a:extLst>
              <a:ext uri="{FF2B5EF4-FFF2-40B4-BE49-F238E27FC236}">
                <a16:creationId xmlns:a16="http://schemas.microsoft.com/office/drawing/2014/main" id="{275920A5-5C31-83A3-DB7C-ED48775E7AB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607"/>
          <a:stretch/>
        </p:blipFill>
        <p:spPr>
          <a:xfrm>
            <a:off x="2702838" y="1258830"/>
            <a:ext cx="2732622" cy="4802880"/>
          </a:xfrm>
          <a:prstGeom prst="rect">
            <a:avLst/>
          </a:prstGeom>
        </p:spPr>
      </p:pic>
      <p:sp>
        <p:nvSpPr>
          <p:cNvPr id="8" name="TextBox 7">
            <a:extLst>
              <a:ext uri="{FF2B5EF4-FFF2-40B4-BE49-F238E27FC236}">
                <a16:creationId xmlns:a16="http://schemas.microsoft.com/office/drawing/2014/main" id="{D3C98D66-67B6-D58F-0B86-B76EF69241F5}"/>
              </a:ext>
            </a:extLst>
          </p:cNvPr>
          <p:cNvSpPr txBox="1"/>
          <p:nvPr/>
        </p:nvSpPr>
        <p:spPr>
          <a:xfrm>
            <a:off x="4413620" y="1662545"/>
            <a:ext cx="273322" cy="369332"/>
          </a:xfrm>
          <a:prstGeom prst="rect">
            <a:avLst/>
          </a:prstGeom>
          <a:noFill/>
        </p:spPr>
        <p:txBody>
          <a:bodyPr wrap="square" rtlCol="0">
            <a:spAutoFit/>
          </a:bodyPr>
          <a:lstStyle/>
          <a:p>
            <a:r>
              <a:rPr lang="en-GB" dirty="0">
                <a:solidFill>
                  <a:srgbClr val="BE0064"/>
                </a:solidFill>
                <a:latin typeface="Times" panose="02020603050405020304" pitchFamily="18" charset="0"/>
                <a:cs typeface="Times" panose="02020603050405020304" pitchFamily="18" charset="0"/>
              </a:rPr>
              <a:t>9</a:t>
            </a:r>
          </a:p>
        </p:txBody>
      </p:sp>
      <p:sp>
        <p:nvSpPr>
          <p:cNvPr id="9" name="TextBox 8">
            <a:extLst>
              <a:ext uri="{FF2B5EF4-FFF2-40B4-BE49-F238E27FC236}">
                <a16:creationId xmlns:a16="http://schemas.microsoft.com/office/drawing/2014/main" id="{AE415FB6-AFB5-FEAF-CE4F-62BB67BE5687}"/>
              </a:ext>
            </a:extLst>
          </p:cNvPr>
          <p:cNvSpPr txBox="1"/>
          <p:nvPr/>
        </p:nvSpPr>
        <p:spPr>
          <a:xfrm>
            <a:off x="3681221" y="2466109"/>
            <a:ext cx="387928" cy="307777"/>
          </a:xfrm>
          <a:prstGeom prst="rect">
            <a:avLst/>
          </a:prstGeom>
          <a:noFill/>
        </p:spPr>
        <p:txBody>
          <a:bodyPr wrap="square" rtlCol="0">
            <a:spAutoFit/>
          </a:bodyPr>
          <a:lstStyle/>
          <a:p>
            <a:r>
              <a:rPr lang="en-GB" sz="1400" dirty="0">
                <a:solidFill>
                  <a:srgbClr val="BE0064"/>
                </a:solidFill>
                <a:latin typeface="Times" pitchFamily="2" charset="0"/>
              </a:rPr>
              <a:t>3</a:t>
            </a:r>
            <a:r>
              <a:rPr lang="en-GB" sz="1400" i="1" dirty="0">
                <a:solidFill>
                  <a:srgbClr val="BE0064"/>
                </a:solidFill>
                <a:latin typeface="Times" pitchFamily="2" charset="0"/>
              </a:rPr>
              <a:t>n</a:t>
            </a:r>
            <a:endParaRPr lang="en-GB" sz="1400" dirty="0">
              <a:solidFill>
                <a:srgbClr val="BE0064"/>
              </a:solidFill>
              <a:latin typeface="Times" pitchFamily="2" charset="0"/>
            </a:endParaRPr>
          </a:p>
        </p:txBody>
      </p:sp>
      <p:sp>
        <p:nvSpPr>
          <p:cNvPr id="10" name="TextBox 9">
            <a:extLst>
              <a:ext uri="{FF2B5EF4-FFF2-40B4-BE49-F238E27FC236}">
                <a16:creationId xmlns:a16="http://schemas.microsoft.com/office/drawing/2014/main" id="{721AD72C-5715-9B49-E10B-CD5B3959A397}"/>
              </a:ext>
            </a:extLst>
          </p:cNvPr>
          <p:cNvSpPr txBox="1"/>
          <p:nvPr/>
        </p:nvSpPr>
        <p:spPr>
          <a:xfrm>
            <a:off x="7043778" y="1592381"/>
            <a:ext cx="457200" cy="307777"/>
          </a:xfrm>
          <a:prstGeom prst="rect">
            <a:avLst/>
          </a:prstGeom>
          <a:noFill/>
        </p:spPr>
        <p:txBody>
          <a:bodyPr wrap="square" rtlCol="0">
            <a:spAutoFit/>
          </a:bodyPr>
          <a:lstStyle/>
          <a:p>
            <a:r>
              <a:rPr lang="en-GB" sz="1400" dirty="0">
                <a:solidFill>
                  <a:srgbClr val="BE0064"/>
                </a:solidFill>
                <a:latin typeface="Times" pitchFamily="2" charset="0"/>
              </a:rPr>
              <a:t>3</a:t>
            </a:r>
            <a:r>
              <a:rPr lang="en-GB" sz="1400" i="1" dirty="0">
                <a:solidFill>
                  <a:srgbClr val="BE0064"/>
                </a:solidFill>
                <a:latin typeface="Times" pitchFamily="2" charset="0"/>
              </a:rPr>
              <a:t>n</a:t>
            </a:r>
            <a:r>
              <a:rPr lang="en-GB" sz="1400" i="1" baseline="30000" dirty="0">
                <a:solidFill>
                  <a:srgbClr val="BE0064"/>
                </a:solidFill>
                <a:latin typeface="Times" pitchFamily="2" charset="0"/>
              </a:rPr>
              <a:t>2</a:t>
            </a:r>
            <a:endParaRPr lang="en-GB" sz="1400" dirty="0">
              <a:solidFill>
                <a:srgbClr val="BE0064"/>
              </a:solidFill>
              <a:latin typeface="Times" pitchFamily="2" charset="0"/>
            </a:endParaRPr>
          </a:p>
        </p:txBody>
      </p:sp>
      <p:sp>
        <p:nvSpPr>
          <p:cNvPr id="11" name="TextBox 10">
            <a:extLst>
              <a:ext uri="{FF2B5EF4-FFF2-40B4-BE49-F238E27FC236}">
                <a16:creationId xmlns:a16="http://schemas.microsoft.com/office/drawing/2014/main" id="{723F6615-134B-2030-B828-FD332A296A87}"/>
              </a:ext>
            </a:extLst>
          </p:cNvPr>
          <p:cNvSpPr txBox="1"/>
          <p:nvPr/>
        </p:nvSpPr>
        <p:spPr>
          <a:xfrm>
            <a:off x="4492978" y="3907567"/>
            <a:ext cx="387928" cy="307777"/>
          </a:xfrm>
          <a:prstGeom prst="rect">
            <a:avLst/>
          </a:prstGeom>
          <a:noFill/>
        </p:spPr>
        <p:txBody>
          <a:bodyPr wrap="square" rtlCol="0">
            <a:spAutoFit/>
          </a:bodyPr>
          <a:lstStyle/>
          <a:p>
            <a:r>
              <a:rPr lang="en-GB" sz="1400" dirty="0">
                <a:solidFill>
                  <a:srgbClr val="BE0064"/>
                </a:solidFill>
                <a:latin typeface="Times" pitchFamily="2" charset="0"/>
              </a:rPr>
              <a:t>2</a:t>
            </a:r>
          </a:p>
        </p:txBody>
      </p:sp>
      <p:sp>
        <p:nvSpPr>
          <p:cNvPr id="16" name="TextBox 15">
            <a:extLst>
              <a:ext uri="{FF2B5EF4-FFF2-40B4-BE49-F238E27FC236}">
                <a16:creationId xmlns:a16="http://schemas.microsoft.com/office/drawing/2014/main" id="{A2CA52DF-FA1F-5068-17E9-5A2548A9EB5C}"/>
              </a:ext>
            </a:extLst>
          </p:cNvPr>
          <p:cNvSpPr txBox="1"/>
          <p:nvPr/>
        </p:nvSpPr>
        <p:spPr>
          <a:xfrm>
            <a:off x="4550281" y="2926285"/>
            <a:ext cx="387928" cy="307777"/>
          </a:xfrm>
          <a:prstGeom prst="rect">
            <a:avLst/>
          </a:prstGeom>
          <a:noFill/>
        </p:spPr>
        <p:txBody>
          <a:bodyPr wrap="square" rtlCol="0">
            <a:spAutoFit/>
          </a:bodyPr>
          <a:lstStyle/>
          <a:p>
            <a:r>
              <a:rPr lang="en-GB" sz="1400" dirty="0">
                <a:solidFill>
                  <a:srgbClr val="BE0064"/>
                </a:solidFill>
                <a:latin typeface="Times" pitchFamily="2" charset="0"/>
              </a:rPr>
              <a:t>2</a:t>
            </a:r>
          </a:p>
        </p:txBody>
      </p:sp>
      <p:sp>
        <p:nvSpPr>
          <p:cNvPr id="17" name="TextBox 16">
            <a:extLst>
              <a:ext uri="{FF2B5EF4-FFF2-40B4-BE49-F238E27FC236}">
                <a16:creationId xmlns:a16="http://schemas.microsoft.com/office/drawing/2014/main" id="{B6762AAD-D8C1-DABF-C961-7CF0DFA747A5}"/>
              </a:ext>
            </a:extLst>
          </p:cNvPr>
          <p:cNvSpPr txBox="1"/>
          <p:nvPr/>
        </p:nvSpPr>
        <p:spPr>
          <a:xfrm>
            <a:off x="3249878" y="5445281"/>
            <a:ext cx="387928" cy="307777"/>
          </a:xfrm>
          <a:prstGeom prst="rect">
            <a:avLst/>
          </a:prstGeom>
          <a:noFill/>
        </p:spPr>
        <p:txBody>
          <a:bodyPr wrap="square" rtlCol="0">
            <a:spAutoFit/>
          </a:bodyPr>
          <a:lstStyle/>
          <a:p>
            <a:r>
              <a:rPr lang="en-GB" sz="1400" dirty="0">
                <a:solidFill>
                  <a:srgbClr val="BE0064"/>
                </a:solidFill>
                <a:latin typeface="Times" pitchFamily="2" charset="0"/>
              </a:rPr>
              <a:t>3</a:t>
            </a:r>
            <a:r>
              <a:rPr lang="en-GB" sz="1400" i="1" dirty="0">
                <a:solidFill>
                  <a:srgbClr val="BE0064"/>
                </a:solidFill>
                <a:latin typeface="Times" pitchFamily="2" charset="0"/>
              </a:rPr>
              <a:t>n</a:t>
            </a:r>
            <a:endParaRPr lang="en-GB" sz="1400" dirty="0">
              <a:solidFill>
                <a:srgbClr val="BE0064"/>
              </a:solidFill>
              <a:latin typeface="Times" pitchFamily="2" charset="0"/>
            </a:endParaRPr>
          </a:p>
        </p:txBody>
      </p:sp>
      <p:sp>
        <p:nvSpPr>
          <p:cNvPr id="21" name="TextBox 20">
            <a:extLst>
              <a:ext uri="{FF2B5EF4-FFF2-40B4-BE49-F238E27FC236}">
                <a16:creationId xmlns:a16="http://schemas.microsoft.com/office/drawing/2014/main" id="{26BE6411-C5F3-0369-11EB-39002C2296F1}"/>
              </a:ext>
            </a:extLst>
          </p:cNvPr>
          <p:cNvSpPr txBox="1"/>
          <p:nvPr/>
        </p:nvSpPr>
        <p:spPr>
          <a:xfrm>
            <a:off x="7043778" y="2209438"/>
            <a:ext cx="387928" cy="307777"/>
          </a:xfrm>
          <a:prstGeom prst="rect">
            <a:avLst/>
          </a:prstGeom>
          <a:noFill/>
        </p:spPr>
        <p:txBody>
          <a:bodyPr wrap="square" rtlCol="0">
            <a:spAutoFit/>
          </a:bodyPr>
          <a:lstStyle/>
          <a:p>
            <a:r>
              <a:rPr lang="en-GB" sz="1400" i="1" dirty="0">
                <a:solidFill>
                  <a:srgbClr val="BE0064"/>
                </a:solidFill>
                <a:latin typeface="Times" pitchFamily="2" charset="0"/>
              </a:rPr>
              <a:t>n</a:t>
            </a:r>
            <a:endParaRPr lang="en-GB" sz="1400" dirty="0">
              <a:solidFill>
                <a:srgbClr val="BE0064"/>
              </a:solidFill>
              <a:latin typeface="Times" pitchFamily="2" charset="0"/>
            </a:endParaRPr>
          </a:p>
        </p:txBody>
      </p:sp>
      <p:sp>
        <p:nvSpPr>
          <p:cNvPr id="23" name="TextBox 22">
            <a:extLst>
              <a:ext uri="{FF2B5EF4-FFF2-40B4-BE49-F238E27FC236}">
                <a16:creationId xmlns:a16="http://schemas.microsoft.com/office/drawing/2014/main" id="{184D9983-D6B1-4CAA-AF3D-BF67CA6986C9}"/>
              </a:ext>
            </a:extLst>
          </p:cNvPr>
          <p:cNvSpPr txBox="1"/>
          <p:nvPr/>
        </p:nvSpPr>
        <p:spPr>
          <a:xfrm>
            <a:off x="6843770" y="3121223"/>
            <a:ext cx="387928" cy="307777"/>
          </a:xfrm>
          <a:prstGeom prst="rect">
            <a:avLst/>
          </a:prstGeom>
          <a:noFill/>
        </p:spPr>
        <p:txBody>
          <a:bodyPr wrap="square" rtlCol="0">
            <a:spAutoFit/>
          </a:bodyPr>
          <a:lstStyle/>
          <a:p>
            <a:r>
              <a:rPr lang="en-GB" sz="1400" i="1" dirty="0">
                <a:solidFill>
                  <a:srgbClr val="BE0064"/>
                </a:solidFill>
                <a:latin typeface="Times" pitchFamily="2" charset="0"/>
              </a:rPr>
              <a:t>n</a:t>
            </a:r>
            <a:endParaRPr lang="en-GB" sz="1400" dirty="0">
              <a:solidFill>
                <a:srgbClr val="BE0064"/>
              </a:solidFill>
              <a:latin typeface="Times" pitchFamily="2" charset="0"/>
            </a:endParaRPr>
          </a:p>
        </p:txBody>
      </p:sp>
      <p:sp>
        <p:nvSpPr>
          <p:cNvPr id="24" name="TextBox 23">
            <a:extLst>
              <a:ext uri="{FF2B5EF4-FFF2-40B4-BE49-F238E27FC236}">
                <a16:creationId xmlns:a16="http://schemas.microsoft.com/office/drawing/2014/main" id="{FCC829BF-6B5B-645C-7057-8149596B1D5E}"/>
              </a:ext>
            </a:extLst>
          </p:cNvPr>
          <p:cNvSpPr txBox="1"/>
          <p:nvPr/>
        </p:nvSpPr>
        <p:spPr>
          <a:xfrm>
            <a:off x="7405748" y="2619997"/>
            <a:ext cx="387928" cy="307777"/>
          </a:xfrm>
          <a:prstGeom prst="rect">
            <a:avLst/>
          </a:prstGeom>
          <a:noFill/>
        </p:spPr>
        <p:txBody>
          <a:bodyPr wrap="square" rtlCol="0">
            <a:spAutoFit/>
          </a:bodyPr>
          <a:lstStyle/>
          <a:p>
            <a:r>
              <a:rPr lang="en-GB" sz="1400" i="1" dirty="0">
                <a:solidFill>
                  <a:srgbClr val="BE0064"/>
                </a:solidFill>
                <a:latin typeface="Times" pitchFamily="2" charset="0"/>
              </a:rPr>
              <a:t>2n</a:t>
            </a:r>
            <a:endParaRPr lang="en-GB" sz="1400" dirty="0">
              <a:solidFill>
                <a:srgbClr val="BE0064"/>
              </a:solidFill>
              <a:latin typeface="Times" pitchFamily="2" charset="0"/>
            </a:endParaRPr>
          </a:p>
        </p:txBody>
      </p:sp>
      <p:sp>
        <p:nvSpPr>
          <p:cNvPr id="25" name="TextBox 24">
            <a:extLst>
              <a:ext uri="{FF2B5EF4-FFF2-40B4-BE49-F238E27FC236}">
                <a16:creationId xmlns:a16="http://schemas.microsoft.com/office/drawing/2014/main" id="{97C39130-F1A5-891B-C3E9-3334861874D1}"/>
              </a:ext>
            </a:extLst>
          </p:cNvPr>
          <p:cNvSpPr txBox="1"/>
          <p:nvPr/>
        </p:nvSpPr>
        <p:spPr>
          <a:xfrm>
            <a:off x="7493428" y="3192497"/>
            <a:ext cx="387928" cy="307777"/>
          </a:xfrm>
          <a:prstGeom prst="rect">
            <a:avLst/>
          </a:prstGeom>
          <a:noFill/>
        </p:spPr>
        <p:txBody>
          <a:bodyPr wrap="square" rtlCol="0">
            <a:spAutoFit/>
          </a:bodyPr>
          <a:lstStyle/>
          <a:p>
            <a:r>
              <a:rPr lang="en-GB" sz="1400" dirty="0">
                <a:solidFill>
                  <a:srgbClr val="BE0064"/>
                </a:solidFill>
                <a:latin typeface="Times" pitchFamily="2" charset="0"/>
              </a:rPr>
              <a:t>3</a:t>
            </a:r>
          </a:p>
        </p:txBody>
      </p:sp>
      <p:sp>
        <p:nvSpPr>
          <p:cNvPr id="26" name="TextBox 25">
            <a:extLst>
              <a:ext uri="{FF2B5EF4-FFF2-40B4-BE49-F238E27FC236}">
                <a16:creationId xmlns:a16="http://schemas.microsoft.com/office/drawing/2014/main" id="{ECC31943-7A5E-28A1-0D58-5D7DAD5C0B16}"/>
              </a:ext>
            </a:extLst>
          </p:cNvPr>
          <p:cNvSpPr txBox="1"/>
          <p:nvPr/>
        </p:nvSpPr>
        <p:spPr>
          <a:xfrm>
            <a:off x="7017820" y="4886190"/>
            <a:ext cx="387928" cy="307777"/>
          </a:xfrm>
          <a:prstGeom prst="rect">
            <a:avLst/>
          </a:prstGeom>
          <a:noFill/>
        </p:spPr>
        <p:txBody>
          <a:bodyPr wrap="square" rtlCol="0">
            <a:spAutoFit/>
          </a:bodyPr>
          <a:lstStyle/>
          <a:p>
            <a:r>
              <a:rPr lang="en-GB" sz="1400" i="1" dirty="0">
                <a:solidFill>
                  <a:srgbClr val="BE0064"/>
                </a:solidFill>
                <a:latin typeface="Times" pitchFamily="2" charset="0"/>
              </a:rPr>
              <a:t>2n</a:t>
            </a:r>
            <a:endParaRPr lang="en-GB" sz="1400" dirty="0">
              <a:solidFill>
                <a:srgbClr val="BE0064"/>
              </a:solidFill>
              <a:latin typeface="Times" pitchFamily="2" charset="0"/>
            </a:endParaRPr>
          </a:p>
        </p:txBody>
      </p:sp>
      <p:sp>
        <p:nvSpPr>
          <p:cNvPr id="27" name="TextBox 26">
            <a:extLst>
              <a:ext uri="{FF2B5EF4-FFF2-40B4-BE49-F238E27FC236}">
                <a16:creationId xmlns:a16="http://schemas.microsoft.com/office/drawing/2014/main" id="{3A598E3C-03B8-31E0-DD91-8EBFFACC2948}"/>
              </a:ext>
            </a:extLst>
          </p:cNvPr>
          <p:cNvSpPr txBox="1"/>
          <p:nvPr/>
        </p:nvSpPr>
        <p:spPr>
          <a:xfrm>
            <a:off x="6649806" y="4886191"/>
            <a:ext cx="387928" cy="307777"/>
          </a:xfrm>
          <a:prstGeom prst="rect">
            <a:avLst/>
          </a:prstGeom>
          <a:noFill/>
        </p:spPr>
        <p:txBody>
          <a:bodyPr wrap="square" rtlCol="0">
            <a:spAutoFit/>
          </a:bodyPr>
          <a:lstStyle/>
          <a:p>
            <a:r>
              <a:rPr lang="en-GB" sz="1400" dirty="0">
                <a:solidFill>
                  <a:srgbClr val="BE0064"/>
                </a:solidFill>
                <a:latin typeface="Times" pitchFamily="2" charset="0"/>
              </a:rPr>
              <a:t>2</a:t>
            </a:r>
          </a:p>
        </p:txBody>
      </p:sp>
      <p:sp>
        <p:nvSpPr>
          <p:cNvPr id="28" name="TextBox 27">
            <a:extLst>
              <a:ext uri="{FF2B5EF4-FFF2-40B4-BE49-F238E27FC236}">
                <a16:creationId xmlns:a16="http://schemas.microsoft.com/office/drawing/2014/main" id="{166B3F66-18FF-C2A2-43BF-BE2022661B4E}"/>
              </a:ext>
            </a:extLst>
          </p:cNvPr>
          <p:cNvSpPr txBox="1"/>
          <p:nvPr/>
        </p:nvSpPr>
        <p:spPr>
          <a:xfrm>
            <a:off x="7078414" y="5576484"/>
            <a:ext cx="387928" cy="307777"/>
          </a:xfrm>
          <a:prstGeom prst="rect">
            <a:avLst/>
          </a:prstGeom>
          <a:noFill/>
        </p:spPr>
        <p:txBody>
          <a:bodyPr wrap="square" rtlCol="0">
            <a:spAutoFit/>
          </a:bodyPr>
          <a:lstStyle/>
          <a:p>
            <a:r>
              <a:rPr lang="en-GB" sz="1400" i="1" dirty="0">
                <a:solidFill>
                  <a:srgbClr val="BE0064"/>
                </a:solidFill>
                <a:latin typeface="Times" pitchFamily="2" charset="0"/>
              </a:rPr>
              <a:t>n</a:t>
            </a:r>
            <a:r>
              <a:rPr lang="en-GB" sz="1400" i="1" baseline="30000" dirty="0">
                <a:solidFill>
                  <a:srgbClr val="BE0064"/>
                </a:solidFill>
                <a:latin typeface="Times" pitchFamily="2" charset="0"/>
              </a:rPr>
              <a:t>2</a:t>
            </a:r>
            <a:endParaRPr lang="en-GB" sz="1400" dirty="0">
              <a:solidFill>
                <a:srgbClr val="BE0064"/>
              </a:solidFill>
              <a:latin typeface="Times" pitchFamily="2" charset="0"/>
            </a:endParaRPr>
          </a:p>
        </p:txBody>
      </p:sp>
      <p:sp>
        <p:nvSpPr>
          <p:cNvPr id="29" name="TextBox 28">
            <a:extLst>
              <a:ext uri="{FF2B5EF4-FFF2-40B4-BE49-F238E27FC236}">
                <a16:creationId xmlns:a16="http://schemas.microsoft.com/office/drawing/2014/main" id="{A031EF09-198C-3556-6751-850B72A8F1DC}"/>
              </a:ext>
            </a:extLst>
          </p:cNvPr>
          <p:cNvSpPr txBox="1"/>
          <p:nvPr/>
        </p:nvSpPr>
        <p:spPr>
          <a:xfrm>
            <a:off x="7500978" y="5563559"/>
            <a:ext cx="387928" cy="307777"/>
          </a:xfrm>
          <a:prstGeom prst="rect">
            <a:avLst/>
          </a:prstGeom>
          <a:noFill/>
        </p:spPr>
        <p:txBody>
          <a:bodyPr wrap="square" rtlCol="0">
            <a:spAutoFit/>
          </a:bodyPr>
          <a:lstStyle/>
          <a:p>
            <a:r>
              <a:rPr lang="en-GB" sz="1400" dirty="0">
                <a:solidFill>
                  <a:srgbClr val="BE0064"/>
                </a:solidFill>
                <a:latin typeface="Times" pitchFamily="2" charset="0"/>
              </a:rPr>
              <a:t>3</a:t>
            </a:r>
            <a:r>
              <a:rPr lang="en-GB" sz="1400" i="1" dirty="0">
                <a:solidFill>
                  <a:srgbClr val="BE0064"/>
                </a:solidFill>
                <a:latin typeface="Times" pitchFamily="2" charset="0"/>
              </a:rPr>
              <a:t>n</a:t>
            </a:r>
            <a:endParaRPr lang="en-GB" sz="1400" dirty="0">
              <a:solidFill>
                <a:srgbClr val="BE0064"/>
              </a:solidFill>
              <a:latin typeface="Times" pitchFamily="2" charset="0"/>
            </a:endParaRPr>
          </a:p>
        </p:txBody>
      </p:sp>
      <p:sp>
        <p:nvSpPr>
          <p:cNvPr id="30" name="TextBox 29">
            <a:extLst>
              <a:ext uri="{FF2B5EF4-FFF2-40B4-BE49-F238E27FC236}">
                <a16:creationId xmlns:a16="http://schemas.microsoft.com/office/drawing/2014/main" id="{45F0B4EA-9FE2-E934-D776-AD56FF668EAC}"/>
              </a:ext>
            </a:extLst>
          </p:cNvPr>
          <p:cNvSpPr txBox="1"/>
          <p:nvPr/>
        </p:nvSpPr>
        <p:spPr>
          <a:xfrm>
            <a:off x="6754581" y="5966417"/>
            <a:ext cx="387928" cy="307777"/>
          </a:xfrm>
          <a:prstGeom prst="rect">
            <a:avLst/>
          </a:prstGeom>
          <a:noFill/>
        </p:spPr>
        <p:txBody>
          <a:bodyPr wrap="square" rtlCol="0">
            <a:spAutoFit/>
          </a:bodyPr>
          <a:lstStyle/>
          <a:p>
            <a:r>
              <a:rPr lang="en-GB" sz="1400" dirty="0">
                <a:solidFill>
                  <a:srgbClr val="BE0064"/>
                </a:solidFill>
                <a:latin typeface="Times" pitchFamily="2" charset="0"/>
              </a:rPr>
              <a:t>3</a:t>
            </a:r>
          </a:p>
        </p:txBody>
      </p:sp>
      <p:sp>
        <p:nvSpPr>
          <p:cNvPr id="31" name="Rectangle 30">
            <a:extLst>
              <a:ext uri="{FF2B5EF4-FFF2-40B4-BE49-F238E27FC236}">
                <a16:creationId xmlns:a16="http://schemas.microsoft.com/office/drawing/2014/main" id="{4F206836-410A-1142-FD7E-35E4ED4D3B14}"/>
              </a:ext>
              <a:ext uri="{C183D7F6-B498-43B3-948B-1728B52AA6E4}">
                <adec:decorative xmlns:adec="http://schemas.microsoft.com/office/drawing/2017/decorative" val="1"/>
              </a:ext>
            </a:extLst>
          </p:cNvPr>
          <p:cNvSpPr/>
          <p:nvPr/>
        </p:nvSpPr>
        <p:spPr>
          <a:xfrm>
            <a:off x="4370477" y="1630299"/>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D959FE1-1609-E661-D597-F43947CE9611}"/>
              </a:ext>
              <a:ext uri="{C183D7F6-B498-43B3-948B-1728B52AA6E4}">
                <adec:decorative xmlns:adec="http://schemas.microsoft.com/office/drawing/2017/decorative" val="1"/>
              </a:ext>
            </a:extLst>
          </p:cNvPr>
          <p:cNvSpPr/>
          <p:nvPr/>
        </p:nvSpPr>
        <p:spPr>
          <a:xfrm>
            <a:off x="3716952" y="2444932"/>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6F1BD69-770F-6B34-2A29-CAA0B7F70360}"/>
              </a:ext>
              <a:ext uri="{C183D7F6-B498-43B3-948B-1728B52AA6E4}">
                <adec:decorative xmlns:adec="http://schemas.microsoft.com/office/drawing/2017/decorative" val="1"/>
              </a:ext>
            </a:extLst>
          </p:cNvPr>
          <p:cNvSpPr/>
          <p:nvPr/>
        </p:nvSpPr>
        <p:spPr>
          <a:xfrm>
            <a:off x="4547060" y="2920648"/>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449E6C1-47B8-129F-411D-396D8E200A69}"/>
              </a:ext>
              <a:ext uri="{C183D7F6-B498-43B3-948B-1728B52AA6E4}">
                <adec:decorative xmlns:adec="http://schemas.microsoft.com/office/drawing/2017/decorative" val="1"/>
              </a:ext>
            </a:extLst>
          </p:cNvPr>
          <p:cNvSpPr/>
          <p:nvPr/>
        </p:nvSpPr>
        <p:spPr>
          <a:xfrm>
            <a:off x="4510654" y="3889037"/>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24DF7D4-3790-428A-F33D-8631E3B63890}"/>
              </a:ext>
              <a:ext uri="{C183D7F6-B498-43B3-948B-1728B52AA6E4}">
                <adec:decorative xmlns:adec="http://schemas.microsoft.com/office/drawing/2017/decorative" val="1"/>
              </a:ext>
            </a:extLst>
          </p:cNvPr>
          <p:cNvSpPr/>
          <p:nvPr/>
        </p:nvSpPr>
        <p:spPr>
          <a:xfrm>
            <a:off x="3249878" y="5383715"/>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38365F0-5BF3-B604-25D5-B6D93D611850}"/>
              </a:ext>
              <a:ext uri="{C183D7F6-B498-43B3-948B-1728B52AA6E4}">
                <adec:decorative xmlns:adec="http://schemas.microsoft.com/office/drawing/2017/decorative" val="1"/>
              </a:ext>
            </a:extLst>
          </p:cNvPr>
          <p:cNvSpPr/>
          <p:nvPr/>
        </p:nvSpPr>
        <p:spPr>
          <a:xfrm>
            <a:off x="7090797" y="1591900"/>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78D0978-3438-39E0-EED4-D35C68E00138}"/>
              </a:ext>
              <a:ext uri="{C183D7F6-B498-43B3-948B-1728B52AA6E4}">
                <adec:decorative xmlns:adec="http://schemas.microsoft.com/office/drawing/2017/decorative" val="1"/>
              </a:ext>
            </a:extLst>
          </p:cNvPr>
          <p:cNvSpPr/>
          <p:nvPr/>
        </p:nvSpPr>
        <p:spPr>
          <a:xfrm>
            <a:off x="7063983" y="2266753"/>
            <a:ext cx="213878" cy="222216"/>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BE32216-EA79-11CA-0A74-E2131D490DC0}"/>
              </a:ext>
              <a:ext uri="{C183D7F6-B498-43B3-948B-1728B52AA6E4}">
                <adec:decorative xmlns:adec="http://schemas.microsoft.com/office/drawing/2017/decorative" val="1"/>
              </a:ext>
            </a:extLst>
          </p:cNvPr>
          <p:cNvSpPr/>
          <p:nvPr/>
        </p:nvSpPr>
        <p:spPr>
          <a:xfrm>
            <a:off x="7441479" y="2628260"/>
            <a:ext cx="316465" cy="344835"/>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006AE3B-66EF-69F3-CD4A-92045871FA6C}"/>
              </a:ext>
              <a:ext uri="{C183D7F6-B498-43B3-948B-1728B52AA6E4}">
                <adec:decorative xmlns:adec="http://schemas.microsoft.com/office/drawing/2017/decorative" val="1"/>
              </a:ext>
            </a:extLst>
          </p:cNvPr>
          <p:cNvSpPr/>
          <p:nvPr/>
        </p:nvSpPr>
        <p:spPr>
          <a:xfrm>
            <a:off x="6859587" y="3203530"/>
            <a:ext cx="252019" cy="245709"/>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F81ABFB-3EA6-5A31-76EB-B70587720B30}"/>
              </a:ext>
              <a:ext uri="{C183D7F6-B498-43B3-948B-1728B52AA6E4}">
                <adec:decorative xmlns:adec="http://schemas.microsoft.com/office/drawing/2017/decorative" val="1"/>
              </a:ext>
            </a:extLst>
          </p:cNvPr>
          <p:cNvSpPr/>
          <p:nvPr/>
        </p:nvSpPr>
        <p:spPr>
          <a:xfrm>
            <a:off x="7472473" y="3223638"/>
            <a:ext cx="267325" cy="232483"/>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F56F7F9-82FE-FCE1-3E4E-C308388BD390}"/>
              </a:ext>
              <a:ext uri="{C183D7F6-B498-43B3-948B-1728B52AA6E4}">
                <adec:decorative xmlns:adec="http://schemas.microsoft.com/office/drawing/2017/decorative" val="1"/>
              </a:ext>
            </a:extLst>
          </p:cNvPr>
          <p:cNvSpPr/>
          <p:nvPr/>
        </p:nvSpPr>
        <p:spPr>
          <a:xfrm>
            <a:off x="6665046" y="4907925"/>
            <a:ext cx="226286" cy="264306"/>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90D7A243-65C3-FA14-4348-98C71278EA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1606" y="4929017"/>
            <a:ext cx="208674" cy="236908"/>
          </a:xfrm>
          <a:prstGeom prst="rect">
            <a:avLst/>
          </a:prstGeom>
        </p:spPr>
      </p:pic>
      <p:sp>
        <p:nvSpPr>
          <p:cNvPr id="45" name="Rectangle 44">
            <a:extLst>
              <a:ext uri="{FF2B5EF4-FFF2-40B4-BE49-F238E27FC236}">
                <a16:creationId xmlns:a16="http://schemas.microsoft.com/office/drawing/2014/main" id="{2CAA306A-FC5D-007C-E497-936392291385}"/>
              </a:ext>
              <a:ext uri="{C183D7F6-B498-43B3-948B-1728B52AA6E4}">
                <adec:decorative xmlns:adec="http://schemas.microsoft.com/office/drawing/2017/decorative" val="1"/>
              </a:ext>
            </a:extLst>
          </p:cNvPr>
          <p:cNvSpPr/>
          <p:nvPr/>
        </p:nvSpPr>
        <p:spPr>
          <a:xfrm>
            <a:off x="6754581" y="5970011"/>
            <a:ext cx="193964" cy="264306"/>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AECEA8B-A8ED-3A2B-BD6E-19FD5EA46047}"/>
              </a:ext>
              <a:ext uri="{C183D7F6-B498-43B3-948B-1728B52AA6E4}">
                <adec:decorative xmlns:adec="http://schemas.microsoft.com/office/drawing/2017/decorative" val="1"/>
              </a:ext>
            </a:extLst>
          </p:cNvPr>
          <p:cNvSpPr/>
          <p:nvPr/>
        </p:nvSpPr>
        <p:spPr>
          <a:xfrm>
            <a:off x="7589459" y="5596397"/>
            <a:ext cx="193964" cy="264306"/>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6691E52-70B0-5066-7B5C-9A15705CCE34}"/>
              </a:ext>
              <a:ext uri="{C183D7F6-B498-43B3-948B-1728B52AA6E4}">
                <adec:decorative xmlns:adec="http://schemas.microsoft.com/office/drawing/2017/decorative" val="1"/>
              </a:ext>
            </a:extLst>
          </p:cNvPr>
          <p:cNvSpPr/>
          <p:nvPr/>
        </p:nvSpPr>
        <p:spPr>
          <a:xfrm>
            <a:off x="7159545" y="5607030"/>
            <a:ext cx="226383" cy="264306"/>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9156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 restart="whenNotActive" fill="hold" evtFilter="cancelBubble" nodeType="interactiveSeq">
                <p:stCondLst>
                  <p:cond evt="onClick" delay="0">
                    <p:tgtEl>
                      <p:spTgt spid="3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7" restart="whenNotActive" fill="hold" evtFilter="cancelBubble" nodeType="interactiveSeq">
                <p:stCondLst>
                  <p:cond evt="onClick" delay="0">
                    <p:tgtEl>
                      <p:spTgt spid="3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7" restart="whenNotActive" fill="hold" evtFilter="cancelBubble" nodeType="interactiveSeq">
                <p:stCondLst>
                  <p:cond evt="onClick" delay="0">
                    <p:tgtEl>
                      <p:spTgt spid="40"/>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2" restart="whenNotActive" fill="hold" evtFilter="cancelBubble" nodeType="interactiveSeq">
                <p:stCondLst>
                  <p:cond evt="onClick" delay="0">
                    <p:tgtEl>
                      <p:spTgt spid="41"/>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7" restart="whenNotActive" fill="hold" evtFilter="cancelBubble" nodeType="interactiveSeq">
                <p:stCondLst>
                  <p:cond evt="onClick" delay="0">
                    <p:tgtEl>
                      <p:spTgt spid="48"/>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fE_L3_Algebraic_expressions_grid.pdf"/>
          <p:cNvPicPr>
            <a:picLocks noChangeAspect="1"/>
          </p:cNvPicPr>
          <p:nvPr/>
        </p:nvPicPr>
        <p:blipFill rotWithShape="1">
          <a:blip r:embed="rId3" cstate="email">
            <a:extLst>
              <a:ext uri="{28A0092B-C50C-407E-A947-70E740481C1C}">
                <a14:useLocalDpi xmlns:a14="http://schemas.microsoft.com/office/drawing/2010/main"/>
              </a:ext>
            </a:extLst>
          </a:blip>
          <a:srcRect b="7315"/>
          <a:stretch/>
        </p:blipFill>
        <p:spPr>
          <a:xfrm>
            <a:off x="6148987" y="1202832"/>
            <a:ext cx="3815152" cy="5004000"/>
          </a:xfrm>
          <a:prstGeom prst="rect">
            <a:avLst/>
          </a:prstGeom>
          <a:solidFill>
            <a:schemeClr val="bg1"/>
          </a:solidFill>
          <a:effectLst>
            <a:outerShdw blurRad="50800" dist="38100" dir="2700000" algn="tl" rotWithShape="0">
              <a:srgbClr val="000000">
                <a:alpha val="43000"/>
              </a:srgbClr>
            </a:outerShdw>
          </a:effectLst>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Matching expressions to diagrams </a:t>
            </a:r>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1"/>
              </a:ext>
            </a:extLst>
          </p:cNvPr>
          <p:cNvSpPr>
            <a:spLocks noGrp="1"/>
          </p:cNvSpPr>
          <p:nvPr>
            <p:ph type="sldNum" sz="quarter" idx="12"/>
          </p:nvPr>
        </p:nvSpPr>
        <p:spPr/>
        <p:txBody>
          <a:bodyPr/>
          <a:lstStyle/>
          <a:p>
            <a:fld id="{892959B6-490E-A144-8C7C-88267F972F69}" type="slidenum">
              <a:rPr lang="en-US" smtClean="0"/>
              <a:t>9</a:t>
            </a:fld>
            <a:endParaRPr lang="en-US"/>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a:solidFill>
                  <a:schemeClr val="bg1"/>
                </a:solidFill>
                <a:latin typeface="Arial" panose="020B0604020202020204" pitchFamily="34" charset="0"/>
                <a:cs typeface="Arial" panose="020B0604020202020204" pitchFamily="34" charset="0"/>
              </a:rPr>
              <a:t>YOUR </a:t>
            </a:r>
          </a:p>
          <a:p>
            <a:pPr algn="ctr"/>
            <a:r>
              <a:rPr lang="en-GB" sz="2400" b="1">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a:latin typeface="Arial" panose="020B0604020202020204" pitchFamily="34" charset="0"/>
                  <a:cs typeface="Arial" panose="020B0604020202020204" pitchFamily="34" charset="0"/>
                </a:rPr>
                <a:t>Handout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092755" y="1906111"/>
            <a:ext cx="5002236" cy="2952090"/>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Use the diagrams to identify the factorised and expanded forms of the expression.</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In the empty cells, either place a card or write an expression. </a:t>
            </a:r>
          </a:p>
        </p:txBody>
      </p:sp>
      <p:pic>
        <p:nvPicPr>
          <p:cNvPr id="15" name="Picture 14">
            <a:extLst>
              <a:ext uri="{FF2B5EF4-FFF2-40B4-BE49-F238E27FC236}">
                <a16:creationId xmlns:a16="http://schemas.microsoft.com/office/drawing/2014/main" id="{B9DF17D2-BF3A-4CA7-A433-8F7E32C2DD4C}"/>
              </a:ext>
            </a:extLst>
          </p:cNvPr>
          <p:cNvPicPr>
            <a:picLocks noChangeAspect="1"/>
          </p:cNvPicPr>
          <p:nvPr/>
        </p:nvPicPr>
        <p:blipFill>
          <a:blip r:embed="rId6"/>
          <a:stretch>
            <a:fillRect/>
          </a:stretch>
        </p:blipFill>
        <p:spPr>
          <a:xfrm rot="773353">
            <a:off x="9071114" y="2567285"/>
            <a:ext cx="2105319" cy="254353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86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436304-FA9D-4C3C-ABE9-56BCF5783323}"/>
</file>

<file path=customXml/itemProps2.xml><?xml version="1.0" encoding="utf-8"?>
<ds:datastoreItem xmlns:ds="http://schemas.openxmlformats.org/officeDocument/2006/customXml" ds:itemID="{BC09F5FA-A921-4DC0-8538-F2AE2D161A00}"/>
</file>

<file path=customXml/itemProps3.xml><?xml version="1.0" encoding="utf-8"?>
<ds:datastoreItem xmlns:ds="http://schemas.openxmlformats.org/officeDocument/2006/customXml" ds:itemID="{FD6C7CCD-B1BB-40E2-8580-F804E81B66CE}"/>
</file>

<file path=docProps/app.xml><?xml version="1.0" encoding="utf-8"?>
<Properties xmlns="http://schemas.openxmlformats.org/officeDocument/2006/extended-properties" xmlns:vt="http://schemas.openxmlformats.org/officeDocument/2006/docPropsVTypes">
  <TotalTime>26527</TotalTime>
  <Words>2073</Words>
  <Application>Microsoft Office PowerPoint</Application>
  <PresentationFormat>Widescreen</PresentationFormat>
  <Paragraphs>240</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Times</vt:lpstr>
      <vt:lpstr>Times New Roman</vt:lpstr>
      <vt:lpstr>Office Theme</vt:lpstr>
      <vt:lpstr>Custom Design</vt:lpstr>
      <vt:lpstr>Lesson 3:  Basic algebra</vt:lpstr>
      <vt:lpstr>Buying carpet</vt:lpstr>
      <vt:lpstr>Area of carpet</vt:lpstr>
      <vt:lpstr>Variables</vt:lpstr>
      <vt:lpstr>Buying extra </vt:lpstr>
      <vt:lpstr>Factorised and expanded expressions</vt:lpstr>
      <vt:lpstr>Completing the diagrams </vt:lpstr>
      <vt:lpstr>Completing the diagrams </vt:lpstr>
      <vt:lpstr>Matching expressions to diagrams </vt:lpstr>
      <vt:lpstr>Completing rows A to D</vt:lpstr>
      <vt:lpstr>Completing rows E to J</vt:lpstr>
      <vt:lpstr>Tony expanding brackets </vt:lpstr>
      <vt:lpstr>Expanding brackets </vt:lpstr>
      <vt:lpstr>Rows D and G</vt:lpstr>
      <vt:lpstr>Common factors and highest common factors</vt:lpstr>
      <vt:lpstr>Cameron’s factorising </vt:lpstr>
      <vt:lpstr>Factorising fully </vt:lpstr>
      <vt:lpstr>Practice question</vt:lpstr>
      <vt:lpstr>Lesson review:  Basic algebra</vt:lpstr>
      <vt:lpstr>Lesson 3: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Sarah Stafford</cp:lastModifiedBy>
  <cp:revision>307</cp:revision>
  <cp:lastPrinted>2021-03-28T18:52:13Z</cp:lastPrinted>
  <dcterms:created xsi:type="dcterms:W3CDTF">2019-07-11T15:46:02Z</dcterms:created>
  <dcterms:modified xsi:type="dcterms:W3CDTF">2023-03-14T11:40:01Z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