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7559675" cy="10691813"/>
  <p:notesSz cx="6858000" cy="9144000"/>
  <p:embeddedFontLst>
    <p:embeddedFont>
      <p:font typeface="Calibri" panose="020F0502020204030204" pitchFamily="34" charset="0"/>
      <p:regular r:id="rId50"/>
      <p:bold r:id="rId51"/>
      <p:italic r:id="rId52"/>
      <p:boldItalic r:id="rId53"/>
    </p:embeddedFont>
    <p:embeddedFont>
      <p:font typeface="Oswald" panose="00000500000000000000" pitchFamily="2" charset="0"/>
      <p:regular r:id="rId54"/>
      <p:bold r:id="rId55"/>
    </p:embeddedFont>
    <p:embeddedFont>
      <p:font typeface="Roboto" panose="02000000000000000000" pitchFamily="2" charset="0"/>
      <p:regular r:id="rId56"/>
      <p:bold r:id="rId57"/>
      <p:italic r:id="rId58"/>
      <p:boldItalic r:id="rId59"/>
    </p:embeddedFont>
    <p:embeddedFont>
      <p:font typeface="Trebuchet MS" panose="020B0603020202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orient="horz" pos="6361">
          <p15:clr>
            <a:srgbClr val="A4A3A4"/>
          </p15:clr>
        </p15:guide>
        <p15:guide id="3" orient="horz" pos="351">
          <p15:clr>
            <a:srgbClr val="A4A3A4"/>
          </p15:clr>
        </p15:guide>
        <p15:guide id="4" orient="horz" pos="6008">
          <p15:clr>
            <a:srgbClr val="A4A3A4"/>
          </p15:clr>
        </p15:guide>
        <p15:guide id="5" orient="horz">
          <p15:clr>
            <a:srgbClr val="A4A3A4"/>
          </p15:clr>
        </p15:guide>
        <p15:guide id="6" orient="horz" pos="1293">
          <p15:clr>
            <a:srgbClr val="A4A3A4"/>
          </p15:clr>
        </p15:guide>
        <p15:guide id="7" orient="horz" pos="3274">
          <p15:clr>
            <a:srgbClr val="A4A3A4"/>
          </p15:clr>
        </p15:guide>
        <p15:guide id="8" orient="horz" pos="1804">
          <p15:clr>
            <a:srgbClr val="A4A3A4"/>
          </p15:clr>
        </p15:guide>
        <p15:guide id="9" pos="2344">
          <p15:clr>
            <a:srgbClr val="A4A3A4"/>
          </p15:clr>
        </p15:guide>
        <p15:guide id="10" pos="4616">
          <p15:clr>
            <a:srgbClr val="A4A3A4"/>
          </p15:clr>
        </p15:guide>
        <p15:guide id="11" pos="131">
          <p15:clr>
            <a:srgbClr val="A4A3A4"/>
          </p15:clr>
        </p15:guide>
        <p15:guide id="12" pos="4144">
          <p15:clr>
            <a:srgbClr val="A4A3A4"/>
          </p15:clr>
        </p15:guide>
        <p15:guide id="13" pos="1365">
          <p15:clr>
            <a:srgbClr val="A4A3A4"/>
          </p15:clr>
        </p15:guide>
        <p15:guide id="14" pos="2269">
          <p15:clr>
            <a:srgbClr val="A4A3A4"/>
          </p15:clr>
        </p15:guide>
        <p15:guide id="15" pos="4518">
          <p15:clr>
            <a:srgbClr val="A4A3A4"/>
          </p15:clr>
        </p15:guide>
        <p15:guide id="16" pos="790">
          <p15:clr>
            <a:srgbClr val="A4A3A4"/>
          </p15:clr>
        </p15:guide>
        <p15:guide id="17" pos="2118">
          <p15:clr>
            <a:srgbClr val="A4A3A4"/>
          </p15:clr>
        </p15:guide>
        <p15:guide id="18" pos="2693">
          <p15:clr>
            <a:srgbClr val="A4A3A4"/>
          </p15:clr>
        </p15:guide>
      </p15:sldGuideLst>
    </p:ext>
    <p:ext uri="{2D200454-40CA-4A62-9FC3-DE9A4176ACB9}">
      <p15:notesGuideLst xmlns:p15="http://schemas.microsoft.com/office/powerpoint/2012/main">
        <p15:guide id="1" orient="horz" pos="5987">
          <p15:clr>
            <a:srgbClr val="A4A3A4"/>
          </p15:clr>
        </p15:guide>
        <p15:guide id="2" pos="178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690E9-0858-49D9-9E38-3830892F007C}" v="1" dt="2021-09-29T09:39:19.274"/>
  </p1510:revLst>
</p1510:revInfo>
</file>

<file path=ppt/tableStyles.xml><?xml version="1.0" encoding="utf-8"?>
<a:tblStyleLst xmlns:a="http://schemas.openxmlformats.org/drawingml/2006/main" def="{CF70A79B-54FE-4CA5-AABD-F2127D2EE2EC}">
  <a:tblStyle styleId="{CF70A79B-54FE-4CA5-AABD-F2127D2EE2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2767574-B62D-473E-AC30-C70D032C4A1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108" y="60"/>
      </p:cViewPr>
      <p:guideLst>
        <p:guide orient="horz" pos="3368"/>
        <p:guide orient="horz" pos="6361"/>
        <p:guide orient="horz" pos="351"/>
        <p:guide orient="horz" pos="6008"/>
        <p:guide orient="horz"/>
        <p:guide orient="horz" pos="1293"/>
        <p:guide orient="horz" pos="3274"/>
        <p:guide orient="horz" pos="1804"/>
        <p:guide pos="2344"/>
        <p:guide pos="4616"/>
        <p:guide pos="131"/>
        <p:guide pos="4144"/>
        <p:guide pos="1365"/>
        <p:guide pos="2269"/>
        <p:guide pos="4518"/>
        <p:guide pos="790"/>
        <p:guide pos="2118"/>
        <p:guide pos="269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5987"/>
        <p:guide pos="178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dip Bajwa" userId="f16c4587-6513-43f3-9936-2b414a302424" providerId="ADAL" clId="{A1D690E9-0858-49D9-9E38-3830892F007C}"/>
    <pc:docChg chg="custSel modSld modMainMaster">
      <pc:chgData name="Kuldip Bajwa" userId="f16c4587-6513-43f3-9936-2b414a302424" providerId="ADAL" clId="{A1D690E9-0858-49D9-9E38-3830892F007C}" dt="2021-09-29T09:39:19.514" v="9" actId="27636"/>
      <pc:docMkLst>
        <pc:docMk/>
      </pc:docMkLst>
      <pc:sldChg chg="modSp mod">
        <pc:chgData name="Kuldip Bajwa" userId="f16c4587-6513-43f3-9936-2b414a302424" providerId="ADAL" clId="{A1D690E9-0858-49D9-9E38-3830892F007C}" dt="2021-09-29T09:39:19.510" v="8" actId="27636"/>
        <pc:sldMkLst>
          <pc:docMk/>
          <pc:sldMk cId="0" sldId="280"/>
        </pc:sldMkLst>
        <pc:spChg chg="mod">
          <ac:chgData name="Kuldip Bajwa" userId="f16c4587-6513-43f3-9936-2b414a302424" providerId="ADAL" clId="{A1D690E9-0858-49D9-9E38-3830892F007C}" dt="2021-09-29T09:39:19.510" v="8" actId="27636"/>
          <ac:spMkLst>
            <pc:docMk/>
            <pc:sldMk cId="0" sldId="280"/>
            <ac:spMk id="1004" creationId="{00000000-0000-0000-0000-000000000000}"/>
          </ac:spMkLst>
        </pc:spChg>
      </pc:sldChg>
      <pc:sldChg chg="modSp mod">
        <pc:chgData name="Kuldip Bajwa" userId="f16c4587-6513-43f3-9936-2b414a302424" providerId="ADAL" clId="{A1D690E9-0858-49D9-9E38-3830892F007C}" dt="2021-09-29T09:39:19.514" v="9" actId="27636"/>
        <pc:sldMkLst>
          <pc:docMk/>
          <pc:sldMk cId="0" sldId="281"/>
        </pc:sldMkLst>
        <pc:spChg chg="mod">
          <ac:chgData name="Kuldip Bajwa" userId="f16c4587-6513-43f3-9936-2b414a302424" providerId="ADAL" clId="{A1D690E9-0858-49D9-9E38-3830892F007C}" dt="2021-09-29T09:39:19.514" v="9" actId="27636"/>
          <ac:spMkLst>
            <pc:docMk/>
            <pc:sldMk cId="0" sldId="281"/>
            <ac:spMk id="1019" creationId="{00000000-0000-0000-0000-000000000000}"/>
          </ac:spMkLst>
        </pc:spChg>
      </pc:sldChg>
      <pc:sldMasterChg chg="modSldLayout">
        <pc:chgData name="Kuldip Bajwa" userId="f16c4587-6513-43f3-9936-2b414a302424" providerId="ADAL" clId="{A1D690E9-0858-49D9-9E38-3830892F007C}" dt="2021-09-29T09:38:51.403" v="7" actId="1076"/>
        <pc:sldMasterMkLst>
          <pc:docMk/>
          <pc:sldMasterMk cId="0" sldId="2147483709"/>
        </pc:sldMasterMkLst>
        <pc:sldLayoutChg chg="modSp mod">
          <pc:chgData name="Kuldip Bajwa" userId="f16c4587-6513-43f3-9936-2b414a302424" providerId="ADAL" clId="{A1D690E9-0858-49D9-9E38-3830892F007C}" dt="2021-09-29T09:38:51.403" v="7" actId="1076"/>
          <pc:sldLayoutMkLst>
            <pc:docMk/>
            <pc:sldMasterMk cId="0" sldId="2147483709"/>
            <pc:sldLayoutMk cId="0" sldId="2147483689"/>
          </pc:sldLayoutMkLst>
          <pc:picChg chg="mod">
            <ac:chgData name="Kuldip Bajwa" userId="f16c4587-6513-43f3-9936-2b414a302424" providerId="ADAL" clId="{A1D690E9-0858-49D9-9E38-3830892F007C}" dt="2021-09-29T09:38:51.403" v="7" actId="1076"/>
            <ac:picMkLst>
              <pc:docMk/>
              <pc:sldMasterMk cId="0" sldId="2147483709"/>
              <pc:sldLayoutMk cId="0" sldId="2147483689"/>
              <ac:picMk id="355"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67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fe3821d31_0_44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fe3821d31_0_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dfe3821d31_0_4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dfe8275c61_0_18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dfe8275c61_0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dfe8275c61_0_1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e2956b3fe5_0_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e2956b3fe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e2956b3fe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e2956b3fe5_0_2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e2956b3fe5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e2956b3fe5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e2956b3fe5_0_7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e2956b3fe5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ge2956b3fe5_0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2956b3fe5_0_94: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2956b3fe5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ge2956b3fe5_0_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e2956b3fe5_0_11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e2956b3fe5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ge2956b3fe5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e2956b3fe5_0_13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e2956b3fe5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ge2956b3fe5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e2956b3fe5_0_15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e2956b3fe5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ge2956b3fe5_0_1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e2956b3fe5_0_17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e2956b3fe5_0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ge2956b3fe5_0_1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e2956b3fe5_0_19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e2956b3fe5_0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ge2956b3fe5_0_1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e984e01a25_0_16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e984e01a25_0_1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e984e01a25_0_1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e2956b3fe5_0_21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e2956b3fe5_0_2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ge2956b3fe5_0_2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2956b3fe5_0_23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2956b3fe5_0_2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e2956b3fe5_0_2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e2956b3fe5_0_25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e2956b3fe5_0_2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ge2956b3fe5_0_2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e2956b3fe5_0_27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e2956b3fe5_0_2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8" name="Google Shape;958;ge2956b3fe5_0_2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e2956b3fe5_0_29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e2956b3fe5_0_2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ge2956b3fe5_0_2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e2956b3fe5_0_309: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e2956b3fe5_0_3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2" name="Google Shape;992;ge2956b3fe5_0_3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e5f663949e_0_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e5f663949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9" name="Google Shape;1009;ge5f663949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e71655f959_0_6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e71655f959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ge71655f959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e71655f959_0_84: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e71655f959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2" name="Google Shape;1052;ge71655f959_0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e71655f959_0_11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e71655f959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ge71655f959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4a73834ff_0_14: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4a73834ff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f4a73834ff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e71655f959_0_13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e71655f959_0_1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9" name="Google Shape;1089;ge71655f959_0_1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e4785635c5_0_48: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e4785635c5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1" name="Google Shape;1121;ge4785635c5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785635c5_0_7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785635c5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8" name="Google Shape;1138;ge4785635c5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e4785635c5_0_9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e4785635c5_0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7" name="Google Shape;1157;ge4785635c5_0_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e4785635c5_0_117: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e4785635c5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4" name="Google Shape;1174;ge4785635c5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e4785635c5_0_13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e4785635c5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ge4785635c5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e4785635c5_0_15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e4785635c5_0_1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ge4785635c5_0_1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e91f053400_0_2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e91f053400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ge91f053400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e91f053400_0_4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e91f053400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0" name="Google Shape;1250;ge91f053400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e91f053400_0_4: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e91f053400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9" name="Google Shape;1289;ge91f053400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e327dbdb3d_0_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e327dbdb3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e327dbdb3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e91f053400_0_1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e91f053400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7" name="Google Shape;1297;ge91f053400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e984e01a25_0_11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e984e01a25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4" name="Google Shape;1304;ge984e01a25_0_1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e984e01a25_0_118: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e984e01a25_0_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1" name="Google Shape;1311;ge984e01a25_0_1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e984e01a25_0_12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e984e01a25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8" name="Google Shape;1318;ge984e01a25_0_1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e984e01a25_0_13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e984e01a25_0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5" name="Google Shape;1325;ge984e01a25_0_1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e984e01a25_0_14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e984e01a25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2" name="Google Shape;1332;ge984e01a25_0_1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e984e01a25_0_153: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e984e01a25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9" name="Google Shape;1339;ge984e01a25_0_1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f4a73834ff_0_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f4a73834f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6" name="Google Shape;1346;gf4a73834f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dfe8275c61_0_12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dfe8275c61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gdfe8275c61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dfe8275c61_0_14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dfe8275c61_0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gdfe8275c61_0_1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fe8275c61_0_16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dfe8275c61_0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gdfe8275c61_0_1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32706e6b1_0_2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32706e6b1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ge32706e6b1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e32706e6b1_0_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e32706e6b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e32706e6b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1 Red (Locked)">
  <p:cSld name="Title Slide Option 1 Red (Locked)">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16" name="Google Shape;16;p2"/>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
          <p:cNvSpPr txBox="1">
            <a:spLocks noGrp="1"/>
          </p:cNvSpPr>
          <p:nvPr>
            <p:ph type="ctrTitle"/>
          </p:nvPr>
        </p:nvSpPr>
        <p:spPr>
          <a:xfrm>
            <a:off x="3215083" y="4617298"/>
            <a:ext cx="4107000" cy="25818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 name="Google Shape;21;p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598677"/>
            <a:ext cx="737843" cy="392000"/>
          </a:xfrm>
          <a:prstGeom prst="rect">
            <a:avLst/>
          </a:prstGeom>
          <a:noFill/>
          <a:ln>
            <a:noFill/>
          </a:ln>
        </p:spPr>
      </p:pic>
      <p:sp>
        <p:nvSpPr>
          <p:cNvPr id="22" name="Google Shape;22;p2"/>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85"/>
        <p:cNvGrpSpPr/>
        <p:nvPr/>
      </p:nvGrpSpPr>
      <p:grpSpPr>
        <a:xfrm>
          <a:off x="0" y="0"/>
          <a:ext cx="0" cy="0"/>
          <a:chOff x="0" y="0"/>
          <a:chExt cx="0" cy="0"/>
        </a:xfrm>
      </p:grpSpPr>
      <p:sp>
        <p:nvSpPr>
          <p:cNvPr id="86" name="Google Shape;86;p11"/>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1"/>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a:off x="193465" y="2050469"/>
            <a:ext cx="6339300" cy="7486500"/>
          </a:xfrm>
          <a:prstGeom prst="rect">
            <a:avLst/>
          </a:prstGeom>
          <a:noFill/>
          <a:ln>
            <a:noFill/>
          </a:ln>
        </p:spPr>
        <p:txBody>
          <a:bodyPr spcFirstLastPara="1" wrap="square" lIns="0" tIns="0" rIns="0" bIns="0" anchor="t" anchorCtr="0">
            <a:noAutofit/>
          </a:bodyPr>
          <a:lstStyle>
            <a:lvl1pPr marL="457200" lvl="0" indent="-228600" algn="l">
              <a:lnSpc>
                <a:spcPct val="103703"/>
              </a:lnSpc>
              <a:spcBef>
                <a:spcPts val="0"/>
              </a:spcBef>
              <a:spcAft>
                <a:spcPts val="0"/>
              </a:spcAft>
              <a:buClr>
                <a:schemeClr val="dk1"/>
              </a:buClr>
              <a:buSzPts val="2700"/>
              <a:buNone/>
              <a:defRPr sz="2700"/>
            </a:lvl1pPr>
            <a:lvl2pPr marL="914400" lvl="1" indent="-400050" algn="l">
              <a:lnSpc>
                <a:spcPct val="103703"/>
              </a:lnSpc>
              <a:spcBef>
                <a:spcPts val="0"/>
              </a:spcBef>
              <a:spcAft>
                <a:spcPts val="0"/>
              </a:spcAft>
              <a:buClr>
                <a:schemeClr val="dk1"/>
              </a:buClr>
              <a:buSzPts val="2700"/>
              <a:buChar char="–"/>
              <a:defRPr sz="2700"/>
            </a:lvl2pPr>
            <a:lvl3pPr marL="1371600" lvl="2" indent="-400050" algn="l">
              <a:lnSpc>
                <a:spcPct val="103703"/>
              </a:lnSpc>
              <a:spcBef>
                <a:spcPts val="540"/>
              </a:spcBef>
              <a:spcAft>
                <a:spcPts val="0"/>
              </a:spcAft>
              <a:buClr>
                <a:schemeClr val="dk1"/>
              </a:buClr>
              <a:buSzPts val="2700"/>
              <a:buChar char="•"/>
              <a:defRPr sz="2700"/>
            </a:lvl3pPr>
            <a:lvl4pPr marL="1828800" lvl="3" indent="-400050" algn="l">
              <a:lnSpc>
                <a:spcPct val="103703"/>
              </a:lnSpc>
              <a:spcBef>
                <a:spcPts val="540"/>
              </a:spcBef>
              <a:spcAft>
                <a:spcPts val="0"/>
              </a:spcAft>
              <a:buClr>
                <a:schemeClr val="dk1"/>
              </a:buClr>
              <a:buSzPts val="2700"/>
              <a:buChar char="–"/>
              <a:defRPr sz="2700"/>
            </a:lvl4pPr>
            <a:lvl5pPr marL="2286000" lvl="4" indent="-400050" algn="l">
              <a:lnSpc>
                <a:spcPct val="103703"/>
              </a:lnSpc>
              <a:spcBef>
                <a:spcPts val="540"/>
              </a:spcBef>
              <a:spcAft>
                <a:spcPts val="0"/>
              </a:spcAft>
              <a:buClr>
                <a:schemeClr val="dk1"/>
              </a:buClr>
              <a:buSzPts val="2700"/>
              <a:buChar char="»"/>
              <a:defRPr sz="27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1"/>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D Goal Title">
  <p:cSld name="Text and Bullets_1">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1097925" y="270250"/>
            <a:ext cx="2364900" cy="827700"/>
          </a:xfrm>
          <a:prstGeom prst="rect">
            <a:avLst/>
          </a:prstGeom>
          <a:ln>
            <a:noFill/>
          </a:ln>
        </p:spPr>
        <p:txBody>
          <a:bodyPr spcFirstLastPara="1" wrap="square" lIns="0" tIns="0" rIns="0" bIns="0" anchor="ctr" anchorCtr="0">
            <a:normAutofit/>
          </a:bodyPr>
          <a:lstStyle>
            <a:lvl1pPr lvl="0">
              <a:spcBef>
                <a:spcPts val="0"/>
              </a:spcBef>
              <a:spcAft>
                <a:spcPts val="0"/>
              </a:spcAft>
              <a:buSzPts val="2100"/>
              <a:buFont typeface="Oswald"/>
              <a:buNone/>
              <a:defRPr sz="2100" b="1">
                <a:latin typeface="Oswald"/>
                <a:ea typeface="Oswald"/>
                <a:cs typeface="Oswald"/>
                <a:sym typeface="Oswald"/>
              </a:defRPr>
            </a:lvl1pPr>
            <a:lvl2pPr lvl="1">
              <a:spcBef>
                <a:spcPts val="0"/>
              </a:spcBef>
              <a:spcAft>
                <a:spcPts val="0"/>
              </a:spcAft>
              <a:buSzPts val="2100"/>
              <a:buFont typeface="Oswald"/>
              <a:buNone/>
              <a:defRPr sz="2100" b="1">
                <a:latin typeface="Oswald"/>
                <a:ea typeface="Oswald"/>
                <a:cs typeface="Oswald"/>
                <a:sym typeface="Oswald"/>
              </a:defRPr>
            </a:lvl2pPr>
            <a:lvl3pPr lvl="2">
              <a:spcBef>
                <a:spcPts val="0"/>
              </a:spcBef>
              <a:spcAft>
                <a:spcPts val="0"/>
              </a:spcAft>
              <a:buSzPts val="2100"/>
              <a:buFont typeface="Oswald"/>
              <a:buNone/>
              <a:defRPr sz="2100" b="1">
                <a:latin typeface="Oswald"/>
                <a:ea typeface="Oswald"/>
                <a:cs typeface="Oswald"/>
                <a:sym typeface="Oswald"/>
              </a:defRPr>
            </a:lvl3pPr>
            <a:lvl4pPr lvl="3">
              <a:spcBef>
                <a:spcPts val="0"/>
              </a:spcBef>
              <a:spcAft>
                <a:spcPts val="0"/>
              </a:spcAft>
              <a:buSzPts val="2100"/>
              <a:buFont typeface="Oswald"/>
              <a:buNone/>
              <a:defRPr sz="2100" b="1">
                <a:latin typeface="Oswald"/>
                <a:ea typeface="Oswald"/>
                <a:cs typeface="Oswald"/>
                <a:sym typeface="Oswald"/>
              </a:defRPr>
            </a:lvl4pPr>
            <a:lvl5pPr lvl="4">
              <a:spcBef>
                <a:spcPts val="0"/>
              </a:spcBef>
              <a:spcAft>
                <a:spcPts val="0"/>
              </a:spcAft>
              <a:buSzPts val="2100"/>
              <a:buFont typeface="Oswald"/>
              <a:buNone/>
              <a:defRPr sz="2100" b="1">
                <a:latin typeface="Oswald"/>
                <a:ea typeface="Oswald"/>
                <a:cs typeface="Oswald"/>
                <a:sym typeface="Oswald"/>
              </a:defRPr>
            </a:lvl5pPr>
            <a:lvl6pPr lvl="5">
              <a:spcBef>
                <a:spcPts val="0"/>
              </a:spcBef>
              <a:spcAft>
                <a:spcPts val="0"/>
              </a:spcAft>
              <a:buSzPts val="2100"/>
              <a:buFont typeface="Oswald"/>
              <a:buNone/>
              <a:defRPr sz="2100" b="1">
                <a:latin typeface="Oswald"/>
                <a:ea typeface="Oswald"/>
                <a:cs typeface="Oswald"/>
                <a:sym typeface="Oswald"/>
              </a:defRPr>
            </a:lvl6pPr>
            <a:lvl7pPr lvl="6">
              <a:spcBef>
                <a:spcPts val="0"/>
              </a:spcBef>
              <a:spcAft>
                <a:spcPts val="0"/>
              </a:spcAft>
              <a:buSzPts val="2100"/>
              <a:buFont typeface="Oswald"/>
              <a:buNone/>
              <a:defRPr sz="2100" b="1">
                <a:latin typeface="Oswald"/>
                <a:ea typeface="Oswald"/>
                <a:cs typeface="Oswald"/>
                <a:sym typeface="Oswald"/>
              </a:defRPr>
            </a:lvl7pPr>
            <a:lvl8pPr lvl="7">
              <a:spcBef>
                <a:spcPts val="0"/>
              </a:spcBef>
              <a:spcAft>
                <a:spcPts val="0"/>
              </a:spcAft>
              <a:buSzPts val="2100"/>
              <a:buFont typeface="Oswald"/>
              <a:buNone/>
              <a:defRPr sz="2100" b="1">
                <a:latin typeface="Oswald"/>
                <a:ea typeface="Oswald"/>
                <a:cs typeface="Oswald"/>
                <a:sym typeface="Oswald"/>
              </a:defRPr>
            </a:lvl8pPr>
            <a:lvl9pPr lvl="8">
              <a:spcBef>
                <a:spcPts val="0"/>
              </a:spcBef>
              <a:spcAft>
                <a:spcPts val="0"/>
              </a:spcAft>
              <a:buSzPts val="2100"/>
              <a:buFont typeface="Oswald"/>
              <a:buNone/>
              <a:defRPr sz="2100" b="1">
                <a:latin typeface="Oswald"/>
                <a:ea typeface="Oswald"/>
                <a:cs typeface="Oswald"/>
                <a:sym typeface="Oswald"/>
              </a:defRPr>
            </a:lvl9pPr>
          </a:lstStyle>
          <a:p>
            <a:endParaRPr/>
          </a:p>
        </p:txBody>
      </p:sp>
      <p:sp>
        <p:nvSpPr>
          <p:cNvPr id="92" name="Google Shape;92;p12"/>
          <p:cNvSpPr txBox="1">
            <a:spLocks noGrp="1"/>
          </p:cNvSpPr>
          <p:nvPr>
            <p:ph type="subTitle" idx="1"/>
          </p:nvPr>
        </p:nvSpPr>
        <p:spPr>
          <a:xfrm>
            <a:off x="320925" y="270250"/>
            <a:ext cx="777000" cy="827700"/>
          </a:xfrm>
          <a:prstGeom prst="rect">
            <a:avLst/>
          </a:prstGeom>
          <a:ln>
            <a:noFill/>
          </a:ln>
        </p:spPr>
        <p:txBody>
          <a:bodyPr spcFirstLastPara="1" wrap="square" lIns="0" tIns="0" rIns="0" bIns="0" anchor="t" anchorCtr="0">
            <a:noAutofit/>
          </a:bodyPr>
          <a:lstStyle>
            <a:lvl1pPr lvl="0">
              <a:spcBef>
                <a:spcPts val="640"/>
              </a:spcBef>
              <a:spcAft>
                <a:spcPts val="0"/>
              </a:spcAft>
              <a:buSzPts val="5000"/>
              <a:buFont typeface="Oswald"/>
              <a:buNone/>
              <a:defRPr sz="5000" b="1">
                <a:latin typeface="Oswald"/>
                <a:ea typeface="Oswald"/>
                <a:cs typeface="Oswald"/>
                <a:sym typeface="Oswald"/>
              </a:defRPr>
            </a:lvl1pPr>
            <a:lvl2pPr lvl="1">
              <a:spcBef>
                <a:spcPts val="560"/>
              </a:spcBef>
              <a:spcAft>
                <a:spcPts val="0"/>
              </a:spcAft>
              <a:buSzPts val="2800"/>
              <a:buNone/>
              <a:defRPr/>
            </a:lvl2pPr>
            <a:lvl3pPr lvl="2">
              <a:spcBef>
                <a:spcPts val="480"/>
              </a:spcBef>
              <a:spcAft>
                <a:spcPts val="0"/>
              </a:spcAft>
              <a:buSzPts val="24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a:endParaRPr/>
          </a:p>
        </p:txBody>
      </p:sp>
      <p:sp>
        <p:nvSpPr>
          <p:cNvPr id="93" name="Google Shape;93;p12"/>
          <p:cNvSpPr txBox="1">
            <a:spLocks noGrp="1"/>
          </p:cNvSpPr>
          <p:nvPr>
            <p:ph type="sldNum" idx="12"/>
          </p:nvPr>
        </p:nvSpPr>
        <p:spPr>
          <a:xfrm>
            <a:off x="6769706" y="10254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E51C41"/>
        </a:solid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2023342" y="3025565"/>
            <a:ext cx="5298300" cy="33309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2022300" y="6772535"/>
            <a:ext cx="5299800" cy="33309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97" name="Google Shape;97;p13"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600407"/>
            <a:ext cx="737844" cy="390622"/>
          </a:xfrm>
          <a:prstGeom prst="rect">
            <a:avLst/>
          </a:prstGeom>
          <a:noFill/>
          <a:ln>
            <a:noFill/>
          </a:ln>
        </p:spPr>
      </p:pic>
      <p:sp>
        <p:nvSpPr>
          <p:cNvPr id="98" name="Google Shape;98;p13"/>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4"/>
          <p:cNvSpPr txBox="1">
            <a:spLocks noGrp="1"/>
          </p:cNvSpPr>
          <p:nvPr>
            <p:ph type="body" idx="1"/>
          </p:nvPr>
        </p:nvSpPr>
        <p:spPr>
          <a:xfrm>
            <a:off x="193465" y="2050469"/>
            <a:ext cx="3273900" cy="7486500"/>
          </a:xfrm>
          <a:prstGeom prst="rect">
            <a:avLst/>
          </a:prstGeom>
          <a:noFill/>
          <a:ln>
            <a:noFill/>
          </a:ln>
        </p:spPr>
        <p:txBody>
          <a:bodyPr spcFirstLastPara="1" wrap="square" lIns="0" tIns="0" rIns="0" bIns="0" anchor="t" anchorCtr="0">
            <a:noAutofit/>
          </a:bodyPr>
          <a:lstStyle>
            <a:lvl1pPr marL="457200" lvl="0" indent="-228600" algn="l">
              <a:lnSpc>
                <a:spcPct val="103703"/>
              </a:lnSpc>
              <a:spcBef>
                <a:spcPts val="540"/>
              </a:spcBef>
              <a:spcAft>
                <a:spcPts val="0"/>
              </a:spcAft>
              <a:buClr>
                <a:schemeClr val="dk1"/>
              </a:buClr>
              <a:buSzPts val="2700"/>
              <a:buNone/>
              <a:defRPr sz="2700" b="1"/>
            </a:lvl1pPr>
            <a:lvl2pPr marL="914400" lvl="1" indent="-400050" algn="l">
              <a:lnSpc>
                <a:spcPct val="103703"/>
              </a:lnSpc>
              <a:spcBef>
                <a:spcPts val="0"/>
              </a:spcBef>
              <a:spcAft>
                <a:spcPts val="0"/>
              </a:spcAft>
              <a:buClr>
                <a:schemeClr val="dk1"/>
              </a:buClr>
              <a:buSzPts val="2700"/>
              <a:buFont typeface="Calibri"/>
              <a:buChar char="–"/>
              <a:defRPr sz="2700" b="1"/>
            </a:lvl2pPr>
            <a:lvl3pPr marL="1371600" lvl="2" indent="-400050" algn="l">
              <a:lnSpc>
                <a:spcPct val="103703"/>
              </a:lnSpc>
              <a:spcBef>
                <a:spcPts val="540"/>
              </a:spcBef>
              <a:spcAft>
                <a:spcPts val="0"/>
              </a:spcAft>
              <a:buClr>
                <a:schemeClr val="dk1"/>
              </a:buClr>
              <a:buSzPts val="2700"/>
              <a:buFont typeface="Calibri"/>
              <a:buChar char="–"/>
              <a:defRPr sz="2700" b="1"/>
            </a:lvl3pPr>
            <a:lvl4pPr marL="1828800" lvl="3" indent="-400050" algn="l">
              <a:lnSpc>
                <a:spcPct val="103703"/>
              </a:lnSpc>
              <a:spcBef>
                <a:spcPts val="540"/>
              </a:spcBef>
              <a:spcAft>
                <a:spcPts val="0"/>
              </a:spcAft>
              <a:buClr>
                <a:schemeClr val="dk1"/>
              </a:buClr>
              <a:buSzPts val="2700"/>
              <a:buFont typeface="Calibri"/>
              <a:buChar char="–"/>
              <a:defRPr sz="2700" b="1"/>
            </a:lvl4pPr>
            <a:lvl5pPr marL="2286000" lvl="4" indent="-400050" algn="l">
              <a:lnSpc>
                <a:spcPct val="103703"/>
              </a:lnSpc>
              <a:spcBef>
                <a:spcPts val="540"/>
              </a:spcBef>
              <a:spcAft>
                <a:spcPts val="0"/>
              </a:spcAft>
              <a:buClr>
                <a:schemeClr val="dk1"/>
              </a:buClr>
              <a:buSzPts val="2700"/>
              <a:buFont typeface="Calibri"/>
              <a:buChar char="–"/>
              <a:defRPr sz="27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4"/>
          <p:cNvSpPr txBox="1">
            <a:spLocks noGrp="1"/>
          </p:cNvSpPr>
          <p:nvPr>
            <p:ph type="body" idx="2"/>
          </p:nvPr>
        </p:nvSpPr>
        <p:spPr>
          <a:xfrm>
            <a:off x="3780000" y="2052600"/>
            <a:ext cx="2798400" cy="74847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a:lvl1pPr>
            <a:lvl2pPr marL="914400" lvl="1" indent="-314325" algn="l">
              <a:lnSpc>
                <a:spcPct val="118518"/>
              </a:lnSpc>
              <a:spcBef>
                <a:spcPts val="270"/>
              </a:spcBef>
              <a:spcAft>
                <a:spcPts val="0"/>
              </a:spcAft>
              <a:buClr>
                <a:schemeClr val="dk1"/>
              </a:buClr>
              <a:buSzPts val="1350"/>
              <a:buFont typeface="Calibri"/>
              <a:buChar char="–"/>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14"/>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4" name="Google Shape;104;p14"/>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s and Text ">
  <p:cSld name="Images and Text ">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5"/>
          <p:cNvSpPr txBox="1">
            <a:spLocks noGrp="1"/>
          </p:cNvSpPr>
          <p:nvPr>
            <p:ph type="body" idx="1"/>
          </p:nvPr>
        </p:nvSpPr>
        <p:spPr>
          <a:xfrm>
            <a:off x="193465" y="2050469"/>
            <a:ext cx="3408000" cy="32928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5"/>
          <p:cNvSpPr txBox="1">
            <a:spLocks noGrp="1"/>
          </p:cNvSpPr>
          <p:nvPr>
            <p:ph type="body" idx="2"/>
          </p:nvPr>
        </p:nvSpPr>
        <p:spPr>
          <a:xfrm>
            <a:off x="3720466" y="2050469"/>
            <a:ext cx="3452400" cy="32928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5"/>
          <p:cNvSpPr txBox="1">
            <a:spLocks noGrp="1"/>
          </p:cNvSpPr>
          <p:nvPr>
            <p:ph type="body" idx="3"/>
          </p:nvPr>
        </p:nvSpPr>
        <p:spPr>
          <a:xfrm>
            <a:off x="193465" y="5874518"/>
            <a:ext cx="3408000" cy="36624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5"/>
          <p:cNvSpPr txBox="1">
            <a:spLocks noGrp="1"/>
          </p:cNvSpPr>
          <p:nvPr>
            <p:ph type="body" idx="4"/>
          </p:nvPr>
        </p:nvSpPr>
        <p:spPr>
          <a:xfrm>
            <a:off x="3720466" y="5874518"/>
            <a:ext cx="3452400" cy="36624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5"/>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Banner">
  <p:cSld name="Quote Banner">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6"/>
          <p:cNvSpPr txBox="1">
            <a:spLocks noGrp="1"/>
          </p:cNvSpPr>
          <p:nvPr>
            <p:ph type="body" idx="1"/>
          </p:nvPr>
        </p:nvSpPr>
        <p:spPr>
          <a:xfrm>
            <a:off x="192938" y="2990719"/>
            <a:ext cx="3408300" cy="6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6"/>
          <p:cNvSpPr>
            <a:spLocks noGrp="1"/>
          </p:cNvSpPr>
          <p:nvPr>
            <p:ph type="pic" idx="2"/>
          </p:nvPr>
        </p:nvSpPr>
        <p:spPr>
          <a:xfrm>
            <a:off x="3720939" y="2202596"/>
            <a:ext cx="3606600" cy="76338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7" name="Google Shape;117;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6509" y="2202596"/>
            <a:ext cx="3424992" cy="569251"/>
          </a:xfrm>
          <a:prstGeom prst="rect">
            <a:avLst/>
          </a:prstGeom>
          <a:noFill/>
          <a:ln>
            <a:noFill/>
          </a:ln>
        </p:spPr>
      </p:pic>
      <p:sp>
        <p:nvSpPr>
          <p:cNvPr id="118" name="Google Shape;118;p16"/>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6"/>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ody Text, Content with Image">
  <p:cSld name="Body Text, Content with Image">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7"/>
          <p:cNvSpPr txBox="1">
            <a:spLocks noGrp="1"/>
          </p:cNvSpPr>
          <p:nvPr>
            <p:ph type="body" idx="1"/>
          </p:nvPr>
        </p:nvSpPr>
        <p:spPr>
          <a:xfrm>
            <a:off x="193465" y="2202596"/>
            <a:ext cx="3394200" cy="73344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7"/>
          <p:cNvSpPr>
            <a:spLocks noGrp="1"/>
          </p:cNvSpPr>
          <p:nvPr>
            <p:ph type="pic" idx="2"/>
          </p:nvPr>
        </p:nvSpPr>
        <p:spPr>
          <a:xfrm>
            <a:off x="3720939" y="2202596"/>
            <a:ext cx="3606600" cy="72933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17"/>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7"/>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E51C41"/>
        </a:solidFill>
        <a:effectLst/>
      </p:bgPr>
    </p:bg>
    <p:spTree>
      <p:nvGrpSpPr>
        <p:cNvPr id="1" name="Shape 126"/>
        <p:cNvGrpSpPr/>
        <p:nvPr/>
      </p:nvGrpSpPr>
      <p:grpSpPr>
        <a:xfrm>
          <a:off x="0" y="0"/>
          <a:ext cx="0" cy="0"/>
          <a:chOff x="0" y="0"/>
          <a:chExt cx="0" cy="0"/>
        </a:xfrm>
      </p:grpSpPr>
      <p:pic>
        <p:nvPicPr>
          <p:cNvPr id="127" name="Google Shape;127;p18"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128" name="Google Shape;128;p18"/>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129" name="Google Shape;129;p18"/>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18"/>
          <p:cNvSpPr txBox="1">
            <a:spLocks noGrp="1"/>
          </p:cNvSpPr>
          <p:nvPr>
            <p:ph type="ctrTitle"/>
          </p:nvPr>
        </p:nvSpPr>
        <p:spPr>
          <a:xfrm>
            <a:off x="2023342" y="3025565"/>
            <a:ext cx="50907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8"/>
          <p:cNvSpPr txBox="1">
            <a:spLocks noGrp="1"/>
          </p:cNvSpPr>
          <p:nvPr>
            <p:ph type="subTitle" idx="1"/>
          </p:nvPr>
        </p:nvSpPr>
        <p:spPr>
          <a:xfrm>
            <a:off x="2022300" y="3897384"/>
            <a:ext cx="50907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2" name="Google Shape;132;p18"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133" name="Google Shape;133;p18"/>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134" name="Google Shape;134;p18"/>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hank You">
  <p:cSld name="1_Thank You">
    <p:bg>
      <p:bgPr>
        <a:solidFill>
          <a:srgbClr val="E51C41"/>
        </a:solidFill>
        <a:effectLst/>
      </p:bgPr>
    </p:bg>
    <p:spTree>
      <p:nvGrpSpPr>
        <p:cNvPr id="1" name="Shape 135"/>
        <p:cNvGrpSpPr/>
        <p:nvPr/>
      </p:nvGrpSpPr>
      <p:grpSpPr>
        <a:xfrm>
          <a:off x="0" y="0"/>
          <a:ext cx="0" cy="0"/>
          <a:chOff x="0" y="0"/>
          <a:chExt cx="0" cy="0"/>
        </a:xfrm>
      </p:grpSpPr>
      <p:sp>
        <p:nvSpPr>
          <p:cNvPr id="136" name="Google Shape;136;p19"/>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137" name="Google Shape;137;p19"/>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19"/>
          <p:cNvSpPr txBox="1">
            <a:spLocks noGrp="1"/>
          </p:cNvSpPr>
          <p:nvPr>
            <p:ph type="ctrTitle"/>
          </p:nvPr>
        </p:nvSpPr>
        <p:spPr>
          <a:xfrm>
            <a:off x="2023342" y="3025565"/>
            <a:ext cx="41379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9"/>
          <p:cNvSpPr txBox="1">
            <a:spLocks noGrp="1"/>
          </p:cNvSpPr>
          <p:nvPr>
            <p:ph type="subTitle" idx="1"/>
          </p:nvPr>
        </p:nvSpPr>
        <p:spPr>
          <a:xfrm>
            <a:off x="2022300" y="3897384"/>
            <a:ext cx="41379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0" name="Google Shape;140;p19"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141" name="Google Shape;141;p19" descr="Supported by Department for Educ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0901" y="3872697"/>
            <a:ext cx="1065928" cy="830843"/>
          </a:xfrm>
          <a:prstGeom prst="rect">
            <a:avLst/>
          </a:prstGeom>
          <a:solidFill>
            <a:schemeClr val="lt1">
              <a:alpha val="0"/>
            </a:schemeClr>
          </a:solidFill>
          <a:ln>
            <a:noFill/>
          </a:ln>
        </p:spPr>
      </p:pic>
      <p:sp>
        <p:nvSpPr>
          <p:cNvPr id="142" name="Google Shape;142;p19"/>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pic>
        <p:nvPicPr>
          <p:cNvPr id="143" name="Google Shape;143;p19" descr="Education and Training Found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144" name="Google Shape;144;p19"/>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Option 1 Yellow ">
  <p:cSld name="Title Slide Option 1 Yellow ">
    <p:spTree>
      <p:nvGrpSpPr>
        <p:cNvPr id="1" name="Shape 145"/>
        <p:cNvGrpSpPr/>
        <p:nvPr/>
      </p:nvGrpSpPr>
      <p:grpSpPr>
        <a:xfrm>
          <a:off x="0" y="0"/>
          <a:ext cx="0" cy="0"/>
          <a:chOff x="0" y="0"/>
          <a:chExt cx="0" cy="0"/>
        </a:xfrm>
      </p:grpSpPr>
      <p:pic>
        <p:nvPicPr>
          <p:cNvPr id="146" name="Google Shape;146;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147" name="Google Shape;147;p20"/>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20"/>
          <p:cNvSpPr txBox="1">
            <a:spLocks noGrp="1"/>
          </p:cNvSpPr>
          <p:nvPr>
            <p:ph type="ctrTitle"/>
          </p:nvPr>
        </p:nvSpPr>
        <p:spPr>
          <a:xfrm>
            <a:off x="3215083" y="4617298"/>
            <a:ext cx="4107000" cy="25818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0"/>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0" name="Google Shape;150;p20"/>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0"/>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52" name="Google Shape;152;p20"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153" name="Google Shape;153;p20"/>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Option 2 Yellow ">
  <p:cSld name="Title Slide Option 2 Yellow ">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5" name="Google Shape;25;p3"/>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3"/>
          <p:cNvSpPr txBox="1">
            <a:spLocks noGrp="1"/>
          </p:cNvSpPr>
          <p:nvPr>
            <p:ph type="ctrTitle"/>
          </p:nvPr>
        </p:nvSpPr>
        <p:spPr>
          <a:xfrm>
            <a:off x="3215083" y="4617298"/>
            <a:ext cx="4107000" cy="25818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3"/>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3"/>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 name="Google Shape;30;p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31" name="Google Shape;31;p3"/>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Option 1 Purple ">
  <p:cSld name="Title Slide Option 1 Purple ">
    <p:spTree>
      <p:nvGrpSpPr>
        <p:cNvPr id="1" name="Shape 154"/>
        <p:cNvGrpSpPr/>
        <p:nvPr/>
      </p:nvGrpSpPr>
      <p:grpSpPr>
        <a:xfrm>
          <a:off x="0" y="0"/>
          <a:ext cx="0" cy="0"/>
          <a:chOff x="0" y="0"/>
          <a:chExt cx="0" cy="0"/>
        </a:xfrm>
      </p:grpSpPr>
      <p:pic>
        <p:nvPicPr>
          <p:cNvPr id="155" name="Google Shape;155;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3285"/>
            <a:ext cx="7559999" cy="4252501"/>
          </a:xfrm>
          <a:prstGeom prst="rect">
            <a:avLst/>
          </a:prstGeom>
          <a:noFill/>
          <a:ln>
            <a:noFill/>
          </a:ln>
        </p:spPr>
      </p:pic>
      <p:sp>
        <p:nvSpPr>
          <p:cNvPr id="156" name="Google Shape;156;p21"/>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21"/>
          <p:cNvSpPr txBox="1">
            <a:spLocks noGrp="1"/>
          </p:cNvSpPr>
          <p:nvPr>
            <p:ph type="ctrTitle"/>
          </p:nvPr>
        </p:nvSpPr>
        <p:spPr>
          <a:xfrm>
            <a:off x="3215083" y="4617298"/>
            <a:ext cx="4107000" cy="25818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1"/>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9" name="Google Shape;159;p21"/>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1"/>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1" name="Google Shape;161;p21"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162" name="Google Shape;162;p21"/>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Option 1 Blue ">
  <p:cSld name="Title Slide Option 1 Blue ">
    <p:spTree>
      <p:nvGrpSpPr>
        <p:cNvPr id="1" name="Shape 163"/>
        <p:cNvGrpSpPr/>
        <p:nvPr/>
      </p:nvGrpSpPr>
      <p:grpSpPr>
        <a:xfrm>
          <a:off x="0" y="0"/>
          <a:ext cx="0" cy="0"/>
          <a:chOff x="0" y="0"/>
          <a:chExt cx="0" cy="0"/>
        </a:xfrm>
      </p:grpSpPr>
      <p:pic>
        <p:nvPicPr>
          <p:cNvPr id="164" name="Google Shape;164;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165" name="Google Shape;165;p22"/>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22"/>
          <p:cNvSpPr txBox="1">
            <a:spLocks noGrp="1"/>
          </p:cNvSpPr>
          <p:nvPr>
            <p:ph type="ctrTitle"/>
          </p:nvPr>
        </p:nvSpPr>
        <p:spPr>
          <a:xfrm>
            <a:off x="3215083" y="4617298"/>
            <a:ext cx="4107000" cy="25818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2"/>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8" name="Google Shape;168;p22"/>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2"/>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0" name="Google Shape;170;p2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171" name="Google Shape;171;p22"/>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Option 1 Green ">
  <p:cSld name="Title Slide Option 1 Green ">
    <p:spTree>
      <p:nvGrpSpPr>
        <p:cNvPr id="1" name="Shape 172"/>
        <p:cNvGrpSpPr/>
        <p:nvPr/>
      </p:nvGrpSpPr>
      <p:grpSpPr>
        <a:xfrm>
          <a:off x="0" y="0"/>
          <a:ext cx="0" cy="0"/>
          <a:chOff x="0" y="0"/>
          <a:chExt cx="0" cy="0"/>
        </a:xfrm>
      </p:grpSpPr>
      <p:pic>
        <p:nvPicPr>
          <p:cNvPr id="173" name="Google Shape;173;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174" name="Google Shape;174;p23"/>
          <p:cNvSpPr txBox="1">
            <a:spLocks noGrp="1"/>
          </p:cNvSpPr>
          <p:nvPr>
            <p:ph type="ctrTitle"/>
          </p:nvPr>
        </p:nvSpPr>
        <p:spPr>
          <a:xfrm>
            <a:off x="3215083" y="4617298"/>
            <a:ext cx="4107000" cy="25818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3"/>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23"/>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7" name="Google Shape;177;p23"/>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23"/>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9" name="Google Shape;179;p2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180" name="Google Shape;180;p23"/>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Option 2 Red (Locked)">
  <p:cSld name="Title Slide Option 2 Red (Locked)">
    <p:spTree>
      <p:nvGrpSpPr>
        <p:cNvPr id="1" name="Shape 181"/>
        <p:cNvGrpSpPr/>
        <p:nvPr/>
      </p:nvGrpSpPr>
      <p:grpSpPr>
        <a:xfrm>
          <a:off x="0" y="0"/>
          <a:ext cx="0" cy="0"/>
          <a:chOff x="0" y="0"/>
          <a:chExt cx="0" cy="0"/>
        </a:xfrm>
      </p:grpSpPr>
      <p:pic>
        <p:nvPicPr>
          <p:cNvPr id="182" name="Google Shape;182;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183" name="Google Shape;183;p24"/>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Google Shape;184;p24"/>
          <p:cNvSpPr txBox="1">
            <a:spLocks noGrp="1"/>
          </p:cNvSpPr>
          <p:nvPr>
            <p:ph type="ctrTitle"/>
          </p:nvPr>
        </p:nvSpPr>
        <p:spPr>
          <a:xfrm>
            <a:off x="3215083" y="4617298"/>
            <a:ext cx="4107000" cy="25818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4"/>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6" name="Google Shape;186;p24"/>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24"/>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8" name="Google Shape;188;p2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598677"/>
            <a:ext cx="737843" cy="392000"/>
          </a:xfrm>
          <a:prstGeom prst="rect">
            <a:avLst/>
          </a:prstGeom>
          <a:noFill/>
          <a:ln>
            <a:noFill/>
          </a:ln>
        </p:spPr>
      </p:pic>
      <p:sp>
        <p:nvSpPr>
          <p:cNvPr id="189" name="Google Shape;189;p24"/>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Option 2 Purple ">
  <p:cSld name="Title Slide Option 2 Purple ">
    <p:spTree>
      <p:nvGrpSpPr>
        <p:cNvPr id="1" name="Shape 190"/>
        <p:cNvGrpSpPr/>
        <p:nvPr/>
      </p:nvGrpSpPr>
      <p:grpSpPr>
        <a:xfrm>
          <a:off x="0" y="0"/>
          <a:ext cx="0" cy="0"/>
          <a:chOff x="0" y="0"/>
          <a:chExt cx="0" cy="0"/>
        </a:xfrm>
      </p:grpSpPr>
      <p:pic>
        <p:nvPicPr>
          <p:cNvPr id="191" name="Google Shape;191;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192" name="Google Shape;192;p25"/>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25"/>
          <p:cNvSpPr txBox="1">
            <a:spLocks noGrp="1"/>
          </p:cNvSpPr>
          <p:nvPr>
            <p:ph type="ctrTitle"/>
          </p:nvPr>
        </p:nvSpPr>
        <p:spPr>
          <a:xfrm>
            <a:off x="3215083" y="4617298"/>
            <a:ext cx="4107000" cy="25818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5"/>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5" name="Google Shape;195;p25"/>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5"/>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7" name="Google Shape;197;p2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198" name="Google Shape;198;p25"/>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Option 2 Blue">
  <p:cSld name="Title Slide Option 2 Blue">
    <p:spTree>
      <p:nvGrpSpPr>
        <p:cNvPr id="1" name="Shape 199"/>
        <p:cNvGrpSpPr/>
        <p:nvPr/>
      </p:nvGrpSpPr>
      <p:grpSpPr>
        <a:xfrm>
          <a:off x="0" y="0"/>
          <a:ext cx="0" cy="0"/>
          <a:chOff x="0" y="0"/>
          <a:chExt cx="0" cy="0"/>
        </a:xfrm>
      </p:grpSpPr>
      <p:pic>
        <p:nvPicPr>
          <p:cNvPr id="200" name="Google Shape;200;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01" name="Google Shape;201;p26"/>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 name="Google Shape;202;p26"/>
          <p:cNvSpPr txBox="1">
            <a:spLocks noGrp="1"/>
          </p:cNvSpPr>
          <p:nvPr>
            <p:ph type="ctrTitle"/>
          </p:nvPr>
        </p:nvSpPr>
        <p:spPr>
          <a:xfrm>
            <a:off x="3215083" y="4617298"/>
            <a:ext cx="4107000" cy="25818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26"/>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4" name="Google Shape;204;p26"/>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26"/>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06" name="Google Shape;206;p2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07" name="Google Shape;207;p26"/>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Option 2 Green">
  <p:cSld name="Title Slide Option 2 Green">
    <p:spTree>
      <p:nvGrpSpPr>
        <p:cNvPr id="1" name="Shape 208"/>
        <p:cNvGrpSpPr/>
        <p:nvPr/>
      </p:nvGrpSpPr>
      <p:grpSpPr>
        <a:xfrm>
          <a:off x="0" y="0"/>
          <a:ext cx="0" cy="0"/>
          <a:chOff x="0" y="0"/>
          <a:chExt cx="0" cy="0"/>
        </a:xfrm>
      </p:grpSpPr>
      <p:pic>
        <p:nvPicPr>
          <p:cNvPr id="209" name="Google Shape;209;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10" name="Google Shape;210;p27"/>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7"/>
          <p:cNvSpPr txBox="1">
            <a:spLocks noGrp="1"/>
          </p:cNvSpPr>
          <p:nvPr>
            <p:ph type="ctrTitle"/>
          </p:nvPr>
        </p:nvSpPr>
        <p:spPr>
          <a:xfrm>
            <a:off x="3215083" y="4617298"/>
            <a:ext cx="4107000" cy="25818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7"/>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3" name="Google Shape;213;p27"/>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4" name="Google Shape;214;p27"/>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5" name="Google Shape;215;p2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16" name="Google Shape;216;p27"/>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Option 3 Red">
  <p:cSld name="Title Slide Option 3 Red">
    <p:spTree>
      <p:nvGrpSpPr>
        <p:cNvPr id="1" name="Shape 217"/>
        <p:cNvGrpSpPr/>
        <p:nvPr/>
      </p:nvGrpSpPr>
      <p:grpSpPr>
        <a:xfrm>
          <a:off x="0" y="0"/>
          <a:ext cx="0" cy="0"/>
          <a:chOff x="0" y="0"/>
          <a:chExt cx="0" cy="0"/>
        </a:xfrm>
      </p:grpSpPr>
      <p:pic>
        <p:nvPicPr>
          <p:cNvPr id="218" name="Google Shape;218;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19" name="Google Shape;219;p28"/>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28"/>
          <p:cNvSpPr txBox="1">
            <a:spLocks noGrp="1"/>
          </p:cNvSpPr>
          <p:nvPr>
            <p:ph type="ctrTitle"/>
          </p:nvPr>
        </p:nvSpPr>
        <p:spPr>
          <a:xfrm>
            <a:off x="3215083" y="4617298"/>
            <a:ext cx="4107000" cy="25818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28"/>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2" name="Google Shape;222;p28"/>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28"/>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4" name="Google Shape;224;p2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598677"/>
            <a:ext cx="737843" cy="392000"/>
          </a:xfrm>
          <a:prstGeom prst="rect">
            <a:avLst/>
          </a:prstGeom>
          <a:noFill/>
          <a:ln>
            <a:noFill/>
          </a:ln>
        </p:spPr>
      </p:pic>
      <p:sp>
        <p:nvSpPr>
          <p:cNvPr id="225" name="Google Shape;225;p28"/>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Option 3 Yellow">
  <p:cSld name="Title Slide Option 3 Yellow">
    <p:spTree>
      <p:nvGrpSpPr>
        <p:cNvPr id="1" name="Shape 226"/>
        <p:cNvGrpSpPr/>
        <p:nvPr/>
      </p:nvGrpSpPr>
      <p:grpSpPr>
        <a:xfrm>
          <a:off x="0" y="0"/>
          <a:ext cx="0" cy="0"/>
          <a:chOff x="0" y="0"/>
          <a:chExt cx="0" cy="0"/>
        </a:xfrm>
      </p:grpSpPr>
      <p:pic>
        <p:nvPicPr>
          <p:cNvPr id="227" name="Google Shape;227;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28" name="Google Shape;228;p29"/>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29"/>
          <p:cNvSpPr txBox="1">
            <a:spLocks noGrp="1"/>
          </p:cNvSpPr>
          <p:nvPr>
            <p:ph type="ctrTitle"/>
          </p:nvPr>
        </p:nvSpPr>
        <p:spPr>
          <a:xfrm>
            <a:off x="3215083" y="4617298"/>
            <a:ext cx="4107000" cy="25818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29"/>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1" name="Google Shape;231;p29"/>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29"/>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3" name="Google Shape;233;p2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34" name="Google Shape;234;p29"/>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Option 3 Blue">
  <p:cSld name="Title Slide Option 3 Blue">
    <p:spTree>
      <p:nvGrpSpPr>
        <p:cNvPr id="1" name="Shape 235"/>
        <p:cNvGrpSpPr/>
        <p:nvPr/>
      </p:nvGrpSpPr>
      <p:grpSpPr>
        <a:xfrm>
          <a:off x="0" y="0"/>
          <a:ext cx="0" cy="0"/>
          <a:chOff x="0" y="0"/>
          <a:chExt cx="0" cy="0"/>
        </a:xfrm>
      </p:grpSpPr>
      <p:pic>
        <p:nvPicPr>
          <p:cNvPr id="236" name="Google Shape;236;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37" name="Google Shape;237;p30"/>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0"/>
          <p:cNvSpPr txBox="1">
            <a:spLocks noGrp="1"/>
          </p:cNvSpPr>
          <p:nvPr>
            <p:ph type="ctrTitle"/>
          </p:nvPr>
        </p:nvSpPr>
        <p:spPr>
          <a:xfrm>
            <a:off x="3215083" y="4617298"/>
            <a:ext cx="4107000" cy="25818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30"/>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0" name="Google Shape;240;p30"/>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30"/>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2" name="Google Shape;242;p30"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43" name="Google Shape;243;p30"/>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Option 3 Purple">
  <p:cSld name="Title Slide Option 3 Purple">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34" name="Google Shape;34;p4"/>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4"/>
          <p:cNvSpPr txBox="1">
            <a:spLocks noGrp="1"/>
          </p:cNvSpPr>
          <p:nvPr>
            <p:ph type="ctrTitle"/>
          </p:nvPr>
        </p:nvSpPr>
        <p:spPr>
          <a:xfrm>
            <a:off x="3215083" y="4617298"/>
            <a:ext cx="4107000" cy="25818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7" name="Google Shape;37;p4"/>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9" name="Google Shape;39;p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40" name="Google Shape;40;p4"/>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Option 3 Green">
  <p:cSld name="Title Slide Option 3 Green">
    <p:spTree>
      <p:nvGrpSpPr>
        <p:cNvPr id="1" name="Shape 244"/>
        <p:cNvGrpSpPr/>
        <p:nvPr/>
      </p:nvGrpSpPr>
      <p:grpSpPr>
        <a:xfrm>
          <a:off x="0" y="0"/>
          <a:ext cx="0" cy="0"/>
          <a:chOff x="0" y="0"/>
          <a:chExt cx="0" cy="0"/>
        </a:xfrm>
      </p:grpSpPr>
      <p:pic>
        <p:nvPicPr>
          <p:cNvPr id="245" name="Google Shape;24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46" name="Google Shape;246;p31"/>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31"/>
          <p:cNvSpPr txBox="1">
            <a:spLocks noGrp="1"/>
          </p:cNvSpPr>
          <p:nvPr>
            <p:ph type="ctrTitle"/>
          </p:nvPr>
        </p:nvSpPr>
        <p:spPr>
          <a:xfrm>
            <a:off x="3215083" y="4617298"/>
            <a:ext cx="4107000" cy="25818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1"/>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9" name="Google Shape;249;p31"/>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0" name="Google Shape;250;p31"/>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1" name="Google Shape;251;p31"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52" name="Google Shape;252;p31"/>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Option 4 Red">
  <p:cSld name="Title Slide Option 4 Red">
    <p:spTree>
      <p:nvGrpSpPr>
        <p:cNvPr id="1" name="Shape 253"/>
        <p:cNvGrpSpPr/>
        <p:nvPr/>
      </p:nvGrpSpPr>
      <p:grpSpPr>
        <a:xfrm>
          <a:off x="0" y="0"/>
          <a:ext cx="0" cy="0"/>
          <a:chOff x="0" y="0"/>
          <a:chExt cx="0" cy="0"/>
        </a:xfrm>
      </p:grpSpPr>
      <p:pic>
        <p:nvPicPr>
          <p:cNvPr id="254" name="Google Shape;254;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55" name="Google Shape;255;p32"/>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6" name="Google Shape;256;p32"/>
          <p:cNvSpPr txBox="1">
            <a:spLocks noGrp="1"/>
          </p:cNvSpPr>
          <p:nvPr>
            <p:ph type="ctrTitle"/>
          </p:nvPr>
        </p:nvSpPr>
        <p:spPr>
          <a:xfrm>
            <a:off x="3215083" y="4617298"/>
            <a:ext cx="4107000" cy="25818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2"/>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8" name="Google Shape;258;p32"/>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32"/>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0" name="Google Shape;260;p3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61" name="Google Shape;261;p32"/>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Option 4 Yellow">
  <p:cSld name="Title Slide Option 4 Yellow">
    <p:spTree>
      <p:nvGrpSpPr>
        <p:cNvPr id="1" name="Shape 262"/>
        <p:cNvGrpSpPr/>
        <p:nvPr/>
      </p:nvGrpSpPr>
      <p:grpSpPr>
        <a:xfrm>
          <a:off x="0" y="0"/>
          <a:ext cx="0" cy="0"/>
          <a:chOff x="0" y="0"/>
          <a:chExt cx="0" cy="0"/>
        </a:xfrm>
      </p:grpSpPr>
      <p:pic>
        <p:nvPicPr>
          <p:cNvPr id="263" name="Google Shape;263;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64" name="Google Shape;264;p33"/>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 name="Google Shape;265;p33"/>
          <p:cNvSpPr txBox="1">
            <a:spLocks noGrp="1"/>
          </p:cNvSpPr>
          <p:nvPr>
            <p:ph type="ctrTitle"/>
          </p:nvPr>
        </p:nvSpPr>
        <p:spPr>
          <a:xfrm>
            <a:off x="3215083" y="4617298"/>
            <a:ext cx="4107000" cy="25818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3"/>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7" name="Google Shape;267;p33"/>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33"/>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9" name="Google Shape;269;p3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70" name="Google Shape;270;p33"/>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Option 4 Purple">
  <p:cSld name="Title Slide Option 4 Purple">
    <p:spTree>
      <p:nvGrpSpPr>
        <p:cNvPr id="1" name="Shape 271"/>
        <p:cNvGrpSpPr/>
        <p:nvPr/>
      </p:nvGrpSpPr>
      <p:grpSpPr>
        <a:xfrm>
          <a:off x="0" y="0"/>
          <a:ext cx="0" cy="0"/>
          <a:chOff x="0" y="0"/>
          <a:chExt cx="0" cy="0"/>
        </a:xfrm>
      </p:grpSpPr>
      <p:pic>
        <p:nvPicPr>
          <p:cNvPr id="272" name="Google Shape;272;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73" name="Google Shape;273;p34"/>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34"/>
          <p:cNvSpPr txBox="1">
            <a:spLocks noGrp="1"/>
          </p:cNvSpPr>
          <p:nvPr>
            <p:ph type="ctrTitle"/>
          </p:nvPr>
        </p:nvSpPr>
        <p:spPr>
          <a:xfrm>
            <a:off x="3215083" y="4617298"/>
            <a:ext cx="4107000" cy="25818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34"/>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6" name="Google Shape;276;p34"/>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7" name="Google Shape;277;p34"/>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8" name="Google Shape;278;p3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79" name="Google Shape;279;p34"/>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Option 4 Green">
  <p:cSld name="Title Slide Option 4 Green">
    <p:spTree>
      <p:nvGrpSpPr>
        <p:cNvPr id="1" name="Shape 280"/>
        <p:cNvGrpSpPr/>
        <p:nvPr/>
      </p:nvGrpSpPr>
      <p:grpSpPr>
        <a:xfrm>
          <a:off x="0" y="0"/>
          <a:ext cx="0" cy="0"/>
          <a:chOff x="0" y="0"/>
          <a:chExt cx="0" cy="0"/>
        </a:xfrm>
      </p:grpSpPr>
      <p:pic>
        <p:nvPicPr>
          <p:cNvPr id="281" name="Google Shape;281;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82" name="Google Shape;282;p35"/>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3" name="Google Shape;283;p3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84" name="Google Shape;284;p35"/>
          <p:cNvSpPr txBox="1">
            <a:spLocks noGrp="1"/>
          </p:cNvSpPr>
          <p:nvPr>
            <p:ph type="ctrTitle"/>
          </p:nvPr>
        </p:nvSpPr>
        <p:spPr>
          <a:xfrm>
            <a:off x="3215083" y="4617298"/>
            <a:ext cx="4107000" cy="25818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35"/>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6" name="Google Shape;286;p35"/>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35"/>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8" name="Google Shape;288;p35"/>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Option 5 Red">
  <p:cSld name="Title Slide Option 5 Red">
    <p:spTree>
      <p:nvGrpSpPr>
        <p:cNvPr id="1" name="Shape 289"/>
        <p:cNvGrpSpPr/>
        <p:nvPr/>
      </p:nvGrpSpPr>
      <p:grpSpPr>
        <a:xfrm>
          <a:off x="0" y="0"/>
          <a:ext cx="0" cy="0"/>
          <a:chOff x="0" y="0"/>
          <a:chExt cx="0" cy="0"/>
        </a:xfrm>
      </p:grpSpPr>
      <p:pic>
        <p:nvPicPr>
          <p:cNvPr id="290" name="Google Shape;290;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291" name="Google Shape;291;p36"/>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 name="Google Shape;292;p36"/>
          <p:cNvSpPr txBox="1">
            <a:spLocks noGrp="1"/>
          </p:cNvSpPr>
          <p:nvPr>
            <p:ph type="ctrTitle"/>
          </p:nvPr>
        </p:nvSpPr>
        <p:spPr>
          <a:xfrm>
            <a:off x="3215083" y="4617298"/>
            <a:ext cx="4107000" cy="25818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36"/>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4" name="Google Shape;294;p36"/>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5" name="Google Shape;295;p36"/>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96" name="Google Shape;296;p3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297" name="Google Shape;297;p36"/>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Option 5 Yellow">
  <p:cSld name="Title Slide Option 5 Yellow">
    <p:spTree>
      <p:nvGrpSpPr>
        <p:cNvPr id="1" name="Shape 298"/>
        <p:cNvGrpSpPr/>
        <p:nvPr/>
      </p:nvGrpSpPr>
      <p:grpSpPr>
        <a:xfrm>
          <a:off x="0" y="0"/>
          <a:ext cx="0" cy="0"/>
          <a:chOff x="0" y="0"/>
          <a:chExt cx="0" cy="0"/>
        </a:xfrm>
      </p:grpSpPr>
      <p:pic>
        <p:nvPicPr>
          <p:cNvPr id="299" name="Google Shape;299;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300" name="Google Shape;300;p37"/>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37"/>
          <p:cNvSpPr txBox="1">
            <a:spLocks noGrp="1"/>
          </p:cNvSpPr>
          <p:nvPr>
            <p:ph type="ctrTitle"/>
          </p:nvPr>
        </p:nvSpPr>
        <p:spPr>
          <a:xfrm>
            <a:off x="3215083" y="4617298"/>
            <a:ext cx="4107000" cy="25818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37"/>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3" name="Google Shape;303;p37"/>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4" name="Google Shape;304;p37"/>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5" name="Google Shape;305;p3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306" name="Google Shape;306;p37"/>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Option 5 Purple">
  <p:cSld name="Title Slide Option 5 Purple">
    <p:spTree>
      <p:nvGrpSpPr>
        <p:cNvPr id="1" name="Shape 307"/>
        <p:cNvGrpSpPr/>
        <p:nvPr/>
      </p:nvGrpSpPr>
      <p:grpSpPr>
        <a:xfrm>
          <a:off x="0" y="0"/>
          <a:ext cx="0" cy="0"/>
          <a:chOff x="0" y="0"/>
          <a:chExt cx="0" cy="0"/>
        </a:xfrm>
      </p:grpSpPr>
      <p:pic>
        <p:nvPicPr>
          <p:cNvPr id="308" name="Google Shape;308;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309" name="Google Shape;309;p38"/>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 name="Google Shape;310;p38"/>
          <p:cNvSpPr txBox="1">
            <a:spLocks noGrp="1"/>
          </p:cNvSpPr>
          <p:nvPr>
            <p:ph type="ctrTitle"/>
          </p:nvPr>
        </p:nvSpPr>
        <p:spPr>
          <a:xfrm>
            <a:off x="3215083" y="4617298"/>
            <a:ext cx="4107000" cy="25818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38"/>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2" name="Google Shape;312;p38"/>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3" name="Google Shape;313;p38"/>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4" name="Google Shape;314;p3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315" name="Google Shape;315;p38"/>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Option 5 Blue">
  <p:cSld name="Title Slide Option 5 Blue">
    <p:spTree>
      <p:nvGrpSpPr>
        <p:cNvPr id="1" name="Shape 316"/>
        <p:cNvGrpSpPr/>
        <p:nvPr/>
      </p:nvGrpSpPr>
      <p:grpSpPr>
        <a:xfrm>
          <a:off x="0" y="0"/>
          <a:ext cx="0" cy="0"/>
          <a:chOff x="0" y="0"/>
          <a:chExt cx="0" cy="0"/>
        </a:xfrm>
      </p:grpSpPr>
      <p:pic>
        <p:nvPicPr>
          <p:cNvPr id="317" name="Google Shape;317;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585" y="0"/>
            <a:ext cx="7559999" cy="4252501"/>
          </a:xfrm>
          <a:prstGeom prst="rect">
            <a:avLst/>
          </a:prstGeom>
          <a:noFill/>
          <a:ln>
            <a:noFill/>
          </a:ln>
        </p:spPr>
      </p:pic>
      <p:sp>
        <p:nvSpPr>
          <p:cNvPr id="318" name="Google Shape;318;p39"/>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39"/>
          <p:cNvSpPr txBox="1">
            <a:spLocks noGrp="1"/>
          </p:cNvSpPr>
          <p:nvPr>
            <p:ph type="ctrTitle"/>
          </p:nvPr>
        </p:nvSpPr>
        <p:spPr>
          <a:xfrm>
            <a:off x="3215083" y="4617298"/>
            <a:ext cx="4107000" cy="25818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39"/>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1" name="Google Shape;321;p39"/>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39"/>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23" name="Google Shape;323;p3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324" name="Google Shape;324;p39"/>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Unlocked">
  <p:cSld name="Title Slide Unlocked">
    <p:spTree>
      <p:nvGrpSpPr>
        <p:cNvPr id="1" name="Shape 325"/>
        <p:cNvGrpSpPr/>
        <p:nvPr/>
      </p:nvGrpSpPr>
      <p:grpSpPr>
        <a:xfrm>
          <a:off x="0" y="0"/>
          <a:ext cx="0" cy="0"/>
          <a:chOff x="0" y="0"/>
          <a:chExt cx="0" cy="0"/>
        </a:xfrm>
      </p:grpSpPr>
      <p:sp>
        <p:nvSpPr>
          <p:cNvPr id="326" name="Google Shape;326;p40"/>
          <p:cNvSpPr>
            <a:spLocks noGrp="1"/>
          </p:cNvSpPr>
          <p:nvPr>
            <p:ph type="pic" idx="2"/>
          </p:nvPr>
        </p:nvSpPr>
        <p:spPr>
          <a:xfrm>
            <a:off x="0" y="0"/>
            <a:ext cx="7560000" cy="10692000"/>
          </a:xfrm>
          <a:prstGeom prst="rect">
            <a:avLst/>
          </a:prstGeom>
          <a:solidFill>
            <a:schemeClr val="lt2"/>
          </a:solid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Google Shape;327;p40"/>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40"/>
          <p:cNvSpPr txBox="1">
            <a:spLocks noGrp="1"/>
          </p:cNvSpPr>
          <p:nvPr>
            <p:ph type="ctrTitle"/>
          </p:nvPr>
        </p:nvSpPr>
        <p:spPr>
          <a:xfrm>
            <a:off x="3215083" y="4617298"/>
            <a:ext cx="4107000" cy="25818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40"/>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30" name="Google Shape;330;p40"/>
          <p:cNvSpPr txBox="1">
            <a:spLocks noGrp="1"/>
          </p:cNvSpPr>
          <p:nvPr>
            <p:ph type="body" idx="3"/>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1" name="Google Shape;331;p40"/>
          <p:cNvSpPr txBox="1">
            <a:spLocks noGrp="1"/>
          </p:cNvSpPr>
          <p:nvPr>
            <p:ph type="body" idx="4"/>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2" name="Google Shape;332;p40"/>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Option 4 Blue">
  <p:cSld name="Title Slide Option 4 Blue">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43" name="Google Shape;43;p5"/>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 name="Google Shape;44;p5"/>
          <p:cNvSpPr txBox="1">
            <a:spLocks noGrp="1"/>
          </p:cNvSpPr>
          <p:nvPr>
            <p:ph type="ctrTitle"/>
          </p:nvPr>
        </p:nvSpPr>
        <p:spPr>
          <a:xfrm>
            <a:off x="3215083" y="4617298"/>
            <a:ext cx="4107000" cy="25818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6" name="Google Shape;46;p5"/>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5"/>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8" name="Google Shape;48;p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49" name="Google Shape;49;p5"/>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Title Slide Option 2">
  <p:cSld name="4_Title Slide Option 2">
    <p:bg>
      <p:bgPr>
        <a:solidFill>
          <a:srgbClr val="FEB912"/>
        </a:solidFill>
        <a:effectLst/>
      </p:bgPr>
    </p:bg>
    <p:spTree>
      <p:nvGrpSpPr>
        <p:cNvPr id="1" name="Shape 333"/>
        <p:cNvGrpSpPr/>
        <p:nvPr/>
      </p:nvGrpSpPr>
      <p:grpSpPr>
        <a:xfrm>
          <a:off x="0" y="0"/>
          <a:ext cx="0" cy="0"/>
          <a:chOff x="0" y="0"/>
          <a:chExt cx="0" cy="0"/>
        </a:xfrm>
      </p:grpSpPr>
      <p:sp>
        <p:nvSpPr>
          <p:cNvPr id="334" name="Google Shape;334;p41"/>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 name="Google Shape;335;p41"/>
          <p:cNvSpPr txBox="1">
            <a:spLocks noGrp="1"/>
          </p:cNvSpPr>
          <p:nvPr>
            <p:ph type="ctrTitle"/>
          </p:nvPr>
        </p:nvSpPr>
        <p:spPr>
          <a:xfrm>
            <a:off x="3215083" y="4617298"/>
            <a:ext cx="4107000" cy="25818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41"/>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37" name="Google Shape;337;p41"/>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8" name="Google Shape;338;p41"/>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9" name="Google Shape;339;p41"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9"/>
            <a:ext cx="737841" cy="390622"/>
          </a:xfrm>
          <a:prstGeom prst="rect">
            <a:avLst/>
          </a:prstGeom>
          <a:noFill/>
          <a:ln>
            <a:noFill/>
          </a:ln>
        </p:spPr>
      </p:pic>
      <p:sp>
        <p:nvSpPr>
          <p:cNvPr id="340" name="Google Shape;340;p41"/>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lide Option 2">
  <p:cSld name="1_Title Slide Option 2">
    <p:bg>
      <p:bgPr>
        <a:solidFill>
          <a:srgbClr val="BE0064"/>
        </a:solidFill>
        <a:effectLst/>
      </p:bgPr>
    </p:bg>
    <p:spTree>
      <p:nvGrpSpPr>
        <p:cNvPr id="1" name="Shape 341"/>
        <p:cNvGrpSpPr/>
        <p:nvPr/>
      </p:nvGrpSpPr>
      <p:grpSpPr>
        <a:xfrm>
          <a:off x="0" y="0"/>
          <a:ext cx="0" cy="0"/>
          <a:chOff x="0" y="0"/>
          <a:chExt cx="0" cy="0"/>
        </a:xfrm>
      </p:grpSpPr>
      <p:sp>
        <p:nvSpPr>
          <p:cNvPr id="342" name="Google Shape;342;p42"/>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Google Shape;343;p42"/>
          <p:cNvSpPr txBox="1">
            <a:spLocks noGrp="1"/>
          </p:cNvSpPr>
          <p:nvPr>
            <p:ph type="ctrTitle"/>
          </p:nvPr>
        </p:nvSpPr>
        <p:spPr>
          <a:xfrm>
            <a:off x="3215083" y="4617298"/>
            <a:ext cx="4107000" cy="25818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42"/>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45" name="Google Shape;345;p42"/>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6" name="Google Shape;346;p42"/>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47" name="Google Shape;347;p42"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600409"/>
            <a:ext cx="737841" cy="390622"/>
          </a:xfrm>
          <a:prstGeom prst="rect">
            <a:avLst/>
          </a:prstGeom>
          <a:noFill/>
          <a:ln>
            <a:noFill/>
          </a:ln>
        </p:spPr>
      </p:pic>
      <p:sp>
        <p:nvSpPr>
          <p:cNvPr id="348" name="Google Shape;348;p42"/>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Option 2">
  <p:cSld name="Title Slide Option 2">
    <p:bg>
      <p:bgPr>
        <a:solidFill>
          <a:srgbClr val="00A068"/>
        </a:solidFill>
        <a:effectLst/>
      </p:bgPr>
    </p:bg>
    <p:spTree>
      <p:nvGrpSpPr>
        <p:cNvPr id="1" name="Shape 349"/>
        <p:cNvGrpSpPr/>
        <p:nvPr/>
      </p:nvGrpSpPr>
      <p:grpSpPr>
        <a:xfrm>
          <a:off x="0" y="0"/>
          <a:ext cx="0" cy="0"/>
          <a:chOff x="0" y="0"/>
          <a:chExt cx="0" cy="0"/>
        </a:xfrm>
      </p:grpSpPr>
      <p:sp>
        <p:nvSpPr>
          <p:cNvPr id="350" name="Google Shape;350;p43"/>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 name="Google Shape;351;p43"/>
          <p:cNvSpPr txBox="1">
            <a:spLocks noGrp="1"/>
          </p:cNvSpPr>
          <p:nvPr>
            <p:ph type="ctrTitle"/>
          </p:nvPr>
        </p:nvSpPr>
        <p:spPr>
          <a:xfrm>
            <a:off x="3215083" y="4617298"/>
            <a:ext cx="4107000" cy="25818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A068"/>
              </a:buClr>
              <a:buSzPts val="4500"/>
              <a:buFont typeface="Arial"/>
              <a:buNone/>
              <a:defRPr sz="4500" b="1" cap="none">
                <a:solidFill>
                  <a:srgbClr val="00A06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43"/>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3" name="Google Shape;353;p43"/>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4" name="Google Shape;354;p43"/>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55" name="Google Shape;355;p43"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48077" y="422608"/>
            <a:ext cx="1439906" cy="644192"/>
          </a:xfrm>
          <a:prstGeom prst="rect">
            <a:avLst/>
          </a:prstGeom>
          <a:noFill/>
          <a:ln>
            <a:noFill/>
          </a:ln>
        </p:spPr>
      </p:pic>
      <p:sp>
        <p:nvSpPr>
          <p:cNvPr id="356" name="Google Shape;356;p43"/>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3"/>
        </a:solidFill>
        <a:effectLst/>
      </p:bgPr>
    </p:bg>
    <p:spTree>
      <p:nvGrpSpPr>
        <p:cNvPr id="1" name="Shape 357"/>
        <p:cNvGrpSpPr/>
        <p:nvPr/>
      </p:nvGrpSpPr>
      <p:grpSpPr>
        <a:xfrm>
          <a:off x="0" y="0"/>
          <a:ext cx="0" cy="0"/>
          <a:chOff x="0" y="0"/>
          <a:chExt cx="0" cy="0"/>
        </a:xfrm>
      </p:grpSpPr>
      <p:sp>
        <p:nvSpPr>
          <p:cNvPr id="358" name="Google Shape;358;p44"/>
          <p:cNvSpPr txBox="1">
            <a:spLocks noGrp="1"/>
          </p:cNvSpPr>
          <p:nvPr>
            <p:ph type="ctrTitle"/>
          </p:nvPr>
        </p:nvSpPr>
        <p:spPr>
          <a:xfrm>
            <a:off x="2023342" y="3025565"/>
            <a:ext cx="5298300" cy="33309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44"/>
          <p:cNvSpPr txBox="1">
            <a:spLocks noGrp="1"/>
          </p:cNvSpPr>
          <p:nvPr>
            <p:ph type="subTitle" idx="1"/>
          </p:nvPr>
        </p:nvSpPr>
        <p:spPr>
          <a:xfrm>
            <a:off x="2022300" y="6772535"/>
            <a:ext cx="5299800" cy="33309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60" name="Google Shape;360;p44"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598677"/>
            <a:ext cx="737842" cy="391999"/>
          </a:xfrm>
          <a:prstGeom prst="rect">
            <a:avLst/>
          </a:prstGeom>
          <a:noFill/>
          <a:ln>
            <a:noFill/>
          </a:ln>
        </p:spPr>
      </p:pic>
      <p:sp>
        <p:nvSpPr>
          <p:cNvPr id="361" name="Google Shape;361;p44"/>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accent5"/>
        </a:solidFill>
        <a:effectLst/>
      </p:bgPr>
    </p:bg>
    <p:spTree>
      <p:nvGrpSpPr>
        <p:cNvPr id="1" name="Shape 362"/>
        <p:cNvGrpSpPr/>
        <p:nvPr/>
      </p:nvGrpSpPr>
      <p:grpSpPr>
        <a:xfrm>
          <a:off x="0" y="0"/>
          <a:ext cx="0" cy="0"/>
          <a:chOff x="0" y="0"/>
          <a:chExt cx="0" cy="0"/>
        </a:xfrm>
      </p:grpSpPr>
      <p:sp>
        <p:nvSpPr>
          <p:cNvPr id="363" name="Google Shape;363;p45"/>
          <p:cNvSpPr txBox="1">
            <a:spLocks noGrp="1"/>
          </p:cNvSpPr>
          <p:nvPr>
            <p:ph type="ctrTitle"/>
          </p:nvPr>
        </p:nvSpPr>
        <p:spPr>
          <a:xfrm>
            <a:off x="2023342" y="3025565"/>
            <a:ext cx="5298300" cy="33309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45"/>
          <p:cNvSpPr txBox="1">
            <a:spLocks noGrp="1"/>
          </p:cNvSpPr>
          <p:nvPr>
            <p:ph type="subTitle" idx="1"/>
          </p:nvPr>
        </p:nvSpPr>
        <p:spPr>
          <a:xfrm>
            <a:off x="2022300" y="6772535"/>
            <a:ext cx="5299800" cy="33309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65" name="Google Shape;365;p45"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598677"/>
            <a:ext cx="737843" cy="391999"/>
          </a:xfrm>
          <a:prstGeom prst="rect">
            <a:avLst/>
          </a:prstGeom>
          <a:noFill/>
          <a:ln>
            <a:noFill/>
          </a:ln>
        </p:spPr>
      </p:pic>
      <p:sp>
        <p:nvSpPr>
          <p:cNvPr id="366" name="Google Shape;366;p45"/>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Divider 1">
  <p:cSld name="1_Divider 1">
    <p:bg>
      <p:bgPr>
        <a:solidFill>
          <a:srgbClr val="0071F8"/>
        </a:solidFill>
        <a:effectLst/>
      </p:bgPr>
    </p:bg>
    <p:spTree>
      <p:nvGrpSpPr>
        <p:cNvPr id="1" name="Shape 367"/>
        <p:cNvGrpSpPr/>
        <p:nvPr/>
      </p:nvGrpSpPr>
      <p:grpSpPr>
        <a:xfrm>
          <a:off x="0" y="0"/>
          <a:ext cx="0" cy="0"/>
          <a:chOff x="0" y="0"/>
          <a:chExt cx="0" cy="0"/>
        </a:xfrm>
      </p:grpSpPr>
      <p:sp>
        <p:nvSpPr>
          <p:cNvPr id="368" name="Google Shape;368;p46"/>
          <p:cNvSpPr txBox="1">
            <a:spLocks noGrp="1"/>
          </p:cNvSpPr>
          <p:nvPr>
            <p:ph type="ctrTitle"/>
          </p:nvPr>
        </p:nvSpPr>
        <p:spPr>
          <a:xfrm>
            <a:off x="2023342" y="3025565"/>
            <a:ext cx="5298300" cy="33309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46"/>
          <p:cNvSpPr txBox="1">
            <a:spLocks noGrp="1"/>
          </p:cNvSpPr>
          <p:nvPr>
            <p:ph type="subTitle" idx="1"/>
          </p:nvPr>
        </p:nvSpPr>
        <p:spPr>
          <a:xfrm>
            <a:off x="2022300" y="6772535"/>
            <a:ext cx="5299800" cy="33309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70" name="Google Shape;370;p46"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600407"/>
            <a:ext cx="737844" cy="390622"/>
          </a:xfrm>
          <a:prstGeom prst="rect">
            <a:avLst/>
          </a:prstGeom>
          <a:noFill/>
          <a:ln>
            <a:noFill/>
          </a:ln>
        </p:spPr>
      </p:pic>
      <p:sp>
        <p:nvSpPr>
          <p:cNvPr id="371" name="Google Shape;371;p46"/>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Divider 2">
  <p:cSld name="1_Divider 2">
    <p:bg>
      <p:bgPr>
        <a:solidFill>
          <a:srgbClr val="00A068"/>
        </a:solidFill>
        <a:effectLst/>
      </p:bgPr>
    </p:bg>
    <p:spTree>
      <p:nvGrpSpPr>
        <p:cNvPr id="1" name="Shape 372"/>
        <p:cNvGrpSpPr/>
        <p:nvPr/>
      </p:nvGrpSpPr>
      <p:grpSpPr>
        <a:xfrm>
          <a:off x="0" y="0"/>
          <a:ext cx="0" cy="0"/>
          <a:chOff x="0" y="0"/>
          <a:chExt cx="0" cy="0"/>
        </a:xfrm>
      </p:grpSpPr>
      <p:sp>
        <p:nvSpPr>
          <p:cNvPr id="373" name="Google Shape;373;p47"/>
          <p:cNvSpPr txBox="1">
            <a:spLocks noGrp="1"/>
          </p:cNvSpPr>
          <p:nvPr>
            <p:ph type="ctrTitle"/>
          </p:nvPr>
        </p:nvSpPr>
        <p:spPr>
          <a:xfrm>
            <a:off x="2023342" y="3025565"/>
            <a:ext cx="5298300" cy="33309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7"/>
          <p:cNvSpPr txBox="1">
            <a:spLocks noGrp="1"/>
          </p:cNvSpPr>
          <p:nvPr>
            <p:ph type="subTitle" idx="1"/>
          </p:nvPr>
        </p:nvSpPr>
        <p:spPr>
          <a:xfrm>
            <a:off x="2022300" y="6772535"/>
            <a:ext cx="5299800" cy="33309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75" name="Google Shape;375;p4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600409"/>
            <a:ext cx="737841" cy="390622"/>
          </a:xfrm>
          <a:prstGeom prst="rect">
            <a:avLst/>
          </a:prstGeom>
          <a:noFill/>
          <a:ln>
            <a:noFill/>
          </a:ln>
        </p:spPr>
      </p:pic>
      <p:sp>
        <p:nvSpPr>
          <p:cNvPr id="376" name="Google Shape;376;p47"/>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Quote Banner">
  <p:cSld name="4_Quote Banner">
    <p:spTree>
      <p:nvGrpSpPr>
        <p:cNvPr id="1" name="Shape 377"/>
        <p:cNvGrpSpPr/>
        <p:nvPr/>
      </p:nvGrpSpPr>
      <p:grpSpPr>
        <a:xfrm>
          <a:off x="0" y="0"/>
          <a:ext cx="0" cy="0"/>
          <a:chOff x="0" y="0"/>
          <a:chExt cx="0" cy="0"/>
        </a:xfrm>
      </p:grpSpPr>
      <p:sp>
        <p:nvSpPr>
          <p:cNvPr id="378" name="Google Shape;378;p48"/>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48"/>
          <p:cNvSpPr txBox="1">
            <a:spLocks noGrp="1"/>
          </p:cNvSpPr>
          <p:nvPr>
            <p:ph type="body" idx="1"/>
          </p:nvPr>
        </p:nvSpPr>
        <p:spPr>
          <a:xfrm>
            <a:off x="192938" y="2990719"/>
            <a:ext cx="3408300" cy="6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0" name="Google Shape;380;p48"/>
          <p:cNvSpPr>
            <a:spLocks noGrp="1"/>
          </p:cNvSpPr>
          <p:nvPr>
            <p:ph type="pic" idx="2"/>
          </p:nvPr>
        </p:nvSpPr>
        <p:spPr>
          <a:xfrm>
            <a:off x="3720939" y="2202596"/>
            <a:ext cx="3606600" cy="76338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81" name="Google Shape;381;p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596" y="2197432"/>
            <a:ext cx="3408564" cy="570038"/>
          </a:xfrm>
          <a:prstGeom prst="rect">
            <a:avLst/>
          </a:prstGeom>
          <a:noFill/>
          <a:ln>
            <a:noFill/>
          </a:ln>
        </p:spPr>
      </p:pic>
      <p:sp>
        <p:nvSpPr>
          <p:cNvPr id="382" name="Google Shape;382;p48"/>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8"/>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Quote Banner">
  <p:cSld name="1_Quote Banner">
    <p:spTree>
      <p:nvGrpSpPr>
        <p:cNvPr id="1" name="Shape 384"/>
        <p:cNvGrpSpPr/>
        <p:nvPr/>
      </p:nvGrpSpPr>
      <p:grpSpPr>
        <a:xfrm>
          <a:off x="0" y="0"/>
          <a:ext cx="0" cy="0"/>
          <a:chOff x="0" y="0"/>
          <a:chExt cx="0" cy="0"/>
        </a:xfrm>
      </p:grpSpPr>
      <p:sp>
        <p:nvSpPr>
          <p:cNvPr id="385" name="Google Shape;385;p49"/>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49"/>
          <p:cNvSpPr txBox="1">
            <a:spLocks noGrp="1"/>
          </p:cNvSpPr>
          <p:nvPr>
            <p:ph type="body" idx="1"/>
          </p:nvPr>
        </p:nvSpPr>
        <p:spPr>
          <a:xfrm>
            <a:off x="192938" y="2990719"/>
            <a:ext cx="3408300" cy="6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7" name="Google Shape;387;p49"/>
          <p:cNvSpPr>
            <a:spLocks noGrp="1"/>
          </p:cNvSpPr>
          <p:nvPr>
            <p:ph type="pic" idx="2"/>
          </p:nvPr>
        </p:nvSpPr>
        <p:spPr>
          <a:xfrm>
            <a:off x="3720939" y="2202596"/>
            <a:ext cx="3606600" cy="76338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88" name="Google Shape;388;p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596" y="2202596"/>
            <a:ext cx="3408564" cy="580131"/>
          </a:xfrm>
          <a:prstGeom prst="rect">
            <a:avLst/>
          </a:prstGeom>
          <a:noFill/>
          <a:ln>
            <a:noFill/>
          </a:ln>
        </p:spPr>
      </p:pic>
      <p:sp>
        <p:nvSpPr>
          <p:cNvPr id="389" name="Google Shape;389;p49"/>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9"/>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Quote Banner">
  <p:cSld name="2_Quote Banner">
    <p:spTree>
      <p:nvGrpSpPr>
        <p:cNvPr id="1" name="Shape 391"/>
        <p:cNvGrpSpPr/>
        <p:nvPr/>
      </p:nvGrpSpPr>
      <p:grpSpPr>
        <a:xfrm>
          <a:off x="0" y="0"/>
          <a:ext cx="0" cy="0"/>
          <a:chOff x="0" y="0"/>
          <a:chExt cx="0" cy="0"/>
        </a:xfrm>
      </p:grpSpPr>
      <p:sp>
        <p:nvSpPr>
          <p:cNvPr id="392" name="Google Shape;392;p50"/>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50"/>
          <p:cNvSpPr txBox="1">
            <a:spLocks noGrp="1"/>
          </p:cNvSpPr>
          <p:nvPr>
            <p:ph type="body" idx="1"/>
          </p:nvPr>
        </p:nvSpPr>
        <p:spPr>
          <a:xfrm>
            <a:off x="192938" y="2990719"/>
            <a:ext cx="3408300" cy="6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4" name="Google Shape;394;p50"/>
          <p:cNvSpPr>
            <a:spLocks noGrp="1"/>
          </p:cNvSpPr>
          <p:nvPr>
            <p:ph type="pic" idx="2"/>
          </p:nvPr>
        </p:nvSpPr>
        <p:spPr>
          <a:xfrm>
            <a:off x="3720939" y="2202596"/>
            <a:ext cx="3606600" cy="76338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95" name="Google Shape;395;p50"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596" y="2202596"/>
            <a:ext cx="3408560" cy="230734"/>
          </a:xfrm>
          <a:prstGeom prst="rect">
            <a:avLst/>
          </a:prstGeom>
          <a:noFill/>
          <a:ln>
            <a:noFill/>
          </a:ln>
        </p:spPr>
      </p:pic>
      <p:sp>
        <p:nvSpPr>
          <p:cNvPr id="396" name="Google Shape;396;p50"/>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50"/>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Option 5 Green">
  <p:cSld name="Title Slide Option 5 Green">
    <p:spTree>
      <p:nvGrpSpPr>
        <p:cNvPr id="1" name="Shape 50"/>
        <p:cNvGrpSpPr/>
        <p:nvPr/>
      </p:nvGrpSpPr>
      <p:grpSpPr>
        <a:xfrm>
          <a:off x="0" y="0"/>
          <a:ext cx="0" cy="0"/>
          <a:chOff x="0" y="0"/>
          <a:chExt cx="0" cy="0"/>
        </a:xfrm>
      </p:grpSpPr>
      <p:pic>
        <p:nvPicPr>
          <p:cNvPr id="51" name="Google Shape;51;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7559999" cy="4252501"/>
          </a:xfrm>
          <a:prstGeom prst="rect">
            <a:avLst/>
          </a:prstGeom>
          <a:noFill/>
          <a:ln>
            <a:noFill/>
          </a:ln>
        </p:spPr>
      </p:pic>
      <p:sp>
        <p:nvSpPr>
          <p:cNvPr id="52" name="Google Shape;52;p6"/>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 name="Google Shape;53;p6"/>
          <p:cNvSpPr txBox="1">
            <a:spLocks noGrp="1"/>
          </p:cNvSpPr>
          <p:nvPr>
            <p:ph type="ctrTitle"/>
          </p:nvPr>
        </p:nvSpPr>
        <p:spPr>
          <a:xfrm>
            <a:off x="3215083" y="4617298"/>
            <a:ext cx="4107000" cy="25818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5" name="Google Shape;55;p6"/>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6"/>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7" name="Google Shape;57;p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4046" y="600409"/>
            <a:ext cx="737844" cy="390622"/>
          </a:xfrm>
          <a:prstGeom prst="rect">
            <a:avLst/>
          </a:prstGeom>
          <a:noFill/>
          <a:ln>
            <a:noFill/>
          </a:ln>
        </p:spPr>
      </p:pic>
      <p:sp>
        <p:nvSpPr>
          <p:cNvPr id="58" name="Google Shape;58;p6"/>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Quote Banner">
  <p:cSld name="3_Quote Banner">
    <p:spTree>
      <p:nvGrpSpPr>
        <p:cNvPr id="1" name="Shape 398"/>
        <p:cNvGrpSpPr/>
        <p:nvPr/>
      </p:nvGrpSpPr>
      <p:grpSpPr>
        <a:xfrm>
          <a:off x="0" y="0"/>
          <a:ext cx="0" cy="0"/>
          <a:chOff x="0" y="0"/>
          <a:chExt cx="0" cy="0"/>
        </a:xfrm>
      </p:grpSpPr>
      <p:sp>
        <p:nvSpPr>
          <p:cNvPr id="399" name="Google Shape;399;p51"/>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51"/>
          <p:cNvSpPr txBox="1">
            <a:spLocks noGrp="1"/>
          </p:cNvSpPr>
          <p:nvPr>
            <p:ph type="body" idx="1"/>
          </p:nvPr>
        </p:nvSpPr>
        <p:spPr>
          <a:xfrm>
            <a:off x="192938" y="2990719"/>
            <a:ext cx="3408300" cy="6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1" name="Google Shape;401;p51"/>
          <p:cNvSpPr>
            <a:spLocks noGrp="1"/>
          </p:cNvSpPr>
          <p:nvPr>
            <p:ph type="pic" idx="2"/>
          </p:nvPr>
        </p:nvSpPr>
        <p:spPr>
          <a:xfrm>
            <a:off x="3720939" y="2202596"/>
            <a:ext cx="3606600" cy="76338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02" name="Google Shape;402;p5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596" y="2228842"/>
            <a:ext cx="3408564" cy="238137"/>
          </a:xfrm>
          <a:prstGeom prst="rect">
            <a:avLst/>
          </a:prstGeom>
          <a:noFill/>
          <a:ln>
            <a:noFill/>
          </a:ln>
        </p:spPr>
      </p:pic>
      <p:sp>
        <p:nvSpPr>
          <p:cNvPr id="403" name="Google Shape;403;p51"/>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Quote Banner">
  <p:cSld name="5_Quote Banner">
    <p:spTree>
      <p:nvGrpSpPr>
        <p:cNvPr id="1" name="Shape 404"/>
        <p:cNvGrpSpPr/>
        <p:nvPr/>
      </p:nvGrpSpPr>
      <p:grpSpPr>
        <a:xfrm>
          <a:off x="0" y="0"/>
          <a:ext cx="0" cy="0"/>
          <a:chOff x="0" y="0"/>
          <a:chExt cx="0" cy="0"/>
        </a:xfrm>
      </p:grpSpPr>
      <p:sp>
        <p:nvSpPr>
          <p:cNvPr id="405" name="Google Shape;405;p52"/>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52"/>
          <p:cNvSpPr txBox="1">
            <a:spLocks noGrp="1"/>
          </p:cNvSpPr>
          <p:nvPr>
            <p:ph type="body" idx="1"/>
          </p:nvPr>
        </p:nvSpPr>
        <p:spPr>
          <a:xfrm>
            <a:off x="192938" y="2990719"/>
            <a:ext cx="3408300" cy="684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7" name="Google Shape;407;p52"/>
          <p:cNvSpPr>
            <a:spLocks noGrp="1"/>
          </p:cNvSpPr>
          <p:nvPr>
            <p:ph type="pic" idx="2"/>
          </p:nvPr>
        </p:nvSpPr>
        <p:spPr>
          <a:xfrm>
            <a:off x="3720939" y="2202596"/>
            <a:ext cx="3606600" cy="76338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08" name="Google Shape;408;p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596" y="2238148"/>
            <a:ext cx="3408564" cy="230733"/>
          </a:xfrm>
          <a:prstGeom prst="rect">
            <a:avLst/>
          </a:prstGeom>
          <a:noFill/>
          <a:ln>
            <a:noFill/>
          </a:ln>
        </p:spPr>
      </p:pic>
      <p:sp>
        <p:nvSpPr>
          <p:cNvPr id="409" name="Google Shape;409;p52"/>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52"/>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411"/>
        <p:cNvGrpSpPr/>
        <p:nvPr/>
      </p:nvGrpSpPr>
      <p:grpSpPr>
        <a:xfrm>
          <a:off x="0" y="0"/>
          <a:ext cx="0" cy="0"/>
          <a:chOff x="0" y="0"/>
          <a:chExt cx="0" cy="0"/>
        </a:xfrm>
      </p:grpSpPr>
      <p:sp>
        <p:nvSpPr>
          <p:cNvPr id="412" name="Google Shape;412;p53"/>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53"/>
          <p:cNvSpPr txBox="1">
            <a:spLocks noGrp="1"/>
          </p:cNvSpPr>
          <p:nvPr>
            <p:ph type="body" idx="1"/>
          </p:nvPr>
        </p:nvSpPr>
        <p:spPr>
          <a:xfrm>
            <a:off x="193465" y="2052600"/>
            <a:ext cx="3408000" cy="74841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4" name="Google Shape;414;p53"/>
          <p:cNvSpPr txBox="1">
            <a:spLocks noGrp="1"/>
          </p:cNvSpPr>
          <p:nvPr>
            <p:ph type="body" idx="2"/>
          </p:nvPr>
        </p:nvSpPr>
        <p:spPr>
          <a:xfrm>
            <a:off x="3720938" y="2052600"/>
            <a:ext cx="3481200" cy="74841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5" name="Google Shape;415;p53"/>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53"/>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hevron etc ">
  <p:cSld name="Chevron etc ">
    <p:spTree>
      <p:nvGrpSpPr>
        <p:cNvPr id="1" name="Shape 417"/>
        <p:cNvGrpSpPr/>
        <p:nvPr/>
      </p:nvGrpSpPr>
      <p:grpSpPr>
        <a:xfrm>
          <a:off x="0" y="0"/>
          <a:ext cx="0" cy="0"/>
          <a:chOff x="0" y="0"/>
          <a:chExt cx="0" cy="0"/>
        </a:xfrm>
      </p:grpSpPr>
      <p:sp>
        <p:nvSpPr>
          <p:cNvPr id="418" name="Google Shape;418;p54"/>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54"/>
          <p:cNvSpPr txBox="1">
            <a:spLocks noGrp="1"/>
          </p:cNvSpPr>
          <p:nvPr>
            <p:ph type="body" idx="1"/>
          </p:nvPr>
        </p:nvSpPr>
        <p:spPr>
          <a:xfrm>
            <a:off x="207950" y="5874518"/>
            <a:ext cx="2083800" cy="36624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0" name="Google Shape;420;p54"/>
          <p:cNvSpPr txBox="1">
            <a:spLocks noGrp="1"/>
          </p:cNvSpPr>
          <p:nvPr>
            <p:ph type="body" idx="2"/>
          </p:nvPr>
        </p:nvSpPr>
        <p:spPr>
          <a:xfrm>
            <a:off x="2731905" y="5874518"/>
            <a:ext cx="2077500" cy="36624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1" name="Google Shape;421;p54"/>
          <p:cNvSpPr txBox="1">
            <a:spLocks noGrp="1"/>
          </p:cNvSpPr>
          <p:nvPr>
            <p:ph type="body" idx="3"/>
          </p:nvPr>
        </p:nvSpPr>
        <p:spPr>
          <a:xfrm>
            <a:off x="5249675" y="5874518"/>
            <a:ext cx="2078100" cy="36624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2" name="Google Shape;422;p54"/>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4"/>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hank You">
  <p:cSld name="2_Thank You">
    <p:bg>
      <p:bgPr>
        <a:solidFill>
          <a:srgbClr val="FEB912"/>
        </a:solidFill>
        <a:effectLst/>
      </p:bgPr>
    </p:bg>
    <p:spTree>
      <p:nvGrpSpPr>
        <p:cNvPr id="1" name="Shape 424"/>
        <p:cNvGrpSpPr/>
        <p:nvPr/>
      </p:nvGrpSpPr>
      <p:grpSpPr>
        <a:xfrm>
          <a:off x="0" y="0"/>
          <a:ext cx="0" cy="0"/>
          <a:chOff x="0" y="0"/>
          <a:chExt cx="0" cy="0"/>
        </a:xfrm>
      </p:grpSpPr>
      <p:pic>
        <p:nvPicPr>
          <p:cNvPr id="425" name="Google Shape;425;p55"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426" name="Google Shape;426;p55"/>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27" name="Google Shape;427;p55"/>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8" name="Google Shape;428;p55"/>
          <p:cNvSpPr txBox="1">
            <a:spLocks noGrp="1"/>
          </p:cNvSpPr>
          <p:nvPr>
            <p:ph type="ctrTitle"/>
          </p:nvPr>
        </p:nvSpPr>
        <p:spPr>
          <a:xfrm>
            <a:off x="2023342" y="3025565"/>
            <a:ext cx="50907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55"/>
          <p:cNvSpPr txBox="1">
            <a:spLocks noGrp="1"/>
          </p:cNvSpPr>
          <p:nvPr>
            <p:ph type="subTitle" idx="1"/>
          </p:nvPr>
        </p:nvSpPr>
        <p:spPr>
          <a:xfrm>
            <a:off x="2022300" y="3897384"/>
            <a:ext cx="50907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0" name="Google Shape;430;p55"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431" name="Google Shape;431;p55"/>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32" name="Google Shape;432;p55"/>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hank You">
  <p:cSld name="3_Thank You">
    <p:bg>
      <p:bgPr>
        <a:solidFill>
          <a:srgbClr val="BE0064"/>
        </a:solidFill>
        <a:effectLst/>
      </p:bgPr>
    </p:bg>
    <p:spTree>
      <p:nvGrpSpPr>
        <p:cNvPr id="1" name="Shape 433"/>
        <p:cNvGrpSpPr/>
        <p:nvPr/>
      </p:nvGrpSpPr>
      <p:grpSpPr>
        <a:xfrm>
          <a:off x="0" y="0"/>
          <a:ext cx="0" cy="0"/>
          <a:chOff x="0" y="0"/>
          <a:chExt cx="0" cy="0"/>
        </a:xfrm>
      </p:grpSpPr>
      <p:pic>
        <p:nvPicPr>
          <p:cNvPr id="434" name="Google Shape;434;p56"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600407"/>
            <a:ext cx="737841" cy="390622"/>
          </a:xfrm>
          <a:prstGeom prst="rect">
            <a:avLst/>
          </a:prstGeom>
          <a:noFill/>
          <a:ln>
            <a:noFill/>
          </a:ln>
        </p:spPr>
      </p:pic>
      <p:sp>
        <p:nvSpPr>
          <p:cNvPr id="435" name="Google Shape;435;p56"/>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36" name="Google Shape;436;p56"/>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7" name="Google Shape;437;p56"/>
          <p:cNvSpPr txBox="1">
            <a:spLocks noGrp="1"/>
          </p:cNvSpPr>
          <p:nvPr>
            <p:ph type="ctrTitle"/>
          </p:nvPr>
        </p:nvSpPr>
        <p:spPr>
          <a:xfrm>
            <a:off x="2023342" y="3025565"/>
            <a:ext cx="50907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56"/>
          <p:cNvSpPr txBox="1">
            <a:spLocks noGrp="1"/>
          </p:cNvSpPr>
          <p:nvPr>
            <p:ph type="subTitle" idx="1"/>
          </p:nvPr>
        </p:nvSpPr>
        <p:spPr>
          <a:xfrm>
            <a:off x="2022300" y="3897384"/>
            <a:ext cx="50907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9" name="Google Shape;439;p56"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440" name="Google Shape;440;p56"/>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41" name="Google Shape;441;p56"/>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_Thank You">
  <p:cSld name="4_Thank You">
    <p:bg>
      <p:bgPr>
        <a:solidFill>
          <a:srgbClr val="0071F8"/>
        </a:solidFill>
        <a:effectLst/>
      </p:bgPr>
    </p:bg>
    <p:spTree>
      <p:nvGrpSpPr>
        <p:cNvPr id="1" name="Shape 442"/>
        <p:cNvGrpSpPr/>
        <p:nvPr/>
      </p:nvGrpSpPr>
      <p:grpSpPr>
        <a:xfrm>
          <a:off x="0" y="0"/>
          <a:ext cx="0" cy="0"/>
          <a:chOff x="0" y="0"/>
          <a:chExt cx="0" cy="0"/>
        </a:xfrm>
      </p:grpSpPr>
      <p:pic>
        <p:nvPicPr>
          <p:cNvPr id="443" name="Google Shape;443;p5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444" name="Google Shape;444;p57"/>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45" name="Google Shape;445;p57"/>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 name="Google Shape;446;p57"/>
          <p:cNvSpPr txBox="1">
            <a:spLocks noGrp="1"/>
          </p:cNvSpPr>
          <p:nvPr>
            <p:ph type="ctrTitle"/>
          </p:nvPr>
        </p:nvSpPr>
        <p:spPr>
          <a:xfrm>
            <a:off x="2023342" y="3025565"/>
            <a:ext cx="50907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57"/>
          <p:cNvSpPr txBox="1">
            <a:spLocks noGrp="1"/>
          </p:cNvSpPr>
          <p:nvPr>
            <p:ph type="subTitle" idx="1"/>
          </p:nvPr>
        </p:nvSpPr>
        <p:spPr>
          <a:xfrm>
            <a:off x="2022300" y="3897384"/>
            <a:ext cx="50907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48" name="Google Shape;448;p57"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449" name="Google Shape;449;p57"/>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50" name="Google Shape;450;p57"/>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5_Thank You">
  <p:cSld name="5_Thank You">
    <p:bg>
      <p:bgPr>
        <a:solidFill>
          <a:srgbClr val="00A068"/>
        </a:solidFill>
        <a:effectLst/>
      </p:bgPr>
    </p:bg>
    <p:spTree>
      <p:nvGrpSpPr>
        <p:cNvPr id="1" name="Shape 451"/>
        <p:cNvGrpSpPr/>
        <p:nvPr/>
      </p:nvGrpSpPr>
      <p:grpSpPr>
        <a:xfrm>
          <a:off x="0" y="0"/>
          <a:ext cx="0" cy="0"/>
          <a:chOff x="0" y="0"/>
          <a:chExt cx="0" cy="0"/>
        </a:xfrm>
      </p:grpSpPr>
      <p:pic>
        <p:nvPicPr>
          <p:cNvPr id="452" name="Google Shape;452;p58"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453" name="Google Shape;453;p58"/>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54" name="Google Shape;454;p58"/>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5" name="Google Shape;455;p58"/>
          <p:cNvSpPr txBox="1">
            <a:spLocks noGrp="1"/>
          </p:cNvSpPr>
          <p:nvPr>
            <p:ph type="ctrTitle"/>
          </p:nvPr>
        </p:nvSpPr>
        <p:spPr>
          <a:xfrm>
            <a:off x="2023342" y="3025565"/>
            <a:ext cx="50907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6" name="Google Shape;456;p58"/>
          <p:cNvSpPr txBox="1">
            <a:spLocks noGrp="1"/>
          </p:cNvSpPr>
          <p:nvPr>
            <p:ph type="subTitle" idx="1"/>
          </p:nvPr>
        </p:nvSpPr>
        <p:spPr>
          <a:xfrm>
            <a:off x="2022300" y="3897384"/>
            <a:ext cx="50907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57" name="Google Shape;457;p58"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458" name="Google Shape;458;p58"/>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59" name="Google Shape;459;p58"/>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6_Thank You">
  <p:cSld name="6_Thank You">
    <p:bg>
      <p:bgPr>
        <a:solidFill>
          <a:srgbClr val="FEB912"/>
        </a:solidFill>
        <a:effectLst/>
      </p:bgPr>
    </p:bg>
    <p:spTree>
      <p:nvGrpSpPr>
        <p:cNvPr id="1" name="Shape 460"/>
        <p:cNvGrpSpPr/>
        <p:nvPr/>
      </p:nvGrpSpPr>
      <p:grpSpPr>
        <a:xfrm>
          <a:off x="0" y="0"/>
          <a:ext cx="0" cy="0"/>
          <a:chOff x="0" y="0"/>
          <a:chExt cx="0" cy="0"/>
        </a:xfrm>
      </p:grpSpPr>
      <p:pic>
        <p:nvPicPr>
          <p:cNvPr id="461" name="Google Shape;461;p59"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462" name="Google Shape;462;p59"/>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63" name="Google Shape;463;p59"/>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4" name="Google Shape;464;p59"/>
          <p:cNvSpPr txBox="1">
            <a:spLocks noGrp="1"/>
          </p:cNvSpPr>
          <p:nvPr>
            <p:ph type="ctrTitle"/>
          </p:nvPr>
        </p:nvSpPr>
        <p:spPr>
          <a:xfrm>
            <a:off x="2023342" y="3025565"/>
            <a:ext cx="41379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5" name="Google Shape;465;p59"/>
          <p:cNvSpPr txBox="1">
            <a:spLocks noGrp="1"/>
          </p:cNvSpPr>
          <p:nvPr>
            <p:ph type="subTitle" idx="1"/>
          </p:nvPr>
        </p:nvSpPr>
        <p:spPr>
          <a:xfrm>
            <a:off x="2022300" y="3897384"/>
            <a:ext cx="41379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66" name="Google Shape;466;p59"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67" name="Google Shape;467;p59"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20901" y="3872697"/>
            <a:ext cx="1065928" cy="830843"/>
          </a:xfrm>
          <a:prstGeom prst="rect">
            <a:avLst/>
          </a:prstGeom>
          <a:solidFill>
            <a:schemeClr val="lt1">
              <a:alpha val="0"/>
            </a:schemeClr>
          </a:solidFill>
          <a:ln>
            <a:noFill/>
          </a:ln>
        </p:spPr>
      </p:pic>
      <p:sp>
        <p:nvSpPr>
          <p:cNvPr id="468" name="Google Shape;468;p59"/>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69" name="Google Shape;469;p59"/>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9_Thank You">
  <p:cSld name="9_Thank You">
    <p:bg>
      <p:bgPr>
        <a:solidFill>
          <a:srgbClr val="BE0064"/>
        </a:solidFill>
        <a:effectLst/>
      </p:bgPr>
    </p:bg>
    <p:spTree>
      <p:nvGrpSpPr>
        <p:cNvPr id="1" name="Shape 470"/>
        <p:cNvGrpSpPr/>
        <p:nvPr/>
      </p:nvGrpSpPr>
      <p:grpSpPr>
        <a:xfrm>
          <a:off x="0" y="0"/>
          <a:ext cx="0" cy="0"/>
          <a:chOff x="0" y="0"/>
          <a:chExt cx="0" cy="0"/>
        </a:xfrm>
      </p:grpSpPr>
      <p:pic>
        <p:nvPicPr>
          <p:cNvPr id="471" name="Google Shape;471;p60"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472" name="Google Shape;472;p60"/>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73" name="Google Shape;473;p60"/>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4" name="Google Shape;474;p60"/>
          <p:cNvSpPr txBox="1">
            <a:spLocks noGrp="1"/>
          </p:cNvSpPr>
          <p:nvPr>
            <p:ph type="ctrTitle"/>
          </p:nvPr>
        </p:nvSpPr>
        <p:spPr>
          <a:xfrm>
            <a:off x="2023342" y="3025565"/>
            <a:ext cx="41379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60"/>
          <p:cNvSpPr txBox="1">
            <a:spLocks noGrp="1"/>
          </p:cNvSpPr>
          <p:nvPr>
            <p:ph type="subTitle" idx="1"/>
          </p:nvPr>
        </p:nvSpPr>
        <p:spPr>
          <a:xfrm>
            <a:off x="2022300" y="3897384"/>
            <a:ext cx="41379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6" name="Google Shape;476;p60"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77" name="Google Shape;477;p60"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20901" y="3872697"/>
            <a:ext cx="1065928" cy="830843"/>
          </a:xfrm>
          <a:prstGeom prst="rect">
            <a:avLst/>
          </a:prstGeom>
          <a:solidFill>
            <a:schemeClr val="lt1">
              <a:alpha val="0"/>
            </a:schemeClr>
          </a:solidFill>
          <a:ln>
            <a:noFill/>
          </a:ln>
        </p:spPr>
      </p:pic>
      <p:sp>
        <p:nvSpPr>
          <p:cNvPr id="478" name="Google Shape;478;p60"/>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79" name="Google Shape;479;p60"/>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Option 2">
  <p:cSld name="3_Title Slide Option 2">
    <p:bg>
      <p:bgPr>
        <a:solidFill>
          <a:srgbClr val="E51C41"/>
        </a:solidFill>
        <a:effectLst/>
      </p:bgPr>
    </p:bg>
    <p:spTree>
      <p:nvGrpSpPr>
        <p:cNvPr id="1" name="Shape 59"/>
        <p:cNvGrpSpPr/>
        <p:nvPr/>
      </p:nvGrpSpPr>
      <p:grpSpPr>
        <a:xfrm>
          <a:off x="0" y="0"/>
          <a:ext cx="0" cy="0"/>
          <a:chOff x="0" y="0"/>
          <a:chExt cx="0" cy="0"/>
        </a:xfrm>
      </p:grpSpPr>
      <p:sp>
        <p:nvSpPr>
          <p:cNvPr id="60" name="Google Shape;60;p7"/>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1" name="Google Shape;61;p7"/>
          <p:cNvSpPr txBox="1">
            <a:spLocks noGrp="1"/>
          </p:cNvSpPr>
          <p:nvPr>
            <p:ph type="ctrTitle"/>
          </p:nvPr>
        </p:nvSpPr>
        <p:spPr>
          <a:xfrm>
            <a:off x="3215083" y="4617298"/>
            <a:ext cx="4107000" cy="25818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3" name="Google Shape;63;p7"/>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7"/>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5" name="Google Shape;65;p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9"/>
            <a:ext cx="737841" cy="390622"/>
          </a:xfrm>
          <a:prstGeom prst="rect">
            <a:avLst/>
          </a:prstGeom>
          <a:noFill/>
          <a:ln>
            <a:noFill/>
          </a:ln>
        </p:spPr>
      </p:pic>
      <p:sp>
        <p:nvSpPr>
          <p:cNvPr id="66" name="Google Shape;66;p7"/>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7_Thank You">
  <p:cSld name="7_Thank You">
    <p:bg>
      <p:bgPr>
        <a:solidFill>
          <a:srgbClr val="0071F8"/>
        </a:solidFill>
        <a:effectLst/>
      </p:bgPr>
    </p:bg>
    <p:spTree>
      <p:nvGrpSpPr>
        <p:cNvPr id="1" name="Shape 480"/>
        <p:cNvGrpSpPr/>
        <p:nvPr/>
      </p:nvGrpSpPr>
      <p:grpSpPr>
        <a:xfrm>
          <a:off x="0" y="0"/>
          <a:ext cx="0" cy="0"/>
          <a:chOff x="0" y="0"/>
          <a:chExt cx="0" cy="0"/>
        </a:xfrm>
      </p:grpSpPr>
      <p:pic>
        <p:nvPicPr>
          <p:cNvPr id="481" name="Google Shape;481;p61"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482" name="Google Shape;482;p61"/>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83" name="Google Shape;483;p61"/>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4" name="Google Shape;484;p61"/>
          <p:cNvSpPr txBox="1">
            <a:spLocks noGrp="1"/>
          </p:cNvSpPr>
          <p:nvPr>
            <p:ph type="ctrTitle"/>
          </p:nvPr>
        </p:nvSpPr>
        <p:spPr>
          <a:xfrm>
            <a:off x="2023342" y="3025565"/>
            <a:ext cx="41379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61"/>
          <p:cNvSpPr txBox="1">
            <a:spLocks noGrp="1"/>
          </p:cNvSpPr>
          <p:nvPr>
            <p:ph type="subTitle" idx="1"/>
          </p:nvPr>
        </p:nvSpPr>
        <p:spPr>
          <a:xfrm>
            <a:off x="2022300" y="3897384"/>
            <a:ext cx="41379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86" name="Google Shape;486;p61"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87" name="Google Shape;487;p61"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20901" y="3872697"/>
            <a:ext cx="1065928" cy="830843"/>
          </a:xfrm>
          <a:prstGeom prst="rect">
            <a:avLst/>
          </a:prstGeom>
          <a:solidFill>
            <a:schemeClr val="lt1">
              <a:alpha val="0"/>
            </a:schemeClr>
          </a:solidFill>
          <a:ln>
            <a:noFill/>
          </a:ln>
        </p:spPr>
      </p:pic>
      <p:sp>
        <p:nvSpPr>
          <p:cNvPr id="488" name="Google Shape;488;p61"/>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89" name="Google Shape;489;p61"/>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8_Thank You">
  <p:cSld name="8_Thank You">
    <p:bg>
      <p:bgPr>
        <a:solidFill>
          <a:srgbClr val="00A068"/>
        </a:solidFill>
        <a:effectLst/>
      </p:bgPr>
    </p:bg>
    <p:spTree>
      <p:nvGrpSpPr>
        <p:cNvPr id="1" name="Shape 490"/>
        <p:cNvGrpSpPr/>
        <p:nvPr/>
      </p:nvGrpSpPr>
      <p:grpSpPr>
        <a:xfrm>
          <a:off x="0" y="0"/>
          <a:ext cx="0" cy="0"/>
          <a:chOff x="0" y="0"/>
          <a:chExt cx="0" cy="0"/>
        </a:xfrm>
      </p:grpSpPr>
      <p:pic>
        <p:nvPicPr>
          <p:cNvPr id="491" name="Google Shape;491;p62"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7" y="600407"/>
            <a:ext cx="737841" cy="390622"/>
          </a:xfrm>
          <a:prstGeom prst="rect">
            <a:avLst/>
          </a:prstGeom>
          <a:noFill/>
          <a:ln>
            <a:noFill/>
          </a:ln>
        </p:spPr>
      </p:pic>
      <p:sp>
        <p:nvSpPr>
          <p:cNvPr id="492" name="Google Shape;492;p62"/>
          <p:cNvSpPr/>
          <p:nvPr/>
        </p:nvSpPr>
        <p:spPr>
          <a:xfrm>
            <a:off x="2029884" y="6772535"/>
            <a:ext cx="52920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93" name="Google Shape;493;p62"/>
          <p:cNvSpPr/>
          <p:nvPr/>
        </p:nvSpPr>
        <p:spPr>
          <a:xfrm>
            <a:off x="2021557" y="3025565"/>
            <a:ext cx="5299800" cy="328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4" name="Google Shape;494;p62"/>
          <p:cNvSpPr txBox="1">
            <a:spLocks noGrp="1"/>
          </p:cNvSpPr>
          <p:nvPr>
            <p:ph type="ctrTitle"/>
          </p:nvPr>
        </p:nvSpPr>
        <p:spPr>
          <a:xfrm>
            <a:off x="2023342" y="3025565"/>
            <a:ext cx="4137900" cy="7245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5" name="Google Shape;495;p62"/>
          <p:cNvSpPr txBox="1">
            <a:spLocks noGrp="1"/>
          </p:cNvSpPr>
          <p:nvPr>
            <p:ph type="subTitle" idx="1"/>
          </p:nvPr>
        </p:nvSpPr>
        <p:spPr>
          <a:xfrm>
            <a:off x="2022300" y="3897384"/>
            <a:ext cx="4137900" cy="5595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96" name="Google Shape;496;p62" descr="www.ETFOUNDATION.CO.UK &#10;"/>
          <p:cNvSpPr txBox="1"/>
          <p:nvPr/>
        </p:nvSpPr>
        <p:spPr>
          <a:xfrm>
            <a:off x="2023342" y="5346000"/>
            <a:ext cx="4137000" cy="9684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97" name="Google Shape;497;p62"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20901" y="3872697"/>
            <a:ext cx="1065928" cy="830843"/>
          </a:xfrm>
          <a:prstGeom prst="rect">
            <a:avLst/>
          </a:prstGeom>
          <a:solidFill>
            <a:schemeClr val="lt1">
              <a:alpha val="0"/>
            </a:schemeClr>
          </a:solidFill>
          <a:ln>
            <a:noFill/>
          </a:ln>
        </p:spPr>
      </p:pic>
      <p:sp>
        <p:nvSpPr>
          <p:cNvPr id="498" name="Google Shape;498;p62"/>
          <p:cNvSpPr/>
          <p:nvPr/>
        </p:nvSpPr>
        <p:spPr>
          <a:xfrm>
            <a:off x="2053509" y="6772535"/>
            <a:ext cx="3853800" cy="33309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
        <p:nvSpPr>
          <p:cNvPr id="499" name="Google Shape;499;p62"/>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Option 2">
  <p:cSld name="2_Title Slide Option 2">
    <p:bg>
      <p:bgPr>
        <a:solidFill>
          <a:srgbClr val="0071F8"/>
        </a:solidFill>
        <a:effectLst/>
      </p:bgPr>
    </p:bg>
    <p:spTree>
      <p:nvGrpSpPr>
        <p:cNvPr id="1" name="Shape 67"/>
        <p:cNvGrpSpPr/>
        <p:nvPr/>
      </p:nvGrpSpPr>
      <p:grpSpPr>
        <a:xfrm>
          <a:off x="0" y="0"/>
          <a:ext cx="0" cy="0"/>
          <a:chOff x="0" y="0"/>
          <a:chExt cx="0" cy="0"/>
        </a:xfrm>
      </p:grpSpPr>
      <p:sp>
        <p:nvSpPr>
          <p:cNvPr id="68" name="Google Shape;68;p8"/>
          <p:cNvSpPr/>
          <p:nvPr/>
        </p:nvSpPr>
        <p:spPr>
          <a:xfrm>
            <a:off x="3215083" y="7520882"/>
            <a:ext cx="4107000" cy="261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9" name="Google Shape;69;p8"/>
          <p:cNvSpPr txBox="1">
            <a:spLocks noGrp="1"/>
          </p:cNvSpPr>
          <p:nvPr>
            <p:ph type="ctrTitle"/>
          </p:nvPr>
        </p:nvSpPr>
        <p:spPr>
          <a:xfrm>
            <a:off x="3215083" y="4617298"/>
            <a:ext cx="4107000" cy="25818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71F8"/>
              </a:buClr>
              <a:buSzPts val="4500"/>
              <a:buFont typeface="Arial"/>
              <a:buNone/>
              <a:defRPr sz="4500" b="1" cap="none">
                <a:solidFill>
                  <a:srgbClr val="0071F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subTitle" idx="1"/>
          </p:nvPr>
        </p:nvSpPr>
        <p:spPr>
          <a:xfrm>
            <a:off x="3215083" y="7544621"/>
            <a:ext cx="3972900" cy="66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1" name="Google Shape;71;p8"/>
          <p:cNvSpPr txBox="1">
            <a:spLocks noGrp="1"/>
          </p:cNvSpPr>
          <p:nvPr>
            <p:ph type="body" idx="2"/>
          </p:nvPr>
        </p:nvSpPr>
        <p:spPr>
          <a:xfrm>
            <a:off x="3215083" y="8213771"/>
            <a:ext cx="3972900" cy="7245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8"/>
          <p:cNvSpPr txBox="1">
            <a:spLocks noGrp="1"/>
          </p:cNvSpPr>
          <p:nvPr>
            <p:ph type="body" idx="3"/>
          </p:nvPr>
        </p:nvSpPr>
        <p:spPr>
          <a:xfrm>
            <a:off x="3215083" y="9088148"/>
            <a:ext cx="3972900" cy="10476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73" name="Google Shape;73;p8"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4046" y="600409"/>
            <a:ext cx="737841" cy="390622"/>
          </a:xfrm>
          <a:prstGeom prst="rect">
            <a:avLst/>
          </a:prstGeom>
          <a:noFill/>
          <a:ln>
            <a:noFill/>
          </a:ln>
        </p:spPr>
      </p:pic>
      <p:sp>
        <p:nvSpPr>
          <p:cNvPr id="74" name="Google Shape;74;p8"/>
          <p:cNvSpPr txBox="1">
            <a:spLocks noGrp="1"/>
          </p:cNvSpPr>
          <p:nvPr>
            <p:ph type="sldNum" idx="12"/>
          </p:nvPr>
        </p:nvSpPr>
        <p:spPr>
          <a:xfrm>
            <a:off x="7074506" y="9873706"/>
            <a:ext cx="453600" cy="8184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75"/>
        <p:cNvGrpSpPr/>
        <p:nvPr/>
      </p:nvGrpSpPr>
      <p:grpSpPr>
        <a:xfrm>
          <a:off x="0" y="0"/>
          <a:ext cx="0" cy="0"/>
          <a:chOff x="0" y="0"/>
          <a:chExt cx="0" cy="0"/>
        </a:xfrm>
      </p:grpSpPr>
      <p:sp>
        <p:nvSpPr>
          <p:cNvPr id="76" name="Google Shape;76;p9"/>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9"/>
          <p:cNvSpPr txBox="1">
            <a:spLocks noGrp="1"/>
          </p:cNvSpPr>
          <p:nvPr>
            <p:ph type="body" idx="1"/>
          </p:nvPr>
        </p:nvSpPr>
        <p:spPr>
          <a:xfrm>
            <a:off x="207950" y="2050469"/>
            <a:ext cx="5953500" cy="7192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71F8"/>
              </a:buClr>
              <a:buSzPts val="4500"/>
              <a:buNone/>
              <a:defRPr sz="4500" b="1" cap="none">
                <a:solidFill>
                  <a:srgbClr val="0071F8"/>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9"/>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192596" y="519477"/>
            <a:ext cx="6975900" cy="14538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0"/>
          <p:cNvSpPr txBox="1">
            <a:spLocks noGrp="1"/>
          </p:cNvSpPr>
          <p:nvPr>
            <p:ph type="body" idx="1"/>
          </p:nvPr>
        </p:nvSpPr>
        <p:spPr>
          <a:xfrm>
            <a:off x="193465" y="2050467"/>
            <a:ext cx="6979500" cy="74865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BE0064"/>
              </a:buClr>
              <a:buSzPts val="3600"/>
              <a:buNone/>
              <a:defRPr sz="3600" b="1">
                <a:solidFill>
                  <a:srgbClr val="BE0064"/>
                </a:solidFill>
              </a:defRPr>
            </a:lvl1pPr>
            <a:lvl2pPr marL="914400" lvl="1" indent="-228600" algn="l">
              <a:lnSpc>
                <a:spcPct val="100000"/>
              </a:lnSpc>
              <a:spcBef>
                <a:spcPts val="0"/>
              </a:spcBef>
              <a:spcAft>
                <a:spcPts val="0"/>
              </a:spcAft>
              <a:buClr>
                <a:schemeClr val="dk1"/>
              </a:buClr>
              <a:buSzPts val="3600"/>
              <a:buNone/>
              <a:defRPr sz="3600"/>
            </a:lvl2pPr>
            <a:lvl3pPr marL="1371600" lvl="2" indent="-228600" algn="l">
              <a:lnSpc>
                <a:spcPct val="100000"/>
              </a:lnSpc>
              <a:spcBef>
                <a:spcPts val="0"/>
              </a:spcBef>
              <a:spcAft>
                <a:spcPts val="0"/>
              </a:spcAft>
              <a:buClr>
                <a:schemeClr val="dk1"/>
              </a:buClr>
              <a:buSzPts val="3600"/>
              <a:buNone/>
              <a:defRPr sz="3600"/>
            </a:lvl3pPr>
            <a:lvl4pPr marL="1828800" lvl="3" indent="-228600" algn="l">
              <a:lnSpc>
                <a:spcPct val="100000"/>
              </a:lnSpc>
              <a:spcBef>
                <a:spcPts val="0"/>
              </a:spcBef>
              <a:spcAft>
                <a:spcPts val="0"/>
              </a:spcAft>
              <a:buClr>
                <a:schemeClr val="dk1"/>
              </a:buClr>
              <a:buSzPts val="3600"/>
              <a:buNone/>
              <a:defRPr sz="3600"/>
            </a:lvl4pPr>
            <a:lvl5pPr marL="2286000" lvl="4" indent="-228600" algn="l">
              <a:lnSpc>
                <a:spcPct val="100000"/>
              </a:lnSpc>
              <a:spcBef>
                <a:spcPts val="0"/>
              </a:spcBef>
              <a:spcAft>
                <a:spcPts val="0"/>
              </a:spcAft>
              <a:buClr>
                <a:schemeClr val="dk1"/>
              </a:buClr>
              <a:buSzPts val="3600"/>
              <a:buNone/>
              <a:defRPr sz="3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0"/>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8424" y="428177"/>
            <a:ext cx="6964500" cy="17823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08424" y="2494802"/>
            <a:ext cx="6964500" cy="7056300"/>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193465" y="9909901"/>
            <a:ext cx="6354900" cy="5694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578106" y="9909901"/>
            <a:ext cx="752100" cy="5694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1" i="0" u="none" strike="noStrike" cap="none">
                <a:solidFill>
                  <a:schemeClr val="dk1"/>
                </a:solidFill>
                <a:latin typeface="Arial"/>
                <a:ea typeface="Arial"/>
                <a:cs typeface="Arial"/>
                <a:sym typeface="Arial"/>
              </a:defRPr>
            </a:lvl1pPr>
            <a:lvl2pPr marL="0" marR="0" lvl="1" indent="0" algn="r" rtl="0">
              <a:spcBef>
                <a:spcPts val="0"/>
              </a:spcBef>
              <a:buNone/>
              <a:defRPr sz="700" b="1" i="0" u="none" strike="noStrike" cap="none">
                <a:solidFill>
                  <a:schemeClr val="dk1"/>
                </a:solidFill>
                <a:latin typeface="Arial"/>
                <a:ea typeface="Arial"/>
                <a:cs typeface="Arial"/>
                <a:sym typeface="Arial"/>
              </a:defRPr>
            </a:lvl2pPr>
            <a:lvl3pPr marL="0" marR="0" lvl="2" indent="0" algn="r" rtl="0">
              <a:spcBef>
                <a:spcPts val="0"/>
              </a:spcBef>
              <a:buNone/>
              <a:defRPr sz="700" b="1" i="0" u="none" strike="noStrike" cap="none">
                <a:solidFill>
                  <a:schemeClr val="dk1"/>
                </a:solidFill>
                <a:latin typeface="Arial"/>
                <a:ea typeface="Arial"/>
                <a:cs typeface="Arial"/>
                <a:sym typeface="Arial"/>
              </a:defRPr>
            </a:lvl3pPr>
            <a:lvl4pPr marL="0" marR="0" lvl="3" indent="0" algn="r" rtl="0">
              <a:spcBef>
                <a:spcPts val="0"/>
              </a:spcBef>
              <a:buNone/>
              <a:defRPr sz="700" b="1" i="0" u="none" strike="noStrike" cap="none">
                <a:solidFill>
                  <a:schemeClr val="dk1"/>
                </a:solidFill>
                <a:latin typeface="Arial"/>
                <a:ea typeface="Arial"/>
                <a:cs typeface="Arial"/>
                <a:sym typeface="Arial"/>
              </a:defRPr>
            </a:lvl4pPr>
            <a:lvl5pPr marL="0" marR="0" lvl="4" indent="0" algn="r" rtl="0">
              <a:spcBef>
                <a:spcPts val="0"/>
              </a:spcBef>
              <a:buNone/>
              <a:defRPr sz="700" b="1" i="0" u="none" strike="noStrike" cap="none">
                <a:solidFill>
                  <a:schemeClr val="dk1"/>
                </a:solidFill>
                <a:latin typeface="Arial"/>
                <a:ea typeface="Arial"/>
                <a:cs typeface="Arial"/>
                <a:sym typeface="Arial"/>
              </a:defRPr>
            </a:lvl5pPr>
            <a:lvl6pPr marL="0" marR="0" lvl="5" indent="0" algn="r" rtl="0">
              <a:spcBef>
                <a:spcPts val="0"/>
              </a:spcBef>
              <a:buNone/>
              <a:defRPr sz="700" b="1" i="0" u="none" strike="noStrike" cap="none">
                <a:solidFill>
                  <a:schemeClr val="dk1"/>
                </a:solidFill>
                <a:latin typeface="Arial"/>
                <a:ea typeface="Arial"/>
                <a:cs typeface="Arial"/>
                <a:sym typeface="Arial"/>
              </a:defRPr>
            </a:lvl6pPr>
            <a:lvl7pPr marL="0" marR="0" lvl="6" indent="0" algn="r" rtl="0">
              <a:spcBef>
                <a:spcPts val="0"/>
              </a:spcBef>
              <a:buNone/>
              <a:defRPr sz="700" b="1" i="0" u="none" strike="noStrike" cap="none">
                <a:solidFill>
                  <a:schemeClr val="dk1"/>
                </a:solidFill>
                <a:latin typeface="Arial"/>
                <a:ea typeface="Arial"/>
                <a:cs typeface="Arial"/>
                <a:sym typeface="Arial"/>
              </a:defRPr>
            </a:lvl7pPr>
            <a:lvl8pPr marL="0" marR="0" lvl="7" indent="0" algn="r" rtl="0">
              <a:spcBef>
                <a:spcPts val="0"/>
              </a:spcBef>
              <a:buNone/>
              <a:defRPr sz="700" b="1" i="0" u="none" strike="noStrike" cap="none">
                <a:solidFill>
                  <a:schemeClr val="dk1"/>
                </a:solidFill>
                <a:latin typeface="Arial"/>
                <a:ea typeface="Arial"/>
                <a:cs typeface="Arial"/>
                <a:sym typeface="Arial"/>
              </a:defRPr>
            </a:lvl8pPr>
            <a:lvl9pPr marL="0" marR="0" lvl="8" indent="0" algn="r" rtl="0">
              <a:spcBef>
                <a:spcPts val="0"/>
              </a:spcBef>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png"/><Relationship Id="rId7" Type="http://schemas.openxmlformats.org/officeDocument/2006/relationships/hyperlink" Target="https://www.un.org/sustainabledevelopment/health/" TargetMode="External"/><Relationship Id="rId12"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55.png"/><Relationship Id="rId11" Type="http://schemas.openxmlformats.org/officeDocument/2006/relationships/image" Target="../media/image59.jpeg"/><Relationship Id="rId5" Type="http://schemas.openxmlformats.org/officeDocument/2006/relationships/image" Target="../media/image54.png"/><Relationship Id="rId10" Type="http://schemas.openxmlformats.org/officeDocument/2006/relationships/image" Target="../media/image58.jpeg"/><Relationship Id="rId4" Type="http://schemas.openxmlformats.org/officeDocument/2006/relationships/image" Target="../media/image53.png"/><Relationship Id="rId9"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un.org/sustainabledevelopment/education/"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ud4b9TVtwGs"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un.org/sustainabledevelopment/educ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n.org/sustainabledevelopment/gender-equality/"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hyperlink" Target="https://www.unwomenuk.org/safe-spaces-now"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un.org/sustainabledevelopment/gender-equali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n.org/sustainabledevelopment/water-and-sanitation/"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www.un.org/sustainabledevelopment/water-and-sanitation/" TargetMode="External"/><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hyperlink" Target="https://www.un.org/sustainabledevelopment/energy/"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hyperlink" Target="https://www.un.org/sustainabledevelopment/energy/" TargetMode="External"/><Relationship Id="rId7" Type="http://schemas.openxmlformats.org/officeDocument/2006/relationships/image" Target="../media/image78.png"/><Relationship Id="rId12" Type="http://schemas.openxmlformats.org/officeDocument/2006/relationships/image" Target="../media/image72.png"/><Relationship Id="rId17" Type="http://schemas.openxmlformats.org/officeDocument/2006/relationships/image" Target="../media/image87.png"/><Relationship Id="rId2" Type="http://schemas.openxmlformats.org/officeDocument/2006/relationships/notesSlide" Target="../notesSlides/notesSlide18.xml"/><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11.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5.png"/><Relationship Id="rId10" Type="http://schemas.openxmlformats.org/officeDocument/2006/relationships/image" Target="../media/image81.png"/><Relationship Id="rId19" Type="http://schemas.openxmlformats.org/officeDocument/2006/relationships/image" Target="../media/image89.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4.png"/></Relationships>
</file>

<file path=ppt/slides/_rels/slide19.xml.rels><?xml version="1.0" encoding="UTF-8" standalone="yes"?>
<Relationships xmlns="http://schemas.openxmlformats.org/package/2006/relationships"><Relationship Id="rId3" Type="http://schemas.openxmlformats.org/officeDocument/2006/relationships/hyperlink" Target="https://www.un.org/sustainabledevelopment/economic-growth/"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itizensadvice.org.uk/work/rights-at-work/"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92.png"/><Relationship Id="rId4" Type="http://schemas.openxmlformats.org/officeDocument/2006/relationships/hyperlink" Target="https://www.un.org/sustainabledevelopment/economic-growt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un.org/sustainabledevelopment/infrastructure-industrialization/"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hyperlink" Target="https://www.un.org/sustainabledevelopment/infrastructure-industrialization/" TargetMode="External"/><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3.xml.rels><?xml version="1.0" encoding="UTF-8" standalone="yes"?>
<Relationships xmlns="http://schemas.openxmlformats.org/package/2006/relationships"><Relationship Id="rId3" Type="http://schemas.openxmlformats.org/officeDocument/2006/relationships/hyperlink" Target="https://www.un.org/sustainabledevelopment/inequality/"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hyperlink" Target="https://dictionary.cambridge.org/dictionary/english/money" TargetMode="External"/><Relationship Id="rId13" Type="http://schemas.openxmlformats.org/officeDocument/2006/relationships/hyperlink" Target="http://www.youtube.com/watch?v=VXLtKlmtrvM" TargetMode="External"/><Relationship Id="rId3" Type="http://schemas.openxmlformats.org/officeDocument/2006/relationships/hyperlink" Target="https://dictionary.cambridge.org/dictionary/english/unfair" TargetMode="External"/><Relationship Id="rId7" Type="http://schemas.openxmlformats.org/officeDocument/2006/relationships/hyperlink" Target="https://dictionary.cambridge.org/dictionary/english/opportunity" TargetMode="External"/><Relationship Id="rId12" Type="http://schemas.openxmlformats.org/officeDocument/2006/relationships/image" Target="../media/image104.jpe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s://dictionary.cambridge.org/dictionary/english/people" TargetMode="External"/><Relationship Id="rId11" Type="http://schemas.openxmlformats.org/officeDocument/2006/relationships/hyperlink" Target="http://www.youtube.com/watch?v=9FYEvfcuvyA" TargetMode="External"/><Relationship Id="rId5" Type="http://schemas.openxmlformats.org/officeDocument/2006/relationships/hyperlink" Target="https://dictionary.cambridge.org/dictionary/english/society" TargetMode="External"/><Relationship Id="rId10" Type="http://schemas.openxmlformats.org/officeDocument/2006/relationships/hyperlink" Target="https://www.un.org/sustainabledevelopment/inequality/" TargetMode="External"/><Relationship Id="rId4" Type="http://schemas.openxmlformats.org/officeDocument/2006/relationships/hyperlink" Target="https://dictionary.cambridge.org/dictionary/english/situation" TargetMode="External"/><Relationship Id="rId9" Type="http://schemas.openxmlformats.org/officeDocument/2006/relationships/hyperlink" Target="https://www.oxfam.org/en/take-action/campaigns/fight-inequality-beat-poverty" TargetMode="External"/><Relationship Id="rId14" Type="http://schemas.openxmlformats.org/officeDocument/2006/relationships/image" Target="../media/image105.jpeg"/></Relationships>
</file>

<file path=ppt/slides/_rels/slide25.xml.rels><?xml version="1.0" encoding="UTF-8" standalone="yes"?>
<Relationships xmlns="http://schemas.openxmlformats.org/package/2006/relationships"><Relationship Id="rId3" Type="http://schemas.openxmlformats.org/officeDocument/2006/relationships/hyperlink" Target="https://www.un.org/sustainabledevelopment/cities/"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06.png"/></Relationships>
</file>

<file path=ppt/slides/_rels/slide26.xml.rels><?xml version="1.0" encoding="UTF-8" standalone="yes"?>
<Relationships xmlns="http://schemas.openxmlformats.org/package/2006/relationships"><Relationship Id="rId3" Type="http://schemas.openxmlformats.org/officeDocument/2006/relationships/hyperlink" Target="https://www.cleanairhub.org.uk/" TargetMode="External"/><Relationship Id="rId7" Type="http://schemas.openxmlformats.org/officeDocument/2006/relationships/image" Target="../media/image108.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07.png"/><Relationship Id="rId5" Type="http://schemas.openxmlformats.org/officeDocument/2006/relationships/hyperlink" Target="https://www.un.org/sustainabledevelopment/cities/" TargetMode="External"/><Relationship Id="rId4" Type="http://schemas.openxmlformats.org/officeDocument/2006/relationships/hyperlink" Target="http://www.cleanairhub.org.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n.org/sustainabledevelopment/sustainable-consumption-production/"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09.png"/></Relationships>
</file>

<file path=ppt/slides/_rels/slide28.xml.rels><?xml version="1.0" encoding="UTF-8" standalone="yes"?>
<Relationships xmlns="http://schemas.openxmlformats.org/package/2006/relationships"><Relationship Id="rId3" Type="http://schemas.openxmlformats.org/officeDocument/2006/relationships/hyperlink" Target="https://www.un.org/sustainabledevelopment/sustainable-consumption-production/"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3" Type="http://schemas.openxmlformats.org/officeDocument/2006/relationships/hyperlink" Target="https://www.un.org/sustainabledevelopment/climate-change/"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8" Type="http://schemas.openxmlformats.org/officeDocument/2006/relationships/hyperlink" Target="https://footprint.wwf.org.uk/#/questionnaire" TargetMode="External"/><Relationship Id="rId3" Type="http://schemas.openxmlformats.org/officeDocument/2006/relationships/image" Target="../media/image114.png"/><Relationship Id="rId7" Type="http://schemas.openxmlformats.org/officeDocument/2006/relationships/hyperlink" Target="https://www.goclimate.com/gb"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www.collinsdictionary.com/dictionary/english/carbon-footprint" TargetMode="External"/><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hyperlink" Target="https://www.un.org/sustainabledevelopment/climate-chang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un.org/sustainabledevelopment/oceans/"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17.png"/></Relationships>
</file>

<file path=ppt/slides/_rels/slide3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hyperlink" Target="https://www.unep.org/interactive/whats-in-your-bathroom/" TargetMode="External"/><Relationship Id="rId7" Type="http://schemas.openxmlformats.org/officeDocument/2006/relationships/image" Target="../media/image119.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18.png"/><Relationship Id="rId5" Type="http://schemas.openxmlformats.org/officeDocument/2006/relationships/hyperlink" Target="https://www.un.org/sustainabledevelopment/oceans/" TargetMode="External"/><Relationship Id="rId10" Type="http://schemas.openxmlformats.org/officeDocument/2006/relationships/image" Target="../media/image122.png"/><Relationship Id="rId4" Type="http://schemas.openxmlformats.org/officeDocument/2006/relationships/hyperlink" Target="https://www.mcsuk.org/goodfishguide/" TargetMode="External"/><Relationship Id="rId9" Type="http://schemas.openxmlformats.org/officeDocument/2006/relationships/image" Target="../media/image121.png"/></Relationships>
</file>

<file path=ppt/slides/_rels/slide33.xml.rels><?xml version="1.0" encoding="UTF-8" standalone="yes"?>
<Relationships xmlns="http://schemas.openxmlformats.org/package/2006/relationships"><Relationship Id="rId3" Type="http://schemas.openxmlformats.org/officeDocument/2006/relationships/hyperlink" Target="https://www.un.org/sustainabledevelopment/biodiversity/"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23.png"/></Relationships>
</file>

<file path=ppt/slides/_rels/slide34.xml.rels><?xml version="1.0" encoding="UTF-8" standalone="yes"?>
<Relationships xmlns="http://schemas.openxmlformats.org/package/2006/relationships"><Relationship Id="rId3" Type="http://schemas.openxmlformats.org/officeDocument/2006/relationships/hyperlink" Target="https://www.growwilduk.com/"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hyperlink" Target="https://www.un.org/sustainabledevelopment/biodiversit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un.org/sustainabledevelopment/peace-justice/"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26.png"/></Relationships>
</file>

<file path=ppt/slides/_rels/slide36.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hyperlink" Target="https://www.equalityhumanrights.com/en/human-rights" TargetMode="External"/><Relationship Id="rId7" Type="http://schemas.openxmlformats.org/officeDocument/2006/relationships/hyperlink" Target="http://www.youtube.com/watch?v=VO7oS8PqkJY"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hyperlink" Target="https://www.un.org/sustainabledevelopment/peace-justice/" TargetMode="External"/><Relationship Id="rId5" Type="http://schemas.openxmlformats.org/officeDocument/2006/relationships/hyperlink" Target="https://www.gov.uk/register-to-vote" TargetMode="External"/><Relationship Id="rId10" Type="http://schemas.openxmlformats.org/officeDocument/2006/relationships/image" Target="../media/image129.png"/><Relationship Id="rId4" Type="http://schemas.openxmlformats.org/officeDocument/2006/relationships/hyperlink" Target="https://www.electoralcommission.org.uk/i-am-a/voter" TargetMode="External"/><Relationship Id="rId9" Type="http://schemas.openxmlformats.org/officeDocument/2006/relationships/image" Target="../media/image128.png"/></Relationships>
</file>

<file path=ppt/slides/_rels/slide37.xml.rels><?xml version="1.0" encoding="UTF-8" standalone="yes"?>
<Relationships xmlns="http://schemas.openxmlformats.org/package/2006/relationships"><Relationship Id="rId3" Type="http://schemas.openxmlformats.org/officeDocument/2006/relationships/hyperlink" Target="https://www.un.org/sustainabledevelopment/globalpartnerships/"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30.png"/></Relationships>
</file>

<file path=ppt/slides/_rels/slide3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hyperlink" Target="https://www.un.org/en/about-us" TargetMode="External"/><Relationship Id="rId7" Type="http://schemas.openxmlformats.org/officeDocument/2006/relationships/image" Target="../media/image132.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131.png"/><Relationship Id="rId5" Type="http://schemas.openxmlformats.org/officeDocument/2006/relationships/hyperlink" Target="https://www.un.org/sustainabledevelopment/globalpartnerships/" TargetMode="External"/><Relationship Id="rId4" Type="http://schemas.openxmlformats.org/officeDocument/2006/relationships/hyperlink" Target="https://www.un.org/en/essential-un/" TargetMode="External"/><Relationship Id="rId9" Type="http://schemas.openxmlformats.org/officeDocument/2006/relationships/image" Target="../media/image134.png"/></Relationships>
</file>

<file path=ppt/slides/_rels/slide39.xml.rels><?xml version="1.0" encoding="UTF-8" standalone="yes"?>
<Relationships xmlns="http://schemas.openxmlformats.org/package/2006/relationships"><Relationship Id="rId8" Type="http://schemas.openxmlformats.org/officeDocument/2006/relationships/hyperlink" Target="https://www.fairtrade.org.uk/what-is-fairtrade/fairtrade-and-sustainability/" TargetMode="Externa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hyperlink" Target="https://www.livingwage.org.uk/what-real-living-wage" TargetMode="External"/><Relationship Id="rId11" Type="http://schemas.openxmlformats.org/officeDocument/2006/relationships/hyperlink" Target="https://www.un.org/sustainabledevelopment/wp-content/uploads/2016/08/2_Why-It-Matters-2020.pdf" TargetMode="External"/><Relationship Id="rId5" Type="http://schemas.openxmlformats.org/officeDocument/2006/relationships/hyperlink" Target="https://www.recyclenow.com/what-to-do-with" TargetMode="External"/><Relationship Id="rId10" Type="http://schemas.openxmlformats.org/officeDocument/2006/relationships/hyperlink" Target="https://www.un.org/sustainabledevelopment/hunger/" TargetMode="External"/><Relationship Id="rId4" Type="http://schemas.openxmlformats.org/officeDocument/2006/relationships/hyperlink" Target="https://www.trusselltrust.org/get-help/find-a-foodbank/" TargetMode="External"/><Relationship Id="rId9" Type="http://schemas.openxmlformats.org/officeDocument/2006/relationships/hyperlink" Target="https://www.lovefoodhatewaste.com/" TargetMode="External"/></Relationships>
</file>

<file path=ppt/slides/_rels/slide4.xml.rels><?xml version="1.0" encoding="UTF-8" standalone="yes"?>
<Relationships xmlns="http://schemas.openxmlformats.org/package/2006/relationships"><Relationship Id="rId13" Type="http://schemas.openxmlformats.org/officeDocument/2006/relationships/slide" Target="slide15.xml"/><Relationship Id="rId18" Type="http://schemas.openxmlformats.org/officeDocument/2006/relationships/image" Target="../media/image34.png"/><Relationship Id="rId26" Type="http://schemas.openxmlformats.org/officeDocument/2006/relationships/image" Target="../media/image38.png"/><Relationship Id="rId21" Type="http://schemas.openxmlformats.org/officeDocument/2006/relationships/slide" Target="slide23.xml"/><Relationship Id="rId34" Type="http://schemas.openxmlformats.org/officeDocument/2006/relationships/image" Target="../media/image42.png"/><Relationship Id="rId7" Type="http://schemas.openxmlformats.org/officeDocument/2006/relationships/slide" Target="slide9.xml"/><Relationship Id="rId12" Type="http://schemas.openxmlformats.org/officeDocument/2006/relationships/image" Target="../media/image31.png"/><Relationship Id="rId17" Type="http://schemas.openxmlformats.org/officeDocument/2006/relationships/slide" Target="slide19.xml"/><Relationship Id="rId25" Type="http://schemas.openxmlformats.org/officeDocument/2006/relationships/slide" Target="slide27.xml"/><Relationship Id="rId33" Type="http://schemas.openxmlformats.org/officeDocument/2006/relationships/slide" Target="slide35.xml"/><Relationship Id="rId38" Type="http://schemas.openxmlformats.org/officeDocument/2006/relationships/image" Target="../media/image44.jpeg"/><Relationship Id="rId2" Type="http://schemas.openxmlformats.org/officeDocument/2006/relationships/notesSlide" Target="../notesSlides/notesSlide4.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slide" Target="slide31.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slide" Target="slide13.xml"/><Relationship Id="rId24" Type="http://schemas.openxmlformats.org/officeDocument/2006/relationships/image" Target="../media/image37.png"/><Relationship Id="rId32" Type="http://schemas.openxmlformats.org/officeDocument/2006/relationships/image" Target="../media/image41.png"/><Relationship Id="rId37" Type="http://schemas.openxmlformats.org/officeDocument/2006/relationships/hyperlink" Target="http://www.youtube.com/watch?v=masQeEG5FX4" TargetMode="External"/><Relationship Id="rId5" Type="http://schemas.openxmlformats.org/officeDocument/2006/relationships/slide" Target="slide7.xml"/><Relationship Id="rId15" Type="http://schemas.openxmlformats.org/officeDocument/2006/relationships/slide" Target="slide17.xml"/><Relationship Id="rId23" Type="http://schemas.openxmlformats.org/officeDocument/2006/relationships/slide" Target="slide25.xml"/><Relationship Id="rId28" Type="http://schemas.openxmlformats.org/officeDocument/2006/relationships/image" Target="../media/image39.png"/><Relationship Id="rId36"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slide" Target="slide21.xml"/><Relationship Id="rId31" Type="http://schemas.openxmlformats.org/officeDocument/2006/relationships/slide" Target="slide33.xml"/><Relationship Id="rId4" Type="http://schemas.openxmlformats.org/officeDocument/2006/relationships/image" Target="../media/image27.png"/><Relationship Id="rId9" Type="http://schemas.openxmlformats.org/officeDocument/2006/relationships/slide" Target="slide11.xm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slide" Target="slide29.xml"/><Relationship Id="rId30" Type="http://schemas.openxmlformats.org/officeDocument/2006/relationships/image" Target="../media/image40.png"/><Relationship Id="rId35" Type="http://schemas.openxmlformats.org/officeDocument/2006/relationships/slide" Target="slide37.xml"/><Relationship Id="rId8" Type="http://schemas.openxmlformats.org/officeDocument/2006/relationships/image" Target="../media/image29.png"/><Relationship Id="rId3"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hyperlink" Target="https://www.gov.uk/schools-admissions/school-starting-age" TargetMode="External"/><Relationship Id="rId13" Type="http://schemas.openxmlformats.org/officeDocument/2006/relationships/slide" Target="slide13.xml"/><Relationship Id="rId3" Type="http://schemas.openxmlformats.org/officeDocument/2006/relationships/slide" Target="slide9.xml"/><Relationship Id="rId7" Type="http://schemas.openxmlformats.org/officeDocument/2006/relationships/slide" Target="slide11.xml"/><Relationship Id="rId12" Type="http://schemas.openxmlformats.org/officeDocument/2006/relationships/hyperlink" Target="https://buzzmanchester.co.uk/" TargetMode="External"/><Relationship Id="rId2" Type="http://schemas.openxmlformats.org/officeDocument/2006/relationships/notesSlide" Target="../notesSlides/notesSlide40.xml"/><Relationship Id="rId16" Type="http://schemas.openxmlformats.org/officeDocument/2006/relationships/hyperlink" Target="https://www.unwomenuk.org/safe-spaces-now" TargetMode="External"/><Relationship Id="rId1" Type="http://schemas.openxmlformats.org/officeDocument/2006/relationships/slideLayout" Target="../slideLayouts/slideLayout9.xml"/><Relationship Id="rId6" Type="http://schemas.openxmlformats.org/officeDocument/2006/relationships/hyperlink" Target="https://fullfact.org/health/what-is-the-nhs/" TargetMode="External"/><Relationship Id="rId11" Type="http://schemas.openxmlformats.org/officeDocument/2006/relationships/hyperlink" Target="https://buzzmanchester.co.uk/learnabouthealth/wwwmethod" TargetMode="External"/><Relationship Id="rId5" Type="http://schemas.openxmlformats.org/officeDocument/2006/relationships/hyperlink" Target="https://www.un.org/sustainabledevelopment/wp-content/uploads/2017/03/3_Why-It-Matters-2020.pdf" TargetMode="External"/><Relationship Id="rId15" Type="http://schemas.openxmlformats.org/officeDocument/2006/relationships/hyperlink" Target="https://interactive.unwomen.org/multimedia/infographic/changingworldofwork/en/index.html" TargetMode="External"/><Relationship Id="rId10" Type="http://schemas.openxmlformats.org/officeDocument/2006/relationships/hyperlink" Target="https://www.who.int/health-topics/infodemic#tab=tab_1" TargetMode="External"/><Relationship Id="rId4" Type="http://schemas.openxmlformats.org/officeDocument/2006/relationships/hyperlink" Target="https://www.nhs.uk/mental-health/self-help/guides-tools-and-activities/five-steps-to-mental-wellbeing/" TargetMode="External"/><Relationship Id="rId9" Type="http://schemas.openxmlformats.org/officeDocument/2006/relationships/hyperlink" Target="https://www.gov.uk/know-when-you-can-leave-school" TargetMode="External"/><Relationship Id="rId14" Type="http://schemas.openxmlformats.org/officeDocument/2006/relationships/hyperlink" Target="https://www.unwomen.org/en/what-we-do/economic-empowerment/facts-and-figure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un.org/sustainabledevelopment/energy/" TargetMode="External"/><Relationship Id="rId13" Type="http://schemas.openxmlformats.org/officeDocument/2006/relationships/hyperlink" Target="https://www.un.org/sustainabledevelopment/wp-content/uploads/2016/08/7_Why-It-Matters-2020.pdf" TargetMode="External"/><Relationship Id="rId3" Type="http://schemas.openxmlformats.org/officeDocument/2006/relationships/hyperlink" Target="https://www.un.org/sustainabledevelopment/water-and-sanitation/" TargetMode="External"/><Relationship Id="rId7" Type="http://schemas.openxmlformats.org/officeDocument/2006/relationships/hyperlink" Target="https://www.worldwaterday.org" TargetMode="External"/><Relationship Id="rId12" Type="http://schemas.openxmlformats.org/officeDocument/2006/relationships/hyperlink" Target="https://energysavingtrust.org.uk/advice/switching-your-energy-supplier/"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hyperlink" Target="https://www.nhs.uk/live-well/healthy-body/best-way-to-wash-your-hands/" TargetMode="External"/><Relationship Id="rId11" Type="http://schemas.openxmlformats.org/officeDocument/2006/relationships/hyperlink" Target="https://www.bbc.co.uk/bitesize/guides/z8k9v9q/revision/1" TargetMode="External"/><Relationship Id="rId5" Type="http://schemas.openxmlformats.org/officeDocument/2006/relationships/hyperlink" Target="https://friendsoftheearth.uk/sustainable-living/13-best-ways-save-water" TargetMode="External"/><Relationship Id="rId10" Type="http://schemas.openxmlformats.org/officeDocument/2006/relationships/hyperlink" Target="https://www.bbc.co.uk/news/uk-49592241" TargetMode="External"/><Relationship Id="rId4" Type="http://schemas.openxmlformats.org/officeDocument/2006/relationships/hyperlink" Target="https://www.un.org/sustainabledevelopment/wp-content/uploads/2016/08/6_Why-It-Matters-2020.pdf" TargetMode="External"/><Relationship Id="rId9" Type="http://schemas.openxmlformats.org/officeDocument/2006/relationships/hyperlink" Target="https://energysavingtrust.org.uk/hub/quick-tips-to-save-energy/"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nergysavingtrust.org.uk/low-carbon-travel/" TargetMode="External"/><Relationship Id="rId13" Type="http://schemas.openxmlformats.org/officeDocument/2006/relationships/hyperlink" Target="https://makeitclick.learnmyway.com/directory" TargetMode="External"/><Relationship Id="rId3" Type="http://schemas.openxmlformats.org/officeDocument/2006/relationships/hyperlink" Target="https://www.un.org/sustainabledevelopment/economic-growth/" TargetMode="External"/><Relationship Id="rId7" Type="http://schemas.openxmlformats.org/officeDocument/2006/relationships/hyperlink" Target="https://www.un.org/sustainabledevelopment/infrastructure-industrialization/" TargetMode="External"/><Relationship Id="rId12" Type="http://schemas.openxmlformats.org/officeDocument/2006/relationships/hyperlink" Target="https://www.learnmyway.com/"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hyperlink" Target="https://nationalcareers.service.gov.uk/careers-advice/how-to-develop-your-soft-skills" TargetMode="External"/><Relationship Id="rId11" Type="http://schemas.openxmlformats.org/officeDocument/2006/relationships/hyperlink" Target="https://www.gov.uk/government/publications/essential-digital-skills-framework/essential-digital-skills-framework" TargetMode="External"/><Relationship Id="rId5" Type="http://schemas.openxmlformats.org/officeDocument/2006/relationships/hyperlink" Target="https://www.citizensadvice.org.uk/work/rights-at-work/" TargetMode="External"/><Relationship Id="rId10" Type="http://schemas.openxmlformats.org/officeDocument/2006/relationships/hyperlink" Target="https://energysavingtrust.org.uk/advice/shared-travel-options/" TargetMode="External"/><Relationship Id="rId4" Type="http://schemas.openxmlformats.org/officeDocument/2006/relationships/hyperlink" Target="https://www.gov.uk/national-minimum-wage-rates" TargetMode="External"/><Relationship Id="rId9" Type="http://schemas.openxmlformats.org/officeDocument/2006/relationships/hyperlink" Target="https://energysavingtrust.org.uk/advice/active-travel/" TargetMode="External"/><Relationship Id="rId14" Type="http://schemas.openxmlformats.org/officeDocument/2006/relationships/hyperlink" Target="https://learningandwork.org.uk/wp-content/uploads/2017/02/Citizens-Curriculum-Activity-Pack-for-Particpatory-Learning.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un.org/sustainabledevelopment/cities/" TargetMode="External"/><Relationship Id="rId3" Type="http://schemas.openxmlformats.org/officeDocument/2006/relationships/hyperlink" Target="https://www.un.org/sustainabledevelopment/inequality/" TargetMode="External"/><Relationship Id="rId7" Type="http://schemas.openxmlformats.org/officeDocument/2006/relationships/hyperlink" Target="https://www.youtube.com/watch?v=9FYEvfcuvyA&amp;t=1s"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hyperlink" Target="https://www.oxfam.org/en/take-action/campaigns/fight-inequality-beat-poverty" TargetMode="External"/><Relationship Id="rId11" Type="http://schemas.openxmlformats.org/officeDocument/2006/relationships/hyperlink" Target="https://www.youtube.com/watch?v=XaYy20V-uew" TargetMode="External"/><Relationship Id="rId5" Type="http://schemas.openxmlformats.org/officeDocument/2006/relationships/hyperlink" Target="https://youtu.be/VXLtKlmtrvM" TargetMode="External"/><Relationship Id="rId10" Type="http://schemas.openxmlformats.org/officeDocument/2006/relationships/hyperlink" Target="https://www.cleanairhub.org.uk/" TargetMode="External"/><Relationship Id="rId4" Type="http://schemas.openxmlformats.org/officeDocument/2006/relationships/hyperlink" Target="https://www.equalityhumanrights.com/en/advice-and-guidance/your-rights-under-equality-act-2010" TargetMode="External"/><Relationship Id="rId9" Type="http://schemas.openxmlformats.org/officeDocument/2006/relationships/hyperlink" Target="https://learningandwork.org.uk/wp-content/uploads/2017/02/Citizens-Curriculum-Activity-Pack-for-Particpatory-Learning.pdf"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greenpeace.org.uk/challenges/climate-change/" TargetMode="External"/><Relationship Id="rId13" Type="http://schemas.openxmlformats.org/officeDocument/2006/relationships/hyperlink" Target="https://footprint.wwf.org.uk/#/questionnaire" TargetMode="External"/><Relationship Id="rId3" Type="http://schemas.openxmlformats.org/officeDocument/2006/relationships/hyperlink" Target="https://www.un.org/sustainabledevelopment/sustainable-consumption-production/" TargetMode="External"/><Relationship Id="rId7" Type="http://schemas.openxmlformats.org/officeDocument/2006/relationships/hyperlink" Target="https://www.un.org/sustainabledevelopment/climate-change/" TargetMode="External"/><Relationship Id="rId12" Type="http://schemas.openxmlformats.org/officeDocument/2006/relationships/hyperlink" Target="https://www.goclimate.com/gb"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hyperlink" Target="https://www.bbc.co.uk/news/science-environment-49827945" TargetMode="External"/><Relationship Id="rId11" Type="http://schemas.openxmlformats.org/officeDocument/2006/relationships/hyperlink" Target="https://www.greenpeace.org.uk/challenges/climate-change/climate-change-extreme-weather/" TargetMode="External"/><Relationship Id="rId5" Type="http://schemas.openxmlformats.org/officeDocument/2006/relationships/hyperlink" Target="https://www.bbc.co.uk/news/av/uk-scotland-58216479" TargetMode="External"/><Relationship Id="rId10" Type="http://schemas.openxmlformats.org/officeDocument/2006/relationships/hyperlink" Target="https://www.un.org/en/actnow/ten-actions" TargetMode="External"/><Relationship Id="rId4" Type="http://schemas.openxmlformats.org/officeDocument/2006/relationships/hyperlink" Target="https://www.recyclenow.com/" TargetMode="External"/><Relationship Id="rId9" Type="http://schemas.openxmlformats.org/officeDocument/2006/relationships/hyperlink" Target="https://www.bbc.co.uk/news/science-environment-24021772"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unep.org/interactive/whats-in-your-bathroom/" TargetMode="External"/><Relationship Id="rId3" Type="http://schemas.openxmlformats.org/officeDocument/2006/relationships/hyperlink" Target="https://www.un.org/sustainabledevelopment/oceans/" TargetMode="External"/><Relationship Id="rId7" Type="http://schemas.openxmlformats.org/officeDocument/2006/relationships/hyperlink" Target="https://www.mcsuk.org/goodfishguide/" TargetMode="External"/><Relationship Id="rId12" Type="http://schemas.openxmlformats.org/officeDocument/2006/relationships/hyperlink" Target="https://www.growwilduk.com/why-wildflowers-matter"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hyperlink" Target="https://www.mcsuk.org/ocean-emergency/sustainable-seafood/guide-to-sustainable-seafood/" TargetMode="External"/><Relationship Id="rId11" Type="http://schemas.openxmlformats.org/officeDocument/2006/relationships/hyperlink" Target="http://www.bbc.co.uk/earth/story/20150702-why-meadows-are-worth-saving" TargetMode="External"/><Relationship Id="rId5" Type="http://schemas.openxmlformats.org/officeDocument/2006/relationships/hyperlink" Target="https://www.cleanseas.org/take-action" TargetMode="External"/><Relationship Id="rId10" Type="http://schemas.openxmlformats.org/officeDocument/2006/relationships/hyperlink" Target="https://www.nsalg.org.uk/" TargetMode="External"/><Relationship Id="rId4" Type="http://schemas.openxmlformats.org/officeDocument/2006/relationships/hyperlink" Target="https://www.cleanseas.org/did-you-know" TargetMode="External"/><Relationship Id="rId9" Type="http://schemas.openxmlformats.org/officeDocument/2006/relationships/hyperlink" Target="https://www.un.org/sustainabledevelopment/biodiversity/"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un.org/sustainabledevelopment/peace-justice/" TargetMode="External"/><Relationship Id="rId7" Type="http://schemas.openxmlformats.org/officeDocument/2006/relationships/hyperlink" Target="https://www.un.org/en/essential-un/"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hyperlink" Target="https://www.un.org/sustainabledevelopment/globalpartnerships/" TargetMode="External"/><Relationship Id="rId5" Type="http://schemas.openxmlformats.org/officeDocument/2006/relationships/hyperlink" Target="https://www.equalityhumanrights.com/en/human-rights" TargetMode="External"/><Relationship Id="rId4" Type="http://schemas.openxmlformats.org/officeDocument/2006/relationships/hyperlink" Target="https://www.electoralcommission.org.uk/i-am-a/vote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138.jpeg"/><Relationship Id="rId5" Type="http://schemas.openxmlformats.org/officeDocument/2006/relationships/image" Target="../media/image137.png"/><Relationship Id="rId4" Type="http://schemas.openxmlformats.org/officeDocument/2006/relationships/image" Target="../media/image136.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www.un.org/sustainabledevelopment/povert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n.org/sustainabledevelopment/poverty/"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hyperlink" Target="https://www.un.org/sustainabledevelopment/HUNGER"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hyperlink" Target="https://www.fairtrade.org.uk/" TargetMode="External"/><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www.un.org/sustainabledevelopment/HUNGER" TargetMode="External"/><Relationship Id="rId5" Type="http://schemas.openxmlformats.org/officeDocument/2006/relationships/image" Target="../media/image49.png"/><Relationship Id="rId4" Type="http://schemas.openxmlformats.org/officeDocument/2006/relationships/hyperlink" Target="http://www.lovefoodhatewaste.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n.org/sustainabledevelopment/health/"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068"/>
        </a:solidFill>
        <a:effectLst/>
      </p:bgPr>
    </p:bg>
    <p:spTree>
      <p:nvGrpSpPr>
        <p:cNvPr id="1" name="Shape 504"/>
        <p:cNvGrpSpPr/>
        <p:nvPr/>
      </p:nvGrpSpPr>
      <p:grpSpPr>
        <a:xfrm>
          <a:off x="0" y="0"/>
          <a:ext cx="0" cy="0"/>
          <a:chOff x="0" y="0"/>
          <a:chExt cx="0" cy="0"/>
        </a:xfrm>
      </p:grpSpPr>
      <p:sp>
        <p:nvSpPr>
          <p:cNvPr id="505" name="Google Shape;505;p63"/>
          <p:cNvSpPr txBox="1">
            <a:spLocks noGrp="1"/>
          </p:cNvSpPr>
          <p:nvPr>
            <p:ph type="ctrTitle"/>
          </p:nvPr>
        </p:nvSpPr>
        <p:spPr>
          <a:xfrm>
            <a:off x="3215083" y="4617298"/>
            <a:ext cx="4107000" cy="2581800"/>
          </a:xfrm>
          <a:prstGeom prst="rect">
            <a:avLst/>
          </a:prstGeom>
        </p:spPr>
        <p:txBody>
          <a:bodyPr spcFirstLastPara="1" wrap="square" lIns="108000" tIns="136800" rIns="0" bIns="0" anchor="ctr" anchorCtr="0">
            <a:noAutofit/>
          </a:bodyPr>
          <a:lstStyle/>
          <a:p>
            <a:pPr marL="0" lvl="0" indent="0" algn="l" rtl="0">
              <a:spcBef>
                <a:spcPts val="0"/>
              </a:spcBef>
              <a:spcAft>
                <a:spcPts val="0"/>
              </a:spcAft>
              <a:buNone/>
            </a:pPr>
            <a:r>
              <a:rPr lang="en-GB"/>
              <a:t>Sustainability Starts</a:t>
            </a:r>
            <a:endParaRPr/>
          </a:p>
        </p:txBody>
      </p:sp>
      <p:sp>
        <p:nvSpPr>
          <p:cNvPr id="506" name="Google Shape;506;p63"/>
          <p:cNvSpPr txBox="1">
            <a:spLocks noGrp="1"/>
          </p:cNvSpPr>
          <p:nvPr>
            <p:ph type="subTitle" idx="1"/>
          </p:nvPr>
        </p:nvSpPr>
        <p:spPr>
          <a:xfrm>
            <a:off x="3215100" y="7787050"/>
            <a:ext cx="3972900" cy="818400"/>
          </a:xfrm>
          <a:prstGeom prst="rect">
            <a:avLst/>
          </a:prstGeom>
        </p:spPr>
        <p:txBody>
          <a:bodyPr spcFirstLastPara="1" wrap="square" lIns="108000" tIns="108000" rIns="0" bIns="108000" anchor="t" anchorCtr="0">
            <a:noAutofit/>
          </a:bodyPr>
          <a:lstStyle/>
          <a:p>
            <a:pPr marL="0" lvl="0" indent="0" algn="l" rtl="0">
              <a:spcBef>
                <a:spcPts val="0"/>
              </a:spcBef>
              <a:spcAft>
                <a:spcPts val="0"/>
              </a:spcAft>
              <a:buNone/>
            </a:pPr>
            <a:r>
              <a:rPr lang="en-GB"/>
              <a:t>A series of suggested activities to raise awareness of  the United Nations’ Sustainable Development Goals.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594667" y="7563500"/>
            <a:ext cx="6448200" cy="2700000"/>
          </a:xfrm>
          <a:prstGeom prst="rect">
            <a:avLst/>
          </a:prstGeom>
          <a:solidFill>
            <a:srgbClr val="F3F3F3"/>
          </a:solidFill>
          <a:ln w="38100" cap="flat" cmpd="sng">
            <a:solidFill>
              <a:srgbClr val="4C9F38"/>
            </a:solidFill>
            <a:prstDash val="solid"/>
            <a:round/>
            <a:headEnd type="none" w="sm" len="sm"/>
            <a:tailEnd type="none" w="sm" len="sm"/>
          </a:ln>
        </p:spPr>
        <p:txBody>
          <a:bodyPr spcFirstLastPara="1" wrap="square" lIns="91425" tIns="91425" rIns="91425" bIns="91425" anchor="ctr" anchorCtr="0">
            <a:noAutofit/>
          </a:bodyPr>
          <a:lstStyle/>
          <a:p>
            <a:pPr marL="450000" marR="144172" lvl="0" indent="0" algn="l" rtl="0">
              <a:spcBef>
                <a:spcPts val="0"/>
              </a:spcBef>
              <a:spcAft>
                <a:spcPts val="0"/>
              </a:spcAft>
              <a:buNone/>
            </a:pPr>
            <a:r>
              <a:rPr lang="en-GB" sz="1800" b="1">
                <a:solidFill>
                  <a:srgbClr val="4C9F38"/>
                </a:solidFill>
                <a:latin typeface="Roboto"/>
                <a:ea typeface="Roboto"/>
                <a:cs typeface="Roboto"/>
                <a:sym typeface="Roboto"/>
              </a:rPr>
              <a:t>In 2017, only around one third to half of the global population was covered by essential health services.</a:t>
            </a:r>
            <a:endParaRPr sz="1800" b="1">
              <a:solidFill>
                <a:srgbClr val="4C9F38"/>
              </a:solidFill>
              <a:latin typeface="Roboto"/>
              <a:ea typeface="Roboto"/>
              <a:cs typeface="Roboto"/>
              <a:sym typeface="Roboto"/>
            </a:endParaRPr>
          </a:p>
          <a:p>
            <a:pPr marL="450000" marR="234172" lvl="0" indent="0" algn="l" rtl="0">
              <a:spcBef>
                <a:spcPts val="1000"/>
              </a:spcBef>
              <a:spcAft>
                <a:spcPts val="0"/>
              </a:spcAft>
              <a:buNone/>
            </a:pPr>
            <a:r>
              <a:rPr lang="en-GB" sz="1800">
                <a:solidFill>
                  <a:schemeClr val="dk1"/>
                </a:solidFill>
                <a:latin typeface="Roboto"/>
                <a:ea typeface="Roboto"/>
                <a:cs typeface="Roboto"/>
                <a:sym typeface="Roboto"/>
              </a:rPr>
              <a:t>1. What do you think about the National Health Service (NHS) in the UK?</a:t>
            </a:r>
            <a:endParaRPr sz="1800">
              <a:solidFill>
                <a:schemeClr val="dk1"/>
              </a:solidFill>
              <a:latin typeface="Roboto"/>
              <a:ea typeface="Roboto"/>
              <a:cs typeface="Roboto"/>
              <a:sym typeface="Roboto"/>
            </a:endParaRPr>
          </a:p>
          <a:p>
            <a:pPr marL="450000" marR="234172" lvl="0" indent="0" algn="l" rtl="0">
              <a:spcBef>
                <a:spcPts val="1000"/>
              </a:spcBef>
              <a:spcAft>
                <a:spcPts val="1000"/>
              </a:spcAft>
              <a:buNone/>
            </a:pPr>
            <a:r>
              <a:rPr lang="en-GB" sz="1800">
                <a:solidFill>
                  <a:schemeClr val="dk1"/>
                </a:solidFill>
                <a:latin typeface="Roboto"/>
                <a:ea typeface="Roboto"/>
                <a:cs typeface="Roboto"/>
                <a:sym typeface="Roboto"/>
              </a:rPr>
              <a:t>2. How does this compare with health services in other countries? </a:t>
            </a:r>
            <a:endParaRPr sz="1800">
              <a:solidFill>
                <a:schemeClr val="dk1"/>
              </a:solidFill>
              <a:latin typeface="Roboto"/>
              <a:ea typeface="Roboto"/>
              <a:cs typeface="Roboto"/>
              <a:sym typeface="Roboto"/>
            </a:endParaRPr>
          </a:p>
        </p:txBody>
      </p:sp>
      <p:cxnSp>
        <p:nvCxnSpPr>
          <p:cNvPr id="649" name="Google Shape;649;p72"/>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50" name="Google Shape;650;p72"/>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51" name="Google Shape;651;p72"/>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652" name="Google Shape;652;p72"/>
          <p:cNvSpPr/>
          <p:nvPr/>
        </p:nvSpPr>
        <p:spPr>
          <a:xfrm>
            <a:off x="594667" y="1328750"/>
            <a:ext cx="6448200" cy="2700000"/>
          </a:xfrm>
          <a:prstGeom prst="rect">
            <a:avLst/>
          </a:prstGeom>
          <a:solidFill>
            <a:srgbClr val="F3F3F3"/>
          </a:solidFill>
          <a:ln w="38100" cap="flat" cmpd="sng">
            <a:solidFill>
              <a:srgbClr val="4C9F38"/>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endParaRPr sz="1000" b="1">
              <a:solidFill>
                <a:srgbClr val="4C9F38"/>
              </a:solidFill>
            </a:endParaRPr>
          </a:p>
          <a:p>
            <a:pPr marL="179999" marR="144172" lvl="0" indent="0" algn="l" rtl="0">
              <a:spcBef>
                <a:spcPts val="1000"/>
              </a:spcBef>
              <a:spcAft>
                <a:spcPts val="0"/>
              </a:spcAft>
              <a:buNone/>
            </a:pPr>
            <a:r>
              <a:rPr lang="en-GB" sz="2600" b="1">
                <a:solidFill>
                  <a:srgbClr val="4C9F38"/>
                </a:solidFill>
              </a:rPr>
              <a:t>What type of exercise do you enjoy?</a:t>
            </a:r>
            <a:endParaRPr sz="2800" b="1">
              <a:solidFill>
                <a:srgbClr val="4C9F38"/>
              </a:solidFill>
            </a:endParaRPr>
          </a:p>
          <a:p>
            <a:pPr marL="179999" marR="144172" lvl="0" indent="0" algn="l" rtl="0">
              <a:spcBef>
                <a:spcPts val="1000"/>
              </a:spcBef>
              <a:spcAft>
                <a:spcPts val="0"/>
              </a:spcAft>
              <a:buNone/>
            </a:pPr>
            <a:endParaRPr sz="2800" b="1">
              <a:solidFill>
                <a:srgbClr val="4C9F38"/>
              </a:solidFill>
            </a:endParaRPr>
          </a:p>
          <a:p>
            <a:pPr marL="0" marR="144172" lvl="0" indent="0" algn="l" rtl="0">
              <a:spcBef>
                <a:spcPts val="1000"/>
              </a:spcBef>
              <a:spcAft>
                <a:spcPts val="0"/>
              </a:spcAft>
              <a:buNone/>
            </a:pPr>
            <a:endParaRPr sz="2800" b="1">
              <a:solidFill>
                <a:srgbClr val="4C9F38"/>
              </a:solidFill>
            </a:endParaRPr>
          </a:p>
          <a:p>
            <a:pPr marL="179999" marR="0" lvl="0" indent="0" algn="l" rtl="0">
              <a:spcBef>
                <a:spcPts val="1000"/>
              </a:spcBef>
              <a:spcAft>
                <a:spcPts val="0"/>
              </a:spcAft>
              <a:buNone/>
            </a:pPr>
            <a:r>
              <a:rPr lang="en-GB" sz="2000" b="1">
                <a:solidFill>
                  <a:schemeClr val="dk1"/>
                </a:solidFill>
              </a:rPr>
              <a:t>Find out about local exercise groups and facilities.</a:t>
            </a:r>
            <a:endParaRPr sz="2800" b="1">
              <a:solidFill>
                <a:srgbClr val="4C9F38"/>
              </a:solidFill>
            </a:endParaRPr>
          </a:p>
          <a:p>
            <a:pPr marL="179999" marR="144172" lvl="0" indent="0" algn="l" rtl="0">
              <a:spcBef>
                <a:spcPts val="1000"/>
              </a:spcBef>
              <a:spcAft>
                <a:spcPts val="0"/>
              </a:spcAft>
              <a:buNone/>
            </a:pPr>
            <a:endParaRPr sz="2400"/>
          </a:p>
          <a:p>
            <a:pPr marL="179999" marR="144172" lvl="0" indent="0" algn="l" rtl="0">
              <a:spcBef>
                <a:spcPts val="1000"/>
              </a:spcBef>
              <a:spcAft>
                <a:spcPts val="1000"/>
              </a:spcAft>
              <a:buNone/>
            </a:pPr>
            <a:endParaRPr sz="2400"/>
          </a:p>
        </p:txBody>
      </p:sp>
      <p:sp>
        <p:nvSpPr>
          <p:cNvPr id="653" name="Google Shape;653;p72"/>
          <p:cNvSpPr/>
          <p:nvPr/>
        </p:nvSpPr>
        <p:spPr>
          <a:xfrm>
            <a:off x="594667" y="4445175"/>
            <a:ext cx="6448200" cy="2700000"/>
          </a:xfrm>
          <a:prstGeom prst="rect">
            <a:avLst/>
          </a:prstGeom>
          <a:solidFill>
            <a:srgbClr val="F3F3F3"/>
          </a:solidFill>
          <a:ln w="38100" cap="flat" cmpd="sng">
            <a:solidFill>
              <a:srgbClr val="4C9F38"/>
            </a:solidFill>
            <a:prstDash val="solid"/>
            <a:round/>
            <a:headEnd type="none" w="sm" len="sm"/>
            <a:tailEnd type="none" w="sm" len="sm"/>
          </a:ln>
        </p:spPr>
        <p:txBody>
          <a:bodyPr spcFirstLastPara="1" wrap="square" lIns="91425" tIns="91425" rIns="91425" bIns="91425" anchor="t" anchorCtr="0">
            <a:noAutofit/>
          </a:bodyPr>
          <a:lstStyle/>
          <a:p>
            <a:pPr marL="179999" marR="3207449" lvl="0" indent="0" algn="l" rtl="0">
              <a:spcBef>
                <a:spcPts val="0"/>
              </a:spcBef>
              <a:spcAft>
                <a:spcPts val="0"/>
              </a:spcAft>
              <a:buClr>
                <a:schemeClr val="dk1"/>
              </a:buClr>
              <a:buSzPts val="1100"/>
              <a:buFont typeface="Arial"/>
              <a:buNone/>
            </a:pPr>
            <a:r>
              <a:rPr lang="en-GB" sz="2000" b="1">
                <a:solidFill>
                  <a:srgbClr val="4C9F38"/>
                </a:solidFill>
              </a:rPr>
              <a:t>Five steps to mental wellbeing</a:t>
            </a:r>
            <a:endParaRPr sz="2000" b="1">
              <a:solidFill>
                <a:srgbClr val="4C9F38"/>
              </a:solidFill>
            </a:endParaRPr>
          </a:p>
          <a:p>
            <a:pPr marL="179999" marR="3207449" lvl="0" indent="0" algn="l" rtl="0">
              <a:spcBef>
                <a:spcPts val="0"/>
              </a:spcBef>
              <a:spcAft>
                <a:spcPts val="0"/>
              </a:spcAft>
              <a:buClr>
                <a:schemeClr val="dk1"/>
              </a:buClr>
              <a:buSzPts val="1100"/>
              <a:buFont typeface="Arial"/>
              <a:buNone/>
            </a:pPr>
            <a:r>
              <a:rPr lang="en-GB" sz="1800">
                <a:solidFill>
                  <a:schemeClr val="dk1"/>
                </a:solidFill>
                <a:highlight>
                  <a:srgbClr val="F0F4F5"/>
                </a:highlight>
              </a:rPr>
              <a:t>These 5 steps can improve your mental health and wellbeing.  They can help you feel more positive.</a:t>
            </a:r>
            <a:endParaRPr sz="1800">
              <a:solidFill>
                <a:schemeClr val="dk1"/>
              </a:solidFill>
              <a:highlight>
                <a:srgbClr val="F0F4F5"/>
              </a:highlight>
            </a:endParaRPr>
          </a:p>
          <a:p>
            <a:pPr marL="179999" marR="3117450" lvl="0" indent="0" algn="l" rtl="0">
              <a:spcBef>
                <a:spcPts val="0"/>
              </a:spcBef>
              <a:spcAft>
                <a:spcPts val="0"/>
              </a:spcAft>
              <a:buClr>
                <a:schemeClr val="dk1"/>
              </a:buClr>
              <a:buSzPts val="1100"/>
              <a:buFont typeface="Arial"/>
              <a:buNone/>
            </a:pPr>
            <a:r>
              <a:rPr lang="en-GB" sz="1800" b="1">
                <a:solidFill>
                  <a:schemeClr val="dk1"/>
                </a:solidFill>
                <a:highlight>
                  <a:srgbClr val="F0F4F5"/>
                </a:highlight>
              </a:rPr>
              <a:t>Do you like these steps?</a:t>
            </a:r>
            <a:endParaRPr sz="1800" b="1">
              <a:solidFill>
                <a:schemeClr val="dk1"/>
              </a:solidFill>
              <a:highlight>
                <a:srgbClr val="F0F4F5"/>
              </a:highlight>
            </a:endParaRPr>
          </a:p>
          <a:p>
            <a:pPr marL="179999" marR="3117450" lvl="0" indent="0" algn="l" rtl="0">
              <a:spcBef>
                <a:spcPts val="0"/>
              </a:spcBef>
              <a:spcAft>
                <a:spcPts val="0"/>
              </a:spcAft>
              <a:buClr>
                <a:schemeClr val="dk1"/>
              </a:buClr>
              <a:buSzPts val="1100"/>
              <a:buFont typeface="Arial"/>
              <a:buNone/>
            </a:pPr>
            <a:r>
              <a:rPr lang="en-GB" sz="1800" b="1">
                <a:solidFill>
                  <a:schemeClr val="dk1"/>
                </a:solidFill>
                <a:highlight>
                  <a:srgbClr val="F0F4F5"/>
                </a:highlight>
              </a:rPr>
              <a:t>What makes you feel good?</a:t>
            </a:r>
            <a:r>
              <a:rPr lang="en-GB" sz="1450" b="1">
                <a:solidFill>
                  <a:schemeClr val="dk1"/>
                </a:solidFill>
                <a:highlight>
                  <a:srgbClr val="F0F4F5"/>
                </a:highlight>
              </a:rPr>
              <a:t> </a:t>
            </a:r>
            <a:endParaRPr sz="1450" b="1">
              <a:solidFill>
                <a:schemeClr val="dk1"/>
              </a:solidFill>
              <a:highlight>
                <a:srgbClr val="F0F4F5"/>
              </a:highlight>
            </a:endParaRPr>
          </a:p>
          <a:p>
            <a:pPr marL="0" marR="144172" lvl="0" indent="0" algn="l" rtl="0">
              <a:spcBef>
                <a:spcPts val="0"/>
              </a:spcBef>
              <a:spcAft>
                <a:spcPts val="0"/>
              </a:spcAft>
              <a:buClr>
                <a:schemeClr val="dk1"/>
              </a:buClr>
              <a:buSzPts val="1100"/>
              <a:buFont typeface="Arial"/>
              <a:buNone/>
            </a:pPr>
            <a:endParaRPr sz="2000">
              <a:solidFill>
                <a:schemeClr val="dk1"/>
              </a:solidFill>
              <a:highlight>
                <a:srgbClr val="FFFF00"/>
              </a:highlight>
            </a:endParaRPr>
          </a:p>
          <a:p>
            <a:pPr marL="0" marR="144172" lvl="0" indent="0" algn="l" rtl="0">
              <a:spcBef>
                <a:spcPts val="1000"/>
              </a:spcBef>
              <a:spcAft>
                <a:spcPts val="0"/>
              </a:spcAft>
              <a:buClr>
                <a:schemeClr val="dk1"/>
              </a:buClr>
              <a:buSzPts val="1100"/>
              <a:buFont typeface="Arial"/>
              <a:buNone/>
            </a:pPr>
            <a:endParaRPr sz="2000">
              <a:solidFill>
                <a:schemeClr val="dk1"/>
              </a:solidFill>
              <a:highlight>
                <a:srgbClr val="FFFF00"/>
              </a:highlight>
            </a:endParaRPr>
          </a:p>
          <a:p>
            <a:pPr marL="0" marR="144172" lvl="0" indent="0" algn="l" rtl="0">
              <a:spcBef>
                <a:spcPts val="1000"/>
              </a:spcBef>
              <a:spcAft>
                <a:spcPts val="1000"/>
              </a:spcAft>
              <a:buClr>
                <a:schemeClr val="dk1"/>
              </a:buClr>
              <a:buSzPts val="1100"/>
              <a:buFont typeface="Arial"/>
              <a:buNone/>
            </a:pPr>
            <a:endParaRPr sz="2000">
              <a:solidFill>
                <a:schemeClr val="dk1"/>
              </a:solidFill>
              <a:highlight>
                <a:srgbClr val="FFFF00"/>
              </a:highlight>
            </a:endParaRPr>
          </a:p>
        </p:txBody>
      </p:sp>
      <p:sp>
        <p:nvSpPr>
          <p:cNvPr id="654" name="Google Shape;654;p72"/>
          <p:cNvSpPr txBox="1"/>
          <p:nvPr/>
        </p:nvSpPr>
        <p:spPr>
          <a:xfrm>
            <a:off x="617400" y="76024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4C9F38"/>
                </a:solidFill>
              </a:rPr>
              <a:t>“</a:t>
            </a:r>
            <a:endParaRPr sz="7200">
              <a:solidFill>
                <a:srgbClr val="4C9F38"/>
              </a:solidFill>
            </a:endParaRPr>
          </a:p>
        </p:txBody>
      </p:sp>
      <p:pic>
        <p:nvPicPr>
          <p:cNvPr id="655" name="Google Shape;655;p72" title="Two people walking in a park"/>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2600" y="2322838"/>
            <a:ext cx="1346076" cy="897384"/>
          </a:xfrm>
          <a:prstGeom prst="rect">
            <a:avLst/>
          </a:prstGeom>
          <a:noFill/>
          <a:ln>
            <a:noFill/>
          </a:ln>
        </p:spPr>
      </p:pic>
      <p:pic>
        <p:nvPicPr>
          <p:cNvPr id="656" name="Google Shape;656;p72" title="A football and two feet"/>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27362" y="2322838"/>
            <a:ext cx="1346062" cy="897374"/>
          </a:xfrm>
          <a:prstGeom prst="rect">
            <a:avLst/>
          </a:prstGeom>
          <a:noFill/>
          <a:ln>
            <a:noFill/>
          </a:ln>
        </p:spPr>
      </p:pic>
      <p:pic>
        <p:nvPicPr>
          <p:cNvPr id="657" name="Google Shape;657;p72" title="Hands weeding in a garden"/>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932100" y="2322838"/>
            <a:ext cx="1346076" cy="897384"/>
          </a:xfrm>
          <a:prstGeom prst="rect">
            <a:avLst/>
          </a:prstGeom>
          <a:noFill/>
          <a:ln>
            <a:noFill/>
          </a:ln>
        </p:spPr>
      </p:pic>
      <p:pic>
        <p:nvPicPr>
          <p:cNvPr id="658" name="Google Shape;658;p72" title="Two people cycling down a tree lined road"/>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436850" y="2322827"/>
            <a:ext cx="1348195" cy="897375"/>
          </a:xfrm>
          <a:prstGeom prst="rect">
            <a:avLst/>
          </a:prstGeom>
          <a:noFill/>
          <a:ln>
            <a:noFill/>
          </a:ln>
        </p:spPr>
      </p:pic>
      <p:sp>
        <p:nvSpPr>
          <p:cNvPr id="659" name="Google Shape;659;p72"/>
          <p:cNvSpPr txBox="1">
            <a:spLocks noGrp="1"/>
          </p:cNvSpPr>
          <p:nvPr>
            <p:ph type="subTitle" idx="1"/>
          </p:nvPr>
        </p:nvSpPr>
        <p:spPr>
          <a:xfrm>
            <a:off x="549525" y="270250"/>
            <a:ext cx="4536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4C9F38"/>
                </a:solidFill>
              </a:rPr>
              <a:t>3</a:t>
            </a:r>
            <a:endParaRPr>
              <a:solidFill>
                <a:srgbClr val="4C9F38"/>
              </a:solidFill>
            </a:endParaRPr>
          </a:p>
        </p:txBody>
      </p:sp>
      <p:sp>
        <p:nvSpPr>
          <p:cNvPr id="660" name="Google Shape;660;p72"/>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4C9F38"/>
                </a:solidFill>
              </a:rPr>
              <a:t>GOOD HEALTH</a:t>
            </a:r>
            <a:endParaRPr>
              <a:solidFill>
                <a:srgbClr val="4C9F38"/>
              </a:solidFill>
            </a:endParaRPr>
          </a:p>
          <a:p>
            <a:pPr marL="0" lvl="0" indent="0" algn="l" rtl="0">
              <a:spcBef>
                <a:spcPts val="0"/>
              </a:spcBef>
              <a:spcAft>
                <a:spcPts val="0"/>
              </a:spcAft>
              <a:buNone/>
            </a:pPr>
            <a:r>
              <a:rPr lang="en-GB">
                <a:solidFill>
                  <a:srgbClr val="4C9F38"/>
                </a:solidFill>
              </a:rPr>
              <a:t>AND WELL-BEING</a:t>
            </a:r>
            <a:endParaRPr>
              <a:solidFill>
                <a:srgbClr val="4C9F38"/>
              </a:solidFill>
            </a:endParaRPr>
          </a:p>
        </p:txBody>
      </p:sp>
      <p:sp>
        <p:nvSpPr>
          <p:cNvPr id="661" name="Google Shape;661;p72"/>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rgbClr val="0000FF"/>
                </a:solidFill>
                <a:latin typeface="Oswald"/>
                <a:ea typeface="Oswald"/>
                <a:cs typeface="Oswald"/>
                <a:sym typeface="Oswald"/>
                <a:hlinkClick r:id="rId7">
                  <a:extLst>
                    <a:ext uri="{A12FA001-AC4F-418D-AE19-62706E023703}">
                      <ahyp:hlinkClr xmlns:ahyp="http://schemas.microsoft.com/office/drawing/2018/hyperlinkcolor" val="tx"/>
                    </a:ext>
                  </a:extLst>
                </a:hlinkClick>
              </a:rPr>
              <a:t>FIND OUT MORE</a:t>
            </a:r>
            <a:endParaRPr sz="2600" b="1">
              <a:solidFill>
                <a:srgbClr val="0000FF"/>
              </a:solidFill>
              <a:latin typeface="Oswald"/>
              <a:ea typeface="Oswald"/>
              <a:cs typeface="Oswald"/>
              <a:sym typeface="Oswald"/>
            </a:endParaRPr>
          </a:p>
        </p:txBody>
      </p:sp>
      <p:pic>
        <p:nvPicPr>
          <p:cNvPr id="662" name="Google Shape;662;p72" title="Three people walki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789225" y="4504638"/>
            <a:ext cx="432000" cy="432000"/>
          </a:xfrm>
          <a:prstGeom prst="rect">
            <a:avLst/>
          </a:prstGeom>
          <a:noFill/>
          <a:ln>
            <a:noFill/>
          </a:ln>
        </p:spPr>
      </p:pic>
      <p:pic>
        <p:nvPicPr>
          <p:cNvPr id="663" name="Google Shape;663;p72" title="Someone stretch to the sid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89225" y="5021100"/>
            <a:ext cx="432001" cy="432000"/>
          </a:xfrm>
          <a:prstGeom prst="rect">
            <a:avLst/>
          </a:prstGeom>
          <a:noFill/>
          <a:ln>
            <a:noFill/>
          </a:ln>
        </p:spPr>
      </p:pic>
      <p:pic>
        <p:nvPicPr>
          <p:cNvPr id="664" name="Google Shape;664;p72" title="An open book on someone's knee"/>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89214" y="5537544"/>
            <a:ext cx="432000" cy="432000"/>
          </a:xfrm>
          <a:prstGeom prst="rect">
            <a:avLst/>
          </a:prstGeom>
          <a:noFill/>
          <a:ln>
            <a:noFill/>
          </a:ln>
        </p:spPr>
      </p:pic>
      <p:pic>
        <p:nvPicPr>
          <p:cNvPr id="665" name="Google Shape;665;p72" title="Two people holding hands"/>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789225" y="6053988"/>
            <a:ext cx="432000" cy="432000"/>
          </a:xfrm>
          <a:prstGeom prst="rect">
            <a:avLst/>
          </a:prstGeom>
          <a:noFill/>
          <a:ln>
            <a:noFill/>
          </a:ln>
        </p:spPr>
      </p:pic>
      <p:pic>
        <p:nvPicPr>
          <p:cNvPr id="666" name="Google Shape;666;p72" title="A silhouette of someone sitting cross legged at sunset"/>
          <p:cNvPicPr preferRelativeResize="0"/>
          <p:nvPr/>
        </p:nvPicPr>
        <p:blipFill rotWithShape="1">
          <a:blip r:embed="rId12" cstate="email">
            <a:alphaModFix/>
            <a:extLst>
              <a:ext uri="{28A0092B-C50C-407E-A947-70E740481C1C}">
                <a14:useLocalDpi xmlns:a14="http://schemas.microsoft.com/office/drawing/2010/main"/>
              </a:ext>
            </a:extLst>
          </a:blip>
          <a:srcRect b="-3895"/>
          <a:stretch/>
        </p:blipFill>
        <p:spPr>
          <a:xfrm>
            <a:off x="3789213" y="6570450"/>
            <a:ext cx="432000" cy="431999"/>
          </a:xfrm>
          <a:prstGeom prst="rect">
            <a:avLst/>
          </a:prstGeom>
          <a:noFill/>
          <a:ln>
            <a:noFill/>
          </a:ln>
        </p:spPr>
      </p:pic>
      <p:sp>
        <p:nvSpPr>
          <p:cNvPr id="667" name="Google Shape;667;p72"/>
          <p:cNvSpPr txBox="1"/>
          <p:nvPr/>
        </p:nvSpPr>
        <p:spPr>
          <a:xfrm>
            <a:off x="4221225" y="4524375"/>
            <a:ext cx="284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Connect with other people.</a:t>
            </a:r>
            <a:endParaRPr b="1"/>
          </a:p>
        </p:txBody>
      </p:sp>
      <p:sp>
        <p:nvSpPr>
          <p:cNvPr id="668" name="Google Shape;668;p72"/>
          <p:cNvSpPr txBox="1"/>
          <p:nvPr/>
        </p:nvSpPr>
        <p:spPr>
          <a:xfrm>
            <a:off x="4232325" y="5030975"/>
            <a:ext cx="276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Be active - exercise.</a:t>
            </a:r>
            <a:endParaRPr b="1"/>
          </a:p>
        </p:txBody>
      </p:sp>
      <p:sp>
        <p:nvSpPr>
          <p:cNvPr id="669" name="Google Shape;669;p72"/>
          <p:cNvSpPr txBox="1"/>
          <p:nvPr/>
        </p:nvSpPr>
        <p:spPr>
          <a:xfrm>
            <a:off x="4232325" y="5553450"/>
            <a:ext cx="276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Learn something new.</a:t>
            </a:r>
            <a:endParaRPr b="1"/>
          </a:p>
        </p:txBody>
      </p:sp>
      <p:sp>
        <p:nvSpPr>
          <p:cNvPr id="670" name="Google Shape;670;p72"/>
          <p:cNvSpPr txBox="1"/>
          <p:nvPr/>
        </p:nvSpPr>
        <p:spPr>
          <a:xfrm>
            <a:off x="4232325" y="6078150"/>
            <a:ext cx="276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Give to others and be kind.</a:t>
            </a:r>
            <a:endParaRPr b="1"/>
          </a:p>
        </p:txBody>
      </p:sp>
      <p:sp>
        <p:nvSpPr>
          <p:cNvPr id="671" name="Google Shape;671;p72"/>
          <p:cNvSpPr txBox="1"/>
          <p:nvPr/>
        </p:nvSpPr>
        <p:spPr>
          <a:xfrm>
            <a:off x="4221225" y="6523800"/>
            <a:ext cx="256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Take notice of what is around you.</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cxnSp>
        <p:nvCxnSpPr>
          <p:cNvPr id="677" name="Google Shape;677;p73"/>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78" name="Google Shape;678;p73"/>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79" name="Google Shape;679;p73"/>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680" name="Google Shape;680;p73"/>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grpSp>
        <p:nvGrpSpPr>
          <p:cNvPr id="681" name="Google Shape;681;p73"/>
          <p:cNvGrpSpPr/>
          <p:nvPr/>
        </p:nvGrpSpPr>
        <p:grpSpPr>
          <a:xfrm>
            <a:off x="724350" y="4399825"/>
            <a:ext cx="6493638" cy="2790729"/>
            <a:chOff x="571950" y="1283400"/>
            <a:chExt cx="6493638" cy="2790729"/>
          </a:xfrm>
        </p:grpSpPr>
        <p:sp>
          <p:nvSpPr>
            <p:cNvPr id="682" name="Google Shape;682;p73"/>
            <p:cNvSpPr/>
            <p:nvPr/>
          </p:nvSpPr>
          <p:spPr>
            <a:xfrm>
              <a:off x="3483888" y="1283529"/>
              <a:ext cx="3581700" cy="2790600"/>
            </a:xfrm>
            <a:prstGeom prst="rect">
              <a:avLst/>
            </a:prstGeom>
            <a:solidFill>
              <a:srgbClr val="C6342D"/>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LEARNING </a:t>
              </a:r>
              <a:endParaRPr sz="40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FOR LIFE</a:t>
              </a:r>
              <a:endParaRPr sz="4000" b="1">
                <a:solidFill>
                  <a:schemeClr val="lt1"/>
                </a:solidFill>
                <a:latin typeface="Oswald"/>
                <a:ea typeface="Oswald"/>
                <a:cs typeface="Oswald"/>
                <a:sym typeface="Oswald"/>
              </a:endParaRPr>
            </a:p>
          </p:txBody>
        </p:sp>
        <p:pic>
          <p:nvPicPr>
            <p:cNvPr id="683" name="Google Shape;683;p7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50" y="1283400"/>
              <a:ext cx="2790675" cy="2790675"/>
            </a:xfrm>
            <a:prstGeom prst="rect">
              <a:avLst/>
            </a:prstGeom>
            <a:noFill/>
            <a:ln>
              <a:noFill/>
            </a:ln>
          </p:spPr>
        </p:pic>
      </p:grpSp>
      <p:grpSp>
        <p:nvGrpSpPr>
          <p:cNvPr id="684" name="Google Shape;684;p73"/>
          <p:cNvGrpSpPr/>
          <p:nvPr/>
        </p:nvGrpSpPr>
        <p:grpSpPr>
          <a:xfrm>
            <a:off x="724350" y="1283388"/>
            <a:ext cx="6493638" cy="2790729"/>
            <a:chOff x="571950" y="1283400"/>
            <a:chExt cx="6493638" cy="2790729"/>
          </a:xfrm>
        </p:grpSpPr>
        <p:sp>
          <p:nvSpPr>
            <p:cNvPr id="685" name="Google Shape;685;p73"/>
            <p:cNvSpPr/>
            <p:nvPr/>
          </p:nvSpPr>
          <p:spPr>
            <a:xfrm>
              <a:off x="3483888" y="1283529"/>
              <a:ext cx="3581700" cy="2790600"/>
            </a:xfrm>
            <a:prstGeom prst="rect">
              <a:avLst/>
            </a:prstGeom>
            <a:solidFill>
              <a:srgbClr val="C6342D"/>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SCHOOL IN THE UK</a:t>
              </a:r>
              <a:endParaRPr sz="4000" b="1">
                <a:solidFill>
                  <a:schemeClr val="lt1"/>
                </a:solidFill>
                <a:latin typeface="Oswald"/>
                <a:ea typeface="Oswald"/>
                <a:cs typeface="Oswald"/>
                <a:sym typeface="Oswald"/>
              </a:endParaRPr>
            </a:p>
          </p:txBody>
        </p:sp>
        <p:pic>
          <p:nvPicPr>
            <p:cNvPr id="686" name="Google Shape;686;p7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50" y="1283400"/>
              <a:ext cx="2790675" cy="2790675"/>
            </a:xfrm>
            <a:prstGeom prst="rect">
              <a:avLst/>
            </a:prstGeom>
            <a:noFill/>
            <a:ln>
              <a:noFill/>
            </a:ln>
          </p:spPr>
        </p:pic>
      </p:grpSp>
      <p:grpSp>
        <p:nvGrpSpPr>
          <p:cNvPr id="687" name="Google Shape;687;p73"/>
          <p:cNvGrpSpPr/>
          <p:nvPr/>
        </p:nvGrpSpPr>
        <p:grpSpPr>
          <a:xfrm>
            <a:off x="724350" y="7518150"/>
            <a:ext cx="6493638" cy="2790729"/>
            <a:chOff x="571950" y="1283400"/>
            <a:chExt cx="6493638" cy="2790729"/>
          </a:xfrm>
        </p:grpSpPr>
        <p:sp>
          <p:nvSpPr>
            <p:cNvPr id="688" name="Google Shape;688;p73"/>
            <p:cNvSpPr/>
            <p:nvPr/>
          </p:nvSpPr>
          <p:spPr>
            <a:xfrm>
              <a:off x="3483888" y="1283529"/>
              <a:ext cx="3581700" cy="2790600"/>
            </a:xfrm>
            <a:prstGeom prst="rect">
              <a:avLst/>
            </a:prstGeom>
            <a:solidFill>
              <a:srgbClr val="C6342D"/>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FACT</a:t>
              </a:r>
              <a:endParaRPr sz="40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CHECKING</a:t>
              </a:r>
              <a:endParaRPr sz="4000" b="1">
                <a:solidFill>
                  <a:schemeClr val="lt1"/>
                </a:solidFill>
                <a:latin typeface="Oswald"/>
                <a:ea typeface="Oswald"/>
                <a:cs typeface="Oswald"/>
                <a:sym typeface="Oswald"/>
              </a:endParaRPr>
            </a:p>
          </p:txBody>
        </p:sp>
        <p:pic>
          <p:nvPicPr>
            <p:cNvPr id="689" name="Google Shape;689;p7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50" y="1283400"/>
              <a:ext cx="2790675" cy="2790675"/>
            </a:xfrm>
            <a:prstGeom prst="rect">
              <a:avLst/>
            </a:prstGeom>
            <a:noFill/>
            <a:ln>
              <a:noFill/>
            </a:ln>
          </p:spPr>
        </p:pic>
      </p:grpSp>
      <p:sp>
        <p:nvSpPr>
          <p:cNvPr id="690" name="Google Shape;690;p73"/>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C6342D"/>
                </a:solidFill>
              </a:rPr>
              <a:t>QUALITY</a:t>
            </a:r>
            <a:endParaRPr>
              <a:solidFill>
                <a:srgbClr val="C6342D"/>
              </a:solidFill>
            </a:endParaRPr>
          </a:p>
          <a:p>
            <a:pPr marL="0" lvl="0" indent="0" algn="l" rtl="0">
              <a:spcBef>
                <a:spcPts val="0"/>
              </a:spcBef>
              <a:spcAft>
                <a:spcPts val="0"/>
              </a:spcAft>
              <a:buNone/>
            </a:pPr>
            <a:r>
              <a:rPr lang="en-GB">
                <a:solidFill>
                  <a:srgbClr val="C6342D"/>
                </a:solidFill>
              </a:rPr>
              <a:t>EDUCATION</a:t>
            </a:r>
            <a:endParaRPr>
              <a:solidFill>
                <a:srgbClr val="C6342D"/>
              </a:solidFill>
            </a:endParaRPr>
          </a:p>
        </p:txBody>
      </p:sp>
      <p:sp>
        <p:nvSpPr>
          <p:cNvPr id="691" name="Google Shape;691;p73"/>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C6342D"/>
                </a:solidFill>
              </a:rPr>
              <a:t>4</a:t>
            </a:r>
            <a:endParaRPr>
              <a:solidFill>
                <a:srgbClr val="C6342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4"/>
          <p:cNvSpPr/>
          <p:nvPr/>
        </p:nvSpPr>
        <p:spPr>
          <a:xfrm>
            <a:off x="594667" y="7563500"/>
            <a:ext cx="6448200" cy="2700000"/>
          </a:xfrm>
          <a:prstGeom prst="rect">
            <a:avLst/>
          </a:prstGeom>
          <a:solidFill>
            <a:srgbClr val="F3F3F3"/>
          </a:solidFill>
          <a:ln w="38100" cap="flat" cmpd="sng">
            <a:solidFill>
              <a:srgbClr val="C6342D"/>
            </a:solidFill>
            <a:prstDash val="solid"/>
            <a:round/>
            <a:headEnd type="none" w="sm" len="sm"/>
            <a:tailEnd type="none" w="sm" len="sm"/>
          </a:ln>
        </p:spPr>
        <p:txBody>
          <a:bodyPr spcFirstLastPara="1" wrap="square" lIns="91425" tIns="91425" rIns="91425" bIns="91425" anchor="t" anchorCtr="0">
            <a:noAutofit/>
          </a:bodyPr>
          <a:lstStyle/>
          <a:p>
            <a:pPr marL="450000" lvl="0" indent="0" algn="l" rtl="0">
              <a:spcBef>
                <a:spcPts val="0"/>
              </a:spcBef>
              <a:spcAft>
                <a:spcPts val="0"/>
              </a:spcAft>
              <a:buClr>
                <a:schemeClr val="dk1"/>
              </a:buClr>
              <a:buSzPts val="1100"/>
              <a:buFont typeface="Arial"/>
              <a:buNone/>
            </a:pPr>
            <a:r>
              <a:rPr lang="en-GB" sz="1800" b="1">
                <a:solidFill>
                  <a:srgbClr val="C6342D"/>
                </a:solidFill>
              </a:rPr>
              <a:t>We’re not just fighting an epidemic; we’re fighting an infodemic</a:t>
            </a:r>
            <a:endParaRPr sz="1800" b="1">
              <a:solidFill>
                <a:srgbClr val="C6342D"/>
              </a:solidFill>
            </a:endParaRPr>
          </a:p>
          <a:p>
            <a:pPr marL="0" marR="230083" lvl="0" indent="0" algn="r" rtl="0">
              <a:spcBef>
                <a:spcPts val="0"/>
              </a:spcBef>
              <a:spcAft>
                <a:spcPts val="0"/>
              </a:spcAft>
              <a:buClr>
                <a:schemeClr val="dk1"/>
              </a:buClr>
              <a:buSzPts val="1100"/>
              <a:buFont typeface="Arial"/>
              <a:buNone/>
            </a:pPr>
            <a:r>
              <a:rPr lang="en-GB" sz="800"/>
              <a:t>Tedros Adhanom Ghebreyesus</a:t>
            </a:r>
            <a:endParaRPr sz="800"/>
          </a:p>
          <a:p>
            <a:pPr marL="0" marR="230083" lvl="0" indent="0" algn="r" rtl="0">
              <a:spcBef>
                <a:spcPts val="0"/>
              </a:spcBef>
              <a:spcAft>
                <a:spcPts val="0"/>
              </a:spcAft>
              <a:buClr>
                <a:schemeClr val="dk1"/>
              </a:buClr>
              <a:buSzPts val="1100"/>
              <a:buFont typeface="Arial"/>
              <a:buNone/>
            </a:pPr>
            <a:r>
              <a:rPr lang="en-GB" sz="800"/>
              <a:t>Director-General of the World Health Organization (WHO) </a:t>
            </a:r>
            <a:endParaRPr sz="800"/>
          </a:p>
          <a:p>
            <a:pPr marL="0" marR="230083" lvl="0" indent="0" algn="r" rtl="0">
              <a:spcBef>
                <a:spcPts val="0"/>
              </a:spcBef>
              <a:spcAft>
                <a:spcPts val="0"/>
              </a:spcAft>
              <a:buClr>
                <a:schemeClr val="dk1"/>
              </a:buClr>
              <a:buSzPts val="1100"/>
              <a:buFont typeface="Arial"/>
              <a:buNone/>
            </a:pPr>
            <a:endParaRPr sz="200"/>
          </a:p>
          <a:p>
            <a:pPr marL="809999" marR="230083" lvl="0" indent="-294299" algn="l" rtl="0">
              <a:spcBef>
                <a:spcPts val="0"/>
              </a:spcBef>
              <a:spcAft>
                <a:spcPts val="0"/>
              </a:spcAft>
              <a:buSzPts val="1800"/>
              <a:buAutoNum type="arabicPeriod"/>
            </a:pPr>
            <a:r>
              <a:rPr lang="en-GB" sz="1800"/>
              <a:t>What is an </a:t>
            </a:r>
            <a:r>
              <a:rPr lang="en-GB" sz="1800" b="1">
                <a:solidFill>
                  <a:srgbClr val="C6342D"/>
                </a:solidFill>
              </a:rPr>
              <a:t>infodemic</a:t>
            </a:r>
            <a:r>
              <a:rPr lang="en-GB" sz="1800">
                <a:solidFill>
                  <a:srgbClr val="C6342D"/>
                </a:solidFill>
              </a:rPr>
              <a:t> </a:t>
            </a:r>
            <a:r>
              <a:rPr lang="en-GB" sz="1800"/>
              <a:t>and why is it a problem?</a:t>
            </a:r>
            <a:endParaRPr sz="1800"/>
          </a:p>
          <a:p>
            <a:pPr marL="809999" marR="230083" lvl="0" indent="-294299" algn="l" rtl="0">
              <a:spcBef>
                <a:spcPts val="0"/>
              </a:spcBef>
              <a:spcAft>
                <a:spcPts val="0"/>
              </a:spcAft>
              <a:buSzPts val="1800"/>
              <a:buAutoNum type="arabicPeriod"/>
            </a:pPr>
            <a:r>
              <a:rPr lang="en-GB" sz="1800"/>
              <a:t>How do you know if things you read on the internet and social media are reliable?</a:t>
            </a:r>
            <a:endParaRPr sz="1800"/>
          </a:p>
          <a:p>
            <a:pPr marL="0" marR="230083" lvl="0" indent="0" algn="l" rtl="0">
              <a:spcBef>
                <a:spcPts val="0"/>
              </a:spcBef>
              <a:spcAft>
                <a:spcPts val="0"/>
              </a:spcAft>
              <a:buNone/>
            </a:pPr>
            <a:endParaRPr sz="600"/>
          </a:p>
          <a:p>
            <a:pPr marL="0" marR="230083" lvl="0" indent="450000" algn="l" rtl="0">
              <a:spcBef>
                <a:spcPts val="0"/>
              </a:spcBef>
              <a:spcAft>
                <a:spcPts val="0"/>
              </a:spcAft>
              <a:buNone/>
            </a:pPr>
            <a:r>
              <a:rPr lang="en-GB" sz="1800" b="1" u="sng">
                <a:solidFill>
                  <a:schemeClr val="hlink"/>
                </a:solidFill>
                <a:hlinkClick r:id="rId3"/>
              </a:rPr>
              <a:t>Watch this video </a:t>
            </a:r>
            <a:r>
              <a:rPr lang="en-GB" sz="1800" b="1"/>
              <a:t>about how to check</a:t>
            </a:r>
            <a:endParaRPr sz="1800" b="1"/>
          </a:p>
          <a:p>
            <a:pPr marL="0" marR="230083" lvl="0" indent="450000" algn="l" rtl="0">
              <a:spcBef>
                <a:spcPts val="0"/>
              </a:spcBef>
              <a:spcAft>
                <a:spcPts val="0"/>
              </a:spcAft>
              <a:buNone/>
            </a:pPr>
            <a:r>
              <a:rPr lang="en-GB" sz="1800" b="1"/>
              <a:t>information using the www. method</a:t>
            </a:r>
            <a:endParaRPr sz="1800" b="1"/>
          </a:p>
          <a:p>
            <a:pPr marL="0" marR="230083" lvl="0" indent="0" algn="l" rtl="0">
              <a:spcBef>
                <a:spcPts val="0"/>
              </a:spcBef>
              <a:spcAft>
                <a:spcPts val="0"/>
              </a:spcAft>
              <a:buClr>
                <a:schemeClr val="dk1"/>
              </a:buClr>
              <a:buSzPts val="1100"/>
              <a:buFont typeface="Arial"/>
              <a:buNone/>
            </a:pPr>
            <a:endParaRPr sz="1000"/>
          </a:p>
          <a:p>
            <a:pPr marL="0" lvl="0" indent="0" algn="r" rtl="0">
              <a:spcBef>
                <a:spcPts val="0"/>
              </a:spcBef>
              <a:spcAft>
                <a:spcPts val="0"/>
              </a:spcAft>
              <a:buClr>
                <a:schemeClr val="dk1"/>
              </a:buClr>
              <a:buSzPts val="1100"/>
              <a:buFont typeface="Arial"/>
              <a:buNone/>
            </a:pPr>
            <a:endParaRPr sz="1000"/>
          </a:p>
          <a:p>
            <a:pPr marL="179999" lvl="0" indent="0" algn="l" rtl="0">
              <a:spcBef>
                <a:spcPts val="0"/>
              </a:spcBef>
              <a:spcAft>
                <a:spcPts val="0"/>
              </a:spcAft>
              <a:buClr>
                <a:schemeClr val="dk1"/>
              </a:buClr>
              <a:buSzPts val="1100"/>
              <a:buFont typeface="Arial"/>
              <a:buNone/>
            </a:pPr>
            <a:endParaRPr sz="1000" b="1">
              <a:solidFill>
                <a:schemeClr val="dk1"/>
              </a:solidFill>
            </a:endParaRPr>
          </a:p>
        </p:txBody>
      </p:sp>
      <p:cxnSp>
        <p:nvCxnSpPr>
          <p:cNvPr id="698" name="Google Shape;698;p74"/>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99" name="Google Shape;699;p74"/>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700" name="Google Shape;700;p74"/>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701" name="Google Shape;701;p74"/>
          <p:cNvSpPr/>
          <p:nvPr/>
        </p:nvSpPr>
        <p:spPr>
          <a:xfrm>
            <a:off x="594667" y="1328750"/>
            <a:ext cx="6448200" cy="2700000"/>
          </a:xfrm>
          <a:prstGeom prst="rect">
            <a:avLst/>
          </a:prstGeom>
          <a:solidFill>
            <a:srgbClr val="F3F3F3"/>
          </a:solidFill>
          <a:ln w="38100" cap="flat" cmpd="sng">
            <a:solidFill>
              <a:srgbClr val="C6342D"/>
            </a:solidFill>
            <a:prstDash val="solid"/>
            <a:round/>
            <a:headEnd type="none" w="sm" len="sm"/>
            <a:tailEnd type="none" w="sm" len="sm"/>
          </a:ln>
        </p:spPr>
        <p:txBody>
          <a:bodyPr spcFirstLastPara="1" wrap="square" lIns="91425" tIns="91425" rIns="91425" bIns="91425" anchor="t" anchorCtr="0">
            <a:noAutofit/>
          </a:bodyPr>
          <a:lstStyle/>
          <a:p>
            <a:pPr marL="179999" marR="0" lvl="0" indent="0" algn="l" rtl="0">
              <a:spcBef>
                <a:spcPts val="0"/>
              </a:spcBef>
              <a:spcAft>
                <a:spcPts val="0"/>
              </a:spcAft>
              <a:buNone/>
            </a:pPr>
            <a:r>
              <a:rPr lang="en-GB" sz="2400" b="1">
                <a:solidFill>
                  <a:srgbClr val="C6342D"/>
                </a:solidFill>
              </a:rPr>
              <a:t>School starting and leaving ages</a:t>
            </a:r>
            <a:endParaRPr sz="2400" b="1">
              <a:solidFill>
                <a:srgbClr val="C6342D"/>
              </a:solidFill>
            </a:endParaRPr>
          </a:p>
          <a:p>
            <a:pPr marL="179999" marR="1947101" lvl="0" indent="0" algn="l" rtl="0">
              <a:spcBef>
                <a:spcPts val="1000"/>
              </a:spcBef>
              <a:spcAft>
                <a:spcPts val="0"/>
              </a:spcAft>
              <a:buNone/>
            </a:pPr>
            <a:r>
              <a:rPr lang="en-GB" sz="2300">
                <a:solidFill>
                  <a:schemeClr val="dk1"/>
                </a:solidFill>
              </a:rPr>
              <a:t>When do children have to start school in the UK?</a:t>
            </a:r>
            <a:endParaRPr sz="2300">
              <a:solidFill>
                <a:schemeClr val="dk1"/>
              </a:solidFill>
            </a:endParaRPr>
          </a:p>
          <a:p>
            <a:pPr marL="179999" marR="1947101" lvl="0" indent="0" algn="l" rtl="0">
              <a:spcBef>
                <a:spcPts val="1000"/>
              </a:spcBef>
              <a:spcAft>
                <a:spcPts val="0"/>
              </a:spcAft>
              <a:buNone/>
            </a:pPr>
            <a:r>
              <a:rPr lang="en-GB" sz="2300">
                <a:solidFill>
                  <a:schemeClr val="dk1"/>
                </a:solidFill>
              </a:rPr>
              <a:t>When can they leave school in the UK?</a:t>
            </a:r>
            <a:endParaRPr sz="2300">
              <a:solidFill>
                <a:schemeClr val="dk1"/>
              </a:solidFill>
            </a:endParaRPr>
          </a:p>
          <a:p>
            <a:pPr marL="179999" marR="417101" lvl="0" indent="0" algn="l" rtl="0">
              <a:spcBef>
                <a:spcPts val="1000"/>
              </a:spcBef>
              <a:spcAft>
                <a:spcPts val="1000"/>
              </a:spcAft>
              <a:buNone/>
            </a:pPr>
            <a:r>
              <a:rPr lang="en-GB" sz="2300">
                <a:solidFill>
                  <a:schemeClr val="dk1"/>
                </a:solidFill>
              </a:rPr>
              <a:t>Is this the same in all countries?</a:t>
            </a:r>
            <a:endParaRPr sz="2300">
              <a:solidFill>
                <a:schemeClr val="dk1"/>
              </a:solidFill>
            </a:endParaRPr>
          </a:p>
        </p:txBody>
      </p:sp>
      <p:sp>
        <p:nvSpPr>
          <p:cNvPr id="702" name="Google Shape;702;p74"/>
          <p:cNvSpPr/>
          <p:nvPr/>
        </p:nvSpPr>
        <p:spPr>
          <a:xfrm>
            <a:off x="594667" y="4445175"/>
            <a:ext cx="6448200" cy="2700000"/>
          </a:xfrm>
          <a:prstGeom prst="rect">
            <a:avLst/>
          </a:prstGeom>
          <a:solidFill>
            <a:srgbClr val="F3F3F3"/>
          </a:solidFill>
          <a:ln w="38100" cap="flat" cmpd="sng">
            <a:solidFill>
              <a:srgbClr val="C6342D"/>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400" b="1">
                <a:solidFill>
                  <a:srgbClr val="C6342D"/>
                </a:solidFill>
              </a:rPr>
              <a:t>Many museums and galleries in the UK are free.</a:t>
            </a:r>
            <a:endParaRPr sz="2400" b="1">
              <a:solidFill>
                <a:srgbClr val="C6342D"/>
              </a:solidFill>
            </a:endParaRPr>
          </a:p>
          <a:p>
            <a:pPr marL="179999" marR="144172" lvl="0" indent="0" algn="l" rtl="0">
              <a:spcBef>
                <a:spcPts val="1000"/>
              </a:spcBef>
              <a:spcAft>
                <a:spcPts val="0"/>
              </a:spcAft>
              <a:buNone/>
            </a:pPr>
            <a:r>
              <a:rPr lang="en-GB" sz="1800">
                <a:solidFill>
                  <a:schemeClr val="dk1"/>
                </a:solidFill>
              </a:rPr>
              <a:t>Talk about a museum or gallery you </a:t>
            </a:r>
            <a:endParaRPr sz="1800">
              <a:solidFill>
                <a:schemeClr val="dk1"/>
              </a:solidFill>
            </a:endParaRPr>
          </a:p>
          <a:p>
            <a:pPr marL="179999" marR="144172" lvl="0" indent="0" algn="l" rtl="0">
              <a:spcBef>
                <a:spcPts val="0"/>
              </a:spcBef>
              <a:spcAft>
                <a:spcPts val="0"/>
              </a:spcAft>
              <a:buNone/>
            </a:pPr>
            <a:r>
              <a:rPr lang="en-GB" sz="1800">
                <a:solidFill>
                  <a:schemeClr val="dk1"/>
                </a:solidFill>
              </a:rPr>
              <a:t>have visited.  </a:t>
            </a:r>
            <a:endParaRPr sz="1800">
              <a:solidFill>
                <a:schemeClr val="dk1"/>
              </a:solidFill>
            </a:endParaRPr>
          </a:p>
          <a:p>
            <a:pPr marL="179999" marR="144172" lvl="0" indent="0" algn="l" rtl="0">
              <a:spcBef>
                <a:spcPts val="0"/>
              </a:spcBef>
              <a:spcAft>
                <a:spcPts val="0"/>
              </a:spcAft>
              <a:buNone/>
            </a:pPr>
            <a:endParaRPr sz="600">
              <a:solidFill>
                <a:schemeClr val="dk1"/>
              </a:solidFill>
            </a:endParaRPr>
          </a:p>
          <a:p>
            <a:pPr marL="179999" marR="144172" lvl="0" indent="0" algn="l" rtl="0">
              <a:spcBef>
                <a:spcPts val="1000"/>
              </a:spcBef>
              <a:spcAft>
                <a:spcPts val="0"/>
              </a:spcAft>
              <a:buNone/>
            </a:pPr>
            <a:r>
              <a:rPr lang="en-GB" sz="1800">
                <a:solidFill>
                  <a:schemeClr val="dk1"/>
                </a:solidFill>
              </a:rPr>
              <a:t>What can you see and learn there?</a:t>
            </a:r>
            <a:endParaRPr sz="1800">
              <a:solidFill>
                <a:schemeClr val="dk1"/>
              </a:solidFill>
            </a:endParaRPr>
          </a:p>
          <a:p>
            <a:pPr marL="179999" marR="144172" lvl="0" indent="0" algn="l" rtl="0">
              <a:spcBef>
                <a:spcPts val="1000"/>
              </a:spcBef>
              <a:spcAft>
                <a:spcPts val="1000"/>
              </a:spcAft>
              <a:buNone/>
            </a:pPr>
            <a:r>
              <a:rPr lang="en-GB" sz="1800" b="1">
                <a:solidFill>
                  <a:schemeClr val="dk1"/>
                </a:solidFill>
              </a:rPr>
              <a:t>Find out about museums and galleries in the area.</a:t>
            </a:r>
            <a:endParaRPr sz="1800" b="1">
              <a:solidFill>
                <a:schemeClr val="dk1"/>
              </a:solidFill>
            </a:endParaRPr>
          </a:p>
        </p:txBody>
      </p:sp>
      <p:sp>
        <p:nvSpPr>
          <p:cNvPr id="703" name="Google Shape;703;p74"/>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4"/>
              </a:rPr>
              <a:t>FIND OUT MORE</a:t>
            </a:r>
            <a:endParaRPr sz="2600" b="1">
              <a:solidFill>
                <a:srgbClr val="0000FF"/>
              </a:solidFill>
              <a:latin typeface="Oswald"/>
              <a:ea typeface="Oswald"/>
              <a:cs typeface="Oswald"/>
              <a:sym typeface="Oswald"/>
            </a:endParaRPr>
          </a:p>
        </p:txBody>
      </p:sp>
      <p:sp>
        <p:nvSpPr>
          <p:cNvPr id="704" name="Google Shape;704;p74"/>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C6342D"/>
                </a:solidFill>
              </a:rPr>
              <a:t>QUALITY</a:t>
            </a:r>
            <a:endParaRPr>
              <a:solidFill>
                <a:srgbClr val="C6342D"/>
              </a:solidFill>
            </a:endParaRPr>
          </a:p>
          <a:p>
            <a:pPr marL="0" lvl="0" indent="0" algn="l" rtl="0">
              <a:spcBef>
                <a:spcPts val="0"/>
              </a:spcBef>
              <a:spcAft>
                <a:spcPts val="0"/>
              </a:spcAft>
              <a:buClr>
                <a:schemeClr val="dk1"/>
              </a:buClr>
              <a:buSzPts val="1100"/>
              <a:buFont typeface="Arial"/>
              <a:buNone/>
            </a:pPr>
            <a:r>
              <a:rPr lang="en-GB">
                <a:solidFill>
                  <a:srgbClr val="C6342D"/>
                </a:solidFill>
              </a:rPr>
              <a:t>EDUCATION</a:t>
            </a:r>
            <a:endParaRPr/>
          </a:p>
        </p:txBody>
      </p:sp>
      <p:sp>
        <p:nvSpPr>
          <p:cNvPr id="705" name="Google Shape;705;p74"/>
          <p:cNvSpPr txBox="1">
            <a:spLocks noGrp="1"/>
          </p:cNvSpPr>
          <p:nvPr>
            <p:ph type="subTitle" idx="1"/>
          </p:nvPr>
        </p:nvSpPr>
        <p:spPr>
          <a:xfrm>
            <a:off x="168525" y="270250"/>
            <a:ext cx="777000" cy="827700"/>
          </a:xfrm>
          <a:prstGeom prst="rect">
            <a:avLst/>
          </a:prstGeom>
        </p:spPr>
        <p:txBody>
          <a:bodyPr spcFirstLastPara="1" wrap="square" lIns="0" tIns="0" rIns="0" bIns="0" anchor="t" anchorCtr="0">
            <a:noAutofit/>
          </a:bodyPr>
          <a:lstStyle/>
          <a:p>
            <a:pPr marL="0" lvl="0" indent="0" algn="r" rtl="0">
              <a:spcBef>
                <a:spcPts val="640"/>
              </a:spcBef>
              <a:spcAft>
                <a:spcPts val="0"/>
              </a:spcAft>
              <a:buClr>
                <a:schemeClr val="dk1"/>
              </a:buClr>
              <a:buSzPts val="1100"/>
              <a:buFont typeface="Arial"/>
              <a:buNone/>
            </a:pPr>
            <a:r>
              <a:rPr lang="en-GB">
                <a:solidFill>
                  <a:srgbClr val="C6342D"/>
                </a:solidFill>
              </a:rPr>
              <a:t>4</a:t>
            </a:r>
            <a:endParaRPr/>
          </a:p>
        </p:txBody>
      </p:sp>
      <p:pic>
        <p:nvPicPr>
          <p:cNvPr id="706" name="Google Shape;706;p74" title="A child's hands writing in an exercise book with a pencil"/>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82677" y="2128439"/>
            <a:ext cx="1769201" cy="1326865"/>
          </a:xfrm>
          <a:prstGeom prst="rect">
            <a:avLst/>
          </a:prstGeom>
          <a:noFill/>
          <a:ln>
            <a:noFill/>
          </a:ln>
        </p:spPr>
      </p:pic>
      <p:pic>
        <p:nvPicPr>
          <p:cNvPr id="707" name="Google Shape;707;p74" title="The outside of the British Museum"/>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916475" y="5167677"/>
            <a:ext cx="1769201" cy="1255025"/>
          </a:xfrm>
          <a:prstGeom prst="rect">
            <a:avLst/>
          </a:prstGeom>
          <a:noFill/>
          <a:ln>
            <a:noFill/>
          </a:ln>
        </p:spPr>
      </p:pic>
      <p:sp>
        <p:nvSpPr>
          <p:cNvPr id="708" name="Google Shape;708;p74"/>
          <p:cNvSpPr txBox="1"/>
          <p:nvPr/>
        </p:nvSpPr>
        <p:spPr>
          <a:xfrm>
            <a:off x="683250" y="7358725"/>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C6342D"/>
                </a:solidFill>
              </a:rPr>
              <a:t>“</a:t>
            </a:r>
            <a:endParaRPr sz="7200">
              <a:solidFill>
                <a:srgbClr val="C6342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cxnSp>
        <p:nvCxnSpPr>
          <p:cNvPr id="714" name="Google Shape;714;p75"/>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715" name="Google Shape;715;p75"/>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716" name="Google Shape;716;p75"/>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717" name="Google Shape;717;p75"/>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718" name="Google Shape;718;p75"/>
          <p:cNvSpPr/>
          <p:nvPr/>
        </p:nvSpPr>
        <p:spPr>
          <a:xfrm>
            <a:off x="3636288" y="4399954"/>
            <a:ext cx="3581700" cy="2790600"/>
          </a:xfrm>
          <a:prstGeom prst="rect">
            <a:avLst/>
          </a:prstGeom>
          <a:solidFill>
            <a:srgbClr val="E93F33"/>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INSPIRING WOMEN</a:t>
            </a:r>
            <a:endParaRPr sz="2900" b="1">
              <a:solidFill>
                <a:schemeClr val="lt1"/>
              </a:solidFill>
              <a:latin typeface="Oswald"/>
              <a:ea typeface="Oswald"/>
              <a:cs typeface="Oswald"/>
              <a:sym typeface="Oswald"/>
            </a:endParaRPr>
          </a:p>
        </p:txBody>
      </p:sp>
      <p:sp>
        <p:nvSpPr>
          <p:cNvPr id="719" name="Google Shape;719;p75"/>
          <p:cNvSpPr/>
          <p:nvPr/>
        </p:nvSpPr>
        <p:spPr>
          <a:xfrm>
            <a:off x="3636288" y="1283516"/>
            <a:ext cx="3581700" cy="2790600"/>
          </a:xfrm>
          <a:prstGeom prst="rect">
            <a:avLst/>
          </a:prstGeom>
          <a:solidFill>
            <a:srgbClr val="E93F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GENDER </a:t>
            </a:r>
            <a:endParaRPr sz="3600" b="1">
              <a:solidFill>
                <a:schemeClr val="lt1"/>
              </a:solidFill>
              <a:latin typeface="Oswald"/>
              <a:ea typeface="Oswald"/>
              <a:cs typeface="Oswald"/>
              <a:sym typeface="Oswald"/>
            </a:endParaRPr>
          </a:p>
          <a:p>
            <a:pPr marL="269999" lvl="0" indent="0" algn="l" rtl="0">
              <a:spcBef>
                <a:spcPts val="0"/>
              </a:spcBef>
              <a:spcAft>
                <a:spcPts val="0"/>
              </a:spcAft>
              <a:buNone/>
            </a:pPr>
            <a:r>
              <a:rPr lang="en-GB" sz="3600" b="1">
                <a:solidFill>
                  <a:schemeClr val="lt1"/>
                </a:solidFill>
                <a:latin typeface="Oswald"/>
                <a:ea typeface="Oswald"/>
                <a:cs typeface="Oswald"/>
                <a:sym typeface="Oswald"/>
              </a:rPr>
              <a:t>PAY GAP</a:t>
            </a:r>
            <a:endParaRPr sz="3600" b="1">
              <a:solidFill>
                <a:schemeClr val="lt1"/>
              </a:solidFill>
              <a:latin typeface="Oswald"/>
              <a:ea typeface="Oswald"/>
              <a:cs typeface="Oswald"/>
              <a:sym typeface="Oswald"/>
            </a:endParaRPr>
          </a:p>
        </p:txBody>
      </p:sp>
      <p:sp>
        <p:nvSpPr>
          <p:cNvPr id="720" name="Google Shape;720;p75"/>
          <p:cNvSpPr/>
          <p:nvPr/>
        </p:nvSpPr>
        <p:spPr>
          <a:xfrm>
            <a:off x="3636288" y="7518279"/>
            <a:ext cx="3581700" cy="2790600"/>
          </a:xfrm>
          <a:prstGeom prst="rect">
            <a:avLst/>
          </a:prstGeom>
          <a:solidFill>
            <a:srgbClr val="E93F33"/>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2900" b="1">
                <a:solidFill>
                  <a:schemeClr val="lt1"/>
                </a:solidFill>
                <a:latin typeface="Oswald"/>
                <a:ea typeface="Oswald"/>
                <a:cs typeface="Oswald"/>
                <a:sym typeface="Oswald"/>
              </a:rPr>
              <a:t>SAFE SPACES FOR WOMEN AND GIRLS</a:t>
            </a:r>
            <a:endParaRPr sz="2900" b="1">
              <a:solidFill>
                <a:schemeClr val="lt1"/>
              </a:solidFill>
              <a:latin typeface="Oswald"/>
              <a:ea typeface="Oswald"/>
              <a:cs typeface="Oswald"/>
              <a:sym typeface="Oswald"/>
            </a:endParaRPr>
          </a:p>
        </p:txBody>
      </p:sp>
      <p:sp>
        <p:nvSpPr>
          <p:cNvPr id="721" name="Google Shape;721;p75"/>
          <p:cNvSpPr txBox="1"/>
          <p:nvPr/>
        </p:nvSpPr>
        <p:spPr>
          <a:xfrm>
            <a:off x="6199650" y="6753325"/>
            <a:ext cx="7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chemeClr val="lt1"/>
              </a:solidFill>
              <a:latin typeface="Oswald"/>
              <a:ea typeface="Oswald"/>
              <a:cs typeface="Oswald"/>
              <a:sym typeface="Oswald"/>
            </a:endParaRPr>
          </a:p>
        </p:txBody>
      </p:sp>
      <p:pic>
        <p:nvPicPr>
          <p:cNvPr id="722" name="Google Shape;722;p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1283450"/>
            <a:ext cx="2790600" cy="2790600"/>
          </a:xfrm>
          <a:prstGeom prst="rect">
            <a:avLst/>
          </a:prstGeom>
          <a:noFill/>
          <a:ln>
            <a:noFill/>
          </a:ln>
        </p:spPr>
      </p:pic>
      <p:pic>
        <p:nvPicPr>
          <p:cNvPr id="723" name="Google Shape;723;p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4399888"/>
            <a:ext cx="2790600" cy="2790600"/>
          </a:xfrm>
          <a:prstGeom prst="rect">
            <a:avLst/>
          </a:prstGeom>
          <a:noFill/>
          <a:ln>
            <a:noFill/>
          </a:ln>
        </p:spPr>
      </p:pic>
      <p:pic>
        <p:nvPicPr>
          <p:cNvPr id="724" name="Google Shape;724;p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7518200"/>
            <a:ext cx="2790600" cy="2790600"/>
          </a:xfrm>
          <a:prstGeom prst="rect">
            <a:avLst/>
          </a:prstGeom>
          <a:noFill/>
          <a:ln>
            <a:noFill/>
          </a:ln>
        </p:spPr>
      </p:pic>
      <p:sp>
        <p:nvSpPr>
          <p:cNvPr id="725" name="Google Shape;725;p75"/>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E93F33"/>
                </a:solidFill>
              </a:rPr>
              <a:t>GENDER</a:t>
            </a:r>
            <a:endParaRPr>
              <a:solidFill>
                <a:srgbClr val="E93F33"/>
              </a:solidFill>
            </a:endParaRPr>
          </a:p>
          <a:p>
            <a:pPr marL="0" lvl="0" indent="0" algn="l" rtl="0">
              <a:spcBef>
                <a:spcPts val="0"/>
              </a:spcBef>
              <a:spcAft>
                <a:spcPts val="0"/>
              </a:spcAft>
              <a:buNone/>
            </a:pPr>
            <a:r>
              <a:rPr lang="en-GB">
                <a:solidFill>
                  <a:srgbClr val="E93F33"/>
                </a:solidFill>
              </a:rPr>
              <a:t>EQUALITY</a:t>
            </a:r>
            <a:endParaRPr>
              <a:solidFill>
                <a:srgbClr val="E93F33"/>
              </a:solidFill>
            </a:endParaRPr>
          </a:p>
        </p:txBody>
      </p:sp>
      <p:sp>
        <p:nvSpPr>
          <p:cNvPr id="726" name="Google Shape;726;p75"/>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E93F33"/>
                </a:solidFill>
              </a:rPr>
              <a:t>5</a:t>
            </a:r>
            <a:endParaRPr>
              <a:solidFill>
                <a:srgbClr val="E93F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76"/>
          <p:cNvSpPr/>
          <p:nvPr/>
        </p:nvSpPr>
        <p:spPr>
          <a:xfrm>
            <a:off x="594667" y="7563500"/>
            <a:ext cx="6448200" cy="2700000"/>
          </a:xfrm>
          <a:prstGeom prst="rect">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540000" marR="234172" lvl="0" indent="0" algn="l" rtl="0">
              <a:spcBef>
                <a:spcPts val="0"/>
              </a:spcBef>
              <a:spcAft>
                <a:spcPts val="0"/>
              </a:spcAft>
              <a:buNone/>
            </a:pPr>
            <a:endParaRPr sz="600">
              <a:solidFill>
                <a:srgbClr val="E93F33"/>
              </a:solidFill>
              <a:latin typeface="Roboto"/>
              <a:ea typeface="Roboto"/>
              <a:cs typeface="Roboto"/>
              <a:sym typeface="Roboto"/>
            </a:endParaRPr>
          </a:p>
          <a:p>
            <a:pPr marL="360000" marR="234172" lvl="0" indent="0" algn="l" rtl="0">
              <a:spcBef>
                <a:spcPts val="0"/>
              </a:spcBef>
              <a:spcAft>
                <a:spcPts val="0"/>
              </a:spcAft>
              <a:buNone/>
            </a:pPr>
            <a:r>
              <a:rPr lang="en-GB" sz="2000" b="1">
                <a:solidFill>
                  <a:srgbClr val="E93F33"/>
                </a:solidFill>
              </a:rPr>
              <a:t>Over 70% of women in the UK say they have experienced sexual harassment in public.</a:t>
            </a:r>
            <a:endParaRPr sz="2000" b="1">
              <a:solidFill>
                <a:srgbClr val="E93F33"/>
              </a:solidFill>
            </a:endParaRPr>
          </a:p>
          <a:p>
            <a:pPr marL="990000" marR="234172" lvl="0" indent="-294300" algn="l" rtl="0">
              <a:spcBef>
                <a:spcPts val="1000"/>
              </a:spcBef>
              <a:spcAft>
                <a:spcPts val="0"/>
              </a:spcAft>
              <a:buClr>
                <a:schemeClr val="dk1"/>
              </a:buClr>
              <a:buSzPts val="1800"/>
              <a:buAutoNum type="arabicPeriod"/>
            </a:pPr>
            <a:r>
              <a:rPr lang="en-GB" sz="1800">
                <a:solidFill>
                  <a:schemeClr val="dk1"/>
                </a:solidFill>
              </a:rPr>
              <a:t>What is sexual harassment?</a:t>
            </a:r>
            <a:endParaRPr sz="1800">
              <a:solidFill>
                <a:schemeClr val="dk1"/>
              </a:solidFill>
            </a:endParaRPr>
          </a:p>
          <a:p>
            <a:pPr marL="990000" marR="234172" lvl="0" indent="-294300" algn="l" rtl="0">
              <a:spcBef>
                <a:spcPts val="0"/>
              </a:spcBef>
              <a:spcAft>
                <a:spcPts val="0"/>
              </a:spcAft>
              <a:buClr>
                <a:schemeClr val="dk1"/>
              </a:buClr>
              <a:buSzPts val="1800"/>
              <a:buAutoNum type="arabicPeriod"/>
            </a:pPr>
            <a:r>
              <a:rPr lang="en-GB" sz="1800">
                <a:solidFill>
                  <a:schemeClr val="dk1"/>
                </a:solidFill>
              </a:rPr>
              <a:t>What could help women, girls and marginalised genders feel safer on public transport and in public spaces?</a:t>
            </a:r>
            <a:endParaRPr sz="1800">
              <a:solidFill>
                <a:schemeClr val="dk1"/>
              </a:solidFill>
            </a:endParaRPr>
          </a:p>
          <a:p>
            <a:pPr marL="0" marR="234172" lvl="0" indent="360000" algn="l" rtl="0">
              <a:spcBef>
                <a:spcPts val="1000"/>
              </a:spcBef>
              <a:spcAft>
                <a:spcPts val="1000"/>
              </a:spcAft>
              <a:buNone/>
            </a:pPr>
            <a:r>
              <a:rPr lang="en-GB" sz="1800" b="1">
                <a:solidFill>
                  <a:schemeClr val="dk1"/>
                </a:solidFill>
              </a:rPr>
              <a:t>Look at </a:t>
            </a:r>
            <a:r>
              <a:rPr lang="en-GB" sz="1800" b="1" u="sng">
                <a:solidFill>
                  <a:schemeClr val="hlink"/>
                </a:solidFill>
                <a:hlinkClick r:id="rId3"/>
              </a:rPr>
              <a:t>#SafeSpacesNow</a:t>
            </a:r>
            <a:r>
              <a:rPr lang="en-GB" sz="1800" b="1">
                <a:solidFill>
                  <a:schemeClr val="dk1"/>
                </a:solidFill>
              </a:rPr>
              <a:t> to find out more.</a:t>
            </a:r>
            <a:endParaRPr sz="1800">
              <a:solidFill>
                <a:schemeClr val="dk1"/>
              </a:solidFill>
            </a:endParaRPr>
          </a:p>
        </p:txBody>
      </p:sp>
      <p:cxnSp>
        <p:nvCxnSpPr>
          <p:cNvPr id="733" name="Google Shape;733;p76"/>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734" name="Google Shape;734;p76"/>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735" name="Google Shape;735;p76"/>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736" name="Google Shape;736;p76"/>
          <p:cNvSpPr/>
          <p:nvPr/>
        </p:nvSpPr>
        <p:spPr>
          <a:xfrm>
            <a:off x="594667" y="1328750"/>
            <a:ext cx="6448200" cy="2700000"/>
          </a:xfrm>
          <a:prstGeom prst="rect">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600" b="1">
                <a:solidFill>
                  <a:srgbClr val="E93F33"/>
                </a:solidFill>
              </a:rPr>
              <a:t>Around the world, women earn 20% less than men.</a:t>
            </a:r>
            <a:endParaRPr sz="2600" b="1">
              <a:solidFill>
                <a:srgbClr val="E93F33"/>
              </a:solidFill>
            </a:endParaRPr>
          </a:p>
          <a:p>
            <a:pPr marL="360000" marR="144172" lvl="0" indent="0" algn="l" rtl="0">
              <a:spcBef>
                <a:spcPts val="1000"/>
              </a:spcBef>
              <a:spcAft>
                <a:spcPts val="0"/>
              </a:spcAft>
              <a:buNone/>
            </a:pPr>
            <a:endParaRPr sz="600" b="1">
              <a:solidFill>
                <a:schemeClr val="dk1"/>
              </a:solidFill>
            </a:endParaRPr>
          </a:p>
          <a:p>
            <a:pPr marL="360000" marR="144172" lvl="0" indent="0" algn="l" rtl="0">
              <a:spcBef>
                <a:spcPts val="1000"/>
              </a:spcBef>
              <a:spcAft>
                <a:spcPts val="0"/>
              </a:spcAft>
              <a:buNone/>
            </a:pPr>
            <a:endParaRPr sz="2300" b="1">
              <a:solidFill>
                <a:schemeClr val="dk1"/>
              </a:solidFill>
            </a:endParaRPr>
          </a:p>
          <a:p>
            <a:pPr marL="360000" marR="144172" lvl="0" indent="0" algn="l" rtl="0">
              <a:spcBef>
                <a:spcPts val="1000"/>
              </a:spcBef>
              <a:spcAft>
                <a:spcPts val="0"/>
              </a:spcAft>
              <a:buNone/>
            </a:pPr>
            <a:endParaRPr sz="2300" b="1">
              <a:solidFill>
                <a:schemeClr val="dk1"/>
              </a:solidFill>
            </a:endParaRPr>
          </a:p>
          <a:p>
            <a:pPr marL="360000" marR="144172" lvl="0" indent="0" algn="l" rtl="0">
              <a:spcBef>
                <a:spcPts val="1000"/>
              </a:spcBef>
              <a:spcAft>
                <a:spcPts val="1000"/>
              </a:spcAft>
              <a:buNone/>
            </a:pPr>
            <a:r>
              <a:rPr lang="en-GB" sz="2300" b="1">
                <a:solidFill>
                  <a:schemeClr val="dk1"/>
                </a:solidFill>
              </a:rPr>
              <a:t>How does this make you feel?</a:t>
            </a:r>
            <a:endParaRPr sz="2300" b="1">
              <a:solidFill>
                <a:schemeClr val="dk1"/>
              </a:solidFill>
            </a:endParaRPr>
          </a:p>
        </p:txBody>
      </p:sp>
      <p:sp>
        <p:nvSpPr>
          <p:cNvPr id="737" name="Google Shape;737;p76"/>
          <p:cNvSpPr/>
          <p:nvPr/>
        </p:nvSpPr>
        <p:spPr>
          <a:xfrm>
            <a:off x="594667" y="4445175"/>
            <a:ext cx="6448200" cy="2700000"/>
          </a:xfrm>
          <a:prstGeom prst="rect">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179999" lvl="0" indent="0" algn="l" rtl="0">
              <a:lnSpc>
                <a:spcPct val="115000"/>
              </a:lnSpc>
              <a:spcBef>
                <a:spcPts val="0"/>
              </a:spcBef>
              <a:spcAft>
                <a:spcPts val="0"/>
              </a:spcAft>
              <a:buNone/>
            </a:pPr>
            <a:r>
              <a:rPr lang="en-GB" sz="3000" b="1">
                <a:solidFill>
                  <a:srgbClr val="E93F33"/>
                </a:solidFill>
              </a:rPr>
              <a:t>Inspiring women</a:t>
            </a:r>
            <a:endParaRPr sz="3000" b="1">
              <a:solidFill>
                <a:srgbClr val="E93F33"/>
              </a:solidFill>
            </a:endParaRPr>
          </a:p>
          <a:p>
            <a:pPr marL="179999" marR="3470083" lvl="0" indent="0" algn="l" rtl="0">
              <a:lnSpc>
                <a:spcPct val="115000"/>
              </a:lnSpc>
              <a:spcBef>
                <a:spcPts val="1000"/>
              </a:spcBef>
              <a:spcAft>
                <a:spcPts val="1000"/>
              </a:spcAft>
              <a:buNone/>
            </a:pPr>
            <a:r>
              <a:rPr lang="en-GB" sz="2400">
                <a:solidFill>
                  <a:schemeClr val="dk1"/>
                </a:solidFill>
              </a:rPr>
              <a:t>Talk about a woman who has changed the world or inspires you.</a:t>
            </a:r>
            <a:endParaRPr sz="2400">
              <a:solidFill>
                <a:schemeClr val="dk1"/>
              </a:solidFill>
            </a:endParaRPr>
          </a:p>
        </p:txBody>
      </p:sp>
      <p:sp>
        <p:nvSpPr>
          <p:cNvPr id="738" name="Google Shape;738;p76"/>
          <p:cNvSpPr txBox="1"/>
          <p:nvPr/>
        </p:nvSpPr>
        <p:spPr>
          <a:xfrm>
            <a:off x="594675" y="7411125"/>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E93F33"/>
                </a:solidFill>
              </a:rPr>
              <a:t>“</a:t>
            </a:r>
            <a:endParaRPr sz="7200">
              <a:solidFill>
                <a:srgbClr val="E93F33"/>
              </a:solidFill>
            </a:endParaRPr>
          </a:p>
        </p:txBody>
      </p:sp>
      <p:sp>
        <p:nvSpPr>
          <p:cNvPr id="739" name="Google Shape;739;p76"/>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4"/>
              </a:rPr>
              <a:t>FIND OUT MORE</a:t>
            </a:r>
            <a:endParaRPr sz="2600" b="1">
              <a:solidFill>
                <a:srgbClr val="0000FF"/>
              </a:solidFill>
              <a:latin typeface="Oswald"/>
              <a:ea typeface="Oswald"/>
              <a:cs typeface="Oswald"/>
              <a:sym typeface="Oswald"/>
            </a:endParaRPr>
          </a:p>
        </p:txBody>
      </p:sp>
      <p:sp>
        <p:nvSpPr>
          <p:cNvPr id="740" name="Google Shape;740;p76"/>
          <p:cNvSpPr txBox="1">
            <a:spLocks noGrp="1"/>
          </p:cNvSpPr>
          <p:nvPr>
            <p:ph type="title"/>
          </p:nvPr>
        </p:nvSpPr>
        <p:spPr>
          <a:xfrm>
            <a:off x="1097925" y="166200"/>
            <a:ext cx="2364900" cy="9318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E93F33"/>
                </a:solidFill>
              </a:rPr>
              <a:t>GENDER</a:t>
            </a:r>
            <a:endParaRPr>
              <a:solidFill>
                <a:srgbClr val="E93F33"/>
              </a:solidFill>
            </a:endParaRPr>
          </a:p>
          <a:p>
            <a:pPr marL="0" lvl="0" indent="0" algn="l" rtl="0">
              <a:spcBef>
                <a:spcPts val="0"/>
              </a:spcBef>
              <a:spcAft>
                <a:spcPts val="0"/>
              </a:spcAft>
              <a:buClr>
                <a:schemeClr val="dk1"/>
              </a:buClr>
              <a:buSzPts val="1100"/>
              <a:buFont typeface="Arial"/>
              <a:buNone/>
            </a:pPr>
            <a:r>
              <a:rPr lang="en-GB">
                <a:solidFill>
                  <a:srgbClr val="E93F33"/>
                </a:solidFill>
              </a:rPr>
              <a:t>EQUALITY</a:t>
            </a:r>
            <a:endParaRPr/>
          </a:p>
        </p:txBody>
      </p:sp>
      <p:sp>
        <p:nvSpPr>
          <p:cNvPr id="741" name="Google Shape;741;p76"/>
          <p:cNvSpPr txBox="1">
            <a:spLocks noGrp="1"/>
          </p:cNvSpPr>
          <p:nvPr>
            <p:ph type="subTitle" idx="1"/>
          </p:nvPr>
        </p:nvSpPr>
        <p:spPr>
          <a:xfrm>
            <a:off x="320925" y="270250"/>
            <a:ext cx="676200" cy="827700"/>
          </a:xfrm>
          <a:prstGeom prst="rect">
            <a:avLst/>
          </a:prstGeom>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GB">
                <a:solidFill>
                  <a:srgbClr val="E93F33"/>
                </a:solidFill>
              </a:rPr>
              <a:t>5</a:t>
            </a:r>
            <a:endParaRPr/>
          </a:p>
        </p:txBody>
      </p:sp>
      <p:grpSp>
        <p:nvGrpSpPr>
          <p:cNvPr id="742" name="Google Shape;742;p76"/>
          <p:cNvGrpSpPr/>
          <p:nvPr/>
        </p:nvGrpSpPr>
        <p:grpSpPr>
          <a:xfrm>
            <a:off x="997175" y="2270925"/>
            <a:ext cx="2364900" cy="1230675"/>
            <a:chOff x="997175" y="2728125"/>
            <a:chExt cx="2364900" cy="1230675"/>
          </a:xfrm>
        </p:grpSpPr>
        <p:sp>
          <p:nvSpPr>
            <p:cNvPr id="743" name="Google Shape;743;p76"/>
            <p:cNvSpPr/>
            <p:nvPr/>
          </p:nvSpPr>
          <p:spPr>
            <a:xfrm>
              <a:off x="997175" y="2869275"/>
              <a:ext cx="2364900" cy="1015800"/>
            </a:xfrm>
            <a:prstGeom prst="rect">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lvl="0" indent="0" algn="l" rtl="0">
                <a:spcBef>
                  <a:spcPts val="0"/>
                </a:spcBef>
                <a:spcAft>
                  <a:spcPts val="0"/>
                </a:spcAft>
                <a:buNone/>
              </a:pPr>
              <a:r>
                <a:rPr lang="en-GB" sz="3600" b="1">
                  <a:solidFill>
                    <a:srgbClr val="E93F33"/>
                  </a:solidFill>
                </a:rPr>
                <a:t>£</a:t>
              </a:r>
              <a:endParaRPr sz="3600" b="1">
                <a:solidFill>
                  <a:srgbClr val="E93F33"/>
                </a:solidFill>
              </a:endParaRPr>
            </a:p>
          </p:txBody>
        </p:sp>
        <p:grpSp>
          <p:nvGrpSpPr>
            <p:cNvPr id="744" name="Google Shape;744;p76"/>
            <p:cNvGrpSpPr/>
            <p:nvPr/>
          </p:nvGrpSpPr>
          <p:grpSpPr>
            <a:xfrm>
              <a:off x="2329075" y="2728125"/>
              <a:ext cx="817200" cy="1230675"/>
              <a:chOff x="2633875" y="2499525"/>
              <a:chExt cx="817200" cy="1230675"/>
            </a:xfrm>
          </p:grpSpPr>
          <p:sp>
            <p:nvSpPr>
              <p:cNvPr id="745" name="Google Shape;745;p76"/>
              <p:cNvSpPr/>
              <p:nvPr/>
            </p:nvSpPr>
            <p:spPr>
              <a:xfrm>
                <a:off x="2710075" y="28043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746" name="Google Shape;746;p76"/>
              <p:cNvGrpSpPr/>
              <p:nvPr/>
            </p:nvGrpSpPr>
            <p:grpSpPr>
              <a:xfrm>
                <a:off x="2633875" y="2499525"/>
                <a:ext cx="817200" cy="1230675"/>
                <a:chOff x="2176675" y="2499525"/>
                <a:chExt cx="817200" cy="1230675"/>
              </a:xfrm>
            </p:grpSpPr>
            <p:grpSp>
              <p:nvGrpSpPr>
                <p:cNvPr id="747" name="Google Shape;747;p76"/>
                <p:cNvGrpSpPr/>
                <p:nvPr/>
              </p:nvGrpSpPr>
              <p:grpSpPr>
                <a:xfrm>
                  <a:off x="2176675" y="2956725"/>
                  <a:ext cx="741000" cy="773475"/>
                  <a:chOff x="2176675" y="2956725"/>
                  <a:chExt cx="741000" cy="773475"/>
                </a:xfrm>
              </p:grpSpPr>
              <p:sp>
                <p:nvSpPr>
                  <p:cNvPr id="748" name="Google Shape;748;p76"/>
                  <p:cNvSpPr/>
                  <p:nvPr/>
                </p:nvSpPr>
                <p:spPr>
                  <a:xfrm>
                    <a:off x="2252875" y="3261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749" name="Google Shape;749;p76"/>
                  <p:cNvGrpSpPr/>
                  <p:nvPr/>
                </p:nvGrpSpPr>
                <p:grpSpPr>
                  <a:xfrm>
                    <a:off x="2176675" y="2956725"/>
                    <a:ext cx="741000" cy="773475"/>
                    <a:chOff x="1948075" y="2956725"/>
                    <a:chExt cx="741000" cy="773475"/>
                  </a:xfrm>
                </p:grpSpPr>
                <p:sp>
                  <p:nvSpPr>
                    <p:cNvPr id="750" name="Google Shape;750;p76"/>
                    <p:cNvSpPr/>
                    <p:nvPr/>
                  </p:nvSpPr>
                  <p:spPr>
                    <a:xfrm>
                      <a:off x="2024275" y="356400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p76"/>
                    <p:cNvSpPr/>
                    <p:nvPr/>
                  </p:nvSpPr>
                  <p:spPr>
                    <a:xfrm>
                      <a:off x="2024275" y="3413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76"/>
                    <p:cNvSpPr/>
                    <p:nvPr/>
                  </p:nvSpPr>
                  <p:spPr>
                    <a:xfrm>
                      <a:off x="1948075" y="31091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76"/>
                    <p:cNvSpPr/>
                    <p:nvPr/>
                  </p:nvSpPr>
                  <p:spPr>
                    <a:xfrm>
                      <a:off x="2024275" y="29567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nvGrpSpPr>
                <p:cNvPr id="754" name="Google Shape;754;p76"/>
                <p:cNvGrpSpPr/>
                <p:nvPr/>
              </p:nvGrpSpPr>
              <p:grpSpPr>
                <a:xfrm>
                  <a:off x="2252875" y="2499525"/>
                  <a:ext cx="741000" cy="318600"/>
                  <a:chOff x="2252875" y="2499525"/>
                  <a:chExt cx="741000" cy="318600"/>
                </a:xfrm>
              </p:grpSpPr>
              <p:sp>
                <p:nvSpPr>
                  <p:cNvPr id="755" name="Google Shape;755;p76"/>
                  <p:cNvSpPr/>
                  <p:nvPr/>
                </p:nvSpPr>
                <p:spPr>
                  <a:xfrm>
                    <a:off x="2329075" y="2651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p76"/>
                  <p:cNvSpPr/>
                  <p:nvPr/>
                </p:nvSpPr>
                <p:spPr>
                  <a:xfrm>
                    <a:off x="2252875" y="2499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grpSp>
          <p:nvGrpSpPr>
            <p:cNvPr id="757" name="Google Shape;757;p76"/>
            <p:cNvGrpSpPr/>
            <p:nvPr/>
          </p:nvGrpSpPr>
          <p:grpSpPr>
            <a:xfrm>
              <a:off x="1638125" y="2940600"/>
              <a:ext cx="468000" cy="834575"/>
              <a:chOff x="1638125" y="2940600"/>
              <a:chExt cx="468000" cy="834575"/>
            </a:xfrm>
          </p:grpSpPr>
          <p:sp>
            <p:nvSpPr>
              <p:cNvPr id="758" name="Google Shape;758;p76"/>
              <p:cNvSpPr/>
              <p:nvPr/>
            </p:nvSpPr>
            <p:spPr>
              <a:xfrm>
                <a:off x="1691375" y="3374975"/>
                <a:ext cx="361500" cy="400200"/>
              </a:xfrm>
              <a:prstGeom prst="mathPlus">
                <a:avLst>
                  <a:gd name="adj1" fmla="val 0"/>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6"/>
              <p:cNvSpPr/>
              <p:nvPr/>
            </p:nvSpPr>
            <p:spPr>
              <a:xfrm>
                <a:off x="1638125" y="2940600"/>
                <a:ext cx="468000" cy="468000"/>
              </a:xfrm>
              <a:prstGeom prst="ellipse">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None/>
                </a:pPr>
                <a:endParaRPr sz="3600" b="1">
                  <a:solidFill>
                    <a:srgbClr val="E93F33"/>
                  </a:solidFill>
                </a:endParaRPr>
              </a:p>
            </p:txBody>
          </p:sp>
        </p:grpSp>
      </p:grpSp>
      <p:grpSp>
        <p:nvGrpSpPr>
          <p:cNvPr id="760" name="Google Shape;760;p76"/>
          <p:cNvGrpSpPr/>
          <p:nvPr/>
        </p:nvGrpSpPr>
        <p:grpSpPr>
          <a:xfrm>
            <a:off x="3938000" y="1940850"/>
            <a:ext cx="2364900" cy="1563075"/>
            <a:chOff x="3938000" y="2398050"/>
            <a:chExt cx="2364900" cy="1563075"/>
          </a:xfrm>
        </p:grpSpPr>
        <p:grpSp>
          <p:nvGrpSpPr>
            <p:cNvPr id="761" name="Google Shape;761;p76"/>
            <p:cNvGrpSpPr/>
            <p:nvPr/>
          </p:nvGrpSpPr>
          <p:grpSpPr>
            <a:xfrm>
              <a:off x="3938000" y="2869263"/>
              <a:ext cx="2364900" cy="1015800"/>
              <a:chOff x="3938000" y="2869263"/>
              <a:chExt cx="2364900" cy="1015800"/>
            </a:xfrm>
          </p:grpSpPr>
          <p:sp>
            <p:nvSpPr>
              <p:cNvPr id="762" name="Google Shape;762;p76"/>
              <p:cNvSpPr/>
              <p:nvPr/>
            </p:nvSpPr>
            <p:spPr>
              <a:xfrm>
                <a:off x="3938000" y="2869263"/>
                <a:ext cx="2364900" cy="1015800"/>
              </a:xfrm>
              <a:prstGeom prst="rect">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lvl="0" indent="0" algn="l" rtl="0">
                  <a:spcBef>
                    <a:spcPts val="0"/>
                  </a:spcBef>
                  <a:spcAft>
                    <a:spcPts val="0"/>
                  </a:spcAft>
                  <a:buNone/>
                </a:pPr>
                <a:r>
                  <a:rPr lang="en-GB" sz="3600" b="1">
                    <a:solidFill>
                      <a:srgbClr val="E93F33"/>
                    </a:solidFill>
                  </a:rPr>
                  <a:t>£</a:t>
                </a:r>
                <a:endParaRPr sz="3600" b="1">
                  <a:solidFill>
                    <a:srgbClr val="E93F33"/>
                  </a:solidFill>
                </a:endParaRPr>
              </a:p>
            </p:txBody>
          </p:sp>
          <p:grpSp>
            <p:nvGrpSpPr>
              <p:cNvPr id="763" name="Google Shape;763;p76"/>
              <p:cNvGrpSpPr/>
              <p:nvPr/>
            </p:nvGrpSpPr>
            <p:grpSpPr>
              <a:xfrm>
                <a:off x="4549375" y="2962262"/>
                <a:ext cx="689563" cy="694063"/>
                <a:chOff x="4549375" y="2962262"/>
                <a:chExt cx="689563" cy="694063"/>
              </a:xfrm>
            </p:grpSpPr>
            <p:sp>
              <p:nvSpPr>
                <p:cNvPr id="764" name="Google Shape;764;p76"/>
                <p:cNvSpPr/>
                <p:nvPr/>
              </p:nvSpPr>
              <p:spPr>
                <a:xfrm>
                  <a:off x="4549375" y="3188325"/>
                  <a:ext cx="468000" cy="468000"/>
                </a:xfrm>
                <a:prstGeom prst="ellipse">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None/>
                  </a:pPr>
                  <a:endParaRPr sz="3600" b="1">
                    <a:solidFill>
                      <a:srgbClr val="E93F33"/>
                    </a:solidFill>
                  </a:endParaRPr>
                </a:p>
              </p:txBody>
            </p:sp>
            <p:cxnSp>
              <p:nvCxnSpPr>
                <p:cNvPr id="765" name="Google Shape;765;p76"/>
                <p:cNvCxnSpPr>
                  <a:stCxn id="764" idx="7"/>
                </p:cNvCxnSpPr>
                <p:nvPr/>
              </p:nvCxnSpPr>
              <p:spPr>
                <a:xfrm rot="10800000" flipH="1">
                  <a:off x="4948838" y="2962262"/>
                  <a:ext cx="290100" cy="294600"/>
                </a:xfrm>
                <a:prstGeom prst="straightConnector1">
                  <a:avLst/>
                </a:prstGeom>
                <a:noFill/>
                <a:ln w="38100" cap="flat" cmpd="sng">
                  <a:solidFill>
                    <a:srgbClr val="E93F33"/>
                  </a:solidFill>
                  <a:prstDash val="solid"/>
                  <a:round/>
                  <a:headEnd type="none" w="med" len="med"/>
                  <a:tailEnd type="triangle" w="med" len="med"/>
                </a:ln>
              </p:spPr>
            </p:cxnSp>
          </p:grpSp>
        </p:grpSp>
        <p:grpSp>
          <p:nvGrpSpPr>
            <p:cNvPr id="766" name="Google Shape;766;p76"/>
            <p:cNvGrpSpPr/>
            <p:nvPr/>
          </p:nvGrpSpPr>
          <p:grpSpPr>
            <a:xfrm>
              <a:off x="5387475" y="2398050"/>
              <a:ext cx="817200" cy="1563075"/>
              <a:chOff x="5387475" y="2245650"/>
              <a:chExt cx="817200" cy="1563075"/>
            </a:xfrm>
          </p:grpSpPr>
          <p:grpSp>
            <p:nvGrpSpPr>
              <p:cNvPr id="767" name="Google Shape;767;p76"/>
              <p:cNvGrpSpPr/>
              <p:nvPr/>
            </p:nvGrpSpPr>
            <p:grpSpPr>
              <a:xfrm>
                <a:off x="5387475" y="2578050"/>
                <a:ext cx="817200" cy="1230675"/>
                <a:chOff x="2633875" y="2499525"/>
                <a:chExt cx="817200" cy="1230675"/>
              </a:xfrm>
            </p:grpSpPr>
            <p:sp>
              <p:nvSpPr>
                <p:cNvPr id="768" name="Google Shape;768;p76"/>
                <p:cNvSpPr/>
                <p:nvPr/>
              </p:nvSpPr>
              <p:spPr>
                <a:xfrm>
                  <a:off x="2710075" y="28043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769" name="Google Shape;769;p76"/>
                <p:cNvGrpSpPr/>
                <p:nvPr/>
              </p:nvGrpSpPr>
              <p:grpSpPr>
                <a:xfrm>
                  <a:off x="2633875" y="2499525"/>
                  <a:ext cx="817200" cy="1230675"/>
                  <a:chOff x="2176675" y="2499525"/>
                  <a:chExt cx="817200" cy="1230675"/>
                </a:xfrm>
              </p:grpSpPr>
              <p:grpSp>
                <p:nvGrpSpPr>
                  <p:cNvPr id="770" name="Google Shape;770;p76"/>
                  <p:cNvGrpSpPr/>
                  <p:nvPr/>
                </p:nvGrpSpPr>
                <p:grpSpPr>
                  <a:xfrm>
                    <a:off x="2176675" y="2956725"/>
                    <a:ext cx="741000" cy="773475"/>
                    <a:chOff x="2176675" y="2956725"/>
                    <a:chExt cx="741000" cy="773475"/>
                  </a:xfrm>
                </p:grpSpPr>
                <p:sp>
                  <p:nvSpPr>
                    <p:cNvPr id="771" name="Google Shape;771;p76"/>
                    <p:cNvSpPr/>
                    <p:nvPr/>
                  </p:nvSpPr>
                  <p:spPr>
                    <a:xfrm>
                      <a:off x="2252875" y="3261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772" name="Google Shape;772;p76"/>
                    <p:cNvGrpSpPr/>
                    <p:nvPr/>
                  </p:nvGrpSpPr>
                  <p:grpSpPr>
                    <a:xfrm>
                      <a:off x="2176675" y="2956725"/>
                      <a:ext cx="741000" cy="773475"/>
                      <a:chOff x="1948075" y="2956725"/>
                      <a:chExt cx="741000" cy="773475"/>
                    </a:xfrm>
                  </p:grpSpPr>
                  <p:sp>
                    <p:nvSpPr>
                      <p:cNvPr id="773" name="Google Shape;773;p76"/>
                      <p:cNvSpPr/>
                      <p:nvPr/>
                    </p:nvSpPr>
                    <p:spPr>
                      <a:xfrm>
                        <a:off x="2024275" y="356400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4" name="Google Shape;774;p76"/>
                      <p:cNvSpPr/>
                      <p:nvPr/>
                    </p:nvSpPr>
                    <p:spPr>
                      <a:xfrm>
                        <a:off x="2024275" y="3413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76"/>
                      <p:cNvSpPr/>
                      <p:nvPr/>
                    </p:nvSpPr>
                    <p:spPr>
                      <a:xfrm>
                        <a:off x="1948075" y="31091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p76"/>
                      <p:cNvSpPr/>
                      <p:nvPr/>
                    </p:nvSpPr>
                    <p:spPr>
                      <a:xfrm>
                        <a:off x="2024275" y="29567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nvGrpSpPr>
                  <p:cNvPr id="777" name="Google Shape;777;p76"/>
                  <p:cNvGrpSpPr/>
                  <p:nvPr/>
                </p:nvGrpSpPr>
                <p:grpSpPr>
                  <a:xfrm>
                    <a:off x="2252875" y="2499525"/>
                    <a:ext cx="741000" cy="318600"/>
                    <a:chOff x="2252875" y="2499525"/>
                    <a:chExt cx="741000" cy="318600"/>
                  </a:xfrm>
                </p:grpSpPr>
                <p:sp>
                  <p:nvSpPr>
                    <p:cNvPr id="778" name="Google Shape;778;p76"/>
                    <p:cNvSpPr/>
                    <p:nvPr/>
                  </p:nvSpPr>
                  <p:spPr>
                    <a:xfrm>
                      <a:off x="2329075" y="2651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p76"/>
                    <p:cNvSpPr/>
                    <p:nvPr/>
                  </p:nvSpPr>
                  <p:spPr>
                    <a:xfrm>
                      <a:off x="2252875" y="2499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grpSp>
            <p:nvGrpSpPr>
              <p:cNvPr id="780" name="Google Shape;780;p76"/>
              <p:cNvGrpSpPr/>
              <p:nvPr/>
            </p:nvGrpSpPr>
            <p:grpSpPr>
              <a:xfrm>
                <a:off x="5387475" y="2245650"/>
                <a:ext cx="741000" cy="332400"/>
                <a:chOff x="5387475" y="2245650"/>
                <a:chExt cx="741000" cy="332400"/>
              </a:xfrm>
            </p:grpSpPr>
            <p:sp>
              <p:nvSpPr>
                <p:cNvPr id="781" name="Google Shape;781;p76"/>
                <p:cNvSpPr/>
                <p:nvPr/>
              </p:nvSpPr>
              <p:spPr>
                <a:xfrm>
                  <a:off x="5463675" y="241185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76"/>
                <p:cNvSpPr/>
                <p:nvPr/>
              </p:nvSpPr>
              <p:spPr>
                <a:xfrm>
                  <a:off x="5387475" y="224565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pic>
        <p:nvPicPr>
          <p:cNvPr id="783" name="Google Shape;783;p76" title="A photo of Michelle Obama"/>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504388" y="4954275"/>
            <a:ext cx="1271125" cy="1914649"/>
          </a:xfrm>
          <a:prstGeom prst="rect">
            <a:avLst/>
          </a:prstGeom>
          <a:noFill/>
          <a:ln>
            <a:noFill/>
          </a:ln>
        </p:spPr>
      </p:pic>
      <p:pic>
        <p:nvPicPr>
          <p:cNvPr id="784" name="Google Shape;784;p76" title="A photo of Malala Yousafzai"/>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39200" y="5377288"/>
            <a:ext cx="1271127" cy="12930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cxnSp>
        <p:nvCxnSpPr>
          <p:cNvPr id="790" name="Google Shape;790;p77"/>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791" name="Google Shape;791;p77"/>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792" name="Google Shape;792;p77"/>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793" name="Google Shape;793;p77"/>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794" name="Google Shape;794;p77"/>
          <p:cNvSpPr/>
          <p:nvPr/>
        </p:nvSpPr>
        <p:spPr>
          <a:xfrm>
            <a:off x="3636288" y="4399954"/>
            <a:ext cx="3581700" cy="2790600"/>
          </a:xfrm>
          <a:prstGeom prst="rect">
            <a:avLst/>
          </a:prstGeom>
          <a:solidFill>
            <a:srgbClr val="53BDE2"/>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HAND </a:t>
            </a:r>
            <a:endParaRPr sz="36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HYGIENE</a:t>
            </a:r>
            <a:endParaRPr sz="2400" b="1">
              <a:solidFill>
                <a:schemeClr val="lt1"/>
              </a:solidFill>
              <a:latin typeface="Oswald"/>
              <a:ea typeface="Oswald"/>
              <a:cs typeface="Oswald"/>
              <a:sym typeface="Oswald"/>
            </a:endParaRPr>
          </a:p>
        </p:txBody>
      </p:sp>
      <p:sp>
        <p:nvSpPr>
          <p:cNvPr id="795" name="Google Shape;795;p77"/>
          <p:cNvSpPr/>
          <p:nvPr/>
        </p:nvSpPr>
        <p:spPr>
          <a:xfrm>
            <a:off x="3636288" y="1283516"/>
            <a:ext cx="3581700" cy="2790600"/>
          </a:xfrm>
          <a:prstGeom prst="rect">
            <a:avLst/>
          </a:prstGeom>
          <a:solidFill>
            <a:srgbClr val="53BDE2"/>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SAVING</a:t>
            </a:r>
            <a:endParaRPr sz="3600" b="1">
              <a:solidFill>
                <a:schemeClr val="lt1"/>
              </a:solidFill>
              <a:latin typeface="Oswald"/>
              <a:ea typeface="Oswald"/>
              <a:cs typeface="Oswald"/>
              <a:sym typeface="Oswald"/>
            </a:endParaRPr>
          </a:p>
          <a:p>
            <a:pPr marL="269999" lvl="0" indent="0" algn="l" rtl="0">
              <a:spcBef>
                <a:spcPts val="0"/>
              </a:spcBef>
              <a:spcAft>
                <a:spcPts val="0"/>
              </a:spcAft>
              <a:buNone/>
            </a:pPr>
            <a:r>
              <a:rPr lang="en-GB" sz="3600" b="1">
                <a:solidFill>
                  <a:schemeClr val="lt1"/>
                </a:solidFill>
                <a:latin typeface="Oswald"/>
                <a:ea typeface="Oswald"/>
                <a:cs typeface="Oswald"/>
                <a:sym typeface="Oswald"/>
              </a:rPr>
              <a:t>WATER</a:t>
            </a:r>
            <a:endParaRPr sz="3600" b="1">
              <a:solidFill>
                <a:schemeClr val="lt1"/>
              </a:solidFill>
              <a:latin typeface="Oswald"/>
              <a:ea typeface="Oswald"/>
              <a:cs typeface="Oswald"/>
              <a:sym typeface="Oswald"/>
            </a:endParaRPr>
          </a:p>
        </p:txBody>
      </p:sp>
      <p:sp>
        <p:nvSpPr>
          <p:cNvPr id="796" name="Google Shape;796;p77"/>
          <p:cNvSpPr/>
          <p:nvPr/>
        </p:nvSpPr>
        <p:spPr>
          <a:xfrm>
            <a:off x="3636288" y="7518279"/>
            <a:ext cx="3581700" cy="2790600"/>
          </a:xfrm>
          <a:prstGeom prst="rect">
            <a:avLst/>
          </a:prstGeom>
          <a:solidFill>
            <a:srgbClr val="53BDE2"/>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VALUING</a:t>
            </a:r>
            <a:endParaRPr sz="3600" b="1">
              <a:solidFill>
                <a:schemeClr val="lt1"/>
              </a:solidFill>
              <a:latin typeface="Oswald"/>
              <a:ea typeface="Oswald"/>
              <a:cs typeface="Oswald"/>
              <a:sym typeface="Oswald"/>
            </a:endParaRPr>
          </a:p>
          <a:p>
            <a:pPr marL="269999" lvl="0" indent="0" algn="l" rtl="0">
              <a:spcBef>
                <a:spcPts val="0"/>
              </a:spcBef>
              <a:spcAft>
                <a:spcPts val="0"/>
              </a:spcAft>
              <a:buNone/>
            </a:pPr>
            <a:r>
              <a:rPr lang="en-GB" sz="3600" b="1">
                <a:solidFill>
                  <a:schemeClr val="lt1"/>
                </a:solidFill>
                <a:latin typeface="Oswald"/>
                <a:ea typeface="Oswald"/>
                <a:cs typeface="Oswald"/>
                <a:sym typeface="Oswald"/>
              </a:rPr>
              <a:t>WATER</a:t>
            </a:r>
            <a:endParaRPr sz="2300" b="1">
              <a:solidFill>
                <a:schemeClr val="lt1"/>
              </a:solidFill>
              <a:latin typeface="Oswald"/>
              <a:ea typeface="Oswald"/>
              <a:cs typeface="Oswald"/>
              <a:sym typeface="Oswald"/>
            </a:endParaRPr>
          </a:p>
        </p:txBody>
      </p:sp>
      <p:pic>
        <p:nvPicPr>
          <p:cNvPr id="797" name="Google Shape;797;p7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84" y="1283434"/>
            <a:ext cx="2790600" cy="2790600"/>
          </a:xfrm>
          <a:prstGeom prst="rect">
            <a:avLst/>
          </a:prstGeom>
          <a:noFill/>
          <a:ln>
            <a:noFill/>
          </a:ln>
        </p:spPr>
      </p:pic>
      <p:pic>
        <p:nvPicPr>
          <p:cNvPr id="798" name="Google Shape;798;p7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84" y="4399896"/>
            <a:ext cx="2790600" cy="2790600"/>
          </a:xfrm>
          <a:prstGeom prst="rect">
            <a:avLst/>
          </a:prstGeom>
          <a:noFill/>
          <a:ln>
            <a:noFill/>
          </a:ln>
        </p:spPr>
      </p:pic>
      <p:pic>
        <p:nvPicPr>
          <p:cNvPr id="799" name="Google Shape;799;p7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84" y="7518209"/>
            <a:ext cx="2790600" cy="2790600"/>
          </a:xfrm>
          <a:prstGeom prst="rect">
            <a:avLst/>
          </a:prstGeom>
          <a:noFill/>
          <a:ln>
            <a:noFill/>
          </a:ln>
        </p:spPr>
      </p:pic>
      <p:sp>
        <p:nvSpPr>
          <p:cNvPr id="800" name="Google Shape;800;p77"/>
          <p:cNvSpPr txBox="1">
            <a:spLocks noGrp="1"/>
          </p:cNvSpPr>
          <p:nvPr>
            <p:ph type="title"/>
          </p:nvPr>
        </p:nvSpPr>
        <p:spPr>
          <a:xfrm>
            <a:off x="1097925" y="240125"/>
            <a:ext cx="2364900" cy="85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53BDE2"/>
                </a:solidFill>
              </a:rPr>
              <a:t>CLEAN WATER</a:t>
            </a:r>
            <a:endParaRPr>
              <a:solidFill>
                <a:srgbClr val="53BDE2"/>
              </a:solidFill>
            </a:endParaRPr>
          </a:p>
          <a:p>
            <a:pPr marL="0" lvl="0" indent="0" algn="l" rtl="0">
              <a:spcBef>
                <a:spcPts val="0"/>
              </a:spcBef>
              <a:spcAft>
                <a:spcPts val="0"/>
              </a:spcAft>
              <a:buClr>
                <a:schemeClr val="dk1"/>
              </a:buClr>
              <a:buSzPts val="1100"/>
              <a:buFont typeface="Arial"/>
              <a:buNone/>
            </a:pPr>
            <a:r>
              <a:rPr lang="en-GB">
                <a:solidFill>
                  <a:srgbClr val="53BDE2"/>
                </a:solidFill>
              </a:rPr>
              <a:t>AND SANITATION</a:t>
            </a:r>
            <a:endParaRPr/>
          </a:p>
        </p:txBody>
      </p:sp>
      <p:sp>
        <p:nvSpPr>
          <p:cNvPr id="801" name="Google Shape;801;p77"/>
          <p:cNvSpPr txBox="1">
            <a:spLocks noGrp="1"/>
          </p:cNvSpPr>
          <p:nvPr>
            <p:ph type="subTitle" idx="1"/>
          </p:nvPr>
        </p:nvSpPr>
        <p:spPr>
          <a:xfrm>
            <a:off x="664275" y="270250"/>
            <a:ext cx="4338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53BDE2"/>
                </a:solidFill>
              </a:rPr>
              <a:t>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78"/>
          <p:cNvSpPr/>
          <p:nvPr/>
        </p:nvSpPr>
        <p:spPr>
          <a:xfrm>
            <a:off x="594667" y="7563500"/>
            <a:ext cx="6448200" cy="2700000"/>
          </a:xfrm>
          <a:prstGeom prst="rect">
            <a:avLst/>
          </a:prstGeom>
          <a:solidFill>
            <a:srgbClr val="F3F3F3"/>
          </a:solidFill>
          <a:ln w="38100" cap="flat" cmpd="sng">
            <a:solidFill>
              <a:srgbClr val="53BDE2"/>
            </a:solidFill>
            <a:prstDash val="solid"/>
            <a:round/>
            <a:headEnd type="none" w="sm" len="sm"/>
            <a:tailEnd type="none" w="sm" len="sm"/>
          </a:ln>
        </p:spPr>
        <p:txBody>
          <a:bodyPr spcFirstLastPara="1" wrap="square" lIns="91425" tIns="91425" rIns="91425" bIns="91425" anchor="t" anchorCtr="0">
            <a:noAutofit/>
          </a:bodyPr>
          <a:lstStyle/>
          <a:p>
            <a:pPr marL="450000" marR="144172" lvl="0" indent="0" algn="l" rtl="0">
              <a:spcBef>
                <a:spcPts val="0"/>
              </a:spcBef>
              <a:spcAft>
                <a:spcPts val="0"/>
              </a:spcAft>
              <a:buNone/>
            </a:pPr>
            <a:endParaRPr sz="600" b="1">
              <a:solidFill>
                <a:srgbClr val="53BDE2"/>
              </a:solidFill>
              <a:latin typeface="Roboto"/>
              <a:ea typeface="Roboto"/>
              <a:cs typeface="Roboto"/>
              <a:sym typeface="Roboto"/>
            </a:endParaRPr>
          </a:p>
          <a:p>
            <a:pPr marL="179999" marR="2570082" lvl="0" indent="0" algn="l" rtl="0">
              <a:spcBef>
                <a:spcPts val="1000"/>
              </a:spcBef>
              <a:spcAft>
                <a:spcPts val="0"/>
              </a:spcAft>
              <a:buNone/>
            </a:pPr>
            <a:r>
              <a:rPr lang="en-GB" sz="3000" b="1">
                <a:solidFill>
                  <a:srgbClr val="53BDE2"/>
                </a:solidFill>
              </a:rPr>
              <a:t>Valuing Water</a:t>
            </a:r>
            <a:endParaRPr sz="1800" b="1">
              <a:solidFill>
                <a:schemeClr val="dk1"/>
              </a:solidFill>
            </a:endParaRPr>
          </a:p>
          <a:p>
            <a:pPr marL="179999" marR="2570082" lvl="0" indent="0" algn="l" rtl="0">
              <a:spcBef>
                <a:spcPts val="0"/>
              </a:spcBef>
              <a:spcAft>
                <a:spcPts val="0"/>
              </a:spcAft>
              <a:buNone/>
            </a:pPr>
            <a:endParaRPr sz="800">
              <a:solidFill>
                <a:schemeClr val="dk1"/>
              </a:solidFill>
            </a:endParaRPr>
          </a:p>
          <a:p>
            <a:pPr marL="179999" marR="2570082" lvl="0" indent="0" algn="l" rtl="0">
              <a:spcBef>
                <a:spcPts val="0"/>
              </a:spcBef>
              <a:spcAft>
                <a:spcPts val="0"/>
              </a:spcAft>
              <a:buClr>
                <a:schemeClr val="dk1"/>
              </a:buClr>
              <a:buSzPts val="1100"/>
              <a:buFont typeface="Arial"/>
              <a:buNone/>
            </a:pPr>
            <a:r>
              <a:rPr lang="en-GB" sz="2000">
                <a:solidFill>
                  <a:schemeClr val="dk1"/>
                </a:solidFill>
              </a:rPr>
              <a:t>How is water important to your home and family life, your livelihood, your cultural practices, your wellbeing, your local environment?</a:t>
            </a:r>
            <a:endParaRPr sz="2000">
              <a:solidFill>
                <a:schemeClr val="dk1"/>
              </a:solidFill>
            </a:endParaRPr>
          </a:p>
          <a:p>
            <a:pPr marL="0" lvl="0" indent="0" algn="l" rtl="0">
              <a:spcBef>
                <a:spcPts val="0"/>
              </a:spcBef>
              <a:spcAft>
                <a:spcPts val="0"/>
              </a:spcAft>
              <a:buNone/>
            </a:pPr>
            <a:endParaRPr sz="1800">
              <a:solidFill>
                <a:schemeClr val="dk1"/>
              </a:solidFill>
              <a:latin typeface="Roboto"/>
              <a:ea typeface="Roboto"/>
              <a:cs typeface="Roboto"/>
              <a:sym typeface="Roboto"/>
            </a:endParaRPr>
          </a:p>
        </p:txBody>
      </p:sp>
      <p:cxnSp>
        <p:nvCxnSpPr>
          <p:cNvPr id="808" name="Google Shape;808;p78"/>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09" name="Google Shape;809;p78"/>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10" name="Google Shape;810;p78"/>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811" name="Google Shape;811;p78"/>
          <p:cNvSpPr/>
          <p:nvPr/>
        </p:nvSpPr>
        <p:spPr>
          <a:xfrm>
            <a:off x="594667" y="1328750"/>
            <a:ext cx="6448200" cy="2700000"/>
          </a:xfrm>
          <a:prstGeom prst="rect">
            <a:avLst/>
          </a:prstGeom>
          <a:solidFill>
            <a:srgbClr val="F3F3F3"/>
          </a:solidFill>
          <a:ln w="38100" cap="flat" cmpd="sng">
            <a:solidFill>
              <a:srgbClr val="53BDE2"/>
            </a:solidFill>
            <a:prstDash val="solid"/>
            <a:round/>
            <a:headEnd type="none" w="sm" len="sm"/>
            <a:tailEnd type="none" w="sm" len="sm"/>
          </a:ln>
        </p:spPr>
        <p:txBody>
          <a:bodyPr spcFirstLastPara="1" wrap="square" lIns="91425" tIns="91425" rIns="91425" bIns="91425" anchor="t" anchorCtr="0">
            <a:noAutofit/>
          </a:bodyPr>
          <a:lstStyle/>
          <a:p>
            <a:pPr marL="179999" marR="140082" lvl="0" indent="0" algn="l" rtl="0">
              <a:spcBef>
                <a:spcPts val="0"/>
              </a:spcBef>
              <a:spcAft>
                <a:spcPts val="0"/>
              </a:spcAft>
              <a:buNone/>
            </a:pPr>
            <a:r>
              <a:rPr lang="en-GB" sz="2900" b="1">
                <a:solidFill>
                  <a:srgbClr val="53BDE2"/>
                </a:solidFill>
              </a:rPr>
              <a:t>Using Water</a:t>
            </a:r>
            <a:endParaRPr sz="2900" b="1">
              <a:solidFill>
                <a:srgbClr val="53BDE2"/>
              </a:solidFill>
            </a:endParaRPr>
          </a:p>
          <a:p>
            <a:pPr marL="179999" marR="2840083" lvl="0" indent="0" algn="l" rtl="0">
              <a:spcBef>
                <a:spcPts val="0"/>
              </a:spcBef>
              <a:spcAft>
                <a:spcPts val="0"/>
              </a:spcAft>
              <a:buNone/>
            </a:pPr>
            <a:endParaRPr sz="1200" b="1">
              <a:solidFill>
                <a:schemeClr val="dk1"/>
              </a:solidFill>
            </a:endParaRPr>
          </a:p>
          <a:p>
            <a:pPr marL="179999" marR="2840083" lvl="0" indent="0" algn="l" rtl="0">
              <a:spcBef>
                <a:spcPts val="0"/>
              </a:spcBef>
              <a:spcAft>
                <a:spcPts val="0"/>
              </a:spcAft>
              <a:buNone/>
            </a:pPr>
            <a:r>
              <a:rPr lang="en-GB" sz="2200" b="1">
                <a:solidFill>
                  <a:schemeClr val="dk1"/>
                </a:solidFill>
              </a:rPr>
              <a:t>What do you use water for in your daily life?</a:t>
            </a:r>
            <a:endParaRPr sz="2200" b="1">
              <a:solidFill>
                <a:schemeClr val="dk1"/>
              </a:solidFill>
            </a:endParaRPr>
          </a:p>
          <a:p>
            <a:pPr marL="179999" marR="2840083" lvl="0" indent="0" algn="l" rtl="0">
              <a:spcBef>
                <a:spcPts val="0"/>
              </a:spcBef>
              <a:spcAft>
                <a:spcPts val="0"/>
              </a:spcAft>
              <a:buNone/>
            </a:pPr>
            <a:endParaRPr sz="2200" b="1">
              <a:solidFill>
                <a:schemeClr val="dk1"/>
              </a:solidFill>
            </a:endParaRPr>
          </a:p>
          <a:p>
            <a:pPr marL="179999" marR="2840083" lvl="0" indent="0" algn="l" rtl="0">
              <a:spcBef>
                <a:spcPts val="0"/>
              </a:spcBef>
              <a:spcAft>
                <a:spcPts val="0"/>
              </a:spcAft>
              <a:buNone/>
            </a:pPr>
            <a:r>
              <a:rPr lang="en-GB" sz="2200" b="1">
                <a:solidFill>
                  <a:schemeClr val="dk1"/>
                </a:solidFill>
              </a:rPr>
              <a:t>What can you do to use less water?</a:t>
            </a:r>
            <a:endParaRPr sz="2200">
              <a:solidFill>
                <a:schemeClr val="dk1"/>
              </a:solidFill>
            </a:endParaRPr>
          </a:p>
        </p:txBody>
      </p:sp>
      <p:sp>
        <p:nvSpPr>
          <p:cNvPr id="812" name="Google Shape;812;p78"/>
          <p:cNvSpPr/>
          <p:nvPr/>
        </p:nvSpPr>
        <p:spPr>
          <a:xfrm>
            <a:off x="594667" y="4445175"/>
            <a:ext cx="6448200" cy="2700000"/>
          </a:xfrm>
          <a:prstGeom prst="rect">
            <a:avLst/>
          </a:prstGeom>
          <a:solidFill>
            <a:srgbClr val="F3F3F3"/>
          </a:solidFill>
          <a:ln w="38100" cap="flat" cmpd="sng">
            <a:solidFill>
              <a:srgbClr val="53BDE2"/>
            </a:solidFill>
            <a:prstDash val="solid"/>
            <a:round/>
            <a:headEnd type="none" w="sm" len="sm"/>
            <a:tailEnd type="none" w="sm" len="sm"/>
          </a:ln>
        </p:spPr>
        <p:txBody>
          <a:bodyPr spcFirstLastPara="1" wrap="square" lIns="91425" tIns="91425" rIns="91425" bIns="91425" anchor="t" anchorCtr="0">
            <a:noAutofit/>
          </a:bodyPr>
          <a:lstStyle/>
          <a:p>
            <a:pPr marL="179999" marR="140082" lvl="0" indent="0" algn="l" rtl="0">
              <a:spcBef>
                <a:spcPts val="0"/>
              </a:spcBef>
              <a:spcAft>
                <a:spcPts val="0"/>
              </a:spcAft>
              <a:buClr>
                <a:schemeClr val="dk1"/>
              </a:buClr>
              <a:buSzPts val="1100"/>
              <a:buFont typeface="Arial"/>
              <a:buNone/>
            </a:pPr>
            <a:r>
              <a:rPr lang="en-GB" sz="2400" b="1">
                <a:solidFill>
                  <a:srgbClr val="53BDE2"/>
                </a:solidFill>
              </a:rPr>
              <a:t>Hand Hygiene</a:t>
            </a:r>
            <a:endParaRPr sz="2400" b="1">
              <a:solidFill>
                <a:srgbClr val="53BDE2"/>
              </a:solidFill>
            </a:endParaRPr>
          </a:p>
          <a:p>
            <a:pPr marL="179999" marR="140082" lvl="0" indent="0" algn="l" rtl="0">
              <a:spcBef>
                <a:spcPts val="0"/>
              </a:spcBef>
              <a:spcAft>
                <a:spcPts val="0"/>
              </a:spcAft>
              <a:buClr>
                <a:schemeClr val="dk1"/>
              </a:buClr>
              <a:buSzPts val="1100"/>
              <a:buFont typeface="Arial"/>
              <a:buNone/>
            </a:pPr>
            <a:r>
              <a:rPr lang="en-GB" sz="1600" b="1">
                <a:solidFill>
                  <a:schemeClr val="dk1"/>
                </a:solidFill>
                <a:highlight>
                  <a:srgbClr val="F0F4F5"/>
                </a:highlight>
              </a:rPr>
              <a:t>Finish the sentences</a:t>
            </a:r>
            <a:endParaRPr sz="2400" b="1">
              <a:solidFill>
                <a:schemeClr val="dk1"/>
              </a:solidFill>
            </a:endParaRPr>
          </a:p>
          <a:p>
            <a:pPr marL="179999" marR="2757449" lvl="0" indent="0" algn="l" rtl="0">
              <a:spcBef>
                <a:spcPts val="0"/>
              </a:spcBef>
              <a:spcAft>
                <a:spcPts val="0"/>
              </a:spcAft>
              <a:buNone/>
            </a:pPr>
            <a:r>
              <a:rPr lang="en-GB" sz="1600">
                <a:solidFill>
                  <a:srgbClr val="212B32"/>
                </a:solidFill>
                <a:highlight>
                  <a:srgbClr val="F0F4F5"/>
                </a:highlight>
              </a:rPr>
              <a:t>__________________ is one of the easiest ways to protect yourself and others from illnesses</a:t>
            </a:r>
            <a:r>
              <a:rPr lang="en-GB" sz="1600">
                <a:solidFill>
                  <a:srgbClr val="212B32"/>
                </a:solidFill>
              </a:rPr>
              <a:t> such coronavirus, flu and food poisoning.</a:t>
            </a:r>
            <a:r>
              <a:rPr lang="en-GB" sz="1600">
                <a:solidFill>
                  <a:srgbClr val="212B32"/>
                </a:solidFill>
                <a:highlight>
                  <a:srgbClr val="F0F4F5"/>
                </a:highlight>
              </a:rPr>
              <a:t> </a:t>
            </a:r>
            <a:endParaRPr sz="1600">
              <a:solidFill>
                <a:srgbClr val="212B32"/>
              </a:solidFill>
              <a:highlight>
                <a:srgbClr val="F0F4F5"/>
              </a:highlight>
            </a:endParaRPr>
          </a:p>
          <a:p>
            <a:pPr marL="179999" marR="2757449" lvl="0" indent="0" algn="l" rtl="0">
              <a:spcBef>
                <a:spcPts val="1000"/>
              </a:spcBef>
              <a:spcAft>
                <a:spcPts val="1000"/>
              </a:spcAft>
              <a:buNone/>
            </a:pPr>
            <a:r>
              <a:rPr lang="en-GB" sz="1600">
                <a:solidFill>
                  <a:srgbClr val="212B32"/>
                </a:solidFill>
                <a:highlight>
                  <a:srgbClr val="F0F4F5"/>
                </a:highlight>
              </a:rPr>
              <a:t>You should __________________ for 20 seconds with _________ and _________  regularly.</a:t>
            </a:r>
            <a:endParaRPr sz="1600">
              <a:solidFill>
                <a:srgbClr val="212B32"/>
              </a:solidFill>
              <a:highlight>
                <a:srgbClr val="F0F4F5"/>
              </a:highlight>
            </a:endParaRPr>
          </a:p>
        </p:txBody>
      </p:sp>
      <p:sp>
        <p:nvSpPr>
          <p:cNvPr id="813" name="Google Shape;813;p78"/>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814" name="Google Shape;814;p78"/>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53BDE2"/>
                </a:solidFill>
              </a:rPr>
              <a:t>CLEAN WATER</a:t>
            </a:r>
            <a:endParaRPr>
              <a:solidFill>
                <a:srgbClr val="53BDE2"/>
              </a:solidFill>
            </a:endParaRPr>
          </a:p>
          <a:p>
            <a:pPr marL="0" lvl="0" indent="0" algn="l" rtl="0">
              <a:spcBef>
                <a:spcPts val="0"/>
              </a:spcBef>
              <a:spcAft>
                <a:spcPts val="0"/>
              </a:spcAft>
              <a:buClr>
                <a:schemeClr val="dk1"/>
              </a:buClr>
              <a:buSzPts val="1100"/>
              <a:buFont typeface="Arial"/>
              <a:buNone/>
            </a:pPr>
            <a:r>
              <a:rPr lang="en-GB">
                <a:solidFill>
                  <a:srgbClr val="53BDE2"/>
                </a:solidFill>
              </a:rPr>
              <a:t>AND SANITATION</a:t>
            </a:r>
            <a:endParaRPr/>
          </a:p>
        </p:txBody>
      </p:sp>
      <p:sp>
        <p:nvSpPr>
          <p:cNvPr id="815" name="Google Shape;815;p78"/>
          <p:cNvSpPr txBox="1">
            <a:spLocks noGrp="1"/>
          </p:cNvSpPr>
          <p:nvPr>
            <p:ph type="subTitle" idx="1"/>
          </p:nvPr>
        </p:nvSpPr>
        <p:spPr>
          <a:xfrm>
            <a:off x="594675" y="270250"/>
            <a:ext cx="5034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53BDE2"/>
                </a:solidFill>
              </a:rPr>
              <a:t>6</a:t>
            </a:r>
            <a:endParaRPr/>
          </a:p>
        </p:txBody>
      </p:sp>
      <p:pic>
        <p:nvPicPr>
          <p:cNvPr id="816" name="Google Shape;816;p78" title="A tap and glass of wat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52850" y="1983650"/>
            <a:ext cx="1002624" cy="800950"/>
          </a:xfrm>
          <a:prstGeom prst="rect">
            <a:avLst/>
          </a:prstGeom>
          <a:noFill/>
          <a:ln>
            <a:noFill/>
          </a:ln>
        </p:spPr>
      </p:pic>
      <p:pic>
        <p:nvPicPr>
          <p:cNvPr id="817" name="Google Shape;817;p78" title="A sink and kitchen work surface filled with dirty dish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78725" y="1983650"/>
            <a:ext cx="1002624" cy="800950"/>
          </a:xfrm>
          <a:prstGeom prst="rect">
            <a:avLst/>
          </a:prstGeom>
          <a:noFill/>
          <a:ln>
            <a:noFill/>
          </a:ln>
        </p:spPr>
      </p:pic>
      <p:pic>
        <p:nvPicPr>
          <p:cNvPr id="818" name="Google Shape;818;p78" title="Two children brushing their teeth"/>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71450" y="2898875"/>
            <a:ext cx="1002624" cy="799200"/>
          </a:xfrm>
          <a:prstGeom prst="rect">
            <a:avLst/>
          </a:prstGeom>
          <a:noFill/>
          <a:ln>
            <a:noFill/>
          </a:ln>
        </p:spPr>
      </p:pic>
      <p:grpSp>
        <p:nvGrpSpPr>
          <p:cNvPr id="819" name="Google Shape;819;p78"/>
          <p:cNvGrpSpPr/>
          <p:nvPr/>
        </p:nvGrpSpPr>
        <p:grpSpPr>
          <a:xfrm>
            <a:off x="4252850" y="2915575"/>
            <a:ext cx="1002624" cy="765800"/>
            <a:chOff x="5616925" y="2933975"/>
            <a:chExt cx="1002624" cy="765800"/>
          </a:xfrm>
        </p:grpSpPr>
        <p:pic>
          <p:nvPicPr>
            <p:cNvPr id="820" name="Google Shape;820;p78" title="A shower head with an icon of a stopwatch next to i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16925" y="2933975"/>
              <a:ext cx="1002624" cy="765800"/>
            </a:xfrm>
            <a:prstGeom prst="rect">
              <a:avLst/>
            </a:prstGeom>
            <a:noFill/>
            <a:ln>
              <a:noFill/>
            </a:ln>
          </p:spPr>
        </p:pic>
        <p:pic>
          <p:nvPicPr>
            <p:cNvPr id="821" name="Google Shape;821;p7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368433" y="3343974"/>
              <a:ext cx="209291" cy="252000"/>
            </a:xfrm>
            <a:prstGeom prst="rect">
              <a:avLst/>
            </a:prstGeom>
            <a:noFill/>
            <a:ln>
              <a:noFill/>
            </a:ln>
          </p:spPr>
        </p:pic>
      </p:grpSp>
      <p:sp>
        <p:nvSpPr>
          <p:cNvPr id="822" name="Google Shape;822;p78"/>
          <p:cNvSpPr/>
          <p:nvPr/>
        </p:nvSpPr>
        <p:spPr>
          <a:xfrm>
            <a:off x="5000625" y="7972425"/>
            <a:ext cx="1574400" cy="945300"/>
          </a:xfrm>
          <a:prstGeom prst="wedgeRectCallout">
            <a:avLst>
              <a:gd name="adj1" fmla="val -43950"/>
              <a:gd name="adj2" fmla="val -78213"/>
            </a:avLst>
          </a:prstGeom>
          <a:solidFill>
            <a:srgbClr val="53BDE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8"/>
          <p:cNvSpPr/>
          <p:nvPr/>
        </p:nvSpPr>
        <p:spPr>
          <a:xfrm>
            <a:off x="5309363" y="8917725"/>
            <a:ext cx="1574400" cy="945300"/>
          </a:xfrm>
          <a:prstGeom prst="wedgeRectCallout">
            <a:avLst>
              <a:gd name="adj1" fmla="val -49580"/>
              <a:gd name="adj2" fmla="val 82997"/>
            </a:avLst>
          </a:prstGeom>
          <a:solidFill>
            <a:srgbClr val="53BDE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8"/>
          <p:cNvSpPr/>
          <p:nvPr/>
        </p:nvSpPr>
        <p:spPr>
          <a:xfrm>
            <a:off x="4395900" y="8577150"/>
            <a:ext cx="1574400" cy="945300"/>
          </a:xfrm>
          <a:prstGeom prst="wedgeRectCallout">
            <a:avLst>
              <a:gd name="adj1" fmla="val 46121"/>
              <a:gd name="adj2" fmla="val -92693"/>
            </a:avLst>
          </a:prstGeom>
          <a:solidFill>
            <a:srgbClr val="53BDE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78" title="A guide to handwashin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395900" y="4847155"/>
            <a:ext cx="2485975" cy="1896070"/>
          </a:xfrm>
          <a:prstGeom prst="rect">
            <a:avLst/>
          </a:prstGeom>
          <a:noFill/>
          <a:ln w="76200" cap="flat" cmpd="sng">
            <a:solidFill>
              <a:srgbClr val="53BDE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cxnSp>
        <p:nvCxnSpPr>
          <p:cNvPr id="831" name="Google Shape;831;p79"/>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32" name="Google Shape;832;p79"/>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33" name="Google Shape;833;p79"/>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834" name="Google Shape;834;p79"/>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835" name="Google Shape;835;p79"/>
          <p:cNvSpPr/>
          <p:nvPr/>
        </p:nvSpPr>
        <p:spPr>
          <a:xfrm>
            <a:off x="3636288" y="4399954"/>
            <a:ext cx="3581700" cy="2790600"/>
          </a:xfrm>
          <a:prstGeom prst="rect">
            <a:avLst/>
          </a:prstGeom>
          <a:solidFill>
            <a:srgbClr val="F8C3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800" b="1">
                <a:solidFill>
                  <a:schemeClr val="lt1"/>
                </a:solidFill>
                <a:latin typeface="Oswald"/>
                <a:ea typeface="Oswald"/>
                <a:cs typeface="Oswald"/>
                <a:sym typeface="Oswald"/>
              </a:rPr>
              <a:t>ENERGY</a:t>
            </a:r>
            <a:endParaRPr sz="38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3800" b="1">
                <a:solidFill>
                  <a:schemeClr val="lt1"/>
                </a:solidFill>
                <a:latin typeface="Oswald"/>
                <a:ea typeface="Oswald"/>
                <a:cs typeface="Oswald"/>
                <a:sym typeface="Oswald"/>
              </a:rPr>
              <a:t>SOURCES</a:t>
            </a:r>
            <a:endParaRPr sz="3800" b="1">
              <a:solidFill>
                <a:schemeClr val="lt1"/>
              </a:solidFill>
              <a:latin typeface="Oswald"/>
              <a:ea typeface="Oswald"/>
              <a:cs typeface="Oswald"/>
              <a:sym typeface="Oswald"/>
            </a:endParaRPr>
          </a:p>
        </p:txBody>
      </p:sp>
      <p:sp>
        <p:nvSpPr>
          <p:cNvPr id="836" name="Google Shape;836;p79"/>
          <p:cNvSpPr/>
          <p:nvPr/>
        </p:nvSpPr>
        <p:spPr>
          <a:xfrm>
            <a:off x="3636288" y="1283516"/>
            <a:ext cx="3581700" cy="2790600"/>
          </a:xfrm>
          <a:prstGeom prst="rect">
            <a:avLst/>
          </a:prstGeom>
          <a:solidFill>
            <a:srgbClr val="F8C3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800" b="1">
                <a:solidFill>
                  <a:schemeClr val="lt1"/>
                </a:solidFill>
                <a:latin typeface="Oswald"/>
                <a:ea typeface="Oswald"/>
                <a:cs typeface="Oswald"/>
                <a:sym typeface="Oswald"/>
              </a:rPr>
              <a:t>SAVING </a:t>
            </a:r>
            <a:endParaRPr sz="3800" b="1">
              <a:solidFill>
                <a:schemeClr val="lt1"/>
              </a:solidFill>
              <a:latin typeface="Oswald"/>
              <a:ea typeface="Oswald"/>
              <a:cs typeface="Oswald"/>
              <a:sym typeface="Oswald"/>
            </a:endParaRPr>
          </a:p>
          <a:p>
            <a:pPr marL="269999" lvl="0" indent="0" algn="l" rtl="0">
              <a:spcBef>
                <a:spcPts val="0"/>
              </a:spcBef>
              <a:spcAft>
                <a:spcPts val="0"/>
              </a:spcAft>
              <a:buNone/>
            </a:pPr>
            <a:r>
              <a:rPr lang="en-GB" sz="3800" b="1">
                <a:solidFill>
                  <a:schemeClr val="lt1"/>
                </a:solidFill>
                <a:latin typeface="Oswald"/>
                <a:ea typeface="Oswald"/>
                <a:cs typeface="Oswald"/>
                <a:sym typeface="Oswald"/>
              </a:rPr>
              <a:t>ENERGY</a:t>
            </a:r>
            <a:endParaRPr sz="3800" b="1">
              <a:solidFill>
                <a:schemeClr val="lt1"/>
              </a:solidFill>
              <a:latin typeface="Oswald"/>
              <a:ea typeface="Oswald"/>
              <a:cs typeface="Oswald"/>
              <a:sym typeface="Oswald"/>
            </a:endParaRPr>
          </a:p>
        </p:txBody>
      </p:sp>
      <p:sp>
        <p:nvSpPr>
          <p:cNvPr id="837" name="Google Shape;837;p79"/>
          <p:cNvSpPr/>
          <p:nvPr/>
        </p:nvSpPr>
        <p:spPr>
          <a:xfrm>
            <a:off x="3636288" y="7518279"/>
            <a:ext cx="3581700" cy="2790600"/>
          </a:xfrm>
          <a:prstGeom prst="rect">
            <a:avLst/>
          </a:prstGeom>
          <a:solidFill>
            <a:srgbClr val="F8C333"/>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800" b="1">
                <a:solidFill>
                  <a:schemeClr val="lt1"/>
                </a:solidFill>
                <a:latin typeface="Oswald"/>
                <a:ea typeface="Oswald"/>
                <a:cs typeface="Oswald"/>
                <a:sym typeface="Oswald"/>
              </a:rPr>
              <a:t>ALTERNATIVES TO FOSSIL FUELS</a:t>
            </a:r>
            <a:endParaRPr sz="2400" b="1">
              <a:solidFill>
                <a:schemeClr val="lt1"/>
              </a:solidFill>
              <a:latin typeface="Oswald"/>
              <a:ea typeface="Oswald"/>
              <a:cs typeface="Oswald"/>
              <a:sym typeface="Oswald"/>
            </a:endParaRPr>
          </a:p>
        </p:txBody>
      </p:sp>
      <p:pic>
        <p:nvPicPr>
          <p:cNvPr id="838" name="Google Shape;838;p7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84" y="1283434"/>
            <a:ext cx="2790600" cy="2790600"/>
          </a:xfrm>
          <a:prstGeom prst="rect">
            <a:avLst/>
          </a:prstGeom>
          <a:noFill/>
          <a:ln>
            <a:noFill/>
          </a:ln>
        </p:spPr>
      </p:pic>
      <p:pic>
        <p:nvPicPr>
          <p:cNvPr id="839" name="Google Shape;839;p7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84" y="4399896"/>
            <a:ext cx="2790600" cy="2790600"/>
          </a:xfrm>
          <a:prstGeom prst="rect">
            <a:avLst/>
          </a:prstGeom>
          <a:noFill/>
          <a:ln>
            <a:noFill/>
          </a:ln>
        </p:spPr>
      </p:pic>
      <p:pic>
        <p:nvPicPr>
          <p:cNvPr id="840" name="Google Shape;840;p7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84" y="7518209"/>
            <a:ext cx="2790600" cy="2790600"/>
          </a:xfrm>
          <a:prstGeom prst="rect">
            <a:avLst/>
          </a:prstGeom>
          <a:noFill/>
          <a:ln>
            <a:noFill/>
          </a:ln>
        </p:spPr>
      </p:pic>
      <p:sp>
        <p:nvSpPr>
          <p:cNvPr id="841" name="Google Shape;841;p79"/>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F8C333"/>
                </a:solidFill>
              </a:rPr>
              <a:t>AFFORDABLE AND</a:t>
            </a:r>
            <a:endParaRPr>
              <a:solidFill>
                <a:srgbClr val="F8C333"/>
              </a:solidFill>
            </a:endParaRPr>
          </a:p>
          <a:p>
            <a:pPr marL="0" lvl="0" indent="0" algn="l" rtl="0">
              <a:spcBef>
                <a:spcPts val="0"/>
              </a:spcBef>
              <a:spcAft>
                <a:spcPts val="0"/>
              </a:spcAft>
              <a:buClr>
                <a:schemeClr val="dk1"/>
              </a:buClr>
              <a:buSzPts val="1100"/>
              <a:buFont typeface="Arial"/>
              <a:buNone/>
            </a:pPr>
            <a:r>
              <a:rPr lang="en-GB">
                <a:solidFill>
                  <a:srgbClr val="F8C333"/>
                </a:solidFill>
              </a:rPr>
              <a:t>CLEAN ENERGY</a:t>
            </a:r>
            <a:endParaRPr/>
          </a:p>
        </p:txBody>
      </p:sp>
      <p:sp>
        <p:nvSpPr>
          <p:cNvPr id="842" name="Google Shape;842;p79"/>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F8C333"/>
                </a:solidFill>
              </a:rPr>
              <a:t>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80"/>
          <p:cNvSpPr/>
          <p:nvPr/>
        </p:nvSpPr>
        <p:spPr>
          <a:xfrm>
            <a:off x="594667" y="7563500"/>
            <a:ext cx="6448200" cy="2700000"/>
          </a:xfrm>
          <a:prstGeom prst="rect">
            <a:avLst/>
          </a:prstGeom>
          <a:solidFill>
            <a:srgbClr val="F3F3F3"/>
          </a:solidFill>
          <a:ln w="38100" cap="flat" cmpd="sng">
            <a:solidFill>
              <a:srgbClr val="F8C333"/>
            </a:solidFill>
            <a:prstDash val="solid"/>
            <a:round/>
            <a:headEnd type="none" w="sm" len="sm"/>
            <a:tailEnd type="none" w="sm" len="sm"/>
          </a:ln>
        </p:spPr>
        <p:txBody>
          <a:bodyPr spcFirstLastPara="1" wrap="square" lIns="91425" tIns="91425" rIns="91425" bIns="91425" anchor="t" anchorCtr="0">
            <a:noAutofit/>
          </a:bodyPr>
          <a:lstStyle/>
          <a:p>
            <a:pPr marL="450000" marR="144172" lvl="0" indent="0" algn="l" rtl="0">
              <a:spcBef>
                <a:spcPts val="0"/>
              </a:spcBef>
              <a:spcAft>
                <a:spcPts val="0"/>
              </a:spcAft>
              <a:buNone/>
            </a:pPr>
            <a:endParaRPr sz="200" b="1">
              <a:solidFill>
                <a:srgbClr val="AF6E22"/>
              </a:solidFill>
              <a:latin typeface="Roboto"/>
              <a:ea typeface="Roboto"/>
              <a:cs typeface="Roboto"/>
              <a:sym typeface="Roboto"/>
            </a:endParaRPr>
          </a:p>
          <a:p>
            <a:pPr marL="450000" marR="1497449" lvl="0" indent="0" algn="l" rtl="0">
              <a:spcBef>
                <a:spcPts val="0"/>
              </a:spcBef>
              <a:spcAft>
                <a:spcPts val="0"/>
              </a:spcAft>
              <a:buNone/>
            </a:pPr>
            <a:r>
              <a:rPr lang="en-GB" sz="1800" b="1">
                <a:solidFill>
                  <a:srgbClr val="AF6E22"/>
                </a:solidFill>
                <a:latin typeface="Roboto"/>
                <a:ea typeface="Roboto"/>
                <a:cs typeface="Roboto"/>
                <a:sym typeface="Roboto"/>
              </a:rPr>
              <a:t>Burning fossil fuels like coal, oil and gas produces large amounts of greenhouse gases which cause climate change and have harmful impacts on people’s well-being and the environment</a:t>
            </a:r>
            <a:endParaRPr sz="1800" b="1">
              <a:solidFill>
                <a:srgbClr val="AF6E22"/>
              </a:solidFill>
              <a:latin typeface="Roboto"/>
              <a:ea typeface="Roboto"/>
              <a:cs typeface="Roboto"/>
              <a:sym typeface="Roboto"/>
            </a:endParaRPr>
          </a:p>
          <a:p>
            <a:pPr marL="450000" marR="1497449" lvl="0" indent="0" algn="l" rtl="0">
              <a:spcBef>
                <a:spcPts val="0"/>
              </a:spcBef>
              <a:spcAft>
                <a:spcPts val="0"/>
              </a:spcAft>
              <a:buNone/>
            </a:pPr>
            <a:endParaRPr sz="600" b="1">
              <a:solidFill>
                <a:srgbClr val="AF6E22"/>
              </a:solidFill>
              <a:latin typeface="Roboto"/>
              <a:ea typeface="Roboto"/>
              <a:cs typeface="Roboto"/>
              <a:sym typeface="Roboto"/>
            </a:endParaRPr>
          </a:p>
          <a:p>
            <a:pPr marL="450000" marR="234172" lvl="0" indent="0" algn="l" rtl="0">
              <a:spcBef>
                <a:spcPts val="0"/>
              </a:spcBef>
              <a:spcAft>
                <a:spcPts val="0"/>
              </a:spcAft>
              <a:buNone/>
            </a:pPr>
            <a:r>
              <a:rPr lang="en-GB" sz="1800">
                <a:solidFill>
                  <a:schemeClr val="dk1"/>
                </a:solidFill>
                <a:latin typeface="Roboto"/>
                <a:ea typeface="Roboto"/>
                <a:cs typeface="Roboto"/>
                <a:sym typeface="Roboto"/>
              </a:rPr>
              <a:t>1. What are the alternatives to coal, oil and gas?</a:t>
            </a:r>
            <a:endParaRPr sz="1800">
              <a:solidFill>
                <a:schemeClr val="dk1"/>
              </a:solidFill>
              <a:latin typeface="Roboto"/>
              <a:ea typeface="Roboto"/>
              <a:cs typeface="Roboto"/>
              <a:sym typeface="Roboto"/>
            </a:endParaRPr>
          </a:p>
          <a:p>
            <a:pPr marL="450000" marR="234172" lvl="0" indent="0" algn="l" rtl="0">
              <a:spcBef>
                <a:spcPts val="1000"/>
              </a:spcBef>
              <a:spcAft>
                <a:spcPts val="1000"/>
              </a:spcAft>
              <a:buNone/>
            </a:pPr>
            <a:r>
              <a:rPr lang="en-GB" sz="1800">
                <a:solidFill>
                  <a:schemeClr val="dk1"/>
                </a:solidFill>
                <a:latin typeface="Roboto"/>
                <a:ea typeface="Roboto"/>
                <a:cs typeface="Roboto"/>
                <a:sym typeface="Roboto"/>
              </a:rPr>
              <a:t>2. How can we use less coal, oil and gas?</a:t>
            </a:r>
            <a:endParaRPr sz="1800">
              <a:solidFill>
                <a:schemeClr val="dk1"/>
              </a:solidFill>
              <a:latin typeface="Roboto"/>
              <a:ea typeface="Roboto"/>
              <a:cs typeface="Roboto"/>
              <a:sym typeface="Roboto"/>
            </a:endParaRPr>
          </a:p>
        </p:txBody>
      </p:sp>
      <p:cxnSp>
        <p:nvCxnSpPr>
          <p:cNvPr id="849" name="Google Shape;849;p80"/>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50" name="Google Shape;850;p80"/>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51" name="Google Shape;851;p80"/>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852" name="Google Shape;852;p80"/>
          <p:cNvSpPr/>
          <p:nvPr/>
        </p:nvSpPr>
        <p:spPr>
          <a:xfrm>
            <a:off x="594617" y="1328750"/>
            <a:ext cx="6448200" cy="2700000"/>
          </a:xfrm>
          <a:prstGeom prst="rect">
            <a:avLst/>
          </a:prstGeom>
          <a:solidFill>
            <a:srgbClr val="F3F3F3"/>
          </a:solidFill>
          <a:ln w="38100" cap="flat" cmpd="sng">
            <a:solidFill>
              <a:srgbClr val="F8C333"/>
            </a:solidFill>
            <a:prstDash val="solid"/>
            <a:round/>
            <a:headEnd type="none" w="sm" len="sm"/>
            <a:tailEnd type="none" w="sm" len="sm"/>
          </a:ln>
        </p:spPr>
        <p:txBody>
          <a:bodyPr spcFirstLastPara="1" wrap="square" lIns="91425" tIns="91425" rIns="91425" bIns="91425" anchor="t" anchorCtr="0">
            <a:noAutofit/>
          </a:bodyPr>
          <a:lstStyle/>
          <a:p>
            <a:pPr marL="1080000" marR="57449" lvl="0" indent="0" algn="l" rtl="0">
              <a:spcBef>
                <a:spcPts val="0"/>
              </a:spcBef>
              <a:spcAft>
                <a:spcPts val="0"/>
              </a:spcAft>
              <a:buNone/>
            </a:pPr>
            <a:r>
              <a:rPr lang="en-GB" sz="2400" b="1">
                <a:solidFill>
                  <a:srgbClr val="AF6E22"/>
                </a:solidFill>
              </a:rPr>
              <a:t>Share a tip for saving energy in your home</a:t>
            </a:r>
            <a:endParaRPr sz="2000">
              <a:solidFill>
                <a:srgbClr val="AF6E22"/>
              </a:solidFill>
            </a:endParaRPr>
          </a:p>
        </p:txBody>
      </p:sp>
      <p:sp>
        <p:nvSpPr>
          <p:cNvPr id="853" name="Google Shape;853;p80"/>
          <p:cNvSpPr/>
          <p:nvPr/>
        </p:nvSpPr>
        <p:spPr>
          <a:xfrm>
            <a:off x="594667" y="4445188"/>
            <a:ext cx="6448200" cy="2700000"/>
          </a:xfrm>
          <a:prstGeom prst="rect">
            <a:avLst/>
          </a:prstGeom>
          <a:solidFill>
            <a:srgbClr val="F3F3F3"/>
          </a:solidFill>
          <a:ln w="38100" cap="flat" cmpd="sng">
            <a:solidFill>
              <a:srgbClr val="F8C333"/>
            </a:solidFill>
            <a:prstDash val="solid"/>
            <a:round/>
            <a:headEnd type="none" w="sm" len="sm"/>
            <a:tailEnd type="none" w="sm" len="sm"/>
          </a:ln>
        </p:spPr>
        <p:txBody>
          <a:bodyPr spcFirstLastPara="1" wrap="square" lIns="91425" tIns="91425" rIns="91425" bIns="91425" anchor="t" anchorCtr="0">
            <a:noAutofit/>
          </a:bodyPr>
          <a:lstStyle/>
          <a:p>
            <a:pPr marL="179999" marR="2217450" lvl="0" indent="0" algn="l" rtl="0">
              <a:spcBef>
                <a:spcPts val="0"/>
              </a:spcBef>
              <a:spcAft>
                <a:spcPts val="0"/>
              </a:spcAft>
              <a:buNone/>
            </a:pPr>
            <a:r>
              <a:rPr lang="en-GB" sz="2500" b="1">
                <a:solidFill>
                  <a:srgbClr val="AF6E22"/>
                </a:solidFill>
              </a:rPr>
              <a:t>Name the energy source</a:t>
            </a:r>
            <a:endParaRPr sz="2500" b="1">
              <a:solidFill>
                <a:srgbClr val="AF6E22"/>
              </a:solidFill>
            </a:endParaRPr>
          </a:p>
          <a:p>
            <a:pPr marL="179999" marR="2217450" lvl="0" indent="0" algn="l" rtl="0">
              <a:spcBef>
                <a:spcPts val="1000"/>
              </a:spcBef>
              <a:spcAft>
                <a:spcPts val="0"/>
              </a:spcAft>
              <a:buNone/>
            </a:pPr>
            <a:r>
              <a:rPr lang="en-GB" sz="1800">
                <a:solidFill>
                  <a:schemeClr val="dk1"/>
                </a:solidFill>
              </a:rPr>
              <a:t>Does it harm the </a:t>
            </a:r>
            <a:endParaRPr sz="1800">
              <a:solidFill>
                <a:schemeClr val="dk1"/>
              </a:solidFill>
            </a:endParaRPr>
          </a:p>
          <a:p>
            <a:pPr marL="179999" marR="2217450" lvl="0" indent="0" algn="l" rtl="0">
              <a:spcBef>
                <a:spcPts val="0"/>
              </a:spcBef>
              <a:spcAft>
                <a:spcPts val="0"/>
              </a:spcAft>
              <a:buNone/>
            </a:pPr>
            <a:r>
              <a:rPr lang="en-GB" sz="1800">
                <a:solidFill>
                  <a:schemeClr val="dk1"/>
                </a:solidFill>
              </a:rPr>
              <a:t>environment?</a:t>
            </a:r>
            <a:endParaRPr sz="600">
              <a:solidFill>
                <a:schemeClr val="dk1"/>
              </a:solidFill>
            </a:endParaRPr>
          </a:p>
          <a:p>
            <a:pPr marL="179999" marR="3207449" lvl="0" indent="0" algn="l" rtl="0">
              <a:spcBef>
                <a:spcPts val="0"/>
              </a:spcBef>
              <a:spcAft>
                <a:spcPts val="0"/>
              </a:spcAft>
              <a:buNone/>
            </a:pPr>
            <a:r>
              <a:rPr lang="en-GB" sz="1800">
                <a:solidFill>
                  <a:schemeClr val="dk1"/>
                </a:solidFill>
              </a:rPr>
              <a:t>Is it renewable? </a:t>
            </a:r>
            <a:endParaRPr sz="1800">
              <a:solidFill>
                <a:schemeClr val="dk1"/>
              </a:solidFill>
            </a:endParaRPr>
          </a:p>
          <a:p>
            <a:pPr marL="179999" marR="3207449" lvl="0" indent="0" algn="l" rtl="0">
              <a:spcBef>
                <a:spcPts val="0"/>
              </a:spcBef>
              <a:spcAft>
                <a:spcPts val="0"/>
              </a:spcAft>
              <a:buNone/>
            </a:pPr>
            <a:endParaRPr sz="1800">
              <a:solidFill>
                <a:schemeClr val="dk1"/>
              </a:solidFill>
            </a:endParaRPr>
          </a:p>
          <a:p>
            <a:pPr marL="179999" marR="3207449" lvl="0" indent="0" algn="l" rtl="0">
              <a:spcBef>
                <a:spcPts val="0"/>
              </a:spcBef>
              <a:spcAft>
                <a:spcPts val="0"/>
              </a:spcAft>
              <a:buNone/>
            </a:pPr>
            <a:r>
              <a:rPr lang="en-GB" sz="1800" b="1">
                <a:solidFill>
                  <a:schemeClr val="dk1"/>
                </a:solidFill>
              </a:rPr>
              <a:t>Look at your bill to find out where your energy comes from.</a:t>
            </a:r>
            <a:endParaRPr sz="1800">
              <a:solidFill>
                <a:schemeClr val="dk1"/>
              </a:solidFill>
            </a:endParaRPr>
          </a:p>
          <a:p>
            <a:pPr marL="179999" marR="2307450" lvl="0" indent="0" algn="l" rtl="0">
              <a:spcBef>
                <a:spcPts val="0"/>
              </a:spcBef>
              <a:spcAft>
                <a:spcPts val="0"/>
              </a:spcAft>
              <a:buNone/>
            </a:pPr>
            <a:endParaRPr sz="1800">
              <a:solidFill>
                <a:schemeClr val="dk1"/>
              </a:solidFill>
            </a:endParaRPr>
          </a:p>
          <a:p>
            <a:pPr marL="179999" marR="3297449" lvl="0" indent="0" algn="l" rtl="0">
              <a:spcBef>
                <a:spcPts val="1000"/>
              </a:spcBef>
              <a:spcAft>
                <a:spcPts val="1000"/>
              </a:spcAft>
              <a:buNone/>
            </a:pPr>
            <a:endParaRPr sz="1800">
              <a:solidFill>
                <a:schemeClr val="dk1"/>
              </a:solidFill>
            </a:endParaRPr>
          </a:p>
        </p:txBody>
      </p:sp>
      <p:sp>
        <p:nvSpPr>
          <p:cNvPr id="854" name="Google Shape;854;p80"/>
          <p:cNvSpPr txBox="1"/>
          <p:nvPr/>
        </p:nvSpPr>
        <p:spPr>
          <a:xfrm>
            <a:off x="617400" y="73738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AF6E22"/>
                </a:solidFill>
              </a:rPr>
              <a:t>“</a:t>
            </a:r>
            <a:endParaRPr sz="7200">
              <a:solidFill>
                <a:srgbClr val="AF6E22"/>
              </a:solidFill>
            </a:endParaRPr>
          </a:p>
        </p:txBody>
      </p:sp>
      <p:sp>
        <p:nvSpPr>
          <p:cNvPr id="855" name="Google Shape;855;p80"/>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pic>
        <p:nvPicPr>
          <p:cNvPr id="856" name="Google Shape;856;p80" title="A switched on lightbulb"/>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44874" y="1904850"/>
            <a:ext cx="757200" cy="929381"/>
          </a:xfrm>
          <a:prstGeom prst="rect">
            <a:avLst/>
          </a:prstGeom>
          <a:noFill/>
          <a:ln>
            <a:noFill/>
          </a:ln>
        </p:spPr>
      </p:pic>
      <p:pic>
        <p:nvPicPr>
          <p:cNvPr id="857" name="Google Shape;857;p80" title="A plug in a socket with the switch turned of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46151" y="1915175"/>
            <a:ext cx="962494" cy="908725"/>
          </a:xfrm>
          <a:prstGeom prst="rect">
            <a:avLst/>
          </a:prstGeom>
          <a:noFill/>
          <a:ln>
            <a:noFill/>
          </a:ln>
        </p:spPr>
      </p:pic>
      <p:pic>
        <p:nvPicPr>
          <p:cNvPr id="858" name="Google Shape;858;p80" title="Wind turbines in a field"/>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949947" y="4698144"/>
            <a:ext cx="972000" cy="648000"/>
          </a:xfrm>
          <a:prstGeom prst="rect">
            <a:avLst/>
          </a:prstGeom>
          <a:noFill/>
          <a:ln>
            <a:noFill/>
          </a:ln>
        </p:spPr>
      </p:pic>
      <p:sp>
        <p:nvSpPr>
          <p:cNvPr id="859" name="Google Shape;859;p80"/>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F8C333"/>
                </a:solidFill>
              </a:rPr>
              <a:t>AFFORDABLE AND</a:t>
            </a:r>
            <a:endParaRPr>
              <a:solidFill>
                <a:srgbClr val="F8C333"/>
              </a:solidFill>
            </a:endParaRPr>
          </a:p>
          <a:p>
            <a:pPr marL="0" lvl="0" indent="0" algn="l" rtl="0">
              <a:spcBef>
                <a:spcPts val="0"/>
              </a:spcBef>
              <a:spcAft>
                <a:spcPts val="0"/>
              </a:spcAft>
              <a:buClr>
                <a:schemeClr val="dk1"/>
              </a:buClr>
              <a:buSzPts val="1100"/>
              <a:buFont typeface="Arial"/>
              <a:buNone/>
            </a:pPr>
            <a:r>
              <a:rPr lang="en-GB">
                <a:solidFill>
                  <a:srgbClr val="F8C333"/>
                </a:solidFill>
              </a:rPr>
              <a:t>CLEAN ENERGY</a:t>
            </a:r>
            <a:endParaRPr/>
          </a:p>
        </p:txBody>
      </p:sp>
      <p:sp>
        <p:nvSpPr>
          <p:cNvPr id="860" name="Google Shape;860;p80"/>
          <p:cNvSpPr txBox="1">
            <a:spLocks noGrp="1"/>
          </p:cNvSpPr>
          <p:nvPr>
            <p:ph type="subTitle" idx="1"/>
          </p:nvPr>
        </p:nvSpPr>
        <p:spPr>
          <a:xfrm>
            <a:off x="594625" y="270250"/>
            <a:ext cx="5034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F8C333"/>
                </a:solidFill>
              </a:rPr>
              <a:t>7</a:t>
            </a:r>
            <a:endParaRPr/>
          </a:p>
        </p:txBody>
      </p:sp>
      <p:sp>
        <p:nvSpPr>
          <p:cNvPr id="861" name="Google Shape;861;p80"/>
          <p:cNvSpPr/>
          <p:nvPr/>
        </p:nvSpPr>
        <p:spPr>
          <a:xfrm>
            <a:off x="777725" y="2265825"/>
            <a:ext cx="3232200" cy="1390500"/>
          </a:xfrm>
          <a:prstGeom prst="wedgeRoundRectCallout">
            <a:avLst>
              <a:gd name="adj1" fmla="val -52255"/>
              <a:gd name="adj2" fmla="val 69272"/>
              <a:gd name="adj3" fmla="val 0"/>
            </a:avLst>
          </a:prstGeom>
          <a:solidFill>
            <a:schemeClr val="lt1"/>
          </a:solidFill>
          <a:ln w="38100" cap="flat" cmpd="sng">
            <a:solidFill>
              <a:srgbClr val="F8C333"/>
            </a:solidFill>
            <a:prstDash val="solid"/>
            <a:round/>
            <a:headEnd type="none" w="sm" len="sm"/>
            <a:tailEnd type="none" w="sm" len="sm"/>
          </a:ln>
        </p:spPr>
        <p:txBody>
          <a:bodyPr spcFirstLastPara="1" wrap="square" lIns="91425" tIns="91425" rIns="91425" bIns="91425" anchor="ctr" anchorCtr="0">
            <a:noAutofit/>
          </a:bodyPr>
          <a:lstStyle/>
          <a:p>
            <a:pPr marL="0" marR="1143224" lvl="0" indent="0" algn="l" rtl="0">
              <a:spcBef>
                <a:spcPts val="0"/>
              </a:spcBef>
              <a:spcAft>
                <a:spcPts val="0"/>
              </a:spcAft>
              <a:buClr>
                <a:schemeClr val="dk1"/>
              </a:buClr>
              <a:buSzPts val="1100"/>
              <a:buFont typeface="Arial"/>
              <a:buNone/>
            </a:pPr>
            <a:r>
              <a:rPr lang="en-GB" sz="1900">
                <a:solidFill>
                  <a:schemeClr val="dk1"/>
                </a:solidFill>
              </a:rPr>
              <a:t>I keep the lid on the pan when I boil water.</a:t>
            </a:r>
            <a:endParaRPr sz="1900"/>
          </a:p>
        </p:txBody>
      </p:sp>
      <p:grpSp>
        <p:nvGrpSpPr>
          <p:cNvPr id="862" name="Google Shape;862;p80"/>
          <p:cNvGrpSpPr/>
          <p:nvPr/>
        </p:nvGrpSpPr>
        <p:grpSpPr>
          <a:xfrm>
            <a:off x="827562" y="1428469"/>
            <a:ext cx="720036" cy="720036"/>
            <a:chOff x="4476750" y="1323975"/>
            <a:chExt cx="1080000" cy="1080000"/>
          </a:xfrm>
        </p:grpSpPr>
        <p:sp>
          <p:nvSpPr>
            <p:cNvPr id="863" name="Google Shape;863;p80"/>
            <p:cNvSpPr/>
            <p:nvPr/>
          </p:nvSpPr>
          <p:spPr>
            <a:xfrm>
              <a:off x="4476750" y="1323975"/>
              <a:ext cx="1080000" cy="1080000"/>
            </a:xfrm>
            <a:prstGeom prst="ellipse">
              <a:avLst/>
            </a:prstGeom>
            <a:solidFill>
              <a:srgbClr val="F8C33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4" name="Google Shape;864;p8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80536" y="1504275"/>
              <a:ext cx="672436" cy="719401"/>
            </a:xfrm>
            <a:prstGeom prst="rect">
              <a:avLst/>
            </a:prstGeom>
            <a:noFill/>
            <a:ln>
              <a:noFill/>
            </a:ln>
          </p:spPr>
        </p:pic>
      </p:grpSp>
      <p:pic>
        <p:nvPicPr>
          <p:cNvPr id="865" name="Google Shape;865;p80" title="A pan with a lid on a hob"/>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728250" y="2578177"/>
            <a:ext cx="1148695" cy="765787"/>
          </a:xfrm>
          <a:prstGeom prst="rect">
            <a:avLst/>
          </a:prstGeom>
          <a:noFill/>
          <a:ln>
            <a:noFill/>
          </a:ln>
        </p:spPr>
      </p:pic>
      <p:pic>
        <p:nvPicPr>
          <p:cNvPr id="866" name="Google Shape;866;p80" title="Clothes drting on an outdoor washing line"/>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304013" y="2933963"/>
            <a:ext cx="1148700" cy="765803"/>
          </a:xfrm>
          <a:prstGeom prst="rect">
            <a:avLst/>
          </a:prstGeom>
          <a:noFill/>
          <a:ln>
            <a:noFill/>
          </a:ln>
        </p:spPr>
      </p:pic>
      <p:pic>
        <p:nvPicPr>
          <p:cNvPr id="867" name="Google Shape;867;p80" title="A thermostat on a radiato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138300" y="1904850"/>
            <a:ext cx="757200" cy="929374"/>
          </a:xfrm>
          <a:prstGeom prst="rect">
            <a:avLst/>
          </a:prstGeom>
          <a:noFill/>
          <a:ln>
            <a:noFill/>
          </a:ln>
        </p:spPr>
      </p:pic>
      <p:grpSp>
        <p:nvGrpSpPr>
          <p:cNvPr id="868" name="Google Shape;868;p80"/>
          <p:cNvGrpSpPr/>
          <p:nvPr/>
        </p:nvGrpSpPr>
        <p:grpSpPr>
          <a:xfrm>
            <a:off x="5686999" y="2933975"/>
            <a:ext cx="1148700" cy="765800"/>
            <a:chOff x="5686999" y="2933975"/>
            <a:chExt cx="1148700" cy="765800"/>
          </a:xfrm>
        </p:grpSpPr>
        <p:pic>
          <p:nvPicPr>
            <p:cNvPr id="869" name="Google Shape;869;p80" title="A shower head next to a stopwatch icon"/>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5686999" y="2933975"/>
              <a:ext cx="1148700" cy="765800"/>
            </a:xfrm>
            <a:prstGeom prst="rect">
              <a:avLst/>
            </a:prstGeom>
            <a:noFill/>
            <a:ln>
              <a:noFill/>
            </a:ln>
          </p:spPr>
        </p:pic>
        <p:pic>
          <p:nvPicPr>
            <p:cNvPr id="870" name="Google Shape;870;p80"/>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6520833" y="3343974"/>
              <a:ext cx="209291" cy="252000"/>
            </a:xfrm>
            <a:prstGeom prst="rect">
              <a:avLst/>
            </a:prstGeom>
            <a:noFill/>
            <a:ln>
              <a:noFill/>
            </a:ln>
          </p:spPr>
        </p:pic>
      </p:grpSp>
      <p:pic>
        <p:nvPicPr>
          <p:cNvPr id="871" name="Google Shape;871;p80" title="Solar panels in a field"/>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949950" y="5469563"/>
            <a:ext cx="972000" cy="647999"/>
          </a:xfrm>
          <a:prstGeom prst="rect">
            <a:avLst/>
          </a:prstGeom>
          <a:noFill/>
          <a:ln>
            <a:noFill/>
          </a:ln>
        </p:spPr>
      </p:pic>
      <p:pic>
        <p:nvPicPr>
          <p:cNvPr id="872" name="Google Shape;872;p80" title="A hydroelectric dam"/>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4894449" y="5469565"/>
            <a:ext cx="972000" cy="648000"/>
          </a:xfrm>
          <a:prstGeom prst="rect">
            <a:avLst/>
          </a:prstGeom>
          <a:noFill/>
          <a:ln>
            <a:noFill/>
          </a:ln>
        </p:spPr>
      </p:pic>
      <p:pic>
        <p:nvPicPr>
          <p:cNvPr id="873" name="Google Shape;873;p80" title="A large wave"/>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3838950" y="5469563"/>
            <a:ext cx="972000" cy="648000"/>
          </a:xfrm>
          <a:prstGeom prst="rect">
            <a:avLst/>
          </a:prstGeom>
          <a:noFill/>
          <a:ln>
            <a:noFill/>
          </a:ln>
        </p:spPr>
      </p:pic>
      <p:pic>
        <p:nvPicPr>
          <p:cNvPr id="874" name="Google Shape;874;p80" title="Gas hob - lit"/>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5949938" y="6246300"/>
            <a:ext cx="972000" cy="648000"/>
          </a:xfrm>
          <a:prstGeom prst="rect">
            <a:avLst/>
          </a:prstGeom>
          <a:noFill/>
          <a:ln>
            <a:noFill/>
          </a:ln>
        </p:spPr>
      </p:pic>
      <p:pic>
        <p:nvPicPr>
          <p:cNvPr id="875" name="Google Shape;875;p80" title="Red hot coals"/>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4894460" y="4697560"/>
            <a:ext cx="972000" cy="648000"/>
          </a:xfrm>
          <a:prstGeom prst="rect">
            <a:avLst/>
          </a:prstGeom>
          <a:noFill/>
          <a:ln>
            <a:noFill/>
          </a:ln>
        </p:spPr>
      </p:pic>
      <p:pic>
        <p:nvPicPr>
          <p:cNvPr id="876" name="Google Shape;876;p80" title="A fuel pump in the fuel tank of a car"/>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3838951" y="6260421"/>
            <a:ext cx="972000" cy="647999"/>
          </a:xfrm>
          <a:prstGeom prst="rect">
            <a:avLst/>
          </a:prstGeom>
          <a:noFill/>
          <a:ln>
            <a:noFill/>
          </a:ln>
        </p:spPr>
      </p:pic>
      <p:pic>
        <p:nvPicPr>
          <p:cNvPr id="877" name="Google Shape;877;p80" title="Some chopped wooden logs"/>
          <p:cNvPicPr preferRelativeResize="0"/>
          <p:nvPr/>
        </p:nvPicPr>
        <p:blipFill>
          <a:blip r:embed="rId19" cstate="email">
            <a:alphaModFix/>
            <a:extLst>
              <a:ext uri="{28A0092B-C50C-407E-A947-70E740481C1C}">
                <a14:useLocalDpi xmlns:a14="http://schemas.microsoft.com/office/drawing/2010/main"/>
              </a:ext>
            </a:extLst>
          </a:blip>
          <a:stretch>
            <a:fillRect/>
          </a:stretch>
        </p:blipFill>
        <p:spPr>
          <a:xfrm>
            <a:off x="4894450" y="6246000"/>
            <a:ext cx="972000" cy="648000"/>
          </a:xfrm>
          <a:prstGeom prst="rect">
            <a:avLst/>
          </a:prstGeom>
          <a:noFill/>
          <a:ln>
            <a:noFill/>
          </a:ln>
        </p:spPr>
      </p:pic>
      <p:pic>
        <p:nvPicPr>
          <p:cNvPr id="878" name="Google Shape;878;p80" title="A power station emitting lots of smoke"/>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5454588" y="8046752"/>
            <a:ext cx="1363087" cy="908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cxnSp>
        <p:nvCxnSpPr>
          <p:cNvPr id="884" name="Google Shape;884;p81"/>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85" name="Google Shape;885;p81"/>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886" name="Google Shape;886;p81"/>
          <p:cNvCxnSpPr/>
          <p:nvPr/>
        </p:nvCxnSpPr>
        <p:spPr>
          <a:xfrm rot="10800000" flipH="1">
            <a:off x="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887" name="Google Shape;887;p81"/>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888" name="Google Shape;888;p81"/>
          <p:cNvSpPr/>
          <p:nvPr/>
        </p:nvSpPr>
        <p:spPr>
          <a:xfrm>
            <a:off x="3636288" y="4399954"/>
            <a:ext cx="3581700" cy="2790600"/>
          </a:xfrm>
          <a:prstGeom prst="rect">
            <a:avLst/>
          </a:prstGeom>
          <a:solidFill>
            <a:srgbClr val="A32C4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WORKERS’</a:t>
            </a:r>
            <a:endParaRPr sz="3600" b="1">
              <a:solidFill>
                <a:schemeClr val="lt1"/>
              </a:solidFill>
              <a:latin typeface="Oswald"/>
              <a:ea typeface="Oswald"/>
              <a:cs typeface="Oswald"/>
              <a:sym typeface="Oswald"/>
            </a:endParaRPr>
          </a:p>
          <a:p>
            <a:pPr marL="269999" lvl="0" indent="0" algn="l" rtl="0">
              <a:spcBef>
                <a:spcPts val="0"/>
              </a:spcBef>
              <a:spcAft>
                <a:spcPts val="0"/>
              </a:spcAft>
              <a:buNone/>
            </a:pPr>
            <a:r>
              <a:rPr lang="en-GB" sz="3600" b="1">
                <a:solidFill>
                  <a:schemeClr val="lt1"/>
                </a:solidFill>
                <a:latin typeface="Oswald"/>
                <a:ea typeface="Oswald"/>
                <a:cs typeface="Oswald"/>
                <a:sym typeface="Oswald"/>
              </a:rPr>
              <a:t>RIGHTS</a:t>
            </a:r>
            <a:endParaRPr sz="3600" b="1">
              <a:solidFill>
                <a:schemeClr val="lt1"/>
              </a:solidFill>
              <a:latin typeface="Oswald"/>
              <a:ea typeface="Oswald"/>
              <a:cs typeface="Oswald"/>
              <a:sym typeface="Oswald"/>
            </a:endParaRPr>
          </a:p>
        </p:txBody>
      </p:sp>
      <p:sp>
        <p:nvSpPr>
          <p:cNvPr id="889" name="Google Shape;889;p81"/>
          <p:cNvSpPr/>
          <p:nvPr/>
        </p:nvSpPr>
        <p:spPr>
          <a:xfrm>
            <a:off x="3636288" y="1283516"/>
            <a:ext cx="3581700" cy="2790600"/>
          </a:xfrm>
          <a:prstGeom prst="rect">
            <a:avLst/>
          </a:prstGeom>
          <a:solidFill>
            <a:srgbClr val="A32C43"/>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NATIONAL LIVING </a:t>
            </a:r>
            <a:endParaRPr sz="36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WAGE</a:t>
            </a:r>
            <a:endParaRPr sz="2100" b="1">
              <a:solidFill>
                <a:schemeClr val="lt1"/>
              </a:solidFill>
              <a:latin typeface="Oswald"/>
              <a:ea typeface="Oswald"/>
              <a:cs typeface="Oswald"/>
              <a:sym typeface="Oswald"/>
            </a:endParaRPr>
          </a:p>
        </p:txBody>
      </p:sp>
      <p:sp>
        <p:nvSpPr>
          <p:cNvPr id="890" name="Google Shape;890;p81"/>
          <p:cNvSpPr/>
          <p:nvPr/>
        </p:nvSpPr>
        <p:spPr>
          <a:xfrm>
            <a:off x="3636288" y="7518279"/>
            <a:ext cx="3581700" cy="2790600"/>
          </a:xfrm>
          <a:prstGeom prst="rect">
            <a:avLst/>
          </a:prstGeom>
          <a:solidFill>
            <a:srgbClr val="A32C4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SOFT </a:t>
            </a:r>
            <a:endParaRPr sz="3600" b="1">
              <a:solidFill>
                <a:schemeClr val="lt1"/>
              </a:solidFill>
              <a:latin typeface="Oswald"/>
              <a:ea typeface="Oswald"/>
              <a:cs typeface="Oswald"/>
              <a:sym typeface="Oswald"/>
            </a:endParaRPr>
          </a:p>
          <a:p>
            <a:pPr marL="269999" lvl="0" indent="0" algn="l" rtl="0">
              <a:spcBef>
                <a:spcPts val="0"/>
              </a:spcBef>
              <a:spcAft>
                <a:spcPts val="0"/>
              </a:spcAft>
              <a:buNone/>
            </a:pPr>
            <a:r>
              <a:rPr lang="en-GB" sz="3600" b="1">
                <a:solidFill>
                  <a:schemeClr val="lt1"/>
                </a:solidFill>
                <a:latin typeface="Oswald"/>
                <a:ea typeface="Oswald"/>
                <a:cs typeface="Oswald"/>
                <a:sym typeface="Oswald"/>
              </a:rPr>
              <a:t>SKILLS</a:t>
            </a:r>
            <a:endParaRPr sz="3600" b="1">
              <a:solidFill>
                <a:schemeClr val="lt1"/>
              </a:solidFill>
              <a:latin typeface="Oswald"/>
              <a:ea typeface="Oswald"/>
              <a:cs typeface="Oswald"/>
              <a:sym typeface="Oswald"/>
            </a:endParaRPr>
          </a:p>
        </p:txBody>
      </p:sp>
      <p:pic>
        <p:nvPicPr>
          <p:cNvPr id="891" name="Google Shape;891;p8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1283425"/>
            <a:ext cx="2790600" cy="2790600"/>
          </a:xfrm>
          <a:prstGeom prst="rect">
            <a:avLst/>
          </a:prstGeom>
          <a:noFill/>
          <a:ln>
            <a:noFill/>
          </a:ln>
        </p:spPr>
      </p:pic>
      <p:pic>
        <p:nvPicPr>
          <p:cNvPr id="892" name="Google Shape;892;p8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4399888"/>
            <a:ext cx="2790600" cy="2790600"/>
          </a:xfrm>
          <a:prstGeom prst="rect">
            <a:avLst/>
          </a:prstGeom>
          <a:noFill/>
          <a:ln>
            <a:noFill/>
          </a:ln>
        </p:spPr>
      </p:pic>
      <p:pic>
        <p:nvPicPr>
          <p:cNvPr id="893" name="Google Shape;893;p8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7518200"/>
            <a:ext cx="2790600" cy="2790600"/>
          </a:xfrm>
          <a:prstGeom prst="rect">
            <a:avLst/>
          </a:prstGeom>
          <a:noFill/>
          <a:ln>
            <a:noFill/>
          </a:ln>
        </p:spPr>
      </p:pic>
      <p:sp>
        <p:nvSpPr>
          <p:cNvPr id="894" name="Google Shape;894;p81"/>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A32C43"/>
                </a:solidFill>
              </a:rPr>
              <a:t>DECENT WORK AND </a:t>
            </a:r>
            <a:endParaRPr>
              <a:solidFill>
                <a:srgbClr val="A32C43"/>
              </a:solidFill>
            </a:endParaRPr>
          </a:p>
          <a:p>
            <a:pPr marL="0" lvl="0" indent="0" algn="l" rtl="0">
              <a:spcBef>
                <a:spcPts val="0"/>
              </a:spcBef>
              <a:spcAft>
                <a:spcPts val="0"/>
              </a:spcAft>
              <a:buClr>
                <a:schemeClr val="dk1"/>
              </a:buClr>
              <a:buSzPts val="1100"/>
              <a:buFont typeface="Arial"/>
              <a:buNone/>
            </a:pPr>
            <a:r>
              <a:rPr lang="en-GB">
                <a:solidFill>
                  <a:srgbClr val="A32C43"/>
                </a:solidFill>
              </a:rPr>
              <a:t>ECONOMIC GROWTH</a:t>
            </a:r>
            <a:endParaRPr/>
          </a:p>
        </p:txBody>
      </p:sp>
      <p:sp>
        <p:nvSpPr>
          <p:cNvPr id="895" name="Google Shape;895;p81"/>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A32C43"/>
                </a:solidFill>
              </a:rPr>
              <a:t>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82"/>
          <p:cNvSpPr/>
          <p:nvPr/>
        </p:nvSpPr>
        <p:spPr>
          <a:xfrm>
            <a:off x="594667" y="7563500"/>
            <a:ext cx="6448200" cy="2700000"/>
          </a:xfrm>
          <a:prstGeom prst="rect">
            <a:avLst/>
          </a:prstGeom>
          <a:solidFill>
            <a:srgbClr val="F3F3F3"/>
          </a:solidFill>
          <a:ln w="38100" cap="flat" cmpd="sng">
            <a:solidFill>
              <a:srgbClr val="A32C43"/>
            </a:solidFill>
            <a:prstDash val="solid"/>
            <a:round/>
            <a:headEnd type="none" w="sm" len="sm"/>
            <a:tailEnd type="none" w="sm" len="sm"/>
          </a:ln>
        </p:spPr>
        <p:txBody>
          <a:bodyPr spcFirstLastPara="1" wrap="square" lIns="91425" tIns="91425" rIns="91425" bIns="91425" anchor="t" anchorCtr="0">
            <a:noAutofit/>
          </a:bodyPr>
          <a:lstStyle/>
          <a:p>
            <a:pPr marL="450000" marR="50082" lvl="0" indent="0" algn="l" rtl="0">
              <a:spcBef>
                <a:spcPts val="0"/>
              </a:spcBef>
              <a:spcAft>
                <a:spcPts val="0"/>
              </a:spcAft>
              <a:buNone/>
            </a:pPr>
            <a:endParaRPr sz="600" b="1">
              <a:solidFill>
                <a:srgbClr val="A32C43"/>
              </a:solidFill>
            </a:endParaRPr>
          </a:p>
          <a:p>
            <a:pPr marL="450000" marR="50082" lvl="0" indent="0" algn="l" rtl="0">
              <a:spcBef>
                <a:spcPts val="0"/>
              </a:spcBef>
              <a:spcAft>
                <a:spcPts val="0"/>
              </a:spcAft>
              <a:buNone/>
            </a:pPr>
            <a:r>
              <a:rPr lang="en-GB" sz="1800" b="1">
                <a:solidFill>
                  <a:srgbClr val="A32C43"/>
                </a:solidFill>
              </a:rPr>
              <a:t>Soft skills are general skills that employers look for and are needed for most jobs.  They include communication, leadership, positivity, flexibility and problem solving skills.</a:t>
            </a:r>
            <a:endParaRPr sz="1800" b="1">
              <a:solidFill>
                <a:srgbClr val="A32C43"/>
              </a:solidFill>
            </a:endParaRPr>
          </a:p>
          <a:p>
            <a:pPr marL="179999" marR="50082" lvl="0" indent="0" algn="l" rtl="0">
              <a:spcBef>
                <a:spcPts val="0"/>
              </a:spcBef>
              <a:spcAft>
                <a:spcPts val="0"/>
              </a:spcAft>
              <a:buNone/>
            </a:pPr>
            <a:endParaRPr/>
          </a:p>
          <a:p>
            <a:pPr marL="179999" marR="50082" lvl="0" indent="270000" algn="l" rtl="0">
              <a:spcBef>
                <a:spcPts val="0"/>
              </a:spcBef>
              <a:spcAft>
                <a:spcPts val="0"/>
              </a:spcAft>
              <a:buNone/>
            </a:pPr>
            <a:r>
              <a:rPr lang="en-GB" sz="1800"/>
              <a:t>Why are soft skills so important?</a:t>
            </a:r>
            <a:endParaRPr sz="1800"/>
          </a:p>
          <a:p>
            <a:pPr marL="179999" marR="50082" lvl="0" indent="270000" algn="l" rtl="0">
              <a:spcBef>
                <a:spcPts val="1000"/>
              </a:spcBef>
              <a:spcAft>
                <a:spcPts val="0"/>
              </a:spcAft>
              <a:buNone/>
            </a:pPr>
            <a:r>
              <a:rPr lang="en-GB" sz="1800"/>
              <a:t>What can you do to develop your soft skills? </a:t>
            </a:r>
            <a:endParaRPr sz="1800"/>
          </a:p>
          <a:p>
            <a:pPr marL="179999" marR="50082" lvl="0" indent="270000" algn="l" rtl="0">
              <a:spcBef>
                <a:spcPts val="1000"/>
              </a:spcBef>
              <a:spcAft>
                <a:spcPts val="0"/>
              </a:spcAft>
              <a:buNone/>
            </a:pPr>
            <a:r>
              <a:rPr lang="en-GB" sz="1800" b="1"/>
              <a:t>Share your ideas with the group.</a:t>
            </a:r>
            <a:endParaRPr sz="1800" b="1"/>
          </a:p>
          <a:p>
            <a:pPr marL="450000" marR="234172" lvl="0" indent="0" algn="l" rtl="0">
              <a:spcBef>
                <a:spcPts val="1000"/>
              </a:spcBef>
              <a:spcAft>
                <a:spcPts val="1000"/>
              </a:spcAft>
              <a:buNone/>
            </a:pPr>
            <a:endParaRPr sz="1800">
              <a:solidFill>
                <a:schemeClr val="dk1"/>
              </a:solidFill>
              <a:latin typeface="Roboto"/>
              <a:ea typeface="Roboto"/>
              <a:cs typeface="Roboto"/>
              <a:sym typeface="Roboto"/>
            </a:endParaRPr>
          </a:p>
        </p:txBody>
      </p:sp>
      <p:cxnSp>
        <p:nvCxnSpPr>
          <p:cNvPr id="902" name="Google Shape;902;p82"/>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03" name="Google Shape;903;p82"/>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04" name="Google Shape;904;p82"/>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905" name="Google Shape;905;p82"/>
          <p:cNvSpPr/>
          <p:nvPr/>
        </p:nvSpPr>
        <p:spPr>
          <a:xfrm>
            <a:off x="594617" y="1328750"/>
            <a:ext cx="6448200" cy="2700000"/>
          </a:xfrm>
          <a:prstGeom prst="rect">
            <a:avLst/>
          </a:prstGeom>
          <a:solidFill>
            <a:srgbClr val="F3F3F3"/>
          </a:solidFill>
          <a:ln w="38100" cap="flat" cmpd="sng">
            <a:solidFill>
              <a:srgbClr val="A32C43"/>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3000" b="1">
                <a:solidFill>
                  <a:srgbClr val="A32C43"/>
                </a:solidFill>
              </a:rPr>
              <a:t>National Living Wage</a:t>
            </a:r>
            <a:endParaRPr sz="3000" b="1">
              <a:solidFill>
                <a:srgbClr val="A32C43"/>
              </a:solidFill>
            </a:endParaRPr>
          </a:p>
          <a:p>
            <a:pPr marL="179999" marR="2217450" lvl="0" indent="0" algn="l" rtl="0">
              <a:spcBef>
                <a:spcPts val="1000"/>
              </a:spcBef>
              <a:spcAft>
                <a:spcPts val="0"/>
              </a:spcAft>
              <a:buNone/>
            </a:pPr>
            <a:r>
              <a:rPr lang="en-GB" sz="2000" b="1">
                <a:solidFill>
                  <a:schemeClr val="dk1"/>
                </a:solidFill>
              </a:rPr>
              <a:t>How much is the National Living Wage in the UK?</a:t>
            </a:r>
            <a:endParaRPr sz="3000" b="1">
              <a:solidFill>
                <a:srgbClr val="A32C43"/>
              </a:solidFill>
            </a:endParaRPr>
          </a:p>
          <a:p>
            <a:pPr marL="719999" marR="144172" lvl="0" indent="-127000" algn="l" rtl="0">
              <a:spcBef>
                <a:spcPts val="0"/>
              </a:spcBef>
              <a:spcAft>
                <a:spcPts val="0"/>
              </a:spcAft>
              <a:buClr>
                <a:schemeClr val="dk1"/>
              </a:buClr>
              <a:buSzPts val="2000"/>
              <a:buAutoNum type="alphaLcPeriod"/>
            </a:pPr>
            <a:r>
              <a:rPr lang="en-GB" sz="2000">
                <a:solidFill>
                  <a:schemeClr val="dk1"/>
                </a:solidFill>
              </a:rPr>
              <a:t> £7.50</a:t>
            </a:r>
            <a:endParaRPr sz="2000">
              <a:solidFill>
                <a:schemeClr val="dk1"/>
              </a:solidFill>
            </a:endParaRPr>
          </a:p>
          <a:p>
            <a:pPr marL="719999" marR="144172" lvl="0" indent="-127000" algn="l" rtl="0">
              <a:spcBef>
                <a:spcPts val="0"/>
              </a:spcBef>
              <a:spcAft>
                <a:spcPts val="0"/>
              </a:spcAft>
              <a:buClr>
                <a:schemeClr val="dk1"/>
              </a:buClr>
              <a:buSzPts val="2000"/>
              <a:buAutoNum type="alphaLcPeriod"/>
            </a:pPr>
            <a:r>
              <a:rPr lang="en-GB" sz="2000">
                <a:solidFill>
                  <a:schemeClr val="dk1"/>
                </a:solidFill>
              </a:rPr>
              <a:t> £8.91</a:t>
            </a:r>
            <a:endParaRPr sz="2000">
              <a:solidFill>
                <a:schemeClr val="dk1"/>
              </a:solidFill>
            </a:endParaRPr>
          </a:p>
          <a:p>
            <a:pPr marL="719999" marR="144172" lvl="0" indent="-127000" algn="l" rtl="0">
              <a:spcBef>
                <a:spcPts val="0"/>
              </a:spcBef>
              <a:spcAft>
                <a:spcPts val="0"/>
              </a:spcAft>
              <a:buClr>
                <a:schemeClr val="dk1"/>
              </a:buClr>
              <a:buSzPts val="2000"/>
              <a:buAutoNum type="alphaLcPeriod"/>
            </a:pPr>
            <a:r>
              <a:rPr lang="en-GB" sz="2000">
                <a:solidFill>
                  <a:schemeClr val="dk1"/>
                </a:solidFill>
              </a:rPr>
              <a:t> £9.50 or £10.85 in London</a:t>
            </a:r>
            <a:endParaRPr sz="2000">
              <a:solidFill>
                <a:schemeClr val="dk1"/>
              </a:solidFill>
            </a:endParaRPr>
          </a:p>
          <a:p>
            <a:pPr marL="0" marR="144172" lvl="0" indent="179999" algn="l" rtl="0">
              <a:spcBef>
                <a:spcPts val="1000"/>
              </a:spcBef>
              <a:spcAft>
                <a:spcPts val="1000"/>
              </a:spcAft>
              <a:buNone/>
            </a:pPr>
            <a:r>
              <a:rPr lang="en-GB" sz="2000" b="1">
                <a:solidFill>
                  <a:schemeClr val="dk1"/>
                </a:solidFill>
              </a:rPr>
              <a:t>Do you think that this is enough to live on?</a:t>
            </a:r>
            <a:endParaRPr sz="2000" b="1">
              <a:solidFill>
                <a:schemeClr val="dk1"/>
              </a:solidFill>
            </a:endParaRPr>
          </a:p>
        </p:txBody>
      </p:sp>
      <p:sp>
        <p:nvSpPr>
          <p:cNvPr id="906" name="Google Shape;906;p82"/>
          <p:cNvSpPr/>
          <p:nvPr/>
        </p:nvSpPr>
        <p:spPr>
          <a:xfrm>
            <a:off x="594667" y="4445175"/>
            <a:ext cx="6448200" cy="2700000"/>
          </a:xfrm>
          <a:prstGeom prst="rect">
            <a:avLst/>
          </a:prstGeom>
          <a:solidFill>
            <a:srgbClr val="F3F3F3"/>
          </a:solidFill>
          <a:ln w="38100" cap="flat" cmpd="sng">
            <a:solidFill>
              <a:srgbClr val="A32C43"/>
            </a:solidFill>
            <a:prstDash val="solid"/>
            <a:round/>
            <a:headEnd type="none" w="sm" len="sm"/>
            <a:tailEnd type="none" w="sm" len="sm"/>
          </a:ln>
        </p:spPr>
        <p:txBody>
          <a:bodyPr spcFirstLastPara="1" wrap="square" lIns="91425" tIns="91425" rIns="91425" bIns="91425" anchor="t" anchorCtr="0">
            <a:noAutofit/>
          </a:bodyPr>
          <a:lstStyle/>
          <a:p>
            <a:pPr marL="179999" marR="50082" lvl="0" indent="0" algn="l" rtl="0">
              <a:spcBef>
                <a:spcPts val="0"/>
              </a:spcBef>
              <a:spcAft>
                <a:spcPts val="0"/>
              </a:spcAft>
              <a:buNone/>
            </a:pPr>
            <a:r>
              <a:rPr lang="en-GB" sz="2000" b="1">
                <a:solidFill>
                  <a:srgbClr val="A32C43"/>
                </a:solidFill>
              </a:rPr>
              <a:t>Finish the sentences about your rights at work</a:t>
            </a:r>
            <a:endParaRPr sz="2000">
              <a:solidFill>
                <a:schemeClr val="dk1"/>
              </a:solidFill>
            </a:endParaRPr>
          </a:p>
          <a:p>
            <a:pPr marL="179999" marR="50082" lvl="0" indent="0" algn="ctr" rtl="0">
              <a:spcBef>
                <a:spcPts val="0"/>
              </a:spcBef>
              <a:spcAft>
                <a:spcPts val="0"/>
              </a:spcAft>
              <a:buNone/>
            </a:pPr>
            <a:r>
              <a:rPr lang="en-GB" sz="1800" b="1">
                <a:solidFill>
                  <a:schemeClr val="dk1"/>
                </a:solidFill>
              </a:rPr>
              <a:t>5.6                      48                  6    </a:t>
            </a:r>
            <a:endParaRPr sz="1800">
              <a:solidFill>
                <a:schemeClr val="dk1"/>
              </a:solidFill>
            </a:endParaRPr>
          </a:p>
          <a:p>
            <a:pPr marL="179999" marR="50082" lvl="0" indent="0" algn="l" rtl="0">
              <a:spcBef>
                <a:spcPts val="0"/>
              </a:spcBef>
              <a:spcAft>
                <a:spcPts val="0"/>
              </a:spcAft>
              <a:buNone/>
            </a:pPr>
            <a:r>
              <a:rPr lang="en-GB" sz="1800">
                <a:solidFill>
                  <a:schemeClr val="dk1"/>
                </a:solidFill>
              </a:rPr>
              <a:t>If you work more than ____ hours a day, you are entitled to a rest break.</a:t>
            </a:r>
            <a:endParaRPr sz="1800">
              <a:solidFill>
                <a:schemeClr val="dk1"/>
              </a:solidFill>
            </a:endParaRPr>
          </a:p>
          <a:p>
            <a:pPr marL="179999" marR="50082" lvl="0" indent="0" algn="l" rtl="0">
              <a:spcBef>
                <a:spcPts val="1000"/>
              </a:spcBef>
              <a:spcAft>
                <a:spcPts val="0"/>
              </a:spcAft>
              <a:buNone/>
            </a:pPr>
            <a:r>
              <a:rPr lang="en-GB" sz="1800">
                <a:solidFill>
                  <a:schemeClr val="dk1"/>
                </a:solidFill>
              </a:rPr>
              <a:t>The maximum you should work in a week is ______ hours.</a:t>
            </a:r>
            <a:endParaRPr sz="1800">
              <a:solidFill>
                <a:schemeClr val="dk1"/>
              </a:solidFill>
            </a:endParaRPr>
          </a:p>
          <a:p>
            <a:pPr marL="179999" marR="50082" lvl="0" indent="0" algn="l" rtl="0">
              <a:spcBef>
                <a:spcPts val="1000"/>
              </a:spcBef>
              <a:spcAft>
                <a:spcPts val="0"/>
              </a:spcAft>
              <a:buNone/>
            </a:pPr>
            <a:r>
              <a:rPr lang="en-GB" sz="1800">
                <a:solidFill>
                  <a:schemeClr val="dk1"/>
                </a:solidFill>
              </a:rPr>
              <a:t>You get ___ weeks paid leave a year if you are full time.</a:t>
            </a:r>
            <a:endParaRPr sz="1800">
              <a:solidFill>
                <a:schemeClr val="dk1"/>
              </a:solidFill>
            </a:endParaRPr>
          </a:p>
          <a:p>
            <a:pPr marL="179999" marR="50082" lvl="0" indent="0" algn="l" rtl="0">
              <a:spcBef>
                <a:spcPts val="1000"/>
              </a:spcBef>
              <a:spcAft>
                <a:spcPts val="0"/>
              </a:spcAft>
              <a:buNone/>
            </a:pPr>
            <a:endParaRPr sz="600">
              <a:solidFill>
                <a:schemeClr val="dk1"/>
              </a:solidFill>
            </a:endParaRPr>
          </a:p>
          <a:p>
            <a:pPr marL="179999" marR="50082" lvl="0" indent="0" algn="l" rtl="0">
              <a:spcBef>
                <a:spcPts val="0"/>
              </a:spcBef>
              <a:spcAft>
                <a:spcPts val="0"/>
              </a:spcAft>
              <a:buNone/>
            </a:pPr>
            <a:r>
              <a:rPr lang="en-GB" sz="1800" b="1">
                <a:solidFill>
                  <a:schemeClr val="dk1"/>
                </a:solidFill>
              </a:rPr>
              <a:t>Find out more on the </a:t>
            </a:r>
            <a:r>
              <a:rPr lang="en-GB" sz="1800" b="1" u="sng">
                <a:solidFill>
                  <a:schemeClr val="hlink"/>
                </a:solidFill>
                <a:hlinkClick r:id="rId3"/>
              </a:rPr>
              <a:t>Citizens Advice website</a:t>
            </a:r>
            <a:endParaRPr sz="2400">
              <a:solidFill>
                <a:schemeClr val="dk1"/>
              </a:solidFill>
            </a:endParaRPr>
          </a:p>
        </p:txBody>
      </p:sp>
      <p:sp>
        <p:nvSpPr>
          <p:cNvPr id="907" name="Google Shape;907;p82"/>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4"/>
              </a:rPr>
              <a:t>FIND OUT MORE</a:t>
            </a:r>
            <a:endParaRPr sz="2600" b="1">
              <a:solidFill>
                <a:srgbClr val="0000FF"/>
              </a:solidFill>
              <a:latin typeface="Oswald"/>
              <a:ea typeface="Oswald"/>
              <a:cs typeface="Oswald"/>
              <a:sym typeface="Oswald"/>
            </a:endParaRPr>
          </a:p>
        </p:txBody>
      </p:sp>
      <p:sp>
        <p:nvSpPr>
          <p:cNvPr id="908" name="Google Shape;908;p82"/>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A32C43"/>
                </a:solidFill>
              </a:rPr>
              <a:t>DECENT WORK AND ECONOMIC GROWTH</a:t>
            </a:r>
            <a:endParaRPr/>
          </a:p>
        </p:txBody>
      </p:sp>
      <p:sp>
        <p:nvSpPr>
          <p:cNvPr id="909" name="Google Shape;909;p82"/>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A32C43"/>
                </a:solidFill>
              </a:rPr>
              <a:t>8</a:t>
            </a:r>
            <a:endParaRPr/>
          </a:p>
        </p:txBody>
      </p:sp>
      <p:pic>
        <p:nvPicPr>
          <p:cNvPr id="910" name="Google Shape;910;p82" title="Photo of £5, £0 and £20 notes"/>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31472" y="1990538"/>
            <a:ext cx="2135153" cy="1423413"/>
          </a:xfrm>
          <a:prstGeom prst="rect">
            <a:avLst/>
          </a:prstGeom>
          <a:noFill/>
          <a:ln>
            <a:noFill/>
          </a:ln>
        </p:spPr>
      </p:pic>
      <p:sp>
        <p:nvSpPr>
          <p:cNvPr id="911" name="Google Shape;911;p82"/>
          <p:cNvSpPr txBox="1"/>
          <p:nvPr/>
        </p:nvSpPr>
        <p:spPr>
          <a:xfrm>
            <a:off x="617400" y="73738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A32C43"/>
                </a:solidFill>
              </a:rPr>
              <a:t>“</a:t>
            </a:r>
            <a:endParaRPr sz="7200">
              <a:solidFill>
                <a:srgbClr val="A32C4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cxnSp>
        <p:nvCxnSpPr>
          <p:cNvPr id="917" name="Google Shape;917;p83"/>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18" name="Google Shape;918;p83"/>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19" name="Google Shape;919;p83"/>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920" name="Google Shape;920;p83"/>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921" name="Google Shape;921;p83"/>
          <p:cNvSpPr/>
          <p:nvPr/>
        </p:nvSpPr>
        <p:spPr>
          <a:xfrm>
            <a:off x="3636288" y="4399954"/>
            <a:ext cx="3581700" cy="2790600"/>
          </a:xfrm>
          <a:prstGeom prst="rect">
            <a:avLst/>
          </a:prstGeom>
          <a:solidFill>
            <a:srgbClr val="EC66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USING DIGITAL DEVICES AND THE INTERNET</a:t>
            </a:r>
            <a:endParaRPr sz="4000" b="1">
              <a:solidFill>
                <a:schemeClr val="lt1"/>
              </a:solidFill>
              <a:latin typeface="Oswald"/>
              <a:ea typeface="Oswald"/>
              <a:cs typeface="Oswald"/>
              <a:sym typeface="Oswald"/>
            </a:endParaRPr>
          </a:p>
        </p:txBody>
      </p:sp>
      <p:sp>
        <p:nvSpPr>
          <p:cNvPr id="922" name="Google Shape;922;p83"/>
          <p:cNvSpPr/>
          <p:nvPr/>
        </p:nvSpPr>
        <p:spPr>
          <a:xfrm>
            <a:off x="3636288" y="1283516"/>
            <a:ext cx="3581700" cy="2790600"/>
          </a:xfrm>
          <a:prstGeom prst="rect">
            <a:avLst/>
          </a:prstGeom>
          <a:solidFill>
            <a:srgbClr val="EC66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TRAVEL AND TRANSPORT</a:t>
            </a:r>
            <a:endParaRPr sz="4000" b="1">
              <a:solidFill>
                <a:schemeClr val="lt1"/>
              </a:solidFill>
              <a:latin typeface="Oswald"/>
              <a:ea typeface="Oswald"/>
              <a:cs typeface="Oswald"/>
              <a:sym typeface="Oswald"/>
            </a:endParaRPr>
          </a:p>
        </p:txBody>
      </p:sp>
      <p:sp>
        <p:nvSpPr>
          <p:cNvPr id="923" name="Google Shape;923;p83"/>
          <p:cNvSpPr/>
          <p:nvPr/>
        </p:nvSpPr>
        <p:spPr>
          <a:xfrm>
            <a:off x="3636288" y="7518279"/>
            <a:ext cx="3581700" cy="2790600"/>
          </a:xfrm>
          <a:prstGeom prst="rect">
            <a:avLst/>
          </a:prstGeom>
          <a:solidFill>
            <a:srgbClr val="EC66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IMPROVING YOUR LOCAL AREA</a:t>
            </a:r>
            <a:endParaRPr sz="3600" b="1">
              <a:solidFill>
                <a:schemeClr val="lt1"/>
              </a:solidFill>
              <a:latin typeface="Oswald"/>
              <a:ea typeface="Oswald"/>
              <a:cs typeface="Oswald"/>
              <a:sym typeface="Oswald"/>
            </a:endParaRPr>
          </a:p>
        </p:txBody>
      </p:sp>
      <p:pic>
        <p:nvPicPr>
          <p:cNvPr id="924" name="Google Shape;924;p8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1283425"/>
            <a:ext cx="2790600" cy="2790600"/>
          </a:xfrm>
          <a:prstGeom prst="rect">
            <a:avLst/>
          </a:prstGeom>
          <a:noFill/>
          <a:ln>
            <a:noFill/>
          </a:ln>
        </p:spPr>
      </p:pic>
      <p:pic>
        <p:nvPicPr>
          <p:cNvPr id="925" name="Google Shape;925;p8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4399888"/>
            <a:ext cx="2790600" cy="2790600"/>
          </a:xfrm>
          <a:prstGeom prst="rect">
            <a:avLst/>
          </a:prstGeom>
          <a:noFill/>
          <a:ln>
            <a:noFill/>
          </a:ln>
        </p:spPr>
      </p:pic>
      <p:pic>
        <p:nvPicPr>
          <p:cNvPr id="926" name="Google Shape;926;p8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275" y="7518200"/>
            <a:ext cx="2790600" cy="2790600"/>
          </a:xfrm>
          <a:prstGeom prst="rect">
            <a:avLst/>
          </a:prstGeom>
          <a:noFill/>
          <a:ln>
            <a:noFill/>
          </a:ln>
        </p:spPr>
      </p:pic>
      <p:sp>
        <p:nvSpPr>
          <p:cNvPr id="927" name="Google Shape;927;p83"/>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Clr>
                <a:schemeClr val="dk1"/>
              </a:buClr>
              <a:buSzPct val="52380"/>
              <a:buFont typeface="Arial"/>
              <a:buNone/>
            </a:pPr>
            <a:r>
              <a:rPr lang="en-GB">
                <a:solidFill>
                  <a:srgbClr val="EC6633"/>
                </a:solidFill>
              </a:rPr>
              <a:t>INDUSTRY, INNOVATION AND INFRASTRUCTURE</a:t>
            </a:r>
            <a:endParaRPr/>
          </a:p>
        </p:txBody>
      </p:sp>
      <p:sp>
        <p:nvSpPr>
          <p:cNvPr id="928" name="Google Shape;928;p83"/>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EC6633"/>
                </a:solidFill>
              </a:rPr>
              <a:t>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84"/>
          <p:cNvSpPr/>
          <p:nvPr/>
        </p:nvSpPr>
        <p:spPr>
          <a:xfrm>
            <a:off x="594667" y="7563500"/>
            <a:ext cx="6448200" cy="2700000"/>
          </a:xfrm>
          <a:prstGeom prst="rect">
            <a:avLst/>
          </a:prstGeom>
          <a:solidFill>
            <a:srgbClr val="F3F3F3"/>
          </a:solidFill>
          <a:ln w="38100" cap="flat" cmpd="sng">
            <a:solidFill>
              <a:srgbClr val="EC6633"/>
            </a:solidFill>
            <a:prstDash val="solid"/>
            <a:round/>
            <a:headEnd type="none" w="sm" len="sm"/>
            <a:tailEnd type="none" w="sm" len="sm"/>
          </a:ln>
        </p:spPr>
        <p:txBody>
          <a:bodyPr spcFirstLastPara="1" wrap="square" lIns="91425" tIns="91425" rIns="91425" bIns="91425" anchor="ctr" anchorCtr="0">
            <a:noAutofit/>
          </a:bodyPr>
          <a:lstStyle/>
          <a:p>
            <a:pPr marL="179999" marR="2847450" lvl="0" indent="0" algn="l" rtl="0">
              <a:spcBef>
                <a:spcPts val="0"/>
              </a:spcBef>
              <a:spcAft>
                <a:spcPts val="0"/>
              </a:spcAft>
              <a:buNone/>
            </a:pPr>
            <a:r>
              <a:rPr lang="en-GB" sz="2100" b="1">
                <a:solidFill>
                  <a:srgbClr val="EC6633"/>
                </a:solidFill>
              </a:rPr>
              <a:t>What would you change to make your area a better place to live and work?</a:t>
            </a:r>
            <a:endParaRPr sz="2100" b="1">
              <a:solidFill>
                <a:srgbClr val="EC6633"/>
              </a:solidFill>
            </a:endParaRPr>
          </a:p>
          <a:p>
            <a:pPr marL="179999" marR="2847450" lvl="0" indent="0" algn="l" rtl="0">
              <a:spcBef>
                <a:spcPts val="1000"/>
              </a:spcBef>
              <a:spcAft>
                <a:spcPts val="1000"/>
              </a:spcAft>
              <a:buClr>
                <a:schemeClr val="dk1"/>
              </a:buClr>
              <a:buSzPts val="1100"/>
              <a:buFont typeface="Arial"/>
              <a:buNone/>
            </a:pPr>
            <a:r>
              <a:rPr lang="en-GB" sz="2100" b="1">
                <a:solidFill>
                  <a:schemeClr val="dk1"/>
                </a:solidFill>
              </a:rPr>
              <a:t>How would this improve opportunities for local people?</a:t>
            </a:r>
            <a:endParaRPr sz="2100" b="1">
              <a:solidFill>
                <a:schemeClr val="dk1"/>
              </a:solidFill>
            </a:endParaRPr>
          </a:p>
        </p:txBody>
      </p:sp>
      <p:cxnSp>
        <p:nvCxnSpPr>
          <p:cNvPr id="935" name="Google Shape;935;p84"/>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36" name="Google Shape;936;p84"/>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37" name="Google Shape;937;p84"/>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938" name="Google Shape;938;p84"/>
          <p:cNvSpPr/>
          <p:nvPr/>
        </p:nvSpPr>
        <p:spPr>
          <a:xfrm>
            <a:off x="594617" y="1328750"/>
            <a:ext cx="6448200" cy="2700000"/>
          </a:xfrm>
          <a:prstGeom prst="rect">
            <a:avLst/>
          </a:prstGeom>
          <a:solidFill>
            <a:srgbClr val="F3F3F3"/>
          </a:solidFill>
          <a:ln w="38100" cap="flat" cmpd="sng">
            <a:solidFill>
              <a:srgbClr val="EC6633"/>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3600" b="1">
                <a:solidFill>
                  <a:srgbClr val="EC6633"/>
                </a:solidFill>
              </a:rPr>
              <a:t>How do you usually travel?</a:t>
            </a:r>
            <a:endParaRPr sz="3600" b="1">
              <a:solidFill>
                <a:srgbClr val="EC6633"/>
              </a:solidFill>
            </a:endParaRPr>
          </a:p>
          <a:p>
            <a:pPr marL="179999" marR="144172" lvl="0" indent="0" algn="l" rtl="0">
              <a:spcBef>
                <a:spcPts val="1000"/>
              </a:spcBef>
              <a:spcAft>
                <a:spcPts val="0"/>
              </a:spcAft>
              <a:buNone/>
            </a:pPr>
            <a:endParaRPr sz="3600" b="1">
              <a:solidFill>
                <a:srgbClr val="EC6633"/>
              </a:solidFill>
            </a:endParaRPr>
          </a:p>
          <a:p>
            <a:pPr marL="0" marR="144172" lvl="0" indent="0" algn="l" rtl="0">
              <a:spcBef>
                <a:spcPts val="1000"/>
              </a:spcBef>
              <a:spcAft>
                <a:spcPts val="0"/>
              </a:spcAft>
              <a:buNone/>
            </a:pPr>
            <a:endParaRPr sz="200" b="1">
              <a:solidFill>
                <a:schemeClr val="dk1"/>
              </a:solidFill>
            </a:endParaRPr>
          </a:p>
          <a:p>
            <a:pPr marL="179999" marR="144172" lvl="0" indent="0" algn="l" rtl="0">
              <a:spcBef>
                <a:spcPts val="1000"/>
              </a:spcBef>
              <a:spcAft>
                <a:spcPts val="0"/>
              </a:spcAft>
              <a:buNone/>
            </a:pPr>
            <a:endParaRPr sz="200" b="1">
              <a:solidFill>
                <a:schemeClr val="dk1"/>
              </a:solidFill>
            </a:endParaRPr>
          </a:p>
          <a:p>
            <a:pPr marL="179999" marR="144172" lvl="0" indent="0" algn="l" rtl="0">
              <a:spcBef>
                <a:spcPts val="1000"/>
              </a:spcBef>
              <a:spcAft>
                <a:spcPts val="0"/>
              </a:spcAft>
              <a:buNone/>
            </a:pPr>
            <a:r>
              <a:rPr lang="en-GB" sz="2200" b="1">
                <a:solidFill>
                  <a:schemeClr val="dk1"/>
                </a:solidFill>
              </a:rPr>
              <a:t>Are roads and transport good in your area?</a:t>
            </a:r>
            <a:endParaRPr sz="2200" b="1">
              <a:solidFill>
                <a:schemeClr val="dk1"/>
              </a:solidFill>
            </a:endParaRPr>
          </a:p>
          <a:p>
            <a:pPr marL="179999" marR="144172" lvl="0" indent="0" algn="l" rtl="0">
              <a:spcBef>
                <a:spcPts val="1000"/>
              </a:spcBef>
              <a:spcAft>
                <a:spcPts val="0"/>
              </a:spcAft>
              <a:buNone/>
            </a:pPr>
            <a:r>
              <a:rPr lang="en-GB" sz="2200" b="1">
                <a:solidFill>
                  <a:schemeClr val="dk1"/>
                </a:solidFill>
              </a:rPr>
              <a:t>What is the cleanest form of transport?</a:t>
            </a:r>
            <a:endParaRPr sz="2200" b="1">
              <a:solidFill>
                <a:schemeClr val="dk1"/>
              </a:solidFill>
            </a:endParaRPr>
          </a:p>
          <a:p>
            <a:pPr marL="179999" marR="144172" lvl="0" indent="0" algn="l" rtl="0">
              <a:spcBef>
                <a:spcPts val="1000"/>
              </a:spcBef>
              <a:spcAft>
                <a:spcPts val="0"/>
              </a:spcAft>
              <a:buNone/>
            </a:pPr>
            <a:endParaRPr sz="3600" b="1">
              <a:solidFill>
                <a:srgbClr val="EC6633"/>
              </a:solidFill>
            </a:endParaRPr>
          </a:p>
          <a:p>
            <a:pPr marL="179999" marR="144172" lvl="0" indent="3239999" algn="l" rtl="0">
              <a:spcBef>
                <a:spcPts val="1000"/>
              </a:spcBef>
              <a:spcAft>
                <a:spcPts val="1000"/>
              </a:spcAft>
              <a:buNone/>
            </a:pPr>
            <a:endParaRPr sz="3600" b="1">
              <a:solidFill>
                <a:srgbClr val="EC6633"/>
              </a:solidFill>
            </a:endParaRPr>
          </a:p>
        </p:txBody>
      </p:sp>
      <p:sp>
        <p:nvSpPr>
          <p:cNvPr id="939" name="Google Shape;939;p84"/>
          <p:cNvSpPr/>
          <p:nvPr/>
        </p:nvSpPr>
        <p:spPr>
          <a:xfrm>
            <a:off x="594667" y="4445175"/>
            <a:ext cx="6448200" cy="2700000"/>
          </a:xfrm>
          <a:prstGeom prst="rect">
            <a:avLst/>
          </a:prstGeom>
          <a:solidFill>
            <a:srgbClr val="F3F3F3"/>
          </a:solidFill>
          <a:ln w="38100" cap="flat" cmpd="sng">
            <a:solidFill>
              <a:srgbClr val="EC6633"/>
            </a:solidFill>
            <a:prstDash val="solid"/>
            <a:round/>
            <a:headEnd type="none" w="sm" len="sm"/>
            <a:tailEnd type="none" w="sm" len="sm"/>
          </a:ln>
        </p:spPr>
        <p:txBody>
          <a:bodyPr spcFirstLastPara="1" wrap="square" lIns="91425" tIns="91425" rIns="91425" bIns="91425" anchor="t" anchorCtr="0">
            <a:noAutofit/>
          </a:bodyPr>
          <a:lstStyle/>
          <a:p>
            <a:pPr marL="179999" marR="957450" lvl="0" indent="0" algn="l" rtl="0">
              <a:spcBef>
                <a:spcPts val="0"/>
              </a:spcBef>
              <a:spcAft>
                <a:spcPts val="0"/>
              </a:spcAft>
              <a:buNone/>
            </a:pPr>
            <a:r>
              <a:rPr lang="en-GB" sz="2400" b="1">
                <a:solidFill>
                  <a:srgbClr val="EC6633"/>
                </a:solidFill>
              </a:rPr>
              <a:t>How do you use computers, phones and the internet in your everyday life?</a:t>
            </a:r>
            <a:endParaRPr sz="2400" b="1">
              <a:solidFill>
                <a:srgbClr val="EC6633"/>
              </a:solidFill>
            </a:endParaRPr>
          </a:p>
          <a:p>
            <a:pPr marL="179999" marR="1857450" lvl="0" indent="0" algn="l" rtl="0">
              <a:spcBef>
                <a:spcPts val="1000"/>
              </a:spcBef>
              <a:spcAft>
                <a:spcPts val="0"/>
              </a:spcAft>
              <a:buNone/>
            </a:pPr>
            <a:r>
              <a:rPr lang="en-GB" sz="2000" b="1">
                <a:solidFill>
                  <a:schemeClr val="dk1"/>
                </a:solidFill>
              </a:rPr>
              <a:t>What help and support is available to people who don’t have access to the internet or need to improve their skills?</a:t>
            </a:r>
            <a:endParaRPr sz="2000" b="1">
              <a:solidFill>
                <a:schemeClr val="dk1"/>
              </a:solidFill>
            </a:endParaRPr>
          </a:p>
          <a:p>
            <a:pPr marL="179999" marR="957450" lvl="0" indent="0" algn="l" rtl="0">
              <a:spcBef>
                <a:spcPts val="1000"/>
              </a:spcBef>
              <a:spcAft>
                <a:spcPts val="1000"/>
              </a:spcAft>
              <a:buNone/>
            </a:pPr>
            <a:endParaRPr sz="1800">
              <a:solidFill>
                <a:schemeClr val="dk1"/>
              </a:solidFill>
            </a:endParaRPr>
          </a:p>
        </p:txBody>
      </p:sp>
      <p:sp>
        <p:nvSpPr>
          <p:cNvPr id="940" name="Google Shape;940;p84"/>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941" name="Google Shape;941;p84"/>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Clr>
                <a:schemeClr val="dk1"/>
              </a:buClr>
              <a:buSzPct val="52380"/>
              <a:buFont typeface="Arial"/>
              <a:buNone/>
            </a:pPr>
            <a:r>
              <a:rPr lang="en-GB">
                <a:solidFill>
                  <a:srgbClr val="EC6633"/>
                </a:solidFill>
              </a:rPr>
              <a:t>INDUSTRY, INNOVATION AND INFRASTRUCTURE</a:t>
            </a:r>
            <a:endParaRPr/>
          </a:p>
        </p:txBody>
      </p:sp>
      <p:sp>
        <p:nvSpPr>
          <p:cNvPr id="942" name="Google Shape;942;p84"/>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EC6633"/>
                </a:solidFill>
              </a:rPr>
              <a:t>9</a:t>
            </a:r>
            <a:endParaRPr/>
          </a:p>
        </p:txBody>
      </p:sp>
      <p:pic>
        <p:nvPicPr>
          <p:cNvPr id="943" name="Google Shape;943;p84" title="Icon of a bik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850913" y="2214753"/>
            <a:ext cx="1080000" cy="623173"/>
          </a:xfrm>
          <a:prstGeom prst="rect">
            <a:avLst/>
          </a:prstGeom>
          <a:noFill/>
          <a:ln>
            <a:noFill/>
          </a:ln>
        </p:spPr>
      </p:pic>
      <p:pic>
        <p:nvPicPr>
          <p:cNvPr id="944" name="Google Shape;944;p84" title="Icon of a train"/>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982838" y="2076338"/>
            <a:ext cx="598500" cy="900000"/>
          </a:xfrm>
          <a:prstGeom prst="rect">
            <a:avLst/>
          </a:prstGeom>
          <a:noFill/>
          <a:ln>
            <a:noFill/>
          </a:ln>
        </p:spPr>
      </p:pic>
      <p:pic>
        <p:nvPicPr>
          <p:cNvPr id="945" name="Google Shape;945;p84" title="Icon of a person walki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79938" y="2144388"/>
            <a:ext cx="427200" cy="720000"/>
          </a:xfrm>
          <a:prstGeom prst="rect">
            <a:avLst/>
          </a:prstGeom>
          <a:noFill/>
          <a:ln>
            <a:noFill/>
          </a:ln>
        </p:spPr>
      </p:pic>
      <p:pic>
        <p:nvPicPr>
          <p:cNvPr id="946" name="Google Shape;946;p84" title="Icon of a ca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374663" y="2211343"/>
            <a:ext cx="793059" cy="630000"/>
          </a:xfrm>
          <a:prstGeom prst="rect">
            <a:avLst/>
          </a:prstGeom>
          <a:noFill/>
          <a:ln>
            <a:noFill/>
          </a:ln>
        </p:spPr>
      </p:pic>
      <p:pic>
        <p:nvPicPr>
          <p:cNvPr id="947" name="Google Shape;947;p84" title="Icon of a bus"/>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790363" y="2166338"/>
            <a:ext cx="623376" cy="720000"/>
          </a:xfrm>
          <a:prstGeom prst="rect">
            <a:avLst/>
          </a:prstGeom>
          <a:noFill/>
          <a:ln>
            <a:noFill/>
          </a:ln>
        </p:spPr>
      </p:pic>
      <p:pic>
        <p:nvPicPr>
          <p:cNvPr id="948" name="Google Shape;948;p84" title="Illustration of two hands using a smartphone"/>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158988" y="4799925"/>
            <a:ext cx="1726695" cy="1918550"/>
          </a:xfrm>
          <a:prstGeom prst="rect">
            <a:avLst/>
          </a:prstGeom>
          <a:noFill/>
          <a:ln>
            <a:noFill/>
          </a:ln>
        </p:spPr>
      </p:pic>
      <p:sp>
        <p:nvSpPr>
          <p:cNvPr id="949" name="Google Shape;949;p84"/>
          <p:cNvSpPr/>
          <p:nvPr/>
        </p:nvSpPr>
        <p:spPr>
          <a:xfrm>
            <a:off x="5000625" y="7972425"/>
            <a:ext cx="1574400" cy="945300"/>
          </a:xfrm>
          <a:prstGeom prst="wedgeRectCallout">
            <a:avLst>
              <a:gd name="adj1" fmla="val -43950"/>
              <a:gd name="adj2" fmla="val -78213"/>
            </a:avLst>
          </a:prstGeom>
          <a:solidFill>
            <a:srgbClr val="EC66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0" name="Google Shape;950;p84" title="Park with trees and flowers"/>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5246275" y="8161263"/>
            <a:ext cx="1083094" cy="720001"/>
          </a:xfrm>
          <a:prstGeom prst="rect">
            <a:avLst/>
          </a:prstGeom>
          <a:noFill/>
          <a:ln>
            <a:noFill/>
          </a:ln>
        </p:spPr>
      </p:pic>
      <p:sp>
        <p:nvSpPr>
          <p:cNvPr id="951" name="Google Shape;951;p84"/>
          <p:cNvSpPr/>
          <p:nvPr/>
        </p:nvSpPr>
        <p:spPr>
          <a:xfrm>
            <a:off x="4141200" y="8353425"/>
            <a:ext cx="1574400" cy="945300"/>
          </a:xfrm>
          <a:prstGeom prst="wedgeRectCallout">
            <a:avLst>
              <a:gd name="adj1" fmla="val -46837"/>
              <a:gd name="adj2" fmla="val 73937"/>
            </a:avLst>
          </a:prstGeom>
          <a:solidFill>
            <a:srgbClr val="EC66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2" name="Google Shape;952;p84" title="Tree lined dual carrige way with cars"/>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4404700" y="8452950"/>
            <a:ext cx="1047374" cy="746251"/>
          </a:xfrm>
          <a:prstGeom prst="rect">
            <a:avLst/>
          </a:prstGeom>
          <a:noFill/>
          <a:ln>
            <a:noFill/>
          </a:ln>
        </p:spPr>
      </p:pic>
      <p:sp>
        <p:nvSpPr>
          <p:cNvPr id="953" name="Google Shape;953;p84"/>
          <p:cNvSpPr/>
          <p:nvPr/>
        </p:nvSpPr>
        <p:spPr>
          <a:xfrm>
            <a:off x="5159000" y="8905025"/>
            <a:ext cx="1574400" cy="945300"/>
          </a:xfrm>
          <a:prstGeom prst="wedgeRectCallout">
            <a:avLst>
              <a:gd name="adj1" fmla="val 49444"/>
              <a:gd name="adj2" fmla="val -78123"/>
            </a:avLst>
          </a:prstGeom>
          <a:solidFill>
            <a:srgbClr val="EC66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4" name="Google Shape;954;p84" title="Row of terraced houses"/>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5406200" y="9026837"/>
            <a:ext cx="1080000" cy="7143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cxnSp>
        <p:nvCxnSpPr>
          <p:cNvPr id="960" name="Google Shape;960;p85"/>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61" name="Google Shape;961;p85"/>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62" name="Google Shape;962;p85"/>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963" name="Google Shape;963;p85"/>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964" name="Google Shape;964;p85"/>
          <p:cNvSpPr/>
          <p:nvPr/>
        </p:nvSpPr>
        <p:spPr>
          <a:xfrm>
            <a:off x="3636288" y="4399954"/>
            <a:ext cx="3581700" cy="2790600"/>
          </a:xfrm>
          <a:prstGeom prst="rect">
            <a:avLst/>
          </a:prstGeom>
          <a:solidFill>
            <a:srgbClr val="DF4067"/>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INEQUALITY</a:t>
            </a:r>
            <a:endParaRPr sz="3000" b="1">
              <a:solidFill>
                <a:schemeClr val="lt1"/>
              </a:solidFill>
              <a:latin typeface="Oswald"/>
              <a:ea typeface="Oswald"/>
              <a:cs typeface="Oswald"/>
              <a:sym typeface="Oswald"/>
            </a:endParaRPr>
          </a:p>
        </p:txBody>
      </p:sp>
      <p:sp>
        <p:nvSpPr>
          <p:cNvPr id="965" name="Google Shape;965;p85"/>
          <p:cNvSpPr/>
          <p:nvPr/>
        </p:nvSpPr>
        <p:spPr>
          <a:xfrm>
            <a:off x="3636288" y="1283516"/>
            <a:ext cx="3581700" cy="2790600"/>
          </a:xfrm>
          <a:prstGeom prst="rect">
            <a:avLst/>
          </a:prstGeom>
          <a:solidFill>
            <a:srgbClr val="DF4067"/>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EQUALITY  </a:t>
            </a:r>
            <a:endParaRPr sz="36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ACT</a:t>
            </a:r>
            <a:endParaRPr sz="2700" b="1">
              <a:solidFill>
                <a:schemeClr val="lt1"/>
              </a:solidFill>
              <a:latin typeface="Oswald"/>
              <a:ea typeface="Oswald"/>
              <a:cs typeface="Oswald"/>
              <a:sym typeface="Oswald"/>
            </a:endParaRPr>
          </a:p>
        </p:txBody>
      </p:sp>
      <p:sp>
        <p:nvSpPr>
          <p:cNvPr id="966" name="Google Shape;966;p85"/>
          <p:cNvSpPr/>
          <p:nvPr/>
        </p:nvSpPr>
        <p:spPr>
          <a:xfrm>
            <a:off x="3636288" y="7518279"/>
            <a:ext cx="3581700" cy="2790600"/>
          </a:xfrm>
          <a:prstGeom prst="rect">
            <a:avLst/>
          </a:prstGeom>
          <a:solidFill>
            <a:srgbClr val="DF4067"/>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000" b="1">
                <a:solidFill>
                  <a:schemeClr val="lt1"/>
                </a:solidFill>
                <a:latin typeface="Oswald"/>
                <a:ea typeface="Oswald"/>
                <a:cs typeface="Oswald"/>
                <a:sym typeface="Oswald"/>
              </a:rPr>
              <a:t>EXTREME WEALTH</a:t>
            </a:r>
            <a:endParaRPr sz="3000" b="1">
              <a:solidFill>
                <a:schemeClr val="lt1"/>
              </a:solidFill>
              <a:latin typeface="Oswald"/>
              <a:ea typeface="Oswald"/>
              <a:cs typeface="Oswald"/>
              <a:sym typeface="Oswald"/>
            </a:endParaRPr>
          </a:p>
          <a:p>
            <a:pPr marL="269999" lvl="0" indent="0" algn="l" rtl="0">
              <a:spcBef>
                <a:spcPts val="0"/>
              </a:spcBef>
              <a:spcAft>
                <a:spcPts val="0"/>
              </a:spcAft>
              <a:buNone/>
            </a:pPr>
            <a:r>
              <a:rPr lang="en-GB" sz="3000" b="1">
                <a:solidFill>
                  <a:schemeClr val="lt1"/>
                </a:solidFill>
                <a:latin typeface="Oswald"/>
                <a:ea typeface="Oswald"/>
                <a:cs typeface="Oswald"/>
                <a:sym typeface="Oswald"/>
              </a:rPr>
              <a:t>EXTREME POVERTY</a:t>
            </a:r>
            <a:endParaRPr sz="3000" b="1">
              <a:solidFill>
                <a:schemeClr val="lt1"/>
              </a:solidFill>
              <a:latin typeface="Oswald"/>
              <a:ea typeface="Oswald"/>
              <a:cs typeface="Oswald"/>
              <a:sym typeface="Oswald"/>
            </a:endParaRPr>
          </a:p>
        </p:txBody>
      </p:sp>
      <p:pic>
        <p:nvPicPr>
          <p:cNvPr id="967" name="Google Shape;967;p8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1283425"/>
            <a:ext cx="2790600" cy="2790600"/>
          </a:xfrm>
          <a:prstGeom prst="rect">
            <a:avLst/>
          </a:prstGeom>
          <a:noFill/>
          <a:ln>
            <a:noFill/>
          </a:ln>
        </p:spPr>
      </p:pic>
      <p:pic>
        <p:nvPicPr>
          <p:cNvPr id="968" name="Google Shape;968;p8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4399888"/>
            <a:ext cx="2790600" cy="2790600"/>
          </a:xfrm>
          <a:prstGeom prst="rect">
            <a:avLst/>
          </a:prstGeom>
          <a:noFill/>
          <a:ln>
            <a:noFill/>
          </a:ln>
        </p:spPr>
      </p:pic>
      <p:pic>
        <p:nvPicPr>
          <p:cNvPr id="969" name="Google Shape;969;p8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7518200"/>
            <a:ext cx="2790600" cy="2790600"/>
          </a:xfrm>
          <a:prstGeom prst="rect">
            <a:avLst/>
          </a:prstGeom>
          <a:noFill/>
          <a:ln>
            <a:noFill/>
          </a:ln>
        </p:spPr>
      </p:pic>
      <p:sp>
        <p:nvSpPr>
          <p:cNvPr id="970" name="Google Shape;970;p85"/>
          <p:cNvSpPr txBox="1">
            <a:spLocks noGrp="1"/>
          </p:cNvSpPr>
          <p:nvPr>
            <p:ph type="title"/>
          </p:nvPr>
        </p:nvSpPr>
        <p:spPr>
          <a:xfrm>
            <a:off x="1254750" y="270250"/>
            <a:ext cx="22080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DF4067"/>
                </a:solidFill>
              </a:rPr>
              <a:t>REDUCED</a:t>
            </a:r>
            <a:endParaRPr>
              <a:solidFill>
                <a:srgbClr val="DF4067"/>
              </a:solidFill>
            </a:endParaRPr>
          </a:p>
          <a:p>
            <a:pPr marL="0" lvl="0" indent="0" algn="l" rtl="0">
              <a:spcBef>
                <a:spcPts val="0"/>
              </a:spcBef>
              <a:spcAft>
                <a:spcPts val="0"/>
              </a:spcAft>
              <a:buClr>
                <a:schemeClr val="dk1"/>
              </a:buClr>
              <a:buSzPts val="1100"/>
              <a:buFont typeface="Arial"/>
              <a:buNone/>
            </a:pPr>
            <a:r>
              <a:rPr lang="en-GB">
                <a:solidFill>
                  <a:srgbClr val="DF4067"/>
                </a:solidFill>
              </a:rPr>
              <a:t>INEQUALITIES</a:t>
            </a:r>
            <a:endParaRPr/>
          </a:p>
        </p:txBody>
      </p:sp>
      <p:sp>
        <p:nvSpPr>
          <p:cNvPr id="971" name="Google Shape;971;p85"/>
          <p:cNvSpPr txBox="1">
            <a:spLocks noGrp="1"/>
          </p:cNvSpPr>
          <p:nvPr>
            <p:ph type="subTitle" idx="1"/>
          </p:nvPr>
        </p:nvSpPr>
        <p:spPr>
          <a:xfrm>
            <a:off x="546950" y="270250"/>
            <a:ext cx="7077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DF4067"/>
                </a:solidFill>
              </a:rPr>
              <a:t>10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86"/>
          <p:cNvSpPr/>
          <p:nvPr/>
        </p:nvSpPr>
        <p:spPr>
          <a:xfrm>
            <a:off x="594667" y="7563500"/>
            <a:ext cx="6448200" cy="2700000"/>
          </a:xfrm>
          <a:prstGeom prst="rect">
            <a:avLst/>
          </a:prstGeom>
          <a:solidFill>
            <a:srgbClr val="F3F3F3"/>
          </a:solidFill>
          <a:ln w="38100" cap="flat" cmpd="sng">
            <a:solidFill>
              <a:srgbClr val="DF4067"/>
            </a:solidFill>
            <a:prstDash val="solid"/>
            <a:round/>
            <a:headEnd type="none" w="sm" len="sm"/>
            <a:tailEnd type="none" w="sm" len="sm"/>
          </a:ln>
        </p:spPr>
        <p:txBody>
          <a:bodyPr spcFirstLastPara="1" wrap="square" lIns="630000" tIns="91425" rIns="91425" bIns="91425" anchor="t" anchorCtr="0">
            <a:noAutofit/>
          </a:bodyPr>
          <a:lstStyle/>
          <a:p>
            <a:pPr marL="0" marR="2754560" lvl="0" indent="0" algn="l" rtl="0">
              <a:spcBef>
                <a:spcPts val="0"/>
              </a:spcBef>
              <a:spcAft>
                <a:spcPts val="0"/>
              </a:spcAft>
              <a:buNone/>
            </a:pPr>
            <a:r>
              <a:rPr lang="en-GB" sz="1800" b="1">
                <a:solidFill>
                  <a:srgbClr val="DF4067"/>
                </a:solidFill>
              </a:rPr>
              <a:t>The world’s richest 1% have more than twice as much wealth as 6.9 billion people (60% of the population).</a:t>
            </a:r>
            <a:endParaRPr sz="1800" b="1">
              <a:solidFill>
                <a:srgbClr val="DF4067"/>
              </a:solidFill>
            </a:endParaRPr>
          </a:p>
          <a:p>
            <a:pPr marL="0" marR="2754560" lvl="0" indent="0" algn="l" rtl="0">
              <a:spcBef>
                <a:spcPts val="0"/>
              </a:spcBef>
              <a:spcAft>
                <a:spcPts val="0"/>
              </a:spcAft>
              <a:buNone/>
            </a:pPr>
            <a:endParaRPr sz="600" b="1">
              <a:solidFill>
                <a:srgbClr val="DF4067"/>
              </a:solidFill>
            </a:endParaRPr>
          </a:p>
          <a:p>
            <a:pPr marL="89999" marR="2754560" lvl="0" indent="-204299" algn="l" rtl="0">
              <a:spcBef>
                <a:spcPts val="0"/>
              </a:spcBef>
              <a:spcAft>
                <a:spcPts val="0"/>
              </a:spcAft>
              <a:buClr>
                <a:schemeClr val="dk1"/>
              </a:buClr>
              <a:buSzPts val="1800"/>
              <a:buAutoNum type="arabicPeriod"/>
            </a:pPr>
            <a:r>
              <a:rPr lang="en-GB" sz="1800">
                <a:solidFill>
                  <a:schemeClr val="dk1"/>
                </a:solidFill>
              </a:rPr>
              <a:t>How does this make you feel?</a:t>
            </a:r>
            <a:endParaRPr sz="1800">
              <a:solidFill>
                <a:schemeClr val="dk1"/>
              </a:solidFill>
            </a:endParaRPr>
          </a:p>
          <a:p>
            <a:pPr marL="89999" marR="2754560" lvl="0" indent="-204299" algn="l" rtl="0">
              <a:spcBef>
                <a:spcPts val="0"/>
              </a:spcBef>
              <a:spcAft>
                <a:spcPts val="0"/>
              </a:spcAft>
              <a:buClr>
                <a:schemeClr val="dk1"/>
              </a:buClr>
              <a:buSzPts val="1800"/>
              <a:buAutoNum type="arabicPeriod"/>
            </a:pPr>
            <a:r>
              <a:rPr lang="en-GB" sz="1800">
                <a:solidFill>
                  <a:schemeClr val="dk1"/>
                </a:solidFill>
              </a:rPr>
              <a:t>What  can Governments do to reduce the gap between rich and poor?</a:t>
            </a:r>
            <a:endParaRPr sz="1800">
              <a:solidFill>
                <a:schemeClr val="dk1"/>
              </a:solidFill>
            </a:endParaRPr>
          </a:p>
          <a:p>
            <a:pPr marL="450000" marR="2750083" lvl="0" indent="0" algn="l" rtl="0">
              <a:spcBef>
                <a:spcPts val="0"/>
              </a:spcBef>
              <a:spcAft>
                <a:spcPts val="1000"/>
              </a:spcAft>
              <a:buNone/>
            </a:pPr>
            <a:endParaRPr sz="1800" b="1">
              <a:solidFill>
                <a:srgbClr val="DF4067"/>
              </a:solidFill>
              <a:highlight>
                <a:srgbClr val="FFFFFF"/>
              </a:highlight>
            </a:endParaRPr>
          </a:p>
        </p:txBody>
      </p:sp>
      <p:cxnSp>
        <p:nvCxnSpPr>
          <p:cNvPr id="978" name="Google Shape;978;p86"/>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79" name="Google Shape;979;p86"/>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80" name="Google Shape;980;p86"/>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981" name="Google Shape;981;p86"/>
          <p:cNvSpPr/>
          <p:nvPr/>
        </p:nvSpPr>
        <p:spPr>
          <a:xfrm>
            <a:off x="594667" y="1328750"/>
            <a:ext cx="6448200" cy="2700000"/>
          </a:xfrm>
          <a:prstGeom prst="rect">
            <a:avLst/>
          </a:prstGeom>
          <a:solidFill>
            <a:srgbClr val="F3F3F3"/>
          </a:solidFill>
          <a:ln w="38100" cap="flat" cmpd="sng">
            <a:solidFill>
              <a:srgbClr val="DF4067"/>
            </a:solidFill>
            <a:prstDash val="solid"/>
            <a:round/>
            <a:headEnd type="none" w="sm" len="sm"/>
            <a:tailEnd type="none" w="sm" len="sm"/>
          </a:ln>
        </p:spPr>
        <p:txBody>
          <a:bodyPr spcFirstLastPara="1" wrap="square" lIns="91425" tIns="91425" rIns="91425" bIns="91425" anchor="t" anchorCtr="0">
            <a:noAutofit/>
          </a:bodyPr>
          <a:lstStyle/>
          <a:p>
            <a:pPr marL="0" marR="144172" lvl="0" indent="179999" algn="l" rtl="0">
              <a:spcBef>
                <a:spcPts val="0"/>
              </a:spcBef>
              <a:spcAft>
                <a:spcPts val="0"/>
              </a:spcAft>
              <a:buClr>
                <a:schemeClr val="dk1"/>
              </a:buClr>
              <a:buSzPts val="1100"/>
              <a:buFont typeface="Arial"/>
              <a:buNone/>
            </a:pPr>
            <a:r>
              <a:rPr lang="en-GB" sz="3600" b="1">
                <a:solidFill>
                  <a:srgbClr val="DF4067"/>
                </a:solidFill>
              </a:rPr>
              <a:t>Equality Act</a:t>
            </a:r>
            <a:endParaRPr sz="3600" b="1">
              <a:solidFill>
                <a:srgbClr val="DF4067"/>
              </a:solidFill>
            </a:endParaRPr>
          </a:p>
          <a:p>
            <a:pPr marL="179999" marR="2750083" lvl="0" indent="0" algn="l" rtl="0">
              <a:spcBef>
                <a:spcPts val="1000"/>
              </a:spcBef>
              <a:spcAft>
                <a:spcPts val="0"/>
              </a:spcAft>
              <a:buClr>
                <a:schemeClr val="dk1"/>
              </a:buClr>
              <a:buSzPts val="1100"/>
              <a:buFont typeface="Arial"/>
              <a:buNone/>
            </a:pPr>
            <a:r>
              <a:rPr lang="en-GB" sz="2400">
                <a:solidFill>
                  <a:schemeClr val="dk1"/>
                </a:solidFill>
              </a:rPr>
              <a:t>What is </a:t>
            </a:r>
            <a:r>
              <a:rPr lang="en-GB" sz="2400" b="1">
                <a:solidFill>
                  <a:schemeClr val="dk1"/>
                </a:solidFill>
              </a:rPr>
              <a:t>discrimination</a:t>
            </a:r>
            <a:r>
              <a:rPr lang="en-GB" sz="2400">
                <a:solidFill>
                  <a:schemeClr val="dk1"/>
                </a:solidFill>
              </a:rPr>
              <a:t>?</a:t>
            </a:r>
            <a:endParaRPr sz="2400">
              <a:solidFill>
                <a:schemeClr val="dk1"/>
              </a:solidFill>
            </a:endParaRPr>
          </a:p>
          <a:p>
            <a:pPr marL="179999" marR="2750083" lvl="0" indent="0" algn="l" rtl="0">
              <a:spcBef>
                <a:spcPts val="1000"/>
              </a:spcBef>
              <a:spcAft>
                <a:spcPts val="0"/>
              </a:spcAft>
              <a:buClr>
                <a:schemeClr val="dk1"/>
              </a:buClr>
              <a:buSzPts val="1100"/>
              <a:buFont typeface="Arial"/>
              <a:buNone/>
            </a:pPr>
            <a:r>
              <a:rPr lang="en-GB" sz="2400">
                <a:solidFill>
                  <a:schemeClr val="dk1"/>
                </a:solidFill>
              </a:rPr>
              <a:t>What are the </a:t>
            </a:r>
            <a:r>
              <a:rPr lang="en-GB" sz="2400" b="1">
                <a:solidFill>
                  <a:schemeClr val="dk1"/>
                </a:solidFill>
              </a:rPr>
              <a:t>protected characteristics</a:t>
            </a:r>
            <a:r>
              <a:rPr lang="en-GB" sz="2400">
                <a:solidFill>
                  <a:schemeClr val="dk1"/>
                </a:solidFill>
              </a:rPr>
              <a:t>?</a:t>
            </a:r>
            <a:endParaRPr sz="3000" b="1">
              <a:solidFill>
                <a:srgbClr val="DF4067"/>
              </a:solidFill>
            </a:endParaRPr>
          </a:p>
          <a:p>
            <a:pPr marL="179999" marR="144172" lvl="0" indent="0" algn="l" rtl="0">
              <a:spcBef>
                <a:spcPts val="1000"/>
              </a:spcBef>
              <a:spcAft>
                <a:spcPts val="0"/>
              </a:spcAft>
              <a:buNone/>
            </a:pPr>
            <a:endParaRPr sz="2400">
              <a:solidFill>
                <a:schemeClr val="dk1"/>
              </a:solidFill>
            </a:endParaRPr>
          </a:p>
          <a:p>
            <a:pPr marL="179999" marR="144172" lvl="0" indent="0" algn="l" rtl="0">
              <a:spcBef>
                <a:spcPts val="1000"/>
              </a:spcBef>
              <a:spcAft>
                <a:spcPts val="1000"/>
              </a:spcAft>
              <a:buNone/>
            </a:pPr>
            <a:endParaRPr sz="2400">
              <a:solidFill>
                <a:schemeClr val="dk1"/>
              </a:solidFill>
            </a:endParaRPr>
          </a:p>
        </p:txBody>
      </p:sp>
      <p:sp>
        <p:nvSpPr>
          <p:cNvPr id="982" name="Google Shape;982;p86"/>
          <p:cNvSpPr/>
          <p:nvPr/>
        </p:nvSpPr>
        <p:spPr>
          <a:xfrm>
            <a:off x="594667" y="4445175"/>
            <a:ext cx="6448200" cy="2700000"/>
          </a:xfrm>
          <a:prstGeom prst="rect">
            <a:avLst/>
          </a:prstGeom>
          <a:solidFill>
            <a:srgbClr val="F3F3F3"/>
          </a:solidFill>
          <a:ln w="38100" cap="flat" cmpd="sng">
            <a:solidFill>
              <a:srgbClr val="DF4067"/>
            </a:solidFill>
            <a:prstDash val="solid"/>
            <a:round/>
            <a:headEnd type="none" w="sm" len="sm"/>
            <a:tailEnd type="none" w="sm" len="sm"/>
          </a:ln>
        </p:spPr>
        <p:txBody>
          <a:bodyPr spcFirstLastPara="1" wrap="square" lIns="91425" tIns="91425" rIns="91425" bIns="91425" anchor="t" anchorCtr="0">
            <a:noAutofit/>
          </a:bodyPr>
          <a:lstStyle/>
          <a:p>
            <a:pPr marL="0" marR="144172" lvl="0" indent="179999" algn="l" rtl="0">
              <a:spcBef>
                <a:spcPts val="0"/>
              </a:spcBef>
              <a:spcAft>
                <a:spcPts val="0"/>
              </a:spcAft>
              <a:buNone/>
            </a:pPr>
            <a:r>
              <a:rPr lang="en-GB" sz="3000" b="1">
                <a:solidFill>
                  <a:srgbClr val="DF4067"/>
                </a:solidFill>
              </a:rPr>
              <a:t>What is inequality?</a:t>
            </a:r>
            <a:endParaRPr sz="3000">
              <a:solidFill>
                <a:schemeClr val="dk1"/>
              </a:solidFill>
            </a:endParaRPr>
          </a:p>
          <a:p>
            <a:pPr marL="179999" marR="144172" lvl="0" indent="0" algn="l" rtl="0">
              <a:spcBef>
                <a:spcPts val="1000"/>
              </a:spcBef>
              <a:spcAft>
                <a:spcPts val="0"/>
              </a:spcAft>
              <a:buNone/>
            </a:pPr>
            <a:r>
              <a:rPr lang="en-GB" sz="2000">
                <a:solidFill>
                  <a:schemeClr val="dk1"/>
                </a:solidFill>
              </a:rPr>
              <a:t>Inequality is the </a:t>
            </a:r>
            <a:r>
              <a:rPr lang="en-GB" sz="2000">
                <a:solidFill>
                  <a:schemeClr val="dk1"/>
                </a:solidFill>
                <a:uFill>
                  <a:noFill/>
                </a:uFill>
                <a:hlinkClick r:id="rId3">
                  <a:extLst>
                    <a:ext uri="{A12FA001-AC4F-418D-AE19-62706E023703}">
                      <ahyp:hlinkClr xmlns:ahyp="http://schemas.microsoft.com/office/drawing/2018/hyperlinkcolor" val="tx"/>
                    </a:ext>
                  </a:extLst>
                </a:hlinkClick>
              </a:rPr>
              <a:t>unfair</a:t>
            </a:r>
            <a:r>
              <a:rPr lang="en-GB" sz="2000">
                <a:solidFill>
                  <a:schemeClr val="dk1"/>
                </a:solidFill>
              </a:rPr>
              <a:t> </a:t>
            </a:r>
            <a:r>
              <a:rPr lang="en-GB" sz="2000">
                <a:solidFill>
                  <a:schemeClr val="dk1"/>
                </a:solidFill>
                <a:uFill>
                  <a:noFill/>
                </a:uFill>
                <a:hlinkClick r:id="rId4">
                  <a:extLst>
                    <a:ext uri="{A12FA001-AC4F-418D-AE19-62706E023703}">
                      <ahyp:hlinkClr xmlns:ahyp="http://schemas.microsoft.com/office/drawing/2018/hyperlinkcolor" val="tx"/>
                    </a:ext>
                  </a:extLst>
                </a:hlinkClick>
              </a:rPr>
              <a:t>situation</a:t>
            </a:r>
            <a:r>
              <a:rPr lang="en-GB" sz="2000">
                <a:solidFill>
                  <a:schemeClr val="dk1"/>
                </a:solidFill>
              </a:rPr>
              <a:t> in </a:t>
            </a:r>
            <a:r>
              <a:rPr lang="en-GB" sz="2000">
                <a:solidFill>
                  <a:schemeClr val="dk1"/>
                </a:solidFill>
                <a:uFill>
                  <a:noFill/>
                </a:uFill>
                <a:hlinkClick r:id="rId5">
                  <a:extLst>
                    <a:ext uri="{A12FA001-AC4F-418D-AE19-62706E023703}">
                      <ahyp:hlinkClr xmlns:ahyp="http://schemas.microsoft.com/office/drawing/2018/hyperlinkcolor" val="tx"/>
                    </a:ext>
                  </a:extLst>
                </a:hlinkClick>
              </a:rPr>
              <a:t>society</a:t>
            </a:r>
            <a:r>
              <a:rPr lang="en-GB" sz="2000">
                <a:solidFill>
                  <a:schemeClr val="dk1"/>
                </a:solidFill>
              </a:rPr>
              <a:t> when some </a:t>
            </a:r>
            <a:r>
              <a:rPr lang="en-GB" sz="2000">
                <a:solidFill>
                  <a:schemeClr val="dk1"/>
                </a:solidFill>
                <a:uFill>
                  <a:noFill/>
                </a:uFill>
                <a:hlinkClick r:id="rId6">
                  <a:extLst>
                    <a:ext uri="{A12FA001-AC4F-418D-AE19-62706E023703}">
                      <ahyp:hlinkClr xmlns:ahyp="http://schemas.microsoft.com/office/drawing/2018/hyperlinkcolor" val="tx"/>
                    </a:ext>
                  </a:extLst>
                </a:hlinkClick>
              </a:rPr>
              <a:t>people</a:t>
            </a:r>
            <a:r>
              <a:rPr lang="en-GB" sz="2000">
                <a:solidFill>
                  <a:schemeClr val="dk1"/>
                </a:solidFill>
              </a:rPr>
              <a:t> have more </a:t>
            </a:r>
            <a:r>
              <a:rPr lang="en-GB" sz="2000">
                <a:solidFill>
                  <a:schemeClr val="dk1"/>
                </a:solidFill>
                <a:uFill>
                  <a:noFill/>
                </a:uFill>
                <a:hlinkClick r:id="rId7">
                  <a:extLst>
                    <a:ext uri="{A12FA001-AC4F-418D-AE19-62706E023703}">
                      <ahyp:hlinkClr xmlns:ahyp="http://schemas.microsoft.com/office/drawing/2018/hyperlinkcolor" val="tx"/>
                    </a:ext>
                  </a:extLst>
                </a:hlinkClick>
              </a:rPr>
              <a:t>opportunities</a:t>
            </a:r>
            <a:r>
              <a:rPr lang="en-GB" sz="2000">
                <a:solidFill>
                  <a:schemeClr val="dk1"/>
                </a:solidFill>
              </a:rPr>
              <a:t> and </a:t>
            </a:r>
            <a:r>
              <a:rPr lang="en-GB" sz="2000">
                <a:solidFill>
                  <a:schemeClr val="dk1"/>
                </a:solidFill>
                <a:uFill>
                  <a:noFill/>
                </a:uFill>
                <a:hlinkClick r:id="rId8">
                  <a:extLst>
                    <a:ext uri="{A12FA001-AC4F-418D-AE19-62706E023703}">
                      <ahyp:hlinkClr xmlns:ahyp="http://schemas.microsoft.com/office/drawing/2018/hyperlinkcolor" val="tx"/>
                    </a:ext>
                  </a:extLst>
                </a:hlinkClick>
              </a:rPr>
              <a:t>money</a:t>
            </a:r>
            <a:r>
              <a:rPr lang="en-GB" sz="2000">
                <a:solidFill>
                  <a:schemeClr val="dk1"/>
                </a:solidFill>
              </a:rPr>
              <a:t> than other </a:t>
            </a:r>
            <a:r>
              <a:rPr lang="en-GB" sz="2000">
                <a:solidFill>
                  <a:schemeClr val="dk1"/>
                </a:solidFill>
                <a:uFill>
                  <a:noFill/>
                </a:uFill>
                <a:hlinkClick r:id="rId6">
                  <a:extLst>
                    <a:ext uri="{A12FA001-AC4F-418D-AE19-62706E023703}">
                      <ahyp:hlinkClr xmlns:ahyp="http://schemas.microsoft.com/office/drawing/2018/hyperlinkcolor" val="tx"/>
                    </a:ext>
                  </a:extLst>
                </a:hlinkClick>
              </a:rPr>
              <a:t>people</a:t>
            </a:r>
            <a:r>
              <a:rPr lang="en-GB" sz="2000">
                <a:solidFill>
                  <a:schemeClr val="dk1"/>
                </a:solidFill>
              </a:rPr>
              <a:t>.</a:t>
            </a:r>
            <a:endParaRPr sz="1000">
              <a:solidFill>
                <a:schemeClr val="dk1"/>
              </a:solidFill>
            </a:endParaRPr>
          </a:p>
          <a:p>
            <a:pPr marL="179999" marR="144172" lvl="0" indent="0" algn="l" rtl="0">
              <a:spcBef>
                <a:spcPts val="0"/>
              </a:spcBef>
              <a:spcAft>
                <a:spcPts val="0"/>
              </a:spcAft>
              <a:buNone/>
            </a:pPr>
            <a:r>
              <a:rPr lang="en-GB" sz="2000" b="1">
                <a:solidFill>
                  <a:schemeClr val="dk1"/>
                </a:solidFill>
              </a:rPr>
              <a:t>Do you think inequality is increasing or decreasing in the world?</a:t>
            </a:r>
            <a:endParaRPr sz="2000" b="1">
              <a:solidFill>
                <a:schemeClr val="dk1"/>
              </a:solidFill>
            </a:endParaRPr>
          </a:p>
          <a:p>
            <a:pPr marL="179999" marR="144172" lvl="0" indent="0" algn="l" rtl="0">
              <a:spcBef>
                <a:spcPts val="0"/>
              </a:spcBef>
              <a:spcAft>
                <a:spcPts val="0"/>
              </a:spcAft>
              <a:buNone/>
            </a:pPr>
            <a:r>
              <a:rPr lang="en-GB" sz="2000" b="1">
                <a:solidFill>
                  <a:schemeClr val="dk1"/>
                </a:solidFill>
              </a:rPr>
              <a:t>Find out more on </a:t>
            </a:r>
            <a:r>
              <a:rPr lang="en-GB" sz="2000" b="1" u="sng">
                <a:solidFill>
                  <a:schemeClr val="hlink"/>
                </a:solidFill>
                <a:hlinkClick r:id="rId9"/>
              </a:rPr>
              <a:t>OXFAM International</a:t>
            </a:r>
            <a:endParaRPr sz="2000" b="1">
              <a:solidFill>
                <a:schemeClr val="dk1"/>
              </a:solidFill>
            </a:endParaRPr>
          </a:p>
          <a:p>
            <a:pPr marL="179999" marR="144172" lvl="0" indent="0" algn="l" rtl="0">
              <a:spcBef>
                <a:spcPts val="0"/>
              </a:spcBef>
              <a:spcAft>
                <a:spcPts val="0"/>
              </a:spcAft>
              <a:buNone/>
            </a:pPr>
            <a:endParaRPr sz="2000">
              <a:solidFill>
                <a:schemeClr val="dk1"/>
              </a:solidFill>
            </a:endParaRPr>
          </a:p>
          <a:p>
            <a:pPr marL="179999" marR="144172" lvl="0" indent="0" algn="l" rtl="0">
              <a:spcBef>
                <a:spcPts val="0"/>
              </a:spcBef>
              <a:spcAft>
                <a:spcPts val="0"/>
              </a:spcAft>
              <a:buNone/>
            </a:pPr>
            <a:endParaRPr sz="2000">
              <a:solidFill>
                <a:schemeClr val="dk1"/>
              </a:solidFill>
            </a:endParaRPr>
          </a:p>
          <a:p>
            <a:pPr marL="179999" marR="144172" lvl="0" indent="0" algn="l" rtl="0">
              <a:spcBef>
                <a:spcPts val="0"/>
              </a:spcBef>
              <a:spcAft>
                <a:spcPts val="0"/>
              </a:spcAft>
              <a:buNone/>
            </a:pPr>
            <a:endParaRPr sz="2000">
              <a:solidFill>
                <a:schemeClr val="dk1"/>
              </a:solidFill>
            </a:endParaRPr>
          </a:p>
          <a:p>
            <a:pPr marL="0" marR="144172" lvl="0" indent="179999" algn="l" rtl="0">
              <a:spcBef>
                <a:spcPts val="0"/>
              </a:spcBef>
              <a:spcAft>
                <a:spcPts val="0"/>
              </a:spcAft>
              <a:buNone/>
            </a:pPr>
            <a:endParaRPr sz="1800">
              <a:solidFill>
                <a:schemeClr val="dk1"/>
              </a:solidFill>
            </a:endParaRPr>
          </a:p>
          <a:p>
            <a:pPr marL="0" lvl="0" indent="0" algn="l" rtl="0">
              <a:spcBef>
                <a:spcPts val="1000"/>
              </a:spcBef>
              <a:spcAft>
                <a:spcPts val="0"/>
              </a:spcAft>
              <a:buNone/>
            </a:pPr>
            <a:endParaRPr sz="2400" b="1">
              <a:solidFill>
                <a:srgbClr val="DF4067"/>
              </a:solidFill>
            </a:endParaRPr>
          </a:p>
        </p:txBody>
      </p:sp>
      <p:sp>
        <p:nvSpPr>
          <p:cNvPr id="983" name="Google Shape;983;p86"/>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10"/>
              </a:rPr>
              <a:t>FIND OUT MORE</a:t>
            </a:r>
            <a:endParaRPr sz="2600" b="1">
              <a:solidFill>
                <a:srgbClr val="0000FF"/>
              </a:solidFill>
              <a:latin typeface="Oswald"/>
              <a:ea typeface="Oswald"/>
              <a:cs typeface="Oswald"/>
              <a:sym typeface="Oswald"/>
            </a:endParaRPr>
          </a:p>
        </p:txBody>
      </p:sp>
      <p:sp>
        <p:nvSpPr>
          <p:cNvPr id="984" name="Google Shape;984;p86"/>
          <p:cNvSpPr txBox="1">
            <a:spLocks noGrp="1"/>
          </p:cNvSpPr>
          <p:nvPr>
            <p:ph type="title"/>
          </p:nvPr>
        </p:nvSpPr>
        <p:spPr>
          <a:xfrm>
            <a:off x="1294200" y="270250"/>
            <a:ext cx="21687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DF4067"/>
                </a:solidFill>
              </a:rPr>
              <a:t>REDUCED</a:t>
            </a:r>
            <a:endParaRPr>
              <a:solidFill>
                <a:srgbClr val="DF4067"/>
              </a:solidFill>
            </a:endParaRPr>
          </a:p>
          <a:p>
            <a:pPr marL="0" lvl="0" indent="0" algn="l" rtl="0">
              <a:spcBef>
                <a:spcPts val="0"/>
              </a:spcBef>
              <a:spcAft>
                <a:spcPts val="0"/>
              </a:spcAft>
              <a:buClr>
                <a:schemeClr val="dk1"/>
              </a:buClr>
              <a:buSzPts val="1100"/>
              <a:buFont typeface="Arial"/>
              <a:buNone/>
            </a:pPr>
            <a:r>
              <a:rPr lang="en-GB">
                <a:solidFill>
                  <a:srgbClr val="DF4067"/>
                </a:solidFill>
              </a:rPr>
              <a:t>INEQUALITIES</a:t>
            </a:r>
            <a:endParaRPr/>
          </a:p>
        </p:txBody>
      </p:sp>
      <p:sp>
        <p:nvSpPr>
          <p:cNvPr id="985" name="Google Shape;985;p86"/>
          <p:cNvSpPr txBox="1">
            <a:spLocks noGrp="1"/>
          </p:cNvSpPr>
          <p:nvPr>
            <p:ph type="subTitle" idx="1"/>
          </p:nvPr>
        </p:nvSpPr>
        <p:spPr>
          <a:xfrm>
            <a:off x="617400" y="270250"/>
            <a:ext cx="6375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DF4067"/>
                </a:solidFill>
              </a:rPr>
              <a:t>10</a:t>
            </a:r>
            <a:endParaRPr>
              <a:solidFill>
                <a:srgbClr val="DF4067"/>
              </a:solidFill>
            </a:endParaRPr>
          </a:p>
        </p:txBody>
      </p:sp>
      <p:pic>
        <p:nvPicPr>
          <p:cNvPr id="986" name="Google Shape;986;p86" descr="The Gap between the rich and poor can shrink. It's a question of choice. When Governments choose to make tax fairer; invest in public services; nnsure fair wages; listen to the poorest people; the number of people in poverty can drop. Let's tackle inequality and beat poverty for good." title="What is inequality? | Oxfam GB">
            <a:hlinkClick r:id="rId11"/>
          </p:cNvPr>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4351025" y="7908575"/>
            <a:ext cx="2534425" cy="1900819"/>
          </a:xfrm>
          <a:prstGeom prst="rect">
            <a:avLst/>
          </a:prstGeom>
          <a:noFill/>
          <a:ln w="76200" cap="flat" cmpd="sng">
            <a:solidFill>
              <a:srgbClr val="DF4067"/>
            </a:solidFill>
            <a:prstDash val="solid"/>
            <a:round/>
            <a:headEnd type="none" w="sm" len="sm"/>
            <a:tailEnd type="none" w="sm" len="sm"/>
          </a:ln>
        </p:spPr>
      </p:pic>
      <p:sp>
        <p:nvSpPr>
          <p:cNvPr id="987" name="Google Shape;987;p86"/>
          <p:cNvSpPr txBox="1"/>
          <p:nvPr/>
        </p:nvSpPr>
        <p:spPr>
          <a:xfrm>
            <a:off x="617400" y="73738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DF4067"/>
                </a:solidFill>
              </a:rPr>
              <a:t>“</a:t>
            </a:r>
            <a:endParaRPr sz="7200">
              <a:solidFill>
                <a:srgbClr val="DF4067"/>
              </a:solidFill>
            </a:endParaRPr>
          </a:p>
        </p:txBody>
      </p:sp>
      <p:pic>
        <p:nvPicPr>
          <p:cNvPr id="988" name="Google Shape;988;p86" descr="The Equality Act 2010 protects us all by making it against the law to discriminate or harass someone because of a protected characteristic. We all have more than one of the nine protected characteristics. This short film explains what they are. Find out more on our website: https://www.equalityhumanrights.com/en/equality-act/protected-characteristics" title="Protected characteristics">
            <a:hlinkClick r:id="rId13"/>
          </p:cNvPr>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4351025" y="1638813"/>
            <a:ext cx="2534425" cy="1900829"/>
          </a:xfrm>
          <a:prstGeom prst="rect">
            <a:avLst/>
          </a:prstGeom>
          <a:noFill/>
          <a:ln w="76200" cap="flat" cmpd="sng">
            <a:solidFill>
              <a:srgbClr val="DF406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1000"/>
                                        <p:tgtEl>
                                          <p:spTgt spid="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8"/>
                                        </p:tgtEl>
                                        <p:attrNameLst>
                                          <p:attrName>style.visibility</p:attrName>
                                        </p:attrNameLst>
                                      </p:cBhvr>
                                      <p:to>
                                        <p:strVal val="visible"/>
                                      </p:to>
                                    </p:set>
                                    <p:animEffect transition="in" filter="fade">
                                      <p:cBhvr>
                                        <p:cTn id="12" dur="1000"/>
                                        <p:tgtEl>
                                          <p:spTgt spid="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cxnSp>
        <p:nvCxnSpPr>
          <p:cNvPr id="994" name="Google Shape;994;p87"/>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95" name="Google Shape;995;p87"/>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996" name="Google Shape;996;p87"/>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997" name="Google Shape;997;p87"/>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998" name="Google Shape;998;p87"/>
          <p:cNvSpPr/>
          <p:nvPr/>
        </p:nvSpPr>
        <p:spPr>
          <a:xfrm>
            <a:off x="3636288" y="4399954"/>
            <a:ext cx="3581700" cy="2790600"/>
          </a:xfrm>
          <a:prstGeom prst="rect">
            <a:avLst/>
          </a:prstGeom>
          <a:solidFill>
            <a:srgbClr val="F29C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2700" b="1">
                <a:solidFill>
                  <a:schemeClr val="lt1"/>
                </a:solidFill>
                <a:latin typeface="Oswald"/>
                <a:ea typeface="Oswald"/>
                <a:cs typeface="Oswald"/>
                <a:sym typeface="Oswald"/>
              </a:rPr>
              <a:t>CHOOSING WHERE TO LIVE</a:t>
            </a:r>
            <a:endParaRPr sz="2300" b="1">
              <a:solidFill>
                <a:schemeClr val="lt1"/>
              </a:solidFill>
              <a:latin typeface="Oswald"/>
              <a:ea typeface="Oswald"/>
              <a:cs typeface="Oswald"/>
              <a:sym typeface="Oswald"/>
            </a:endParaRPr>
          </a:p>
        </p:txBody>
      </p:sp>
      <p:sp>
        <p:nvSpPr>
          <p:cNvPr id="999" name="Google Shape;999;p87"/>
          <p:cNvSpPr/>
          <p:nvPr/>
        </p:nvSpPr>
        <p:spPr>
          <a:xfrm>
            <a:off x="3636288" y="1283516"/>
            <a:ext cx="3581700" cy="2790600"/>
          </a:xfrm>
          <a:prstGeom prst="rect">
            <a:avLst/>
          </a:prstGeom>
          <a:solidFill>
            <a:srgbClr val="F29C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2700" b="1">
                <a:solidFill>
                  <a:schemeClr val="lt1"/>
                </a:solidFill>
                <a:latin typeface="Oswald"/>
                <a:ea typeface="Oswald"/>
                <a:cs typeface="Oswald"/>
                <a:sym typeface="Oswald"/>
              </a:rPr>
              <a:t>LOCAL PARKS AND GREEN SPACES</a:t>
            </a:r>
            <a:endParaRPr sz="2700" b="1">
              <a:solidFill>
                <a:schemeClr val="lt1"/>
              </a:solidFill>
              <a:latin typeface="Oswald"/>
              <a:ea typeface="Oswald"/>
              <a:cs typeface="Oswald"/>
              <a:sym typeface="Oswald"/>
            </a:endParaRPr>
          </a:p>
        </p:txBody>
      </p:sp>
      <p:sp>
        <p:nvSpPr>
          <p:cNvPr id="1000" name="Google Shape;1000;p87"/>
          <p:cNvSpPr/>
          <p:nvPr/>
        </p:nvSpPr>
        <p:spPr>
          <a:xfrm>
            <a:off x="3636288" y="7518279"/>
            <a:ext cx="3581700" cy="2790600"/>
          </a:xfrm>
          <a:prstGeom prst="rect">
            <a:avLst/>
          </a:prstGeom>
          <a:solidFill>
            <a:srgbClr val="F29C33"/>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2700" b="1">
                <a:solidFill>
                  <a:schemeClr val="lt1"/>
                </a:solidFill>
                <a:latin typeface="Oswald"/>
                <a:ea typeface="Oswald"/>
                <a:cs typeface="Oswald"/>
                <a:sym typeface="Oswald"/>
              </a:rPr>
              <a:t>AIR POLLUTION AND</a:t>
            </a:r>
            <a:endParaRPr sz="2700" b="1">
              <a:solidFill>
                <a:schemeClr val="lt1"/>
              </a:solidFill>
              <a:latin typeface="Oswald"/>
              <a:ea typeface="Oswald"/>
              <a:cs typeface="Oswald"/>
              <a:sym typeface="Oswald"/>
            </a:endParaRPr>
          </a:p>
          <a:p>
            <a:pPr marL="269999" lvl="0" indent="0" algn="l" rtl="0">
              <a:spcBef>
                <a:spcPts val="0"/>
              </a:spcBef>
              <a:spcAft>
                <a:spcPts val="0"/>
              </a:spcAft>
              <a:buNone/>
            </a:pPr>
            <a:r>
              <a:rPr lang="en-GB" sz="2700" b="1">
                <a:solidFill>
                  <a:schemeClr val="lt1"/>
                </a:solidFill>
                <a:latin typeface="Oswald"/>
                <a:ea typeface="Oswald"/>
                <a:cs typeface="Oswald"/>
                <a:sym typeface="Oswald"/>
              </a:rPr>
              <a:t>IMPROVING AIR QUALITY</a:t>
            </a:r>
            <a:endParaRPr sz="2300" b="1">
              <a:solidFill>
                <a:schemeClr val="lt1"/>
              </a:solidFill>
              <a:latin typeface="Oswald"/>
              <a:ea typeface="Oswald"/>
              <a:cs typeface="Oswald"/>
              <a:sym typeface="Oswald"/>
            </a:endParaRPr>
          </a:p>
        </p:txBody>
      </p:sp>
      <p:pic>
        <p:nvPicPr>
          <p:cNvPr id="1001" name="Google Shape;1001;p8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1283425"/>
            <a:ext cx="2790600" cy="2790600"/>
          </a:xfrm>
          <a:prstGeom prst="rect">
            <a:avLst/>
          </a:prstGeom>
          <a:noFill/>
          <a:ln>
            <a:noFill/>
          </a:ln>
        </p:spPr>
      </p:pic>
      <p:pic>
        <p:nvPicPr>
          <p:cNvPr id="1002" name="Google Shape;1002;p8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4399888"/>
            <a:ext cx="2790600" cy="2790600"/>
          </a:xfrm>
          <a:prstGeom prst="rect">
            <a:avLst/>
          </a:prstGeom>
          <a:noFill/>
          <a:ln>
            <a:noFill/>
          </a:ln>
        </p:spPr>
      </p:pic>
      <p:pic>
        <p:nvPicPr>
          <p:cNvPr id="1003" name="Google Shape;1003;p8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7518200"/>
            <a:ext cx="2790600" cy="2790600"/>
          </a:xfrm>
          <a:prstGeom prst="rect">
            <a:avLst/>
          </a:prstGeom>
          <a:noFill/>
          <a:ln>
            <a:noFill/>
          </a:ln>
        </p:spPr>
      </p:pic>
      <p:sp>
        <p:nvSpPr>
          <p:cNvPr id="1004" name="Google Shape;1004;p87"/>
          <p:cNvSpPr txBox="1">
            <a:spLocks noGrp="1"/>
          </p:cNvSpPr>
          <p:nvPr>
            <p:ph type="title"/>
          </p:nvPr>
        </p:nvSpPr>
        <p:spPr>
          <a:xfrm>
            <a:off x="1254750" y="166200"/>
            <a:ext cx="2208000" cy="9318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Clr>
                <a:schemeClr val="dk1"/>
              </a:buClr>
              <a:buSzPts val="1100"/>
              <a:buFont typeface="Arial"/>
              <a:buNone/>
            </a:pPr>
            <a:r>
              <a:rPr lang="en-GB">
                <a:solidFill>
                  <a:srgbClr val="F29C33"/>
                </a:solidFill>
              </a:rPr>
              <a:t>SUSTAINABLE CITIES</a:t>
            </a:r>
            <a:endParaRPr>
              <a:solidFill>
                <a:srgbClr val="F29C33"/>
              </a:solidFill>
            </a:endParaRPr>
          </a:p>
          <a:p>
            <a:pPr marL="0" lvl="0" indent="0" algn="l" rtl="0">
              <a:spcBef>
                <a:spcPts val="0"/>
              </a:spcBef>
              <a:spcAft>
                <a:spcPts val="0"/>
              </a:spcAft>
              <a:buClr>
                <a:schemeClr val="dk1"/>
              </a:buClr>
              <a:buSzPts val="1100"/>
              <a:buFont typeface="Arial"/>
              <a:buNone/>
            </a:pPr>
            <a:r>
              <a:rPr lang="en-GB">
                <a:solidFill>
                  <a:srgbClr val="F29C33"/>
                </a:solidFill>
              </a:rPr>
              <a:t>AND COMMUNITIES</a:t>
            </a:r>
            <a:endParaRPr/>
          </a:p>
        </p:txBody>
      </p:sp>
      <p:sp>
        <p:nvSpPr>
          <p:cNvPr id="1005" name="Google Shape;1005;p87"/>
          <p:cNvSpPr txBox="1">
            <a:spLocks noGrp="1"/>
          </p:cNvSpPr>
          <p:nvPr>
            <p:ph type="subTitle" idx="1"/>
          </p:nvPr>
        </p:nvSpPr>
        <p:spPr>
          <a:xfrm>
            <a:off x="546950" y="270250"/>
            <a:ext cx="707700" cy="827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solidFill>
                  <a:srgbClr val="F29C33"/>
                </a:solidFill>
              </a:rPr>
              <a:t>11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88"/>
          <p:cNvSpPr/>
          <p:nvPr/>
        </p:nvSpPr>
        <p:spPr>
          <a:xfrm>
            <a:off x="594667" y="7563500"/>
            <a:ext cx="6448200" cy="2700000"/>
          </a:xfrm>
          <a:prstGeom prst="rect">
            <a:avLst/>
          </a:prstGeom>
          <a:solidFill>
            <a:srgbClr val="F3F3F3"/>
          </a:solidFill>
          <a:ln w="38100" cap="flat" cmpd="sng">
            <a:solidFill>
              <a:srgbClr val="F29C33"/>
            </a:solidFill>
            <a:prstDash val="solid"/>
            <a:round/>
            <a:headEnd type="none" w="sm" len="sm"/>
            <a:tailEnd type="none" w="sm" len="sm"/>
          </a:ln>
        </p:spPr>
        <p:txBody>
          <a:bodyPr spcFirstLastPara="1" wrap="square" lIns="91425" tIns="91425" rIns="91425" bIns="91425" anchor="t" anchorCtr="0">
            <a:noAutofit/>
          </a:bodyPr>
          <a:lstStyle/>
          <a:p>
            <a:pPr marL="179999" marR="1130082" lvl="0" indent="0" algn="l" rtl="0">
              <a:spcBef>
                <a:spcPts val="0"/>
              </a:spcBef>
              <a:spcAft>
                <a:spcPts val="0"/>
              </a:spcAft>
              <a:buNone/>
            </a:pPr>
            <a:r>
              <a:rPr lang="en-GB" sz="2400" b="1">
                <a:solidFill>
                  <a:srgbClr val="F29C33"/>
                </a:solidFill>
              </a:rPr>
              <a:t>Air pollution causes 36,000 deaths in the UK a year.</a:t>
            </a:r>
            <a:endParaRPr sz="600" b="1">
              <a:solidFill>
                <a:srgbClr val="F29C33"/>
              </a:solidFill>
            </a:endParaRPr>
          </a:p>
          <a:p>
            <a:pPr marL="630000" marR="0" lvl="0" indent="-294299" algn="l" rtl="0">
              <a:lnSpc>
                <a:spcPct val="100000"/>
              </a:lnSpc>
              <a:spcBef>
                <a:spcPts val="1000"/>
              </a:spcBef>
              <a:spcAft>
                <a:spcPts val="0"/>
              </a:spcAft>
              <a:buClr>
                <a:schemeClr val="dk1"/>
              </a:buClr>
              <a:buSzPts val="1800"/>
              <a:buFont typeface="Roboto"/>
              <a:buAutoNum type="arabicPeriod"/>
            </a:pPr>
            <a:r>
              <a:rPr lang="en-GB" sz="1800">
                <a:solidFill>
                  <a:schemeClr val="dk1"/>
                </a:solidFill>
                <a:latin typeface="Roboto"/>
                <a:ea typeface="Roboto"/>
                <a:cs typeface="Roboto"/>
                <a:sym typeface="Roboto"/>
              </a:rPr>
              <a:t>What causes air pollution?</a:t>
            </a:r>
            <a:endParaRPr sz="1800">
              <a:solidFill>
                <a:schemeClr val="dk1"/>
              </a:solidFill>
              <a:latin typeface="Roboto"/>
              <a:ea typeface="Roboto"/>
              <a:cs typeface="Roboto"/>
              <a:sym typeface="Roboto"/>
            </a:endParaRPr>
          </a:p>
          <a:p>
            <a:pPr marL="630000" marR="0" lvl="0" indent="-294299" algn="l" rtl="0">
              <a:lnSpc>
                <a:spcPct val="100000"/>
              </a:lnSpc>
              <a:spcBef>
                <a:spcPts val="0"/>
              </a:spcBef>
              <a:spcAft>
                <a:spcPts val="0"/>
              </a:spcAft>
              <a:buClr>
                <a:schemeClr val="dk1"/>
              </a:buClr>
              <a:buSzPts val="1800"/>
              <a:buFont typeface="Roboto"/>
              <a:buAutoNum type="arabicPeriod"/>
            </a:pPr>
            <a:r>
              <a:rPr lang="en-GB" sz="1800">
                <a:solidFill>
                  <a:schemeClr val="dk1"/>
                </a:solidFill>
                <a:latin typeface="Roboto"/>
                <a:ea typeface="Roboto"/>
                <a:cs typeface="Roboto"/>
                <a:sym typeface="Roboto"/>
              </a:rPr>
              <a:t>What can we all do to reduce air pollution?</a:t>
            </a:r>
            <a:endParaRPr sz="1800">
              <a:solidFill>
                <a:schemeClr val="dk1"/>
              </a:solidFill>
              <a:latin typeface="Roboto"/>
              <a:ea typeface="Roboto"/>
              <a:cs typeface="Roboto"/>
              <a:sym typeface="Roboto"/>
            </a:endParaRPr>
          </a:p>
          <a:p>
            <a:pPr marL="630000" marR="0" lvl="0" indent="-294299" algn="l" rtl="0">
              <a:lnSpc>
                <a:spcPct val="100000"/>
              </a:lnSpc>
              <a:spcBef>
                <a:spcPts val="0"/>
              </a:spcBef>
              <a:spcAft>
                <a:spcPts val="0"/>
              </a:spcAft>
              <a:buClr>
                <a:schemeClr val="dk1"/>
              </a:buClr>
              <a:buSzPts val="1800"/>
              <a:buFont typeface="Roboto"/>
              <a:buAutoNum type="arabicPeriod"/>
            </a:pPr>
            <a:r>
              <a:rPr lang="en-GB" sz="1800">
                <a:solidFill>
                  <a:schemeClr val="dk1"/>
                </a:solidFill>
                <a:latin typeface="Roboto"/>
                <a:ea typeface="Roboto"/>
                <a:cs typeface="Roboto"/>
                <a:sym typeface="Roboto"/>
              </a:rPr>
              <a:t>What other types of pollution are there?</a:t>
            </a:r>
            <a:endParaRPr sz="1800">
              <a:solidFill>
                <a:schemeClr val="dk1"/>
              </a:solidFill>
              <a:latin typeface="Roboto"/>
              <a:ea typeface="Roboto"/>
              <a:cs typeface="Roboto"/>
              <a:sym typeface="Roboto"/>
            </a:endParaRPr>
          </a:p>
          <a:p>
            <a:pPr marL="179999" marR="320083" lvl="0" indent="0" algn="l" rtl="0">
              <a:lnSpc>
                <a:spcPct val="100000"/>
              </a:lnSpc>
              <a:spcBef>
                <a:spcPts val="1000"/>
              </a:spcBef>
              <a:spcAft>
                <a:spcPts val="1000"/>
              </a:spcAft>
              <a:buClr>
                <a:schemeClr val="dk1"/>
              </a:buClr>
              <a:buSzPts val="1100"/>
              <a:buFont typeface="Arial"/>
              <a:buNone/>
            </a:pPr>
            <a:r>
              <a:rPr lang="en-GB" sz="1800" b="1">
                <a:solidFill>
                  <a:schemeClr val="dk1"/>
                </a:solidFill>
                <a:latin typeface="Roboto"/>
                <a:ea typeface="Roboto"/>
                <a:cs typeface="Roboto"/>
                <a:sym typeface="Roboto"/>
              </a:rPr>
              <a:t>Find out more on the </a:t>
            </a:r>
            <a:r>
              <a:rPr lang="en-GB" sz="1800" b="1" u="sng">
                <a:solidFill>
                  <a:schemeClr val="hlink"/>
                </a:solidFill>
                <a:latin typeface="Roboto"/>
                <a:ea typeface="Roboto"/>
                <a:cs typeface="Roboto"/>
                <a:sym typeface="Roboto"/>
                <a:hlinkClick r:id="rId3"/>
              </a:rPr>
              <a:t>Clean Air Hub</a:t>
            </a:r>
            <a:r>
              <a:rPr lang="en-GB" sz="1800" b="1">
                <a:solidFill>
                  <a:schemeClr val="dk1"/>
                </a:solidFill>
                <a:latin typeface="Roboto"/>
                <a:ea typeface="Roboto"/>
                <a:cs typeface="Roboto"/>
                <a:sym typeface="Roboto"/>
              </a:rPr>
              <a:t> website - </a:t>
            </a:r>
            <a:r>
              <a:rPr lang="en-GB" sz="1800" b="1" u="sng">
                <a:solidFill>
                  <a:schemeClr val="hlink"/>
                </a:solidFill>
                <a:latin typeface="Roboto"/>
                <a:ea typeface="Roboto"/>
                <a:cs typeface="Roboto"/>
                <a:sym typeface="Roboto"/>
                <a:hlinkClick r:id="rId4"/>
              </a:rPr>
              <a:t>www.cleanairhub.org.uk</a:t>
            </a:r>
            <a:endParaRPr sz="1800" b="1">
              <a:solidFill>
                <a:schemeClr val="dk1"/>
              </a:solidFill>
              <a:latin typeface="Roboto"/>
              <a:ea typeface="Roboto"/>
              <a:cs typeface="Roboto"/>
              <a:sym typeface="Roboto"/>
            </a:endParaRPr>
          </a:p>
        </p:txBody>
      </p:sp>
      <p:cxnSp>
        <p:nvCxnSpPr>
          <p:cNvPr id="1012" name="Google Shape;1012;p88"/>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13" name="Google Shape;1013;p88"/>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14" name="Google Shape;1014;p88"/>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015" name="Google Shape;1015;p88"/>
          <p:cNvSpPr/>
          <p:nvPr/>
        </p:nvSpPr>
        <p:spPr>
          <a:xfrm>
            <a:off x="594617" y="1328750"/>
            <a:ext cx="6448200" cy="2700000"/>
          </a:xfrm>
          <a:prstGeom prst="rect">
            <a:avLst/>
          </a:prstGeom>
          <a:solidFill>
            <a:srgbClr val="F3F3F3"/>
          </a:solidFill>
          <a:ln w="38100" cap="flat" cmpd="sng">
            <a:solidFill>
              <a:srgbClr val="F29C33"/>
            </a:solidFill>
            <a:prstDash val="solid"/>
            <a:round/>
            <a:headEnd type="none" w="sm" len="sm"/>
            <a:tailEnd type="none" w="sm" len="sm"/>
          </a:ln>
        </p:spPr>
        <p:txBody>
          <a:bodyPr spcFirstLastPara="1" wrap="square" lIns="91425" tIns="91425" rIns="91425" bIns="91425" anchor="ctr" anchorCtr="0">
            <a:noAutofit/>
          </a:bodyPr>
          <a:lstStyle/>
          <a:p>
            <a:pPr marL="179999" marR="144172" lvl="0" indent="0" algn="l" rtl="0">
              <a:spcBef>
                <a:spcPts val="0"/>
              </a:spcBef>
              <a:spcAft>
                <a:spcPts val="0"/>
              </a:spcAft>
              <a:buNone/>
            </a:pPr>
            <a:r>
              <a:rPr lang="en-GB" sz="3000" b="1">
                <a:solidFill>
                  <a:srgbClr val="F29C33"/>
                </a:solidFill>
              </a:rPr>
              <a:t>Your local park or green space</a:t>
            </a:r>
            <a:endParaRPr sz="3000" b="1">
              <a:solidFill>
                <a:srgbClr val="F29C33"/>
              </a:solidFill>
            </a:endParaRPr>
          </a:p>
          <a:p>
            <a:pPr marL="2250000" marR="144172" lvl="0" indent="0" algn="l" rtl="0">
              <a:spcBef>
                <a:spcPts val="1000"/>
              </a:spcBef>
              <a:spcAft>
                <a:spcPts val="0"/>
              </a:spcAft>
              <a:buNone/>
            </a:pPr>
            <a:r>
              <a:rPr lang="en-GB" sz="2400"/>
              <a:t>Where is it?</a:t>
            </a:r>
            <a:endParaRPr sz="2400"/>
          </a:p>
          <a:p>
            <a:pPr marL="2250000" marR="144172" lvl="0" indent="0" algn="l" rtl="0">
              <a:spcBef>
                <a:spcPts val="1000"/>
              </a:spcBef>
              <a:spcAft>
                <a:spcPts val="0"/>
              </a:spcAft>
              <a:buNone/>
            </a:pPr>
            <a:r>
              <a:rPr lang="en-GB" sz="2400"/>
              <a:t>What can you do there?</a:t>
            </a:r>
            <a:endParaRPr sz="2400"/>
          </a:p>
          <a:p>
            <a:pPr marL="2250000" marR="144172" lvl="0" indent="0" algn="l" rtl="0">
              <a:spcBef>
                <a:spcPts val="1000"/>
              </a:spcBef>
              <a:spcAft>
                <a:spcPts val="1000"/>
              </a:spcAft>
              <a:buNone/>
            </a:pPr>
            <a:r>
              <a:rPr lang="en-GB" sz="2400"/>
              <a:t>How could it be better?</a:t>
            </a:r>
            <a:endParaRPr sz="2400"/>
          </a:p>
        </p:txBody>
      </p:sp>
      <p:sp>
        <p:nvSpPr>
          <p:cNvPr id="1016" name="Google Shape;1016;p88"/>
          <p:cNvSpPr/>
          <p:nvPr/>
        </p:nvSpPr>
        <p:spPr>
          <a:xfrm>
            <a:off x="594667" y="4445175"/>
            <a:ext cx="6448200" cy="2700000"/>
          </a:xfrm>
          <a:prstGeom prst="rect">
            <a:avLst/>
          </a:prstGeom>
          <a:solidFill>
            <a:srgbClr val="F3F3F3"/>
          </a:solidFill>
          <a:ln w="38100" cap="flat" cmpd="sng">
            <a:solidFill>
              <a:srgbClr val="F29C33"/>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1000"/>
              </a:spcAft>
              <a:buNone/>
            </a:pPr>
            <a:r>
              <a:rPr lang="en-GB" sz="2700" b="1">
                <a:solidFill>
                  <a:srgbClr val="F29C33"/>
                </a:solidFill>
              </a:rPr>
              <a:t>What is most important about the area you live in?</a:t>
            </a:r>
            <a:endParaRPr sz="2300" b="1">
              <a:solidFill>
                <a:srgbClr val="F29C33"/>
              </a:solidFill>
            </a:endParaRPr>
          </a:p>
        </p:txBody>
      </p:sp>
      <p:sp>
        <p:nvSpPr>
          <p:cNvPr id="1017" name="Google Shape;1017;p88"/>
          <p:cNvSpPr/>
          <p:nvPr/>
        </p:nvSpPr>
        <p:spPr>
          <a:xfrm>
            <a:off x="3720950" y="240125"/>
            <a:ext cx="33447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5"/>
              </a:rPr>
              <a:t>FIND OUT MORE</a:t>
            </a:r>
            <a:endParaRPr sz="2600" b="1">
              <a:solidFill>
                <a:srgbClr val="0000FF"/>
              </a:solidFill>
              <a:latin typeface="Oswald"/>
              <a:ea typeface="Oswald"/>
              <a:cs typeface="Oswald"/>
              <a:sym typeface="Oswald"/>
            </a:endParaRPr>
          </a:p>
        </p:txBody>
      </p:sp>
      <p:sp>
        <p:nvSpPr>
          <p:cNvPr id="1018" name="Google Shape;1018;p88"/>
          <p:cNvSpPr txBox="1">
            <a:spLocks noGrp="1"/>
          </p:cNvSpPr>
          <p:nvPr>
            <p:ph type="subTitle" idx="1"/>
          </p:nvPr>
        </p:nvSpPr>
        <p:spPr>
          <a:xfrm>
            <a:off x="594625" y="270250"/>
            <a:ext cx="6603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F29C33"/>
                </a:solidFill>
              </a:rPr>
              <a:t>11</a:t>
            </a:r>
            <a:endParaRPr>
              <a:solidFill>
                <a:srgbClr val="F29C33"/>
              </a:solidFill>
            </a:endParaRPr>
          </a:p>
        </p:txBody>
      </p:sp>
      <p:sp>
        <p:nvSpPr>
          <p:cNvPr id="1019" name="Google Shape;1019;p88"/>
          <p:cNvSpPr txBox="1">
            <a:spLocks noGrp="1"/>
          </p:cNvSpPr>
          <p:nvPr>
            <p:ph type="title"/>
          </p:nvPr>
        </p:nvSpPr>
        <p:spPr>
          <a:xfrm>
            <a:off x="1254750" y="270250"/>
            <a:ext cx="2208000" cy="8277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Clr>
                <a:schemeClr val="dk1"/>
              </a:buClr>
              <a:buSzPts val="1100"/>
              <a:buFont typeface="Arial"/>
              <a:buNone/>
            </a:pPr>
            <a:r>
              <a:rPr lang="en-GB">
                <a:solidFill>
                  <a:srgbClr val="F29C33"/>
                </a:solidFill>
              </a:rPr>
              <a:t>SUSTAINABLE CITIES</a:t>
            </a:r>
            <a:endParaRPr>
              <a:solidFill>
                <a:srgbClr val="F29C33"/>
              </a:solidFill>
            </a:endParaRPr>
          </a:p>
          <a:p>
            <a:pPr marL="0" lvl="0" indent="0" algn="l" rtl="0">
              <a:spcBef>
                <a:spcPts val="0"/>
              </a:spcBef>
              <a:spcAft>
                <a:spcPts val="0"/>
              </a:spcAft>
              <a:buClr>
                <a:schemeClr val="dk1"/>
              </a:buClr>
              <a:buSzPts val="1100"/>
              <a:buFont typeface="Arial"/>
              <a:buNone/>
            </a:pPr>
            <a:r>
              <a:rPr lang="en-GB">
                <a:solidFill>
                  <a:srgbClr val="F29C33"/>
                </a:solidFill>
              </a:rPr>
              <a:t>AND COMMUNITIES</a:t>
            </a:r>
            <a:endParaRPr/>
          </a:p>
        </p:txBody>
      </p:sp>
      <p:sp>
        <p:nvSpPr>
          <p:cNvPr id="1020" name="Google Shape;1020;p88"/>
          <p:cNvSpPr/>
          <p:nvPr/>
        </p:nvSpPr>
        <p:spPr>
          <a:xfrm>
            <a:off x="2268033" y="5467076"/>
            <a:ext cx="1440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clean</a:t>
            </a:r>
            <a:endParaRPr sz="2200" b="1">
              <a:solidFill>
                <a:schemeClr val="lt1"/>
              </a:solidFill>
            </a:endParaRPr>
          </a:p>
        </p:txBody>
      </p:sp>
      <p:sp>
        <p:nvSpPr>
          <p:cNvPr id="1021" name="Google Shape;1021;p88"/>
          <p:cNvSpPr/>
          <p:nvPr/>
        </p:nvSpPr>
        <p:spPr>
          <a:xfrm>
            <a:off x="3813079" y="5467076"/>
            <a:ext cx="1440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2200" b="1">
                <a:solidFill>
                  <a:schemeClr val="lt1"/>
                </a:solidFill>
              </a:rPr>
              <a:t>friendly</a:t>
            </a:r>
            <a:endParaRPr sz="1800" b="1">
              <a:solidFill>
                <a:schemeClr val="lt1"/>
              </a:solidFill>
            </a:endParaRPr>
          </a:p>
        </p:txBody>
      </p:sp>
      <p:sp>
        <p:nvSpPr>
          <p:cNvPr id="1022" name="Google Shape;1022;p88"/>
          <p:cNvSpPr/>
          <p:nvPr/>
        </p:nvSpPr>
        <p:spPr>
          <a:xfrm>
            <a:off x="5358125" y="5467075"/>
            <a:ext cx="1440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safe</a:t>
            </a:r>
            <a:endParaRPr sz="2200" b="1">
              <a:solidFill>
                <a:schemeClr val="lt1"/>
              </a:solidFill>
            </a:endParaRPr>
          </a:p>
        </p:txBody>
      </p:sp>
      <p:sp>
        <p:nvSpPr>
          <p:cNvPr id="1023" name="Google Shape;1023;p88"/>
          <p:cNvSpPr/>
          <p:nvPr/>
        </p:nvSpPr>
        <p:spPr>
          <a:xfrm>
            <a:off x="3813079" y="6221991"/>
            <a:ext cx="1440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lt1"/>
                </a:solidFill>
              </a:rPr>
              <a:t>good schools</a:t>
            </a:r>
            <a:endParaRPr sz="1800" b="1">
              <a:solidFill>
                <a:schemeClr val="lt1"/>
              </a:solidFill>
            </a:endParaRPr>
          </a:p>
        </p:txBody>
      </p:sp>
      <p:sp>
        <p:nvSpPr>
          <p:cNvPr id="1024" name="Google Shape;1024;p88"/>
          <p:cNvSpPr/>
          <p:nvPr/>
        </p:nvSpPr>
        <p:spPr>
          <a:xfrm>
            <a:off x="2268033" y="6221991"/>
            <a:ext cx="1440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lt1"/>
                </a:solidFill>
              </a:rPr>
              <a:t>good transport</a:t>
            </a:r>
            <a:endParaRPr sz="1800" b="1">
              <a:solidFill>
                <a:schemeClr val="lt1"/>
              </a:solidFill>
            </a:endParaRPr>
          </a:p>
        </p:txBody>
      </p:sp>
      <p:sp>
        <p:nvSpPr>
          <p:cNvPr id="1025" name="Google Shape;1025;p88"/>
          <p:cNvSpPr/>
          <p:nvPr/>
        </p:nvSpPr>
        <p:spPr>
          <a:xfrm>
            <a:off x="5358125" y="6222005"/>
            <a:ext cx="1440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lt1"/>
                </a:solidFill>
              </a:rPr>
              <a:t>shops and services</a:t>
            </a:r>
            <a:endParaRPr sz="2200" b="1">
              <a:solidFill>
                <a:schemeClr val="lt1"/>
              </a:solidFill>
            </a:endParaRPr>
          </a:p>
        </p:txBody>
      </p:sp>
      <p:pic>
        <p:nvPicPr>
          <p:cNvPr id="1026" name="Google Shape;1026;p88" title="A park with trees and flowers"/>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25225" y="2370800"/>
            <a:ext cx="1791000" cy="1190269"/>
          </a:xfrm>
          <a:prstGeom prst="rect">
            <a:avLst/>
          </a:prstGeom>
          <a:noFill/>
          <a:ln>
            <a:noFill/>
          </a:ln>
        </p:spPr>
      </p:pic>
      <p:pic>
        <p:nvPicPr>
          <p:cNvPr id="1027" name="Google Shape;1027;p88" title="Cars emitting exhaust fum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10075" y="7746475"/>
            <a:ext cx="1212725" cy="1032025"/>
          </a:xfrm>
          <a:prstGeom prst="rect">
            <a:avLst/>
          </a:prstGeom>
          <a:noFill/>
          <a:ln>
            <a:noFill/>
          </a:ln>
        </p:spPr>
      </p:pic>
      <p:sp>
        <p:nvSpPr>
          <p:cNvPr id="1028" name="Google Shape;1028;p88"/>
          <p:cNvSpPr/>
          <p:nvPr/>
        </p:nvSpPr>
        <p:spPr>
          <a:xfrm>
            <a:off x="742950" y="5943600"/>
            <a:ext cx="1343025" cy="675300"/>
          </a:xfrm>
          <a:prstGeom prst="flowChartInputOutput">
            <a:avLst/>
          </a:prstGeom>
          <a:solidFill>
            <a:schemeClr val="lt1"/>
          </a:solidFill>
          <a:ln w="38100" cap="flat" cmpd="sng">
            <a:solidFill>
              <a:srgbClr val="F29C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9" name="Google Shape;1029;p88"/>
          <p:cNvGrpSpPr/>
          <p:nvPr/>
        </p:nvGrpSpPr>
        <p:grpSpPr>
          <a:xfrm>
            <a:off x="1049665" y="5467069"/>
            <a:ext cx="767700" cy="767700"/>
            <a:chOff x="1097328" y="5527744"/>
            <a:chExt cx="767700" cy="767700"/>
          </a:xfrm>
        </p:grpSpPr>
        <p:sp>
          <p:nvSpPr>
            <p:cNvPr id="1030" name="Google Shape;1030;p88"/>
            <p:cNvSpPr/>
            <p:nvPr/>
          </p:nvSpPr>
          <p:spPr>
            <a:xfrm rot="8100000">
              <a:off x="1209649" y="5640277"/>
              <a:ext cx="543058" cy="542634"/>
            </a:xfrm>
            <a:prstGeom prst="teardrop">
              <a:avLst>
                <a:gd name="adj" fmla="val 148492"/>
              </a:avLst>
            </a:prstGeom>
            <a:solidFill>
              <a:srgbClr val="F29C33"/>
            </a:solidFill>
            <a:ln w="38100" cap="flat" cmpd="sng">
              <a:solidFill>
                <a:srgbClr val="F29C3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1" name="Google Shape;1031;p88"/>
            <p:cNvSpPr/>
            <p:nvPr/>
          </p:nvSpPr>
          <p:spPr>
            <a:xfrm>
              <a:off x="1283175" y="5713600"/>
              <a:ext cx="396000" cy="396000"/>
            </a:xfrm>
            <a:prstGeom prst="ellipse">
              <a:avLst/>
            </a:prstGeom>
            <a:solidFill>
              <a:schemeClr val="lt1"/>
            </a:solidFill>
            <a:ln w="38100" cap="flat" cmpd="sng">
              <a:solidFill>
                <a:srgbClr val="F29C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cxnSp>
        <p:nvCxnSpPr>
          <p:cNvPr id="1037" name="Google Shape;1037;p89"/>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38" name="Google Shape;1038;p89"/>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39" name="Google Shape;1039;p89"/>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040" name="Google Shape;1040;p89"/>
          <p:cNvSpPr/>
          <p:nvPr/>
        </p:nvSpPr>
        <p:spPr>
          <a:xfrm>
            <a:off x="4133850" y="240125"/>
            <a:ext cx="29316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1041" name="Google Shape;1041;p89"/>
          <p:cNvSpPr/>
          <p:nvPr/>
        </p:nvSpPr>
        <p:spPr>
          <a:xfrm>
            <a:off x="3636288" y="4399954"/>
            <a:ext cx="3581700" cy="2790600"/>
          </a:xfrm>
          <a:prstGeom prst="rect">
            <a:avLst/>
          </a:prstGeom>
          <a:solidFill>
            <a:srgbClr val="BF8B2E"/>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FAST</a:t>
            </a:r>
            <a:endParaRPr sz="36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FASHION</a:t>
            </a:r>
            <a:endParaRPr sz="3600" b="1">
              <a:solidFill>
                <a:schemeClr val="lt1"/>
              </a:solidFill>
              <a:latin typeface="Oswald"/>
              <a:ea typeface="Oswald"/>
              <a:cs typeface="Oswald"/>
              <a:sym typeface="Oswald"/>
            </a:endParaRPr>
          </a:p>
        </p:txBody>
      </p:sp>
      <p:sp>
        <p:nvSpPr>
          <p:cNvPr id="1042" name="Google Shape;1042;p89"/>
          <p:cNvSpPr/>
          <p:nvPr/>
        </p:nvSpPr>
        <p:spPr>
          <a:xfrm>
            <a:off x="3636288" y="1283516"/>
            <a:ext cx="3581700" cy="2790600"/>
          </a:xfrm>
          <a:prstGeom prst="rect">
            <a:avLst/>
          </a:prstGeom>
          <a:solidFill>
            <a:srgbClr val="BF8B2E"/>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3600" b="1">
                <a:solidFill>
                  <a:schemeClr val="lt1"/>
                </a:solidFill>
                <a:latin typeface="Oswald"/>
                <a:ea typeface="Oswald"/>
                <a:cs typeface="Oswald"/>
                <a:sym typeface="Oswald"/>
              </a:rPr>
              <a:t>REDUCE</a:t>
            </a:r>
            <a:endParaRPr sz="3600" b="1">
              <a:solidFill>
                <a:schemeClr val="lt1"/>
              </a:solidFill>
              <a:latin typeface="Oswald"/>
              <a:ea typeface="Oswald"/>
              <a:cs typeface="Oswald"/>
              <a:sym typeface="Oswald"/>
            </a:endParaRPr>
          </a:p>
          <a:p>
            <a:pPr marL="269999" lvl="0" indent="0" algn="l" rtl="0">
              <a:spcBef>
                <a:spcPts val="0"/>
              </a:spcBef>
              <a:spcAft>
                <a:spcPts val="0"/>
              </a:spcAft>
              <a:buNone/>
            </a:pPr>
            <a:r>
              <a:rPr lang="en-GB" sz="3600" b="1">
                <a:solidFill>
                  <a:schemeClr val="lt1"/>
                </a:solidFill>
                <a:latin typeface="Oswald"/>
                <a:ea typeface="Oswald"/>
                <a:cs typeface="Oswald"/>
                <a:sym typeface="Oswald"/>
              </a:rPr>
              <a:t>REUSE</a:t>
            </a:r>
            <a:endParaRPr sz="3600" b="1">
              <a:solidFill>
                <a:schemeClr val="lt1"/>
              </a:solidFill>
              <a:latin typeface="Oswald"/>
              <a:ea typeface="Oswald"/>
              <a:cs typeface="Oswald"/>
              <a:sym typeface="Oswald"/>
            </a:endParaRPr>
          </a:p>
          <a:p>
            <a:pPr marL="269999" lvl="0" indent="0" algn="l" rtl="0">
              <a:spcBef>
                <a:spcPts val="0"/>
              </a:spcBef>
              <a:spcAft>
                <a:spcPts val="0"/>
              </a:spcAft>
              <a:buNone/>
            </a:pPr>
            <a:r>
              <a:rPr lang="en-GB" sz="3600" b="1">
                <a:solidFill>
                  <a:schemeClr val="lt1"/>
                </a:solidFill>
                <a:latin typeface="Oswald"/>
                <a:ea typeface="Oswald"/>
                <a:cs typeface="Oswald"/>
                <a:sym typeface="Oswald"/>
              </a:rPr>
              <a:t>RECYCLE</a:t>
            </a:r>
            <a:endParaRPr sz="3600" b="1">
              <a:solidFill>
                <a:schemeClr val="lt1"/>
              </a:solidFill>
              <a:latin typeface="Oswald"/>
              <a:ea typeface="Oswald"/>
              <a:cs typeface="Oswald"/>
              <a:sym typeface="Oswald"/>
            </a:endParaRPr>
          </a:p>
        </p:txBody>
      </p:sp>
      <p:sp>
        <p:nvSpPr>
          <p:cNvPr id="1043" name="Google Shape;1043;p89"/>
          <p:cNvSpPr/>
          <p:nvPr/>
        </p:nvSpPr>
        <p:spPr>
          <a:xfrm>
            <a:off x="3636288" y="7518279"/>
            <a:ext cx="3581700" cy="2790600"/>
          </a:xfrm>
          <a:prstGeom prst="rect">
            <a:avLst/>
          </a:prstGeom>
          <a:solidFill>
            <a:srgbClr val="BF8B2E"/>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REDUCE</a:t>
            </a:r>
            <a:endParaRPr sz="36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WASTE</a:t>
            </a:r>
            <a:endParaRPr sz="3600" b="1">
              <a:solidFill>
                <a:schemeClr val="lt1"/>
              </a:solidFill>
              <a:highlight>
                <a:srgbClr val="00FF00"/>
              </a:highlight>
              <a:latin typeface="Oswald"/>
              <a:ea typeface="Oswald"/>
              <a:cs typeface="Oswald"/>
              <a:sym typeface="Oswald"/>
            </a:endParaRPr>
          </a:p>
        </p:txBody>
      </p:sp>
      <p:sp>
        <p:nvSpPr>
          <p:cNvPr id="1044" name="Google Shape;1044;p89"/>
          <p:cNvSpPr txBox="1">
            <a:spLocks noGrp="1"/>
          </p:cNvSpPr>
          <p:nvPr>
            <p:ph type="title"/>
          </p:nvPr>
        </p:nvSpPr>
        <p:spPr>
          <a:xfrm>
            <a:off x="1097925" y="270250"/>
            <a:ext cx="2364900" cy="8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solidFill>
                  <a:srgbClr val="BF8B2E"/>
                </a:solidFill>
              </a:rPr>
              <a:t>RESPONSIBLE CONSUMPTION AND PRODUCTION</a:t>
            </a:r>
            <a:endParaRPr>
              <a:solidFill>
                <a:srgbClr val="BF8B2E"/>
              </a:solidFill>
            </a:endParaRPr>
          </a:p>
        </p:txBody>
      </p:sp>
      <p:sp>
        <p:nvSpPr>
          <p:cNvPr id="1045" name="Google Shape;1045;p89"/>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BF8B2E"/>
                </a:solidFill>
              </a:rPr>
              <a:t>12</a:t>
            </a:r>
            <a:endParaRPr>
              <a:solidFill>
                <a:srgbClr val="BF8B2E"/>
              </a:solidFill>
            </a:endParaRPr>
          </a:p>
        </p:txBody>
      </p:sp>
      <p:pic>
        <p:nvPicPr>
          <p:cNvPr id="1046" name="Google Shape;1046;p8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0" y="1292200"/>
            <a:ext cx="2773099" cy="2773099"/>
          </a:xfrm>
          <a:prstGeom prst="rect">
            <a:avLst/>
          </a:prstGeom>
          <a:noFill/>
          <a:ln>
            <a:noFill/>
          </a:ln>
        </p:spPr>
      </p:pic>
      <p:pic>
        <p:nvPicPr>
          <p:cNvPr id="1047" name="Google Shape;1047;p8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0" y="4408638"/>
            <a:ext cx="2773099" cy="2773099"/>
          </a:xfrm>
          <a:prstGeom prst="rect">
            <a:avLst/>
          </a:prstGeom>
          <a:noFill/>
          <a:ln>
            <a:noFill/>
          </a:ln>
        </p:spPr>
      </p:pic>
      <p:pic>
        <p:nvPicPr>
          <p:cNvPr id="1048" name="Google Shape;1048;p8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0" y="7526975"/>
            <a:ext cx="2773099" cy="27730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90"/>
          <p:cNvSpPr/>
          <p:nvPr/>
        </p:nvSpPr>
        <p:spPr>
          <a:xfrm>
            <a:off x="594667" y="7563500"/>
            <a:ext cx="6448200" cy="2700000"/>
          </a:xfrm>
          <a:prstGeom prst="rect">
            <a:avLst/>
          </a:prstGeom>
          <a:solidFill>
            <a:srgbClr val="F3F3F3"/>
          </a:solidFill>
          <a:ln w="38100" cap="flat" cmpd="sng">
            <a:solidFill>
              <a:srgbClr val="BF8B2E"/>
            </a:solidFill>
            <a:prstDash val="solid"/>
            <a:round/>
            <a:headEnd type="none" w="sm" len="sm"/>
            <a:tailEnd type="none" w="sm" len="sm"/>
          </a:ln>
        </p:spPr>
        <p:txBody>
          <a:bodyPr spcFirstLastPara="1" wrap="square" lIns="91425" tIns="91425" rIns="91425" bIns="91425" anchor="t" anchorCtr="0">
            <a:noAutofit/>
          </a:bodyPr>
          <a:lstStyle/>
          <a:p>
            <a:pPr marL="450000" marR="50082" lvl="0" indent="0" algn="l" rtl="0">
              <a:spcBef>
                <a:spcPts val="0"/>
              </a:spcBef>
              <a:spcAft>
                <a:spcPts val="0"/>
              </a:spcAft>
              <a:buNone/>
            </a:pPr>
            <a:r>
              <a:rPr lang="en-GB" sz="1800" b="1">
                <a:solidFill>
                  <a:srgbClr val="BF8B2E"/>
                </a:solidFill>
              </a:rPr>
              <a:t>UK households produced just under 27 million tonnes of waste in 2017 which is equivalent to 409 kg per person.  It's mostly made up of food scraps, newspapers, cardboard, glass bottles and plastics.</a:t>
            </a:r>
            <a:endParaRPr sz="1800" b="1">
              <a:solidFill>
                <a:srgbClr val="BF8B2E"/>
              </a:solidFill>
              <a:highlight>
                <a:srgbClr val="FFFFFF"/>
              </a:highlight>
            </a:endParaRPr>
          </a:p>
          <a:p>
            <a:pPr marL="450000" marR="1670083" lvl="0" indent="0" algn="l" rtl="0">
              <a:spcBef>
                <a:spcPts val="0"/>
              </a:spcBef>
              <a:spcAft>
                <a:spcPts val="0"/>
              </a:spcAft>
              <a:buNone/>
            </a:pPr>
            <a:endParaRPr sz="600" b="1">
              <a:solidFill>
                <a:srgbClr val="BF8B2E"/>
              </a:solidFill>
              <a:highlight>
                <a:srgbClr val="FFFFFF"/>
              </a:highlight>
            </a:endParaRPr>
          </a:p>
          <a:p>
            <a:pPr marL="1890000" lvl="0" indent="0" algn="l" rtl="0">
              <a:spcBef>
                <a:spcPts val="0"/>
              </a:spcBef>
              <a:spcAft>
                <a:spcPts val="0"/>
              </a:spcAft>
              <a:buNone/>
            </a:pPr>
            <a:r>
              <a:rPr lang="en-GB" sz="1800" b="1"/>
              <a:t>How can we reduce the waste we produce? </a:t>
            </a:r>
            <a:endParaRPr sz="1800" b="1"/>
          </a:p>
          <a:p>
            <a:pPr marL="1890000" lvl="0" indent="0" algn="l" rtl="0">
              <a:spcBef>
                <a:spcPts val="0"/>
              </a:spcBef>
              <a:spcAft>
                <a:spcPts val="0"/>
              </a:spcAft>
              <a:buNone/>
            </a:pPr>
            <a:endParaRPr sz="1800" b="1"/>
          </a:p>
          <a:p>
            <a:pPr marL="1890000" lvl="0" indent="0" algn="l" rtl="0">
              <a:spcBef>
                <a:spcPts val="0"/>
              </a:spcBef>
              <a:spcAft>
                <a:spcPts val="0"/>
              </a:spcAft>
              <a:buNone/>
            </a:pPr>
            <a:r>
              <a:rPr lang="en-GB" sz="1800" b="1"/>
              <a:t>Share your ideas.</a:t>
            </a:r>
            <a:endParaRPr sz="1800" b="1">
              <a:solidFill>
                <a:srgbClr val="BF8B2E"/>
              </a:solidFill>
              <a:highlight>
                <a:srgbClr val="FFFFFF"/>
              </a:highlight>
            </a:endParaRPr>
          </a:p>
        </p:txBody>
      </p:sp>
      <p:cxnSp>
        <p:nvCxnSpPr>
          <p:cNvPr id="1055" name="Google Shape;1055;p90"/>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56" name="Google Shape;1056;p90"/>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57" name="Google Shape;1057;p90"/>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058" name="Google Shape;1058;p90"/>
          <p:cNvSpPr/>
          <p:nvPr/>
        </p:nvSpPr>
        <p:spPr>
          <a:xfrm>
            <a:off x="594617" y="1328750"/>
            <a:ext cx="6448200" cy="2700000"/>
          </a:xfrm>
          <a:prstGeom prst="rect">
            <a:avLst/>
          </a:prstGeom>
          <a:solidFill>
            <a:srgbClr val="F3F3F3"/>
          </a:solidFill>
          <a:ln w="38100" cap="flat" cmpd="sng">
            <a:solidFill>
              <a:srgbClr val="BF8B2E"/>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800" b="1">
                <a:solidFill>
                  <a:srgbClr val="BF8B2E"/>
                </a:solidFill>
              </a:rPr>
              <a:t>Reduce, reuse and recycle</a:t>
            </a:r>
            <a:endParaRPr sz="2800" b="1">
              <a:solidFill>
                <a:srgbClr val="BF8B2E"/>
              </a:solidFill>
            </a:endParaRPr>
          </a:p>
          <a:p>
            <a:pPr marL="179999" marR="144172" lvl="0" indent="0" algn="l" rtl="0">
              <a:spcBef>
                <a:spcPts val="0"/>
              </a:spcBef>
              <a:spcAft>
                <a:spcPts val="0"/>
              </a:spcAft>
              <a:buNone/>
            </a:pPr>
            <a:r>
              <a:rPr lang="en-GB" sz="2000" b="1">
                <a:solidFill>
                  <a:schemeClr val="dk1"/>
                </a:solidFill>
              </a:rPr>
              <a:t>Match the words to the meaning</a:t>
            </a:r>
            <a:endParaRPr sz="2000" b="1">
              <a:solidFill>
                <a:schemeClr val="dk1"/>
              </a:solidFill>
            </a:endParaRPr>
          </a:p>
          <a:p>
            <a:pPr marL="179999" marR="144172" lvl="0" indent="0" algn="l" rtl="0">
              <a:spcBef>
                <a:spcPts val="0"/>
              </a:spcBef>
              <a:spcAft>
                <a:spcPts val="0"/>
              </a:spcAft>
              <a:buNone/>
            </a:pPr>
            <a:endParaRPr sz="2000" b="1">
              <a:solidFill>
                <a:schemeClr val="dk1"/>
              </a:solidFill>
            </a:endParaRPr>
          </a:p>
          <a:p>
            <a:pPr marL="179999" marR="144172" lvl="0" indent="0" algn="l" rtl="0">
              <a:spcBef>
                <a:spcPts val="0"/>
              </a:spcBef>
              <a:spcAft>
                <a:spcPts val="0"/>
              </a:spcAft>
              <a:buNone/>
            </a:pPr>
            <a:endParaRPr sz="2000" b="1">
              <a:solidFill>
                <a:schemeClr val="dk1"/>
              </a:solidFill>
            </a:endParaRPr>
          </a:p>
          <a:p>
            <a:pPr marL="179999" marR="144172" lvl="0" indent="0" algn="l" rtl="0">
              <a:spcBef>
                <a:spcPts val="0"/>
              </a:spcBef>
              <a:spcAft>
                <a:spcPts val="0"/>
              </a:spcAft>
              <a:buNone/>
            </a:pPr>
            <a:endParaRPr sz="2000" b="1">
              <a:solidFill>
                <a:schemeClr val="dk1"/>
              </a:solidFill>
            </a:endParaRPr>
          </a:p>
          <a:p>
            <a:pPr marL="179999" marR="144172" lvl="0" indent="0" algn="l" rtl="0">
              <a:spcBef>
                <a:spcPts val="0"/>
              </a:spcBef>
              <a:spcAft>
                <a:spcPts val="0"/>
              </a:spcAft>
              <a:buNone/>
            </a:pPr>
            <a:endParaRPr sz="2000" b="1">
              <a:solidFill>
                <a:schemeClr val="dk1"/>
              </a:solidFill>
            </a:endParaRPr>
          </a:p>
          <a:p>
            <a:pPr marL="179999" marR="144172" lvl="0" indent="0" algn="l" rtl="0">
              <a:spcBef>
                <a:spcPts val="0"/>
              </a:spcBef>
              <a:spcAft>
                <a:spcPts val="0"/>
              </a:spcAft>
              <a:buNone/>
            </a:pPr>
            <a:endParaRPr sz="1200" b="1">
              <a:solidFill>
                <a:schemeClr val="dk1"/>
              </a:solidFill>
            </a:endParaRPr>
          </a:p>
          <a:p>
            <a:pPr marL="179999" marR="144172" lvl="0" indent="0" algn="l" rtl="0">
              <a:spcBef>
                <a:spcPts val="0"/>
              </a:spcBef>
              <a:spcAft>
                <a:spcPts val="0"/>
              </a:spcAft>
              <a:buNone/>
            </a:pPr>
            <a:endParaRPr sz="2000" b="1">
              <a:solidFill>
                <a:schemeClr val="dk1"/>
              </a:solidFill>
            </a:endParaRPr>
          </a:p>
        </p:txBody>
      </p:sp>
      <p:sp>
        <p:nvSpPr>
          <p:cNvPr id="1059" name="Google Shape;1059;p90"/>
          <p:cNvSpPr/>
          <p:nvPr/>
        </p:nvSpPr>
        <p:spPr>
          <a:xfrm>
            <a:off x="594667" y="4445175"/>
            <a:ext cx="6448200" cy="2700000"/>
          </a:xfrm>
          <a:prstGeom prst="rect">
            <a:avLst/>
          </a:prstGeom>
          <a:solidFill>
            <a:srgbClr val="F3F3F3"/>
          </a:solidFill>
          <a:ln w="38100" cap="flat" cmpd="sng">
            <a:solidFill>
              <a:srgbClr val="BF8B2E"/>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300" b="1">
                <a:solidFill>
                  <a:srgbClr val="BF8B2E"/>
                </a:solidFill>
              </a:rPr>
              <a:t>What is fast fashion?</a:t>
            </a:r>
            <a:endParaRPr sz="2300" b="1">
              <a:solidFill>
                <a:srgbClr val="BF8B2E"/>
              </a:solidFill>
            </a:endParaRPr>
          </a:p>
          <a:p>
            <a:pPr marL="179999" marR="2120083" lvl="0" indent="0" algn="l" rtl="0">
              <a:spcBef>
                <a:spcPts val="1000"/>
              </a:spcBef>
              <a:spcAft>
                <a:spcPts val="0"/>
              </a:spcAft>
              <a:buNone/>
            </a:pPr>
            <a:r>
              <a:rPr lang="en-GB" sz="1800" b="1">
                <a:solidFill>
                  <a:schemeClr val="dk1"/>
                </a:solidFill>
              </a:rPr>
              <a:t>Clothes that are made and sold cheaply, so that people can buy new clothes more often.</a:t>
            </a:r>
            <a:endParaRPr sz="1800" b="1">
              <a:solidFill>
                <a:schemeClr val="dk1"/>
              </a:solidFill>
            </a:endParaRPr>
          </a:p>
          <a:p>
            <a:pPr marL="179999" marR="2120083" lvl="0" indent="0" algn="l" rtl="0">
              <a:spcBef>
                <a:spcPts val="0"/>
              </a:spcBef>
              <a:spcAft>
                <a:spcPts val="0"/>
              </a:spcAft>
              <a:buNone/>
            </a:pPr>
            <a:endParaRPr sz="600" b="1">
              <a:solidFill>
                <a:schemeClr val="dk1"/>
              </a:solidFill>
            </a:endParaRPr>
          </a:p>
          <a:p>
            <a:pPr marL="540000" marR="140082" lvl="0" indent="-294299" algn="l" rtl="0">
              <a:spcBef>
                <a:spcPts val="0"/>
              </a:spcBef>
              <a:spcAft>
                <a:spcPts val="0"/>
              </a:spcAft>
              <a:buClr>
                <a:schemeClr val="dk1"/>
              </a:buClr>
              <a:buSzPts val="1800"/>
              <a:buAutoNum type="arabicPeriod"/>
            </a:pPr>
            <a:r>
              <a:rPr lang="en-GB" sz="1800">
                <a:solidFill>
                  <a:schemeClr val="dk1"/>
                </a:solidFill>
              </a:rPr>
              <a:t>How often do you buy new clothes?</a:t>
            </a:r>
            <a:endParaRPr sz="1800">
              <a:solidFill>
                <a:schemeClr val="dk1"/>
              </a:solidFill>
            </a:endParaRPr>
          </a:p>
          <a:p>
            <a:pPr marL="540000" marR="140082" lvl="0" indent="-294299" algn="l" rtl="0">
              <a:spcBef>
                <a:spcPts val="0"/>
              </a:spcBef>
              <a:spcAft>
                <a:spcPts val="0"/>
              </a:spcAft>
              <a:buClr>
                <a:schemeClr val="dk1"/>
              </a:buClr>
              <a:buSzPts val="1800"/>
              <a:buAutoNum type="arabicPeriod"/>
            </a:pPr>
            <a:r>
              <a:rPr lang="en-GB" sz="1800">
                <a:solidFill>
                  <a:schemeClr val="dk1"/>
                </a:solidFill>
              </a:rPr>
              <a:t>What do you do with clothes you don’t wear anymore?</a:t>
            </a:r>
            <a:endParaRPr sz="1800">
              <a:solidFill>
                <a:schemeClr val="dk1"/>
              </a:solidFill>
            </a:endParaRPr>
          </a:p>
          <a:p>
            <a:pPr marL="540000" marR="140082" lvl="0" indent="-294299" algn="l" rtl="0">
              <a:spcBef>
                <a:spcPts val="0"/>
              </a:spcBef>
              <a:spcAft>
                <a:spcPts val="0"/>
              </a:spcAft>
              <a:buClr>
                <a:schemeClr val="dk1"/>
              </a:buClr>
              <a:buSzPts val="1800"/>
              <a:buAutoNum type="arabicPeriod"/>
            </a:pPr>
            <a:r>
              <a:rPr lang="en-GB" sz="1800">
                <a:solidFill>
                  <a:schemeClr val="dk1"/>
                </a:solidFill>
              </a:rPr>
              <a:t>What can you do instead of buying new clothes?</a:t>
            </a:r>
            <a:endParaRPr sz="2300" b="1">
              <a:solidFill>
                <a:srgbClr val="BF8B2E"/>
              </a:solidFill>
              <a:highlight>
                <a:srgbClr val="00FF00"/>
              </a:highlight>
            </a:endParaRPr>
          </a:p>
        </p:txBody>
      </p:sp>
      <p:sp>
        <p:nvSpPr>
          <p:cNvPr id="1060" name="Google Shape;1060;p90"/>
          <p:cNvSpPr/>
          <p:nvPr/>
        </p:nvSpPr>
        <p:spPr>
          <a:xfrm>
            <a:off x="4438650" y="240125"/>
            <a:ext cx="26271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1061" name="Google Shape;1061;p90"/>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BF8B2E"/>
                </a:solidFill>
              </a:rPr>
              <a:t>12</a:t>
            </a:r>
            <a:endParaRPr>
              <a:solidFill>
                <a:srgbClr val="BF8B2E"/>
              </a:solidFill>
            </a:endParaRPr>
          </a:p>
        </p:txBody>
      </p:sp>
      <p:sp>
        <p:nvSpPr>
          <p:cNvPr id="1062" name="Google Shape;1062;p90"/>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GB">
                <a:solidFill>
                  <a:srgbClr val="BF8B2E"/>
                </a:solidFill>
              </a:rPr>
              <a:t>RESPONSIBLE CONSUMPTION AND PRODUCTION</a:t>
            </a:r>
            <a:endParaRPr/>
          </a:p>
        </p:txBody>
      </p:sp>
      <p:graphicFrame>
        <p:nvGraphicFramePr>
          <p:cNvPr id="1063" name="Google Shape;1063;p90"/>
          <p:cNvGraphicFramePr/>
          <p:nvPr/>
        </p:nvGraphicFramePr>
        <p:xfrm>
          <a:off x="882713" y="2203950"/>
          <a:ext cx="3000000" cy="3000000"/>
        </p:xfrm>
        <a:graphic>
          <a:graphicData uri="http://schemas.openxmlformats.org/drawingml/2006/table">
            <a:tbl>
              <a:tblPr>
                <a:noFill/>
                <a:tableStyleId>{CF70A79B-54FE-4CA5-AABD-F2127D2EE2EC}</a:tableStyleId>
              </a:tblPr>
              <a:tblGrid>
                <a:gridCol w="1106800">
                  <a:extLst>
                    <a:ext uri="{9D8B030D-6E8A-4147-A177-3AD203B41FA5}">
                      <a16:colId xmlns:a16="http://schemas.microsoft.com/office/drawing/2014/main" val="20000"/>
                    </a:ext>
                  </a:extLst>
                </a:gridCol>
                <a:gridCol w="525725">
                  <a:extLst>
                    <a:ext uri="{9D8B030D-6E8A-4147-A177-3AD203B41FA5}">
                      <a16:colId xmlns:a16="http://schemas.microsoft.com/office/drawing/2014/main" val="20001"/>
                    </a:ext>
                  </a:extLst>
                </a:gridCol>
                <a:gridCol w="4254450">
                  <a:extLst>
                    <a:ext uri="{9D8B030D-6E8A-4147-A177-3AD203B41FA5}">
                      <a16:colId xmlns:a16="http://schemas.microsoft.com/office/drawing/2014/main" val="20002"/>
                    </a:ext>
                  </a:extLst>
                </a:gridCol>
              </a:tblGrid>
              <a:tr h="431000">
                <a:tc>
                  <a:txBody>
                    <a:bodyPr/>
                    <a:lstStyle/>
                    <a:p>
                      <a:pPr marL="0" lvl="0" indent="0" algn="l" rtl="0">
                        <a:spcBef>
                          <a:spcPts val="0"/>
                        </a:spcBef>
                        <a:spcAft>
                          <a:spcPts val="0"/>
                        </a:spcAft>
                        <a:buNone/>
                      </a:pPr>
                      <a:r>
                        <a:rPr lang="en-GB" sz="2000" b="1">
                          <a:solidFill>
                            <a:srgbClr val="BF8B2E"/>
                          </a:solidFill>
                        </a:rPr>
                        <a:t>reduce</a:t>
                      </a:r>
                      <a:endParaRPr sz="2000" b="1">
                        <a:solidFill>
                          <a:srgbClr val="BF8B2E"/>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0" b="1">
                        <a:solidFill>
                          <a:srgbClr val="BF8B2E"/>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2000">
                          <a:solidFill>
                            <a:schemeClr val="dk1"/>
                          </a:solidFill>
                        </a:rPr>
                        <a:t>use again</a:t>
                      </a:r>
                      <a:endParaRPr sz="2000" b="1">
                        <a:solidFill>
                          <a:schemeClr val="dk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31000">
                <a:tc>
                  <a:txBody>
                    <a:bodyPr/>
                    <a:lstStyle/>
                    <a:p>
                      <a:pPr marL="0" lvl="0" indent="0" algn="l" rtl="0">
                        <a:spcBef>
                          <a:spcPts val="0"/>
                        </a:spcBef>
                        <a:spcAft>
                          <a:spcPts val="0"/>
                        </a:spcAft>
                        <a:buClr>
                          <a:schemeClr val="dk1"/>
                        </a:buClr>
                        <a:buSzPts val="1100"/>
                        <a:buFont typeface="Arial"/>
                        <a:buNone/>
                      </a:pPr>
                      <a:r>
                        <a:rPr lang="en-GB" sz="2000" b="1">
                          <a:solidFill>
                            <a:srgbClr val="BF8B2E"/>
                          </a:solidFill>
                        </a:rPr>
                        <a:t>reuse</a:t>
                      </a:r>
                      <a:endParaRPr sz="2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0">
                        <a:solidFill>
                          <a:srgbClr val="BF8B2E"/>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2000">
                          <a:solidFill>
                            <a:schemeClr val="dk1"/>
                          </a:solidFill>
                        </a:rPr>
                        <a:t>use in a different way</a:t>
                      </a:r>
                      <a:endParaRPr sz="2000">
                        <a:solidFill>
                          <a:schemeClr val="dk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31000">
                <a:tc>
                  <a:txBody>
                    <a:bodyPr/>
                    <a:lstStyle/>
                    <a:p>
                      <a:pPr marL="0" lvl="0" indent="0" algn="l" rtl="0">
                        <a:spcBef>
                          <a:spcPts val="0"/>
                        </a:spcBef>
                        <a:spcAft>
                          <a:spcPts val="0"/>
                        </a:spcAft>
                        <a:buClr>
                          <a:schemeClr val="dk1"/>
                        </a:buClr>
                        <a:buSzPts val="1100"/>
                        <a:buFont typeface="Arial"/>
                        <a:buNone/>
                      </a:pPr>
                      <a:r>
                        <a:rPr lang="en-GB" sz="2000" b="1">
                          <a:solidFill>
                            <a:srgbClr val="BF8B2E"/>
                          </a:solidFill>
                        </a:rPr>
                        <a:t>recycle</a:t>
                      </a:r>
                      <a:endParaRPr sz="2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2000">
                          <a:solidFill>
                            <a:schemeClr val="dk1"/>
                          </a:solidFill>
                        </a:rPr>
                        <a:t>use less</a:t>
                      </a:r>
                      <a:endParaRPr sz="2000">
                        <a:solidFill>
                          <a:schemeClr val="dk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64" name="Google Shape;1064;p90"/>
          <p:cNvSpPr txBox="1"/>
          <p:nvPr/>
        </p:nvSpPr>
        <p:spPr>
          <a:xfrm>
            <a:off x="617400" y="73738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BF8B2E"/>
                </a:solidFill>
              </a:rPr>
              <a:t>“</a:t>
            </a:r>
            <a:endParaRPr sz="7200">
              <a:solidFill>
                <a:srgbClr val="BF8B2E"/>
              </a:solidFill>
            </a:endParaRPr>
          </a:p>
        </p:txBody>
      </p:sp>
      <p:pic>
        <p:nvPicPr>
          <p:cNvPr id="1065" name="Google Shape;1065;p90" title="Photo of a rubbish truc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0550" y="8890500"/>
            <a:ext cx="1180138" cy="1207501"/>
          </a:xfrm>
          <a:prstGeom prst="rect">
            <a:avLst/>
          </a:prstGeom>
          <a:noFill/>
          <a:ln>
            <a:noFill/>
          </a:ln>
        </p:spPr>
      </p:pic>
      <p:pic>
        <p:nvPicPr>
          <p:cNvPr id="1066" name="Google Shape;1066;p90" title="Rack of clothes in a shop"/>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60101" y="4628175"/>
            <a:ext cx="1825524" cy="1207500"/>
          </a:xfrm>
          <a:prstGeom prst="rect">
            <a:avLst/>
          </a:prstGeom>
          <a:noFill/>
          <a:ln>
            <a:noFill/>
          </a:ln>
        </p:spPr>
      </p:pic>
      <p:pic>
        <p:nvPicPr>
          <p:cNvPr id="1067" name="Google Shape;1067;p90" title="Green recycling logo - three arrows in a triangle"/>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516425" y="1634700"/>
            <a:ext cx="1292999" cy="1292999"/>
          </a:xfrm>
          <a:prstGeom prst="rect">
            <a:avLst/>
          </a:prstGeom>
          <a:noFill/>
          <a:ln>
            <a:noFill/>
          </a:ln>
        </p:spPr>
      </p:pic>
      <p:sp>
        <p:nvSpPr>
          <p:cNvPr id="1068" name="Google Shape;1068;p90"/>
          <p:cNvSpPr/>
          <p:nvPr/>
        </p:nvSpPr>
        <p:spPr>
          <a:xfrm>
            <a:off x="4495800" y="3132600"/>
            <a:ext cx="2451300" cy="827700"/>
          </a:xfrm>
          <a:prstGeom prst="wedgeRoundRectCallout">
            <a:avLst>
              <a:gd name="adj1" fmla="val 42035"/>
              <a:gd name="adj2" fmla="val -90141"/>
              <a:gd name="adj3" fmla="val 0"/>
            </a:avLst>
          </a:prstGeom>
          <a:solidFill>
            <a:schemeClr val="lt1"/>
          </a:solidFill>
          <a:ln w="38100" cap="flat" cmpd="sng">
            <a:solidFill>
              <a:srgbClr val="BF8B2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r>
              <a:rPr lang="en-GB" sz="1900" b="1">
                <a:solidFill>
                  <a:schemeClr val="dk1"/>
                </a:solidFill>
              </a:rPr>
              <a:t>Do you reduce, reuse and recycle?</a:t>
            </a:r>
            <a:endParaRPr sz="19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cxnSp>
        <p:nvCxnSpPr>
          <p:cNvPr id="1074" name="Google Shape;1074;p91"/>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75" name="Google Shape;1075;p91"/>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076" name="Google Shape;1076;p91"/>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077" name="Google Shape;1077;p91"/>
          <p:cNvSpPr/>
          <p:nvPr/>
        </p:nvSpPr>
        <p:spPr>
          <a:xfrm>
            <a:off x="4133850" y="240125"/>
            <a:ext cx="29316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1078" name="Google Shape;1078;p91"/>
          <p:cNvSpPr/>
          <p:nvPr/>
        </p:nvSpPr>
        <p:spPr>
          <a:xfrm>
            <a:off x="3636288" y="4399954"/>
            <a:ext cx="3581700" cy="2790600"/>
          </a:xfrm>
          <a:prstGeom prst="rect">
            <a:avLst/>
          </a:prstGeom>
          <a:solidFill>
            <a:srgbClr val="3F7E44"/>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HOW IS THE CLIMATE CHANGING?</a:t>
            </a:r>
            <a:endParaRPr sz="4000" b="1">
              <a:solidFill>
                <a:schemeClr val="lt1"/>
              </a:solidFill>
              <a:latin typeface="Oswald"/>
              <a:ea typeface="Oswald"/>
              <a:cs typeface="Oswald"/>
              <a:sym typeface="Oswald"/>
            </a:endParaRPr>
          </a:p>
        </p:txBody>
      </p:sp>
      <p:sp>
        <p:nvSpPr>
          <p:cNvPr id="1079" name="Google Shape;1079;p91"/>
          <p:cNvSpPr/>
          <p:nvPr/>
        </p:nvSpPr>
        <p:spPr>
          <a:xfrm>
            <a:off x="3636288" y="1283516"/>
            <a:ext cx="3581700" cy="2790600"/>
          </a:xfrm>
          <a:prstGeom prst="rect">
            <a:avLst/>
          </a:prstGeom>
          <a:solidFill>
            <a:srgbClr val="3F7E44"/>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200" b="1">
                <a:solidFill>
                  <a:schemeClr val="lt1"/>
                </a:solidFill>
                <a:latin typeface="Oswald"/>
                <a:ea typeface="Oswald"/>
                <a:cs typeface="Oswald"/>
                <a:sym typeface="Oswald"/>
              </a:rPr>
              <a:t>CLIMATE ACTION: WHAT CAN YOU DO?</a:t>
            </a:r>
            <a:endParaRPr sz="4000" b="1">
              <a:solidFill>
                <a:schemeClr val="lt1"/>
              </a:solidFill>
              <a:latin typeface="Oswald"/>
              <a:ea typeface="Oswald"/>
              <a:cs typeface="Oswald"/>
              <a:sym typeface="Oswald"/>
            </a:endParaRPr>
          </a:p>
        </p:txBody>
      </p:sp>
      <p:sp>
        <p:nvSpPr>
          <p:cNvPr id="1080" name="Google Shape;1080;p91"/>
          <p:cNvSpPr/>
          <p:nvPr/>
        </p:nvSpPr>
        <p:spPr>
          <a:xfrm>
            <a:off x="3636288" y="7518279"/>
            <a:ext cx="3581700" cy="2790600"/>
          </a:xfrm>
          <a:prstGeom prst="rect">
            <a:avLst/>
          </a:prstGeom>
          <a:solidFill>
            <a:srgbClr val="3F7E44"/>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REDUCING YOUR CARBON FOOTPRINT</a:t>
            </a:r>
            <a:endParaRPr sz="2700" b="1">
              <a:solidFill>
                <a:schemeClr val="lt1"/>
              </a:solidFill>
              <a:latin typeface="Oswald"/>
              <a:ea typeface="Oswald"/>
              <a:cs typeface="Oswald"/>
              <a:sym typeface="Oswald"/>
            </a:endParaRPr>
          </a:p>
        </p:txBody>
      </p:sp>
      <p:sp>
        <p:nvSpPr>
          <p:cNvPr id="1081" name="Google Shape;1081;p91"/>
          <p:cNvSpPr txBox="1">
            <a:spLocks noGrp="1"/>
          </p:cNvSpPr>
          <p:nvPr>
            <p:ph type="title"/>
          </p:nvPr>
        </p:nvSpPr>
        <p:spPr>
          <a:xfrm>
            <a:off x="1097925" y="270250"/>
            <a:ext cx="2364900" cy="8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solidFill>
                  <a:srgbClr val="3F7E44"/>
                </a:solidFill>
              </a:rPr>
              <a:t>CLIMATE</a:t>
            </a:r>
            <a:endParaRPr>
              <a:solidFill>
                <a:srgbClr val="3F7E44"/>
              </a:solidFill>
            </a:endParaRPr>
          </a:p>
          <a:p>
            <a:pPr marL="0" lvl="0" indent="0" algn="l" rtl="0">
              <a:spcBef>
                <a:spcPts val="0"/>
              </a:spcBef>
              <a:spcAft>
                <a:spcPts val="0"/>
              </a:spcAft>
              <a:buNone/>
            </a:pPr>
            <a:r>
              <a:rPr lang="en-GB">
                <a:solidFill>
                  <a:srgbClr val="3F7E44"/>
                </a:solidFill>
              </a:rPr>
              <a:t>ACTION</a:t>
            </a:r>
            <a:endParaRPr>
              <a:solidFill>
                <a:srgbClr val="3F7E44"/>
              </a:solidFill>
            </a:endParaRPr>
          </a:p>
        </p:txBody>
      </p:sp>
      <p:sp>
        <p:nvSpPr>
          <p:cNvPr id="1082" name="Google Shape;1082;p91"/>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3F7E44"/>
                </a:solidFill>
              </a:rPr>
              <a:t>13</a:t>
            </a:r>
            <a:endParaRPr>
              <a:solidFill>
                <a:srgbClr val="3F7E44"/>
              </a:solidFill>
            </a:endParaRPr>
          </a:p>
        </p:txBody>
      </p:sp>
      <p:pic>
        <p:nvPicPr>
          <p:cNvPr id="1083" name="Google Shape;1083;p9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0" y="1283425"/>
            <a:ext cx="2773099" cy="2773099"/>
          </a:xfrm>
          <a:prstGeom prst="rect">
            <a:avLst/>
          </a:prstGeom>
          <a:noFill/>
          <a:ln>
            <a:noFill/>
          </a:ln>
        </p:spPr>
      </p:pic>
      <p:pic>
        <p:nvPicPr>
          <p:cNvPr id="1084" name="Google Shape;1084;p9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0" y="4408638"/>
            <a:ext cx="2773099" cy="2773099"/>
          </a:xfrm>
          <a:prstGeom prst="rect">
            <a:avLst/>
          </a:prstGeom>
          <a:noFill/>
          <a:ln>
            <a:noFill/>
          </a:ln>
        </p:spPr>
      </p:pic>
      <p:pic>
        <p:nvPicPr>
          <p:cNvPr id="1085" name="Google Shape;1085;p9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0" y="7526975"/>
            <a:ext cx="2773099" cy="2773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5"/>
          <p:cNvSpPr txBox="1">
            <a:spLocks noGrp="1"/>
          </p:cNvSpPr>
          <p:nvPr>
            <p:ph type="title"/>
          </p:nvPr>
        </p:nvSpPr>
        <p:spPr>
          <a:xfrm>
            <a:off x="192596" y="519477"/>
            <a:ext cx="6975900" cy="145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GB" sz="3000"/>
              <a:t>About this resource</a:t>
            </a:r>
            <a:endParaRPr sz="3000"/>
          </a:p>
          <a:p>
            <a:pPr marL="0" lvl="0" indent="0" algn="l" rtl="0">
              <a:spcBef>
                <a:spcPts val="0"/>
              </a:spcBef>
              <a:spcAft>
                <a:spcPts val="0"/>
              </a:spcAft>
              <a:buNone/>
            </a:pPr>
            <a:endParaRPr/>
          </a:p>
        </p:txBody>
      </p:sp>
      <p:sp>
        <p:nvSpPr>
          <p:cNvPr id="518" name="Google Shape;518;p65"/>
          <p:cNvSpPr txBox="1">
            <a:spLocks noGrp="1"/>
          </p:cNvSpPr>
          <p:nvPr>
            <p:ph type="body" idx="1"/>
          </p:nvPr>
        </p:nvSpPr>
        <p:spPr>
          <a:xfrm>
            <a:off x="192950" y="2864725"/>
            <a:ext cx="3408300" cy="6972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600" b="0">
                <a:highlight>
                  <a:schemeClr val="lt1"/>
                </a:highlight>
              </a:rPr>
              <a:t>The United Nations’ Sustainable Development Goals are  a universal call to action to end poverty, protect the planet and improve the lives and prospects of everyone, everywhere by 2030. They address the current global challenges we face, including poverty, inequality and climate change. </a:t>
            </a:r>
            <a:endParaRPr sz="1600" b="0">
              <a:highlight>
                <a:schemeClr val="lt1"/>
              </a:highlight>
            </a:endParaRPr>
          </a:p>
          <a:p>
            <a:pPr marL="0" lvl="0" indent="0" algn="l" rtl="0">
              <a:spcBef>
                <a:spcPts val="0"/>
              </a:spcBef>
              <a:spcAft>
                <a:spcPts val="0"/>
              </a:spcAft>
              <a:buClr>
                <a:schemeClr val="dk1"/>
              </a:buClr>
              <a:buSzPts val="1100"/>
              <a:buFont typeface="Arial"/>
              <a:buNone/>
            </a:pPr>
            <a:endParaRPr sz="1600" b="0" i="1">
              <a:solidFill>
                <a:schemeClr val="accent2"/>
              </a:solidFill>
              <a:highlight>
                <a:srgbClr val="FFFF00"/>
              </a:highlight>
            </a:endParaRPr>
          </a:p>
          <a:p>
            <a:pPr marL="0" lvl="0" indent="0" algn="l" rtl="0">
              <a:spcBef>
                <a:spcPts val="0"/>
              </a:spcBef>
              <a:spcAft>
                <a:spcPts val="0"/>
              </a:spcAft>
              <a:buClr>
                <a:schemeClr val="dk1"/>
              </a:buClr>
              <a:buSzPts val="1100"/>
              <a:buFont typeface="Arial"/>
              <a:buNone/>
            </a:pPr>
            <a:r>
              <a:rPr lang="en-GB" sz="1600" b="0">
                <a:highlight>
                  <a:schemeClr val="lt1"/>
                </a:highlight>
              </a:rPr>
              <a:t>These </a:t>
            </a:r>
            <a:r>
              <a:rPr lang="en-GB" sz="1600">
                <a:highlight>
                  <a:schemeClr val="lt1"/>
                </a:highlight>
              </a:rPr>
              <a:t>Sustainability Starts</a:t>
            </a:r>
            <a:r>
              <a:rPr lang="en-GB" sz="1600" b="0">
                <a:highlight>
                  <a:schemeClr val="lt1"/>
                </a:highlight>
              </a:rPr>
              <a:t> have been developed by ESOL practitioners to raise awareness of and start conversations with ESOL learners about the sustainable development agenda and everyone’s role in it.</a:t>
            </a:r>
            <a:endParaRPr sz="1600" b="0">
              <a:highlight>
                <a:schemeClr val="lt1"/>
              </a:highlight>
            </a:endParaRPr>
          </a:p>
          <a:p>
            <a:pPr marL="0" lvl="0" indent="0" algn="l" rtl="0">
              <a:spcBef>
                <a:spcPts val="0"/>
              </a:spcBef>
              <a:spcAft>
                <a:spcPts val="0"/>
              </a:spcAft>
              <a:buClr>
                <a:schemeClr val="dk1"/>
              </a:buClr>
              <a:buSzPts val="1100"/>
              <a:buFont typeface="Arial"/>
              <a:buNone/>
            </a:pPr>
            <a:endParaRPr sz="1600" b="0">
              <a:highlight>
                <a:schemeClr val="lt1"/>
              </a:highlight>
            </a:endParaRPr>
          </a:p>
          <a:p>
            <a:pPr marL="0" lvl="0" indent="0" algn="l" rtl="0">
              <a:spcBef>
                <a:spcPts val="0"/>
              </a:spcBef>
              <a:spcAft>
                <a:spcPts val="0"/>
              </a:spcAft>
              <a:buClr>
                <a:schemeClr val="dk1"/>
              </a:buClr>
              <a:buSzPts val="1100"/>
              <a:buFont typeface="Arial"/>
              <a:buNone/>
            </a:pPr>
            <a:r>
              <a:rPr lang="en-GB" sz="1600" b="0"/>
              <a:t>The activities can be used in a variety of ways, for example as warmer or filler activities or as introductions to topics that can be developed further into a whole class discussion or a guided debate.</a:t>
            </a:r>
            <a:endParaRPr/>
          </a:p>
        </p:txBody>
      </p:sp>
      <p:sp>
        <p:nvSpPr>
          <p:cNvPr id="519" name="Google Shape;519;p65"/>
          <p:cNvSpPr>
            <a:spLocks noGrp="1"/>
          </p:cNvSpPr>
          <p:nvPr>
            <p:ph type="pic" idx="2"/>
          </p:nvPr>
        </p:nvSpPr>
        <p:spPr>
          <a:xfrm>
            <a:off x="3720950" y="2864400"/>
            <a:ext cx="3606600" cy="6972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600" dirty="0"/>
              <a:t>For each goal, there are three ideas for activities you can use to raise awareness of sustainable development issues and actions with adult ESOL learners.</a:t>
            </a:r>
            <a:endParaRPr sz="1600" dirty="0"/>
          </a:p>
          <a:p>
            <a:pPr marL="0" lvl="0" indent="0" algn="l" rtl="0">
              <a:spcBef>
                <a:spcPts val="0"/>
              </a:spcBef>
              <a:spcAft>
                <a:spcPts val="0"/>
              </a:spcAft>
              <a:buClr>
                <a:schemeClr val="dk1"/>
              </a:buClr>
              <a:buSzPts val="1100"/>
              <a:buFont typeface="Arial"/>
              <a:buNone/>
            </a:pPr>
            <a:endParaRPr sz="1600" dirty="0"/>
          </a:p>
          <a:p>
            <a:pPr marL="0" lvl="0" indent="0" algn="l" rtl="0">
              <a:spcBef>
                <a:spcPts val="0"/>
              </a:spcBef>
              <a:spcAft>
                <a:spcPts val="0"/>
              </a:spcAft>
              <a:buClr>
                <a:schemeClr val="dk1"/>
              </a:buClr>
              <a:buSzPts val="1100"/>
              <a:buFont typeface="Arial"/>
              <a:buNone/>
            </a:pPr>
            <a:r>
              <a:rPr lang="en-GB" sz="1600" dirty="0"/>
              <a:t>The activities are intended as a starting point for learning and discussion about a complex and sensitive range of issues, that will enable learners to share and extend their language and knowledge around these issues, as well as promote and develop critical thinking skills and identify things everyone can do to support the goals.</a:t>
            </a:r>
            <a:endParaRPr sz="1600" dirty="0"/>
          </a:p>
          <a:p>
            <a:pPr marL="0" lvl="0" indent="0" algn="l" rtl="0">
              <a:spcBef>
                <a:spcPts val="0"/>
              </a:spcBef>
              <a:spcAft>
                <a:spcPts val="0"/>
              </a:spcAft>
              <a:buClr>
                <a:schemeClr val="dk1"/>
              </a:buClr>
              <a:buSzPts val="1100"/>
              <a:buFont typeface="Arial"/>
              <a:buNone/>
            </a:pPr>
            <a:endParaRPr sz="1600" dirty="0"/>
          </a:p>
          <a:p>
            <a:pPr marL="0" lvl="0" indent="0" algn="l" rtl="0">
              <a:spcBef>
                <a:spcPts val="0"/>
              </a:spcBef>
              <a:spcAft>
                <a:spcPts val="0"/>
              </a:spcAft>
              <a:buClr>
                <a:schemeClr val="dk1"/>
              </a:buClr>
              <a:buSzPts val="1100"/>
              <a:buFont typeface="Arial"/>
              <a:buNone/>
            </a:pPr>
            <a:r>
              <a:rPr lang="en-GB" sz="1600" dirty="0"/>
              <a:t>All activities can be adapted or changed to suit the needs of your learners.</a:t>
            </a:r>
          </a:p>
          <a:p>
            <a:pPr marL="0" lvl="0" indent="0" algn="l" rtl="0">
              <a:spcBef>
                <a:spcPts val="0"/>
              </a:spcBef>
              <a:spcAft>
                <a:spcPts val="0"/>
              </a:spcAft>
              <a:buClr>
                <a:schemeClr val="dk1"/>
              </a:buClr>
              <a:buSzPts val="1100"/>
              <a:buFont typeface="Arial"/>
              <a:buNone/>
            </a:pPr>
            <a:endParaRPr lang="en-GB" sz="1600" dirty="0"/>
          </a:p>
          <a:p>
            <a:pPr marL="0" indent="0">
              <a:spcBef>
                <a:spcPts val="0"/>
              </a:spcBef>
              <a:buSzPts val="1100"/>
              <a:buNone/>
            </a:pPr>
            <a:r>
              <a:rPr lang="en-GB" sz="1600" dirty="0"/>
              <a:t>This resource has been developed by Manchester Adult Education Service as part of a project commissioned by the Education and Training Foundation and delivered by HOLEX to identify effective practice and develop resources around Education for Sustainable Development in ESOL</a:t>
            </a:r>
            <a:r>
              <a:rPr lang="en-GB" sz="1800" dirty="0">
                <a:effectLst/>
                <a:latin typeface="Arial" panose="020B0604020202020204" pitchFamily="34" charset="0"/>
                <a:ea typeface="Arial" panose="020B0604020202020204" pitchFamily="34" charset="0"/>
              </a:rPr>
              <a:t>.</a:t>
            </a:r>
          </a:p>
          <a:p>
            <a:pPr marL="0" lvl="0" indent="0" algn="l" rtl="0">
              <a:spcBef>
                <a:spcPts val="0"/>
              </a:spcBef>
              <a:spcAft>
                <a:spcPts val="0"/>
              </a:spcAft>
              <a:buClr>
                <a:schemeClr val="dk1"/>
              </a:buClr>
              <a:buSzPts val="1100"/>
              <a:buFont typeface="Arial"/>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grpSp>
        <p:nvGrpSpPr>
          <p:cNvPr id="1091" name="Google Shape;1091;p92"/>
          <p:cNvGrpSpPr/>
          <p:nvPr/>
        </p:nvGrpSpPr>
        <p:grpSpPr>
          <a:xfrm>
            <a:off x="594675" y="1328750"/>
            <a:ext cx="6448200" cy="2700000"/>
            <a:chOff x="594675" y="4445175"/>
            <a:chExt cx="6448200" cy="2700000"/>
          </a:xfrm>
        </p:grpSpPr>
        <p:sp>
          <p:nvSpPr>
            <p:cNvPr id="1092" name="Google Shape;1092;p92"/>
            <p:cNvSpPr/>
            <p:nvPr/>
          </p:nvSpPr>
          <p:spPr>
            <a:xfrm>
              <a:off x="594675" y="4445175"/>
              <a:ext cx="6448200" cy="2700000"/>
            </a:xfrm>
            <a:prstGeom prst="rect">
              <a:avLst/>
            </a:prstGeom>
            <a:solidFill>
              <a:srgbClr val="F3F3F3"/>
            </a:solidFill>
            <a:ln w="38100" cap="flat" cmpd="sng">
              <a:solidFill>
                <a:srgbClr val="3F7E44"/>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400" b="1">
                  <a:solidFill>
                    <a:srgbClr val="3F7E44"/>
                  </a:solidFill>
                </a:rPr>
                <a:t>Our world is getting hotter and hotter.  The climate is changing.</a:t>
              </a:r>
              <a:endParaRPr sz="2400" b="1">
                <a:solidFill>
                  <a:srgbClr val="3F7E44"/>
                </a:solidFill>
              </a:endParaRPr>
            </a:p>
            <a:p>
              <a:pPr marL="179999" marR="144172" lvl="0" indent="0" algn="l" rtl="0">
                <a:spcBef>
                  <a:spcPts val="0"/>
                </a:spcBef>
                <a:spcAft>
                  <a:spcPts val="0"/>
                </a:spcAft>
                <a:buClr>
                  <a:schemeClr val="dk1"/>
                </a:buClr>
                <a:buSzPts val="1100"/>
                <a:buFont typeface="Arial"/>
                <a:buNone/>
              </a:pPr>
              <a:r>
                <a:rPr lang="en-GB" sz="2400" b="1">
                  <a:solidFill>
                    <a:schemeClr val="dk1"/>
                  </a:solidFill>
                </a:rPr>
                <a:t>What can we do to fight climate change?</a:t>
              </a:r>
              <a:endParaRPr sz="3000" b="1">
                <a:solidFill>
                  <a:srgbClr val="3F7E44"/>
                </a:solidFill>
              </a:endParaRPr>
            </a:p>
          </p:txBody>
        </p:sp>
        <p:grpSp>
          <p:nvGrpSpPr>
            <p:cNvPr id="1093" name="Google Shape;1093;p92"/>
            <p:cNvGrpSpPr/>
            <p:nvPr/>
          </p:nvGrpSpPr>
          <p:grpSpPr>
            <a:xfrm>
              <a:off x="847413" y="5750052"/>
              <a:ext cx="5861413" cy="1053624"/>
              <a:chOff x="847413" y="5750052"/>
              <a:chExt cx="5861413" cy="1053624"/>
            </a:xfrm>
          </p:grpSpPr>
          <p:pic>
            <p:nvPicPr>
              <p:cNvPr id="1094" name="Google Shape;1094;p92" title="Photo pf people and signs at a climate change protes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33300" y="5753325"/>
                <a:ext cx="1575526" cy="1050350"/>
              </a:xfrm>
              <a:prstGeom prst="rect">
                <a:avLst/>
              </a:prstGeom>
              <a:noFill/>
              <a:ln>
                <a:noFill/>
              </a:ln>
            </p:spPr>
          </p:pic>
          <p:pic>
            <p:nvPicPr>
              <p:cNvPr id="1095" name="Google Shape;1095;p92" title="Photo of colourful fruit and vegetable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7413" y="5750052"/>
                <a:ext cx="1575526" cy="1048708"/>
              </a:xfrm>
              <a:prstGeom prst="rect">
                <a:avLst/>
              </a:prstGeom>
              <a:noFill/>
              <a:ln>
                <a:noFill/>
              </a:ln>
            </p:spPr>
          </p:pic>
          <p:pic>
            <p:nvPicPr>
              <p:cNvPr id="1096" name="Google Shape;1096;p92" title="Photo of people walking and cycling on a pedetrianised path through green space"/>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90350" y="5753326"/>
                <a:ext cx="1575526" cy="1042151"/>
              </a:xfrm>
              <a:prstGeom prst="rect">
                <a:avLst/>
              </a:prstGeom>
              <a:noFill/>
              <a:ln>
                <a:noFill/>
              </a:ln>
            </p:spPr>
          </p:pic>
        </p:grpSp>
      </p:grpSp>
      <p:grpSp>
        <p:nvGrpSpPr>
          <p:cNvPr id="1097" name="Google Shape;1097;p92"/>
          <p:cNvGrpSpPr/>
          <p:nvPr/>
        </p:nvGrpSpPr>
        <p:grpSpPr>
          <a:xfrm>
            <a:off x="594617" y="4452950"/>
            <a:ext cx="6448200" cy="2700000"/>
            <a:chOff x="594617" y="1328750"/>
            <a:chExt cx="6448200" cy="2700000"/>
          </a:xfrm>
        </p:grpSpPr>
        <p:sp>
          <p:nvSpPr>
            <p:cNvPr id="1098" name="Google Shape;1098;p92"/>
            <p:cNvSpPr/>
            <p:nvPr/>
          </p:nvSpPr>
          <p:spPr>
            <a:xfrm>
              <a:off x="594617" y="1328750"/>
              <a:ext cx="6448200" cy="2700000"/>
            </a:xfrm>
            <a:prstGeom prst="rect">
              <a:avLst/>
            </a:prstGeom>
            <a:solidFill>
              <a:srgbClr val="F3F3F3"/>
            </a:solidFill>
            <a:ln w="38100" cap="flat" cmpd="sng">
              <a:solidFill>
                <a:srgbClr val="3F7E44"/>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400" b="1">
                  <a:solidFill>
                    <a:srgbClr val="3F7E44"/>
                  </a:solidFill>
                </a:rPr>
                <a:t>How is the climate</a:t>
              </a:r>
              <a:endParaRPr sz="2400" b="1">
                <a:solidFill>
                  <a:srgbClr val="3F7E44"/>
                </a:solidFill>
              </a:endParaRPr>
            </a:p>
            <a:p>
              <a:pPr marL="179999" marR="144172" lvl="0" indent="0" algn="l" rtl="0">
                <a:spcBef>
                  <a:spcPts val="0"/>
                </a:spcBef>
                <a:spcAft>
                  <a:spcPts val="0"/>
                </a:spcAft>
                <a:buNone/>
              </a:pPr>
              <a:r>
                <a:rPr lang="en-GB" sz="2400" b="1">
                  <a:solidFill>
                    <a:srgbClr val="3F7E44"/>
                  </a:solidFill>
                </a:rPr>
                <a:t>changing?</a:t>
              </a:r>
              <a:endParaRPr sz="2400" b="1">
                <a:solidFill>
                  <a:srgbClr val="3F7E44"/>
                </a:solidFill>
              </a:endParaRPr>
            </a:p>
            <a:p>
              <a:pPr marL="179999" marR="144172" lvl="0" indent="0" algn="l" rtl="0">
                <a:spcBef>
                  <a:spcPts val="0"/>
                </a:spcBef>
                <a:spcAft>
                  <a:spcPts val="0"/>
                </a:spcAft>
                <a:buNone/>
              </a:pPr>
              <a:endParaRPr sz="2400" b="1">
                <a:solidFill>
                  <a:srgbClr val="3F7E44"/>
                </a:solidFill>
              </a:endParaRPr>
            </a:p>
            <a:p>
              <a:pPr marL="179999" marR="144172" lvl="0" indent="0" algn="l" rtl="0">
                <a:spcBef>
                  <a:spcPts val="0"/>
                </a:spcBef>
                <a:spcAft>
                  <a:spcPts val="0"/>
                </a:spcAft>
                <a:buNone/>
              </a:pPr>
              <a:endParaRPr sz="2400" b="1">
                <a:solidFill>
                  <a:srgbClr val="3F7E44"/>
                </a:solidFill>
              </a:endParaRPr>
            </a:p>
            <a:p>
              <a:pPr marL="179999" marR="144172" lvl="0" indent="0" algn="l" rtl="0">
                <a:spcBef>
                  <a:spcPts val="0"/>
                </a:spcBef>
                <a:spcAft>
                  <a:spcPts val="0"/>
                </a:spcAft>
                <a:buNone/>
              </a:pPr>
              <a:endParaRPr sz="2400" b="1">
                <a:solidFill>
                  <a:srgbClr val="3F7E44"/>
                </a:solidFill>
              </a:endParaRPr>
            </a:p>
            <a:p>
              <a:pPr marL="179999" marR="144172" lvl="0" indent="0" algn="l" rtl="0">
                <a:spcBef>
                  <a:spcPts val="0"/>
                </a:spcBef>
                <a:spcAft>
                  <a:spcPts val="0"/>
                </a:spcAft>
                <a:buNone/>
              </a:pPr>
              <a:endParaRPr sz="2400" b="1">
                <a:solidFill>
                  <a:srgbClr val="3F7E44"/>
                </a:solidFill>
              </a:endParaRPr>
            </a:p>
            <a:p>
              <a:pPr marL="179999" marR="144172" lvl="0" indent="0" algn="l" rtl="0">
                <a:spcBef>
                  <a:spcPts val="0"/>
                </a:spcBef>
                <a:spcAft>
                  <a:spcPts val="0"/>
                </a:spcAft>
                <a:buClr>
                  <a:schemeClr val="dk1"/>
                </a:buClr>
                <a:buSzPts val="1100"/>
                <a:buFont typeface="Arial"/>
                <a:buNone/>
              </a:pPr>
              <a:r>
                <a:rPr lang="en-GB" sz="2000" b="1">
                  <a:solidFill>
                    <a:schemeClr val="dk1"/>
                  </a:solidFill>
                </a:rPr>
                <a:t>How does climate change affect our lives?</a:t>
              </a:r>
              <a:endParaRPr sz="2000" b="1">
                <a:solidFill>
                  <a:schemeClr val="dk1"/>
                </a:solidFill>
              </a:endParaRPr>
            </a:p>
          </p:txBody>
        </p:sp>
        <p:grpSp>
          <p:nvGrpSpPr>
            <p:cNvPr id="1099" name="Google Shape;1099;p92"/>
            <p:cNvGrpSpPr/>
            <p:nvPr/>
          </p:nvGrpSpPr>
          <p:grpSpPr>
            <a:xfrm>
              <a:off x="4144125" y="1559325"/>
              <a:ext cx="2741025" cy="1888775"/>
              <a:chOff x="4144125" y="1559325"/>
              <a:chExt cx="2741025" cy="1888775"/>
            </a:xfrm>
          </p:grpSpPr>
          <p:sp>
            <p:nvSpPr>
              <p:cNvPr id="1100" name="Google Shape;1100;p92"/>
              <p:cNvSpPr/>
              <p:nvPr/>
            </p:nvSpPr>
            <p:spPr>
              <a:xfrm>
                <a:off x="5619725" y="2539775"/>
                <a:ext cx="12654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drier</a:t>
                </a:r>
                <a:endParaRPr sz="2200" b="1">
                  <a:solidFill>
                    <a:schemeClr val="lt1"/>
                  </a:solidFill>
                </a:endParaRPr>
              </a:p>
            </p:txBody>
          </p:sp>
          <p:grpSp>
            <p:nvGrpSpPr>
              <p:cNvPr id="1101" name="Google Shape;1101;p92"/>
              <p:cNvGrpSpPr/>
              <p:nvPr/>
            </p:nvGrpSpPr>
            <p:grpSpPr>
              <a:xfrm>
                <a:off x="4144125" y="1559325"/>
                <a:ext cx="2741025" cy="1888775"/>
                <a:chOff x="4144125" y="1559325"/>
                <a:chExt cx="2741025" cy="1888775"/>
              </a:xfrm>
            </p:grpSpPr>
            <p:sp>
              <p:nvSpPr>
                <p:cNvPr id="1102" name="Google Shape;1102;p92"/>
                <p:cNvSpPr/>
                <p:nvPr/>
              </p:nvSpPr>
              <p:spPr>
                <a:xfrm>
                  <a:off x="4144125" y="1559325"/>
                  <a:ext cx="13431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hotter</a:t>
                  </a:r>
                  <a:endParaRPr sz="2200" b="1">
                    <a:solidFill>
                      <a:schemeClr val="lt1"/>
                    </a:solidFill>
                  </a:endParaRPr>
                </a:p>
              </p:txBody>
            </p:sp>
            <p:sp>
              <p:nvSpPr>
                <p:cNvPr id="1103" name="Google Shape;1103;p92"/>
                <p:cNvSpPr/>
                <p:nvPr/>
              </p:nvSpPr>
              <p:spPr>
                <a:xfrm>
                  <a:off x="5619750" y="1559325"/>
                  <a:ext cx="12654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colder</a:t>
                  </a:r>
                  <a:endParaRPr sz="2200" b="1">
                    <a:solidFill>
                      <a:schemeClr val="lt1"/>
                    </a:solidFill>
                  </a:endParaRPr>
                </a:p>
              </p:txBody>
            </p:sp>
            <p:sp>
              <p:nvSpPr>
                <p:cNvPr id="1104" name="Google Shape;1104;p92"/>
                <p:cNvSpPr/>
                <p:nvPr/>
              </p:nvSpPr>
              <p:spPr>
                <a:xfrm>
                  <a:off x="4144125" y="2539775"/>
                  <a:ext cx="13431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wetter</a:t>
                  </a:r>
                  <a:endParaRPr sz="2200" b="1">
                    <a:solidFill>
                      <a:schemeClr val="lt1"/>
                    </a:solidFill>
                  </a:endParaRPr>
                </a:p>
              </p:txBody>
            </p:sp>
            <p:sp>
              <p:nvSpPr>
                <p:cNvPr id="1105" name="Google Shape;1105;p92"/>
                <p:cNvSpPr/>
                <p:nvPr/>
              </p:nvSpPr>
              <p:spPr>
                <a:xfrm>
                  <a:off x="4144125" y="2049550"/>
                  <a:ext cx="13431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lt1"/>
                      </a:solidFill>
                    </a:rPr>
                    <a:t>heatwave</a:t>
                  </a:r>
                  <a:endParaRPr sz="1800" b="1">
                    <a:solidFill>
                      <a:schemeClr val="lt1"/>
                    </a:solidFill>
                  </a:endParaRPr>
                </a:p>
              </p:txBody>
            </p:sp>
            <p:sp>
              <p:nvSpPr>
                <p:cNvPr id="1106" name="Google Shape;1106;p92"/>
                <p:cNvSpPr/>
                <p:nvPr/>
              </p:nvSpPr>
              <p:spPr>
                <a:xfrm>
                  <a:off x="4144125" y="3047900"/>
                  <a:ext cx="13431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floods</a:t>
                  </a:r>
                  <a:endParaRPr sz="2200" b="1">
                    <a:solidFill>
                      <a:schemeClr val="lt1"/>
                    </a:solidFill>
                  </a:endParaRPr>
                </a:p>
              </p:txBody>
            </p:sp>
          </p:grpSp>
          <p:sp>
            <p:nvSpPr>
              <p:cNvPr id="1107" name="Google Shape;1107;p92"/>
              <p:cNvSpPr/>
              <p:nvPr/>
            </p:nvSpPr>
            <p:spPr>
              <a:xfrm>
                <a:off x="5619750" y="3047900"/>
                <a:ext cx="12654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drought</a:t>
                </a:r>
                <a:endParaRPr sz="2200" b="1">
                  <a:solidFill>
                    <a:schemeClr val="lt1"/>
                  </a:solidFill>
                </a:endParaRPr>
              </a:p>
            </p:txBody>
          </p:sp>
          <p:sp>
            <p:nvSpPr>
              <p:cNvPr id="1108" name="Google Shape;1108;p92"/>
              <p:cNvSpPr/>
              <p:nvPr/>
            </p:nvSpPr>
            <p:spPr>
              <a:xfrm>
                <a:off x="5611925" y="2049550"/>
                <a:ext cx="1265400" cy="4002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solidFill>
                      <a:schemeClr val="lt1"/>
                    </a:solidFill>
                  </a:rPr>
                  <a:t>fire</a:t>
                </a:r>
                <a:endParaRPr sz="2200" b="1">
                  <a:solidFill>
                    <a:schemeClr val="lt1"/>
                  </a:solidFill>
                </a:endParaRPr>
              </a:p>
            </p:txBody>
          </p:sp>
        </p:grpSp>
      </p:grpSp>
      <p:sp>
        <p:nvSpPr>
          <p:cNvPr id="1109" name="Google Shape;1109;p92"/>
          <p:cNvSpPr/>
          <p:nvPr/>
        </p:nvSpPr>
        <p:spPr>
          <a:xfrm>
            <a:off x="594667" y="7563500"/>
            <a:ext cx="6448200" cy="2700000"/>
          </a:xfrm>
          <a:prstGeom prst="rect">
            <a:avLst/>
          </a:prstGeom>
          <a:solidFill>
            <a:srgbClr val="F3F3F3"/>
          </a:solidFill>
          <a:ln w="38100" cap="flat" cmpd="sng">
            <a:solidFill>
              <a:srgbClr val="3F7E44"/>
            </a:solidFill>
            <a:prstDash val="solid"/>
            <a:round/>
            <a:headEnd type="none" w="sm" len="sm"/>
            <a:tailEnd type="none" w="sm" len="sm"/>
          </a:ln>
        </p:spPr>
        <p:txBody>
          <a:bodyPr spcFirstLastPara="1" wrap="square" lIns="91425" tIns="91425" rIns="91425" bIns="91425" anchor="t" anchorCtr="0">
            <a:noAutofit/>
          </a:bodyPr>
          <a:lstStyle/>
          <a:p>
            <a:pPr marL="450000" lvl="0" indent="0" algn="l" rtl="0">
              <a:spcBef>
                <a:spcPts val="0"/>
              </a:spcBef>
              <a:spcAft>
                <a:spcPts val="0"/>
              </a:spcAft>
              <a:buNone/>
            </a:pPr>
            <a:r>
              <a:rPr lang="en-GB" sz="1800" b="1">
                <a:solidFill>
                  <a:srgbClr val="3F7E44"/>
                </a:solidFill>
              </a:rPr>
              <a:t>Your </a:t>
            </a:r>
            <a:r>
              <a:rPr lang="en-GB" sz="1800" b="1" u="sng">
                <a:solidFill>
                  <a:srgbClr val="3F7E44"/>
                </a:solidFill>
                <a:hlinkClick r:id="rId6">
                  <a:extLst>
                    <a:ext uri="{A12FA001-AC4F-418D-AE19-62706E023703}">
                      <ahyp:hlinkClr xmlns:ahyp="http://schemas.microsoft.com/office/drawing/2018/hyperlinkcolor" val="tx"/>
                    </a:ext>
                  </a:extLst>
                </a:hlinkClick>
              </a:rPr>
              <a:t>carbon footprint </a:t>
            </a:r>
            <a:r>
              <a:rPr lang="en-GB" sz="1800" b="1">
                <a:solidFill>
                  <a:srgbClr val="3F7E44"/>
                </a:solidFill>
              </a:rPr>
              <a:t>is a measure of the amount of carbon dioxide released into the atmosphere by your activities.</a:t>
            </a:r>
            <a:endParaRPr sz="1800" b="1">
              <a:solidFill>
                <a:srgbClr val="3F7E44"/>
              </a:solidFill>
            </a:endParaRPr>
          </a:p>
          <a:p>
            <a:pPr marL="457200" marR="1130082" lvl="0" indent="0" algn="l" rtl="0">
              <a:spcBef>
                <a:spcPts val="0"/>
              </a:spcBef>
              <a:spcAft>
                <a:spcPts val="0"/>
              </a:spcAft>
              <a:buNone/>
            </a:pPr>
            <a:r>
              <a:rPr lang="en-GB" sz="1800" b="1">
                <a:solidFill>
                  <a:schemeClr val="dk1"/>
                </a:solidFill>
              </a:rPr>
              <a:t>Calculate your carbon footprint using one of these websites:</a:t>
            </a:r>
            <a:endParaRPr sz="1800" b="1">
              <a:solidFill>
                <a:schemeClr val="dk1"/>
              </a:solidFill>
            </a:endParaRPr>
          </a:p>
          <a:p>
            <a:pPr marL="457200" marR="1130082" lvl="0" indent="0" algn="l" rtl="0">
              <a:spcBef>
                <a:spcPts val="0"/>
              </a:spcBef>
              <a:spcAft>
                <a:spcPts val="0"/>
              </a:spcAft>
              <a:buNone/>
            </a:pPr>
            <a:r>
              <a:rPr lang="en-GB" sz="1600">
                <a:solidFill>
                  <a:schemeClr val="dk1"/>
                </a:solidFill>
              </a:rPr>
              <a:t>Go Climate: </a:t>
            </a:r>
            <a:r>
              <a:rPr lang="en-GB" sz="1600" u="sng">
                <a:solidFill>
                  <a:schemeClr val="hlink"/>
                </a:solidFill>
                <a:hlinkClick r:id="rId7"/>
              </a:rPr>
              <a:t>https://www.goclimate.com/gb</a:t>
            </a:r>
            <a:endParaRPr sz="1600">
              <a:solidFill>
                <a:schemeClr val="dk1"/>
              </a:solidFill>
            </a:endParaRPr>
          </a:p>
          <a:p>
            <a:pPr marL="457200" marR="1130082" lvl="0" indent="0" algn="l" rtl="0">
              <a:spcBef>
                <a:spcPts val="0"/>
              </a:spcBef>
              <a:spcAft>
                <a:spcPts val="0"/>
              </a:spcAft>
              <a:buNone/>
            </a:pPr>
            <a:r>
              <a:rPr lang="en-GB" sz="1600">
                <a:solidFill>
                  <a:schemeClr val="dk1"/>
                </a:solidFill>
              </a:rPr>
              <a:t>WWF: </a:t>
            </a:r>
            <a:r>
              <a:rPr lang="en-GB" sz="1600" u="sng">
                <a:solidFill>
                  <a:schemeClr val="hlink"/>
                </a:solidFill>
                <a:hlinkClick r:id="rId8"/>
              </a:rPr>
              <a:t>https://footprint.wwf.org.uk/#/questionnaire</a:t>
            </a:r>
            <a:endParaRPr sz="1600">
              <a:solidFill>
                <a:schemeClr val="dk1"/>
              </a:solidFill>
            </a:endParaRPr>
          </a:p>
          <a:p>
            <a:pPr marL="457200" marR="1130082" lvl="0" indent="0" algn="l" rtl="0">
              <a:spcBef>
                <a:spcPts val="0"/>
              </a:spcBef>
              <a:spcAft>
                <a:spcPts val="0"/>
              </a:spcAft>
              <a:buNone/>
            </a:pPr>
            <a:r>
              <a:rPr lang="en-GB" sz="1800" b="1">
                <a:solidFill>
                  <a:schemeClr val="dk1"/>
                </a:solidFill>
              </a:rPr>
              <a:t>What can you do to reduce your carbon footprint?</a:t>
            </a:r>
            <a:endParaRPr sz="1800" b="1">
              <a:solidFill>
                <a:schemeClr val="dk1"/>
              </a:solidFill>
            </a:endParaRPr>
          </a:p>
          <a:p>
            <a:pPr marL="450000" marR="1130082" lvl="0" indent="0" algn="l" rtl="0">
              <a:spcBef>
                <a:spcPts val="0"/>
              </a:spcBef>
              <a:spcAft>
                <a:spcPts val="1000"/>
              </a:spcAft>
              <a:buNone/>
            </a:pPr>
            <a:endParaRPr sz="1800">
              <a:solidFill>
                <a:schemeClr val="dk1"/>
              </a:solidFill>
            </a:endParaRPr>
          </a:p>
        </p:txBody>
      </p:sp>
      <p:cxnSp>
        <p:nvCxnSpPr>
          <p:cNvPr id="1110" name="Google Shape;1110;p92"/>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11" name="Google Shape;1111;p92"/>
          <p:cNvCxnSpPr/>
          <p:nvPr/>
        </p:nvCxnSpPr>
        <p:spPr>
          <a:xfrm rot="10800000" flipH="1">
            <a:off x="-80500" y="7341413"/>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12" name="Google Shape;1112;p92"/>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113" name="Google Shape;1113;p92"/>
          <p:cNvSpPr/>
          <p:nvPr/>
        </p:nvSpPr>
        <p:spPr>
          <a:xfrm>
            <a:off x="3818850" y="240125"/>
            <a:ext cx="32469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9"/>
              </a:rPr>
              <a:t>FIND OUT MORE</a:t>
            </a:r>
            <a:endParaRPr sz="2600" b="1">
              <a:solidFill>
                <a:srgbClr val="0000FF"/>
              </a:solidFill>
              <a:latin typeface="Oswald"/>
              <a:ea typeface="Oswald"/>
              <a:cs typeface="Oswald"/>
              <a:sym typeface="Oswald"/>
            </a:endParaRPr>
          </a:p>
        </p:txBody>
      </p:sp>
      <p:sp>
        <p:nvSpPr>
          <p:cNvPr id="1114" name="Google Shape;1114;p92"/>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3F7E44"/>
                </a:solidFill>
              </a:rPr>
              <a:t>13</a:t>
            </a:r>
            <a:endParaRPr>
              <a:solidFill>
                <a:srgbClr val="3F7E44"/>
              </a:solidFill>
            </a:endParaRPr>
          </a:p>
        </p:txBody>
      </p:sp>
      <p:sp>
        <p:nvSpPr>
          <p:cNvPr id="1115" name="Google Shape;1115;p92"/>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3F7E44"/>
                </a:solidFill>
              </a:rPr>
              <a:t>CLIMATE </a:t>
            </a:r>
            <a:endParaRPr>
              <a:solidFill>
                <a:srgbClr val="3F7E44"/>
              </a:solidFill>
            </a:endParaRPr>
          </a:p>
          <a:p>
            <a:pPr marL="0" lvl="0" indent="0" algn="l" rtl="0">
              <a:spcBef>
                <a:spcPts val="0"/>
              </a:spcBef>
              <a:spcAft>
                <a:spcPts val="0"/>
              </a:spcAft>
              <a:buNone/>
            </a:pPr>
            <a:r>
              <a:rPr lang="en-GB">
                <a:solidFill>
                  <a:srgbClr val="3F7E44"/>
                </a:solidFill>
              </a:rPr>
              <a:t>ACTION</a:t>
            </a:r>
            <a:endParaRPr>
              <a:solidFill>
                <a:srgbClr val="3F7E44"/>
              </a:solidFill>
            </a:endParaRPr>
          </a:p>
        </p:txBody>
      </p:sp>
      <p:sp>
        <p:nvSpPr>
          <p:cNvPr id="1116" name="Google Shape;1116;p92"/>
          <p:cNvSpPr txBox="1"/>
          <p:nvPr/>
        </p:nvSpPr>
        <p:spPr>
          <a:xfrm>
            <a:off x="617400" y="73738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3F7E44"/>
                </a:solidFill>
              </a:rPr>
              <a:t>“</a:t>
            </a:r>
            <a:endParaRPr sz="7200">
              <a:solidFill>
                <a:srgbClr val="3F7E44"/>
              </a:solidFill>
            </a:endParaRPr>
          </a:p>
        </p:txBody>
      </p:sp>
      <p:sp>
        <p:nvSpPr>
          <p:cNvPr id="1117" name="Google Shape;1117;p92"/>
          <p:cNvSpPr/>
          <p:nvPr/>
        </p:nvSpPr>
        <p:spPr>
          <a:xfrm>
            <a:off x="933450" y="5429250"/>
            <a:ext cx="3019500" cy="1104900"/>
          </a:xfrm>
          <a:prstGeom prst="wedgeRoundRectCallout">
            <a:avLst>
              <a:gd name="adj1" fmla="val 47158"/>
              <a:gd name="adj2" fmla="val -77586"/>
              <a:gd name="adj3" fmla="val 0"/>
            </a:avLst>
          </a:prstGeom>
          <a:solidFill>
            <a:schemeClr val="lt2"/>
          </a:solidFill>
          <a:ln w="38100" cap="flat" cmpd="sng">
            <a:solidFill>
              <a:srgbClr val="3F7E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000"/>
              <a:t>It is getting </a:t>
            </a:r>
            <a:r>
              <a:rPr lang="en-GB" sz="2000" b="1"/>
              <a:t>hotter</a:t>
            </a:r>
            <a:r>
              <a:rPr lang="en-GB" sz="2000"/>
              <a:t> - there are more </a:t>
            </a:r>
            <a:r>
              <a:rPr lang="en-GB" sz="2000" b="1"/>
              <a:t>heatwaves</a:t>
            </a:r>
            <a:r>
              <a:rPr lang="en-GB" sz="2000"/>
              <a:t> now.</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cxnSp>
        <p:nvCxnSpPr>
          <p:cNvPr id="1123" name="Google Shape;1123;p93"/>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24" name="Google Shape;1124;p93"/>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25" name="Google Shape;1125;p93"/>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126" name="Google Shape;1126;p93"/>
          <p:cNvSpPr/>
          <p:nvPr/>
        </p:nvSpPr>
        <p:spPr>
          <a:xfrm>
            <a:off x="4133850" y="240125"/>
            <a:ext cx="29316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1127" name="Google Shape;1127;p93"/>
          <p:cNvSpPr/>
          <p:nvPr/>
        </p:nvSpPr>
        <p:spPr>
          <a:xfrm>
            <a:off x="3636288" y="4399891"/>
            <a:ext cx="3581700" cy="2790600"/>
          </a:xfrm>
          <a:prstGeom prst="rect">
            <a:avLst/>
          </a:prstGeom>
          <a:solidFill>
            <a:srgbClr val="3998DA"/>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OVERFISHING</a:t>
            </a:r>
            <a:endParaRPr sz="4000" b="1">
              <a:solidFill>
                <a:schemeClr val="lt1"/>
              </a:solidFill>
              <a:latin typeface="Oswald"/>
              <a:ea typeface="Oswald"/>
              <a:cs typeface="Oswald"/>
              <a:sym typeface="Oswald"/>
            </a:endParaRPr>
          </a:p>
        </p:txBody>
      </p:sp>
      <p:sp>
        <p:nvSpPr>
          <p:cNvPr id="1128" name="Google Shape;1128;p93"/>
          <p:cNvSpPr/>
          <p:nvPr/>
        </p:nvSpPr>
        <p:spPr>
          <a:xfrm>
            <a:off x="3636288" y="1283516"/>
            <a:ext cx="3581700" cy="2790600"/>
          </a:xfrm>
          <a:prstGeom prst="rect">
            <a:avLst/>
          </a:prstGeom>
          <a:solidFill>
            <a:srgbClr val="3998DA"/>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USE LESS PLASTIC</a:t>
            </a:r>
            <a:endParaRPr sz="4000" b="1">
              <a:solidFill>
                <a:schemeClr val="lt1"/>
              </a:solidFill>
              <a:latin typeface="Oswald"/>
              <a:ea typeface="Oswald"/>
              <a:cs typeface="Oswald"/>
              <a:sym typeface="Oswald"/>
            </a:endParaRPr>
          </a:p>
        </p:txBody>
      </p:sp>
      <p:sp>
        <p:nvSpPr>
          <p:cNvPr id="1129" name="Google Shape;1129;p93"/>
          <p:cNvSpPr/>
          <p:nvPr/>
        </p:nvSpPr>
        <p:spPr>
          <a:xfrm>
            <a:off x="3636288" y="7518279"/>
            <a:ext cx="3581700" cy="2790600"/>
          </a:xfrm>
          <a:prstGeom prst="rect">
            <a:avLst/>
          </a:prstGeom>
          <a:solidFill>
            <a:srgbClr val="3998DA"/>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PLASTICS IN YOUR BATHROOM</a:t>
            </a:r>
            <a:endParaRPr sz="2700" b="1">
              <a:solidFill>
                <a:schemeClr val="lt1"/>
              </a:solidFill>
              <a:latin typeface="Oswald"/>
              <a:ea typeface="Oswald"/>
              <a:cs typeface="Oswald"/>
              <a:sym typeface="Oswald"/>
            </a:endParaRPr>
          </a:p>
        </p:txBody>
      </p:sp>
      <p:sp>
        <p:nvSpPr>
          <p:cNvPr id="1130" name="Google Shape;1130;p93"/>
          <p:cNvSpPr txBox="1">
            <a:spLocks noGrp="1"/>
          </p:cNvSpPr>
          <p:nvPr>
            <p:ph type="title"/>
          </p:nvPr>
        </p:nvSpPr>
        <p:spPr>
          <a:xfrm>
            <a:off x="1097925" y="270250"/>
            <a:ext cx="2364900" cy="8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solidFill>
                  <a:srgbClr val="3998DA"/>
                </a:solidFill>
              </a:rPr>
              <a:t>LIFE </a:t>
            </a:r>
            <a:endParaRPr>
              <a:solidFill>
                <a:srgbClr val="3998DA"/>
              </a:solidFill>
            </a:endParaRPr>
          </a:p>
          <a:p>
            <a:pPr marL="0" lvl="0" indent="0" algn="l" rtl="0">
              <a:spcBef>
                <a:spcPts val="0"/>
              </a:spcBef>
              <a:spcAft>
                <a:spcPts val="0"/>
              </a:spcAft>
              <a:buNone/>
            </a:pPr>
            <a:r>
              <a:rPr lang="en-GB">
                <a:solidFill>
                  <a:srgbClr val="3998DA"/>
                </a:solidFill>
              </a:rPr>
              <a:t>BELOW WATER</a:t>
            </a:r>
            <a:endParaRPr>
              <a:solidFill>
                <a:srgbClr val="3998DA"/>
              </a:solidFill>
            </a:endParaRPr>
          </a:p>
        </p:txBody>
      </p:sp>
      <p:sp>
        <p:nvSpPr>
          <p:cNvPr id="1131" name="Google Shape;1131;p93"/>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3998DA"/>
                </a:solidFill>
              </a:rPr>
              <a:t>14</a:t>
            </a:r>
            <a:endParaRPr>
              <a:solidFill>
                <a:srgbClr val="3998DA"/>
              </a:solidFill>
            </a:endParaRPr>
          </a:p>
        </p:txBody>
      </p:sp>
      <p:pic>
        <p:nvPicPr>
          <p:cNvPr id="1132" name="Google Shape;1132;p9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9" y="1283425"/>
            <a:ext cx="2773099" cy="2773099"/>
          </a:xfrm>
          <a:prstGeom prst="rect">
            <a:avLst/>
          </a:prstGeom>
          <a:noFill/>
          <a:ln>
            <a:noFill/>
          </a:ln>
        </p:spPr>
      </p:pic>
      <p:pic>
        <p:nvPicPr>
          <p:cNvPr id="1133" name="Google Shape;1133;p9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9" y="4408638"/>
            <a:ext cx="2773099" cy="2773099"/>
          </a:xfrm>
          <a:prstGeom prst="rect">
            <a:avLst/>
          </a:prstGeom>
          <a:noFill/>
          <a:ln>
            <a:noFill/>
          </a:ln>
        </p:spPr>
      </p:pic>
      <p:pic>
        <p:nvPicPr>
          <p:cNvPr id="1134" name="Google Shape;1134;p9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709" y="7526975"/>
            <a:ext cx="2773099" cy="27730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94"/>
          <p:cNvSpPr/>
          <p:nvPr/>
        </p:nvSpPr>
        <p:spPr>
          <a:xfrm>
            <a:off x="594667" y="7563500"/>
            <a:ext cx="6448200" cy="2700000"/>
          </a:xfrm>
          <a:prstGeom prst="rect">
            <a:avLst/>
          </a:prstGeom>
          <a:solidFill>
            <a:srgbClr val="F3F3F3"/>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0" marR="1130082" lvl="0" indent="179999" algn="l" rtl="0">
              <a:spcBef>
                <a:spcPts val="0"/>
              </a:spcBef>
              <a:spcAft>
                <a:spcPts val="0"/>
              </a:spcAft>
              <a:buClr>
                <a:schemeClr val="dk1"/>
              </a:buClr>
              <a:buSzPts val="1100"/>
              <a:buFont typeface="Arial"/>
              <a:buNone/>
            </a:pPr>
            <a:r>
              <a:rPr lang="en-GB" sz="2400" b="1">
                <a:solidFill>
                  <a:srgbClr val="3998DA"/>
                </a:solidFill>
              </a:rPr>
              <a:t>What’s in your bathroom?</a:t>
            </a:r>
            <a:endParaRPr sz="2400" b="1">
              <a:solidFill>
                <a:srgbClr val="3998DA"/>
              </a:solidFill>
            </a:endParaRPr>
          </a:p>
          <a:p>
            <a:pPr marL="179999" marR="1310082" lvl="0" indent="0" algn="l" rtl="0">
              <a:spcBef>
                <a:spcPts val="0"/>
              </a:spcBef>
              <a:spcAft>
                <a:spcPts val="0"/>
              </a:spcAft>
              <a:buClr>
                <a:schemeClr val="dk1"/>
              </a:buClr>
              <a:buSzPts val="1100"/>
              <a:buFont typeface="Arial"/>
              <a:buNone/>
            </a:pPr>
            <a:r>
              <a:rPr lang="en-GB" sz="1800">
                <a:solidFill>
                  <a:schemeClr val="dk1"/>
                </a:solidFill>
              </a:rPr>
              <a:t>Personal care products are a major source of plastic pollution in our seas.   For example, plastic toothbrushes and disposable nappies  takes 500 years to break down.</a:t>
            </a:r>
            <a:endParaRPr sz="1800">
              <a:solidFill>
                <a:schemeClr val="dk1"/>
              </a:solidFill>
            </a:endParaRPr>
          </a:p>
          <a:p>
            <a:pPr marL="179999" lvl="0" indent="0" algn="l" rtl="0">
              <a:spcBef>
                <a:spcPts val="0"/>
              </a:spcBef>
              <a:spcAft>
                <a:spcPts val="0"/>
              </a:spcAft>
              <a:buClr>
                <a:schemeClr val="dk1"/>
              </a:buClr>
              <a:buSzPts val="1100"/>
              <a:buFont typeface="Arial"/>
              <a:buNone/>
            </a:pPr>
            <a:endParaRPr sz="1200" b="1">
              <a:solidFill>
                <a:schemeClr val="dk1"/>
              </a:solidFill>
            </a:endParaRPr>
          </a:p>
          <a:p>
            <a:pPr marL="179999" lvl="0" indent="0" algn="l" rtl="0">
              <a:spcBef>
                <a:spcPts val="0"/>
              </a:spcBef>
              <a:spcAft>
                <a:spcPts val="0"/>
              </a:spcAft>
              <a:buClr>
                <a:schemeClr val="dk1"/>
              </a:buClr>
              <a:buSzPts val="1100"/>
              <a:buFont typeface="Arial"/>
              <a:buNone/>
            </a:pPr>
            <a:r>
              <a:rPr lang="en-GB" sz="1800" b="1">
                <a:solidFill>
                  <a:schemeClr val="dk1"/>
                </a:solidFill>
              </a:rPr>
              <a:t>Look at this </a:t>
            </a:r>
            <a:r>
              <a:rPr lang="en-GB" sz="1800" b="1" u="sng">
                <a:solidFill>
                  <a:schemeClr val="hlink"/>
                </a:solidFill>
                <a:hlinkClick r:id="rId3"/>
              </a:rPr>
              <a:t>bathroom on the Clean Seas </a:t>
            </a:r>
            <a:r>
              <a:rPr lang="en-GB" sz="1800" b="1">
                <a:solidFill>
                  <a:schemeClr val="dk1"/>
                </a:solidFill>
              </a:rPr>
              <a:t>website to find out about the plastic in your bathroom and ideas to reduce it.</a:t>
            </a:r>
            <a:endParaRPr sz="1300">
              <a:solidFill>
                <a:srgbClr val="3998DA"/>
              </a:solidFill>
              <a:latin typeface="Roboto"/>
              <a:ea typeface="Roboto"/>
              <a:cs typeface="Roboto"/>
              <a:sym typeface="Roboto"/>
            </a:endParaRPr>
          </a:p>
        </p:txBody>
      </p:sp>
      <p:cxnSp>
        <p:nvCxnSpPr>
          <p:cNvPr id="1141" name="Google Shape;1141;p94"/>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42" name="Google Shape;1142;p94"/>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43" name="Google Shape;1143;p94"/>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144" name="Google Shape;1144;p94"/>
          <p:cNvSpPr/>
          <p:nvPr/>
        </p:nvSpPr>
        <p:spPr>
          <a:xfrm>
            <a:off x="594667" y="1328750"/>
            <a:ext cx="6448200" cy="2700000"/>
          </a:xfrm>
          <a:prstGeom prst="rect">
            <a:avLst/>
          </a:prstGeom>
          <a:solidFill>
            <a:srgbClr val="F3F3F3"/>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179999" marR="2127449" lvl="0" indent="0" algn="l" rtl="0">
              <a:spcBef>
                <a:spcPts val="0"/>
              </a:spcBef>
              <a:spcAft>
                <a:spcPts val="0"/>
              </a:spcAft>
              <a:buNone/>
            </a:pPr>
            <a:r>
              <a:rPr lang="en-GB" sz="2200" b="1">
                <a:solidFill>
                  <a:srgbClr val="3998DA"/>
                </a:solidFill>
              </a:rPr>
              <a:t>Every year, 11 million tonnes of plastic enter our seas.</a:t>
            </a:r>
            <a:endParaRPr sz="2200" b="1">
              <a:solidFill>
                <a:srgbClr val="3998DA"/>
              </a:solidFill>
            </a:endParaRPr>
          </a:p>
          <a:p>
            <a:pPr marL="179999" marR="2127449" lvl="0" indent="0" algn="l" rtl="0">
              <a:spcBef>
                <a:spcPts val="0"/>
              </a:spcBef>
              <a:spcAft>
                <a:spcPts val="0"/>
              </a:spcAft>
              <a:buNone/>
            </a:pPr>
            <a:endParaRPr sz="600" b="1">
              <a:solidFill>
                <a:srgbClr val="3998DA"/>
              </a:solidFill>
            </a:endParaRPr>
          </a:p>
          <a:p>
            <a:pPr marL="179999" marR="2127449" lvl="0" indent="0" algn="l" rtl="0">
              <a:spcBef>
                <a:spcPts val="0"/>
              </a:spcBef>
              <a:spcAft>
                <a:spcPts val="0"/>
              </a:spcAft>
              <a:buNone/>
            </a:pPr>
            <a:r>
              <a:rPr lang="en-GB" sz="1800">
                <a:solidFill>
                  <a:schemeClr val="dk1"/>
                </a:solidFill>
              </a:rPr>
              <a:t>Did you know that…</a:t>
            </a:r>
            <a:endParaRPr sz="1800">
              <a:solidFill>
                <a:schemeClr val="dk1"/>
              </a:solidFill>
            </a:endParaRPr>
          </a:p>
          <a:p>
            <a:pPr marL="630000" marR="140082" lvl="0" indent="-384299" algn="l" rtl="0">
              <a:spcBef>
                <a:spcPts val="0"/>
              </a:spcBef>
              <a:spcAft>
                <a:spcPts val="0"/>
              </a:spcAft>
              <a:buClr>
                <a:schemeClr val="dk1"/>
              </a:buClr>
              <a:buSzPts val="1800"/>
              <a:buChar char="-"/>
            </a:pPr>
            <a:r>
              <a:rPr lang="en-GB" sz="1800">
                <a:solidFill>
                  <a:schemeClr val="dk1"/>
                </a:solidFill>
              </a:rPr>
              <a:t>plastic bags take 20 years to break down?</a:t>
            </a:r>
            <a:endParaRPr sz="1800">
              <a:solidFill>
                <a:schemeClr val="dk1"/>
              </a:solidFill>
            </a:endParaRPr>
          </a:p>
          <a:p>
            <a:pPr marL="630000" marR="140082" lvl="0" indent="-384299" algn="l" rtl="0">
              <a:spcBef>
                <a:spcPts val="0"/>
              </a:spcBef>
              <a:spcAft>
                <a:spcPts val="0"/>
              </a:spcAft>
              <a:buClr>
                <a:schemeClr val="dk1"/>
              </a:buClr>
              <a:buSzPts val="1800"/>
              <a:buChar char="-"/>
            </a:pPr>
            <a:r>
              <a:rPr lang="en-GB" sz="1800">
                <a:solidFill>
                  <a:schemeClr val="dk1"/>
                </a:solidFill>
              </a:rPr>
              <a:t>plastic bottles take 450 years to break down?</a:t>
            </a:r>
            <a:endParaRPr sz="1800">
              <a:solidFill>
                <a:schemeClr val="dk1"/>
              </a:solidFill>
            </a:endParaRPr>
          </a:p>
          <a:p>
            <a:pPr marL="630000" marR="140082" lvl="0" indent="-384299" algn="l" rtl="0">
              <a:spcBef>
                <a:spcPts val="0"/>
              </a:spcBef>
              <a:spcAft>
                <a:spcPts val="0"/>
              </a:spcAft>
              <a:buClr>
                <a:schemeClr val="dk1"/>
              </a:buClr>
              <a:buSzPts val="1800"/>
              <a:buChar char="-"/>
            </a:pPr>
            <a:r>
              <a:rPr lang="en-GB" sz="1800">
                <a:solidFill>
                  <a:schemeClr val="dk1"/>
                </a:solidFill>
              </a:rPr>
              <a:t>plastic toothbrushes take 500 years to break down?</a:t>
            </a:r>
            <a:endParaRPr sz="1800">
              <a:solidFill>
                <a:schemeClr val="dk1"/>
              </a:solidFill>
            </a:endParaRPr>
          </a:p>
          <a:p>
            <a:pPr marL="0" marR="140082" lvl="0" indent="179999" algn="l" rtl="0">
              <a:spcBef>
                <a:spcPts val="0"/>
              </a:spcBef>
              <a:spcAft>
                <a:spcPts val="0"/>
              </a:spcAft>
              <a:buNone/>
            </a:pPr>
            <a:endParaRPr sz="600" b="1">
              <a:solidFill>
                <a:schemeClr val="dk1"/>
              </a:solidFill>
            </a:endParaRPr>
          </a:p>
          <a:p>
            <a:pPr marL="0" marR="140082" lvl="0" indent="179999" algn="l" rtl="0">
              <a:spcBef>
                <a:spcPts val="1000"/>
              </a:spcBef>
              <a:spcAft>
                <a:spcPts val="1000"/>
              </a:spcAft>
              <a:buNone/>
            </a:pPr>
            <a:r>
              <a:rPr lang="en-GB" sz="2100" b="1">
                <a:solidFill>
                  <a:schemeClr val="dk1"/>
                </a:solidFill>
              </a:rPr>
              <a:t>What tips do you have for using less plastic?</a:t>
            </a:r>
            <a:endParaRPr sz="1800">
              <a:solidFill>
                <a:schemeClr val="dk1"/>
              </a:solidFill>
            </a:endParaRPr>
          </a:p>
        </p:txBody>
      </p:sp>
      <p:sp>
        <p:nvSpPr>
          <p:cNvPr id="1145" name="Google Shape;1145;p94"/>
          <p:cNvSpPr/>
          <p:nvPr/>
        </p:nvSpPr>
        <p:spPr>
          <a:xfrm>
            <a:off x="594667" y="4445175"/>
            <a:ext cx="6448200" cy="2700000"/>
          </a:xfrm>
          <a:prstGeom prst="rect">
            <a:avLst/>
          </a:prstGeom>
          <a:solidFill>
            <a:srgbClr val="F3F3F3"/>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0" marR="1130082" lvl="0" indent="179999" algn="l" rtl="0">
              <a:spcBef>
                <a:spcPts val="0"/>
              </a:spcBef>
              <a:spcAft>
                <a:spcPts val="0"/>
              </a:spcAft>
              <a:buClr>
                <a:schemeClr val="dk1"/>
              </a:buClr>
              <a:buSzPts val="1100"/>
              <a:buFont typeface="Arial"/>
              <a:buNone/>
            </a:pPr>
            <a:r>
              <a:rPr lang="en-GB" sz="2400" b="1">
                <a:solidFill>
                  <a:srgbClr val="3998DA"/>
                </a:solidFill>
              </a:rPr>
              <a:t>Overfishing</a:t>
            </a:r>
            <a:endParaRPr sz="2400" b="1">
              <a:solidFill>
                <a:srgbClr val="3998DA"/>
              </a:solidFill>
            </a:endParaRPr>
          </a:p>
          <a:p>
            <a:pPr marL="179999" marR="1587450" lvl="0" indent="0" algn="l" rtl="0">
              <a:spcBef>
                <a:spcPts val="0"/>
              </a:spcBef>
              <a:spcAft>
                <a:spcPts val="0"/>
              </a:spcAft>
              <a:buClr>
                <a:schemeClr val="dk1"/>
              </a:buClr>
              <a:buSzPts val="1100"/>
              <a:buFont typeface="Arial"/>
              <a:buNone/>
            </a:pPr>
            <a:r>
              <a:rPr lang="en-GB" sz="1800" b="1">
                <a:solidFill>
                  <a:schemeClr val="dk1"/>
                </a:solidFill>
              </a:rPr>
              <a:t>Overfishing means catching too many fish in an area of the sea, so that there are not many fish left there</a:t>
            </a:r>
            <a:r>
              <a:rPr lang="en-GB" sz="1800">
                <a:solidFill>
                  <a:schemeClr val="dk1"/>
                </a:solidFill>
              </a:rPr>
              <a:t>.</a:t>
            </a:r>
            <a:endParaRPr sz="2400" b="1">
              <a:solidFill>
                <a:srgbClr val="3998DA"/>
              </a:solidFill>
            </a:endParaRPr>
          </a:p>
          <a:p>
            <a:pPr marL="457200" marR="140082" lvl="0" indent="-211499" algn="l" rtl="0">
              <a:spcBef>
                <a:spcPts val="0"/>
              </a:spcBef>
              <a:spcAft>
                <a:spcPts val="0"/>
              </a:spcAft>
              <a:buClr>
                <a:schemeClr val="dk1"/>
              </a:buClr>
              <a:buSzPts val="1800"/>
              <a:buChar char="-"/>
            </a:pPr>
            <a:r>
              <a:rPr lang="en-GB" sz="1800">
                <a:solidFill>
                  <a:schemeClr val="dk1"/>
                </a:solidFill>
              </a:rPr>
              <a:t>What problems do you think this causes?</a:t>
            </a:r>
            <a:endParaRPr sz="1800">
              <a:solidFill>
                <a:schemeClr val="dk1"/>
              </a:solidFill>
            </a:endParaRPr>
          </a:p>
          <a:p>
            <a:pPr marL="457200" marR="140082" lvl="0" indent="-211499" algn="l" rtl="0">
              <a:spcBef>
                <a:spcPts val="0"/>
              </a:spcBef>
              <a:spcAft>
                <a:spcPts val="0"/>
              </a:spcAft>
              <a:buClr>
                <a:schemeClr val="dk1"/>
              </a:buClr>
              <a:buSzPts val="1800"/>
              <a:buChar char="-"/>
            </a:pPr>
            <a:r>
              <a:rPr lang="en-GB" sz="1800">
                <a:solidFill>
                  <a:schemeClr val="dk1"/>
                </a:solidFill>
              </a:rPr>
              <a:t>How can you make sure the fish and seafood you eat is sustainable?</a:t>
            </a:r>
            <a:endParaRPr sz="1800">
              <a:solidFill>
                <a:schemeClr val="dk1"/>
              </a:solidFill>
            </a:endParaRPr>
          </a:p>
          <a:p>
            <a:pPr marL="179999" marR="140082" lvl="0" indent="0" algn="l" rtl="0">
              <a:spcBef>
                <a:spcPts val="0"/>
              </a:spcBef>
              <a:spcAft>
                <a:spcPts val="0"/>
              </a:spcAft>
              <a:buNone/>
            </a:pPr>
            <a:r>
              <a:rPr lang="en-GB" sz="1800" b="1">
                <a:solidFill>
                  <a:schemeClr val="dk1"/>
                </a:solidFill>
              </a:rPr>
              <a:t>Have a look at the </a:t>
            </a:r>
            <a:r>
              <a:rPr lang="en-GB" sz="1800" b="1" u="sng">
                <a:solidFill>
                  <a:schemeClr val="hlink"/>
                </a:solidFill>
                <a:hlinkClick r:id="rId4"/>
              </a:rPr>
              <a:t>Good Fish Guide</a:t>
            </a:r>
            <a:r>
              <a:rPr lang="en-GB" sz="1800" b="1">
                <a:solidFill>
                  <a:schemeClr val="dk1"/>
                </a:solidFill>
              </a:rPr>
              <a:t> to see if the seafood you eat is sustainable.</a:t>
            </a:r>
            <a:endParaRPr sz="1800" b="1">
              <a:solidFill>
                <a:schemeClr val="dk1"/>
              </a:solidFill>
            </a:endParaRPr>
          </a:p>
          <a:p>
            <a:pPr marL="179999" lvl="0" indent="0" algn="l" rtl="0">
              <a:spcBef>
                <a:spcPts val="1000"/>
              </a:spcBef>
              <a:spcAft>
                <a:spcPts val="0"/>
              </a:spcAft>
              <a:buClr>
                <a:schemeClr val="dk1"/>
              </a:buClr>
              <a:buSzPts val="1100"/>
              <a:buFont typeface="Arial"/>
              <a:buNone/>
            </a:pPr>
            <a:endParaRPr sz="1800" b="1"/>
          </a:p>
          <a:p>
            <a:pPr marL="0" marR="1130082" lvl="0" indent="179999" algn="l" rtl="0">
              <a:spcBef>
                <a:spcPts val="0"/>
              </a:spcBef>
              <a:spcAft>
                <a:spcPts val="1000"/>
              </a:spcAft>
              <a:buClr>
                <a:schemeClr val="dk1"/>
              </a:buClr>
              <a:buSzPts val="1100"/>
              <a:buFont typeface="Arial"/>
              <a:buNone/>
            </a:pPr>
            <a:endParaRPr sz="2400" b="1">
              <a:solidFill>
                <a:srgbClr val="3998DA"/>
              </a:solidFill>
            </a:endParaRPr>
          </a:p>
        </p:txBody>
      </p:sp>
      <p:sp>
        <p:nvSpPr>
          <p:cNvPr id="1146" name="Google Shape;1146;p94"/>
          <p:cNvSpPr/>
          <p:nvPr/>
        </p:nvSpPr>
        <p:spPr>
          <a:xfrm>
            <a:off x="3818850" y="240125"/>
            <a:ext cx="32469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5"/>
              </a:rPr>
              <a:t>FIND OUT MORE</a:t>
            </a:r>
            <a:endParaRPr sz="2600" b="1">
              <a:solidFill>
                <a:srgbClr val="0000FF"/>
              </a:solidFill>
              <a:latin typeface="Oswald"/>
              <a:ea typeface="Oswald"/>
              <a:cs typeface="Oswald"/>
              <a:sym typeface="Oswald"/>
            </a:endParaRPr>
          </a:p>
        </p:txBody>
      </p:sp>
      <p:sp>
        <p:nvSpPr>
          <p:cNvPr id="1147" name="Google Shape;1147;p94"/>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3998DA"/>
                </a:solidFill>
              </a:rPr>
              <a:t>14</a:t>
            </a:r>
            <a:endParaRPr>
              <a:solidFill>
                <a:srgbClr val="3998DA"/>
              </a:solidFill>
            </a:endParaRPr>
          </a:p>
        </p:txBody>
      </p:sp>
      <p:sp>
        <p:nvSpPr>
          <p:cNvPr id="1148" name="Google Shape;1148;p94"/>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3998DA"/>
                </a:solidFill>
              </a:rPr>
              <a:t>LIFE</a:t>
            </a:r>
            <a:endParaRPr>
              <a:solidFill>
                <a:srgbClr val="3998DA"/>
              </a:solidFill>
            </a:endParaRPr>
          </a:p>
          <a:p>
            <a:pPr marL="0" lvl="0" indent="0" algn="l" rtl="0">
              <a:spcBef>
                <a:spcPts val="0"/>
              </a:spcBef>
              <a:spcAft>
                <a:spcPts val="0"/>
              </a:spcAft>
              <a:buNone/>
            </a:pPr>
            <a:r>
              <a:rPr lang="en-GB">
                <a:solidFill>
                  <a:srgbClr val="3998DA"/>
                </a:solidFill>
              </a:rPr>
              <a:t>BELOW WATER</a:t>
            </a:r>
            <a:endParaRPr>
              <a:solidFill>
                <a:srgbClr val="3998DA"/>
              </a:solidFill>
            </a:endParaRPr>
          </a:p>
        </p:txBody>
      </p:sp>
      <p:pic>
        <p:nvPicPr>
          <p:cNvPr id="1149" name="Google Shape;1149;p94" title="Illustration of a bathroom sink"/>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12900" y="7732675"/>
            <a:ext cx="1082700" cy="1404095"/>
          </a:xfrm>
          <a:prstGeom prst="rect">
            <a:avLst/>
          </a:prstGeom>
          <a:noFill/>
          <a:ln>
            <a:noFill/>
          </a:ln>
        </p:spPr>
      </p:pic>
      <p:pic>
        <p:nvPicPr>
          <p:cNvPr id="1150" name="Google Shape;1150;p94" title="plastic ba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923300" y="1423200"/>
            <a:ext cx="572573" cy="629401"/>
          </a:xfrm>
          <a:prstGeom prst="rect">
            <a:avLst/>
          </a:prstGeom>
          <a:noFill/>
          <a:ln>
            <a:noFill/>
          </a:ln>
        </p:spPr>
      </p:pic>
      <p:pic>
        <p:nvPicPr>
          <p:cNvPr id="1151" name="Google Shape;1151;p94" title="Plastic water bottl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400000">
            <a:off x="5480506" y="1524150"/>
            <a:ext cx="655776" cy="427500"/>
          </a:xfrm>
          <a:prstGeom prst="rect">
            <a:avLst/>
          </a:prstGeom>
          <a:noFill/>
          <a:ln>
            <a:noFill/>
          </a:ln>
        </p:spPr>
      </p:pic>
      <p:pic>
        <p:nvPicPr>
          <p:cNvPr id="1152" name="Google Shape;1152;p94" title="Plastic toothbrush"/>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120925" y="1478900"/>
            <a:ext cx="777000" cy="518000"/>
          </a:xfrm>
          <a:prstGeom prst="rect">
            <a:avLst/>
          </a:prstGeom>
          <a:noFill/>
          <a:ln>
            <a:noFill/>
          </a:ln>
        </p:spPr>
      </p:pic>
      <p:pic>
        <p:nvPicPr>
          <p:cNvPr id="1153" name="Google Shape;1153;p94" title="Fishing boats in a harbou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5448300" y="4581375"/>
            <a:ext cx="1449624" cy="1087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cxnSp>
        <p:nvCxnSpPr>
          <p:cNvPr id="1159" name="Google Shape;1159;p95"/>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60" name="Google Shape;1160;p95"/>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61" name="Google Shape;1161;p95"/>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162" name="Google Shape;1162;p95"/>
          <p:cNvSpPr/>
          <p:nvPr/>
        </p:nvSpPr>
        <p:spPr>
          <a:xfrm>
            <a:off x="4133850" y="240125"/>
            <a:ext cx="29316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1163" name="Google Shape;1163;p95"/>
          <p:cNvSpPr/>
          <p:nvPr/>
        </p:nvSpPr>
        <p:spPr>
          <a:xfrm>
            <a:off x="3636288" y="4399954"/>
            <a:ext cx="3581700" cy="2790600"/>
          </a:xfrm>
          <a:prstGeom prst="rect">
            <a:avLst/>
          </a:prstGeom>
          <a:solidFill>
            <a:srgbClr val="64C02D"/>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TALKING ABOUT THE ENVIRONMENT </a:t>
            </a:r>
            <a:endParaRPr sz="4000" b="1">
              <a:solidFill>
                <a:schemeClr val="lt1"/>
              </a:solidFill>
              <a:latin typeface="Oswald"/>
              <a:ea typeface="Oswald"/>
              <a:cs typeface="Oswald"/>
              <a:sym typeface="Oswald"/>
            </a:endParaRPr>
          </a:p>
        </p:txBody>
      </p:sp>
      <p:sp>
        <p:nvSpPr>
          <p:cNvPr id="1164" name="Google Shape;1164;p95"/>
          <p:cNvSpPr/>
          <p:nvPr/>
        </p:nvSpPr>
        <p:spPr>
          <a:xfrm>
            <a:off x="3636288" y="1283516"/>
            <a:ext cx="3581700" cy="2790600"/>
          </a:xfrm>
          <a:prstGeom prst="rect">
            <a:avLst/>
          </a:prstGeom>
          <a:solidFill>
            <a:srgbClr val="64C02D"/>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GROW YOUR OWN</a:t>
            </a:r>
            <a:endParaRPr sz="4000" b="1">
              <a:solidFill>
                <a:schemeClr val="lt1"/>
              </a:solidFill>
              <a:latin typeface="Oswald"/>
              <a:ea typeface="Oswald"/>
              <a:cs typeface="Oswald"/>
              <a:sym typeface="Oswald"/>
            </a:endParaRPr>
          </a:p>
        </p:txBody>
      </p:sp>
      <p:sp>
        <p:nvSpPr>
          <p:cNvPr id="1165" name="Google Shape;1165;p95"/>
          <p:cNvSpPr/>
          <p:nvPr/>
        </p:nvSpPr>
        <p:spPr>
          <a:xfrm>
            <a:off x="3636288" y="7518279"/>
            <a:ext cx="3581700" cy="2790600"/>
          </a:xfrm>
          <a:prstGeom prst="rect">
            <a:avLst/>
          </a:prstGeom>
          <a:solidFill>
            <a:srgbClr val="64C02D"/>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GO</a:t>
            </a:r>
            <a:endParaRPr sz="40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WILD</a:t>
            </a:r>
            <a:endParaRPr sz="4000" b="1">
              <a:solidFill>
                <a:schemeClr val="lt1"/>
              </a:solidFill>
              <a:latin typeface="Oswald"/>
              <a:ea typeface="Oswald"/>
              <a:cs typeface="Oswald"/>
              <a:sym typeface="Oswald"/>
            </a:endParaRPr>
          </a:p>
        </p:txBody>
      </p:sp>
      <p:sp>
        <p:nvSpPr>
          <p:cNvPr id="1166" name="Google Shape;1166;p95"/>
          <p:cNvSpPr txBox="1">
            <a:spLocks noGrp="1"/>
          </p:cNvSpPr>
          <p:nvPr>
            <p:ph type="title"/>
          </p:nvPr>
        </p:nvSpPr>
        <p:spPr>
          <a:xfrm>
            <a:off x="1097925" y="270250"/>
            <a:ext cx="2364900" cy="8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solidFill>
                  <a:srgbClr val="64C02D"/>
                </a:solidFill>
              </a:rPr>
              <a:t>LIFE </a:t>
            </a:r>
            <a:endParaRPr>
              <a:solidFill>
                <a:srgbClr val="64C02D"/>
              </a:solidFill>
            </a:endParaRPr>
          </a:p>
          <a:p>
            <a:pPr marL="0" lvl="0" indent="0" algn="l" rtl="0">
              <a:spcBef>
                <a:spcPts val="0"/>
              </a:spcBef>
              <a:spcAft>
                <a:spcPts val="0"/>
              </a:spcAft>
              <a:buNone/>
            </a:pPr>
            <a:r>
              <a:rPr lang="en-GB">
                <a:solidFill>
                  <a:srgbClr val="64C02D"/>
                </a:solidFill>
              </a:rPr>
              <a:t>ON LAND</a:t>
            </a:r>
            <a:endParaRPr>
              <a:solidFill>
                <a:srgbClr val="64C02D"/>
              </a:solidFill>
            </a:endParaRPr>
          </a:p>
        </p:txBody>
      </p:sp>
      <p:sp>
        <p:nvSpPr>
          <p:cNvPr id="1167" name="Google Shape;1167;p95"/>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64C02D"/>
                </a:solidFill>
              </a:rPr>
              <a:t>15</a:t>
            </a:r>
            <a:endParaRPr>
              <a:solidFill>
                <a:srgbClr val="64C02D"/>
              </a:solidFill>
            </a:endParaRPr>
          </a:p>
        </p:txBody>
      </p:sp>
      <p:pic>
        <p:nvPicPr>
          <p:cNvPr id="1168" name="Google Shape;1168;p9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1283425"/>
            <a:ext cx="2773099" cy="2773099"/>
          </a:xfrm>
          <a:prstGeom prst="rect">
            <a:avLst/>
          </a:prstGeom>
          <a:noFill/>
          <a:ln>
            <a:noFill/>
          </a:ln>
        </p:spPr>
      </p:pic>
      <p:pic>
        <p:nvPicPr>
          <p:cNvPr id="1169" name="Google Shape;1169;p9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4408638"/>
            <a:ext cx="2773099" cy="2773099"/>
          </a:xfrm>
          <a:prstGeom prst="rect">
            <a:avLst/>
          </a:prstGeom>
          <a:noFill/>
          <a:ln>
            <a:noFill/>
          </a:ln>
        </p:spPr>
      </p:pic>
      <p:pic>
        <p:nvPicPr>
          <p:cNvPr id="1170" name="Google Shape;1170;p9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9" y="7526975"/>
            <a:ext cx="2773099" cy="27730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96"/>
          <p:cNvSpPr/>
          <p:nvPr/>
        </p:nvSpPr>
        <p:spPr>
          <a:xfrm>
            <a:off x="594667" y="7563500"/>
            <a:ext cx="6448200" cy="2700000"/>
          </a:xfrm>
          <a:prstGeom prst="rect">
            <a:avLst/>
          </a:prstGeom>
          <a:solidFill>
            <a:srgbClr val="F3F3F3"/>
          </a:solidFill>
          <a:ln w="38100" cap="flat" cmpd="sng">
            <a:solidFill>
              <a:srgbClr val="64C02D"/>
            </a:solidFill>
            <a:prstDash val="solid"/>
            <a:round/>
            <a:headEnd type="none" w="sm" len="sm"/>
            <a:tailEnd type="none" w="sm" len="sm"/>
          </a:ln>
        </p:spPr>
        <p:txBody>
          <a:bodyPr spcFirstLastPara="1" wrap="square" lIns="91425" tIns="91425" rIns="91425" bIns="91425" anchor="t" anchorCtr="0">
            <a:noAutofit/>
          </a:bodyPr>
          <a:lstStyle/>
          <a:p>
            <a:pPr marL="360000" marR="1310082" lvl="0" indent="0" algn="l" rtl="0">
              <a:lnSpc>
                <a:spcPct val="100000"/>
              </a:lnSpc>
              <a:spcBef>
                <a:spcPts val="0"/>
              </a:spcBef>
              <a:spcAft>
                <a:spcPts val="0"/>
              </a:spcAft>
              <a:buNone/>
            </a:pPr>
            <a:r>
              <a:rPr lang="en-GB" sz="1800" b="1">
                <a:solidFill>
                  <a:srgbClr val="64C02D"/>
                </a:solidFill>
              </a:rPr>
              <a:t>We have lost 97% of our wild flower meadows since the 1930s.  They are </a:t>
            </a:r>
            <a:endParaRPr sz="1800" b="1">
              <a:solidFill>
                <a:srgbClr val="64C02D"/>
              </a:solidFill>
            </a:endParaRPr>
          </a:p>
          <a:p>
            <a:pPr marL="360000" marR="1310082" lvl="0" indent="0" algn="l" rtl="0">
              <a:lnSpc>
                <a:spcPct val="100000"/>
              </a:lnSpc>
              <a:spcBef>
                <a:spcPts val="0"/>
              </a:spcBef>
              <a:spcAft>
                <a:spcPts val="0"/>
              </a:spcAft>
              <a:buNone/>
            </a:pPr>
            <a:r>
              <a:rPr lang="en-GB" sz="1800" b="1">
                <a:solidFill>
                  <a:srgbClr val="64C02D"/>
                </a:solidFill>
              </a:rPr>
              <a:t>very important for bees and other pollinators and many of our favourite fruits, vegetables and nuts rely on bees.</a:t>
            </a:r>
            <a:endParaRPr sz="1000" b="1">
              <a:solidFill>
                <a:srgbClr val="64C02D"/>
              </a:solidFill>
            </a:endParaRPr>
          </a:p>
          <a:p>
            <a:pPr marL="809999" lvl="0" indent="-390525" algn="l" rtl="0">
              <a:spcBef>
                <a:spcPts val="0"/>
              </a:spcBef>
              <a:spcAft>
                <a:spcPts val="0"/>
              </a:spcAft>
              <a:buSzPts val="1800"/>
              <a:buAutoNum type="arabicPeriod"/>
            </a:pPr>
            <a:r>
              <a:rPr lang="en-GB" sz="1800"/>
              <a:t>Why do you think we have lost so many wild flower meadows?</a:t>
            </a:r>
            <a:endParaRPr sz="1800"/>
          </a:p>
          <a:p>
            <a:pPr marL="809999" lvl="0" indent="-390525" algn="l" rtl="0">
              <a:spcBef>
                <a:spcPts val="0"/>
              </a:spcBef>
              <a:spcAft>
                <a:spcPts val="0"/>
              </a:spcAft>
              <a:buSzPts val="1800"/>
              <a:buAutoNum type="arabicPeriod"/>
            </a:pPr>
            <a:r>
              <a:rPr lang="en-GB" sz="1800"/>
              <a:t>What can we do to restore wild flowers in the UK?</a:t>
            </a:r>
            <a:endParaRPr sz="1800"/>
          </a:p>
          <a:p>
            <a:pPr marL="360000" lvl="0" indent="0" algn="l" rtl="0">
              <a:spcBef>
                <a:spcPts val="0"/>
              </a:spcBef>
              <a:spcAft>
                <a:spcPts val="0"/>
              </a:spcAft>
              <a:buNone/>
            </a:pPr>
            <a:r>
              <a:rPr lang="en-GB" sz="1800" b="1"/>
              <a:t>Find out more on the </a:t>
            </a:r>
            <a:r>
              <a:rPr lang="en-GB" sz="1800" b="1" u="sng">
                <a:solidFill>
                  <a:schemeClr val="hlink"/>
                </a:solidFill>
                <a:hlinkClick r:id="rId3"/>
              </a:rPr>
              <a:t>Grow Wild</a:t>
            </a:r>
            <a:r>
              <a:rPr lang="en-GB" sz="1800" b="1"/>
              <a:t> website</a:t>
            </a:r>
            <a:endParaRPr sz="1800" b="1"/>
          </a:p>
        </p:txBody>
      </p:sp>
      <p:cxnSp>
        <p:nvCxnSpPr>
          <p:cNvPr id="1177" name="Google Shape;1177;p96"/>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78" name="Google Shape;1178;p96"/>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179" name="Google Shape;1179;p96"/>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180" name="Google Shape;1180;p96"/>
          <p:cNvSpPr/>
          <p:nvPr/>
        </p:nvSpPr>
        <p:spPr>
          <a:xfrm>
            <a:off x="594617" y="1328750"/>
            <a:ext cx="6448200" cy="2700000"/>
          </a:xfrm>
          <a:prstGeom prst="rect">
            <a:avLst/>
          </a:prstGeom>
          <a:solidFill>
            <a:srgbClr val="F3F3F3"/>
          </a:solidFill>
          <a:ln w="38100" cap="flat" cmpd="sng">
            <a:solidFill>
              <a:srgbClr val="64C02D"/>
            </a:solidFill>
            <a:prstDash val="solid"/>
            <a:round/>
            <a:headEnd type="none" w="sm" len="sm"/>
            <a:tailEnd type="none" w="sm" len="sm"/>
          </a:ln>
        </p:spPr>
        <p:txBody>
          <a:bodyPr spcFirstLastPara="1" wrap="square" lIns="91425" tIns="91425" rIns="91425" bIns="91425" anchor="ctr" anchorCtr="0">
            <a:noAutofit/>
          </a:bodyPr>
          <a:lstStyle/>
          <a:p>
            <a:pPr marL="179999" marR="2390082" lvl="0" indent="0" algn="l" rtl="0">
              <a:spcBef>
                <a:spcPts val="0"/>
              </a:spcBef>
              <a:spcAft>
                <a:spcPts val="0"/>
              </a:spcAft>
              <a:buNone/>
            </a:pPr>
            <a:r>
              <a:rPr lang="en-GB" sz="2400" b="1">
                <a:solidFill>
                  <a:srgbClr val="64C02D"/>
                </a:solidFill>
              </a:rPr>
              <a:t>Do you grow any fruit or vegetables?</a:t>
            </a:r>
            <a:endParaRPr sz="2400" b="1">
              <a:solidFill>
                <a:srgbClr val="64C02D"/>
              </a:solidFill>
            </a:endParaRPr>
          </a:p>
          <a:p>
            <a:pPr marL="179999" marR="2390082" lvl="0" indent="0" algn="l" rtl="0">
              <a:spcBef>
                <a:spcPts val="0"/>
              </a:spcBef>
              <a:spcAft>
                <a:spcPts val="0"/>
              </a:spcAft>
              <a:buNone/>
            </a:pPr>
            <a:r>
              <a:rPr lang="en-GB" sz="2400" b="1">
                <a:solidFill>
                  <a:srgbClr val="64C02D"/>
                </a:solidFill>
              </a:rPr>
              <a:t>What would you like to grow?</a:t>
            </a:r>
            <a:endParaRPr sz="2400" b="1">
              <a:solidFill>
                <a:srgbClr val="64C02D"/>
              </a:solidFill>
            </a:endParaRPr>
          </a:p>
          <a:p>
            <a:pPr marL="179999" marR="3020083" lvl="0" indent="0" algn="l" rtl="0">
              <a:spcBef>
                <a:spcPts val="0"/>
              </a:spcBef>
              <a:spcAft>
                <a:spcPts val="0"/>
              </a:spcAft>
              <a:buNone/>
            </a:pPr>
            <a:endParaRPr sz="600" b="1">
              <a:solidFill>
                <a:srgbClr val="64C02D"/>
              </a:solidFill>
            </a:endParaRPr>
          </a:p>
          <a:p>
            <a:pPr marL="179999" marR="50082" lvl="0" indent="0" algn="l" rtl="0">
              <a:spcBef>
                <a:spcPts val="0"/>
              </a:spcBef>
              <a:spcAft>
                <a:spcPts val="0"/>
              </a:spcAft>
              <a:buNone/>
            </a:pPr>
            <a:r>
              <a:rPr lang="en-GB" sz="2400" b="1">
                <a:solidFill>
                  <a:schemeClr val="dk1"/>
                </a:solidFill>
              </a:rPr>
              <a:t>Find out about local allotments and community gardening projects</a:t>
            </a:r>
            <a:endParaRPr sz="2400" b="1">
              <a:solidFill>
                <a:schemeClr val="dk1"/>
              </a:solidFill>
            </a:endParaRPr>
          </a:p>
        </p:txBody>
      </p:sp>
      <p:sp>
        <p:nvSpPr>
          <p:cNvPr id="1181" name="Google Shape;1181;p96"/>
          <p:cNvSpPr/>
          <p:nvPr/>
        </p:nvSpPr>
        <p:spPr>
          <a:xfrm>
            <a:off x="594667" y="4445175"/>
            <a:ext cx="6448200" cy="2700000"/>
          </a:xfrm>
          <a:prstGeom prst="rect">
            <a:avLst/>
          </a:prstGeom>
          <a:solidFill>
            <a:srgbClr val="F3F3F3"/>
          </a:solidFill>
          <a:ln w="38100" cap="flat" cmpd="sng">
            <a:solidFill>
              <a:srgbClr val="64C02D"/>
            </a:solidFill>
            <a:prstDash val="solid"/>
            <a:round/>
            <a:headEnd type="none" w="sm" len="sm"/>
            <a:tailEnd type="none" w="sm" len="sm"/>
          </a:ln>
        </p:spPr>
        <p:txBody>
          <a:bodyPr spcFirstLastPara="1" wrap="square" lIns="91425" tIns="91425" rIns="91425" bIns="91425" anchor="t" anchorCtr="0">
            <a:noAutofit/>
          </a:bodyPr>
          <a:lstStyle/>
          <a:p>
            <a:pPr marL="0" marR="144172" lvl="0" indent="179999" algn="l" rtl="0">
              <a:spcBef>
                <a:spcPts val="0"/>
              </a:spcBef>
              <a:spcAft>
                <a:spcPts val="0"/>
              </a:spcAft>
              <a:buNone/>
            </a:pPr>
            <a:r>
              <a:rPr lang="en-GB" sz="2400" b="1">
                <a:solidFill>
                  <a:srgbClr val="64C02D"/>
                </a:solidFill>
              </a:rPr>
              <a:t>Talking about the environment</a:t>
            </a:r>
            <a:endParaRPr sz="2400" b="1">
              <a:solidFill>
                <a:srgbClr val="64C02D"/>
              </a:solidFill>
            </a:endParaRPr>
          </a:p>
          <a:p>
            <a:pPr marL="179999" marR="144172" lvl="0" indent="0" algn="l" rtl="0">
              <a:spcBef>
                <a:spcPts val="0"/>
              </a:spcBef>
              <a:spcAft>
                <a:spcPts val="0"/>
              </a:spcAft>
              <a:buNone/>
            </a:pPr>
            <a:r>
              <a:rPr lang="en-GB" sz="2000">
                <a:solidFill>
                  <a:schemeClr val="dk1"/>
                </a:solidFill>
              </a:rPr>
              <a:t>Choose a word below, write a definition and use it in a sentence</a:t>
            </a:r>
            <a:endParaRPr sz="2000">
              <a:solidFill>
                <a:schemeClr val="dk1"/>
              </a:solidFill>
            </a:endParaRPr>
          </a:p>
          <a:p>
            <a:pPr marL="0" marR="144172" lvl="0" indent="179999" algn="l" rtl="0">
              <a:spcBef>
                <a:spcPts val="0"/>
              </a:spcBef>
              <a:spcAft>
                <a:spcPts val="1000"/>
              </a:spcAft>
              <a:buNone/>
            </a:pPr>
            <a:endParaRPr sz="1800">
              <a:solidFill>
                <a:schemeClr val="dk1"/>
              </a:solidFill>
            </a:endParaRPr>
          </a:p>
        </p:txBody>
      </p:sp>
      <p:sp>
        <p:nvSpPr>
          <p:cNvPr id="1182" name="Google Shape;1182;p96"/>
          <p:cNvSpPr/>
          <p:nvPr/>
        </p:nvSpPr>
        <p:spPr>
          <a:xfrm>
            <a:off x="3818850" y="240125"/>
            <a:ext cx="32469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4"/>
              </a:rPr>
              <a:t>FIND OUT MORE</a:t>
            </a:r>
            <a:endParaRPr sz="2600" b="1">
              <a:solidFill>
                <a:srgbClr val="0000FF"/>
              </a:solidFill>
              <a:latin typeface="Oswald"/>
              <a:ea typeface="Oswald"/>
              <a:cs typeface="Oswald"/>
              <a:sym typeface="Oswald"/>
            </a:endParaRPr>
          </a:p>
        </p:txBody>
      </p:sp>
      <p:sp>
        <p:nvSpPr>
          <p:cNvPr id="1183" name="Google Shape;1183;p96"/>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64C02D"/>
                </a:solidFill>
              </a:rPr>
              <a:t>15</a:t>
            </a:r>
            <a:endParaRPr>
              <a:solidFill>
                <a:srgbClr val="64C02D"/>
              </a:solidFill>
            </a:endParaRPr>
          </a:p>
        </p:txBody>
      </p:sp>
      <p:sp>
        <p:nvSpPr>
          <p:cNvPr id="1184" name="Google Shape;1184;p96"/>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64C02D"/>
                </a:solidFill>
              </a:rPr>
              <a:t>LIFE</a:t>
            </a:r>
            <a:endParaRPr>
              <a:solidFill>
                <a:srgbClr val="64C02D"/>
              </a:solidFill>
            </a:endParaRPr>
          </a:p>
          <a:p>
            <a:pPr marL="0" lvl="0" indent="0" algn="l" rtl="0">
              <a:spcBef>
                <a:spcPts val="0"/>
              </a:spcBef>
              <a:spcAft>
                <a:spcPts val="0"/>
              </a:spcAft>
              <a:buNone/>
            </a:pPr>
            <a:r>
              <a:rPr lang="en-GB">
                <a:solidFill>
                  <a:srgbClr val="64C02D"/>
                </a:solidFill>
              </a:rPr>
              <a:t>ON LAND</a:t>
            </a:r>
            <a:endParaRPr>
              <a:solidFill>
                <a:srgbClr val="64C02D"/>
              </a:solidFill>
            </a:endParaRPr>
          </a:p>
        </p:txBody>
      </p:sp>
      <p:pic>
        <p:nvPicPr>
          <p:cNvPr id="1185" name="Google Shape;1185;p9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77975" y="1618888"/>
            <a:ext cx="1837426" cy="1378064"/>
          </a:xfrm>
          <a:prstGeom prst="rect">
            <a:avLst/>
          </a:prstGeom>
          <a:noFill/>
          <a:ln>
            <a:noFill/>
          </a:ln>
        </p:spPr>
      </p:pic>
      <p:sp>
        <p:nvSpPr>
          <p:cNvPr id="1186" name="Google Shape;1186;p96"/>
          <p:cNvSpPr/>
          <p:nvPr/>
        </p:nvSpPr>
        <p:spPr>
          <a:xfrm>
            <a:off x="922325" y="5565400"/>
            <a:ext cx="1836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chemeClr val="lt1"/>
                </a:solidFill>
              </a:rPr>
              <a:t>biodiversity</a:t>
            </a:r>
            <a:endParaRPr sz="2000" b="1">
              <a:solidFill>
                <a:schemeClr val="lt1"/>
              </a:solidFill>
            </a:endParaRPr>
          </a:p>
        </p:txBody>
      </p:sp>
      <p:sp>
        <p:nvSpPr>
          <p:cNvPr id="1187" name="Google Shape;1187;p96"/>
          <p:cNvSpPr/>
          <p:nvPr/>
        </p:nvSpPr>
        <p:spPr>
          <a:xfrm>
            <a:off x="2954600" y="5565400"/>
            <a:ext cx="1836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lt1"/>
                </a:solidFill>
              </a:rPr>
              <a:t>conservation</a:t>
            </a:r>
            <a:endParaRPr sz="1800" b="1">
              <a:solidFill>
                <a:schemeClr val="lt1"/>
              </a:solidFill>
            </a:endParaRPr>
          </a:p>
        </p:txBody>
      </p:sp>
      <p:sp>
        <p:nvSpPr>
          <p:cNvPr id="1188" name="Google Shape;1188;p96"/>
          <p:cNvSpPr/>
          <p:nvPr/>
        </p:nvSpPr>
        <p:spPr>
          <a:xfrm>
            <a:off x="4986875" y="5565388"/>
            <a:ext cx="1836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chemeClr val="lt1"/>
                </a:solidFill>
              </a:rPr>
              <a:t>rewilding</a:t>
            </a:r>
            <a:endParaRPr sz="2000" b="1">
              <a:solidFill>
                <a:schemeClr val="lt1"/>
              </a:solidFill>
            </a:endParaRPr>
          </a:p>
        </p:txBody>
      </p:sp>
      <p:sp>
        <p:nvSpPr>
          <p:cNvPr id="1189" name="Google Shape;1189;p96"/>
          <p:cNvSpPr/>
          <p:nvPr/>
        </p:nvSpPr>
        <p:spPr>
          <a:xfrm>
            <a:off x="915000" y="6217525"/>
            <a:ext cx="1836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900" b="1">
                <a:solidFill>
                  <a:schemeClr val="lt1"/>
                </a:solidFill>
              </a:rPr>
              <a:t>deforestation</a:t>
            </a:r>
            <a:endParaRPr sz="1900" b="1">
              <a:solidFill>
                <a:schemeClr val="lt1"/>
              </a:solidFill>
            </a:endParaRPr>
          </a:p>
        </p:txBody>
      </p:sp>
      <p:sp>
        <p:nvSpPr>
          <p:cNvPr id="1190" name="Google Shape;1190;p96"/>
          <p:cNvSpPr/>
          <p:nvPr/>
        </p:nvSpPr>
        <p:spPr>
          <a:xfrm>
            <a:off x="2950938" y="6217525"/>
            <a:ext cx="1836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chemeClr val="lt1"/>
                </a:solidFill>
              </a:rPr>
              <a:t>endangered</a:t>
            </a:r>
            <a:endParaRPr sz="2000" b="1">
              <a:solidFill>
                <a:schemeClr val="lt1"/>
              </a:solidFill>
            </a:endParaRPr>
          </a:p>
        </p:txBody>
      </p:sp>
      <p:sp>
        <p:nvSpPr>
          <p:cNvPr id="1191" name="Google Shape;1191;p96"/>
          <p:cNvSpPr/>
          <p:nvPr/>
        </p:nvSpPr>
        <p:spPr>
          <a:xfrm>
            <a:off x="4986875" y="6217525"/>
            <a:ext cx="1836000" cy="612000"/>
          </a:xfrm>
          <a:prstGeom prst="roundRect">
            <a:avLst>
              <a:gd name="adj" fmla="val 891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chemeClr val="lt1"/>
                </a:solidFill>
              </a:rPr>
              <a:t>extinction</a:t>
            </a:r>
            <a:endParaRPr sz="2000" b="1">
              <a:solidFill>
                <a:schemeClr val="lt1"/>
              </a:solidFill>
            </a:endParaRPr>
          </a:p>
        </p:txBody>
      </p:sp>
      <p:sp>
        <p:nvSpPr>
          <p:cNvPr id="1192" name="Google Shape;1192;p96"/>
          <p:cNvSpPr txBox="1"/>
          <p:nvPr/>
        </p:nvSpPr>
        <p:spPr>
          <a:xfrm>
            <a:off x="617400" y="73738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64C02D"/>
                </a:solidFill>
              </a:rPr>
              <a:t>“</a:t>
            </a:r>
            <a:endParaRPr sz="7200">
              <a:solidFill>
                <a:srgbClr val="64C02D"/>
              </a:solidFill>
            </a:endParaRPr>
          </a:p>
        </p:txBody>
      </p:sp>
      <p:pic>
        <p:nvPicPr>
          <p:cNvPr id="1193" name="Google Shape;1193;p96" title="Wildflower meadow of flowers and grasses"/>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02336" y="7723750"/>
            <a:ext cx="1583290" cy="1019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cxnSp>
        <p:nvCxnSpPr>
          <p:cNvPr id="1199" name="Google Shape;1199;p97"/>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00" name="Google Shape;1200;p97"/>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01" name="Google Shape;1201;p97"/>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202" name="Google Shape;1202;p97"/>
          <p:cNvSpPr/>
          <p:nvPr/>
        </p:nvSpPr>
        <p:spPr>
          <a:xfrm>
            <a:off x="4133850" y="240125"/>
            <a:ext cx="29316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1203" name="Google Shape;1203;p97"/>
          <p:cNvSpPr/>
          <p:nvPr/>
        </p:nvSpPr>
        <p:spPr>
          <a:xfrm>
            <a:off x="3667413" y="4490404"/>
            <a:ext cx="3581700" cy="2790600"/>
          </a:xfrm>
          <a:prstGeom prst="rect">
            <a:avLst/>
          </a:prstGeom>
          <a:solidFill>
            <a:srgbClr val="23699D"/>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VOTING</a:t>
            </a:r>
            <a:endParaRPr sz="4000" b="1">
              <a:solidFill>
                <a:schemeClr val="lt1"/>
              </a:solidFill>
              <a:latin typeface="Oswald"/>
              <a:ea typeface="Oswald"/>
              <a:cs typeface="Oswald"/>
              <a:sym typeface="Oswald"/>
            </a:endParaRPr>
          </a:p>
        </p:txBody>
      </p:sp>
      <p:sp>
        <p:nvSpPr>
          <p:cNvPr id="1204" name="Google Shape;1204;p97"/>
          <p:cNvSpPr/>
          <p:nvPr/>
        </p:nvSpPr>
        <p:spPr>
          <a:xfrm>
            <a:off x="3636288" y="1283516"/>
            <a:ext cx="3581700" cy="2790600"/>
          </a:xfrm>
          <a:prstGeom prst="rect">
            <a:avLst/>
          </a:prstGeom>
          <a:solidFill>
            <a:srgbClr val="23699D"/>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PEACE</a:t>
            </a:r>
            <a:endParaRPr sz="4000" b="1">
              <a:solidFill>
                <a:schemeClr val="lt1"/>
              </a:solidFill>
              <a:latin typeface="Oswald"/>
              <a:ea typeface="Oswald"/>
              <a:cs typeface="Oswald"/>
              <a:sym typeface="Oswald"/>
            </a:endParaRPr>
          </a:p>
        </p:txBody>
      </p:sp>
      <p:sp>
        <p:nvSpPr>
          <p:cNvPr id="1205" name="Google Shape;1205;p97"/>
          <p:cNvSpPr/>
          <p:nvPr/>
        </p:nvSpPr>
        <p:spPr>
          <a:xfrm>
            <a:off x="3636288" y="7518279"/>
            <a:ext cx="3581700" cy="2790600"/>
          </a:xfrm>
          <a:prstGeom prst="rect">
            <a:avLst/>
          </a:prstGeom>
          <a:solidFill>
            <a:srgbClr val="23699D"/>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HUMAN</a:t>
            </a:r>
            <a:endParaRPr sz="40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RIGHTS </a:t>
            </a:r>
            <a:endParaRPr sz="2700" b="1">
              <a:solidFill>
                <a:schemeClr val="lt1"/>
              </a:solidFill>
              <a:latin typeface="Oswald"/>
              <a:ea typeface="Oswald"/>
              <a:cs typeface="Oswald"/>
              <a:sym typeface="Oswald"/>
            </a:endParaRPr>
          </a:p>
        </p:txBody>
      </p:sp>
      <p:sp>
        <p:nvSpPr>
          <p:cNvPr id="1206" name="Google Shape;1206;p97"/>
          <p:cNvSpPr txBox="1">
            <a:spLocks noGrp="1"/>
          </p:cNvSpPr>
          <p:nvPr>
            <p:ph type="title"/>
          </p:nvPr>
        </p:nvSpPr>
        <p:spPr>
          <a:xfrm>
            <a:off x="1097925" y="270250"/>
            <a:ext cx="2773200" cy="8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solidFill>
                  <a:srgbClr val="23699D"/>
                </a:solidFill>
              </a:rPr>
              <a:t>PEACE, JUSTICE AND </a:t>
            </a:r>
            <a:endParaRPr>
              <a:solidFill>
                <a:srgbClr val="23699D"/>
              </a:solidFill>
            </a:endParaRPr>
          </a:p>
          <a:p>
            <a:pPr marL="0" lvl="0" indent="0" algn="l" rtl="0">
              <a:spcBef>
                <a:spcPts val="0"/>
              </a:spcBef>
              <a:spcAft>
                <a:spcPts val="0"/>
              </a:spcAft>
              <a:buNone/>
            </a:pPr>
            <a:r>
              <a:rPr lang="en-GB">
                <a:solidFill>
                  <a:srgbClr val="23699D"/>
                </a:solidFill>
              </a:rPr>
              <a:t>STRONG INSTITUTIONS</a:t>
            </a:r>
            <a:endParaRPr>
              <a:solidFill>
                <a:srgbClr val="23699D"/>
              </a:solidFill>
            </a:endParaRPr>
          </a:p>
        </p:txBody>
      </p:sp>
      <p:sp>
        <p:nvSpPr>
          <p:cNvPr id="1207" name="Google Shape;1207;p97"/>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23699D"/>
                </a:solidFill>
              </a:rPr>
              <a:t>16</a:t>
            </a:r>
            <a:endParaRPr>
              <a:solidFill>
                <a:srgbClr val="23699D"/>
              </a:solidFill>
            </a:endParaRPr>
          </a:p>
        </p:txBody>
      </p:sp>
      <p:pic>
        <p:nvPicPr>
          <p:cNvPr id="1208" name="Google Shape;1208;p9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0" y="1283425"/>
            <a:ext cx="2773099" cy="2773099"/>
          </a:xfrm>
          <a:prstGeom prst="rect">
            <a:avLst/>
          </a:prstGeom>
          <a:noFill/>
          <a:ln>
            <a:noFill/>
          </a:ln>
        </p:spPr>
      </p:pic>
      <p:pic>
        <p:nvPicPr>
          <p:cNvPr id="1209" name="Google Shape;1209;p9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0" y="4408638"/>
            <a:ext cx="2773099" cy="2773099"/>
          </a:xfrm>
          <a:prstGeom prst="rect">
            <a:avLst/>
          </a:prstGeom>
          <a:noFill/>
          <a:ln>
            <a:noFill/>
          </a:ln>
        </p:spPr>
      </p:pic>
      <p:pic>
        <p:nvPicPr>
          <p:cNvPr id="1210" name="Google Shape;1210;p9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0" y="7512525"/>
            <a:ext cx="2773099" cy="27730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98"/>
          <p:cNvSpPr/>
          <p:nvPr/>
        </p:nvSpPr>
        <p:spPr>
          <a:xfrm>
            <a:off x="594667" y="7563500"/>
            <a:ext cx="6448200" cy="2700000"/>
          </a:xfrm>
          <a:prstGeom prst="rect">
            <a:avLst/>
          </a:prstGeom>
          <a:solidFill>
            <a:srgbClr val="F3F3F3"/>
          </a:solidFill>
          <a:ln w="38100" cap="flat" cmpd="sng">
            <a:solidFill>
              <a:srgbClr val="23699D"/>
            </a:solidFill>
            <a:prstDash val="solid"/>
            <a:round/>
            <a:headEnd type="none" w="sm" len="sm"/>
            <a:tailEnd type="none" w="sm" len="sm"/>
          </a:ln>
        </p:spPr>
        <p:txBody>
          <a:bodyPr spcFirstLastPara="1" wrap="square" lIns="91425" tIns="91425" rIns="91425" bIns="91425" anchor="t" anchorCtr="0">
            <a:noAutofit/>
          </a:bodyPr>
          <a:lstStyle/>
          <a:p>
            <a:pPr marL="0" marR="2840083" lvl="0" indent="179999" algn="l" rtl="0">
              <a:spcBef>
                <a:spcPts val="0"/>
              </a:spcBef>
              <a:spcAft>
                <a:spcPts val="0"/>
              </a:spcAft>
              <a:buClr>
                <a:schemeClr val="dk1"/>
              </a:buClr>
              <a:buSzPts val="1100"/>
              <a:buFont typeface="Arial"/>
              <a:buNone/>
            </a:pPr>
            <a:r>
              <a:rPr lang="en-GB" sz="2600" b="1">
                <a:solidFill>
                  <a:srgbClr val="23699D"/>
                </a:solidFill>
              </a:rPr>
              <a:t>Human rights</a:t>
            </a:r>
            <a:endParaRPr sz="600">
              <a:solidFill>
                <a:schemeClr val="dk1"/>
              </a:solidFill>
            </a:endParaRPr>
          </a:p>
          <a:p>
            <a:pPr marL="179999" marR="2390082" lvl="0" indent="0" algn="l" rtl="0">
              <a:spcBef>
                <a:spcPts val="0"/>
              </a:spcBef>
              <a:spcAft>
                <a:spcPts val="0"/>
              </a:spcAft>
              <a:buClr>
                <a:schemeClr val="dk1"/>
              </a:buClr>
              <a:buSzPts val="1100"/>
              <a:buFont typeface="Arial"/>
              <a:buNone/>
            </a:pPr>
            <a:r>
              <a:rPr lang="en-GB" sz="1800">
                <a:solidFill>
                  <a:schemeClr val="dk1"/>
                </a:solidFill>
              </a:rPr>
              <a:t>Human rights are the  basic rights and freedoms that belong to every person in the world, from birth until death.</a:t>
            </a:r>
            <a:endParaRPr sz="2400">
              <a:solidFill>
                <a:schemeClr val="dk1"/>
              </a:solidFill>
            </a:endParaRPr>
          </a:p>
          <a:p>
            <a:pPr marL="179999" marR="2390082" lvl="0" indent="0" algn="l" rtl="0">
              <a:spcBef>
                <a:spcPts val="0"/>
              </a:spcBef>
              <a:spcAft>
                <a:spcPts val="0"/>
              </a:spcAft>
              <a:buClr>
                <a:schemeClr val="dk1"/>
              </a:buClr>
              <a:buSzPts val="1100"/>
              <a:buFont typeface="Arial"/>
              <a:buNone/>
            </a:pPr>
            <a:r>
              <a:rPr lang="en-GB" sz="1800" b="1">
                <a:solidFill>
                  <a:schemeClr val="dk1"/>
                </a:solidFill>
              </a:rPr>
              <a:t>What are these rights and why are they important?</a:t>
            </a:r>
            <a:endParaRPr sz="1800" b="1">
              <a:solidFill>
                <a:schemeClr val="dk1"/>
              </a:solidFill>
            </a:endParaRPr>
          </a:p>
          <a:p>
            <a:pPr marL="179999" marR="140082" lvl="0" indent="0" algn="l" rtl="0">
              <a:spcBef>
                <a:spcPts val="0"/>
              </a:spcBef>
              <a:spcAft>
                <a:spcPts val="0"/>
              </a:spcAft>
              <a:buClr>
                <a:schemeClr val="dk1"/>
              </a:buClr>
              <a:buSzPts val="1100"/>
              <a:buFont typeface="Arial"/>
              <a:buNone/>
            </a:pPr>
            <a:r>
              <a:rPr lang="en-GB" sz="1800" b="1">
                <a:solidFill>
                  <a:schemeClr val="dk1"/>
                </a:solidFill>
              </a:rPr>
              <a:t>Find out more on the </a:t>
            </a:r>
            <a:r>
              <a:rPr lang="en-GB" sz="1800" b="1" u="sng">
                <a:solidFill>
                  <a:schemeClr val="hlink"/>
                </a:solidFill>
                <a:hlinkClick r:id="rId3"/>
              </a:rPr>
              <a:t>Equality and Human Rights Commission</a:t>
            </a:r>
            <a:r>
              <a:rPr lang="en-GB" sz="1800" b="1">
                <a:solidFill>
                  <a:schemeClr val="dk1"/>
                </a:solidFill>
              </a:rPr>
              <a:t> website</a:t>
            </a:r>
            <a:endParaRPr sz="2400" b="1">
              <a:solidFill>
                <a:srgbClr val="23699D"/>
              </a:solidFill>
            </a:endParaRPr>
          </a:p>
        </p:txBody>
      </p:sp>
      <p:cxnSp>
        <p:nvCxnSpPr>
          <p:cNvPr id="1217" name="Google Shape;1217;p98"/>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18" name="Google Shape;1218;p98"/>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19" name="Google Shape;1219;p98"/>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220" name="Google Shape;1220;p98"/>
          <p:cNvSpPr/>
          <p:nvPr/>
        </p:nvSpPr>
        <p:spPr>
          <a:xfrm>
            <a:off x="594617" y="1328750"/>
            <a:ext cx="6448200" cy="2700000"/>
          </a:xfrm>
          <a:prstGeom prst="rect">
            <a:avLst/>
          </a:prstGeom>
          <a:solidFill>
            <a:srgbClr val="F3F3F3"/>
          </a:solidFill>
          <a:ln w="38100" cap="flat" cmpd="sng">
            <a:solidFill>
              <a:srgbClr val="23699D"/>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600" b="1">
                <a:solidFill>
                  <a:srgbClr val="23699D"/>
                </a:solidFill>
              </a:rPr>
              <a:t>Peace</a:t>
            </a:r>
            <a:endParaRPr sz="2600" b="1">
              <a:solidFill>
                <a:srgbClr val="23699D"/>
              </a:solidFill>
            </a:endParaRPr>
          </a:p>
          <a:p>
            <a:pPr marL="179999" marR="2390082" lvl="0" indent="0" algn="l" rtl="0">
              <a:spcBef>
                <a:spcPts val="0"/>
              </a:spcBef>
              <a:spcAft>
                <a:spcPts val="0"/>
              </a:spcAft>
              <a:buNone/>
            </a:pPr>
            <a:r>
              <a:rPr lang="en-GB" sz="2200"/>
              <a:t>When there is peace, there is </a:t>
            </a:r>
            <a:r>
              <a:rPr lang="en-GB" sz="2200" b="1"/>
              <a:t>no war, violence </a:t>
            </a:r>
            <a:r>
              <a:rPr lang="en-GB" sz="2200"/>
              <a:t>or </a:t>
            </a:r>
            <a:r>
              <a:rPr lang="en-GB" sz="2200" b="1"/>
              <a:t>arguing</a:t>
            </a:r>
            <a:r>
              <a:rPr lang="en-GB" sz="2200"/>
              <a:t>. </a:t>
            </a:r>
            <a:endParaRPr sz="2200"/>
          </a:p>
          <a:p>
            <a:pPr marL="179999" marR="2390082" lvl="0" indent="0" algn="l" rtl="0">
              <a:spcBef>
                <a:spcPts val="0"/>
              </a:spcBef>
              <a:spcAft>
                <a:spcPts val="0"/>
              </a:spcAft>
              <a:buNone/>
            </a:pPr>
            <a:r>
              <a:rPr lang="en-GB" sz="2200"/>
              <a:t>Peace also means </a:t>
            </a:r>
            <a:r>
              <a:rPr lang="en-GB" sz="2200" b="1"/>
              <a:t>quiet </a:t>
            </a:r>
            <a:r>
              <a:rPr lang="en-GB" sz="2200"/>
              <a:t>and </a:t>
            </a:r>
            <a:r>
              <a:rPr lang="en-GB" sz="2200" b="1"/>
              <a:t>calm</a:t>
            </a:r>
            <a:r>
              <a:rPr lang="en-GB" sz="2200"/>
              <a:t>.</a:t>
            </a:r>
            <a:endParaRPr sz="2200"/>
          </a:p>
          <a:p>
            <a:pPr marL="179999" marR="144172" lvl="0" indent="0" algn="l" rtl="0">
              <a:spcBef>
                <a:spcPts val="0"/>
              </a:spcBef>
              <a:spcAft>
                <a:spcPts val="0"/>
              </a:spcAft>
              <a:buNone/>
            </a:pPr>
            <a:endParaRPr sz="2200"/>
          </a:p>
          <a:p>
            <a:pPr marL="179999" marR="144172" lvl="0" indent="0" algn="l" rtl="0">
              <a:spcBef>
                <a:spcPts val="0"/>
              </a:spcBef>
              <a:spcAft>
                <a:spcPts val="0"/>
              </a:spcAft>
              <a:buNone/>
            </a:pPr>
            <a:r>
              <a:rPr lang="en-GB" sz="2200" b="1"/>
              <a:t>What does peace mean to you?</a:t>
            </a:r>
            <a:endParaRPr sz="2200" b="1"/>
          </a:p>
          <a:p>
            <a:pPr marL="179999" marR="144172" lvl="0" indent="0" algn="l" rtl="0">
              <a:spcBef>
                <a:spcPts val="0"/>
              </a:spcBef>
              <a:spcAft>
                <a:spcPts val="0"/>
              </a:spcAft>
              <a:buNone/>
            </a:pPr>
            <a:endParaRPr sz="2600" b="1">
              <a:solidFill>
                <a:srgbClr val="23699D"/>
              </a:solidFill>
            </a:endParaRPr>
          </a:p>
          <a:p>
            <a:pPr marL="179999" marR="144172" lvl="0" indent="0" algn="l" rtl="0">
              <a:spcBef>
                <a:spcPts val="0"/>
              </a:spcBef>
              <a:spcAft>
                <a:spcPts val="0"/>
              </a:spcAft>
              <a:buNone/>
            </a:pPr>
            <a:endParaRPr sz="1800" b="1">
              <a:solidFill>
                <a:srgbClr val="23699D"/>
              </a:solidFill>
            </a:endParaRPr>
          </a:p>
        </p:txBody>
      </p:sp>
      <p:sp>
        <p:nvSpPr>
          <p:cNvPr id="1221" name="Google Shape;1221;p98"/>
          <p:cNvSpPr/>
          <p:nvPr/>
        </p:nvSpPr>
        <p:spPr>
          <a:xfrm>
            <a:off x="594667" y="4445175"/>
            <a:ext cx="6448200" cy="2700000"/>
          </a:xfrm>
          <a:prstGeom prst="rect">
            <a:avLst/>
          </a:prstGeom>
          <a:solidFill>
            <a:srgbClr val="F3F3F3"/>
          </a:solidFill>
          <a:ln w="38100" cap="flat" cmpd="sng">
            <a:solidFill>
              <a:srgbClr val="23699D"/>
            </a:solidFill>
            <a:prstDash val="solid"/>
            <a:round/>
            <a:headEnd type="none" w="sm" len="sm"/>
            <a:tailEnd type="none" w="sm" len="sm"/>
          </a:ln>
        </p:spPr>
        <p:txBody>
          <a:bodyPr spcFirstLastPara="1" wrap="square" lIns="91425" tIns="91425" rIns="91425" bIns="91425" anchor="t" anchorCtr="0">
            <a:noAutofit/>
          </a:bodyPr>
          <a:lstStyle/>
          <a:p>
            <a:pPr marL="179999" marR="3110082" lvl="0" indent="0" algn="l" rtl="0">
              <a:spcBef>
                <a:spcPts val="0"/>
              </a:spcBef>
              <a:spcAft>
                <a:spcPts val="0"/>
              </a:spcAft>
              <a:buNone/>
            </a:pPr>
            <a:r>
              <a:rPr lang="en-GB" sz="2400" b="1">
                <a:solidFill>
                  <a:srgbClr val="23699D"/>
                </a:solidFill>
              </a:rPr>
              <a:t>Why is voting important?</a:t>
            </a:r>
            <a:endParaRPr sz="2400" b="1">
              <a:solidFill>
                <a:srgbClr val="23699D"/>
              </a:solidFill>
            </a:endParaRPr>
          </a:p>
          <a:p>
            <a:pPr marL="179999" marR="3380083" lvl="0" indent="0" algn="l" rtl="0">
              <a:spcBef>
                <a:spcPts val="0"/>
              </a:spcBef>
              <a:spcAft>
                <a:spcPts val="0"/>
              </a:spcAft>
              <a:buNone/>
            </a:pPr>
            <a:r>
              <a:rPr lang="en-GB" sz="2000">
                <a:solidFill>
                  <a:schemeClr val="dk1"/>
                </a:solidFill>
              </a:rPr>
              <a:t>Share your ideas with the group.</a:t>
            </a:r>
            <a:endParaRPr sz="2000">
              <a:solidFill>
                <a:schemeClr val="dk1"/>
              </a:solidFill>
            </a:endParaRPr>
          </a:p>
          <a:p>
            <a:pPr marL="179999" marR="3200082" lvl="0" indent="0" algn="l" rtl="0">
              <a:spcBef>
                <a:spcPts val="0"/>
              </a:spcBef>
              <a:spcAft>
                <a:spcPts val="0"/>
              </a:spcAft>
              <a:buNone/>
            </a:pPr>
            <a:endParaRPr sz="800">
              <a:solidFill>
                <a:schemeClr val="dk1"/>
              </a:solidFill>
            </a:endParaRPr>
          </a:p>
          <a:p>
            <a:pPr marL="179999" marR="140082" lvl="0" indent="0" algn="l" rtl="0">
              <a:spcBef>
                <a:spcPts val="0"/>
              </a:spcBef>
              <a:spcAft>
                <a:spcPts val="0"/>
              </a:spcAft>
              <a:buClr>
                <a:schemeClr val="dk1"/>
              </a:buClr>
              <a:buSzPts val="1100"/>
              <a:buFont typeface="Arial"/>
              <a:buNone/>
            </a:pPr>
            <a:r>
              <a:rPr lang="en-GB" sz="2000" b="1">
                <a:solidFill>
                  <a:schemeClr val="dk1"/>
                </a:solidFill>
              </a:rPr>
              <a:t>Check if you can vote on the </a:t>
            </a:r>
            <a:r>
              <a:rPr lang="en-GB" sz="2000" b="1" u="sng">
                <a:solidFill>
                  <a:schemeClr val="hlink"/>
                </a:solidFill>
                <a:hlinkClick r:id="rId4"/>
              </a:rPr>
              <a:t>Electoral Commission</a:t>
            </a:r>
            <a:r>
              <a:rPr lang="en-GB" sz="2000" b="1">
                <a:solidFill>
                  <a:schemeClr val="dk1"/>
                </a:solidFill>
              </a:rPr>
              <a:t> website.</a:t>
            </a:r>
            <a:endParaRPr sz="2000" b="1">
              <a:solidFill>
                <a:schemeClr val="dk1"/>
              </a:solidFill>
            </a:endParaRPr>
          </a:p>
          <a:p>
            <a:pPr marL="179999" marR="140082" lvl="0" indent="0" algn="l" rtl="0">
              <a:spcBef>
                <a:spcPts val="0"/>
              </a:spcBef>
              <a:spcAft>
                <a:spcPts val="0"/>
              </a:spcAft>
              <a:buClr>
                <a:schemeClr val="dk1"/>
              </a:buClr>
              <a:buSzPts val="1100"/>
              <a:buFont typeface="Arial"/>
              <a:buNone/>
            </a:pPr>
            <a:r>
              <a:rPr lang="en-GB" sz="2000" b="1">
                <a:solidFill>
                  <a:schemeClr val="dk1"/>
                </a:solidFill>
              </a:rPr>
              <a:t>You can register to vote on the </a:t>
            </a:r>
            <a:r>
              <a:rPr lang="en-GB" sz="2000" b="1" u="sng">
                <a:solidFill>
                  <a:schemeClr val="hlink"/>
                </a:solidFill>
                <a:hlinkClick r:id="rId5"/>
              </a:rPr>
              <a:t>GOV.UK</a:t>
            </a:r>
            <a:r>
              <a:rPr lang="en-GB" sz="2000" b="1">
                <a:solidFill>
                  <a:schemeClr val="dk1"/>
                </a:solidFill>
              </a:rPr>
              <a:t> website.</a:t>
            </a:r>
            <a:endParaRPr sz="2000" b="1">
              <a:solidFill>
                <a:schemeClr val="dk1"/>
              </a:solidFill>
            </a:endParaRPr>
          </a:p>
          <a:p>
            <a:pPr marL="179999" marR="140082" lvl="0" indent="0" algn="l" rtl="0">
              <a:spcBef>
                <a:spcPts val="0"/>
              </a:spcBef>
              <a:spcAft>
                <a:spcPts val="0"/>
              </a:spcAft>
              <a:buNone/>
            </a:pPr>
            <a:endParaRPr sz="2000" b="1">
              <a:solidFill>
                <a:srgbClr val="23699D"/>
              </a:solidFill>
            </a:endParaRPr>
          </a:p>
        </p:txBody>
      </p:sp>
      <p:sp>
        <p:nvSpPr>
          <p:cNvPr id="1222" name="Google Shape;1222;p98"/>
          <p:cNvSpPr/>
          <p:nvPr/>
        </p:nvSpPr>
        <p:spPr>
          <a:xfrm>
            <a:off x="3818850" y="240125"/>
            <a:ext cx="32469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6"/>
              </a:rPr>
              <a:t>FIND OUT MORE</a:t>
            </a:r>
            <a:endParaRPr sz="2600" b="1">
              <a:solidFill>
                <a:srgbClr val="0000FF"/>
              </a:solidFill>
              <a:latin typeface="Oswald"/>
              <a:ea typeface="Oswald"/>
              <a:cs typeface="Oswald"/>
              <a:sym typeface="Oswald"/>
            </a:endParaRPr>
          </a:p>
        </p:txBody>
      </p:sp>
      <p:sp>
        <p:nvSpPr>
          <p:cNvPr id="1223" name="Google Shape;1223;p98"/>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23699D"/>
                </a:solidFill>
              </a:rPr>
              <a:t>16</a:t>
            </a:r>
            <a:endParaRPr>
              <a:solidFill>
                <a:srgbClr val="23699D"/>
              </a:solidFill>
            </a:endParaRPr>
          </a:p>
        </p:txBody>
      </p:sp>
      <p:sp>
        <p:nvSpPr>
          <p:cNvPr id="1224" name="Google Shape;1224;p98"/>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Clr>
                <a:schemeClr val="dk1"/>
              </a:buClr>
              <a:buSzPct val="52380"/>
              <a:buFont typeface="Arial"/>
              <a:buNone/>
            </a:pPr>
            <a:r>
              <a:rPr lang="en-GB">
                <a:solidFill>
                  <a:srgbClr val="23699D"/>
                </a:solidFill>
              </a:rPr>
              <a:t>PEACE, JUSTICE AND </a:t>
            </a:r>
            <a:endParaRPr>
              <a:solidFill>
                <a:srgbClr val="23699D"/>
              </a:solidFill>
            </a:endParaRPr>
          </a:p>
          <a:p>
            <a:pPr marL="0" lvl="0" indent="0" algn="l" rtl="0">
              <a:spcBef>
                <a:spcPts val="0"/>
              </a:spcBef>
              <a:spcAft>
                <a:spcPts val="0"/>
              </a:spcAft>
              <a:buClr>
                <a:schemeClr val="dk1"/>
              </a:buClr>
              <a:buSzPct val="52380"/>
              <a:buFont typeface="Arial"/>
              <a:buNone/>
            </a:pPr>
            <a:r>
              <a:rPr lang="en-GB">
                <a:solidFill>
                  <a:srgbClr val="23699D"/>
                </a:solidFill>
              </a:rPr>
              <a:t>STRONG INSTITUTIONS</a:t>
            </a:r>
            <a:endParaRPr>
              <a:solidFill>
                <a:srgbClr val="64C02D"/>
              </a:solidFill>
            </a:endParaRPr>
          </a:p>
        </p:txBody>
      </p:sp>
      <p:pic>
        <p:nvPicPr>
          <p:cNvPr id="1225" name="Google Shape;1225;p98" descr="Human rights are the basic rights and freedoms that belong to every person in the world, from birth until death. Our animation shows how they protect us in our day-to-day lives and why they are so important." title="Your human rights">
            <a:hlinkClick r:id="rId7"/>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599450" y="7813550"/>
            <a:ext cx="2163300" cy="1622459"/>
          </a:xfrm>
          <a:prstGeom prst="rect">
            <a:avLst/>
          </a:prstGeom>
          <a:noFill/>
          <a:ln>
            <a:noFill/>
          </a:ln>
        </p:spPr>
      </p:pic>
      <p:pic>
        <p:nvPicPr>
          <p:cNvPr id="1226" name="Google Shape;1226;p98"/>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037719" y="1686150"/>
            <a:ext cx="1676530" cy="1622450"/>
          </a:xfrm>
          <a:prstGeom prst="rect">
            <a:avLst/>
          </a:prstGeom>
          <a:noFill/>
          <a:ln>
            <a:noFill/>
          </a:ln>
        </p:spPr>
      </p:pic>
      <p:grpSp>
        <p:nvGrpSpPr>
          <p:cNvPr id="1227" name="Google Shape;1227;p98"/>
          <p:cNvGrpSpPr/>
          <p:nvPr/>
        </p:nvGrpSpPr>
        <p:grpSpPr>
          <a:xfrm>
            <a:off x="3720950" y="4627388"/>
            <a:ext cx="3161100" cy="1292700"/>
            <a:chOff x="3733525" y="4623450"/>
            <a:chExt cx="3161100" cy="1292700"/>
          </a:xfrm>
        </p:grpSpPr>
        <p:sp>
          <p:nvSpPr>
            <p:cNvPr id="1228" name="Google Shape;1228;p98"/>
            <p:cNvSpPr/>
            <p:nvPr/>
          </p:nvSpPr>
          <p:spPr>
            <a:xfrm>
              <a:off x="3733525" y="4623450"/>
              <a:ext cx="3161100" cy="1292700"/>
            </a:xfrm>
            <a:prstGeom prst="rect">
              <a:avLst/>
            </a:prstGeom>
            <a:solidFill>
              <a:srgbClr val="23699D"/>
            </a:solidFill>
            <a:ln>
              <a:noFill/>
            </a:ln>
          </p:spPr>
          <p:txBody>
            <a:bodyPr spcFirstLastPara="1" wrap="square" lIns="91425" tIns="91425" rIns="91425" bIns="91425" anchor="ctr" anchorCtr="0">
              <a:noAutofit/>
            </a:bodyPr>
            <a:lstStyle/>
            <a:p>
              <a:pPr marL="0" marR="1263077" lvl="0" indent="0" algn="l" rtl="0">
                <a:spcBef>
                  <a:spcPts val="0"/>
                </a:spcBef>
                <a:spcAft>
                  <a:spcPts val="0"/>
                </a:spcAft>
                <a:buNone/>
              </a:pPr>
              <a:r>
                <a:rPr lang="en-GB" sz="1800" b="1">
                  <a:solidFill>
                    <a:schemeClr val="lt1"/>
                  </a:solidFill>
                </a:rPr>
                <a:t>“Voting gives you a say in how the country is run.”</a:t>
              </a:r>
              <a:endParaRPr sz="1800" b="1">
                <a:solidFill>
                  <a:schemeClr val="lt1"/>
                </a:solidFill>
              </a:endParaRPr>
            </a:p>
          </p:txBody>
        </p:sp>
        <p:pic>
          <p:nvPicPr>
            <p:cNvPr id="1229" name="Google Shape;1229;p98" title="Illustration of a ballot box"/>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5692624" y="4932612"/>
              <a:ext cx="1082700" cy="67441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fade">
                                      <p:cBhvr>
                                        <p:cTn id="7" dur="10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cxnSp>
        <p:nvCxnSpPr>
          <p:cNvPr id="1235" name="Google Shape;1235;p99"/>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36" name="Google Shape;1236;p99"/>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37" name="Google Shape;1237;p99"/>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238" name="Google Shape;1238;p99"/>
          <p:cNvSpPr/>
          <p:nvPr/>
        </p:nvSpPr>
        <p:spPr>
          <a:xfrm>
            <a:off x="4133850" y="240125"/>
            <a:ext cx="29316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sp>
        <p:nvSpPr>
          <p:cNvPr id="1239" name="Google Shape;1239;p99"/>
          <p:cNvSpPr/>
          <p:nvPr/>
        </p:nvSpPr>
        <p:spPr>
          <a:xfrm>
            <a:off x="3667413" y="4414204"/>
            <a:ext cx="3581700" cy="2790600"/>
          </a:xfrm>
          <a:prstGeom prst="rect">
            <a:avLst/>
          </a:prstGeom>
          <a:solidFill>
            <a:srgbClr val="19486A"/>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WORKING TOGETHER</a:t>
            </a:r>
            <a:endParaRPr sz="4000" b="1">
              <a:solidFill>
                <a:schemeClr val="lt1"/>
              </a:solidFill>
              <a:latin typeface="Oswald"/>
              <a:ea typeface="Oswald"/>
              <a:cs typeface="Oswald"/>
              <a:sym typeface="Oswald"/>
            </a:endParaRPr>
          </a:p>
        </p:txBody>
      </p:sp>
      <p:sp>
        <p:nvSpPr>
          <p:cNvPr id="1240" name="Google Shape;1240;p99"/>
          <p:cNvSpPr/>
          <p:nvPr/>
        </p:nvSpPr>
        <p:spPr>
          <a:xfrm>
            <a:off x="3636288" y="1283441"/>
            <a:ext cx="3581700" cy="2790600"/>
          </a:xfrm>
          <a:prstGeom prst="rect">
            <a:avLst/>
          </a:prstGeom>
          <a:solidFill>
            <a:srgbClr val="19486A"/>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HELPING </a:t>
            </a:r>
            <a:endParaRPr sz="4000" b="1">
              <a:solidFill>
                <a:schemeClr val="lt1"/>
              </a:solidFill>
              <a:latin typeface="Oswald"/>
              <a:ea typeface="Oswald"/>
              <a:cs typeface="Oswald"/>
              <a:sym typeface="Oswald"/>
            </a:endParaRPr>
          </a:p>
          <a:p>
            <a:pPr marL="269999" lvl="0" indent="0" algn="l" rtl="0">
              <a:spcBef>
                <a:spcPts val="0"/>
              </a:spcBef>
              <a:spcAft>
                <a:spcPts val="0"/>
              </a:spcAft>
              <a:buNone/>
            </a:pPr>
            <a:r>
              <a:rPr lang="en-GB" sz="4000" b="1">
                <a:solidFill>
                  <a:schemeClr val="lt1"/>
                </a:solidFill>
                <a:latin typeface="Oswald"/>
                <a:ea typeface="Oswald"/>
                <a:cs typeface="Oswald"/>
                <a:sym typeface="Oswald"/>
              </a:rPr>
              <a:t>EACH OTHER</a:t>
            </a:r>
            <a:endParaRPr sz="4000" b="1">
              <a:solidFill>
                <a:schemeClr val="lt1"/>
              </a:solidFill>
              <a:latin typeface="Oswald"/>
              <a:ea typeface="Oswald"/>
              <a:cs typeface="Oswald"/>
              <a:sym typeface="Oswald"/>
            </a:endParaRPr>
          </a:p>
        </p:txBody>
      </p:sp>
      <p:sp>
        <p:nvSpPr>
          <p:cNvPr id="1241" name="Google Shape;1241;p99"/>
          <p:cNvSpPr/>
          <p:nvPr/>
        </p:nvSpPr>
        <p:spPr>
          <a:xfrm>
            <a:off x="3636288" y="7518279"/>
            <a:ext cx="3581700" cy="2790600"/>
          </a:xfrm>
          <a:prstGeom prst="rect">
            <a:avLst/>
          </a:prstGeom>
          <a:solidFill>
            <a:srgbClr val="19486A"/>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000" b="1">
                <a:solidFill>
                  <a:schemeClr val="lt1"/>
                </a:solidFill>
                <a:latin typeface="Oswald"/>
                <a:ea typeface="Oswald"/>
                <a:cs typeface="Oswald"/>
                <a:sym typeface="Oswald"/>
              </a:rPr>
              <a:t>ABOUT THE </a:t>
            </a:r>
            <a:endParaRPr sz="3000" b="1">
              <a:solidFill>
                <a:schemeClr val="lt1"/>
              </a:solidFill>
              <a:latin typeface="Oswald"/>
              <a:ea typeface="Oswald"/>
              <a:cs typeface="Oswald"/>
              <a:sym typeface="Oswald"/>
            </a:endParaRPr>
          </a:p>
          <a:p>
            <a:pPr marL="269999" lvl="0" indent="0" algn="l" rtl="0">
              <a:spcBef>
                <a:spcPts val="0"/>
              </a:spcBef>
              <a:spcAft>
                <a:spcPts val="0"/>
              </a:spcAft>
              <a:buClr>
                <a:schemeClr val="dk1"/>
              </a:buClr>
              <a:buSzPts val="1100"/>
              <a:buFont typeface="Arial"/>
              <a:buNone/>
            </a:pPr>
            <a:r>
              <a:rPr lang="en-GB" sz="3000" b="1">
                <a:solidFill>
                  <a:schemeClr val="lt1"/>
                </a:solidFill>
                <a:latin typeface="Oswald"/>
                <a:ea typeface="Oswald"/>
                <a:cs typeface="Oswald"/>
                <a:sym typeface="Oswald"/>
              </a:rPr>
              <a:t>UNITED NATIONS</a:t>
            </a:r>
            <a:r>
              <a:rPr lang="en-GB" sz="4000" b="1">
                <a:solidFill>
                  <a:schemeClr val="lt1"/>
                </a:solidFill>
                <a:latin typeface="Oswald"/>
                <a:ea typeface="Oswald"/>
                <a:cs typeface="Oswald"/>
                <a:sym typeface="Oswald"/>
              </a:rPr>
              <a:t> </a:t>
            </a:r>
            <a:endParaRPr sz="2700" b="1">
              <a:solidFill>
                <a:schemeClr val="lt1"/>
              </a:solidFill>
              <a:latin typeface="Oswald"/>
              <a:ea typeface="Oswald"/>
              <a:cs typeface="Oswald"/>
              <a:sym typeface="Oswald"/>
            </a:endParaRPr>
          </a:p>
        </p:txBody>
      </p:sp>
      <p:sp>
        <p:nvSpPr>
          <p:cNvPr id="1242" name="Google Shape;1242;p99"/>
          <p:cNvSpPr txBox="1">
            <a:spLocks noGrp="1"/>
          </p:cNvSpPr>
          <p:nvPr>
            <p:ph type="title"/>
          </p:nvPr>
        </p:nvSpPr>
        <p:spPr>
          <a:xfrm>
            <a:off x="1097925" y="270250"/>
            <a:ext cx="2364900" cy="8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solidFill>
                  <a:srgbClr val="19486A"/>
                </a:solidFill>
              </a:rPr>
              <a:t>PARTNERSHIPS</a:t>
            </a:r>
            <a:endParaRPr>
              <a:solidFill>
                <a:srgbClr val="19486A"/>
              </a:solidFill>
            </a:endParaRPr>
          </a:p>
          <a:p>
            <a:pPr marL="0" lvl="0" indent="0" algn="l" rtl="0">
              <a:spcBef>
                <a:spcPts val="0"/>
              </a:spcBef>
              <a:spcAft>
                <a:spcPts val="0"/>
              </a:spcAft>
              <a:buNone/>
            </a:pPr>
            <a:r>
              <a:rPr lang="en-GB">
                <a:solidFill>
                  <a:srgbClr val="19486A"/>
                </a:solidFill>
              </a:rPr>
              <a:t>FOR THE GOALS</a:t>
            </a:r>
            <a:endParaRPr>
              <a:solidFill>
                <a:srgbClr val="19486A"/>
              </a:solidFill>
            </a:endParaRPr>
          </a:p>
        </p:txBody>
      </p:sp>
      <p:sp>
        <p:nvSpPr>
          <p:cNvPr id="1243" name="Google Shape;1243;p99"/>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19486A"/>
                </a:solidFill>
              </a:rPr>
              <a:t>17</a:t>
            </a:r>
            <a:endParaRPr>
              <a:solidFill>
                <a:srgbClr val="19486A"/>
              </a:solidFill>
            </a:endParaRPr>
          </a:p>
        </p:txBody>
      </p:sp>
      <p:pic>
        <p:nvPicPr>
          <p:cNvPr id="1244" name="Google Shape;1244;p9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0" y="1283425"/>
            <a:ext cx="2773099" cy="2773099"/>
          </a:xfrm>
          <a:prstGeom prst="rect">
            <a:avLst/>
          </a:prstGeom>
          <a:noFill/>
          <a:ln>
            <a:noFill/>
          </a:ln>
        </p:spPr>
      </p:pic>
      <p:pic>
        <p:nvPicPr>
          <p:cNvPr id="1245" name="Google Shape;1245;p9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0" y="4408638"/>
            <a:ext cx="2773099" cy="2773099"/>
          </a:xfrm>
          <a:prstGeom prst="rect">
            <a:avLst/>
          </a:prstGeom>
          <a:noFill/>
          <a:ln>
            <a:noFill/>
          </a:ln>
        </p:spPr>
      </p:pic>
      <p:pic>
        <p:nvPicPr>
          <p:cNvPr id="1246" name="Google Shape;1246;p9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950" y="7526975"/>
            <a:ext cx="2773099" cy="27730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100"/>
          <p:cNvSpPr/>
          <p:nvPr/>
        </p:nvSpPr>
        <p:spPr>
          <a:xfrm>
            <a:off x="594667" y="7563500"/>
            <a:ext cx="6448200" cy="2700000"/>
          </a:xfrm>
          <a:prstGeom prst="rect">
            <a:avLst/>
          </a:prstGeom>
          <a:solidFill>
            <a:srgbClr val="F3F3F3"/>
          </a:solidFill>
          <a:ln w="38100" cap="flat" cmpd="sng">
            <a:solidFill>
              <a:srgbClr val="19486A"/>
            </a:solidFill>
            <a:prstDash val="solid"/>
            <a:round/>
            <a:headEnd type="none" w="sm" len="sm"/>
            <a:tailEnd type="none" w="sm" len="sm"/>
          </a:ln>
        </p:spPr>
        <p:txBody>
          <a:bodyPr spcFirstLastPara="1" wrap="square" lIns="91425" tIns="91425" rIns="91425" bIns="91425" anchor="t" anchorCtr="0">
            <a:noAutofit/>
          </a:bodyPr>
          <a:lstStyle/>
          <a:p>
            <a:pPr marL="360000" marR="140082" lvl="0" indent="0" algn="l" rtl="0">
              <a:spcBef>
                <a:spcPts val="0"/>
              </a:spcBef>
              <a:spcAft>
                <a:spcPts val="0"/>
              </a:spcAft>
              <a:buClr>
                <a:schemeClr val="dk1"/>
              </a:buClr>
              <a:buSzPts val="1100"/>
              <a:buFont typeface="Arial"/>
              <a:buNone/>
            </a:pPr>
            <a:r>
              <a:rPr lang="en-GB" sz="1800" b="1">
                <a:solidFill>
                  <a:srgbClr val="19486A"/>
                </a:solidFill>
              </a:rPr>
              <a:t>One place where the world's nations can gather together, discuss common problems and find shared solutions.</a:t>
            </a:r>
            <a:endParaRPr sz="1800" b="1">
              <a:solidFill>
                <a:srgbClr val="19486A"/>
              </a:solidFill>
            </a:endParaRPr>
          </a:p>
          <a:p>
            <a:pPr marL="0" marR="140082" lvl="0" indent="179999" algn="r" rtl="0">
              <a:spcBef>
                <a:spcPts val="0"/>
              </a:spcBef>
              <a:spcAft>
                <a:spcPts val="0"/>
              </a:spcAft>
              <a:buClr>
                <a:schemeClr val="dk1"/>
              </a:buClr>
              <a:buSzPts val="1100"/>
              <a:buFont typeface="Arial"/>
              <a:buNone/>
            </a:pPr>
            <a:r>
              <a:rPr lang="en-GB" sz="1200" u="sng">
                <a:solidFill>
                  <a:schemeClr val="hlink"/>
                </a:solidFill>
                <a:hlinkClick r:id="rId3"/>
              </a:rPr>
              <a:t>About Us, United Nations</a:t>
            </a:r>
            <a:endParaRPr sz="1200" b="1">
              <a:solidFill>
                <a:srgbClr val="23699D"/>
              </a:solidFill>
            </a:endParaRPr>
          </a:p>
          <a:p>
            <a:pPr marL="360000" marR="140082" lvl="0" indent="0" algn="l" rtl="0">
              <a:spcBef>
                <a:spcPts val="0"/>
              </a:spcBef>
              <a:spcAft>
                <a:spcPts val="0"/>
              </a:spcAft>
              <a:buClr>
                <a:schemeClr val="dk1"/>
              </a:buClr>
              <a:buSzPts val="1100"/>
              <a:buFont typeface="Arial"/>
              <a:buNone/>
            </a:pPr>
            <a:r>
              <a:rPr lang="en-GB" sz="1800">
                <a:solidFill>
                  <a:schemeClr val="dk1"/>
                </a:solidFill>
              </a:rPr>
              <a:t>Visit the </a:t>
            </a:r>
            <a:r>
              <a:rPr lang="en-GB" sz="1800" b="1" u="sng">
                <a:solidFill>
                  <a:schemeClr val="hlink"/>
                </a:solidFill>
                <a:hlinkClick r:id="rId4"/>
              </a:rPr>
              <a:t>Essential UN website</a:t>
            </a:r>
            <a:r>
              <a:rPr lang="en-GB" sz="1800">
                <a:solidFill>
                  <a:schemeClr val="dk1"/>
                </a:solidFill>
              </a:rPr>
              <a:t> to find out about the work of the United Nations (UN).  </a:t>
            </a:r>
            <a:endParaRPr sz="1800">
              <a:solidFill>
                <a:schemeClr val="dk1"/>
              </a:solidFill>
            </a:endParaRPr>
          </a:p>
          <a:p>
            <a:pPr marL="630000" marR="140082" lvl="0" indent="-294299" algn="l" rtl="0">
              <a:spcBef>
                <a:spcPts val="0"/>
              </a:spcBef>
              <a:spcAft>
                <a:spcPts val="0"/>
              </a:spcAft>
              <a:buClr>
                <a:schemeClr val="dk1"/>
              </a:buClr>
              <a:buSzPts val="1800"/>
              <a:buChar char="-"/>
            </a:pPr>
            <a:r>
              <a:rPr lang="en-GB" sz="1800">
                <a:solidFill>
                  <a:schemeClr val="dk1"/>
                </a:solidFill>
              </a:rPr>
              <a:t>Why and when was it formed?</a:t>
            </a:r>
            <a:endParaRPr sz="1800">
              <a:solidFill>
                <a:schemeClr val="dk1"/>
              </a:solidFill>
            </a:endParaRPr>
          </a:p>
          <a:p>
            <a:pPr marL="630000" marR="140082" lvl="0" indent="-294299" algn="l" rtl="0">
              <a:spcBef>
                <a:spcPts val="0"/>
              </a:spcBef>
              <a:spcAft>
                <a:spcPts val="0"/>
              </a:spcAft>
              <a:buClr>
                <a:schemeClr val="dk1"/>
              </a:buClr>
              <a:buSzPts val="1800"/>
              <a:buChar char="-"/>
            </a:pPr>
            <a:r>
              <a:rPr lang="en-GB" sz="1800">
                <a:solidFill>
                  <a:schemeClr val="dk1"/>
                </a:solidFill>
              </a:rPr>
              <a:t>How many countries are part of it?</a:t>
            </a:r>
            <a:endParaRPr sz="1800">
              <a:solidFill>
                <a:schemeClr val="dk1"/>
              </a:solidFill>
            </a:endParaRPr>
          </a:p>
          <a:p>
            <a:pPr marL="630000" marR="140082" lvl="0" indent="-294299" algn="l" rtl="0">
              <a:spcBef>
                <a:spcPts val="0"/>
              </a:spcBef>
              <a:spcAft>
                <a:spcPts val="0"/>
              </a:spcAft>
              <a:buClr>
                <a:schemeClr val="dk1"/>
              </a:buClr>
              <a:buSzPts val="1800"/>
              <a:buChar char="-"/>
            </a:pPr>
            <a:r>
              <a:rPr lang="en-GB" sz="1800">
                <a:solidFill>
                  <a:schemeClr val="dk1"/>
                </a:solidFill>
              </a:rPr>
              <a:t>What does the UN do?</a:t>
            </a:r>
            <a:endParaRPr sz="1800">
              <a:solidFill>
                <a:schemeClr val="dk1"/>
              </a:solidFill>
            </a:endParaRPr>
          </a:p>
        </p:txBody>
      </p:sp>
      <p:cxnSp>
        <p:nvCxnSpPr>
          <p:cNvPr id="1253" name="Google Shape;1253;p100"/>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54" name="Google Shape;1254;p100"/>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1255" name="Google Shape;1255;p100"/>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1256" name="Google Shape;1256;p100"/>
          <p:cNvSpPr/>
          <p:nvPr/>
        </p:nvSpPr>
        <p:spPr>
          <a:xfrm>
            <a:off x="594617" y="1328750"/>
            <a:ext cx="6448200" cy="2700000"/>
          </a:xfrm>
          <a:prstGeom prst="rect">
            <a:avLst/>
          </a:prstGeom>
          <a:solidFill>
            <a:srgbClr val="F3F3F3"/>
          </a:solidFill>
          <a:ln w="38100" cap="flat" cmpd="sng">
            <a:solidFill>
              <a:srgbClr val="19486A"/>
            </a:solidFill>
            <a:prstDash val="solid"/>
            <a:round/>
            <a:headEnd type="none" w="sm" len="sm"/>
            <a:tailEnd type="none" w="sm" len="sm"/>
          </a:ln>
        </p:spPr>
        <p:txBody>
          <a:bodyPr spcFirstLastPara="1" wrap="square" lIns="91425" tIns="91425" rIns="91425" bIns="91425" anchor="t" anchorCtr="0">
            <a:noAutofit/>
          </a:bodyPr>
          <a:lstStyle/>
          <a:p>
            <a:pPr marL="179999" marR="327724" lvl="0" indent="0" algn="l" rtl="0">
              <a:spcBef>
                <a:spcPts val="0"/>
              </a:spcBef>
              <a:spcAft>
                <a:spcPts val="0"/>
              </a:spcAft>
              <a:buClr>
                <a:schemeClr val="dk1"/>
              </a:buClr>
              <a:buSzPts val="1100"/>
              <a:buFont typeface="Arial"/>
              <a:buNone/>
            </a:pPr>
            <a:r>
              <a:rPr lang="en-GB" sz="3000" b="1">
                <a:solidFill>
                  <a:srgbClr val="19486A"/>
                </a:solidFill>
              </a:rPr>
              <a:t>Working together to achieve the goals.</a:t>
            </a:r>
            <a:endParaRPr sz="3000" b="1">
              <a:solidFill>
                <a:srgbClr val="19486A"/>
              </a:solidFill>
            </a:endParaRPr>
          </a:p>
          <a:p>
            <a:pPr marL="179999" marR="327724" lvl="0" indent="0" algn="l" rtl="0">
              <a:spcBef>
                <a:spcPts val="0"/>
              </a:spcBef>
              <a:spcAft>
                <a:spcPts val="0"/>
              </a:spcAft>
              <a:buClr>
                <a:schemeClr val="dk1"/>
              </a:buClr>
              <a:buSzPts val="1100"/>
              <a:buFont typeface="Arial"/>
              <a:buNone/>
            </a:pPr>
            <a:endParaRPr sz="1000" b="1">
              <a:solidFill>
                <a:srgbClr val="19486A"/>
              </a:solidFill>
            </a:endParaRPr>
          </a:p>
          <a:p>
            <a:pPr marL="179999" marR="2757723" lvl="0" indent="0" algn="l" rtl="0">
              <a:spcBef>
                <a:spcPts val="0"/>
              </a:spcBef>
              <a:spcAft>
                <a:spcPts val="0"/>
              </a:spcAft>
              <a:buClr>
                <a:schemeClr val="dk1"/>
              </a:buClr>
              <a:buSzPts val="1100"/>
              <a:buFont typeface="Arial"/>
              <a:buNone/>
            </a:pPr>
            <a:r>
              <a:rPr lang="en-GB" sz="2400">
                <a:solidFill>
                  <a:schemeClr val="dk1"/>
                </a:solidFill>
              </a:rPr>
              <a:t>How can we help each other to achieve the goals?</a:t>
            </a:r>
            <a:endParaRPr sz="1800" b="1">
              <a:solidFill>
                <a:srgbClr val="23699D"/>
              </a:solidFill>
            </a:endParaRPr>
          </a:p>
        </p:txBody>
      </p:sp>
      <p:sp>
        <p:nvSpPr>
          <p:cNvPr id="1257" name="Google Shape;1257;p100"/>
          <p:cNvSpPr/>
          <p:nvPr/>
        </p:nvSpPr>
        <p:spPr>
          <a:xfrm>
            <a:off x="594667" y="4445175"/>
            <a:ext cx="6448200" cy="2700000"/>
          </a:xfrm>
          <a:prstGeom prst="rect">
            <a:avLst/>
          </a:prstGeom>
          <a:solidFill>
            <a:srgbClr val="F3F3F3"/>
          </a:solidFill>
          <a:ln w="38100" cap="flat" cmpd="sng">
            <a:solidFill>
              <a:srgbClr val="19486A"/>
            </a:solidFill>
            <a:prstDash val="solid"/>
            <a:round/>
            <a:headEnd type="none" w="sm" len="sm"/>
            <a:tailEnd type="none" w="sm" len="sm"/>
          </a:ln>
        </p:spPr>
        <p:txBody>
          <a:bodyPr spcFirstLastPara="1" wrap="square" lIns="91425" tIns="91425" rIns="91425" bIns="91425" anchor="ctr" anchorCtr="0">
            <a:noAutofit/>
          </a:bodyPr>
          <a:lstStyle/>
          <a:p>
            <a:pPr marL="360000" marR="147723" lvl="0" indent="0" algn="l" rtl="0">
              <a:spcBef>
                <a:spcPts val="0"/>
              </a:spcBef>
              <a:spcAft>
                <a:spcPts val="0"/>
              </a:spcAft>
              <a:buClr>
                <a:schemeClr val="dk1"/>
              </a:buClr>
              <a:buSzPts val="1100"/>
              <a:buFont typeface="Arial"/>
              <a:buNone/>
            </a:pPr>
            <a:r>
              <a:rPr lang="en-GB" sz="3000" b="1">
                <a:solidFill>
                  <a:srgbClr val="19486A"/>
                </a:solidFill>
              </a:rPr>
              <a:t>Many hands make </a:t>
            </a:r>
            <a:endParaRPr sz="3000" b="1">
              <a:solidFill>
                <a:srgbClr val="19486A"/>
              </a:solidFill>
            </a:endParaRPr>
          </a:p>
          <a:p>
            <a:pPr marL="360000" marR="147723" lvl="0" indent="0" algn="l" rtl="0">
              <a:spcBef>
                <a:spcPts val="0"/>
              </a:spcBef>
              <a:spcAft>
                <a:spcPts val="0"/>
              </a:spcAft>
              <a:buClr>
                <a:schemeClr val="dk1"/>
              </a:buClr>
              <a:buSzPts val="1100"/>
              <a:buFont typeface="Arial"/>
              <a:buNone/>
            </a:pPr>
            <a:r>
              <a:rPr lang="en-GB" sz="3000" b="1">
                <a:solidFill>
                  <a:srgbClr val="19486A"/>
                </a:solidFill>
              </a:rPr>
              <a:t>light work.</a:t>
            </a:r>
            <a:endParaRPr sz="3000" b="1">
              <a:solidFill>
                <a:srgbClr val="19486A"/>
              </a:solidFill>
            </a:endParaRPr>
          </a:p>
          <a:p>
            <a:pPr marL="0" marR="327724" lvl="0" indent="179999" algn="l" rtl="0">
              <a:spcBef>
                <a:spcPts val="0"/>
              </a:spcBef>
              <a:spcAft>
                <a:spcPts val="0"/>
              </a:spcAft>
              <a:buNone/>
            </a:pPr>
            <a:endParaRPr sz="1000" b="1">
              <a:solidFill>
                <a:srgbClr val="19486A"/>
              </a:solidFill>
            </a:endParaRPr>
          </a:p>
          <a:p>
            <a:pPr marL="360000" marR="2397724" lvl="0" indent="0" algn="l" rtl="0">
              <a:spcBef>
                <a:spcPts val="0"/>
              </a:spcBef>
              <a:spcAft>
                <a:spcPts val="0"/>
              </a:spcAft>
              <a:buClr>
                <a:schemeClr val="dk1"/>
              </a:buClr>
              <a:buSzPts val="1100"/>
              <a:buFont typeface="Arial"/>
              <a:buNone/>
            </a:pPr>
            <a:r>
              <a:rPr lang="en-GB" sz="2000">
                <a:solidFill>
                  <a:schemeClr val="dk1"/>
                </a:solidFill>
              </a:rPr>
              <a:t>What does this phrase mean?</a:t>
            </a:r>
            <a:endParaRPr sz="2000">
              <a:solidFill>
                <a:schemeClr val="dk1"/>
              </a:solidFill>
            </a:endParaRPr>
          </a:p>
          <a:p>
            <a:pPr marL="360000" marR="2397724" lvl="0" indent="0" algn="l" rtl="0">
              <a:spcBef>
                <a:spcPts val="0"/>
              </a:spcBef>
              <a:spcAft>
                <a:spcPts val="0"/>
              </a:spcAft>
              <a:buNone/>
            </a:pPr>
            <a:r>
              <a:rPr lang="en-GB" sz="2000">
                <a:solidFill>
                  <a:schemeClr val="dk1"/>
                </a:solidFill>
              </a:rPr>
              <a:t>Do you know any similar sayings?</a:t>
            </a:r>
            <a:endParaRPr sz="2000">
              <a:solidFill>
                <a:schemeClr val="dk1"/>
              </a:solidFill>
            </a:endParaRPr>
          </a:p>
          <a:p>
            <a:pPr marL="360000" marR="2397724" lvl="0" indent="0" algn="l" rtl="0">
              <a:spcBef>
                <a:spcPts val="0"/>
              </a:spcBef>
              <a:spcAft>
                <a:spcPts val="0"/>
              </a:spcAft>
              <a:buNone/>
            </a:pPr>
            <a:endParaRPr sz="2000">
              <a:solidFill>
                <a:schemeClr val="dk1"/>
              </a:solidFill>
            </a:endParaRPr>
          </a:p>
        </p:txBody>
      </p:sp>
      <p:sp>
        <p:nvSpPr>
          <p:cNvPr id="1258" name="Google Shape;1258;p100"/>
          <p:cNvSpPr/>
          <p:nvPr/>
        </p:nvSpPr>
        <p:spPr>
          <a:xfrm>
            <a:off x="3818850" y="240125"/>
            <a:ext cx="32469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5"/>
              </a:rPr>
              <a:t>FIND OUT MORE</a:t>
            </a:r>
            <a:endParaRPr sz="2600" b="1">
              <a:solidFill>
                <a:srgbClr val="0000FF"/>
              </a:solidFill>
              <a:latin typeface="Oswald"/>
              <a:ea typeface="Oswald"/>
              <a:cs typeface="Oswald"/>
              <a:sym typeface="Oswald"/>
            </a:endParaRPr>
          </a:p>
        </p:txBody>
      </p:sp>
      <p:sp>
        <p:nvSpPr>
          <p:cNvPr id="1259" name="Google Shape;1259;p100"/>
          <p:cNvSpPr txBox="1">
            <a:spLocks noGrp="1"/>
          </p:cNvSpPr>
          <p:nvPr>
            <p:ph type="subTitle" idx="1"/>
          </p:nvPr>
        </p:nvSpPr>
        <p:spPr>
          <a:xfrm>
            <a:off x="320925" y="270250"/>
            <a:ext cx="7770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19486A"/>
                </a:solidFill>
              </a:rPr>
              <a:t>17</a:t>
            </a:r>
            <a:endParaRPr>
              <a:solidFill>
                <a:srgbClr val="19486A"/>
              </a:solidFill>
            </a:endParaRPr>
          </a:p>
        </p:txBody>
      </p:sp>
      <p:sp>
        <p:nvSpPr>
          <p:cNvPr id="1260" name="Google Shape;1260;p100"/>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en-GB">
                <a:solidFill>
                  <a:srgbClr val="19486A"/>
                </a:solidFill>
              </a:rPr>
              <a:t>PARTNERSHIPS</a:t>
            </a:r>
            <a:endParaRPr>
              <a:solidFill>
                <a:srgbClr val="19486A"/>
              </a:solidFill>
            </a:endParaRPr>
          </a:p>
          <a:p>
            <a:pPr marL="0" lvl="0" indent="0" algn="l" rtl="0">
              <a:spcBef>
                <a:spcPts val="0"/>
              </a:spcBef>
              <a:spcAft>
                <a:spcPts val="0"/>
              </a:spcAft>
              <a:buClr>
                <a:schemeClr val="dk1"/>
              </a:buClr>
              <a:buSzPts val="1100"/>
              <a:buFont typeface="Arial"/>
              <a:buNone/>
            </a:pPr>
            <a:r>
              <a:rPr lang="en-GB">
                <a:solidFill>
                  <a:srgbClr val="19486A"/>
                </a:solidFill>
              </a:rPr>
              <a:t>FOR THE GOALS</a:t>
            </a:r>
            <a:endParaRPr>
              <a:solidFill>
                <a:srgbClr val="23699D"/>
              </a:solidFill>
            </a:endParaRPr>
          </a:p>
        </p:txBody>
      </p:sp>
      <p:sp>
        <p:nvSpPr>
          <p:cNvPr id="1261" name="Google Shape;1261;p100"/>
          <p:cNvSpPr txBox="1"/>
          <p:nvPr/>
        </p:nvSpPr>
        <p:spPr>
          <a:xfrm>
            <a:off x="617400" y="73738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19486A"/>
                </a:solidFill>
              </a:rPr>
              <a:t>“</a:t>
            </a:r>
            <a:endParaRPr sz="7200">
              <a:solidFill>
                <a:srgbClr val="19486A"/>
              </a:solidFill>
            </a:endParaRPr>
          </a:p>
        </p:txBody>
      </p:sp>
      <p:sp>
        <p:nvSpPr>
          <p:cNvPr id="1262" name="Google Shape;1262;p100"/>
          <p:cNvSpPr txBox="1"/>
          <p:nvPr/>
        </p:nvSpPr>
        <p:spPr>
          <a:xfrm>
            <a:off x="617400" y="429015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19486A"/>
                </a:solidFill>
              </a:rPr>
              <a:t>“</a:t>
            </a:r>
            <a:endParaRPr sz="7200">
              <a:solidFill>
                <a:srgbClr val="19486A"/>
              </a:solidFill>
            </a:endParaRPr>
          </a:p>
        </p:txBody>
      </p:sp>
      <p:grpSp>
        <p:nvGrpSpPr>
          <p:cNvPr id="1263" name="Google Shape;1263;p100"/>
          <p:cNvGrpSpPr/>
          <p:nvPr/>
        </p:nvGrpSpPr>
        <p:grpSpPr>
          <a:xfrm>
            <a:off x="4599450" y="4600775"/>
            <a:ext cx="2164450" cy="2164450"/>
            <a:chOff x="4651225" y="1568075"/>
            <a:chExt cx="2164450" cy="2164450"/>
          </a:xfrm>
        </p:grpSpPr>
        <p:pic>
          <p:nvPicPr>
            <p:cNvPr id="1264" name="Google Shape;1264;p10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651225" y="1568075"/>
              <a:ext cx="2164450" cy="2164450"/>
            </a:xfrm>
            <a:prstGeom prst="rect">
              <a:avLst/>
            </a:prstGeom>
            <a:noFill/>
            <a:ln>
              <a:noFill/>
            </a:ln>
          </p:spPr>
        </p:pic>
        <p:pic>
          <p:nvPicPr>
            <p:cNvPr id="1265" name="Google Shape;1265;p10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274300" y="2219600"/>
              <a:ext cx="918300" cy="918300"/>
            </a:xfrm>
            <a:prstGeom prst="rect">
              <a:avLst/>
            </a:prstGeom>
            <a:noFill/>
            <a:ln>
              <a:noFill/>
            </a:ln>
          </p:spPr>
        </p:pic>
      </p:grpSp>
      <p:pic>
        <p:nvPicPr>
          <p:cNvPr id="1266" name="Google Shape;1266;p10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546045" y="1962538"/>
            <a:ext cx="757201" cy="810085"/>
          </a:xfrm>
          <a:prstGeom prst="rect">
            <a:avLst/>
          </a:prstGeom>
          <a:noFill/>
          <a:ln>
            <a:noFill/>
          </a:ln>
        </p:spPr>
      </p:pic>
      <p:grpSp>
        <p:nvGrpSpPr>
          <p:cNvPr id="1267" name="Google Shape;1267;p100"/>
          <p:cNvGrpSpPr/>
          <p:nvPr/>
        </p:nvGrpSpPr>
        <p:grpSpPr>
          <a:xfrm>
            <a:off x="5293230" y="2755207"/>
            <a:ext cx="1439988" cy="748743"/>
            <a:chOff x="997175" y="2728125"/>
            <a:chExt cx="2364900" cy="1230675"/>
          </a:xfrm>
        </p:grpSpPr>
        <p:sp>
          <p:nvSpPr>
            <p:cNvPr id="1268" name="Google Shape;1268;p100"/>
            <p:cNvSpPr/>
            <p:nvPr/>
          </p:nvSpPr>
          <p:spPr>
            <a:xfrm>
              <a:off x="997175" y="2869275"/>
              <a:ext cx="2364900" cy="101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89999" lvl="0" indent="0" algn="l" rtl="0">
                <a:spcBef>
                  <a:spcPts val="0"/>
                </a:spcBef>
                <a:spcAft>
                  <a:spcPts val="0"/>
                </a:spcAft>
                <a:buNone/>
              </a:pPr>
              <a:r>
                <a:rPr lang="en-GB" sz="3600" b="1">
                  <a:solidFill>
                    <a:schemeClr val="dk1"/>
                  </a:solidFill>
                </a:rPr>
                <a:t>£</a:t>
              </a:r>
              <a:endParaRPr sz="3600" b="1">
                <a:solidFill>
                  <a:schemeClr val="dk1"/>
                </a:solidFill>
              </a:endParaRPr>
            </a:p>
          </p:txBody>
        </p:sp>
        <p:grpSp>
          <p:nvGrpSpPr>
            <p:cNvPr id="1269" name="Google Shape;1269;p100"/>
            <p:cNvGrpSpPr/>
            <p:nvPr/>
          </p:nvGrpSpPr>
          <p:grpSpPr>
            <a:xfrm>
              <a:off x="2329075" y="2728125"/>
              <a:ext cx="817200" cy="1230675"/>
              <a:chOff x="2633875" y="2499525"/>
              <a:chExt cx="817200" cy="1230675"/>
            </a:xfrm>
          </p:grpSpPr>
          <p:sp>
            <p:nvSpPr>
              <p:cNvPr id="1270" name="Google Shape;1270;p100"/>
              <p:cNvSpPr/>
              <p:nvPr/>
            </p:nvSpPr>
            <p:spPr>
              <a:xfrm>
                <a:off x="2710075" y="2804325"/>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271" name="Google Shape;1271;p100"/>
              <p:cNvGrpSpPr/>
              <p:nvPr/>
            </p:nvGrpSpPr>
            <p:grpSpPr>
              <a:xfrm>
                <a:off x="2633875" y="2499525"/>
                <a:ext cx="817200" cy="1230675"/>
                <a:chOff x="2176675" y="2499525"/>
                <a:chExt cx="817200" cy="1230675"/>
              </a:xfrm>
            </p:grpSpPr>
            <p:grpSp>
              <p:nvGrpSpPr>
                <p:cNvPr id="1272" name="Google Shape;1272;p100"/>
                <p:cNvGrpSpPr/>
                <p:nvPr/>
              </p:nvGrpSpPr>
              <p:grpSpPr>
                <a:xfrm>
                  <a:off x="2176675" y="2956725"/>
                  <a:ext cx="741000" cy="773475"/>
                  <a:chOff x="2176675" y="2956725"/>
                  <a:chExt cx="741000" cy="773475"/>
                </a:xfrm>
              </p:grpSpPr>
              <p:sp>
                <p:nvSpPr>
                  <p:cNvPr id="1273" name="Google Shape;1273;p100"/>
                  <p:cNvSpPr/>
                  <p:nvPr/>
                </p:nvSpPr>
                <p:spPr>
                  <a:xfrm>
                    <a:off x="2252875" y="3261525"/>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274" name="Google Shape;1274;p100"/>
                  <p:cNvGrpSpPr/>
                  <p:nvPr/>
                </p:nvGrpSpPr>
                <p:grpSpPr>
                  <a:xfrm>
                    <a:off x="2176675" y="2956725"/>
                    <a:ext cx="741000" cy="773475"/>
                    <a:chOff x="1948075" y="2956725"/>
                    <a:chExt cx="741000" cy="773475"/>
                  </a:xfrm>
                </p:grpSpPr>
                <p:sp>
                  <p:nvSpPr>
                    <p:cNvPr id="1275" name="Google Shape;1275;p100"/>
                    <p:cNvSpPr/>
                    <p:nvPr/>
                  </p:nvSpPr>
                  <p:spPr>
                    <a:xfrm>
                      <a:off x="2024275" y="3564000"/>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6" name="Google Shape;1276;p100"/>
                    <p:cNvSpPr/>
                    <p:nvPr/>
                  </p:nvSpPr>
                  <p:spPr>
                    <a:xfrm>
                      <a:off x="2024275" y="3413925"/>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7" name="Google Shape;1277;p100"/>
                    <p:cNvSpPr/>
                    <p:nvPr/>
                  </p:nvSpPr>
                  <p:spPr>
                    <a:xfrm>
                      <a:off x="1948075" y="3109125"/>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8" name="Google Shape;1278;p100"/>
                    <p:cNvSpPr/>
                    <p:nvPr/>
                  </p:nvSpPr>
                  <p:spPr>
                    <a:xfrm>
                      <a:off x="2024275" y="2956725"/>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nvGrpSpPr>
                <p:cNvPr id="1279" name="Google Shape;1279;p100"/>
                <p:cNvGrpSpPr/>
                <p:nvPr/>
              </p:nvGrpSpPr>
              <p:grpSpPr>
                <a:xfrm>
                  <a:off x="2252875" y="2499525"/>
                  <a:ext cx="741000" cy="318600"/>
                  <a:chOff x="2252875" y="2499525"/>
                  <a:chExt cx="741000" cy="318600"/>
                </a:xfrm>
              </p:grpSpPr>
              <p:sp>
                <p:nvSpPr>
                  <p:cNvPr id="1280" name="Google Shape;1280;p100"/>
                  <p:cNvSpPr/>
                  <p:nvPr/>
                </p:nvSpPr>
                <p:spPr>
                  <a:xfrm>
                    <a:off x="2329075" y="2651925"/>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1" name="Google Shape;1281;p100"/>
                  <p:cNvSpPr/>
                  <p:nvPr/>
                </p:nvSpPr>
                <p:spPr>
                  <a:xfrm>
                    <a:off x="2252875" y="2499525"/>
                    <a:ext cx="664800" cy="166200"/>
                  </a:xfrm>
                  <a:prstGeom prst="flowChartMagneticDisk">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grpSp>
      <p:grpSp>
        <p:nvGrpSpPr>
          <p:cNvPr id="1282" name="Google Shape;1282;p100"/>
          <p:cNvGrpSpPr/>
          <p:nvPr/>
        </p:nvGrpSpPr>
        <p:grpSpPr>
          <a:xfrm>
            <a:off x="5727800" y="1792688"/>
            <a:ext cx="1157825" cy="810125"/>
            <a:chOff x="5727800" y="1792688"/>
            <a:chExt cx="1157825" cy="810125"/>
          </a:xfrm>
        </p:grpSpPr>
        <p:sp>
          <p:nvSpPr>
            <p:cNvPr id="1283" name="Google Shape;1283;p100"/>
            <p:cNvSpPr/>
            <p:nvPr/>
          </p:nvSpPr>
          <p:spPr>
            <a:xfrm>
              <a:off x="5727800" y="2065813"/>
              <a:ext cx="757200" cy="537000"/>
            </a:xfrm>
            <a:prstGeom prst="wedgeEllipseCallout">
              <a:avLst>
                <a:gd name="adj1" fmla="val 48356"/>
                <a:gd name="adj2" fmla="val 47586"/>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None/>
              </a:pPr>
              <a:endParaRPr sz="3600" b="1">
                <a:solidFill>
                  <a:schemeClr val="dk1"/>
                </a:solidFill>
              </a:endParaRPr>
            </a:p>
          </p:txBody>
        </p:sp>
        <p:sp>
          <p:nvSpPr>
            <p:cNvPr id="1284" name="Google Shape;1284;p100"/>
            <p:cNvSpPr/>
            <p:nvPr/>
          </p:nvSpPr>
          <p:spPr>
            <a:xfrm>
              <a:off x="6128425" y="1792688"/>
              <a:ext cx="757200" cy="537000"/>
            </a:xfrm>
            <a:prstGeom prst="wedgeEllipseCallout">
              <a:avLst>
                <a:gd name="adj1" fmla="val -52704"/>
                <a:gd name="adj2" fmla="val 56802"/>
              </a:avLst>
            </a:prstGeom>
            <a:solidFill>
              <a:srgbClr val="F3F3F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None/>
              </a:pPr>
              <a:endParaRPr sz="3600" b="1">
                <a:solidFill>
                  <a:schemeClr val="dk1"/>
                </a:solidFill>
              </a:endParaRPr>
            </a:p>
          </p:txBody>
        </p:sp>
      </p:grpSp>
      <p:pic>
        <p:nvPicPr>
          <p:cNvPr id="1285" name="Google Shape;1285;p10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225247" y="2969675"/>
            <a:ext cx="757201" cy="8328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Effect transition="in" filter="fade">
                                      <p:cBhvr>
                                        <p:cTn id="7" dur="1000"/>
                                        <p:tgtEl>
                                          <p:spTgt spid="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101"/>
          <p:cNvSpPr txBox="1">
            <a:spLocks noGrp="1"/>
          </p:cNvSpPr>
          <p:nvPr>
            <p:ph type="title"/>
          </p:nvPr>
        </p:nvSpPr>
        <p:spPr>
          <a:xfrm>
            <a:off x="549900" y="519475"/>
            <a:ext cx="6618600" cy="40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292" name="Google Shape;1292;p101"/>
          <p:cNvGraphicFramePr/>
          <p:nvPr/>
        </p:nvGraphicFramePr>
        <p:xfrm>
          <a:off x="453900" y="1441900"/>
          <a:ext cx="3000000" cy="3000000"/>
        </p:xfrm>
        <a:graphic>
          <a:graphicData uri="http://schemas.openxmlformats.org/drawingml/2006/table">
            <a:tbl>
              <a:tblPr>
                <a:noFill/>
                <a:tableStyleId>{CF70A79B-54FE-4CA5-AABD-F2127D2EE2EC}</a:tableStyleId>
              </a:tblPr>
              <a:tblGrid>
                <a:gridCol w="1351800">
                  <a:extLst>
                    <a:ext uri="{9D8B030D-6E8A-4147-A177-3AD203B41FA5}">
                      <a16:colId xmlns:a16="http://schemas.microsoft.com/office/drawing/2014/main" val="20000"/>
                    </a:ext>
                  </a:extLst>
                </a:gridCol>
                <a:gridCol w="52666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None/>
                      </a:pPr>
                      <a:r>
                        <a:rPr lang="en-GB" sz="1200" b="1" u="sng">
                          <a:solidFill>
                            <a:schemeClr val="hlink"/>
                          </a:solidFill>
                          <a:hlinkClick r:id="rId3" action="ppaction://hlinksldjump"/>
                        </a:rPr>
                        <a:t>1 No Poverty</a:t>
                      </a:r>
                      <a:endParaRPr sz="1200" b="1">
                        <a:solidFill>
                          <a:schemeClr val="dk1"/>
                        </a:solidFill>
                      </a:endParaRPr>
                    </a:p>
                    <a:p>
                      <a:pPr marL="0" lvl="0" indent="0" algn="l" rtl="0">
                        <a:spcBef>
                          <a:spcPts val="0"/>
                        </a:spcBef>
                        <a:spcAft>
                          <a:spcPts val="0"/>
                        </a:spcAft>
                        <a:buNone/>
                      </a:pPr>
                      <a:r>
                        <a:rPr lang="en-GB" sz="1200">
                          <a:solidFill>
                            <a:schemeClr val="dk1"/>
                          </a:solidFill>
                        </a:rPr>
                        <a:t>Ensure everyone has access to food, shelter clothing, healthcare and education so they can fully participate in society.</a:t>
                      </a:r>
                      <a:endParaRPr sz="1200" b="1">
                        <a:solidFill>
                          <a:schemeClr val="dk1"/>
                        </a:solidFill>
                      </a:endParaRPr>
                    </a:p>
                  </a:txBody>
                  <a:tcPr marL="91425" marR="91425" marT="91425" marB="91425">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Food banks</a:t>
                      </a:r>
                      <a:endParaRPr sz="1200" b="1"/>
                    </a:p>
                    <a:p>
                      <a:pPr marL="0" lvl="0" indent="0" algn="l" rtl="0">
                        <a:spcBef>
                          <a:spcPts val="0"/>
                        </a:spcBef>
                        <a:spcAft>
                          <a:spcPts val="0"/>
                        </a:spcAft>
                        <a:buNone/>
                      </a:pPr>
                      <a:endParaRPr sz="1200" b="1"/>
                    </a:p>
                  </a:txBody>
                  <a:tcPr marL="91425" marR="91425" marT="91425" marB="91425"/>
                </a:tc>
                <a:tc>
                  <a:txBody>
                    <a:bodyPr/>
                    <a:lstStyle/>
                    <a:p>
                      <a:pPr marL="0" lvl="0" indent="0" algn="l" rtl="0">
                        <a:spcBef>
                          <a:spcPts val="0"/>
                        </a:spcBef>
                        <a:spcAft>
                          <a:spcPts val="0"/>
                        </a:spcAft>
                        <a:buNone/>
                      </a:pPr>
                      <a:r>
                        <a:rPr lang="en-GB" sz="1200"/>
                        <a:t>Before the session, find out about food banks, where they are in your area and the referral process</a:t>
                      </a:r>
                      <a:endParaRPr sz="1200"/>
                    </a:p>
                    <a:p>
                      <a:pPr marL="0" lvl="0" indent="0" algn="l" rtl="0">
                        <a:spcBef>
                          <a:spcPts val="0"/>
                        </a:spcBef>
                        <a:spcAft>
                          <a:spcPts val="0"/>
                        </a:spcAft>
                        <a:buNone/>
                      </a:pPr>
                      <a:r>
                        <a:rPr lang="en-GB" sz="1200" b="1" u="sng">
                          <a:solidFill>
                            <a:schemeClr val="hlink"/>
                          </a:solidFill>
                          <a:hlinkClick r:id="rId4"/>
                        </a:rPr>
                        <a:t>The Trussell Trust</a:t>
                      </a:r>
                      <a:r>
                        <a:rPr lang="en-GB" sz="1200" u="sng">
                          <a:solidFill>
                            <a:schemeClr val="hlink"/>
                          </a:solidFill>
                          <a:hlinkClick r:id="rId4"/>
                        </a:rPr>
                        <a:t> </a:t>
                      </a:r>
                      <a:r>
                        <a:rPr lang="en-GB" sz="1200"/>
                        <a:t> is a nationwide network of food banks providing emergency food and support.</a:t>
                      </a:r>
                      <a:endParaRPr sz="1200"/>
                    </a:p>
                    <a:p>
                      <a:pPr marL="0" lvl="0" indent="0" algn="l" rtl="0">
                        <a:spcBef>
                          <a:spcPts val="0"/>
                        </a:spcBef>
                        <a:spcAft>
                          <a:spcPts val="0"/>
                        </a:spcAft>
                        <a:buNone/>
                      </a:pPr>
                      <a:r>
                        <a:rPr lang="en-GB" sz="1200"/>
                        <a:t>Related goals: 2</a:t>
                      </a:r>
                      <a:endParaRPr sz="12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Donating unwanted items</a:t>
                      </a:r>
                      <a:endParaRPr sz="1200" b="1"/>
                    </a:p>
                  </a:txBody>
                  <a:tcPr marL="91425" marR="91425" marT="91425" marB="91425"/>
                </a:tc>
                <a:tc>
                  <a:txBody>
                    <a:bodyPr/>
                    <a:lstStyle/>
                    <a:p>
                      <a:pPr marL="0" lvl="0" indent="0" algn="l" rtl="0">
                        <a:spcBef>
                          <a:spcPts val="0"/>
                        </a:spcBef>
                        <a:spcAft>
                          <a:spcPts val="0"/>
                        </a:spcAft>
                        <a:buNone/>
                      </a:pPr>
                      <a:r>
                        <a:rPr lang="en-GB" sz="1200"/>
                        <a:t>Before the session, find out about local charity shops and other places people can take unwanted items for reuse or recycling.</a:t>
                      </a:r>
                      <a:endParaRPr sz="1200"/>
                    </a:p>
                    <a:p>
                      <a:pPr marL="0" lvl="0" indent="0" algn="l" rtl="0">
                        <a:spcBef>
                          <a:spcPts val="0"/>
                        </a:spcBef>
                        <a:spcAft>
                          <a:spcPts val="0"/>
                        </a:spcAft>
                        <a:buNone/>
                      </a:pPr>
                      <a:r>
                        <a:rPr lang="en-GB" sz="1200" b="1" u="sng">
                          <a:solidFill>
                            <a:schemeClr val="hlink"/>
                          </a:solidFill>
                          <a:hlinkClick r:id="rId5"/>
                        </a:rPr>
                        <a:t>Recycle Now</a:t>
                      </a:r>
                      <a:r>
                        <a:rPr lang="en-GB" sz="1200" b="1"/>
                        <a:t> </a:t>
                      </a:r>
                      <a:r>
                        <a:rPr lang="en-GB" sz="1200"/>
                        <a:t>website has a search tool that gives information about what you can do with different items and where you can take them.</a:t>
                      </a:r>
                      <a:endParaRPr sz="1200"/>
                    </a:p>
                    <a:p>
                      <a:pPr marL="0" lvl="0" indent="0" algn="l" rtl="0">
                        <a:spcBef>
                          <a:spcPts val="0"/>
                        </a:spcBef>
                        <a:spcAft>
                          <a:spcPts val="0"/>
                        </a:spcAft>
                        <a:buNone/>
                      </a:pPr>
                      <a:r>
                        <a:rPr lang="en-GB" sz="1200"/>
                        <a:t>Related goals: 12, 13, 15</a:t>
                      </a:r>
                      <a:endParaRPr sz="12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Living wage</a:t>
                      </a:r>
                      <a:endParaRPr sz="1200" b="1"/>
                    </a:p>
                  </a:txBody>
                  <a:tcPr marL="91425" marR="91425" marT="91425" marB="91425"/>
                </a:tc>
                <a:tc>
                  <a:txBody>
                    <a:bodyPr/>
                    <a:lstStyle/>
                    <a:p>
                      <a:pPr marL="0" lvl="0" indent="0" algn="l" rtl="0">
                        <a:spcBef>
                          <a:spcPts val="0"/>
                        </a:spcBef>
                        <a:spcAft>
                          <a:spcPts val="0"/>
                        </a:spcAft>
                        <a:buNone/>
                      </a:pPr>
                      <a:r>
                        <a:rPr lang="en-GB" sz="1200"/>
                        <a:t>Before the session, find out about the real living wage on the</a:t>
                      </a:r>
                      <a:r>
                        <a:rPr lang="en-GB" sz="1200" b="1"/>
                        <a:t> </a:t>
                      </a:r>
                      <a:r>
                        <a:rPr lang="en-GB" sz="1200" b="1" u="sng">
                          <a:solidFill>
                            <a:schemeClr val="hlink"/>
                          </a:solidFill>
                          <a:hlinkClick r:id="rId6"/>
                        </a:rPr>
                        <a:t>Living Wage Foundation</a:t>
                      </a:r>
                      <a:r>
                        <a:rPr lang="en-GB" sz="1200"/>
                        <a:t> website.</a:t>
                      </a:r>
                      <a:endParaRPr sz="1200"/>
                    </a:p>
                    <a:p>
                      <a:pPr marL="0" lvl="0" indent="0" algn="l" rtl="0">
                        <a:spcBef>
                          <a:spcPts val="0"/>
                        </a:spcBef>
                        <a:spcAft>
                          <a:spcPts val="0"/>
                        </a:spcAft>
                        <a:buNone/>
                      </a:pPr>
                      <a:r>
                        <a:rPr lang="en-GB" sz="1200"/>
                        <a:t>There are lots of resources, including videos, that you could use to introduce the Real Living Wage and how it differs from the National Living Wage.</a:t>
                      </a:r>
                      <a:endParaRPr sz="1200"/>
                    </a:p>
                    <a:p>
                      <a:pPr marL="0" lvl="0" indent="0" algn="l" rtl="0">
                        <a:spcBef>
                          <a:spcPts val="0"/>
                        </a:spcBef>
                        <a:spcAft>
                          <a:spcPts val="0"/>
                        </a:spcAft>
                        <a:buNone/>
                      </a:pPr>
                      <a:r>
                        <a:rPr lang="en-GB" sz="1200"/>
                        <a:t>Related goals: 1, 8, 10 and 11.</a:t>
                      </a:r>
                      <a:endParaRPr sz="1200"/>
                    </a:p>
                  </a:txBody>
                  <a:tcPr marL="91425" marR="91425" marT="91425" marB="91425"/>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None/>
                      </a:pPr>
                      <a:r>
                        <a:rPr lang="en-GB" sz="1200" b="1" u="sng">
                          <a:solidFill>
                            <a:schemeClr val="hlink"/>
                          </a:solidFill>
                          <a:hlinkClick r:id="rId7" action="ppaction://hlinksldjump"/>
                        </a:rPr>
                        <a:t>2 Zero Hunger</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Address poor agricultural practices, food waste and environment degradation to ensure no one goes hungry.</a:t>
                      </a:r>
                      <a:endParaRPr sz="1200" b="1">
                        <a:solidFill>
                          <a:schemeClr val="dk1"/>
                        </a:solidFill>
                      </a:endParaRPr>
                    </a:p>
                  </a:txBody>
                  <a:tcPr marL="91425" marR="91425" marT="91425" marB="91425">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Fairtrade</a:t>
                      </a:r>
                      <a:endParaRPr sz="1200" b="1"/>
                    </a:p>
                  </a:txBody>
                  <a:tcPr marL="91425" marR="91425" marT="91425" marB="91425"/>
                </a:tc>
                <a:tc>
                  <a:txBody>
                    <a:bodyPr/>
                    <a:lstStyle/>
                    <a:p>
                      <a:pPr marL="0" lvl="0" indent="0" algn="l" rtl="0">
                        <a:spcBef>
                          <a:spcPts val="0"/>
                        </a:spcBef>
                        <a:spcAft>
                          <a:spcPts val="0"/>
                        </a:spcAft>
                        <a:buNone/>
                      </a:pPr>
                      <a:r>
                        <a:rPr lang="en-GB" sz="1200"/>
                        <a:t>Before the session, visit the Fairtrade website to find out more about Fairtrade.This activity has been included for Zero Hunger as Fairtrade promotes sustainable agricultural practices, This </a:t>
                      </a:r>
                      <a:r>
                        <a:rPr lang="en-GB" sz="1200" b="1" u="sng">
                          <a:solidFill>
                            <a:schemeClr val="hlink"/>
                          </a:solidFill>
                          <a:hlinkClick r:id="rId8"/>
                        </a:rPr>
                        <a:t>video</a:t>
                      </a:r>
                      <a:r>
                        <a:rPr lang="en-GB" sz="1200"/>
                        <a:t> explains more about Fairtrade and sustainability in general.</a:t>
                      </a:r>
                      <a:endParaRPr sz="1200"/>
                    </a:p>
                    <a:p>
                      <a:pPr marL="0" lvl="0" indent="0" algn="l" rtl="0">
                        <a:spcBef>
                          <a:spcPts val="0"/>
                        </a:spcBef>
                        <a:spcAft>
                          <a:spcPts val="0"/>
                        </a:spcAft>
                        <a:buNone/>
                      </a:pPr>
                      <a:r>
                        <a:rPr lang="en-GB" sz="1200"/>
                        <a:t>Related goals: 1, 5, 8, 12, 15.</a:t>
                      </a:r>
                      <a:endParaRPr sz="1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Reducing food waste</a:t>
                      </a:r>
                      <a:endParaRPr sz="1200" b="1"/>
                    </a:p>
                  </a:txBody>
                  <a:tcPr marL="91425" marR="91425" marT="91425" marB="91425"/>
                </a:tc>
                <a:tc>
                  <a:txBody>
                    <a:bodyPr/>
                    <a:lstStyle/>
                    <a:p>
                      <a:pPr marL="0" lvl="0" indent="0" algn="l" rtl="0">
                        <a:spcBef>
                          <a:spcPts val="0"/>
                        </a:spcBef>
                        <a:spcAft>
                          <a:spcPts val="0"/>
                        </a:spcAft>
                        <a:buNone/>
                      </a:pPr>
                      <a:r>
                        <a:rPr lang="en-GB" sz="1200"/>
                        <a:t>Before the session, find out about the </a:t>
                      </a:r>
                      <a:r>
                        <a:rPr lang="en-GB" sz="1200" b="1" u="sng">
                          <a:solidFill>
                            <a:schemeClr val="hlink"/>
                          </a:solidFill>
                          <a:hlinkClick r:id="rId9"/>
                        </a:rPr>
                        <a:t>Love Food Hate Waste</a:t>
                      </a:r>
                      <a:r>
                        <a:rPr lang="en-GB" sz="1200"/>
                        <a:t> campaign</a:t>
                      </a:r>
                      <a:endParaRPr sz="1200"/>
                    </a:p>
                    <a:p>
                      <a:pPr marL="0" lvl="0" indent="0" algn="l" rtl="0">
                        <a:spcBef>
                          <a:spcPts val="0"/>
                        </a:spcBef>
                        <a:spcAft>
                          <a:spcPts val="0"/>
                        </a:spcAft>
                        <a:buNone/>
                      </a:pPr>
                      <a:r>
                        <a:rPr lang="en-GB" sz="1200"/>
                        <a:t>Related goals: 12, 13, 14, 15</a:t>
                      </a:r>
                      <a:endParaRPr sz="12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Hunger and malnutrition </a:t>
                      </a:r>
                      <a:endParaRPr sz="1200" b="1"/>
                    </a:p>
                  </a:txBody>
                  <a:tcPr marL="91425" marR="91425" marT="91425" marB="91425"/>
                </a:tc>
                <a:tc>
                  <a:txBody>
                    <a:bodyPr/>
                    <a:lstStyle/>
                    <a:p>
                      <a:pPr marL="0" lvl="0" indent="0" algn="l" rtl="0">
                        <a:spcBef>
                          <a:spcPts val="0"/>
                        </a:spcBef>
                        <a:spcAft>
                          <a:spcPts val="0"/>
                        </a:spcAft>
                        <a:buNone/>
                      </a:pPr>
                      <a:r>
                        <a:rPr lang="en-GB" sz="1200"/>
                        <a:t>Before the session, look at the </a:t>
                      </a:r>
                      <a:r>
                        <a:rPr lang="en-GB" sz="1200" b="1" u="sng">
                          <a:solidFill>
                            <a:schemeClr val="hlink"/>
                          </a:solidFill>
                          <a:hlinkClick r:id="rId10"/>
                        </a:rPr>
                        <a:t>SDG page for Zero Hunger</a:t>
                      </a:r>
                      <a:r>
                        <a:rPr lang="en-GB" sz="1200"/>
                        <a:t> - the quote is one of the facts and figures.</a:t>
                      </a:r>
                      <a:endParaRPr sz="1200"/>
                    </a:p>
                    <a:p>
                      <a:pPr marL="0" lvl="0" indent="0" algn="l" rtl="0">
                        <a:spcBef>
                          <a:spcPts val="0"/>
                        </a:spcBef>
                        <a:spcAft>
                          <a:spcPts val="0"/>
                        </a:spcAft>
                        <a:buNone/>
                      </a:pPr>
                      <a:r>
                        <a:rPr lang="en-GB" sz="1200" b="1" u="sng">
                          <a:solidFill>
                            <a:schemeClr val="hlink"/>
                          </a:solidFill>
                          <a:hlinkClick r:id="rId11"/>
                        </a:rPr>
                        <a:t> Zero Hunger: Why It Matters</a:t>
                      </a:r>
                      <a:r>
                        <a:rPr lang="en-GB" sz="1200" b="1"/>
                        <a:t> </a:t>
                      </a:r>
                      <a:r>
                        <a:rPr lang="en-GB" sz="1200"/>
                        <a:t>provides lots of information about the causes and  impact of hunger and malnutrition.</a:t>
                      </a:r>
                      <a:endParaRPr sz="1200"/>
                    </a:p>
                    <a:p>
                      <a:pPr marL="0" lvl="0" indent="0" algn="l" rtl="0">
                        <a:spcBef>
                          <a:spcPts val="0"/>
                        </a:spcBef>
                        <a:spcAft>
                          <a:spcPts val="0"/>
                        </a:spcAft>
                        <a:buNone/>
                      </a:pPr>
                      <a:r>
                        <a:rPr lang="en-GB" sz="1200"/>
                        <a:t>Related goals: 1</a:t>
                      </a:r>
                      <a:endParaRPr sz="1200"/>
                    </a:p>
                  </a:txBody>
                  <a:tcPr marL="91425" marR="91425" marT="91425" marB="91425"/>
                </a:tc>
                <a:extLst>
                  <a:ext uri="{0D108BD9-81ED-4DB2-BD59-A6C34878D82A}">
                    <a16:rowId xmlns:a16="http://schemas.microsoft.com/office/drawing/2014/main" val="10008"/>
                  </a:ext>
                </a:extLst>
              </a:tr>
            </a:tbl>
          </a:graphicData>
        </a:graphic>
      </p:graphicFrame>
      <p:sp>
        <p:nvSpPr>
          <p:cNvPr id="1293" name="Google Shape;1293;p101"/>
          <p:cNvSpPr txBox="1"/>
          <p:nvPr/>
        </p:nvSpPr>
        <p:spPr>
          <a:xfrm>
            <a:off x="453925" y="812725"/>
            <a:ext cx="661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Here are some notes and links to source material and wider information for each suggested activity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66">
            <a:hlinkClick r:id="rId3" action="ppaction://hlinksldjump"/>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6500" y="5174275"/>
            <a:ext cx="1260000" cy="1260000"/>
          </a:xfrm>
          <a:prstGeom prst="rect">
            <a:avLst/>
          </a:prstGeom>
          <a:noFill/>
          <a:ln>
            <a:noFill/>
          </a:ln>
        </p:spPr>
      </p:pic>
      <p:pic>
        <p:nvPicPr>
          <p:cNvPr id="526" name="Google Shape;526;p66">
            <a:hlinkClick r:id="rId5" action="ppaction://hlinksldjump"/>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842888" y="5174275"/>
            <a:ext cx="1260000" cy="1260000"/>
          </a:xfrm>
          <a:prstGeom prst="rect">
            <a:avLst/>
          </a:prstGeom>
          <a:noFill/>
          <a:ln>
            <a:noFill/>
          </a:ln>
        </p:spPr>
      </p:pic>
      <p:pic>
        <p:nvPicPr>
          <p:cNvPr id="527" name="Google Shape;527;p66">
            <a:hlinkClick r:id="rId7" action="ppaction://hlinksldjump"/>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144838" y="5174275"/>
            <a:ext cx="1260000" cy="1260000"/>
          </a:xfrm>
          <a:prstGeom prst="rect">
            <a:avLst/>
          </a:prstGeom>
          <a:noFill/>
          <a:ln>
            <a:noFill/>
          </a:ln>
        </p:spPr>
      </p:pic>
      <p:pic>
        <p:nvPicPr>
          <p:cNvPr id="528" name="Google Shape;528;p66">
            <a:hlinkClick r:id="rId9" action="ppaction://hlinksldjump"/>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446775" y="5174263"/>
            <a:ext cx="1260000" cy="1260000"/>
          </a:xfrm>
          <a:prstGeom prst="rect">
            <a:avLst/>
          </a:prstGeom>
          <a:noFill/>
          <a:ln>
            <a:noFill/>
          </a:ln>
        </p:spPr>
      </p:pic>
      <p:pic>
        <p:nvPicPr>
          <p:cNvPr id="529" name="Google Shape;529;p66">
            <a:hlinkClick r:id="rId11" action="ppaction://hlinksldjump"/>
          </p:cNvPr>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5750200" y="5174275"/>
            <a:ext cx="1260000" cy="1260000"/>
          </a:xfrm>
          <a:prstGeom prst="rect">
            <a:avLst/>
          </a:prstGeom>
          <a:noFill/>
          <a:ln>
            <a:noFill/>
          </a:ln>
        </p:spPr>
      </p:pic>
      <p:pic>
        <p:nvPicPr>
          <p:cNvPr id="530" name="Google Shape;530;p66">
            <a:hlinkClick r:id="rId13" action="ppaction://hlinksldjump"/>
          </p:cNvPr>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536488" y="6486013"/>
            <a:ext cx="1260000" cy="1260000"/>
          </a:xfrm>
          <a:prstGeom prst="rect">
            <a:avLst/>
          </a:prstGeom>
          <a:noFill/>
          <a:ln>
            <a:noFill/>
          </a:ln>
        </p:spPr>
      </p:pic>
      <p:pic>
        <p:nvPicPr>
          <p:cNvPr id="531" name="Google Shape;531;p66">
            <a:hlinkClick r:id="rId15" action="ppaction://hlinksldjump"/>
          </p:cNvPr>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1839913" y="6486013"/>
            <a:ext cx="1260000" cy="1260000"/>
          </a:xfrm>
          <a:prstGeom prst="rect">
            <a:avLst/>
          </a:prstGeom>
          <a:noFill/>
          <a:ln>
            <a:noFill/>
          </a:ln>
        </p:spPr>
      </p:pic>
      <p:pic>
        <p:nvPicPr>
          <p:cNvPr id="532" name="Google Shape;532;p66">
            <a:hlinkClick r:id="rId17" action="ppaction://hlinksldjump"/>
          </p:cNvPr>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3143350" y="6486025"/>
            <a:ext cx="1260000" cy="1260000"/>
          </a:xfrm>
          <a:prstGeom prst="rect">
            <a:avLst/>
          </a:prstGeom>
          <a:noFill/>
          <a:ln>
            <a:noFill/>
          </a:ln>
        </p:spPr>
      </p:pic>
      <p:pic>
        <p:nvPicPr>
          <p:cNvPr id="533" name="Google Shape;533;p66">
            <a:hlinkClick r:id="rId19" action="ppaction://hlinksldjump"/>
          </p:cNvPr>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4446775" y="6486025"/>
            <a:ext cx="1260000" cy="1260000"/>
          </a:xfrm>
          <a:prstGeom prst="rect">
            <a:avLst/>
          </a:prstGeom>
          <a:noFill/>
          <a:ln>
            <a:noFill/>
          </a:ln>
        </p:spPr>
      </p:pic>
      <p:pic>
        <p:nvPicPr>
          <p:cNvPr id="534" name="Google Shape;534;p66">
            <a:hlinkClick r:id="rId21" action="ppaction://hlinksldjump"/>
          </p:cNvPr>
          <p:cNvPicPr preferRelativeResize="0"/>
          <p:nvPr/>
        </p:nvPicPr>
        <p:blipFill>
          <a:blip r:embed="rId22" cstate="email">
            <a:alphaModFix/>
            <a:extLst>
              <a:ext uri="{28A0092B-C50C-407E-A947-70E740481C1C}">
                <a14:useLocalDpi xmlns:a14="http://schemas.microsoft.com/office/drawing/2010/main"/>
              </a:ext>
            </a:extLst>
          </a:blip>
          <a:stretch>
            <a:fillRect/>
          </a:stretch>
        </p:blipFill>
        <p:spPr>
          <a:xfrm>
            <a:off x="5750188" y="6486025"/>
            <a:ext cx="1260000" cy="1260000"/>
          </a:xfrm>
          <a:prstGeom prst="rect">
            <a:avLst/>
          </a:prstGeom>
          <a:noFill/>
          <a:ln>
            <a:noFill/>
          </a:ln>
        </p:spPr>
      </p:pic>
      <p:pic>
        <p:nvPicPr>
          <p:cNvPr id="535" name="Google Shape;535;p66">
            <a:hlinkClick r:id="rId23" action="ppaction://hlinksldjump"/>
          </p:cNvPr>
          <p:cNvPicPr preferRelativeResize="0"/>
          <p:nvPr/>
        </p:nvPicPr>
        <p:blipFill>
          <a:blip r:embed="rId24" cstate="email">
            <a:alphaModFix/>
            <a:extLst>
              <a:ext uri="{28A0092B-C50C-407E-A947-70E740481C1C}">
                <a14:useLocalDpi xmlns:a14="http://schemas.microsoft.com/office/drawing/2010/main"/>
              </a:ext>
            </a:extLst>
          </a:blip>
          <a:stretch>
            <a:fillRect/>
          </a:stretch>
        </p:blipFill>
        <p:spPr>
          <a:xfrm>
            <a:off x="536488" y="7797775"/>
            <a:ext cx="1260000" cy="1260000"/>
          </a:xfrm>
          <a:prstGeom prst="rect">
            <a:avLst/>
          </a:prstGeom>
          <a:noFill/>
          <a:ln>
            <a:noFill/>
          </a:ln>
        </p:spPr>
      </p:pic>
      <p:pic>
        <p:nvPicPr>
          <p:cNvPr id="536" name="Google Shape;536;p66">
            <a:hlinkClick r:id="rId25" action="ppaction://hlinksldjump"/>
          </p:cNvPr>
          <p:cNvPicPr preferRelativeResize="0"/>
          <p:nvPr/>
        </p:nvPicPr>
        <p:blipFill>
          <a:blip r:embed="rId26" cstate="email">
            <a:alphaModFix/>
            <a:extLst>
              <a:ext uri="{28A0092B-C50C-407E-A947-70E740481C1C}">
                <a14:useLocalDpi xmlns:a14="http://schemas.microsoft.com/office/drawing/2010/main"/>
              </a:ext>
            </a:extLst>
          </a:blip>
          <a:stretch>
            <a:fillRect/>
          </a:stretch>
        </p:blipFill>
        <p:spPr>
          <a:xfrm>
            <a:off x="1839925" y="7797775"/>
            <a:ext cx="1260000" cy="1260000"/>
          </a:xfrm>
          <a:prstGeom prst="rect">
            <a:avLst/>
          </a:prstGeom>
          <a:noFill/>
          <a:ln>
            <a:noFill/>
          </a:ln>
        </p:spPr>
      </p:pic>
      <p:pic>
        <p:nvPicPr>
          <p:cNvPr id="537" name="Google Shape;537;p66">
            <a:hlinkClick r:id="rId27" action="ppaction://hlinksldjump"/>
          </p:cNvPr>
          <p:cNvPicPr preferRelativeResize="0"/>
          <p:nvPr/>
        </p:nvPicPr>
        <p:blipFill>
          <a:blip r:embed="rId28" cstate="email">
            <a:alphaModFix/>
            <a:extLst>
              <a:ext uri="{28A0092B-C50C-407E-A947-70E740481C1C}">
                <a14:useLocalDpi xmlns:a14="http://schemas.microsoft.com/office/drawing/2010/main"/>
              </a:ext>
            </a:extLst>
          </a:blip>
          <a:stretch>
            <a:fillRect/>
          </a:stretch>
        </p:blipFill>
        <p:spPr>
          <a:xfrm>
            <a:off x="3143350" y="7797775"/>
            <a:ext cx="1260000" cy="1260000"/>
          </a:xfrm>
          <a:prstGeom prst="rect">
            <a:avLst/>
          </a:prstGeom>
          <a:noFill/>
          <a:ln>
            <a:noFill/>
          </a:ln>
        </p:spPr>
      </p:pic>
      <p:pic>
        <p:nvPicPr>
          <p:cNvPr id="538" name="Google Shape;538;p66">
            <a:hlinkClick r:id="rId29" action="ppaction://hlinksldjump"/>
          </p:cNvPr>
          <p:cNvPicPr preferRelativeResize="0"/>
          <p:nvPr/>
        </p:nvPicPr>
        <p:blipFill>
          <a:blip r:embed="rId30" cstate="email">
            <a:alphaModFix/>
            <a:extLst>
              <a:ext uri="{28A0092B-C50C-407E-A947-70E740481C1C}">
                <a14:useLocalDpi xmlns:a14="http://schemas.microsoft.com/office/drawing/2010/main"/>
              </a:ext>
            </a:extLst>
          </a:blip>
          <a:stretch>
            <a:fillRect/>
          </a:stretch>
        </p:blipFill>
        <p:spPr>
          <a:xfrm>
            <a:off x="4446763" y="7797775"/>
            <a:ext cx="1260000" cy="1260000"/>
          </a:xfrm>
          <a:prstGeom prst="rect">
            <a:avLst/>
          </a:prstGeom>
          <a:noFill/>
          <a:ln>
            <a:noFill/>
          </a:ln>
        </p:spPr>
      </p:pic>
      <p:pic>
        <p:nvPicPr>
          <p:cNvPr id="539" name="Google Shape;539;p66">
            <a:hlinkClick r:id="rId31" action="ppaction://hlinksldjump"/>
          </p:cNvPr>
          <p:cNvPicPr preferRelativeResize="0"/>
          <p:nvPr/>
        </p:nvPicPr>
        <p:blipFill>
          <a:blip r:embed="rId32" cstate="email">
            <a:alphaModFix/>
            <a:extLst>
              <a:ext uri="{28A0092B-C50C-407E-A947-70E740481C1C}">
                <a14:useLocalDpi xmlns:a14="http://schemas.microsoft.com/office/drawing/2010/main"/>
              </a:ext>
            </a:extLst>
          </a:blip>
          <a:stretch>
            <a:fillRect/>
          </a:stretch>
        </p:blipFill>
        <p:spPr>
          <a:xfrm>
            <a:off x="5750188" y="7797775"/>
            <a:ext cx="1260000" cy="1260000"/>
          </a:xfrm>
          <a:prstGeom prst="rect">
            <a:avLst/>
          </a:prstGeom>
          <a:noFill/>
          <a:ln>
            <a:noFill/>
          </a:ln>
        </p:spPr>
      </p:pic>
      <p:pic>
        <p:nvPicPr>
          <p:cNvPr id="540" name="Google Shape;540;p66">
            <a:hlinkClick r:id="rId33" action="ppaction://hlinksldjump"/>
          </p:cNvPr>
          <p:cNvPicPr preferRelativeResize="0"/>
          <p:nvPr/>
        </p:nvPicPr>
        <p:blipFill>
          <a:blip r:embed="rId34" cstate="email">
            <a:alphaModFix/>
            <a:extLst>
              <a:ext uri="{28A0092B-C50C-407E-A947-70E740481C1C}">
                <a14:useLocalDpi xmlns:a14="http://schemas.microsoft.com/office/drawing/2010/main"/>
              </a:ext>
            </a:extLst>
          </a:blip>
          <a:stretch>
            <a:fillRect/>
          </a:stretch>
        </p:blipFill>
        <p:spPr>
          <a:xfrm>
            <a:off x="536500" y="9109525"/>
            <a:ext cx="1260000" cy="1260000"/>
          </a:xfrm>
          <a:prstGeom prst="rect">
            <a:avLst/>
          </a:prstGeom>
          <a:noFill/>
          <a:ln>
            <a:noFill/>
          </a:ln>
        </p:spPr>
      </p:pic>
      <p:pic>
        <p:nvPicPr>
          <p:cNvPr id="541" name="Google Shape;541;p66">
            <a:hlinkClick r:id="rId35" action="ppaction://hlinksldjump"/>
          </p:cNvPr>
          <p:cNvPicPr preferRelativeResize="0"/>
          <p:nvPr/>
        </p:nvPicPr>
        <p:blipFill>
          <a:blip r:embed="rId36" cstate="email">
            <a:alphaModFix/>
            <a:extLst>
              <a:ext uri="{28A0092B-C50C-407E-A947-70E740481C1C}">
                <a14:useLocalDpi xmlns:a14="http://schemas.microsoft.com/office/drawing/2010/main"/>
              </a:ext>
            </a:extLst>
          </a:blip>
          <a:stretch>
            <a:fillRect/>
          </a:stretch>
        </p:blipFill>
        <p:spPr>
          <a:xfrm>
            <a:off x="1839925" y="9109525"/>
            <a:ext cx="1260000" cy="1260000"/>
          </a:xfrm>
          <a:prstGeom prst="rect">
            <a:avLst/>
          </a:prstGeom>
          <a:noFill/>
          <a:ln>
            <a:noFill/>
          </a:ln>
        </p:spPr>
      </p:pic>
      <p:sp>
        <p:nvSpPr>
          <p:cNvPr id="542" name="Google Shape;542;p66"/>
          <p:cNvSpPr txBox="1"/>
          <p:nvPr/>
        </p:nvSpPr>
        <p:spPr>
          <a:xfrm>
            <a:off x="555125" y="457200"/>
            <a:ext cx="6262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t>United Nations’ Sustainable Development Goals</a:t>
            </a:r>
            <a:endParaRPr sz="2000"/>
          </a:p>
        </p:txBody>
      </p:sp>
      <p:pic>
        <p:nvPicPr>
          <p:cNvPr id="543" name="Google Shape;543;p66" descr="United Nations - Learn how the 2030 Agenda for Sustainable Development will transform the world, and why it is a priority for the United Nations." title="What Is Sustainable Development?">
            <a:hlinkClick r:id="rId37"/>
          </p:cNvPr>
          <p:cNvPicPr preferRelativeResize="0"/>
          <p:nvPr/>
        </p:nvPicPr>
        <p:blipFill>
          <a:blip r:embed="rId38" cstate="email">
            <a:alphaModFix/>
            <a:extLst>
              <a:ext uri="{28A0092B-C50C-407E-A947-70E740481C1C}">
                <a14:useLocalDpi xmlns:a14="http://schemas.microsoft.com/office/drawing/2010/main"/>
              </a:ext>
            </a:extLst>
          </a:blip>
          <a:stretch>
            <a:fillRect/>
          </a:stretch>
        </p:blipFill>
        <p:spPr>
          <a:xfrm>
            <a:off x="4198625" y="2484752"/>
            <a:ext cx="2612675" cy="1959522"/>
          </a:xfrm>
          <a:prstGeom prst="rect">
            <a:avLst/>
          </a:prstGeom>
          <a:noFill/>
          <a:ln>
            <a:noFill/>
          </a:ln>
        </p:spPr>
      </p:pic>
      <p:sp>
        <p:nvSpPr>
          <p:cNvPr id="544" name="Google Shape;544;p66"/>
          <p:cNvSpPr txBox="1"/>
          <p:nvPr/>
        </p:nvSpPr>
        <p:spPr>
          <a:xfrm>
            <a:off x="536500" y="1044625"/>
            <a:ext cx="6351000" cy="14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solidFill>
                  <a:schemeClr val="dk1"/>
                </a:solidFill>
              </a:rPr>
              <a:t>The United Nations’ Sustainable Development Goals are  a universal call to action to end poverty, protect the planet and improve the lives and prospects of everyone, everywhere by 2030. </a:t>
            </a:r>
            <a:endParaRPr sz="1800"/>
          </a:p>
        </p:txBody>
      </p:sp>
      <p:sp>
        <p:nvSpPr>
          <p:cNvPr id="545" name="Google Shape;545;p66"/>
          <p:cNvSpPr txBox="1"/>
          <p:nvPr/>
        </p:nvSpPr>
        <p:spPr>
          <a:xfrm>
            <a:off x="536500" y="2408550"/>
            <a:ext cx="3539700" cy="205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t>For each goal, there are three ideas for activities you can use to raise awareness of sustainable development issues and actions with adult ESOL learners.</a:t>
            </a:r>
            <a:endParaRPr sz="1800"/>
          </a:p>
        </p:txBody>
      </p:sp>
      <p:sp>
        <p:nvSpPr>
          <p:cNvPr id="546" name="Google Shape;546;p66"/>
          <p:cNvSpPr txBox="1"/>
          <p:nvPr/>
        </p:nvSpPr>
        <p:spPr>
          <a:xfrm>
            <a:off x="536500" y="4465250"/>
            <a:ext cx="644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t>Select a goal to view the activities</a:t>
            </a:r>
            <a:endParaRPr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10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02"/>
          <p:cNvSpPr txBox="1">
            <a:spLocks noGrp="1"/>
          </p:cNvSpPr>
          <p:nvPr>
            <p:ph type="title"/>
          </p:nvPr>
        </p:nvSpPr>
        <p:spPr>
          <a:xfrm>
            <a:off x="453900" y="519475"/>
            <a:ext cx="6714600" cy="717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300" name="Google Shape;1300;p102"/>
          <p:cNvGraphicFramePr/>
          <p:nvPr/>
        </p:nvGraphicFramePr>
        <p:xfrm>
          <a:off x="453900" y="984700"/>
          <a:ext cx="6618475" cy="9539850"/>
        </p:xfrm>
        <a:graphic>
          <a:graphicData uri="http://schemas.openxmlformats.org/drawingml/2006/table">
            <a:tbl>
              <a:tblPr>
                <a:noFill/>
                <a:tableStyleId>{CF70A79B-54FE-4CA5-AABD-F2127D2EE2EC}</a:tableStyleId>
              </a:tblPr>
              <a:tblGrid>
                <a:gridCol w="1241000">
                  <a:extLst>
                    <a:ext uri="{9D8B030D-6E8A-4147-A177-3AD203B41FA5}">
                      <a16:colId xmlns:a16="http://schemas.microsoft.com/office/drawing/2014/main" val="20000"/>
                    </a:ext>
                  </a:extLst>
                </a:gridCol>
                <a:gridCol w="537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None/>
                      </a:pPr>
                      <a:r>
                        <a:rPr lang="en-GB" sz="1200" b="1" u="sng">
                          <a:solidFill>
                            <a:schemeClr val="hlink"/>
                          </a:solidFill>
                          <a:hlinkClick r:id="rId3" action="ppaction://hlinksldjump"/>
                        </a:rPr>
                        <a:t>3 Good Health and Well-Being</a:t>
                      </a:r>
                      <a:endParaRPr sz="1200" b="1"/>
                    </a:p>
                    <a:p>
                      <a:pPr marL="0" lvl="0" indent="0" algn="l" rtl="0">
                        <a:spcBef>
                          <a:spcPts val="0"/>
                        </a:spcBef>
                        <a:spcAft>
                          <a:spcPts val="0"/>
                        </a:spcAft>
                        <a:buClr>
                          <a:schemeClr val="dk1"/>
                        </a:buClr>
                        <a:buSzPts val="1100"/>
                        <a:buFont typeface="Arial"/>
                        <a:buNone/>
                      </a:pPr>
                      <a:r>
                        <a:rPr lang="en-GB" sz="1200"/>
                        <a:t>Ensure healthy lives and promote well-being for all at all ages.</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Exercise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t>Before the session, find out about local facilities and exercise groups.</a:t>
                      </a:r>
                      <a:endParaRPr sz="1200"/>
                    </a:p>
                    <a:p>
                      <a:pPr marL="0" lvl="0" indent="0" algn="l" rtl="0">
                        <a:spcBef>
                          <a:spcPts val="0"/>
                        </a:spcBef>
                        <a:spcAft>
                          <a:spcPts val="0"/>
                        </a:spcAft>
                        <a:buNone/>
                      </a:pPr>
                      <a:r>
                        <a:rPr lang="en-GB" sz="1200"/>
                        <a:t>Related goals:11</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Five Ways to Wellbeing</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t>Before the session, find out about the fives steps to mental wellbeing on the </a:t>
                      </a:r>
                      <a:r>
                        <a:rPr lang="en-GB" sz="1200" b="1" u="sng">
                          <a:solidFill>
                            <a:schemeClr val="hlink"/>
                          </a:solidFill>
                          <a:hlinkClick r:id="rId4"/>
                        </a:rPr>
                        <a:t>NHS website</a:t>
                      </a:r>
                      <a:r>
                        <a:rPr lang="en-GB" sz="1200"/>
                        <a:t>.</a:t>
                      </a:r>
                      <a:endParaRPr sz="1200"/>
                    </a:p>
                    <a:p>
                      <a:pPr marL="0" lvl="0" indent="0" algn="l" rtl="0">
                        <a:spcBef>
                          <a:spcPts val="0"/>
                        </a:spcBef>
                        <a:spcAft>
                          <a:spcPts val="0"/>
                        </a:spcAft>
                        <a:buNone/>
                      </a:pPr>
                      <a:r>
                        <a:rPr lang="en-GB" sz="1200"/>
                        <a:t>Related goals: </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Access to healthcare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dk1"/>
                          </a:solidFill>
                        </a:rPr>
                        <a:t>Before the session, look at the </a:t>
                      </a:r>
                      <a:r>
                        <a:rPr lang="en-GB" sz="1200" b="1" u="sng">
                          <a:solidFill>
                            <a:schemeClr val="hlink"/>
                          </a:solidFill>
                          <a:hlinkClick r:id="rId5"/>
                        </a:rPr>
                        <a:t>Good Health and Well-Being: Why It Matters</a:t>
                      </a:r>
                      <a:r>
                        <a:rPr lang="en-GB" sz="1200" u="sng">
                          <a:solidFill>
                            <a:schemeClr val="hlink"/>
                          </a:solidFill>
                          <a:hlinkClick r:id="rId5"/>
                        </a:rPr>
                        <a:t>-</a:t>
                      </a:r>
                      <a:r>
                        <a:rPr lang="en-GB" sz="1200">
                          <a:solidFill>
                            <a:schemeClr val="dk1"/>
                          </a:solidFill>
                        </a:rPr>
                        <a:t> the quote is one of the facts and figures.</a:t>
                      </a:r>
                      <a:endParaRPr sz="1200">
                        <a:solidFill>
                          <a:schemeClr val="dk1"/>
                        </a:solidFill>
                      </a:endParaRPr>
                    </a:p>
                    <a:p>
                      <a:pPr marL="0" lvl="0" indent="0" algn="l" rtl="0">
                        <a:spcBef>
                          <a:spcPts val="0"/>
                        </a:spcBef>
                        <a:spcAft>
                          <a:spcPts val="0"/>
                        </a:spcAft>
                        <a:buNone/>
                      </a:pPr>
                      <a:r>
                        <a:rPr lang="en-GB" sz="1200">
                          <a:solidFill>
                            <a:schemeClr val="dk1"/>
                          </a:solidFill>
                        </a:rPr>
                        <a:t>For an overview of the NHS, look at </a:t>
                      </a:r>
                      <a:r>
                        <a:rPr lang="en-GB" sz="1200" b="1" u="sng">
                          <a:solidFill>
                            <a:schemeClr val="hlink"/>
                          </a:solidFill>
                          <a:hlinkClick r:id="rId6"/>
                        </a:rPr>
                        <a:t>this article on Full Fact</a:t>
                      </a:r>
                      <a:endParaRPr sz="1200" b="1">
                        <a:solidFill>
                          <a:schemeClr val="dk1"/>
                        </a:solidFill>
                      </a:endParaRPr>
                    </a:p>
                    <a:p>
                      <a:pPr marL="0" lvl="0" indent="0" algn="l" rtl="0">
                        <a:spcBef>
                          <a:spcPts val="0"/>
                        </a:spcBef>
                        <a:spcAft>
                          <a:spcPts val="0"/>
                        </a:spcAft>
                        <a:buNone/>
                      </a:pPr>
                      <a:r>
                        <a:rPr lang="en-GB" sz="1200">
                          <a:solidFill>
                            <a:schemeClr val="dk1"/>
                          </a:solidFill>
                        </a:rPr>
                        <a:t>Related goals: 10, 16</a:t>
                      </a:r>
                      <a:endParaRPr sz="12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None/>
                      </a:pPr>
                      <a:r>
                        <a:rPr lang="en-GB" sz="1200" b="1" u="sng">
                          <a:solidFill>
                            <a:schemeClr val="hlink"/>
                          </a:solidFill>
                          <a:hlinkClick r:id="rId7" action="ppaction://hlinksldjump"/>
                        </a:rPr>
                        <a:t>4 Quality Education</a:t>
                      </a:r>
                      <a:endParaRPr sz="1200" b="1"/>
                    </a:p>
                    <a:p>
                      <a:pPr marL="0" lvl="0" indent="0" algn="l" rtl="0">
                        <a:spcBef>
                          <a:spcPts val="0"/>
                        </a:spcBef>
                        <a:spcAft>
                          <a:spcPts val="0"/>
                        </a:spcAft>
                        <a:buClr>
                          <a:schemeClr val="dk1"/>
                        </a:buClr>
                        <a:buSzPts val="1100"/>
                        <a:buFont typeface="Arial"/>
                        <a:buNone/>
                      </a:pPr>
                      <a:r>
                        <a:rPr lang="en-GB" sz="1200"/>
                        <a:t>Ensure inclusive and quality education for all and promote lifelong learning for everyone, no matter who they are or where they are.</a:t>
                      </a:r>
                      <a:endParaRPr sz="1200" b="1"/>
                    </a:p>
                  </a:txBody>
                  <a:tcPr marL="91425" marR="91425" marT="91425" marB="91425">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School in the UK</a:t>
                      </a:r>
                      <a:endParaRPr sz="1200" b="1"/>
                    </a:p>
                  </a:txBody>
                  <a:tcPr marL="91425" marR="91425" marT="91425" marB="91425"/>
                </a:tc>
                <a:tc>
                  <a:txBody>
                    <a:bodyPr/>
                    <a:lstStyle/>
                    <a:p>
                      <a:pPr marL="0" lvl="0" indent="0" algn="l" rtl="0">
                        <a:spcBef>
                          <a:spcPts val="0"/>
                        </a:spcBef>
                        <a:spcAft>
                          <a:spcPts val="0"/>
                        </a:spcAft>
                        <a:buNone/>
                      </a:pPr>
                      <a:r>
                        <a:rPr lang="en-GB" sz="1200"/>
                        <a:t>Before the session, remind yourself of when children must </a:t>
                      </a:r>
                      <a:r>
                        <a:rPr lang="en-GB" sz="1200" b="1" u="sng">
                          <a:solidFill>
                            <a:schemeClr val="hlink"/>
                          </a:solidFill>
                          <a:hlinkClick r:id="rId8"/>
                        </a:rPr>
                        <a:t>start school </a:t>
                      </a:r>
                      <a:r>
                        <a:rPr lang="en-GB" sz="1200"/>
                        <a:t>(5) and when they can choose to </a:t>
                      </a:r>
                      <a:r>
                        <a:rPr lang="en-GB" sz="1200" b="1" u="sng">
                          <a:solidFill>
                            <a:schemeClr val="hlink"/>
                          </a:solidFill>
                          <a:hlinkClick r:id="rId9"/>
                        </a:rPr>
                        <a:t>leave school</a:t>
                      </a:r>
                      <a:r>
                        <a:rPr lang="en-GB" sz="1200"/>
                        <a:t> (16).</a:t>
                      </a:r>
                      <a:endParaRPr sz="1200"/>
                    </a:p>
                    <a:p>
                      <a:pPr marL="0" lvl="0" indent="0" algn="l" rtl="0">
                        <a:spcBef>
                          <a:spcPts val="0"/>
                        </a:spcBef>
                        <a:spcAft>
                          <a:spcPts val="0"/>
                        </a:spcAft>
                        <a:buNone/>
                      </a:pPr>
                      <a:r>
                        <a:rPr lang="en-GB" sz="1200"/>
                        <a:t>Related goals: 10</a:t>
                      </a:r>
                      <a:endParaRPr sz="1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Learning for life</a:t>
                      </a:r>
                      <a:endParaRPr sz="1200" b="1"/>
                    </a:p>
                  </a:txBody>
                  <a:tcPr marL="91425" marR="91425" marT="91425" marB="91425"/>
                </a:tc>
                <a:tc>
                  <a:txBody>
                    <a:bodyPr/>
                    <a:lstStyle/>
                    <a:p>
                      <a:pPr marL="0" lvl="0" indent="0" algn="l" rtl="0">
                        <a:spcBef>
                          <a:spcPts val="0"/>
                        </a:spcBef>
                        <a:spcAft>
                          <a:spcPts val="0"/>
                        </a:spcAft>
                        <a:buNone/>
                      </a:pPr>
                      <a:r>
                        <a:rPr lang="en-GB" sz="1200"/>
                        <a:t>Before the session, find out about the</a:t>
                      </a:r>
                      <a:r>
                        <a:rPr lang="en-GB" sz="1200" b="1"/>
                        <a:t> </a:t>
                      </a:r>
                      <a:r>
                        <a:rPr lang="en-GB" sz="1200"/>
                        <a:t>museums and galleries</a:t>
                      </a:r>
                      <a:r>
                        <a:rPr lang="en-GB" sz="1200" b="1"/>
                        <a:t> </a:t>
                      </a:r>
                      <a:r>
                        <a:rPr lang="en-GB" sz="1200"/>
                        <a:t>in your area and an idea of what you can see or do there.</a:t>
                      </a:r>
                      <a:endParaRPr sz="1200"/>
                    </a:p>
                    <a:p>
                      <a:pPr marL="0" lvl="0" indent="0" algn="l" rtl="0">
                        <a:spcBef>
                          <a:spcPts val="0"/>
                        </a:spcBef>
                        <a:spcAft>
                          <a:spcPts val="0"/>
                        </a:spcAft>
                        <a:buNone/>
                      </a:pPr>
                      <a:r>
                        <a:rPr lang="en-GB" sz="1200">
                          <a:solidFill>
                            <a:schemeClr val="dk1"/>
                          </a:solidFill>
                        </a:rPr>
                        <a:t>Related goals: 9, 11</a:t>
                      </a:r>
                      <a:endParaRPr sz="12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Fact checking</a:t>
                      </a:r>
                      <a:endParaRPr sz="1200" b="1"/>
                    </a:p>
                  </a:txBody>
                  <a:tcPr marL="91425" marR="91425" marT="91425" marB="91425"/>
                </a:tc>
                <a:tc>
                  <a:txBody>
                    <a:bodyPr/>
                    <a:lstStyle/>
                    <a:p>
                      <a:pPr marL="0" lvl="0" indent="0" algn="l" rtl="0">
                        <a:spcBef>
                          <a:spcPts val="0"/>
                        </a:spcBef>
                        <a:spcAft>
                          <a:spcPts val="0"/>
                        </a:spcAft>
                        <a:buNone/>
                      </a:pPr>
                      <a:r>
                        <a:rPr lang="en-GB" sz="1200"/>
                        <a:t>Before the session, find out </a:t>
                      </a:r>
                      <a:r>
                        <a:rPr lang="en-GB" sz="1200" b="1" u="sng">
                          <a:solidFill>
                            <a:schemeClr val="hlink"/>
                          </a:solidFill>
                          <a:hlinkClick r:id="rId10"/>
                        </a:rPr>
                        <a:t>what an infodemic</a:t>
                      </a:r>
                      <a:r>
                        <a:rPr lang="en-GB" sz="1200"/>
                        <a:t> is on the World Health Organisation’s website.</a:t>
                      </a:r>
                      <a:endParaRPr sz="1200"/>
                    </a:p>
                    <a:p>
                      <a:pPr marL="0" lvl="0" indent="0" algn="l" rtl="0">
                        <a:spcBef>
                          <a:spcPts val="0"/>
                        </a:spcBef>
                        <a:spcAft>
                          <a:spcPts val="0"/>
                        </a:spcAft>
                        <a:buNone/>
                      </a:pPr>
                      <a:r>
                        <a:rPr lang="en-GB" sz="1200"/>
                        <a:t>Watch the video on </a:t>
                      </a:r>
                      <a:r>
                        <a:rPr lang="en-GB" sz="1200" b="1" u="sng">
                          <a:solidFill>
                            <a:schemeClr val="hlink"/>
                          </a:solidFill>
                          <a:hlinkClick r:id="rId11"/>
                        </a:rPr>
                        <a:t>how to check information with the www. method </a:t>
                      </a:r>
                      <a:r>
                        <a:rPr lang="en-GB" sz="1200"/>
                        <a:t>on the </a:t>
                      </a:r>
                      <a:r>
                        <a:rPr lang="en-GB" sz="1200" b="1" u="sng">
                          <a:solidFill>
                            <a:schemeClr val="hlink"/>
                          </a:solidFill>
                          <a:hlinkClick r:id="rId12"/>
                        </a:rPr>
                        <a:t>Buzz Manchester</a:t>
                      </a:r>
                      <a:r>
                        <a:rPr lang="en-GB" sz="1200" u="sng">
                          <a:solidFill>
                            <a:schemeClr val="hlink"/>
                          </a:solidFill>
                          <a:hlinkClick r:id="rId12"/>
                        </a:rPr>
                        <a:t> </a:t>
                      </a:r>
                      <a:r>
                        <a:rPr lang="en-GB" sz="1200"/>
                        <a:t>website to familiarise yourself with www.</a:t>
                      </a:r>
                      <a:endParaRPr sz="1200"/>
                    </a:p>
                    <a:p>
                      <a:pPr marL="0" lvl="0" indent="0" algn="l" rtl="0">
                        <a:spcBef>
                          <a:spcPts val="0"/>
                        </a:spcBef>
                        <a:spcAft>
                          <a:spcPts val="0"/>
                        </a:spcAft>
                        <a:buNone/>
                      </a:pPr>
                      <a:r>
                        <a:rPr lang="en-GB" sz="1200"/>
                        <a:t>Related goals: 3, 16</a:t>
                      </a:r>
                      <a:endParaRPr sz="1200"/>
                    </a:p>
                  </a:txBody>
                  <a:tcPr marL="91425" marR="91425" marT="91425" marB="91425"/>
                </a:tc>
                <a:extLst>
                  <a:ext uri="{0D108BD9-81ED-4DB2-BD59-A6C34878D82A}">
                    <a16:rowId xmlns:a16="http://schemas.microsoft.com/office/drawing/2014/main" val="10008"/>
                  </a:ext>
                </a:extLst>
              </a:tr>
              <a:tr h="381000">
                <a:tc gridSpan="2">
                  <a:txBody>
                    <a:bodyPr/>
                    <a:lstStyle/>
                    <a:p>
                      <a:pPr marL="0" lvl="0" indent="0" algn="l" rtl="0">
                        <a:spcBef>
                          <a:spcPts val="0"/>
                        </a:spcBef>
                        <a:spcAft>
                          <a:spcPts val="0"/>
                        </a:spcAft>
                        <a:buNone/>
                      </a:pPr>
                      <a:r>
                        <a:rPr lang="en-GB" sz="1200" b="1" u="sng">
                          <a:solidFill>
                            <a:schemeClr val="hlink"/>
                          </a:solidFill>
                          <a:hlinkClick r:id="rId13" action="ppaction://hlinksldjump"/>
                        </a:rPr>
                        <a:t>5 Gender Equality</a:t>
                      </a:r>
                      <a:endParaRPr sz="1200" b="1"/>
                    </a:p>
                    <a:p>
                      <a:pPr marL="0" lvl="0" indent="0" algn="l" rtl="0">
                        <a:spcBef>
                          <a:spcPts val="0"/>
                        </a:spcBef>
                        <a:spcAft>
                          <a:spcPts val="0"/>
                        </a:spcAft>
                        <a:buClr>
                          <a:schemeClr val="dk1"/>
                        </a:buClr>
                        <a:buSzPts val="1100"/>
                        <a:buFont typeface="Arial"/>
                        <a:buNone/>
                      </a:pPr>
                      <a:r>
                        <a:rPr lang="en-GB" sz="1200">
                          <a:solidFill>
                            <a:schemeClr val="dk1"/>
                          </a:solidFill>
                        </a:rPr>
                        <a:t>Ensure equal access to education, health care and decent work for women and girls. End discrimination and violence against women and girls everywhere.</a:t>
                      </a:r>
                      <a:endParaRPr sz="1200"/>
                    </a:p>
                  </a:txBody>
                  <a:tcPr marL="91425" marR="91425" marT="91425" marB="91425">
                    <a:solidFill>
                      <a:srgbClr val="CCCCCC"/>
                    </a:solidFill>
                  </a:tcPr>
                </a:tc>
                <a:tc hMerge="1">
                  <a:txBody>
                    <a:bodyPr/>
                    <a:lstStyle/>
                    <a:p>
                      <a:endParaRPr lang="en-US"/>
                    </a:p>
                  </a:txBody>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r>
                        <a:rPr lang="en-GB" sz="1200" b="1"/>
                        <a:t>Gender Pay Gap</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visit the </a:t>
                      </a:r>
                      <a:r>
                        <a:rPr lang="en-GB" sz="1200" b="1" u="sng">
                          <a:solidFill>
                            <a:schemeClr val="hlink"/>
                          </a:solidFill>
                          <a:hlinkClick r:id="rId14"/>
                        </a:rPr>
                        <a:t>UN Women website </a:t>
                      </a:r>
                      <a:r>
                        <a:rPr lang="en-GB" sz="1200">
                          <a:solidFill>
                            <a:schemeClr val="dk1"/>
                          </a:solidFill>
                        </a:rPr>
                        <a:t>to find out more about wome</a:t>
                      </a:r>
                      <a:r>
                        <a:rPr lang="en-GB" sz="1200"/>
                        <a:t>n and employment.  These</a:t>
                      </a:r>
                      <a:r>
                        <a:rPr lang="en-GB" sz="1200" b="1"/>
                        <a:t> </a:t>
                      </a:r>
                      <a:r>
                        <a:rPr lang="en-GB" sz="1200" b="1" u="sng">
                          <a:solidFill>
                            <a:schemeClr val="hlink"/>
                          </a:solidFill>
                          <a:hlinkClick r:id="rId15"/>
                        </a:rPr>
                        <a:t>infographics</a:t>
                      </a:r>
                      <a:r>
                        <a:rPr lang="en-GB" sz="1200" b="1"/>
                        <a:t> </a:t>
                      </a:r>
                      <a:r>
                        <a:rPr lang="en-GB" sz="1200"/>
                        <a:t>clearly present a range of  facts on where women stand today in the changing world of work.</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 8, 10</a:t>
                      </a:r>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r>
                        <a:rPr lang="en-GB" sz="1200" b="1"/>
                        <a:t>Inspiring Women</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think about a woman who inspires you so you are ready to share an example with your learners.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10</a:t>
                      </a:r>
                      <a:endParaRPr/>
                    </a:p>
                  </a:txBody>
                  <a:tcPr marL="91425" marR="91425" marT="91425" marB="91425"/>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r>
                        <a:rPr lang="en-GB" sz="1200" b="1"/>
                        <a:t>Safe Spaces for Women and Girls</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visit the UN Women website to find out about the</a:t>
                      </a:r>
                      <a:r>
                        <a:rPr lang="en-GB" sz="1200" b="1">
                          <a:solidFill>
                            <a:schemeClr val="dk1"/>
                          </a:solidFill>
                        </a:rPr>
                        <a:t> </a:t>
                      </a:r>
                      <a:r>
                        <a:rPr lang="en-GB" sz="1200" b="1" u="sng">
                          <a:solidFill>
                            <a:schemeClr val="hlink"/>
                          </a:solidFill>
                          <a:hlinkClick r:id="rId16"/>
                        </a:rPr>
                        <a:t>Safe Spaces Now </a:t>
                      </a:r>
                      <a:r>
                        <a:rPr lang="en-GB" sz="1200">
                          <a:solidFill>
                            <a:schemeClr val="dk1"/>
                          </a:solidFill>
                        </a:rPr>
                        <a:t>campaign.</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3, 10, 11, 16</a:t>
                      </a:r>
                      <a:endParaRPr/>
                    </a:p>
                  </a:txBody>
                  <a:tcPr marL="91425" marR="91425" marT="91425" marB="91425"/>
                </a:tc>
                <a:extLst>
                  <a:ext uri="{0D108BD9-81ED-4DB2-BD59-A6C34878D82A}">
                    <a16:rowId xmlns:a16="http://schemas.microsoft.com/office/drawing/2014/main" val="1001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03"/>
          <p:cNvSpPr txBox="1">
            <a:spLocks noGrp="1"/>
          </p:cNvSpPr>
          <p:nvPr>
            <p:ph type="title"/>
          </p:nvPr>
        </p:nvSpPr>
        <p:spPr>
          <a:xfrm>
            <a:off x="453900" y="519475"/>
            <a:ext cx="6714600" cy="717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307" name="Google Shape;1307;p103"/>
          <p:cNvGraphicFramePr/>
          <p:nvPr/>
        </p:nvGraphicFramePr>
        <p:xfrm>
          <a:off x="453900" y="984700"/>
          <a:ext cx="6618475" cy="6979650"/>
        </p:xfrm>
        <a:graphic>
          <a:graphicData uri="http://schemas.openxmlformats.org/drawingml/2006/table">
            <a:tbl>
              <a:tblPr>
                <a:noFill/>
                <a:tableStyleId>{CF70A79B-54FE-4CA5-AABD-F2127D2EE2EC}</a:tableStyleId>
              </a:tblPr>
              <a:tblGrid>
                <a:gridCol w="1241000">
                  <a:extLst>
                    <a:ext uri="{9D8B030D-6E8A-4147-A177-3AD203B41FA5}">
                      <a16:colId xmlns:a16="http://schemas.microsoft.com/office/drawing/2014/main" val="20000"/>
                    </a:ext>
                  </a:extLst>
                </a:gridCol>
                <a:gridCol w="537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3">
                            <a:extLst>
                              <a:ext uri="{A12FA001-AC4F-418D-AE19-62706E023703}">
                                <ahyp:hlinkClr xmlns:ahyp="http://schemas.microsoft.com/office/drawing/2018/hyperlinkcolor" val="tx"/>
                              </a:ext>
                            </a:extLst>
                          </a:hlinkClick>
                        </a:rPr>
                        <a:t>6 Clean Water and Sanitation</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Ensure access to clean water and toilets for everyone.  Value, protect and restore sources of water.</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Saving Water</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t>Before the session, read the UN’s leaflet on </a:t>
                      </a:r>
                      <a:r>
                        <a:rPr lang="en-GB" sz="1200" b="1" u="sng">
                          <a:solidFill>
                            <a:schemeClr val="hlink"/>
                          </a:solidFill>
                          <a:hlinkClick r:id="rId4"/>
                        </a:rPr>
                        <a:t>Clean Water and Sanitation - Why It Matters</a:t>
                      </a:r>
                      <a:r>
                        <a:rPr lang="en-GB" sz="1200" b="1"/>
                        <a:t>. </a:t>
                      </a:r>
                      <a:r>
                        <a:rPr lang="en-GB" sz="1200"/>
                        <a:t>Look at the </a:t>
                      </a:r>
                      <a:r>
                        <a:rPr lang="en-GB" sz="1200" b="1" u="sng">
                          <a:solidFill>
                            <a:schemeClr val="hlink"/>
                          </a:solidFill>
                          <a:hlinkClick r:id="rId5"/>
                        </a:rPr>
                        <a:t>Friends of the Earth website</a:t>
                      </a:r>
                      <a:r>
                        <a:rPr lang="en-GB" sz="1200"/>
                        <a:t> for tips on saving water.</a:t>
                      </a:r>
                      <a:endParaRPr sz="1200"/>
                    </a:p>
                    <a:p>
                      <a:pPr marL="0" lvl="0" indent="0" algn="l" rtl="0">
                        <a:spcBef>
                          <a:spcPts val="0"/>
                        </a:spcBef>
                        <a:spcAft>
                          <a:spcPts val="0"/>
                        </a:spcAft>
                        <a:buClr>
                          <a:schemeClr val="dk1"/>
                        </a:buClr>
                        <a:buSzPts val="1100"/>
                        <a:buFont typeface="Arial"/>
                        <a:buNone/>
                      </a:pPr>
                      <a:r>
                        <a:rPr lang="en-GB" sz="1200">
                          <a:solidFill>
                            <a:schemeClr val="dk1"/>
                          </a:solidFill>
                        </a:rPr>
                        <a:t>Related goals: 12</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Hand Hygiene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t>Before the session, look at the </a:t>
                      </a:r>
                      <a:r>
                        <a:rPr lang="en-GB" sz="1200" b="1" u="sng">
                          <a:solidFill>
                            <a:schemeClr val="hlink"/>
                          </a:solidFill>
                          <a:hlinkClick r:id="rId6"/>
                        </a:rPr>
                        <a:t>NHS advice on hand hygiene</a:t>
                      </a:r>
                      <a:r>
                        <a:rPr lang="en-GB" sz="1200"/>
                        <a:t>.</a:t>
                      </a:r>
                      <a:endParaRPr sz="1200"/>
                    </a:p>
                    <a:p>
                      <a:pPr marL="0" lvl="0" indent="0" algn="l" rtl="0">
                        <a:spcBef>
                          <a:spcPts val="0"/>
                        </a:spcBef>
                        <a:spcAft>
                          <a:spcPts val="0"/>
                        </a:spcAft>
                        <a:buNone/>
                      </a:pPr>
                      <a:r>
                        <a:rPr lang="en-GB" sz="1200"/>
                        <a:t>Related goals: 3</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Valuing Water</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dk1"/>
                          </a:solidFill>
                        </a:rPr>
                        <a:t>Before the session, look at the </a:t>
                      </a:r>
                      <a:r>
                        <a:rPr lang="en-GB" sz="1200" b="1" u="sng">
                          <a:solidFill>
                            <a:schemeClr val="hlink"/>
                          </a:solidFill>
                          <a:hlinkClick r:id="rId7"/>
                        </a:rPr>
                        <a:t>World Water Day </a:t>
                      </a:r>
                      <a:r>
                        <a:rPr lang="en-GB" sz="1200">
                          <a:solidFill>
                            <a:schemeClr val="dk1"/>
                          </a:solidFill>
                        </a:rPr>
                        <a:t>resources on Valuing Water campaign.  To view previous campaigns, go to the </a:t>
                      </a:r>
                      <a:r>
                        <a:rPr lang="en-GB" sz="1200" b="1">
                          <a:solidFill>
                            <a:schemeClr val="dk1"/>
                          </a:solidFill>
                        </a:rPr>
                        <a:t>archive page.</a:t>
                      </a:r>
                      <a:endParaRPr sz="1200" b="1">
                        <a:solidFill>
                          <a:schemeClr val="dk1"/>
                        </a:solidFill>
                      </a:endParaRPr>
                    </a:p>
                    <a:p>
                      <a:pPr marL="0" lvl="0" indent="0" algn="l" rtl="0">
                        <a:spcBef>
                          <a:spcPts val="0"/>
                        </a:spcBef>
                        <a:spcAft>
                          <a:spcPts val="0"/>
                        </a:spcAft>
                        <a:buNone/>
                      </a:pPr>
                      <a:r>
                        <a:rPr lang="en-GB" sz="1200">
                          <a:solidFill>
                            <a:schemeClr val="dk1"/>
                          </a:solidFill>
                        </a:rPr>
                        <a:t>Related goals: 10, 16</a:t>
                      </a:r>
                      <a:endParaRPr sz="12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8">
                            <a:extLst>
                              <a:ext uri="{A12FA001-AC4F-418D-AE19-62706E023703}">
                                <ahyp:hlinkClr xmlns:ahyp="http://schemas.microsoft.com/office/drawing/2018/hyperlinkcolor" val="tx"/>
                              </a:ext>
                            </a:extLst>
                          </a:hlinkClick>
                        </a:rPr>
                        <a:t>7 Affordable and Clean Energy</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Enable everyone to access affordable, reliable, sustainable and modern energy that is clean and renewable.</a:t>
                      </a:r>
                      <a:endParaRPr sz="1200" b="1"/>
                    </a:p>
                  </a:txBody>
                  <a:tcPr marL="91425" marR="91425" marT="91425" marB="91425">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Saving Energy</a:t>
                      </a:r>
                      <a:endParaRPr sz="1200" b="1"/>
                    </a:p>
                  </a:txBody>
                  <a:tcPr marL="91425" marR="91425" marT="91425" marB="91425"/>
                </a:tc>
                <a:tc>
                  <a:txBody>
                    <a:bodyPr/>
                    <a:lstStyle/>
                    <a:p>
                      <a:pPr marL="0" lvl="0" indent="0" algn="l" rtl="0">
                        <a:spcBef>
                          <a:spcPts val="0"/>
                        </a:spcBef>
                        <a:spcAft>
                          <a:spcPts val="0"/>
                        </a:spcAft>
                        <a:buNone/>
                      </a:pPr>
                      <a:r>
                        <a:rPr lang="en-GB" sz="1200"/>
                        <a:t>Before the session, find out about ways you can save energy in the home There are some good tips on the </a:t>
                      </a:r>
                      <a:r>
                        <a:rPr lang="en-GB" sz="1200" b="1" u="sng">
                          <a:solidFill>
                            <a:schemeClr val="hlink"/>
                          </a:solidFill>
                          <a:hlinkClick r:id="rId9"/>
                        </a:rPr>
                        <a:t>Energy Saving Trust</a:t>
                      </a:r>
                      <a:r>
                        <a:rPr lang="en-GB" sz="1200" b="1"/>
                        <a:t> </a:t>
                      </a:r>
                      <a:r>
                        <a:rPr lang="en-GB" sz="1200"/>
                        <a:t>website</a:t>
                      </a:r>
                      <a:r>
                        <a:rPr lang="en-GB" sz="1200">
                          <a:solidFill>
                            <a:schemeClr val="dk1"/>
                          </a:solidFill>
                        </a:rPr>
                        <a:t> and this  </a:t>
                      </a:r>
                      <a:r>
                        <a:rPr lang="en-GB" sz="1200" b="1" u="sng">
                          <a:solidFill>
                            <a:schemeClr val="hlink"/>
                          </a:solidFill>
                          <a:hlinkClick r:id="rId10"/>
                        </a:rPr>
                        <a:t>BBC quiz on saving energy</a:t>
                      </a:r>
                      <a:r>
                        <a:rPr lang="en-GB" sz="1200" b="1">
                          <a:solidFill>
                            <a:schemeClr val="dk1"/>
                          </a:solidFill>
                        </a:rPr>
                        <a:t> </a:t>
                      </a:r>
                      <a:r>
                        <a:rPr lang="en-GB" sz="1200">
                          <a:solidFill>
                            <a:schemeClr val="dk1"/>
                          </a:solidFill>
                        </a:rPr>
                        <a:t>at home is a useful resource.</a:t>
                      </a:r>
                      <a:endParaRPr sz="1200"/>
                    </a:p>
                    <a:p>
                      <a:pPr marL="0" lvl="0" indent="0" algn="l" rtl="0">
                        <a:spcBef>
                          <a:spcPts val="0"/>
                        </a:spcBef>
                        <a:spcAft>
                          <a:spcPts val="0"/>
                        </a:spcAft>
                        <a:buNone/>
                      </a:pPr>
                      <a:r>
                        <a:rPr lang="en-GB" sz="1200"/>
                        <a:t>Related goals: 12, 13</a:t>
                      </a:r>
                      <a:endParaRPr sz="1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Energy Sources</a:t>
                      </a:r>
                      <a:endParaRPr sz="1200" b="1"/>
                    </a:p>
                  </a:txBody>
                  <a:tcPr marL="91425" marR="91425" marT="91425" marB="91425"/>
                </a:tc>
                <a:tc>
                  <a:txBody>
                    <a:bodyPr/>
                    <a:lstStyle/>
                    <a:p>
                      <a:pPr marL="0" lvl="0" indent="0" algn="l" rtl="0">
                        <a:spcBef>
                          <a:spcPts val="0"/>
                        </a:spcBef>
                        <a:spcAft>
                          <a:spcPts val="0"/>
                        </a:spcAft>
                        <a:buNone/>
                      </a:pPr>
                      <a:r>
                        <a:rPr lang="en-GB" sz="1200"/>
                        <a:t>Before the session, familiarise yourself with </a:t>
                      </a:r>
                      <a:r>
                        <a:rPr lang="en-GB" sz="1200" b="1" u="sng">
                          <a:solidFill>
                            <a:schemeClr val="hlink"/>
                          </a:solidFill>
                          <a:hlinkClick r:id="rId11"/>
                        </a:rPr>
                        <a:t>different energy sources</a:t>
                      </a:r>
                      <a:r>
                        <a:rPr lang="en-GB" sz="1200"/>
                        <a:t> and if they are clean/renewable.  The images show coal, wind (R), tidal (R), hydroelectric (R), solar (R), petrol/diesel, wood and gas.</a:t>
                      </a:r>
                      <a:endParaRPr sz="1200"/>
                    </a:p>
                    <a:p>
                      <a:pPr marL="0" lvl="0" indent="0" algn="l" rtl="0">
                        <a:spcBef>
                          <a:spcPts val="0"/>
                        </a:spcBef>
                        <a:spcAft>
                          <a:spcPts val="0"/>
                        </a:spcAft>
                        <a:buNone/>
                      </a:pPr>
                      <a:r>
                        <a:rPr lang="en-GB" sz="1200"/>
                        <a:t>The </a:t>
                      </a:r>
                      <a:r>
                        <a:rPr lang="en-GB" sz="1200" b="1" u="sng">
                          <a:solidFill>
                            <a:schemeClr val="hlink"/>
                          </a:solidFill>
                          <a:hlinkClick r:id="rId12"/>
                        </a:rPr>
                        <a:t>Energy Saving Trust</a:t>
                      </a:r>
                      <a:r>
                        <a:rPr lang="en-GB" sz="1200"/>
                        <a:t> has some useful information about switching to a Green tariff.</a:t>
                      </a:r>
                      <a:endParaRPr sz="1200"/>
                    </a:p>
                    <a:p>
                      <a:pPr marL="0" lvl="0" indent="0" algn="l" rtl="0">
                        <a:spcBef>
                          <a:spcPts val="0"/>
                        </a:spcBef>
                        <a:spcAft>
                          <a:spcPts val="0"/>
                        </a:spcAft>
                        <a:buNone/>
                      </a:pPr>
                      <a:r>
                        <a:rPr lang="en-GB" sz="1200">
                          <a:solidFill>
                            <a:schemeClr val="dk1"/>
                          </a:solidFill>
                        </a:rPr>
                        <a:t>Related goals: 9, 11, 12, 13, 15</a:t>
                      </a:r>
                      <a:endParaRPr sz="12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Alternatives to Fossil Fuels</a:t>
                      </a:r>
                      <a:endParaRPr sz="1200" b="1"/>
                    </a:p>
                  </a:txBody>
                  <a:tcPr marL="91425" marR="91425" marT="91425" marB="91425"/>
                </a:tc>
                <a:tc>
                  <a:txBody>
                    <a:bodyPr/>
                    <a:lstStyle/>
                    <a:p>
                      <a:pPr marL="0" lvl="0" indent="0" algn="l" rtl="0">
                        <a:spcBef>
                          <a:spcPts val="0"/>
                        </a:spcBef>
                        <a:spcAft>
                          <a:spcPts val="0"/>
                        </a:spcAft>
                        <a:buNone/>
                      </a:pPr>
                      <a:r>
                        <a:rPr lang="en-GB" sz="1200"/>
                        <a:t>Before the session, read </a:t>
                      </a:r>
                      <a:r>
                        <a:rPr lang="en-GB" sz="1200" b="1" u="sng">
                          <a:solidFill>
                            <a:schemeClr val="hlink"/>
                          </a:solidFill>
                          <a:hlinkClick r:id="rId13"/>
                        </a:rPr>
                        <a:t>Affordable and Clean Energy: Why It Matters</a:t>
                      </a:r>
                      <a:r>
                        <a:rPr lang="en-GB" sz="1200"/>
                        <a:t> and f</a:t>
                      </a:r>
                      <a:r>
                        <a:rPr lang="en-GB" sz="1200">
                          <a:solidFill>
                            <a:schemeClr val="dk1"/>
                          </a:solidFill>
                        </a:rPr>
                        <a:t>amiliarise yourself with </a:t>
                      </a:r>
                      <a:r>
                        <a:rPr lang="en-GB" sz="1200" b="1" u="sng">
                          <a:solidFill>
                            <a:schemeClr val="hlink"/>
                          </a:solidFill>
                          <a:hlinkClick r:id="rId11"/>
                        </a:rPr>
                        <a:t>different energy sources</a:t>
                      </a:r>
                      <a:r>
                        <a:rPr lang="en-GB" sz="1200"/>
                        <a:t>.</a:t>
                      </a:r>
                      <a:endParaRPr sz="1200"/>
                    </a:p>
                    <a:p>
                      <a:pPr marL="0" lvl="0" indent="0" algn="l" rtl="0">
                        <a:spcBef>
                          <a:spcPts val="0"/>
                        </a:spcBef>
                        <a:spcAft>
                          <a:spcPts val="0"/>
                        </a:spcAft>
                        <a:buNone/>
                      </a:pPr>
                      <a:r>
                        <a:rPr lang="en-GB" sz="1200"/>
                        <a:t>Related goals: 3, 9, </a:t>
                      </a:r>
                      <a:r>
                        <a:rPr lang="en-GB" sz="1200">
                          <a:solidFill>
                            <a:schemeClr val="dk1"/>
                          </a:solidFill>
                        </a:rPr>
                        <a:t>11, 12, 13, 15</a:t>
                      </a:r>
                      <a:endParaRPr sz="12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04"/>
          <p:cNvSpPr txBox="1">
            <a:spLocks noGrp="1"/>
          </p:cNvSpPr>
          <p:nvPr>
            <p:ph type="title"/>
          </p:nvPr>
        </p:nvSpPr>
        <p:spPr>
          <a:xfrm>
            <a:off x="453900" y="519475"/>
            <a:ext cx="6714600" cy="717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314" name="Google Shape;1314;p104"/>
          <p:cNvGraphicFramePr/>
          <p:nvPr/>
        </p:nvGraphicFramePr>
        <p:xfrm>
          <a:off x="453900" y="984700"/>
          <a:ext cx="6618475" cy="8442690"/>
        </p:xfrm>
        <a:graphic>
          <a:graphicData uri="http://schemas.openxmlformats.org/drawingml/2006/table">
            <a:tbl>
              <a:tblPr>
                <a:noFill/>
                <a:tableStyleId>{CF70A79B-54FE-4CA5-AABD-F2127D2EE2EC}</a:tableStyleId>
              </a:tblPr>
              <a:tblGrid>
                <a:gridCol w="1241000">
                  <a:extLst>
                    <a:ext uri="{9D8B030D-6E8A-4147-A177-3AD203B41FA5}">
                      <a16:colId xmlns:a16="http://schemas.microsoft.com/office/drawing/2014/main" val="20000"/>
                    </a:ext>
                  </a:extLst>
                </a:gridCol>
                <a:gridCol w="537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3">
                            <a:extLst>
                              <a:ext uri="{A12FA001-AC4F-418D-AE19-62706E023703}">
                                <ahyp:hlinkClr xmlns:ahyp="http://schemas.microsoft.com/office/drawing/2018/hyperlinkcolor" val="tx"/>
                              </a:ext>
                            </a:extLst>
                          </a:hlinkClick>
                        </a:rPr>
                        <a:t>8 Decent Work and Economic Growth</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Promote inclusive and sustainable economic growth and create employment opportunities and decent work for all.</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National Living Wage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check the </a:t>
                      </a:r>
                      <a:r>
                        <a:rPr lang="en-GB" sz="1200" b="1" u="sng">
                          <a:solidFill>
                            <a:schemeClr val="hlink"/>
                          </a:solidFill>
                          <a:hlinkClick r:id="rId4"/>
                        </a:rPr>
                        <a:t>National Living Wage</a:t>
                      </a:r>
                      <a:r>
                        <a:rPr lang="en-GB" sz="1200">
                          <a:solidFill>
                            <a:schemeClr val="dk1"/>
                          </a:solidFill>
                        </a:rPr>
                        <a:t>.  In 2021 it was £8.91 for people aged 23 and over. You will need to check and update any reference to the National Living Wage as this changes regularly.</a:t>
                      </a:r>
                      <a:endParaRPr>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Workers’ Rights</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have a look at the information on </a:t>
                      </a:r>
                      <a:r>
                        <a:rPr lang="en-GB" sz="1200" b="1" u="sng">
                          <a:solidFill>
                            <a:schemeClr val="hlink"/>
                          </a:solidFill>
                          <a:hlinkClick r:id="rId5"/>
                        </a:rPr>
                        <a:t>Rights at Work on the Citizen’s Advice Bureau</a:t>
                      </a:r>
                      <a:r>
                        <a:rPr lang="en-GB" sz="1200" b="1">
                          <a:solidFill>
                            <a:schemeClr val="dk1"/>
                          </a:solidFill>
                        </a:rPr>
                        <a:t> </a:t>
                      </a:r>
                      <a:r>
                        <a:rPr lang="en-GB" sz="1200">
                          <a:solidFill>
                            <a:schemeClr val="dk1"/>
                          </a:solidFill>
                        </a:rPr>
                        <a:t>website.</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t>If you work more than </a:t>
                      </a:r>
                      <a:r>
                        <a:rPr lang="en-GB" sz="1200" b="1"/>
                        <a:t>6</a:t>
                      </a:r>
                      <a:r>
                        <a:rPr lang="en-GB" sz="1200"/>
                        <a:t> hours a day, you are entitled to a rest break. The maximum you should work in a week is </a:t>
                      </a:r>
                      <a:r>
                        <a:rPr lang="en-GB" sz="1200" b="1"/>
                        <a:t>48</a:t>
                      </a:r>
                      <a:r>
                        <a:rPr lang="en-GB" sz="1200"/>
                        <a:t> hours. You get </a:t>
                      </a:r>
                      <a:r>
                        <a:rPr lang="en-GB" sz="1200" b="1"/>
                        <a:t>5.6</a:t>
                      </a:r>
                      <a:r>
                        <a:rPr lang="en-GB" sz="1200"/>
                        <a:t> weeks paid leave a year if you are full time.</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 16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Soft Skills</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find out about </a:t>
                      </a:r>
                      <a:r>
                        <a:rPr lang="en-GB" sz="1200" b="1" u="sng">
                          <a:solidFill>
                            <a:schemeClr val="hlink"/>
                          </a:solidFill>
                          <a:hlinkClick r:id="rId6"/>
                        </a:rPr>
                        <a:t>soft skills on the Careers Service</a:t>
                      </a:r>
                      <a:r>
                        <a:rPr lang="en-GB" sz="1200">
                          <a:solidFill>
                            <a:schemeClr val="dk1"/>
                          </a:solidFill>
                        </a:rPr>
                        <a:t> website.  Collate information about opportunities to develop soft skills that you can signpost learners to.</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4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7">
                            <a:extLst>
                              <a:ext uri="{A12FA001-AC4F-418D-AE19-62706E023703}">
                                <ahyp:hlinkClr xmlns:ahyp="http://schemas.microsoft.com/office/drawing/2018/hyperlinkcolor" val="tx"/>
                              </a:ext>
                            </a:extLst>
                          </a:hlinkClick>
                        </a:rPr>
                        <a:t>9 Industry, Innovation and Infrastructure</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Encourage industries that bring opportunities to everyone while protecting the environment, supported by resilient infrastructure such as reliable transport and technological innovation</a:t>
                      </a:r>
                      <a:endParaRPr sz="1200" b="1"/>
                    </a:p>
                  </a:txBody>
                  <a:tcPr marL="91425" marR="91425" marT="91425" marB="91425">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Travel and Transport</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gather information about local transport, including any new initiatives, such as the introduction of cycle lanes and pedestrianising areas.  To prepare for discussing cleaner forms of travel and transport,  </a:t>
                      </a:r>
                      <a:r>
                        <a:rPr lang="en-GB" sz="1200" b="1">
                          <a:solidFill>
                            <a:schemeClr val="dk1"/>
                          </a:solidFill>
                        </a:rPr>
                        <a:t>Energy Saving Trust</a:t>
                      </a:r>
                      <a:r>
                        <a:rPr lang="en-GB" sz="1200">
                          <a:solidFill>
                            <a:schemeClr val="dk1"/>
                          </a:solidFill>
                        </a:rPr>
                        <a:t> has some information and advice around </a:t>
                      </a:r>
                      <a:r>
                        <a:rPr lang="en-GB" sz="1200" b="1" u="sng">
                          <a:solidFill>
                            <a:schemeClr val="hlink"/>
                          </a:solidFill>
                          <a:hlinkClick r:id="rId8"/>
                        </a:rPr>
                        <a:t>low carbon travel</a:t>
                      </a:r>
                      <a:r>
                        <a:rPr lang="en-GB" sz="1200">
                          <a:solidFill>
                            <a:schemeClr val="dk1"/>
                          </a:solidFill>
                        </a:rPr>
                        <a:t>, including active travel which has a </a:t>
                      </a:r>
                      <a:r>
                        <a:rPr lang="en-GB" sz="1200" b="1" u="sng">
                          <a:solidFill>
                            <a:schemeClr val="hlink"/>
                          </a:solidFill>
                          <a:hlinkClick r:id="rId9"/>
                        </a:rPr>
                        <a:t>useful sustainable travel hierarchy infographic</a:t>
                      </a:r>
                      <a:r>
                        <a:rPr lang="en-GB" sz="1200">
                          <a:solidFill>
                            <a:schemeClr val="dk1"/>
                          </a:solidFill>
                        </a:rPr>
                        <a:t>, as well as information on </a:t>
                      </a:r>
                      <a:r>
                        <a:rPr lang="en-GB" sz="1200" b="1" u="sng">
                          <a:solidFill>
                            <a:schemeClr val="hlink"/>
                          </a:solidFill>
                          <a:hlinkClick r:id="rId10"/>
                        </a:rPr>
                        <a:t>shared travel.</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11, 13</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Using Digital Devices and the Internet</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find out about the </a:t>
                      </a:r>
                      <a:r>
                        <a:rPr lang="en-GB" sz="1200" b="1" u="sng">
                          <a:solidFill>
                            <a:schemeClr val="hlink"/>
                          </a:solidFill>
                          <a:hlinkClick r:id="rId11"/>
                        </a:rPr>
                        <a:t>Essential Digital Skills Framework</a:t>
                      </a:r>
                      <a:r>
                        <a:rPr lang="en-GB" sz="1200">
                          <a:solidFill>
                            <a:schemeClr val="dk1"/>
                          </a:solidFill>
                        </a:rPr>
                        <a:t>.</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t>Collate information about opportunities </a:t>
                      </a:r>
                      <a:r>
                        <a:rPr lang="en-GB" sz="1200">
                          <a:solidFill>
                            <a:schemeClr val="dk1"/>
                          </a:solidFill>
                        </a:rPr>
                        <a:t>to develop digital skills that you can signpost learners to, including online opportunities like </a:t>
                      </a:r>
                      <a:r>
                        <a:rPr lang="en-GB" sz="1200" b="1" u="sng">
                          <a:solidFill>
                            <a:schemeClr val="hlink"/>
                          </a:solidFill>
                          <a:hlinkClick r:id="rId12"/>
                        </a:rPr>
                        <a:t>Learn My Way</a:t>
                      </a:r>
                      <a:r>
                        <a:rPr lang="en-GB" sz="1200">
                          <a:solidFill>
                            <a:schemeClr val="dk1"/>
                          </a:solidFill>
                        </a:rPr>
                        <a:t> and </a:t>
                      </a:r>
                      <a:r>
                        <a:rPr lang="en-GB" sz="1200" b="1" u="sng">
                          <a:solidFill>
                            <a:schemeClr val="hlink"/>
                          </a:solidFill>
                          <a:hlinkClick r:id="rId13"/>
                        </a:rPr>
                        <a:t>Make it Click</a:t>
                      </a:r>
                      <a:r>
                        <a:rPr lang="en-GB" sz="1200">
                          <a:solidFill>
                            <a:schemeClr val="dk1"/>
                          </a:solidFill>
                        </a:rPr>
                        <a:t>.</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4, 8</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Improving your Area</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This activity lends itself to participatory approaches.  You can find out more about participatory approaches in this </a:t>
                      </a:r>
                      <a:r>
                        <a:rPr lang="en-GB" sz="1200" b="1" u="sng">
                          <a:solidFill>
                            <a:schemeClr val="hlink"/>
                          </a:solidFill>
                          <a:hlinkClick r:id="rId14"/>
                        </a:rPr>
                        <a:t>activity pack produced by the Learning and Work Institute</a:t>
                      </a:r>
                      <a:r>
                        <a:rPr lang="en-GB" sz="1200">
                          <a:solidFill>
                            <a:schemeClr val="dk1"/>
                          </a:solidFill>
                        </a:rPr>
                        <a:t>.</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11 </a:t>
                      </a: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05"/>
          <p:cNvSpPr txBox="1">
            <a:spLocks noGrp="1"/>
          </p:cNvSpPr>
          <p:nvPr>
            <p:ph type="title"/>
          </p:nvPr>
        </p:nvSpPr>
        <p:spPr>
          <a:xfrm>
            <a:off x="453900" y="519475"/>
            <a:ext cx="6714600" cy="717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321" name="Google Shape;1321;p105"/>
          <p:cNvGraphicFramePr/>
          <p:nvPr/>
        </p:nvGraphicFramePr>
        <p:xfrm>
          <a:off x="453900" y="984700"/>
          <a:ext cx="6618475" cy="7162530"/>
        </p:xfrm>
        <a:graphic>
          <a:graphicData uri="http://schemas.openxmlformats.org/drawingml/2006/table">
            <a:tbl>
              <a:tblPr>
                <a:noFill/>
                <a:tableStyleId>{CF70A79B-54FE-4CA5-AABD-F2127D2EE2EC}</a:tableStyleId>
              </a:tblPr>
              <a:tblGrid>
                <a:gridCol w="1241000">
                  <a:extLst>
                    <a:ext uri="{9D8B030D-6E8A-4147-A177-3AD203B41FA5}">
                      <a16:colId xmlns:a16="http://schemas.microsoft.com/office/drawing/2014/main" val="20000"/>
                    </a:ext>
                  </a:extLst>
                </a:gridCol>
                <a:gridCol w="537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3">
                            <a:extLst>
                              <a:ext uri="{A12FA001-AC4F-418D-AE19-62706E023703}">
                                <ahyp:hlinkClr xmlns:ahyp="http://schemas.microsoft.com/office/drawing/2018/hyperlinkcolor" val="tx"/>
                              </a:ext>
                            </a:extLst>
                          </a:hlinkClick>
                        </a:rPr>
                        <a:t>10 Reduced Inequalities</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Reduce inequalities between rich and poor people and countries and make sure that everyone everywhere has a chance to live a healthy and happy life.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Equality Act</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refresh your understanding on the Equality Act by visiting the </a:t>
                      </a:r>
                      <a:r>
                        <a:rPr lang="en-GB" sz="1200" b="1" u="sng">
                          <a:solidFill>
                            <a:schemeClr val="hlink"/>
                          </a:solidFill>
                          <a:hlinkClick r:id="rId4"/>
                        </a:rPr>
                        <a:t>Equality and Human Rights Commission</a:t>
                      </a:r>
                      <a:r>
                        <a:rPr lang="en-GB" sz="1200">
                          <a:solidFill>
                            <a:schemeClr val="dk1"/>
                          </a:solidFill>
                        </a:rPr>
                        <a:t> website.  This </a:t>
                      </a:r>
                      <a:r>
                        <a:rPr lang="en-GB" sz="1200" b="1" u="sng">
                          <a:solidFill>
                            <a:schemeClr val="hlink"/>
                          </a:solidFill>
                          <a:hlinkClick r:id="rId5"/>
                        </a:rPr>
                        <a:t>video</a:t>
                      </a:r>
                      <a:r>
                        <a:rPr lang="en-GB" sz="1200">
                          <a:solidFill>
                            <a:schemeClr val="dk1"/>
                          </a:solidFill>
                        </a:rPr>
                        <a:t> provides a clear overview of the protected characteristics. This </a:t>
                      </a:r>
                      <a:r>
                        <a:rPr lang="en-GB" sz="1200" b="1" u="sng">
                          <a:solidFill>
                            <a:schemeClr val="hlink"/>
                          </a:solidFill>
                          <a:hlinkClick r:id="rId5"/>
                        </a:rPr>
                        <a:t>glossary</a:t>
                      </a:r>
                      <a:r>
                        <a:rPr lang="en-GB" sz="1200">
                          <a:solidFill>
                            <a:schemeClr val="dk1"/>
                          </a:solidFill>
                        </a:rPr>
                        <a:t> includes some useful definitions of terms related to the Equality Act.</a:t>
                      </a:r>
                      <a:endParaRPr sz="1200"/>
                    </a:p>
                    <a:p>
                      <a:pPr marL="0" lvl="0" indent="0" algn="l" rtl="0">
                        <a:spcBef>
                          <a:spcPts val="0"/>
                        </a:spcBef>
                        <a:spcAft>
                          <a:spcPts val="0"/>
                        </a:spcAft>
                        <a:buNone/>
                      </a:pPr>
                      <a:r>
                        <a:rPr lang="en-GB" sz="1200"/>
                        <a:t>Related goals: 5, 8, 16</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Inequality</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t>Before the session, find out about </a:t>
                      </a:r>
                      <a:r>
                        <a:rPr lang="en-GB" sz="1200" b="1" u="sng">
                          <a:solidFill>
                            <a:schemeClr val="hlink"/>
                          </a:solidFill>
                          <a:hlinkClick r:id="rId6"/>
                        </a:rPr>
                        <a:t>Oxfam’s Fight Inequality, Beat Poverty</a:t>
                      </a:r>
                      <a:r>
                        <a:rPr lang="en-GB" sz="1200"/>
                        <a:t> campaign.</a:t>
                      </a:r>
                      <a:endParaRPr sz="1200"/>
                    </a:p>
                    <a:p>
                      <a:pPr marL="0" lvl="0" indent="0" algn="l" rtl="0">
                        <a:spcBef>
                          <a:spcPts val="0"/>
                        </a:spcBef>
                        <a:spcAft>
                          <a:spcPts val="0"/>
                        </a:spcAft>
                        <a:buNone/>
                      </a:pPr>
                      <a:r>
                        <a:rPr lang="en-GB" sz="1200"/>
                        <a:t>Related goals: 1, 2, 3, 4, 5, 6, 8, 16</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Extreme Wealth, Extreme Poverty</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dk1"/>
                          </a:solidFill>
                        </a:rPr>
                        <a:t>Before the session, find out about </a:t>
                      </a:r>
                      <a:r>
                        <a:rPr lang="en-GB" sz="1200" b="1" u="sng">
                          <a:solidFill>
                            <a:schemeClr val="hlink"/>
                          </a:solidFill>
                          <a:hlinkClick r:id="rId6"/>
                        </a:rPr>
                        <a:t>Oxfam’s Fight Inequality, Beat Poverty</a:t>
                      </a:r>
                      <a:r>
                        <a:rPr lang="en-GB" sz="1200">
                          <a:solidFill>
                            <a:schemeClr val="dk1"/>
                          </a:solidFill>
                        </a:rPr>
                        <a:t> campaign and this video, </a:t>
                      </a:r>
                      <a:r>
                        <a:rPr lang="en-GB" sz="1200" b="1" u="sng">
                          <a:solidFill>
                            <a:schemeClr val="hlink"/>
                          </a:solidFill>
                          <a:hlinkClick r:id="rId7"/>
                        </a:rPr>
                        <a:t>What is inequality?</a:t>
                      </a:r>
                      <a:endParaRPr sz="1200" b="1">
                        <a:solidFill>
                          <a:schemeClr val="dk1"/>
                        </a:solidFill>
                      </a:endParaRPr>
                    </a:p>
                    <a:p>
                      <a:pPr marL="0" lvl="0" indent="0" algn="l" rtl="0">
                        <a:spcBef>
                          <a:spcPts val="0"/>
                        </a:spcBef>
                        <a:spcAft>
                          <a:spcPts val="0"/>
                        </a:spcAft>
                        <a:buNone/>
                      </a:pPr>
                      <a:r>
                        <a:rPr lang="en-GB" sz="1200">
                          <a:solidFill>
                            <a:schemeClr val="dk1"/>
                          </a:solidFill>
                        </a:rPr>
                        <a:t>Related goals: 10, 16</a:t>
                      </a:r>
                      <a:endParaRPr sz="12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8">
                            <a:extLst>
                              <a:ext uri="{A12FA001-AC4F-418D-AE19-62706E023703}">
                                <ahyp:hlinkClr xmlns:ahyp="http://schemas.microsoft.com/office/drawing/2018/hyperlinkcolor" val="tx"/>
                              </a:ext>
                            </a:extLst>
                          </a:hlinkClick>
                        </a:rPr>
                        <a:t>11 Sustainable Cities and Communities</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Ensure cities and communities are clean, safe and sustainable, with good housing and services, as well as clean transport systems and green spaces for everyone.</a:t>
                      </a:r>
                      <a:endParaRPr sz="1200" b="1"/>
                    </a:p>
                  </a:txBody>
                  <a:tcPr marL="91425" marR="91425" marT="91425" marB="91425">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Local Parks and Green Spaces</a:t>
                      </a:r>
                      <a:endParaRPr sz="1200" b="1"/>
                    </a:p>
                  </a:txBody>
                  <a:tcPr marL="91425" marR="91425" marT="91425" marB="91425"/>
                </a:tc>
                <a:tc>
                  <a:txBody>
                    <a:bodyPr/>
                    <a:lstStyle/>
                    <a:p>
                      <a:pPr marL="0" lvl="0" indent="0" algn="l" rtl="0">
                        <a:spcBef>
                          <a:spcPts val="0"/>
                        </a:spcBef>
                        <a:spcAft>
                          <a:spcPts val="0"/>
                        </a:spcAft>
                        <a:buNone/>
                      </a:pPr>
                      <a:r>
                        <a:rPr lang="en-GB" sz="1200"/>
                        <a:t>Before the session, identify local parks and green spaces and the available facilities.  You may want to find some photographs or maps to use in class.</a:t>
                      </a:r>
                      <a:endParaRPr sz="1200"/>
                    </a:p>
                    <a:p>
                      <a:pPr marL="0" lvl="0" indent="0" algn="l" rtl="0">
                        <a:spcBef>
                          <a:spcPts val="0"/>
                        </a:spcBef>
                        <a:spcAft>
                          <a:spcPts val="0"/>
                        </a:spcAft>
                        <a:buNone/>
                      </a:pPr>
                      <a:r>
                        <a:rPr lang="en-GB" sz="1200"/>
                        <a:t>Related goals: 3, 9, 15</a:t>
                      </a:r>
                      <a:endParaRPr sz="1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Choosing Where to Live</a:t>
                      </a:r>
                      <a:endParaRPr sz="1200" b="1"/>
                    </a:p>
                  </a:txBody>
                  <a:tcPr marL="91425" marR="91425" marT="91425" marB="91425"/>
                </a:tc>
                <a:tc>
                  <a:txBody>
                    <a:bodyPr/>
                    <a:lstStyle/>
                    <a:p>
                      <a:pPr marL="0" lvl="0" indent="0" algn="l" rtl="0">
                        <a:spcBef>
                          <a:spcPts val="0"/>
                        </a:spcBef>
                        <a:spcAft>
                          <a:spcPts val="0"/>
                        </a:spcAft>
                        <a:buNone/>
                      </a:pPr>
                      <a:r>
                        <a:rPr lang="en-GB" sz="1200">
                          <a:solidFill>
                            <a:schemeClr val="dk1"/>
                          </a:solidFill>
                        </a:rPr>
                        <a:t>This activity lends itself to participatory approaches.  You can find out more about participatory approaches in this </a:t>
                      </a:r>
                      <a:r>
                        <a:rPr lang="en-GB" sz="1200" b="1" u="sng">
                          <a:solidFill>
                            <a:schemeClr val="hlink"/>
                          </a:solidFill>
                          <a:hlinkClick r:id="rId9"/>
                        </a:rPr>
                        <a:t>activity pack produced by the Learning and Work Institute</a:t>
                      </a:r>
                      <a:r>
                        <a:rPr lang="en-GB" sz="1200">
                          <a:solidFill>
                            <a:schemeClr val="dk1"/>
                          </a:solidFill>
                        </a:rPr>
                        <a:t>.</a:t>
                      </a:r>
                      <a:endParaRPr sz="1200"/>
                    </a:p>
                    <a:p>
                      <a:pPr marL="0" lvl="0" indent="0" algn="l" rtl="0">
                        <a:spcBef>
                          <a:spcPts val="0"/>
                        </a:spcBef>
                        <a:spcAft>
                          <a:spcPts val="0"/>
                        </a:spcAft>
                        <a:buNone/>
                      </a:pPr>
                      <a:r>
                        <a:rPr lang="en-GB" sz="1200">
                          <a:solidFill>
                            <a:schemeClr val="dk1"/>
                          </a:solidFill>
                        </a:rPr>
                        <a:t>Related goals: 3, 4, 8, 9</a:t>
                      </a:r>
                      <a:endParaRPr sz="12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Air Pollution</a:t>
                      </a:r>
                      <a:endParaRPr sz="1200" b="1"/>
                    </a:p>
                  </a:txBody>
                  <a:tcPr marL="91425" marR="91425" marT="91425" marB="91425"/>
                </a:tc>
                <a:tc>
                  <a:txBody>
                    <a:bodyPr/>
                    <a:lstStyle/>
                    <a:p>
                      <a:pPr marL="0" lvl="0" indent="0" algn="l" rtl="0">
                        <a:spcBef>
                          <a:spcPts val="0"/>
                        </a:spcBef>
                        <a:spcAft>
                          <a:spcPts val="0"/>
                        </a:spcAft>
                        <a:buNone/>
                      </a:pPr>
                      <a:r>
                        <a:rPr lang="en-GB" sz="1200"/>
                        <a:t>Before the session, visit the </a:t>
                      </a:r>
                      <a:r>
                        <a:rPr lang="en-GB" sz="1200" b="1" u="sng">
                          <a:solidFill>
                            <a:schemeClr val="hlink"/>
                          </a:solidFill>
                          <a:hlinkClick r:id="rId10"/>
                        </a:rPr>
                        <a:t>Clean Air Hub</a:t>
                      </a:r>
                      <a:r>
                        <a:rPr lang="en-GB" sz="1200"/>
                        <a:t> to find out more about the causes and impact of air pollution,  what we can do to reduce air pollution and the effect on our lives.  This </a:t>
                      </a:r>
                      <a:r>
                        <a:rPr lang="en-GB" sz="1200" b="1" u="sng">
                          <a:solidFill>
                            <a:schemeClr val="hlink"/>
                          </a:solidFill>
                          <a:hlinkClick r:id="rId11"/>
                        </a:rPr>
                        <a:t>video</a:t>
                      </a:r>
                      <a:r>
                        <a:rPr lang="en-GB" sz="1200"/>
                        <a:t> is a useful introduction to air pollution.</a:t>
                      </a:r>
                      <a:endParaRPr sz="1200"/>
                    </a:p>
                    <a:p>
                      <a:pPr marL="0" lvl="0" indent="0" algn="l" rtl="0">
                        <a:spcBef>
                          <a:spcPts val="0"/>
                        </a:spcBef>
                        <a:spcAft>
                          <a:spcPts val="0"/>
                        </a:spcAft>
                        <a:buNone/>
                      </a:pPr>
                      <a:r>
                        <a:rPr lang="en-GB" sz="1200"/>
                        <a:t>Related goals: 3, 9, 15</a:t>
                      </a:r>
                      <a:endParaRPr sz="12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06"/>
          <p:cNvSpPr txBox="1">
            <a:spLocks noGrp="1"/>
          </p:cNvSpPr>
          <p:nvPr>
            <p:ph type="title"/>
          </p:nvPr>
        </p:nvSpPr>
        <p:spPr>
          <a:xfrm>
            <a:off x="453900" y="519475"/>
            <a:ext cx="6714600" cy="717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328" name="Google Shape;1328;p106"/>
          <p:cNvGraphicFramePr/>
          <p:nvPr/>
        </p:nvGraphicFramePr>
        <p:xfrm>
          <a:off x="453900" y="984700"/>
          <a:ext cx="6618475" cy="8808450"/>
        </p:xfrm>
        <a:graphic>
          <a:graphicData uri="http://schemas.openxmlformats.org/drawingml/2006/table">
            <a:tbl>
              <a:tblPr>
                <a:noFill/>
                <a:tableStyleId>{CF70A79B-54FE-4CA5-AABD-F2127D2EE2EC}</a:tableStyleId>
              </a:tblPr>
              <a:tblGrid>
                <a:gridCol w="1241000">
                  <a:extLst>
                    <a:ext uri="{9D8B030D-6E8A-4147-A177-3AD203B41FA5}">
                      <a16:colId xmlns:a16="http://schemas.microsoft.com/office/drawing/2014/main" val="20000"/>
                    </a:ext>
                  </a:extLst>
                </a:gridCol>
                <a:gridCol w="537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3">
                            <a:extLst>
                              <a:ext uri="{A12FA001-AC4F-418D-AE19-62706E023703}">
                                <ahyp:hlinkClr xmlns:ahyp="http://schemas.microsoft.com/office/drawing/2018/hyperlinkcolor" val="tx"/>
                              </a:ext>
                            </a:extLst>
                          </a:hlinkClick>
                        </a:rPr>
                        <a:t>12 Responsible Consumption and Production</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Encourage individuals, companies and governments to think about the things we produce and use and the waste we create in order to take more sustainable actions and reduce the impact on the planet.</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Reduce, Reuse, Recycle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find out about local donation, recycling and waste disposal services and collate relevant information for learners, such as what can and can’t be recycled, use of bins, location of facilities and collection points.  The </a:t>
                      </a:r>
                      <a:r>
                        <a:rPr lang="en-GB" sz="1200" b="1" u="sng">
                          <a:solidFill>
                            <a:schemeClr val="hlink"/>
                          </a:solidFill>
                          <a:hlinkClick r:id="rId4"/>
                        </a:rPr>
                        <a:t>Recycle Now</a:t>
                      </a:r>
                      <a:r>
                        <a:rPr lang="en-GB" sz="1200">
                          <a:solidFill>
                            <a:schemeClr val="dk1"/>
                          </a:solidFill>
                        </a:rPr>
                        <a:t> website is a useful source of information.</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Reduce - use less; reuse - use again; recycle - use in a different way.</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2, 13, 14, 15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Fast Fashion</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find out about fast fashion and its impact on the environment.  This BBC report </a:t>
                      </a:r>
                      <a:r>
                        <a:rPr lang="en-GB" sz="1200" b="1" u="sng">
                          <a:solidFill>
                            <a:schemeClr val="hlink"/>
                          </a:solidFill>
                          <a:hlinkClick r:id="rId5"/>
                        </a:rPr>
                        <a:t>How do we slow down fast fashion? </a:t>
                      </a:r>
                      <a:r>
                        <a:rPr lang="en-GB" sz="1200">
                          <a:solidFill>
                            <a:schemeClr val="dk1"/>
                          </a:solidFill>
                        </a:rPr>
                        <a:t>introduces fast fashion and its impact on the environment.</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13, 14, 15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Reduce Waste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find out about recycling and rubbish by reading this BBC article </a:t>
                      </a:r>
                      <a:r>
                        <a:rPr lang="en-GB" sz="1200" b="1" u="sng">
                          <a:solidFill>
                            <a:schemeClr val="hlink"/>
                          </a:solidFill>
                          <a:hlinkClick r:id="rId6"/>
                        </a:rPr>
                        <a:t>Where does our recycling and rubbish go?</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2, 13, 14, 15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7">
                            <a:extLst>
                              <a:ext uri="{A12FA001-AC4F-418D-AE19-62706E023703}">
                                <ahyp:hlinkClr xmlns:ahyp="http://schemas.microsoft.com/office/drawing/2018/hyperlinkcolor" val="tx"/>
                              </a:ext>
                            </a:extLst>
                          </a:hlinkClick>
                        </a:rPr>
                        <a:t>13 Climate Action</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Take urgent action to combat climate change and change its impact.</a:t>
                      </a:r>
                      <a:endParaRPr sz="1200" b="1"/>
                    </a:p>
                  </a:txBody>
                  <a:tcPr marL="91425" marR="91425" marT="91425" marB="91425">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Climate Action: what can you do?</a:t>
                      </a:r>
                      <a:endParaRPr sz="1200" b="1"/>
                    </a:p>
                  </a:txBody>
                  <a:tcPr marL="91425" marR="91425" marT="91425" marB="91425"/>
                </a:tc>
                <a:tc>
                  <a:txBody>
                    <a:bodyPr/>
                    <a:lstStyle/>
                    <a:p>
                      <a:pPr marL="0" lvl="0" indent="0" algn="l" rtl="0">
                        <a:spcBef>
                          <a:spcPts val="0"/>
                        </a:spcBef>
                        <a:spcAft>
                          <a:spcPts val="0"/>
                        </a:spcAft>
                        <a:buNone/>
                      </a:pPr>
                      <a:r>
                        <a:rPr lang="en-GB" sz="1200"/>
                        <a:t>Before the session, find out more about climate change. There is lots of information on the  </a:t>
                      </a:r>
                      <a:r>
                        <a:rPr lang="en-GB" sz="1200" b="1" u="sng">
                          <a:solidFill>
                            <a:schemeClr val="hlink"/>
                          </a:solidFill>
                          <a:hlinkClick r:id="rId8"/>
                        </a:rPr>
                        <a:t>Greenpeace</a:t>
                      </a:r>
                      <a:r>
                        <a:rPr lang="en-GB" sz="1200"/>
                        <a:t> website and this </a:t>
                      </a:r>
                      <a:r>
                        <a:rPr lang="en-GB" sz="1200" b="1" u="sng">
                          <a:solidFill>
                            <a:schemeClr val="hlink"/>
                          </a:solidFill>
                          <a:hlinkClick r:id="rId9"/>
                        </a:rPr>
                        <a:t>BBC page on climate change</a:t>
                      </a:r>
                      <a:r>
                        <a:rPr lang="en-GB" sz="1200"/>
                        <a:t> has some useful clearly presented information and videos.</a:t>
                      </a:r>
                      <a:endParaRPr sz="1200"/>
                    </a:p>
                    <a:p>
                      <a:pPr marL="0" lvl="0" indent="0" algn="l" rtl="0">
                        <a:spcBef>
                          <a:spcPts val="0"/>
                        </a:spcBef>
                        <a:spcAft>
                          <a:spcPts val="0"/>
                        </a:spcAft>
                        <a:buNone/>
                      </a:pPr>
                      <a:r>
                        <a:rPr lang="en-GB" sz="1200"/>
                        <a:t>The images for the activity relate to eating a more plant based diet, active travel and giving your support to climate action.  </a:t>
                      </a:r>
                      <a:r>
                        <a:rPr lang="en-GB" sz="1200">
                          <a:solidFill>
                            <a:schemeClr val="dk1"/>
                          </a:solidFill>
                        </a:rPr>
                        <a:t>The UN have identified </a:t>
                      </a:r>
                      <a:r>
                        <a:rPr lang="en-GB" sz="1200" b="1" u="sng">
                          <a:solidFill>
                            <a:schemeClr val="hlink"/>
                          </a:solidFill>
                          <a:hlinkClick r:id="rId10"/>
                        </a:rPr>
                        <a:t>10 actions</a:t>
                      </a:r>
                      <a:r>
                        <a:rPr lang="en-GB" sz="1200">
                          <a:solidFill>
                            <a:schemeClr val="dk1"/>
                          </a:solidFill>
                        </a:rPr>
                        <a:t> we can all take to combat climate change in the Act Now campaign.</a:t>
                      </a:r>
                      <a:endParaRPr sz="1200"/>
                    </a:p>
                    <a:p>
                      <a:pPr marL="0" lvl="0" indent="0" algn="l" rtl="0">
                        <a:spcBef>
                          <a:spcPts val="0"/>
                        </a:spcBef>
                        <a:spcAft>
                          <a:spcPts val="0"/>
                        </a:spcAft>
                        <a:buNone/>
                      </a:pPr>
                      <a:r>
                        <a:rPr lang="en-GB" sz="1200"/>
                        <a:t>Related goals: 2, 11, 12, 14, 15</a:t>
                      </a:r>
                      <a:endParaRPr sz="1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How is the Climate Changing?</a:t>
                      </a:r>
                      <a:endParaRPr sz="1200" b="1"/>
                    </a:p>
                  </a:txBody>
                  <a:tcPr marL="91425" marR="91425" marT="91425" marB="91425"/>
                </a:tc>
                <a:tc>
                  <a:txBody>
                    <a:bodyPr/>
                    <a:lstStyle/>
                    <a:p>
                      <a:pPr marL="0" lvl="0" indent="0" algn="l" rtl="0">
                        <a:spcBef>
                          <a:spcPts val="0"/>
                        </a:spcBef>
                        <a:spcAft>
                          <a:spcPts val="0"/>
                        </a:spcAft>
                        <a:buNone/>
                      </a:pPr>
                      <a:r>
                        <a:rPr lang="en-GB" sz="1200">
                          <a:solidFill>
                            <a:schemeClr val="dk1"/>
                          </a:solidFill>
                        </a:rPr>
                        <a:t>Before the session, find out more about climate change. There is lots of information on the </a:t>
                      </a:r>
                      <a:r>
                        <a:rPr lang="en-GB" sz="1200" b="1" u="sng">
                          <a:solidFill>
                            <a:schemeClr val="hlink"/>
                          </a:solidFill>
                          <a:hlinkClick r:id="rId8"/>
                        </a:rPr>
                        <a:t>Greenpeace</a:t>
                      </a:r>
                      <a:r>
                        <a:rPr lang="en-GB" sz="1200">
                          <a:solidFill>
                            <a:schemeClr val="dk1"/>
                          </a:solidFill>
                        </a:rPr>
                        <a:t> website, including the difference between </a:t>
                      </a:r>
                      <a:r>
                        <a:rPr lang="en-GB" sz="1200" b="1" u="sng">
                          <a:solidFill>
                            <a:schemeClr val="hlink"/>
                          </a:solidFill>
                          <a:hlinkClick r:id="rId11"/>
                        </a:rPr>
                        <a:t>weather and climate:</a:t>
                      </a:r>
                      <a:endParaRPr sz="1200" b="1"/>
                    </a:p>
                    <a:p>
                      <a:pPr marL="0" lvl="0" indent="0" algn="l" rtl="0">
                        <a:spcBef>
                          <a:spcPts val="0"/>
                        </a:spcBef>
                        <a:spcAft>
                          <a:spcPts val="0"/>
                        </a:spcAft>
                        <a:buNone/>
                      </a:pPr>
                      <a:r>
                        <a:rPr lang="en-GB" sz="1200"/>
                        <a:t>Weather -  what you experience day to day: sun, rain, wind or snow.</a:t>
                      </a:r>
                      <a:endParaRPr sz="1200"/>
                    </a:p>
                    <a:p>
                      <a:pPr marL="0" lvl="0" indent="0" algn="l" rtl="0">
                        <a:spcBef>
                          <a:spcPts val="0"/>
                        </a:spcBef>
                        <a:spcAft>
                          <a:spcPts val="0"/>
                        </a:spcAft>
                        <a:buNone/>
                      </a:pPr>
                      <a:r>
                        <a:rPr lang="en-GB" sz="1200"/>
                        <a:t>Climate - the long term average of the weather for a specific region over a long period of time – typically 30 years or more.</a:t>
                      </a:r>
                      <a:endParaRPr sz="1350">
                        <a:solidFill>
                          <a:schemeClr val="dk1"/>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GB" sz="1200">
                          <a:solidFill>
                            <a:schemeClr val="dk1"/>
                          </a:solidFill>
                        </a:rPr>
                        <a:t>Related goals: 2, 7, 9, 11, 12, 14, 15</a:t>
                      </a:r>
                      <a:endParaRPr sz="12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Reducing your Carbon Footprint</a:t>
                      </a:r>
                      <a:endParaRPr sz="1200" b="1"/>
                    </a:p>
                  </a:txBody>
                  <a:tcPr marL="91425" marR="91425" marT="91425" marB="91425"/>
                </a:tc>
                <a:tc>
                  <a:txBody>
                    <a:bodyPr/>
                    <a:lstStyle/>
                    <a:p>
                      <a:pPr marL="0" lvl="0" indent="0" algn="l" rtl="0">
                        <a:spcBef>
                          <a:spcPts val="0"/>
                        </a:spcBef>
                        <a:spcAft>
                          <a:spcPts val="0"/>
                        </a:spcAft>
                        <a:buNone/>
                      </a:pPr>
                      <a:r>
                        <a:rPr lang="en-GB" sz="1200"/>
                        <a:t>Before the session, try out the suggested Carbon Footprint calculators to decide if you want to use one or both: </a:t>
                      </a:r>
                      <a:r>
                        <a:rPr lang="en-GB" sz="1200" b="1" u="sng">
                          <a:solidFill>
                            <a:schemeClr val="hlink"/>
                          </a:solidFill>
                          <a:hlinkClick r:id="rId12"/>
                        </a:rPr>
                        <a:t>Go Climate</a:t>
                      </a:r>
                      <a:r>
                        <a:rPr lang="en-GB" sz="1200"/>
                        <a:t> or </a:t>
                      </a:r>
                      <a:r>
                        <a:rPr lang="en-GB" sz="1200" b="1" u="sng">
                          <a:solidFill>
                            <a:schemeClr val="hlink"/>
                          </a:solidFill>
                          <a:hlinkClick r:id="rId13"/>
                        </a:rPr>
                        <a:t>WWF</a:t>
                      </a:r>
                      <a:r>
                        <a:rPr lang="en-GB" sz="1200"/>
                        <a:t>.</a:t>
                      </a:r>
                      <a:endParaRPr sz="1200"/>
                    </a:p>
                    <a:p>
                      <a:pPr marL="0" lvl="0" indent="0" algn="l" rtl="0">
                        <a:spcBef>
                          <a:spcPts val="0"/>
                        </a:spcBef>
                        <a:spcAft>
                          <a:spcPts val="0"/>
                        </a:spcAft>
                        <a:buNone/>
                      </a:pPr>
                      <a:r>
                        <a:rPr lang="en-GB" sz="1200"/>
                        <a:t>The UN have identified </a:t>
                      </a:r>
                      <a:r>
                        <a:rPr lang="en-GB" sz="1200" b="1" u="sng">
                          <a:solidFill>
                            <a:schemeClr val="hlink"/>
                          </a:solidFill>
                          <a:hlinkClick r:id="rId10"/>
                        </a:rPr>
                        <a:t>10 actions</a:t>
                      </a:r>
                      <a:r>
                        <a:rPr lang="en-GB" sz="1200"/>
                        <a:t> we can all take to combat climate change in the Act Now campaign.</a:t>
                      </a:r>
                      <a:endParaRPr sz="1200"/>
                    </a:p>
                    <a:p>
                      <a:pPr marL="0" lvl="0" indent="0" algn="l" rtl="0">
                        <a:spcBef>
                          <a:spcPts val="0"/>
                        </a:spcBef>
                        <a:spcAft>
                          <a:spcPts val="0"/>
                        </a:spcAft>
                        <a:buNone/>
                      </a:pPr>
                      <a:r>
                        <a:rPr lang="en-GB" sz="1200"/>
                        <a:t>Related goals: 2, 6, 7, 9, 11, 12, 14, 15</a:t>
                      </a:r>
                      <a:endParaRPr sz="12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07"/>
          <p:cNvSpPr txBox="1">
            <a:spLocks noGrp="1"/>
          </p:cNvSpPr>
          <p:nvPr>
            <p:ph type="title"/>
          </p:nvPr>
        </p:nvSpPr>
        <p:spPr>
          <a:xfrm>
            <a:off x="453900" y="519475"/>
            <a:ext cx="6714600" cy="717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335" name="Google Shape;1335;p107"/>
          <p:cNvGraphicFramePr/>
          <p:nvPr/>
        </p:nvGraphicFramePr>
        <p:xfrm>
          <a:off x="453900" y="984700"/>
          <a:ext cx="6618475" cy="6989239"/>
        </p:xfrm>
        <a:graphic>
          <a:graphicData uri="http://schemas.openxmlformats.org/drawingml/2006/table">
            <a:tbl>
              <a:tblPr>
                <a:noFill/>
                <a:tableStyleId>{CF70A79B-54FE-4CA5-AABD-F2127D2EE2EC}</a:tableStyleId>
              </a:tblPr>
              <a:tblGrid>
                <a:gridCol w="1241000">
                  <a:extLst>
                    <a:ext uri="{9D8B030D-6E8A-4147-A177-3AD203B41FA5}">
                      <a16:colId xmlns:a16="http://schemas.microsoft.com/office/drawing/2014/main" val="20000"/>
                    </a:ext>
                  </a:extLst>
                </a:gridCol>
                <a:gridCol w="537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3">
                            <a:extLst>
                              <a:ext uri="{A12FA001-AC4F-418D-AE19-62706E023703}">
                                <ahyp:hlinkClr xmlns:ahyp="http://schemas.microsoft.com/office/drawing/2018/hyperlinkcolor" val="tx"/>
                              </a:ext>
                            </a:extLst>
                          </a:hlinkClick>
                        </a:rPr>
                        <a:t>14 Life Below Water</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Conserve and sustainably use the oceans, seas and marine resources.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Use less plastic</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visit the </a:t>
                      </a:r>
                      <a:r>
                        <a:rPr lang="en-GB" sz="1200" b="1" u="sng">
                          <a:solidFill>
                            <a:schemeClr val="hlink"/>
                          </a:solidFill>
                          <a:hlinkClick r:id="rId4"/>
                        </a:rPr>
                        <a:t>Clean Seas</a:t>
                      </a:r>
                      <a:r>
                        <a:rPr lang="en-GB" sz="1200" b="1">
                          <a:solidFill>
                            <a:schemeClr val="dk1"/>
                          </a:solidFill>
                        </a:rPr>
                        <a:t> </a:t>
                      </a:r>
                      <a:r>
                        <a:rPr lang="en-GB" sz="1200">
                          <a:solidFill>
                            <a:schemeClr val="dk1"/>
                          </a:solidFill>
                        </a:rPr>
                        <a:t>website to find out about the impact of plastic in our seas, as well as ways to </a:t>
                      </a:r>
                      <a:r>
                        <a:rPr lang="en-GB" sz="1200" b="1" u="sng">
                          <a:solidFill>
                            <a:schemeClr val="hlink"/>
                          </a:solidFill>
                          <a:hlinkClick r:id="rId5"/>
                        </a:rPr>
                        <a:t>take action</a:t>
                      </a:r>
                      <a:r>
                        <a:rPr lang="en-GB" sz="1200">
                          <a:solidFill>
                            <a:schemeClr val="dk1"/>
                          </a:solidFill>
                        </a:rPr>
                        <a:t> for clean seas.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12, 13, 15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Overfishing</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find out about sustainable seafood on the </a:t>
                      </a:r>
                      <a:r>
                        <a:rPr lang="en-GB" sz="1200" b="1" u="sng">
                          <a:solidFill>
                            <a:schemeClr val="hlink"/>
                          </a:solidFill>
                          <a:hlinkClick r:id="rId6"/>
                        </a:rPr>
                        <a:t>Marine Conservation Society</a:t>
                      </a:r>
                      <a:r>
                        <a:rPr lang="en-GB" sz="1200">
                          <a:solidFill>
                            <a:schemeClr val="dk1"/>
                          </a:solidFill>
                        </a:rPr>
                        <a:t> website and the </a:t>
                      </a:r>
                      <a:r>
                        <a:rPr lang="en-GB" sz="1200" b="1" u="sng">
                          <a:solidFill>
                            <a:schemeClr val="hlink"/>
                          </a:solidFill>
                          <a:hlinkClick r:id="rId7"/>
                        </a:rPr>
                        <a:t>Good Fish Guide</a:t>
                      </a:r>
                      <a:r>
                        <a:rPr lang="en-GB" sz="1200">
                          <a:solidFill>
                            <a:schemeClr val="dk1"/>
                          </a:solidFill>
                        </a:rPr>
                        <a:t> which provides information about sustainable seafood.  </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2, 12, 13, 15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Plastics in your bathroom</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use the Clean Seas interactive tool, </a:t>
                      </a:r>
                      <a:r>
                        <a:rPr lang="en-GB" sz="1200" b="1" u="sng">
                          <a:solidFill>
                            <a:schemeClr val="hlink"/>
                          </a:solidFill>
                          <a:hlinkClick r:id="rId8"/>
                        </a:rPr>
                        <a:t>What’s in your bathroom?</a:t>
                      </a:r>
                      <a:r>
                        <a:rPr lang="en-GB" sz="1200" b="1">
                          <a:solidFill>
                            <a:schemeClr val="dk1"/>
                          </a:solidFill>
                        </a:rPr>
                        <a:t> </a:t>
                      </a:r>
                      <a:r>
                        <a:rPr lang="en-GB" sz="1200">
                          <a:solidFill>
                            <a:schemeClr val="dk1"/>
                          </a:solidFill>
                        </a:rPr>
                        <a:t>to explore the hidden plastics in cosmetics and personal care products.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Related goals: 12, 13, 15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9">
                            <a:extLst>
                              <a:ext uri="{A12FA001-AC4F-418D-AE19-62706E023703}">
                                <ahyp:hlinkClr xmlns:ahyp="http://schemas.microsoft.com/office/drawing/2018/hyperlinkcolor" val="tx"/>
                              </a:ext>
                            </a:extLst>
                          </a:hlinkClick>
                        </a:rPr>
                        <a:t>15 Life on Land</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Stop activities that threaten our global home, including deforestation, land degradation and loss of animal and plant species.</a:t>
                      </a:r>
                      <a:endParaRPr sz="1200" b="1"/>
                    </a:p>
                  </a:txBody>
                  <a:tcPr marL="91425" marR="91425" marT="91425" marB="91425">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Grow your own</a:t>
                      </a:r>
                      <a:endParaRPr sz="1200" b="1"/>
                    </a:p>
                  </a:txBody>
                  <a:tcPr marL="91425" marR="91425" marT="91425" marB="91425"/>
                </a:tc>
                <a:tc>
                  <a:txBody>
                    <a:bodyPr/>
                    <a:lstStyle/>
                    <a:p>
                      <a:pPr marL="0" lvl="0" indent="0" algn="l" rtl="0">
                        <a:spcBef>
                          <a:spcPts val="0"/>
                        </a:spcBef>
                        <a:spcAft>
                          <a:spcPts val="0"/>
                        </a:spcAft>
                        <a:buNone/>
                      </a:pPr>
                      <a:r>
                        <a:rPr lang="en-GB" sz="1200"/>
                        <a:t>Before the session, collate information about allotments and other community gardening projects in the local area - you can usually find out information on the local council website.  You can also find information on the </a:t>
                      </a:r>
                      <a:r>
                        <a:rPr lang="en-GB" sz="1200" b="1" u="sng">
                          <a:solidFill>
                            <a:schemeClr val="hlink"/>
                          </a:solidFill>
                          <a:hlinkClick r:id="rId10"/>
                        </a:rPr>
                        <a:t>National Allotment Society website</a:t>
                      </a:r>
                      <a:r>
                        <a:rPr lang="en-GB" sz="1200"/>
                        <a:t>.  </a:t>
                      </a:r>
                      <a:endParaRPr sz="1200"/>
                    </a:p>
                    <a:p>
                      <a:pPr marL="0" lvl="0" indent="0" algn="l" rtl="0">
                        <a:spcBef>
                          <a:spcPts val="0"/>
                        </a:spcBef>
                        <a:spcAft>
                          <a:spcPts val="0"/>
                        </a:spcAft>
                        <a:buNone/>
                      </a:pPr>
                      <a:r>
                        <a:rPr lang="en-GB" sz="1200"/>
                        <a:t>Related goals: 13, 14</a:t>
                      </a:r>
                      <a:endParaRPr sz="1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Talking about the environment</a:t>
                      </a:r>
                      <a:endParaRPr sz="1200" b="1"/>
                    </a:p>
                  </a:txBody>
                  <a:tcPr marL="91425" marR="91425" marT="91425" marB="91425"/>
                </a:tc>
                <a:tc>
                  <a:txBody>
                    <a:bodyPr/>
                    <a:lstStyle/>
                    <a:p>
                      <a:pPr marL="0" lvl="0" indent="0" algn="l" rtl="0">
                        <a:spcBef>
                          <a:spcPts val="0"/>
                        </a:spcBef>
                        <a:spcAft>
                          <a:spcPts val="0"/>
                        </a:spcAft>
                        <a:buNone/>
                      </a:pPr>
                      <a:r>
                        <a:rPr lang="en-GB" sz="1200">
                          <a:solidFill>
                            <a:schemeClr val="dk1"/>
                          </a:solidFill>
                        </a:rPr>
                        <a:t>Before the session, collate meanings for the suggested words.</a:t>
                      </a:r>
                      <a:endParaRPr sz="1350">
                        <a:solidFill>
                          <a:schemeClr val="dk1"/>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GB" sz="1200">
                          <a:solidFill>
                            <a:schemeClr val="dk1"/>
                          </a:solidFill>
                        </a:rPr>
                        <a:t>Related goals: 13, 14</a:t>
                      </a:r>
                      <a:endParaRPr sz="12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Go wild</a:t>
                      </a:r>
                      <a:endParaRPr sz="1200" b="1"/>
                    </a:p>
                  </a:txBody>
                  <a:tcPr marL="91425" marR="91425" marT="91425" marB="91425"/>
                </a:tc>
                <a:tc>
                  <a:txBody>
                    <a:bodyPr/>
                    <a:lstStyle/>
                    <a:p>
                      <a:pPr marL="0" lvl="0" indent="0" algn="l" rtl="0">
                        <a:spcBef>
                          <a:spcPts val="0"/>
                        </a:spcBef>
                        <a:spcAft>
                          <a:spcPts val="0"/>
                        </a:spcAft>
                        <a:buNone/>
                      </a:pPr>
                      <a:r>
                        <a:rPr lang="en-GB" sz="1200"/>
                        <a:t>Before the session, read this BBC article on </a:t>
                      </a:r>
                      <a:r>
                        <a:rPr lang="en-GB" sz="1200" b="1" u="sng">
                          <a:solidFill>
                            <a:schemeClr val="hlink"/>
                          </a:solidFill>
                          <a:hlinkClick r:id="rId11"/>
                        </a:rPr>
                        <a:t>why wildflowers meadows are so special</a:t>
                      </a:r>
                      <a:r>
                        <a:rPr lang="en-GB" sz="1200"/>
                        <a:t> and find out why wildflowers matter on the </a:t>
                      </a:r>
                      <a:r>
                        <a:rPr lang="en-GB" sz="1200" b="1" u="sng">
                          <a:solidFill>
                            <a:schemeClr val="hlink"/>
                          </a:solidFill>
                          <a:hlinkClick r:id="rId12"/>
                        </a:rPr>
                        <a:t>Grow Wild</a:t>
                      </a:r>
                      <a:r>
                        <a:rPr lang="en-GB" sz="1200"/>
                        <a:t> website.  You could get some photos of wildflowers in the local area.</a:t>
                      </a:r>
                      <a:endParaRPr sz="1200"/>
                    </a:p>
                    <a:p>
                      <a:pPr marL="0" lvl="0" indent="0" algn="l" rtl="0">
                        <a:spcBef>
                          <a:spcPts val="0"/>
                        </a:spcBef>
                        <a:spcAft>
                          <a:spcPts val="0"/>
                        </a:spcAft>
                        <a:buNone/>
                      </a:pPr>
                      <a:r>
                        <a:rPr lang="en-GB" sz="1200"/>
                        <a:t>Related goals: 13, 14</a:t>
                      </a:r>
                      <a:endParaRPr sz="12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08"/>
          <p:cNvSpPr txBox="1">
            <a:spLocks noGrp="1"/>
          </p:cNvSpPr>
          <p:nvPr>
            <p:ph type="title"/>
          </p:nvPr>
        </p:nvSpPr>
        <p:spPr>
          <a:xfrm>
            <a:off x="453900" y="519475"/>
            <a:ext cx="6714600" cy="717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t>Teacher notes and sources</a:t>
            </a:r>
            <a:endParaRPr/>
          </a:p>
        </p:txBody>
      </p:sp>
      <p:graphicFrame>
        <p:nvGraphicFramePr>
          <p:cNvPr id="1342" name="Google Shape;1342;p108"/>
          <p:cNvGraphicFramePr/>
          <p:nvPr/>
        </p:nvGraphicFramePr>
        <p:xfrm>
          <a:off x="453900" y="984700"/>
          <a:ext cx="6618475" cy="5531880"/>
        </p:xfrm>
        <a:graphic>
          <a:graphicData uri="http://schemas.openxmlformats.org/drawingml/2006/table">
            <a:tbl>
              <a:tblPr>
                <a:noFill/>
                <a:tableStyleId>{CF70A79B-54FE-4CA5-AABD-F2127D2EE2EC}</a:tableStyleId>
              </a:tblPr>
              <a:tblGrid>
                <a:gridCol w="1241000">
                  <a:extLst>
                    <a:ext uri="{9D8B030D-6E8A-4147-A177-3AD203B41FA5}">
                      <a16:colId xmlns:a16="http://schemas.microsoft.com/office/drawing/2014/main" val="20000"/>
                    </a:ext>
                  </a:extLst>
                </a:gridCol>
                <a:gridCol w="537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lt1"/>
                          </a:solidFill>
                        </a:rPr>
                        <a:t>Activity</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b="1">
                          <a:solidFill>
                            <a:schemeClr val="lt1"/>
                          </a:solidFill>
                        </a:rPr>
                        <a:t>Notes and sources</a:t>
                      </a:r>
                      <a:endParaRPr b="1">
                        <a:solidFill>
                          <a:schemeClr val="lt1"/>
                        </a:solidFill>
                      </a:endParaRPr>
                    </a:p>
                  </a:txBody>
                  <a:tcPr marL="91425" marR="91425" marT="91425" marB="91425">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3">
                            <a:extLst>
                              <a:ext uri="{A12FA001-AC4F-418D-AE19-62706E023703}">
                                <ahyp:hlinkClr xmlns:ahyp="http://schemas.microsoft.com/office/drawing/2018/hyperlinkcolor" val="tx"/>
                              </a:ext>
                            </a:extLst>
                          </a:hlinkClick>
                        </a:rPr>
                        <a:t>16 Peace, Justice and Strong Institutions</a:t>
                      </a:r>
                      <a:endParaRPr sz="1200" b="1">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Ensure that everyone can live in a peaceful society, where they can have access to justice and don’t have to live in fear.  Encourage everyone to participate in the public life of their countries.</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t>Peace</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reflect on the meaning of peace.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b="1"/>
                        <a:t>Voting</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consider the reasons to vote, visit the </a:t>
                      </a:r>
                      <a:r>
                        <a:rPr lang="en-GB" sz="1200" b="1" u="sng">
                          <a:solidFill>
                            <a:schemeClr val="hlink"/>
                          </a:solidFill>
                          <a:hlinkClick r:id="rId4"/>
                        </a:rPr>
                        <a:t>Electoral Commission</a:t>
                      </a:r>
                      <a:r>
                        <a:rPr lang="en-GB" sz="1200">
                          <a:solidFill>
                            <a:schemeClr val="dk1"/>
                          </a:solidFill>
                        </a:rPr>
                        <a:t> website to find out who can vote, elections and how to register.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a:t>Human Rights</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Before the session, refresh your knowledge about Human Rights.  There is lots of information on</a:t>
                      </a:r>
                      <a:r>
                        <a:rPr lang="en-GB" sz="1200"/>
                        <a:t> the  </a:t>
                      </a:r>
                      <a:r>
                        <a:rPr lang="en-GB" sz="1200" b="1" u="sng">
                          <a:solidFill>
                            <a:schemeClr val="hlink"/>
                          </a:solidFill>
                          <a:hlinkClick r:id="rId5"/>
                        </a:rPr>
                        <a:t>Equality and Human Rights Commission</a:t>
                      </a:r>
                      <a:r>
                        <a:rPr lang="en-GB" sz="1200"/>
                        <a:t> website</a:t>
                      </a:r>
                      <a:r>
                        <a:rPr lang="en-GB" sz="1200">
                          <a:solidFill>
                            <a:schemeClr val="dk1"/>
                          </a:solidFill>
                        </a:rPr>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Clr>
                          <a:schemeClr val="dk1"/>
                        </a:buClr>
                        <a:buSzPts val="1100"/>
                        <a:buFont typeface="Arial"/>
                        <a:buNone/>
                      </a:pPr>
                      <a:r>
                        <a:rPr lang="en-GB" sz="1200" b="1" u="sng">
                          <a:solidFill>
                            <a:srgbClr val="1155CC"/>
                          </a:solidFill>
                          <a:hlinkClick r:id="rId6">
                            <a:extLst>
                              <a:ext uri="{A12FA001-AC4F-418D-AE19-62706E023703}">
                                <ahyp:hlinkClr xmlns:ahyp="http://schemas.microsoft.com/office/drawing/2018/hyperlinkcolor" val="tx"/>
                              </a:ext>
                            </a:extLst>
                          </a:hlinkClick>
                        </a:rPr>
                        <a:t>17 Partnerships for the Goals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Encourage governments, the private sector, civil society and individuals to work together to reach the goals.</a:t>
                      </a:r>
                      <a:endParaRPr sz="1200" b="1"/>
                    </a:p>
                  </a:txBody>
                  <a:tcPr marL="91425" marR="91425" marT="91425" marB="91425">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200" b="1"/>
                        <a:t>Helping each other</a:t>
                      </a:r>
                      <a:endParaRPr sz="1200" b="1"/>
                    </a:p>
                  </a:txBody>
                  <a:tcPr marL="91425" marR="91425" marT="91425" marB="91425"/>
                </a:tc>
                <a:tc>
                  <a:txBody>
                    <a:bodyPr/>
                    <a:lstStyle/>
                    <a:p>
                      <a:pPr marL="0" lvl="0" indent="0" algn="l" rtl="0">
                        <a:spcBef>
                          <a:spcPts val="0"/>
                        </a:spcBef>
                        <a:spcAft>
                          <a:spcPts val="0"/>
                        </a:spcAft>
                        <a:buNone/>
                      </a:pPr>
                      <a:r>
                        <a:rPr lang="en-GB" sz="1200"/>
                        <a:t>Before the sessions, think about the value of working together.  The images for the activity represent sharing ideas, communication, support and encouragement and financial support.</a:t>
                      </a:r>
                      <a:endParaRPr sz="1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200" b="1"/>
                        <a:t>Working together</a:t>
                      </a:r>
                      <a:endParaRPr sz="1200" b="1"/>
                    </a:p>
                  </a:txBody>
                  <a:tcPr marL="91425" marR="91425" marT="91425" marB="91425"/>
                </a:tc>
                <a:tc>
                  <a:txBody>
                    <a:bodyPr/>
                    <a:lstStyle/>
                    <a:p>
                      <a:pPr marL="0" lvl="0" indent="0" algn="l" rtl="0">
                        <a:spcBef>
                          <a:spcPts val="0"/>
                        </a:spcBef>
                        <a:spcAft>
                          <a:spcPts val="0"/>
                        </a:spcAft>
                        <a:buNone/>
                      </a:pPr>
                      <a:r>
                        <a:rPr lang="en-GB" sz="1200">
                          <a:solidFill>
                            <a:schemeClr val="dk1"/>
                          </a:solidFill>
                        </a:rPr>
                        <a:t>Before the session, think about phrases that promote the importance of working together.</a:t>
                      </a:r>
                      <a:endParaRPr sz="12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GB" sz="1200" b="1"/>
                        <a:t>About the United Nations</a:t>
                      </a:r>
                      <a:endParaRPr sz="1200" b="1"/>
                    </a:p>
                  </a:txBody>
                  <a:tcPr marL="91425" marR="91425" marT="91425" marB="91425"/>
                </a:tc>
                <a:tc>
                  <a:txBody>
                    <a:bodyPr/>
                    <a:lstStyle/>
                    <a:p>
                      <a:pPr marL="0" lvl="0" indent="0" algn="l" rtl="0">
                        <a:spcBef>
                          <a:spcPts val="0"/>
                        </a:spcBef>
                        <a:spcAft>
                          <a:spcPts val="0"/>
                        </a:spcAft>
                        <a:buNone/>
                      </a:pPr>
                      <a:r>
                        <a:rPr lang="en-GB" sz="1200"/>
                        <a:t>Before the session, visit the </a:t>
                      </a:r>
                      <a:r>
                        <a:rPr lang="en-GB" sz="1200" b="1" u="sng">
                          <a:solidFill>
                            <a:schemeClr val="hlink"/>
                          </a:solidFill>
                          <a:hlinkClick r:id="rId7"/>
                        </a:rPr>
                        <a:t>Essential UN website</a:t>
                      </a:r>
                      <a:r>
                        <a:rPr lang="en-GB" sz="1200"/>
                        <a:t> to find out more about the how and when the UN was formed, who is part of the UN and the work it does.</a:t>
                      </a:r>
                      <a:endParaRPr sz="12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0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12325" y="557725"/>
            <a:ext cx="2609850" cy="1390650"/>
          </a:xfrm>
          <a:prstGeom prst="rect">
            <a:avLst/>
          </a:prstGeom>
          <a:noFill/>
          <a:ln>
            <a:noFill/>
          </a:ln>
        </p:spPr>
      </p:pic>
      <p:graphicFrame>
        <p:nvGraphicFramePr>
          <p:cNvPr id="1349" name="Google Shape;1349;p109"/>
          <p:cNvGraphicFramePr/>
          <p:nvPr/>
        </p:nvGraphicFramePr>
        <p:xfrm>
          <a:off x="331750" y="7712050"/>
          <a:ext cx="3000000" cy="3000000"/>
        </p:xfrm>
        <a:graphic>
          <a:graphicData uri="http://schemas.openxmlformats.org/drawingml/2006/table">
            <a:tbl>
              <a:tblPr>
                <a:noFill/>
                <a:tableStyleId>{A2767574-B62D-473E-AC30-C70D032C4A17}</a:tableStyleId>
              </a:tblPr>
              <a:tblGrid>
                <a:gridCol w="1724125">
                  <a:extLst>
                    <a:ext uri="{9D8B030D-6E8A-4147-A177-3AD203B41FA5}">
                      <a16:colId xmlns:a16="http://schemas.microsoft.com/office/drawing/2014/main" val="20000"/>
                    </a:ext>
                  </a:extLst>
                </a:gridCol>
                <a:gridCol w="1724125">
                  <a:extLst>
                    <a:ext uri="{9D8B030D-6E8A-4147-A177-3AD203B41FA5}">
                      <a16:colId xmlns:a16="http://schemas.microsoft.com/office/drawing/2014/main" val="20001"/>
                    </a:ext>
                  </a:extLst>
                </a:gridCol>
                <a:gridCol w="1724125">
                  <a:extLst>
                    <a:ext uri="{9D8B030D-6E8A-4147-A177-3AD203B41FA5}">
                      <a16:colId xmlns:a16="http://schemas.microsoft.com/office/drawing/2014/main" val="20002"/>
                    </a:ext>
                  </a:extLst>
                </a:gridCol>
                <a:gridCol w="1724125">
                  <a:extLst>
                    <a:ext uri="{9D8B030D-6E8A-4147-A177-3AD203B41FA5}">
                      <a16:colId xmlns:a16="http://schemas.microsoft.com/office/drawing/2014/main" val="20003"/>
                    </a:ext>
                  </a:extLst>
                </a:gridCol>
              </a:tblGrid>
              <a:tr h="950125">
                <a:tc>
                  <a:txBody>
                    <a:bodyPr/>
                    <a:lstStyle/>
                    <a:p>
                      <a:pPr marL="0" lvl="0" indent="0" algn="l" rtl="0">
                        <a:lnSpc>
                          <a:spcPct val="115000"/>
                        </a:lnSpc>
                        <a:spcBef>
                          <a:spcPts val="0"/>
                        </a:spcBef>
                        <a:spcAft>
                          <a:spcPts val="0"/>
                        </a:spcAft>
                        <a:buNone/>
                      </a:pPr>
                      <a:r>
                        <a:rPr lang="en-GB" sz="1200" b="1"/>
                        <a:t>DELIVERED BY</a:t>
                      </a: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t>DEVELOPED BY</a:t>
                      </a: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t>FUNDED  BY</a:t>
                      </a: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74825">
                <a:tc>
                  <a:txBody>
                    <a:bodyPr/>
                    <a:lstStyle/>
                    <a:p>
                      <a:pPr marL="0" lvl="0" indent="0" algn="l" rtl="0">
                        <a:spcBef>
                          <a:spcPts val="0"/>
                        </a:spcBef>
                        <a:spcAft>
                          <a:spcPts val="0"/>
                        </a:spcAft>
                        <a:buNone/>
                      </a:pP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350" name="Google Shape;1350;p10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1750" y="8503625"/>
            <a:ext cx="1572322" cy="685800"/>
          </a:xfrm>
          <a:prstGeom prst="rect">
            <a:avLst/>
          </a:prstGeom>
          <a:noFill/>
          <a:ln>
            <a:noFill/>
          </a:ln>
        </p:spPr>
      </p:pic>
      <p:pic>
        <p:nvPicPr>
          <p:cNvPr id="1351" name="Google Shape;1351;p10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143275" y="8503625"/>
            <a:ext cx="1266825" cy="685800"/>
          </a:xfrm>
          <a:prstGeom prst="rect">
            <a:avLst/>
          </a:prstGeom>
          <a:noFill/>
          <a:ln>
            <a:noFill/>
          </a:ln>
        </p:spPr>
      </p:pic>
      <p:pic>
        <p:nvPicPr>
          <p:cNvPr id="1352" name="Google Shape;1352;p109"/>
          <p:cNvPicPr preferRelativeResize="0"/>
          <p:nvPr/>
        </p:nvPicPr>
        <p:blipFill rotWithShape="1">
          <a:blip r:embed="rId6" cstate="email">
            <a:alphaModFix/>
            <a:extLst>
              <a:ext uri="{28A0092B-C50C-407E-A947-70E740481C1C}">
                <a14:useLocalDpi xmlns:a14="http://schemas.microsoft.com/office/drawing/2010/main"/>
              </a:ext>
            </a:extLst>
          </a:blip>
          <a:srcRect t="-14956" r="-6247" b="-13644"/>
          <a:stretch/>
        </p:blipFill>
        <p:spPr>
          <a:xfrm>
            <a:off x="5504125" y="8370275"/>
            <a:ext cx="1343025" cy="95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67"/>
          <p:cNvGrpSpPr/>
          <p:nvPr/>
        </p:nvGrpSpPr>
        <p:grpSpPr>
          <a:xfrm>
            <a:off x="571949" y="1283426"/>
            <a:ext cx="6493639" cy="2790702"/>
            <a:chOff x="571961" y="1283423"/>
            <a:chExt cx="6493639" cy="2790702"/>
          </a:xfrm>
        </p:grpSpPr>
        <p:sp>
          <p:nvSpPr>
            <p:cNvPr id="553" name="Google Shape;553;p67"/>
            <p:cNvSpPr/>
            <p:nvPr/>
          </p:nvSpPr>
          <p:spPr>
            <a:xfrm>
              <a:off x="3483900" y="1283525"/>
              <a:ext cx="3581700" cy="2790600"/>
            </a:xfrm>
            <a:prstGeom prst="rect">
              <a:avLst/>
            </a:prstGeom>
            <a:solidFill>
              <a:srgbClr val="E5243B"/>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800" b="1">
                  <a:solidFill>
                    <a:schemeClr val="lt1"/>
                  </a:solidFill>
                  <a:latin typeface="Oswald"/>
                  <a:ea typeface="Oswald"/>
                  <a:cs typeface="Oswald"/>
                  <a:sym typeface="Oswald"/>
                </a:rPr>
                <a:t>FOOD BANKS</a:t>
              </a:r>
              <a:endParaRPr sz="4800" b="1">
                <a:solidFill>
                  <a:schemeClr val="lt1"/>
                </a:solidFill>
                <a:latin typeface="Oswald"/>
                <a:ea typeface="Oswald"/>
                <a:cs typeface="Oswald"/>
                <a:sym typeface="Oswald"/>
              </a:endParaRPr>
            </a:p>
          </p:txBody>
        </p:sp>
        <p:pic>
          <p:nvPicPr>
            <p:cNvPr id="554" name="Google Shape;554;p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1961" y="1283423"/>
              <a:ext cx="2790664" cy="2790664"/>
            </a:xfrm>
            <a:prstGeom prst="rect">
              <a:avLst/>
            </a:prstGeom>
            <a:noFill/>
            <a:ln>
              <a:noFill/>
            </a:ln>
          </p:spPr>
        </p:pic>
      </p:grpSp>
      <p:cxnSp>
        <p:nvCxnSpPr>
          <p:cNvPr id="555" name="Google Shape;555;p67"/>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556" name="Google Shape;556;p67"/>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557" name="Google Shape;557;p67"/>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grpSp>
        <p:nvGrpSpPr>
          <p:cNvPr id="558" name="Google Shape;558;p67"/>
          <p:cNvGrpSpPr/>
          <p:nvPr/>
        </p:nvGrpSpPr>
        <p:grpSpPr>
          <a:xfrm>
            <a:off x="571949" y="4399839"/>
            <a:ext cx="6493639" cy="2790702"/>
            <a:chOff x="571961" y="1283423"/>
            <a:chExt cx="6493639" cy="2790702"/>
          </a:xfrm>
        </p:grpSpPr>
        <p:sp>
          <p:nvSpPr>
            <p:cNvPr id="559" name="Google Shape;559;p67"/>
            <p:cNvSpPr/>
            <p:nvPr/>
          </p:nvSpPr>
          <p:spPr>
            <a:xfrm>
              <a:off x="3483900" y="1283525"/>
              <a:ext cx="3581700" cy="2790600"/>
            </a:xfrm>
            <a:prstGeom prst="rect">
              <a:avLst/>
            </a:prstGeom>
            <a:solidFill>
              <a:srgbClr val="E5243B"/>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DONATING UNWANTED </a:t>
              </a:r>
              <a:endParaRPr sz="4000" b="1">
                <a:solidFill>
                  <a:schemeClr val="lt1"/>
                </a:solidFill>
                <a:latin typeface="Oswald"/>
                <a:ea typeface="Oswald"/>
                <a:cs typeface="Oswald"/>
                <a:sym typeface="Oswald"/>
              </a:endParaRPr>
            </a:p>
            <a:p>
              <a:pPr marL="269999" lvl="0" indent="0" algn="l" rtl="0">
                <a:spcBef>
                  <a:spcPts val="0"/>
                </a:spcBef>
                <a:spcAft>
                  <a:spcPts val="0"/>
                </a:spcAft>
                <a:buNone/>
              </a:pPr>
              <a:r>
                <a:rPr lang="en-GB" sz="4000" b="1">
                  <a:solidFill>
                    <a:schemeClr val="lt1"/>
                  </a:solidFill>
                  <a:latin typeface="Oswald"/>
                  <a:ea typeface="Oswald"/>
                  <a:cs typeface="Oswald"/>
                  <a:sym typeface="Oswald"/>
                </a:rPr>
                <a:t>ITEMS</a:t>
              </a:r>
              <a:endParaRPr sz="4000" b="1">
                <a:solidFill>
                  <a:schemeClr val="lt1"/>
                </a:solidFill>
                <a:latin typeface="Oswald"/>
                <a:ea typeface="Oswald"/>
                <a:cs typeface="Oswald"/>
                <a:sym typeface="Oswald"/>
              </a:endParaRPr>
            </a:p>
          </p:txBody>
        </p:sp>
        <p:pic>
          <p:nvPicPr>
            <p:cNvPr id="560" name="Google Shape;560;p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1961" y="1283423"/>
              <a:ext cx="2790664" cy="2790664"/>
            </a:xfrm>
            <a:prstGeom prst="rect">
              <a:avLst/>
            </a:prstGeom>
            <a:noFill/>
            <a:ln>
              <a:noFill/>
            </a:ln>
          </p:spPr>
        </p:pic>
      </p:grpSp>
      <p:grpSp>
        <p:nvGrpSpPr>
          <p:cNvPr id="561" name="Google Shape;561;p67"/>
          <p:cNvGrpSpPr/>
          <p:nvPr/>
        </p:nvGrpSpPr>
        <p:grpSpPr>
          <a:xfrm>
            <a:off x="571949" y="7518151"/>
            <a:ext cx="6493639" cy="2790702"/>
            <a:chOff x="571961" y="1283423"/>
            <a:chExt cx="6493639" cy="2790702"/>
          </a:xfrm>
        </p:grpSpPr>
        <p:sp>
          <p:nvSpPr>
            <p:cNvPr id="562" name="Google Shape;562;p67"/>
            <p:cNvSpPr/>
            <p:nvPr/>
          </p:nvSpPr>
          <p:spPr>
            <a:xfrm>
              <a:off x="3483900" y="1283525"/>
              <a:ext cx="3581700" cy="2790600"/>
            </a:xfrm>
            <a:prstGeom prst="rect">
              <a:avLst/>
            </a:prstGeom>
            <a:solidFill>
              <a:srgbClr val="E5243B"/>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REAL </a:t>
              </a:r>
              <a:endParaRPr sz="4000" b="1">
                <a:solidFill>
                  <a:schemeClr val="lt1"/>
                </a:solidFill>
                <a:latin typeface="Oswald"/>
                <a:ea typeface="Oswald"/>
                <a:cs typeface="Oswald"/>
                <a:sym typeface="Oswald"/>
              </a:endParaRPr>
            </a:p>
            <a:p>
              <a:pPr marL="269999" lvl="0" indent="0" algn="l" rtl="0">
                <a:spcBef>
                  <a:spcPts val="0"/>
                </a:spcBef>
                <a:spcAft>
                  <a:spcPts val="0"/>
                </a:spcAft>
                <a:buNone/>
              </a:pPr>
              <a:r>
                <a:rPr lang="en-GB" sz="4000" b="1">
                  <a:solidFill>
                    <a:schemeClr val="lt1"/>
                  </a:solidFill>
                  <a:latin typeface="Oswald"/>
                  <a:ea typeface="Oswald"/>
                  <a:cs typeface="Oswald"/>
                  <a:sym typeface="Oswald"/>
                </a:rPr>
                <a:t>LIVING WAGE</a:t>
              </a:r>
              <a:endParaRPr sz="4000" b="1">
                <a:solidFill>
                  <a:schemeClr val="lt1"/>
                </a:solidFill>
              </a:endParaRPr>
            </a:p>
          </p:txBody>
        </p:sp>
        <p:pic>
          <p:nvPicPr>
            <p:cNvPr id="563" name="Google Shape;563;p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1961" y="1283423"/>
              <a:ext cx="2790664" cy="2790664"/>
            </a:xfrm>
            <a:prstGeom prst="rect">
              <a:avLst/>
            </a:prstGeom>
            <a:noFill/>
            <a:ln>
              <a:noFill/>
            </a:ln>
          </p:spPr>
        </p:pic>
      </p:grpSp>
      <p:grpSp>
        <p:nvGrpSpPr>
          <p:cNvPr id="564" name="Google Shape;564;p67"/>
          <p:cNvGrpSpPr/>
          <p:nvPr/>
        </p:nvGrpSpPr>
        <p:grpSpPr>
          <a:xfrm>
            <a:off x="571975" y="240125"/>
            <a:ext cx="6493600" cy="848600"/>
            <a:chOff x="571950" y="240125"/>
            <a:chExt cx="6493600" cy="848600"/>
          </a:xfrm>
        </p:grpSpPr>
        <p:sp>
          <p:nvSpPr>
            <p:cNvPr id="565" name="Google Shape;565;p67"/>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hlinkClick r:id="rId4"/>
                </a:rPr>
                <a:t> </a:t>
              </a:r>
              <a:r>
                <a:rPr lang="en-GB" sz="2600" b="1" u="sng">
                  <a:solidFill>
                    <a:schemeClr val="hlink"/>
                  </a:solidFill>
                  <a:latin typeface="Oswald"/>
                  <a:ea typeface="Oswald"/>
                  <a:cs typeface="Oswald"/>
                  <a:sym typeface="Oswald"/>
                  <a:hlinkClick r:id="rId4"/>
                </a:rPr>
                <a:t>FIND OUT MORE</a:t>
              </a:r>
              <a:endParaRPr sz="2600" b="1">
                <a:solidFill>
                  <a:srgbClr val="E63E3B"/>
                </a:solidFill>
                <a:latin typeface="Oswald"/>
                <a:ea typeface="Oswald"/>
                <a:cs typeface="Oswald"/>
                <a:sym typeface="Oswald"/>
              </a:endParaRPr>
            </a:p>
          </p:txBody>
        </p:sp>
        <p:sp>
          <p:nvSpPr>
            <p:cNvPr id="566" name="Google Shape;566;p67"/>
            <p:cNvSpPr/>
            <p:nvPr/>
          </p:nvSpPr>
          <p:spPr>
            <a:xfrm>
              <a:off x="571950" y="270325"/>
              <a:ext cx="543600" cy="818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5000" b="1">
                  <a:solidFill>
                    <a:srgbClr val="E63E3B"/>
                  </a:solidFill>
                  <a:latin typeface="Oswald"/>
                  <a:ea typeface="Oswald"/>
                  <a:cs typeface="Oswald"/>
                  <a:sym typeface="Oswald"/>
                </a:rPr>
                <a:t>1</a:t>
              </a:r>
              <a:endParaRPr sz="5000" b="1">
                <a:solidFill>
                  <a:srgbClr val="E63E3B"/>
                </a:solidFill>
                <a:latin typeface="Oswald"/>
                <a:ea typeface="Oswald"/>
                <a:cs typeface="Oswald"/>
                <a:sym typeface="Oswald"/>
              </a:endParaRPr>
            </a:p>
          </p:txBody>
        </p:sp>
      </p:grpSp>
      <p:sp>
        <p:nvSpPr>
          <p:cNvPr id="567" name="Google Shape;567;p67"/>
          <p:cNvSpPr txBox="1"/>
          <p:nvPr/>
        </p:nvSpPr>
        <p:spPr>
          <a:xfrm>
            <a:off x="8739400" y="9051225"/>
            <a:ext cx="757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b="1">
              <a:solidFill>
                <a:schemeClr val="dk1"/>
              </a:solidFill>
              <a:latin typeface="Oswald"/>
              <a:ea typeface="Oswald"/>
              <a:cs typeface="Oswald"/>
              <a:sym typeface="Oswald"/>
            </a:endParaRPr>
          </a:p>
        </p:txBody>
      </p:sp>
      <p:sp>
        <p:nvSpPr>
          <p:cNvPr id="568" name="Google Shape;568;p67"/>
          <p:cNvSpPr txBox="1">
            <a:spLocks noGrp="1"/>
          </p:cNvSpPr>
          <p:nvPr>
            <p:ph type="title"/>
          </p:nvPr>
        </p:nvSpPr>
        <p:spPr>
          <a:xfrm>
            <a:off x="1097925" y="249350"/>
            <a:ext cx="2364900" cy="848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E5243B"/>
                </a:solidFill>
              </a:rPr>
              <a:t>NO</a:t>
            </a:r>
            <a:endParaRPr>
              <a:solidFill>
                <a:srgbClr val="E5243B"/>
              </a:solidFill>
            </a:endParaRPr>
          </a:p>
          <a:p>
            <a:pPr marL="0" lvl="0" indent="0" algn="l" rtl="0">
              <a:spcBef>
                <a:spcPts val="0"/>
              </a:spcBef>
              <a:spcAft>
                <a:spcPts val="0"/>
              </a:spcAft>
              <a:buNone/>
            </a:pPr>
            <a:r>
              <a:rPr lang="en-GB">
                <a:solidFill>
                  <a:srgbClr val="E5243B"/>
                </a:solidFill>
              </a:rPr>
              <a:t>POVERTY</a:t>
            </a:r>
            <a:endParaRPr>
              <a:solidFill>
                <a:srgbClr val="E5243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8"/>
          <p:cNvSpPr/>
          <p:nvPr/>
        </p:nvSpPr>
        <p:spPr>
          <a:xfrm>
            <a:off x="594667" y="7563500"/>
            <a:ext cx="6448200" cy="2700000"/>
          </a:xfrm>
          <a:prstGeom prst="rect">
            <a:avLst/>
          </a:prstGeom>
          <a:solidFill>
            <a:srgbClr val="F3F3F3"/>
          </a:solidFill>
          <a:ln w="38100" cap="flat" cmpd="sng">
            <a:solidFill>
              <a:srgbClr val="E5243B"/>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1800" b="1">
                <a:solidFill>
                  <a:srgbClr val="E5243B"/>
                </a:solidFill>
                <a:latin typeface="Roboto"/>
                <a:ea typeface="Roboto"/>
                <a:cs typeface="Roboto"/>
                <a:sym typeface="Roboto"/>
              </a:rPr>
              <a:t>National Living Wage and Real Living Wage</a:t>
            </a:r>
            <a:endParaRPr sz="1800" b="1">
              <a:solidFill>
                <a:srgbClr val="E5243B"/>
              </a:solidFill>
              <a:latin typeface="Roboto"/>
              <a:ea typeface="Roboto"/>
              <a:cs typeface="Roboto"/>
              <a:sym typeface="Roboto"/>
            </a:endParaRPr>
          </a:p>
          <a:p>
            <a:pPr marL="179999" marR="144172" lvl="0" indent="0" algn="l" rtl="0">
              <a:spcBef>
                <a:spcPts val="1000"/>
              </a:spcBef>
              <a:spcAft>
                <a:spcPts val="0"/>
              </a:spcAft>
              <a:buNone/>
            </a:pPr>
            <a:r>
              <a:rPr lang="en-GB" sz="1600">
                <a:solidFill>
                  <a:schemeClr val="dk1"/>
                </a:solidFill>
                <a:latin typeface="Roboto"/>
                <a:ea typeface="Roboto"/>
                <a:cs typeface="Roboto"/>
                <a:sym typeface="Roboto"/>
              </a:rPr>
              <a:t>The </a:t>
            </a:r>
            <a:r>
              <a:rPr lang="en-GB" sz="1600" b="1">
                <a:solidFill>
                  <a:schemeClr val="dk1"/>
                </a:solidFill>
                <a:latin typeface="Roboto"/>
                <a:ea typeface="Roboto"/>
                <a:cs typeface="Roboto"/>
                <a:sym typeface="Roboto"/>
              </a:rPr>
              <a:t>National Living Wage</a:t>
            </a:r>
            <a:r>
              <a:rPr lang="en-GB" sz="1600">
                <a:solidFill>
                  <a:schemeClr val="dk1"/>
                </a:solidFill>
                <a:latin typeface="Roboto"/>
                <a:ea typeface="Roboto"/>
                <a:cs typeface="Roboto"/>
                <a:sym typeface="Roboto"/>
              </a:rPr>
              <a:t> is the minimum wage rate for over 23s.  It is set from a percentage of medium earnings.</a:t>
            </a:r>
            <a:endParaRPr sz="1600">
              <a:solidFill>
                <a:schemeClr val="dk1"/>
              </a:solidFill>
              <a:latin typeface="Roboto"/>
              <a:ea typeface="Roboto"/>
              <a:cs typeface="Roboto"/>
              <a:sym typeface="Roboto"/>
            </a:endParaRPr>
          </a:p>
          <a:p>
            <a:pPr marL="179999" marR="144172" lvl="0" indent="0" algn="l" rtl="0">
              <a:spcBef>
                <a:spcPts val="1000"/>
              </a:spcBef>
              <a:spcAft>
                <a:spcPts val="0"/>
              </a:spcAft>
              <a:buNone/>
            </a:pPr>
            <a:r>
              <a:rPr lang="en-GB" sz="1600">
                <a:solidFill>
                  <a:schemeClr val="dk1"/>
                </a:solidFill>
                <a:latin typeface="Roboto"/>
                <a:ea typeface="Roboto"/>
                <a:cs typeface="Roboto"/>
                <a:sym typeface="Roboto"/>
              </a:rPr>
              <a:t>The </a:t>
            </a:r>
            <a:r>
              <a:rPr lang="en-GB" sz="1600" b="1">
                <a:solidFill>
                  <a:schemeClr val="dk1"/>
                </a:solidFill>
                <a:latin typeface="Roboto"/>
                <a:ea typeface="Roboto"/>
                <a:cs typeface="Roboto"/>
                <a:sym typeface="Roboto"/>
              </a:rPr>
              <a:t>Real Living Wage </a:t>
            </a:r>
            <a:r>
              <a:rPr lang="en-GB" sz="1600">
                <a:solidFill>
                  <a:schemeClr val="dk1"/>
                </a:solidFill>
                <a:latin typeface="Roboto"/>
                <a:ea typeface="Roboto"/>
                <a:cs typeface="Roboto"/>
                <a:sym typeface="Roboto"/>
              </a:rPr>
              <a:t>is a higher wage rate that employers can choose to pay their staff.  It is based on the actual cost of living.  There is a higher rate for people working in London.</a:t>
            </a:r>
            <a:endParaRPr sz="1600">
              <a:solidFill>
                <a:schemeClr val="dk1"/>
              </a:solidFill>
              <a:latin typeface="Roboto"/>
              <a:ea typeface="Roboto"/>
              <a:cs typeface="Roboto"/>
              <a:sym typeface="Roboto"/>
            </a:endParaRPr>
          </a:p>
          <a:p>
            <a:pPr marL="809999" marR="144172" lvl="0" indent="-330200" algn="l" rtl="0">
              <a:spcBef>
                <a:spcPts val="1000"/>
              </a:spcBef>
              <a:spcAft>
                <a:spcPts val="0"/>
              </a:spcAft>
              <a:buClr>
                <a:schemeClr val="dk1"/>
              </a:buClr>
              <a:buSzPts val="1600"/>
              <a:buFont typeface="Roboto"/>
              <a:buAutoNum type="arabicPeriod"/>
            </a:pPr>
            <a:r>
              <a:rPr lang="en-GB" sz="1600">
                <a:solidFill>
                  <a:schemeClr val="dk1"/>
                </a:solidFill>
                <a:latin typeface="Roboto"/>
                <a:ea typeface="Roboto"/>
                <a:cs typeface="Roboto"/>
                <a:sym typeface="Roboto"/>
              </a:rPr>
              <a:t>What are the current living wage rates?</a:t>
            </a:r>
            <a:endParaRPr sz="1600">
              <a:solidFill>
                <a:schemeClr val="dk1"/>
              </a:solidFill>
              <a:latin typeface="Roboto"/>
              <a:ea typeface="Roboto"/>
              <a:cs typeface="Roboto"/>
              <a:sym typeface="Roboto"/>
            </a:endParaRPr>
          </a:p>
          <a:p>
            <a:pPr marL="809999" marR="144172" lvl="0" indent="-330200" algn="l" rtl="0">
              <a:spcBef>
                <a:spcPts val="0"/>
              </a:spcBef>
              <a:spcAft>
                <a:spcPts val="0"/>
              </a:spcAft>
              <a:buClr>
                <a:schemeClr val="dk1"/>
              </a:buClr>
              <a:buSzPts val="1600"/>
              <a:buFont typeface="Roboto"/>
              <a:buAutoNum type="arabicPeriod"/>
            </a:pPr>
            <a:r>
              <a:rPr lang="en-GB" sz="1600">
                <a:solidFill>
                  <a:schemeClr val="dk1"/>
                </a:solidFill>
                <a:latin typeface="Roboto"/>
                <a:ea typeface="Roboto"/>
                <a:cs typeface="Roboto"/>
                <a:sym typeface="Roboto"/>
              </a:rPr>
              <a:t>What do you think about the Real Living Wage?</a:t>
            </a:r>
            <a:endParaRPr sz="1600">
              <a:solidFill>
                <a:schemeClr val="dk1"/>
              </a:solidFill>
              <a:latin typeface="Roboto"/>
              <a:ea typeface="Roboto"/>
              <a:cs typeface="Roboto"/>
              <a:sym typeface="Roboto"/>
            </a:endParaRPr>
          </a:p>
          <a:p>
            <a:pPr marL="179999" marR="144172" lvl="0" indent="0" algn="l" rtl="0">
              <a:spcBef>
                <a:spcPts val="1000"/>
              </a:spcBef>
              <a:spcAft>
                <a:spcPts val="1000"/>
              </a:spcAft>
              <a:buNone/>
            </a:pPr>
            <a:endParaRPr>
              <a:solidFill>
                <a:schemeClr val="dk1"/>
              </a:solidFill>
              <a:latin typeface="Roboto"/>
              <a:ea typeface="Roboto"/>
              <a:cs typeface="Roboto"/>
              <a:sym typeface="Roboto"/>
            </a:endParaRPr>
          </a:p>
        </p:txBody>
      </p:sp>
      <p:cxnSp>
        <p:nvCxnSpPr>
          <p:cNvPr id="575" name="Google Shape;575;p68"/>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576" name="Google Shape;576;p68"/>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577" name="Google Shape;577;p68"/>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578" name="Google Shape;578;p68"/>
          <p:cNvSpPr/>
          <p:nvPr/>
        </p:nvSpPr>
        <p:spPr>
          <a:xfrm>
            <a:off x="594667" y="1328750"/>
            <a:ext cx="6448200" cy="2700000"/>
          </a:xfrm>
          <a:prstGeom prst="rect">
            <a:avLst/>
          </a:prstGeom>
          <a:solidFill>
            <a:srgbClr val="F3F3F3"/>
          </a:solidFill>
          <a:ln w="38100" cap="flat" cmpd="sng">
            <a:solidFill>
              <a:srgbClr val="E5243B"/>
            </a:solidFill>
            <a:prstDash val="solid"/>
            <a:round/>
            <a:headEnd type="none" w="sm" len="sm"/>
            <a:tailEnd type="none" w="sm" len="sm"/>
          </a:ln>
        </p:spPr>
        <p:txBody>
          <a:bodyPr spcFirstLastPara="1" wrap="square" lIns="91425" tIns="91425" rIns="91425" bIns="91425" anchor="t" anchorCtr="0">
            <a:noAutofit/>
          </a:bodyPr>
          <a:lstStyle/>
          <a:p>
            <a:pPr marL="269999" marR="144172" lvl="0" indent="0" algn="l" rtl="0">
              <a:spcBef>
                <a:spcPts val="0"/>
              </a:spcBef>
              <a:spcAft>
                <a:spcPts val="0"/>
              </a:spcAft>
              <a:buNone/>
            </a:pPr>
            <a:endParaRPr sz="600" b="1">
              <a:solidFill>
                <a:schemeClr val="accent2"/>
              </a:solidFill>
            </a:endParaRPr>
          </a:p>
          <a:p>
            <a:pPr marL="269999" marR="144172" lvl="0" indent="0" algn="l" rtl="0">
              <a:spcBef>
                <a:spcPts val="0"/>
              </a:spcBef>
              <a:spcAft>
                <a:spcPts val="0"/>
              </a:spcAft>
              <a:buNone/>
            </a:pPr>
            <a:r>
              <a:rPr lang="en-GB" sz="3600" b="1">
                <a:solidFill>
                  <a:schemeClr val="accent2"/>
                </a:solidFill>
              </a:rPr>
              <a:t>What is a Food Bank?</a:t>
            </a:r>
            <a:endParaRPr sz="3600" b="1">
              <a:solidFill>
                <a:schemeClr val="accent2"/>
              </a:solidFill>
            </a:endParaRPr>
          </a:p>
          <a:p>
            <a:pPr marL="269999" marR="144172" lvl="0" indent="0" algn="l" rtl="0">
              <a:spcBef>
                <a:spcPts val="0"/>
              </a:spcBef>
              <a:spcAft>
                <a:spcPts val="0"/>
              </a:spcAft>
              <a:buNone/>
            </a:pPr>
            <a:endParaRPr sz="600" b="1">
              <a:solidFill>
                <a:schemeClr val="accent2"/>
              </a:solidFill>
            </a:endParaRPr>
          </a:p>
          <a:p>
            <a:pPr marL="269999" marR="144172" lvl="0" indent="0" algn="l" rtl="0">
              <a:spcBef>
                <a:spcPts val="0"/>
              </a:spcBef>
              <a:spcAft>
                <a:spcPts val="0"/>
              </a:spcAft>
              <a:buNone/>
            </a:pPr>
            <a:r>
              <a:rPr lang="en-GB" sz="2400">
                <a:solidFill>
                  <a:schemeClr val="dk1"/>
                </a:solidFill>
              </a:rPr>
              <a:t>How do food banks help </a:t>
            </a:r>
            <a:endParaRPr sz="2400">
              <a:solidFill>
                <a:schemeClr val="dk1"/>
              </a:solidFill>
            </a:endParaRPr>
          </a:p>
          <a:p>
            <a:pPr marL="269999" marR="144172" lvl="0" indent="0" algn="l" rtl="0">
              <a:spcBef>
                <a:spcPts val="0"/>
              </a:spcBef>
              <a:spcAft>
                <a:spcPts val="0"/>
              </a:spcAft>
              <a:buNone/>
            </a:pPr>
            <a:r>
              <a:rPr lang="en-GB" sz="2400">
                <a:solidFill>
                  <a:schemeClr val="dk1"/>
                </a:solidFill>
              </a:rPr>
              <a:t>people?</a:t>
            </a:r>
            <a:endParaRPr sz="2400">
              <a:solidFill>
                <a:schemeClr val="dk1"/>
              </a:solidFill>
            </a:endParaRPr>
          </a:p>
          <a:p>
            <a:pPr marL="269999" marR="144172" lvl="0" indent="0" algn="l" rtl="0">
              <a:spcBef>
                <a:spcPts val="0"/>
              </a:spcBef>
              <a:spcAft>
                <a:spcPts val="0"/>
              </a:spcAft>
              <a:buNone/>
            </a:pPr>
            <a:endParaRPr sz="600">
              <a:solidFill>
                <a:schemeClr val="dk1"/>
              </a:solidFill>
            </a:endParaRPr>
          </a:p>
          <a:p>
            <a:pPr marL="269999" marR="144172" lvl="0" indent="0" algn="l" rtl="0">
              <a:spcBef>
                <a:spcPts val="0"/>
              </a:spcBef>
              <a:spcAft>
                <a:spcPts val="0"/>
              </a:spcAft>
              <a:buNone/>
            </a:pPr>
            <a:r>
              <a:rPr lang="en-GB" sz="2400">
                <a:solidFill>
                  <a:schemeClr val="dk1"/>
                </a:solidFill>
              </a:rPr>
              <a:t>Where is the nearest food </a:t>
            </a:r>
            <a:endParaRPr sz="2400">
              <a:solidFill>
                <a:schemeClr val="dk1"/>
              </a:solidFill>
            </a:endParaRPr>
          </a:p>
          <a:p>
            <a:pPr marL="269999" marR="144172" lvl="0" indent="0" algn="l" rtl="0">
              <a:spcBef>
                <a:spcPts val="0"/>
              </a:spcBef>
              <a:spcAft>
                <a:spcPts val="0"/>
              </a:spcAft>
              <a:buClr>
                <a:schemeClr val="dk1"/>
              </a:buClr>
              <a:buSzPts val="1100"/>
              <a:buFont typeface="Arial"/>
              <a:buNone/>
            </a:pPr>
            <a:r>
              <a:rPr lang="en-GB" sz="2400">
                <a:solidFill>
                  <a:schemeClr val="dk1"/>
                </a:solidFill>
              </a:rPr>
              <a:t>bank?</a:t>
            </a:r>
            <a:endParaRPr sz="2400">
              <a:solidFill>
                <a:schemeClr val="dk1"/>
              </a:solidFill>
            </a:endParaRPr>
          </a:p>
        </p:txBody>
      </p:sp>
      <p:sp>
        <p:nvSpPr>
          <p:cNvPr id="579" name="Google Shape;579;p68"/>
          <p:cNvSpPr/>
          <p:nvPr/>
        </p:nvSpPr>
        <p:spPr>
          <a:xfrm>
            <a:off x="594667" y="4445188"/>
            <a:ext cx="6448200" cy="2700000"/>
          </a:xfrm>
          <a:prstGeom prst="rect">
            <a:avLst/>
          </a:prstGeom>
          <a:solidFill>
            <a:srgbClr val="F3F3F3"/>
          </a:solidFill>
          <a:ln w="38100" cap="flat" cmpd="sng">
            <a:solidFill>
              <a:srgbClr val="E5243B"/>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spcBef>
                <a:spcPts val="0"/>
              </a:spcBef>
              <a:spcAft>
                <a:spcPts val="0"/>
              </a:spcAft>
              <a:buNone/>
            </a:pPr>
            <a:r>
              <a:rPr lang="en-GB" sz="2400" b="1">
                <a:solidFill>
                  <a:srgbClr val="E5243B"/>
                </a:solidFill>
              </a:rPr>
              <a:t>What do you do with clothes, toys and furniture that you don’t need anymore?</a:t>
            </a:r>
            <a:endParaRPr sz="2400" b="1">
              <a:solidFill>
                <a:srgbClr val="E5243B"/>
              </a:solidFill>
            </a:endParaRPr>
          </a:p>
          <a:p>
            <a:pPr marL="179999" marR="144172" lvl="0" indent="0" algn="l" rtl="0">
              <a:spcBef>
                <a:spcPts val="0"/>
              </a:spcBef>
              <a:spcAft>
                <a:spcPts val="0"/>
              </a:spcAft>
              <a:buNone/>
            </a:pPr>
            <a:endParaRPr sz="1000" b="1">
              <a:solidFill>
                <a:srgbClr val="E5243B"/>
              </a:solidFill>
            </a:endParaRPr>
          </a:p>
          <a:p>
            <a:pPr marL="179999" marR="144172" lvl="0" indent="0" algn="l" rtl="0">
              <a:spcBef>
                <a:spcPts val="0"/>
              </a:spcBef>
              <a:spcAft>
                <a:spcPts val="0"/>
              </a:spcAft>
              <a:buNone/>
            </a:pPr>
            <a:r>
              <a:rPr lang="en-GB" sz="1800">
                <a:solidFill>
                  <a:schemeClr val="dk1"/>
                </a:solidFill>
              </a:rPr>
              <a:t>a. throw them away</a:t>
            </a:r>
            <a:endParaRPr sz="1800">
              <a:solidFill>
                <a:schemeClr val="dk1"/>
              </a:solidFill>
            </a:endParaRPr>
          </a:p>
          <a:p>
            <a:pPr marL="179999" marR="144172" lvl="0" indent="0" algn="l" rtl="0">
              <a:spcBef>
                <a:spcPts val="0"/>
              </a:spcBef>
              <a:spcAft>
                <a:spcPts val="0"/>
              </a:spcAft>
              <a:buNone/>
            </a:pPr>
            <a:r>
              <a:rPr lang="en-GB" sz="1800">
                <a:solidFill>
                  <a:schemeClr val="dk1"/>
                </a:solidFill>
              </a:rPr>
              <a:t>b. donate them to charity</a:t>
            </a:r>
            <a:endParaRPr sz="1800">
              <a:solidFill>
                <a:schemeClr val="dk1"/>
              </a:solidFill>
            </a:endParaRPr>
          </a:p>
          <a:p>
            <a:pPr marL="179999" marR="144172" lvl="0" indent="0" algn="l" rtl="0">
              <a:spcBef>
                <a:spcPts val="0"/>
              </a:spcBef>
              <a:spcAft>
                <a:spcPts val="0"/>
              </a:spcAft>
              <a:buNone/>
            </a:pPr>
            <a:r>
              <a:rPr lang="en-GB" sz="1800">
                <a:solidFill>
                  <a:schemeClr val="dk1"/>
                </a:solidFill>
              </a:rPr>
              <a:t>c. give them to friends or neighbours</a:t>
            </a:r>
            <a:endParaRPr sz="1800">
              <a:solidFill>
                <a:schemeClr val="dk1"/>
              </a:solidFill>
            </a:endParaRPr>
          </a:p>
          <a:p>
            <a:pPr marL="179999" marR="144172" lvl="0" indent="0" algn="l" rtl="0">
              <a:spcBef>
                <a:spcPts val="0"/>
              </a:spcBef>
              <a:spcAft>
                <a:spcPts val="0"/>
              </a:spcAft>
              <a:buNone/>
            </a:pPr>
            <a:endParaRPr sz="1800">
              <a:solidFill>
                <a:schemeClr val="dk1"/>
              </a:solidFill>
            </a:endParaRPr>
          </a:p>
          <a:p>
            <a:pPr marL="179999" marR="144172" lvl="0" indent="0" algn="l" rtl="0">
              <a:spcBef>
                <a:spcPts val="0"/>
              </a:spcBef>
              <a:spcAft>
                <a:spcPts val="0"/>
              </a:spcAft>
              <a:buNone/>
            </a:pPr>
            <a:r>
              <a:rPr lang="en-GB" sz="1800" b="1">
                <a:solidFill>
                  <a:schemeClr val="dk1"/>
                </a:solidFill>
              </a:rPr>
              <a:t>Find out where you can donate things in your area.</a:t>
            </a:r>
            <a:endParaRPr sz="1800" b="1">
              <a:solidFill>
                <a:schemeClr val="dk1"/>
              </a:solidFill>
            </a:endParaRPr>
          </a:p>
        </p:txBody>
      </p:sp>
      <p:grpSp>
        <p:nvGrpSpPr>
          <p:cNvPr id="580" name="Google Shape;580;p68"/>
          <p:cNvGrpSpPr/>
          <p:nvPr/>
        </p:nvGrpSpPr>
        <p:grpSpPr>
          <a:xfrm>
            <a:off x="571950" y="240125"/>
            <a:ext cx="6493600" cy="719400"/>
            <a:chOff x="571950" y="240125"/>
            <a:chExt cx="6493600" cy="719400"/>
          </a:xfrm>
        </p:grpSpPr>
        <p:sp>
          <p:nvSpPr>
            <p:cNvPr id="581" name="Google Shape;581;p68"/>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E63E3B"/>
                </a:solidFill>
                <a:latin typeface="Oswald"/>
                <a:ea typeface="Oswald"/>
                <a:cs typeface="Oswald"/>
                <a:sym typeface="Oswald"/>
              </a:endParaRPr>
            </a:p>
          </p:txBody>
        </p:sp>
        <p:sp>
          <p:nvSpPr>
            <p:cNvPr id="582" name="Google Shape;582;p68"/>
            <p:cNvSpPr/>
            <p:nvPr/>
          </p:nvSpPr>
          <p:spPr>
            <a:xfrm>
              <a:off x="571950" y="240125"/>
              <a:ext cx="5436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5000" b="1">
                  <a:solidFill>
                    <a:srgbClr val="E5243B"/>
                  </a:solidFill>
                  <a:latin typeface="Oswald"/>
                  <a:ea typeface="Oswald"/>
                  <a:cs typeface="Oswald"/>
                  <a:sym typeface="Oswald"/>
                </a:rPr>
                <a:t>1</a:t>
              </a:r>
              <a:endParaRPr sz="5000" b="1">
                <a:solidFill>
                  <a:srgbClr val="E5243B"/>
                </a:solidFill>
                <a:latin typeface="Oswald"/>
                <a:ea typeface="Oswald"/>
                <a:cs typeface="Oswald"/>
                <a:sym typeface="Oswald"/>
              </a:endParaRPr>
            </a:p>
          </p:txBody>
        </p:sp>
      </p:grpSp>
      <p:sp>
        <p:nvSpPr>
          <p:cNvPr id="583" name="Google Shape;583;p68"/>
          <p:cNvSpPr txBox="1">
            <a:spLocks noGrp="1"/>
          </p:cNvSpPr>
          <p:nvPr>
            <p:ph type="title"/>
          </p:nvPr>
        </p:nvSpPr>
        <p:spPr>
          <a:xfrm>
            <a:off x="1097925" y="185975"/>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E5243B"/>
                </a:solidFill>
              </a:rPr>
              <a:t>NO</a:t>
            </a:r>
            <a:endParaRPr>
              <a:solidFill>
                <a:srgbClr val="E5243B"/>
              </a:solidFill>
            </a:endParaRPr>
          </a:p>
          <a:p>
            <a:pPr marL="0" lvl="0" indent="0" algn="l" rtl="0">
              <a:spcBef>
                <a:spcPts val="0"/>
              </a:spcBef>
              <a:spcAft>
                <a:spcPts val="0"/>
              </a:spcAft>
              <a:buNone/>
            </a:pPr>
            <a:r>
              <a:rPr lang="en-GB">
                <a:solidFill>
                  <a:srgbClr val="E5243B"/>
                </a:solidFill>
              </a:rPr>
              <a:t>POVERTY</a:t>
            </a:r>
            <a:endParaRPr>
              <a:solidFill>
                <a:srgbClr val="E5243B"/>
              </a:solidFill>
            </a:endParaRPr>
          </a:p>
        </p:txBody>
      </p:sp>
      <p:pic>
        <p:nvPicPr>
          <p:cNvPr id="584" name="Google Shape;584;p68" title="A charity shop window"/>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36153" y="5307622"/>
            <a:ext cx="1271374" cy="1201377"/>
          </a:xfrm>
          <a:prstGeom prst="rect">
            <a:avLst/>
          </a:prstGeom>
          <a:noFill/>
          <a:ln>
            <a:noFill/>
          </a:ln>
        </p:spPr>
      </p:pic>
      <p:pic>
        <p:nvPicPr>
          <p:cNvPr id="585" name="Google Shape;585;p68" title="Icon of hands holding a box of groceries"/>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98727" y="2179205"/>
            <a:ext cx="1348350" cy="16288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cxnSp>
        <p:nvCxnSpPr>
          <p:cNvPr id="591" name="Google Shape;591;p69"/>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592" name="Google Shape;592;p69"/>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593" name="Google Shape;593;p69"/>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594" name="Google Shape;594;p69"/>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3"/>
              </a:rPr>
              <a:t>FIND OUT MORE</a:t>
            </a:r>
            <a:endParaRPr sz="2600" b="1">
              <a:solidFill>
                <a:srgbClr val="0000FF"/>
              </a:solidFill>
              <a:latin typeface="Oswald"/>
              <a:ea typeface="Oswald"/>
              <a:cs typeface="Oswald"/>
              <a:sym typeface="Oswald"/>
            </a:endParaRPr>
          </a:p>
        </p:txBody>
      </p:sp>
      <p:grpSp>
        <p:nvGrpSpPr>
          <p:cNvPr id="595" name="Google Shape;595;p69"/>
          <p:cNvGrpSpPr/>
          <p:nvPr/>
        </p:nvGrpSpPr>
        <p:grpSpPr>
          <a:xfrm>
            <a:off x="571938" y="1276491"/>
            <a:ext cx="6493651" cy="2804509"/>
            <a:chOff x="571938" y="1283529"/>
            <a:chExt cx="6493651" cy="2804509"/>
          </a:xfrm>
        </p:grpSpPr>
        <p:sp>
          <p:nvSpPr>
            <p:cNvPr id="596" name="Google Shape;596;p69"/>
            <p:cNvSpPr/>
            <p:nvPr/>
          </p:nvSpPr>
          <p:spPr>
            <a:xfrm>
              <a:off x="3483888" y="1283529"/>
              <a:ext cx="3581700" cy="2790600"/>
            </a:xfrm>
            <a:prstGeom prst="rect">
              <a:avLst/>
            </a:prstGeom>
            <a:solidFill>
              <a:srgbClr val="DDA83A"/>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FAIRTRADE</a:t>
              </a:r>
              <a:endParaRPr sz="2600" b="1">
                <a:solidFill>
                  <a:schemeClr val="lt1"/>
                </a:solidFill>
                <a:latin typeface="Oswald"/>
                <a:ea typeface="Oswald"/>
                <a:cs typeface="Oswald"/>
                <a:sym typeface="Oswald"/>
              </a:endParaRPr>
            </a:p>
          </p:txBody>
        </p:sp>
        <p:pic>
          <p:nvPicPr>
            <p:cNvPr id="597" name="Google Shape;597;p6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38" y="1298038"/>
              <a:ext cx="2790000" cy="2790000"/>
            </a:xfrm>
            <a:prstGeom prst="rect">
              <a:avLst/>
            </a:prstGeom>
            <a:noFill/>
            <a:ln>
              <a:noFill/>
            </a:ln>
          </p:spPr>
        </p:pic>
      </p:grpSp>
      <p:grpSp>
        <p:nvGrpSpPr>
          <p:cNvPr id="598" name="Google Shape;598;p69"/>
          <p:cNvGrpSpPr/>
          <p:nvPr/>
        </p:nvGrpSpPr>
        <p:grpSpPr>
          <a:xfrm>
            <a:off x="571938" y="4392929"/>
            <a:ext cx="6493651" cy="2804509"/>
            <a:chOff x="571938" y="1283529"/>
            <a:chExt cx="6493651" cy="2804509"/>
          </a:xfrm>
        </p:grpSpPr>
        <p:sp>
          <p:nvSpPr>
            <p:cNvPr id="599" name="Google Shape;599;p69"/>
            <p:cNvSpPr/>
            <p:nvPr/>
          </p:nvSpPr>
          <p:spPr>
            <a:xfrm>
              <a:off x="3483888" y="1283529"/>
              <a:ext cx="3581700" cy="2790600"/>
            </a:xfrm>
            <a:prstGeom prst="rect">
              <a:avLst/>
            </a:prstGeom>
            <a:solidFill>
              <a:srgbClr val="DDA83A"/>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REDUCING FOOD WASTE</a:t>
              </a:r>
              <a:endParaRPr sz="4000" b="1">
                <a:solidFill>
                  <a:schemeClr val="lt1"/>
                </a:solidFill>
                <a:latin typeface="Oswald"/>
                <a:ea typeface="Oswald"/>
                <a:cs typeface="Oswald"/>
                <a:sym typeface="Oswald"/>
              </a:endParaRPr>
            </a:p>
          </p:txBody>
        </p:sp>
        <p:pic>
          <p:nvPicPr>
            <p:cNvPr id="600" name="Google Shape;600;p6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38" y="1298038"/>
              <a:ext cx="2790000" cy="2790000"/>
            </a:xfrm>
            <a:prstGeom prst="rect">
              <a:avLst/>
            </a:prstGeom>
            <a:noFill/>
            <a:ln>
              <a:noFill/>
            </a:ln>
          </p:spPr>
        </p:pic>
      </p:grpSp>
      <p:grpSp>
        <p:nvGrpSpPr>
          <p:cNvPr id="601" name="Google Shape;601;p69"/>
          <p:cNvGrpSpPr/>
          <p:nvPr/>
        </p:nvGrpSpPr>
        <p:grpSpPr>
          <a:xfrm>
            <a:off x="533163" y="7511238"/>
            <a:ext cx="6493651" cy="2790616"/>
            <a:chOff x="571938" y="1283513"/>
            <a:chExt cx="6493651" cy="2790616"/>
          </a:xfrm>
        </p:grpSpPr>
        <p:sp>
          <p:nvSpPr>
            <p:cNvPr id="602" name="Google Shape;602;p69"/>
            <p:cNvSpPr/>
            <p:nvPr/>
          </p:nvSpPr>
          <p:spPr>
            <a:xfrm>
              <a:off x="3483888" y="1283529"/>
              <a:ext cx="3581700" cy="2790600"/>
            </a:xfrm>
            <a:prstGeom prst="rect">
              <a:avLst/>
            </a:prstGeom>
            <a:solidFill>
              <a:srgbClr val="DDA83A"/>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3600" b="1">
                  <a:solidFill>
                    <a:schemeClr val="lt1"/>
                  </a:solidFill>
                  <a:latin typeface="Oswald"/>
                  <a:ea typeface="Oswald"/>
                  <a:cs typeface="Oswald"/>
                  <a:sym typeface="Oswald"/>
                </a:rPr>
                <a:t>HUNGER AND MALNUTRITION</a:t>
              </a:r>
              <a:endParaRPr sz="2200" b="1">
                <a:solidFill>
                  <a:schemeClr val="lt1"/>
                </a:solidFill>
                <a:latin typeface="Oswald"/>
                <a:ea typeface="Oswald"/>
                <a:cs typeface="Oswald"/>
                <a:sym typeface="Oswald"/>
              </a:endParaRPr>
            </a:p>
          </p:txBody>
        </p:sp>
        <p:pic>
          <p:nvPicPr>
            <p:cNvPr id="603" name="Google Shape;603;p6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38" y="1283513"/>
              <a:ext cx="2790000" cy="2790000"/>
            </a:xfrm>
            <a:prstGeom prst="rect">
              <a:avLst/>
            </a:prstGeom>
            <a:noFill/>
            <a:ln>
              <a:noFill/>
            </a:ln>
          </p:spPr>
        </p:pic>
      </p:grpSp>
      <p:sp>
        <p:nvSpPr>
          <p:cNvPr id="604" name="Google Shape;604;p69"/>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DDA83A"/>
                </a:solidFill>
              </a:rPr>
              <a:t>ZERO </a:t>
            </a:r>
            <a:endParaRPr>
              <a:solidFill>
                <a:srgbClr val="DDA83A"/>
              </a:solidFill>
            </a:endParaRPr>
          </a:p>
          <a:p>
            <a:pPr marL="0" lvl="0" indent="0" algn="l" rtl="0">
              <a:spcBef>
                <a:spcPts val="0"/>
              </a:spcBef>
              <a:spcAft>
                <a:spcPts val="0"/>
              </a:spcAft>
              <a:buNone/>
            </a:pPr>
            <a:r>
              <a:rPr lang="en-GB">
                <a:solidFill>
                  <a:srgbClr val="DDA83A"/>
                </a:solidFill>
              </a:rPr>
              <a:t>HUNGER</a:t>
            </a:r>
            <a:endParaRPr>
              <a:solidFill>
                <a:srgbClr val="DDA83A"/>
              </a:solidFill>
            </a:endParaRPr>
          </a:p>
        </p:txBody>
      </p:sp>
      <p:sp>
        <p:nvSpPr>
          <p:cNvPr id="605" name="Google Shape;605;p69"/>
          <p:cNvSpPr txBox="1">
            <a:spLocks noGrp="1"/>
          </p:cNvSpPr>
          <p:nvPr>
            <p:ph type="subTitle" idx="1"/>
          </p:nvPr>
        </p:nvSpPr>
        <p:spPr>
          <a:xfrm>
            <a:off x="533175" y="270250"/>
            <a:ext cx="5649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DDA83A"/>
                </a:solidFill>
              </a:rPr>
              <a:t>2</a:t>
            </a:r>
            <a:endParaRPr>
              <a:solidFill>
                <a:srgbClr val="DDA83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0"/>
          <p:cNvSpPr/>
          <p:nvPr/>
        </p:nvSpPr>
        <p:spPr>
          <a:xfrm>
            <a:off x="594667" y="7563500"/>
            <a:ext cx="6448200" cy="2700000"/>
          </a:xfrm>
          <a:prstGeom prst="rect">
            <a:avLst/>
          </a:prstGeom>
          <a:solidFill>
            <a:srgbClr val="F3F3F3"/>
          </a:solidFill>
          <a:ln w="38100" cap="flat" cmpd="sng">
            <a:solidFill>
              <a:srgbClr val="DDA83A"/>
            </a:solidFill>
            <a:prstDash val="solid"/>
            <a:round/>
            <a:headEnd type="none" w="sm" len="sm"/>
            <a:tailEnd type="none" w="sm" len="sm"/>
          </a:ln>
        </p:spPr>
        <p:txBody>
          <a:bodyPr spcFirstLastPara="1" wrap="square" lIns="91425" tIns="91425" rIns="91425" bIns="91425" anchor="ctr" anchorCtr="0">
            <a:noAutofit/>
          </a:bodyPr>
          <a:lstStyle/>
          <a:p>
            <a:pPr marL="450000" marR="144172" lvl="0" indent="0" algn="l" rtl="0">
              <a:spcBef>
                <a:spcPts val="0"/>
              </a:spcBef>
              <a:spcAft>
                <a:spcPts val="0"/>
              </a:spcAft>
              <a:buNone/>
            </a:pPr>
            <a:r>
              <a:rPr lang="en-GB" sz="1800" b="1">
                <a:solidFill>
                  <a:srgbClr val="DDA83A"/>
                </a:solidFill>
                <a:latin typeface="Roboto"/>
                <a:ea typeface="Roboto"/>
                <a:cs typeface="Roboto"/>
                <a:sym typeface="Roboto"/>
              </a:rPr>
              <a:t>An estimated 2 billion people in the world did not have regular access to safe, nutritious and sufficient food in 2019. </a:t>
            </a:r>
            <a:endParaRPr sz="1800" b="1">
              <a:solidFill>
                <a:srgbClr val="4C9F38"/>
              </a:solidFill>
              <a:latin typeface="Roboto"/>
              <a:ea typeface="Roboto"/>
              <a:cs typeface="Roboto"/>
              <a:sym typeface="Roboto"/>
            </a:endParaRPr>
          </a:p>
          <a:p>
            <a:pPr marL="450000" marR="234172" lvl="0" indent="0" algn="l" rtl="0">
              <a:spcBef>
                <a:spcPts val="1000"/>
              </a:spcBef>
              <a:spcAft>
                <a:spcPts val="0"/>
              </a:spcAft>
              <a:buNone/>
            </a:pPr>
            <a:r>
              <a:rPr lang="en-GB" sz="1800">
                <a:solidFill>
                  <a:schemeClr val="dk1"/>
                </a:solidFill>
                <a:latin typeface="Roboto"/>
                <a:ea typeface="Roboto"/>
                <a:cs typeface="Roboto"/>
                <a:sym typeface="Roboto"/>
              </a:rPr>
              <a:t>1. What do the words ‘nutritious’ and ‘sufficient’  mean? </a:t>
            </a:r>
            <a:endParaRPr sz="1800">
              <a:solidFill>
                <a:schemeClr val="dk1"/>
              </a:solidFill>
              <a:latin typeface="Roboto"/>
              <a:ea typeface="Roboto"/>
              <a:cs typeface="Roboto"/>
              <a:sym typeface="Roboto"/>
            </a:endParaRPr>
          </a:p>
          <a:p>
            <a:pPr marL="450000" marR="234172" lvl="0" indent="0" algn="l" rtl="0">
              <a:spcBef>
                <a:spcPts val="1000"/>
              </a:spcBef>
              <a:spcAft>
                <a:spcPts val="0"/>
              </a:spcAft>
              <a:buNone/>
            </a:pPr>
            <a:r>
              <a:rPr lang="en-GB" sz="1800">
                <a:solidFill>
                  <a:schemeClr val="dk1"/>
                </a:solidFill>
                <a:latin typeface="Roboto"/>
                <a:ea typeface="Roboto"/>
                <a:cs typeface="Roboto"/>
                <a:sym typeface="Roboto"/>
              </a:rPr>
              <a:t>2. What are the long term consequences of hunger and malnutrition?</a:t>
            </a:r>
            <a:endParaRPr sz="1800">
              <a:solidFill>
                <a:schemeClr val="dk1"/>
              </a:solidFill>
              <a:latin typeface="Roboto"/>
              <a:ea typeface="Roboto"/>
              <a:cs typeface="Roboto"/>
              <a:sym typeface="Roboto"/>
            </a:endParaRPr>
          </a:p>
          <a:p>
            <a:pPr marL="450000" marR="234172" lvl="0" indent="0" algn="l" rtl="0">
              <a:spcBef>
                <a:spcPts val="1000"/>
              </a:spcBef>
              <a:spcAft>
                <a:spcPts val="1000"/>
              </a:spcAft>
              <a:buNone/>
            </a:pPr>
            <a:r>
              <a:rPr lang="en-GB" sz="1800">
                <a:solidFill>
                  <a:schemeClr val="dk1"/>
                </a:solidFill>
                <a:latin typeface="Roboto"/>
                <a:ea typeface="Roboto"/>
                <a:cs typeface="Roboto"/>
                <a:sym typeface="Roboto"/>
              </a:rPr>
              <a:t>3. What can we do to help?</a:t>
            </a:r>
            <a:endParaRPr sz="1800">
              <a:solidFill>
                <a:schemeClr val="dk1"/>
              </a:solidFill>
              <a:latin typeface="Roboto"/>
              <a:ea typeface="Roboto"/>
              <a:cs typeface="Roboto"/>
              <a:sym typeface="Roboto"/>
            </a:endParaRPr>
          </a:p>
        </p:txBody>
      </p:sp>
      <p:cxnSp>
        <p:nvCxnSpPr>
          <p:cNvPr id="612" name="Google Shape;612;p70"/>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13" name="Google Shape;613;p70"/>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14" name="Google Shape;614;p70"/>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615" name="Google Shape;615;p70"/>
          <p:cNvSpPr/>
          <p:nvPr/>
        </p:nvSpPr>
        <p:spPr>
          <a:xfrm>
            <a:off x="594667" y="1328750"/>
            <a:ext cx="6448200" cy="2700000"/>
          </a:xfrm>
          <a:prstGeom prst="rect">
            <a:avLst/>
          </a:prstGeom>
          <a:solidFill>
            <a:srgbClr val="F3F3F3"/>
          </a:solidFill>
          <a:ln w="38100" cap="flat" cmpd="sng">
            <a:solidFill>
              <a:srgbClr val="DDA83A"/>
            </a:solidFill>
            <a:prstDash val="solid"/>
            <a:round/>
            <a:headEnd type="none" w="sm" len="sm"/>
            <a:tailEnd type="none" w="sm" len="sm"/>
          </a:ln>
        </p:spPr>
        <p:txBody>
          <a:bodyPr spcFirstLastPara="1" wrap="square" lIns="91425" tIns="91425" rIns="91425" bIns="91425" anchor="ctr" anchorCtr="0">
            <a:noAutofit/>
          </a:bodyPr>
          <a:lstStyle/>
          <a:p>
            <a:pPr marL="179999" marR="144172" lvl="0" indent="0" algn="l" rtl="0">
              <a:spcBef>
                <a:spcPts val="0"/>
              </a:spcBef>
              <a:spcAft>
                <a:spcPts val="0"/>
              </a:spcAft>
              <a:buNone/>
            </a:pPr>
            <a:r>
              <a:rPr lang="en-GB" sz="3600" b="1">
                <a:solidFill>
                  <a:srgbClr val="DDA83A"/>
                </a:solidFill>
              </a:rPr>
              <a:t>What does this sign mean?</a:t>
            </a:r>
            <a:endParaRPr sz="3600" b="1">
              <a:solidFill>
                <a:srgbClr val="DDA83A"/>
              </a:solidFill>
            </a:endParaRPr>
          </a:p>
          <a:p>
            <a:pPr marL="1979999" marR="144172" lvl="0" indent="0" algn="l" rtl="0">
              <a:spcBef>
                <a:spcPts val="1000"/>
              </a:spcBef>
              <a:spcAft>
                <a:spcPts val="0"/>
              </a:spcAft>
              <a:buNone/>
            </a:pPr>
            <a:r>
              <a:rPr lang="en-GB" sz="2400">
                <a:solidFill>
                  <a:schemeClr val="dk1"/>
                </a:solidFill>
              </a:rPr>
              <a:t>Where do you see it?</a:t>
            </a:r>
            <a:endParaRPr sz="2400">
              <a:solidFill>
                <a:schemeClr val="dk1"/>
              </a:solidFill>
            </a:endParaRPr>
          </a:p>
          <a:p>
            <a:pPr marL="1979999" marR="144172" lvl="0" indent="0" algn="l" rtl="0">
              <a:spcBef>
                <a:spcPts val="1000"/>
              </a:spcBef>
              <a:spcAft>
                <a:spcPts val="0"/>
              </a:spcAft>
              <a:buNone/>
            </a:pPr>
            <a:r>
              <a:rPr lang="en-GB" sz="2400">
                <a:solidFill>
                  <a:schemeClr val="dk1"/>
                </a:solidFill>
              </a:rPr>
              <a:t>Do you buy things with this sign?</a:t>
            </a:r>
            <a:endParaRPr sz="2400">
              <a:solidFill>
                <a:schemeClr val="dk1"/>
              </a:solidFill>
            </a:endParaRPr>
          </a:p>
          <a:p>
            <a:pPr marL="1979999" marR="144172" lvl="0" indent="0" algn="l" rtl="0">
              <a:spcBef>
                <a:spcPts val="1000"/>
              </a:spcBef>
              <a:spcAft>
                <a:spcPts val="1000"/>
              </a:spcAft>
              <a:buNone/>
            </a:pPr>
            <a:r>
              <a:rPr lang="en-GB" sz="2400" b="1" u="sng">
                <a:solidFill>
                  <a:schemeClr val="hlink"/>
                </a:solidFill>
                <a:hlinkClick r:id="rId3"/>
              </a:rPr>
              <a:t>Fairtrade website</a:t>
            </a:r>
            <a:r>
              <a:rPr lang="en-GB" sz="2400" b="1">
                <a:solidFill>
                  <a:schemeClr val="dk1"/>
                </a:solidFill>
              </a:rPr>
              <a:t> </a:t>
            </a:r>
            <a:endParaRPr sz="2400" b="1">
              <a:solidFill>
                <a:schemeClr val="dk1"/>
              </a:solidFill>
            </a:endParaRPr>
          </a:p>
        </p:txBody>
      </p:sp>
      <p:sp>
        <p:nvSpPr>
          <p:cNvPr id="616" name="Google Shape;616;p70"/>
          <p:cNvSpPr/>
          <p:nvPr/>
        </p:nvSpPr>
        <p:spPr>
          <a:xfrm>
            <a:off x="594667" y="4445175"/>
            <a:ext cx="6448200" cy="2700000"/>
          </a:xfrm>
          <a:prstGeom prst="rect">
            <a:avLst/>
          </a:prstGeom>
          <a:solidFill>
            <a:srgbClr val="F3F3F3"/>
          </a:solidFill>
          <a:ln w="38100" cap="flat" cmpd="sng">
            <a:solidFill>
              <a:srgbClr val="DDA83A"/>
            </a:solidFill>
            <a:prstDash val="solid"/>
            <a:round/>
            <a:headEnd type="none" w="sm" len="sm"/>
            <a:tailEnd type="none" w="sm" len="sm"/>
          </a:ln>
        </p:spPr>
        <p:txBody>
          <a:bodyPr spcFirstLastPara="1" wrap="square" lIns="91425" tIns="91425" rIns="91425" bIns="91425" anchor="ctr" anchorCtr="0">
            <a:noAutofit/>
          </a:bodyPr>
          <a:lstStyle/>
          <a:p>
            <a:pPr marL="179999" marR="144172" lvl="0" indent="0" algn="l" rtl="0">
              <a:spcBef>
                <a:spcPts val="0"/>
              </a:spcBef>
              <a:spcAft>
                <a:spcPts val="0"/>
              </a:spcAft>
              <a:buClr>
                <a:schemeClr val="dk1"/>
              </a:buClr>
              <a:buSzPts val="1100"/>
              <a:buFont typeface="Arial"/>
              <a:buNone/>
            </a:pPr>
            <a:r>
              <a:rPr lang="en-GB" sz="2400" b="1">
                <a:solidFill>
                  <a:srgbClr val="DDA83A"/>
                </a:solidFill>
              </a:rPr>
              <a:t>What do you do when you </a:t>
            </a:r>
            <a:endParaRPr sz="2400" b="1">
              <a:solidFill>
                <a:srgbClr val="DDA83A"/>
              </a:solidFill>
            </a:endParaRPr>
          </a:p>
          <a:p>
            <a:pPr marL="179999" marR="144172" lvl="0" indent="0" algn="l" rtl="0">
              <a:spcBef>
                <a:spcPts val="0"/>
              </a:spcBef>
              <a:spcAft>
                <a:spcPts val="0"/>
              </a:spcAft>
              <a:buClr>
                <a:schemeClr val="dk1"/>
              </a:buClr>
              <a:buSzPts val="1100"/>
              <a:buFont typeface="Arial"/>
              <a:buNone/>
            </a:pPr>
            <a:r>
              <a:rPr lang="en-GB" sz="2400" b="1">
                <a:solidFill>
                  <a:srgbClr val="DDA83A"/>
                </a:solidFill>
              </a:rPr>
              <a:t>have leftover food?</a:t>
            </a:r>
            <a:endParaRPr sz="2400" b="1">
              <a:solidFill>
                <a:srgbClr val="DDA83A"/>
              </a:solidFill>
            </a:endParaRPr>
          </a:p>
          <a:p>
            <a:pPr marL="360000" marR="144172" lvl="0" indent="0" algn="l" rtl="0">
              <a:spcBef>
                <a:spcPts val="0"/>
              </a:spcBef>
              <a:spcAft>
                <a:spcPts val="0"/>
              </a:spcAft>
              <a:buClr>
                <a:schemeClr val="dk1"/>
              </a:buClr>
              <a:buSzPts val="1100"/>
              <a:buFont typeface="Arial"/>
              <a:buNone/>
            </a:pPr>
            <a:r>
              <a:rPr lang="en-GB" sz="1800">
                <a:solidFill>
                  <a:schemeClr val="dk1"/>
                </a:solidFill>
              </a:rPr>
              <a:t>a. throw it away</a:t>
            </a:r>
            <a:endParaRPr sz="1800">
              <a:solidFill>
                <a:schemeClr val="dk1"/>
              </a:solidFill>
            </a:endParaRPr>
          </a:p>
          <a:p>
            <a:pPr marL="360000" marR="144172" lvl="0" indent="0" algn="l" rtl="0">
              <a:spcBef>
                <a:spcPts val="0"/>
              </a:spcBef>
              <a:spcAft>
                <a:spcPts val="0"/>
              </a:spcAft>
              <a:buClr>
                <a:schemeClr val="dk1"/>
              </a:buClr>
              <a:buSzPts val="1100"/>
              <a:buFont typeface="Arial"/>
              <a:buNone/>
            </a:pPr>
            <a:r>
              <a:rPr lang="en-GB" sz="1800">
                <a:solidFill>
                  <a:schemeClr val="dk1"/>
                </a:solidFill>
              </a:rPr>
              <a:t>b. freeze it</a:t>
            </a:r>
            <a:endParaRPr sz="1800">
              <a:solidFill>
                <a:schemeClr val="dk1"/>
              </a:solidFill>
            </a:endParaRPr>
          </a:p>
          <a:p>
            <a:pPr marL="360000" marR="144172" lvl="0" indent="0" algn="l" rtl="0">
              <a:spcBef>
                <a:spcPts val="0"/>
              </a:spcBef>
              <a:spcAft>
                <a:spcPts val="0"/>
              </a:spcAft>
              <a:buClr>
                <a:schemeClr val="dk1"/>
              </a:buClr>
              <a:buSzPts val="1100"/>
              <a:buFont typeface="Arial"/>
              <a:buNone/>
            </a:pPr>
            <a:r>
              <a:rPr lang="en-GB" sz="1800">
                <a:solidFill>
                  <a:schemeClr val="dk1"/>
                </a:solidFill>
              </a:rPr>
              <a:t>c. give it to friends or neighbours</a:t>
            </a:r>
            <a:endParaRPr sz="1800">
              <a:solidFill>
                <a:schemeClr val="dk1"/>
              </a:solidFill>
            </a:endParaRPr>
          </a:p>
          <a:p>
            <a:pPr marL="179999" marR="144172" lvl="0" indent="0" algn="l" rtl="0">
              <a:spcBef>
                <a:spcPts val="0"/>
              </a:spcBef>
              <a:spcAft>
                <a:spcPts val="0"/>
              </a:spcAft>
              <a:buClr>
                <a:schemeClr val="dk1"/>
              </a:buClr>
              <a:buSzPts val="1100"/>
              <a:buFont typeface="Arial"/>
              <a:buNone/>
            </a:pPr>
            <a:endParaRPr sz="800">
              <a:solidFill>
                <a:schemeClr val="dk1"/>
              </a:solidFill>
            </a:endParaRPr>
          </a:p>
          <a:p>
            <a:pPr marL="179999" marR="144172" lvl="0" indent="0" algn="l" rtl="0">
              <a:spcBef>
                <a:spcPts val="0"/>
              </a:spcBef>
              <a:spcAft>
                <a:spcPts val="0"/>
              </a:spcAft>
              <a:buClr>
                <a:schemeClr val="dk1"/>
              </a:buClr>
              <a:buSzPts val="1100"/>
              <a:buFont typeface="Arial"/>
              <a:buNone/>
            </a:pPr>
            <a:r>
              <a:rPr lang="en-GB" sz="1800" b="1">
                <a:solidFill>
                  <a:schemeClr val="dk1"/>
                </a:solidFill>
              </a:rPr>
              <a:t>Look at </a:t>
            </a:r>
            <a:r>
              <a:rPr lang="en-GB" sz="1800" b="1" u="sng">
                <a:solidFill>
                  <a:schemeClr val="hlink"/>
                </a:solidFill>
                <a:hlinkClick r:id="rId4"/>
              </a:rPr>
              <a:t>Love Food Hate Waste</a:t>
            </a:r>
            <a:r>
              <a:rPr lang="en-GB" sz="1800" b="1">
                <a:solidFill>
                  <a:schemeClr val="dk1"/>
                </a:solidFill>
              </a:rPr>
              <a:t> for ways to reduce food waste.</a:t>
            </a:r>
            <a:endParaRPr sz="1800" b="1">
              <a:solidFill>
                <a:schemeClr val="dk1"/>
              </a:solidFill>
            </a:endParaRPr>
          </a:p>
        </p:txBody>
      </p:sp>
      <p:sp>
        <p:nvSpPr>
          <p:cNvPr id="617" name="Google Shape;617;p70"/>
          <p:cNvSpPr txBox="1"/>
          <p:nvPr/>
        </p:nvSpPr>
        <p:spPr>
          <a:xfrm>
            <a:off x="617400" y="7450000"/>
            <a:ext cx="446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200">
                <a:solidFill>
                  <a:srgbClr val="DDA83A"/>
                </a:solidFill>
              </a:rPr>
              <a:t>“</a:t>
            </a:r>
            <a:endParaRPr sz="7200">
              <a:solidFill>
                <a:srgbClr val="DDA83A"/>
              </a:solidFill>
            </a:endParaRPr>
          </a:p>
        </p:txBody>
      </p:sp>
      <p:pic>
        <p:nvPicPr>
          <p:cNvPr id="618" name="Google Shape;618;p70" title="A pile of food was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13477" y="4739675"/>
            <a:ext cx="1875574" cy="1554249"/>
          </a:xfrm>
          <a:prstGeom prst="rect">
            <a:avLst/>
          </a:prstGeom>
          <a:noFill/>
          <a:ln>
            <a:noFill/>
          </a:ln>
        </p:spPr>
      </p:pic>
      <p:sp>
        <p:nvSpPr>
          <p:cNvPr id="619" name="Google Shape;619;p70"/>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chemeClr val="hlink"/>
                </a:solidFill>
                <a:latin typeface="Oswald"/>
                <a:ea typeface="Oswald"/>
                <a:cs typeface="Oswald"/>
                <a:sym typeface="Oswald"/>
                <a:hlinkClick r:id="rId6"/>
              </a:rPr>
              <a:t>FIND OUT MORE</a:t>
            </a:r>
            <a:endParaRPr sz="2600" b="1">
              <a:solidFill>
                <a:srgbClr val="0000FF"/>
              </a:solidFill>
              <a:latin typeface="Oswald"/>
              <a:ea typeface="Oswald"/>
              <a:cs typeface="Oswald"/>
              <a:sym typeface="Oswald"/>
            </a:endParaRPr>
          </a:p>
        </p:txBody>
      </p:sp>
      <p:sp>
        <p:nvSpPr>
          <p:cNvPr id="620" name="Google Shape;620;p70"/>
          <p:cNvSpPr txBox="1">
            <a:spLocks noGrp="1"/>
          </p:cNvSpPr>
          <p:nvPr>
            <p:ph type="subTitle" idx="1"/>
          </p:nvPr>
        </p:nvSpPr>
        <p:spPr>
          <a:xfrm>
            <a:off x="644325" y="270250"/>
            <a:ext cx="453600" cy="8277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GB">
                <a:solidFill>
                  <a:srgbClr val="DDA83A"/>
                </a:solidFill>
              </a:rPr>
              <a:t>2</a:t>
            </a:r>
            <a:endParaRPr>
              <a:solidFill>
                <a:srgbClr val="DDA83A"/>
              </a:solidFill>
            </a:endParaRPr>
          </a:p>
        </p:txBody>
      </p:sp>
      <p:sp>
        <p:nvSpPr>
          <p:cNvPr id="621" name="Google Shape;621;p70"/>
          <p:cNvSpPr txBox="1">
            <a:spLocks noGrp="1"/>
          </p:cNvSpPr>
          <p:nvPr>
            <p:ph type="title"/>
          </p:nvPr>
        </p:nvSpPr>
        <p:spPr>
          <a:xfrm>
            <a:off x="1097925" y="270250"/>
            <a:ext cx="2364900" cy="8277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DDA83A"/>
                </a:solidFill>
              </a:rPr>
              <a:t>ZERO</a:t>
            </a:r>
            <a:endParaRPr>
              <a:solidFill>
                <a:srgbClr val="DDA83A"/>
              </a:solidFill>
            </a:endParaRPr>
          </a:p>
          <a:p>
            <a:pPr marL="0" lvl="0" indent="0" algn="l" rtl="0">
              <a:spcBef>
                <a:spcPts val="0"/>
              </a:spcBef>
              <a:spcAft>
                <a:spcPts val="0"/>
              </a:spcAft>
              <a:buNone/>
            </a:pPr>
            <a:r>
              <a:rPr lang="en-GB">
                <a:solidFill>
                  <a:srgbClr val="DDA83A"/>
                </a:solidFill>
              </a:rPr>
              <a:t>HUNGER</a:t>
            </a:r>
            <a:endParaRPr>
              <a:solidFill>
                <a:srgbClr val="DDA83A"/>
              </a:solidFill>
            </a:endParaRPr>
          </a:p>
        </p:txBody>
      </p:sp>
      <p:pic>
        <p:nvPicPr>
          <p:cNvPr id="622" name="Google Shape;622;p70" title="Fairtrade logo"/>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942350" y="2147275"/>
            <a:ext cx="1381979" cy="162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cxnSp>
        <p:nvCxnSpPr>
          <p:cNvPr id="628" name="Google Shape;628;p71"/>
          <p:cNvCxnSpPr/>
          <p:nvPr/>
        </p:nvCxnSpPr>
        <p:spPr>
          <a:xfrm rot="10800000" flipH="1">
            <a:off x="-21450" y="4218925"/>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29" name="Google Shape;629;p71"/>
          <p:cNvCxnSpPr/>
          <p:nvPr/>
        </p:nvCxnSpPr>
        <p:spPr>
          <a:xfrm rot="10800000" flipH="1">
            <a:off x="-21450" y="7337250"/>
            <a:ext cx="7602900" cy="34200"/>
          </a:xfrm>
          <a:prstGeom prst="straightConnector1">
            <a:avLst/>
          </a:prstGeom>
          <a:noFill/>
          <a:ln w="9525" cap="flat" cmpd="sng">
            <a:solidFill>
              <a:schemeClr val="dk2"/>
            </a:solidFill>
            <a:prstDash val="lgDash"/>
            <a:round/>
            <a:headEnd type="none" w="med" len="med"/>
            <a:tailEnd type="none" w="med" len="med"/>
          </a:ln>
        </p:spPr>
      </p:cxnSp>
      <p:cxnSp>
        <p:nvCxnSpPr>
          <p:cNvPr id="630" name="Google Shape;630;p71"/>
          <p:cNvCxnSpPr/>
          <p:nvPr/>
        </p:nvCxnSpPr>
        <p:spPr>
          <a:xfrm rot="10800000" flipH="1">
            <a:off x="-21450" y="1104375"/>
            <a:ext cx="7602900" cy="34200"/>
          </a:xfrm>
          <a:prstGeom prst="straightConnector1">
            <a:avLst/>
          </a:prstGeom>
          <a:noFill/>
          <a:ln w="9525" cap="flat" cmpd="sng">
            <a:solidFill>
              <a:schemeClr val="dk2"/>
            </a:solidFill>
            <a:prstDash val="lgDash"/>
            <a:round/>
            <a:headEnd type="none" w="med" len="med"/>
            <a:tailEnd type="none" w="med" len="med"/>
          </a:ln>
        </p:spPr>
      </p:cxnSp>
      <p:sp>
        <p:nvSpPr>
          <p:cNvPr id="631" name="Google Shape;631;p71"/>
          <p:cNvSpPr/>
          <p:nvPr/>
        </p:nvSpPr>
        <p:spPr>
          <a:xfrm>
            <a:off x="3466750" y="240125"/>
            <a:ext cx="3598800" cy="7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b="1" u="sng">
                <a:solidFill>
                  <a:srgbClr val="0000FF"/>
                </a:solidFill>
                <a:latin typeface="Oswald"/>
                <a:ea typeface="Oswald"/>
                <a:cs typeface="Oswald"/>
                <a:sym typeface="Oswald"/>
                <a:hlinkClick r:id="rId3">
                  <a:extLst>
                    <a:ext uri="{A12FA001-AC4F-418D-AE19-62706E023703}">
                      <ahyp:hlinkClr xmlns:ahyp="http://schemas.microsoft.com/office/drawing/2018/hyperlinkcolor" val="tx"/>
                    </a:ext>
                  </a:extLst>
                </a:hlinkClick>
              </a:rPr>
              <a:t>FIND OUT MORE</a:t>
            </a:r>
            <a:endParaRPr sz="2600" b="1">
              <a:solidFill>
                <a:srgbClr val="0000FF"/>
              </a:solidFill>
              <a:latin typeface="Oswald"/>
              <a:ea typeface="Oswald"/>
              <a:cs typeface="Oswald"/>
              <a:sym typeface="Oswald"/>
            </a:endParaRPr>
          </a:p>
        </p:txBody>
      </p:sp>
      <p:grpSp>
        <p:nvGrpSpPr>
          <p:cNvPr id="632" name="Google Shape;632;p71"/>
          <p:cNvGrpSpPr/>
          <p:nvPr/>
        </p:nvGrpSpPr>
        <p:grpSpPr>
          <a:xfrm>
            <a:off x="571950" y="1283529"/>
            <a:ext cx="6493638" cy="2790600"/>
            <a:chOff x="571950" y="1283529"/>
            <a:chExt cx="6493638" cy="2790600"/>
          </a:xfrm>
        </p:grpSpPr>
        <p:sp>
          <p:nvSpPr>
            <p:cNvPr id="633" name="Google Shape;633;p71"/>
            <p:cNvSpPr/>
            <p:nvPr/>
          </p:nvSpPr>
          <p:spPr>
            <a:xfrm>
              <a:off x="3483888" y="1283529"/>
              <a:ext cx="3581700" cy="2790600"/>
            </a:xfrm>
            <a:prstGeom prst="rect">
              <a:avLst/>
            </a:prstGeom>
            <a:solidFill>
              <a:srgbClr val="4C9F38"/>
            </a:solidFill>
            <a:ln>
              <a:noFill/>
            </a:ln>
          </p:spPr>
          <p:txBody>
            <a:bodyPr spcFirstLastPara="1" wrap="square" lIns="91425" tIns="91425" rIns="91425" bIns="91425" anchor="ctr" anchorCtr="0">
              <a:noAutofit/>
            </a:bodyPr>
            <a:lstStyle/>
            <a:p>
              <a:pPr marL="269999" lvl="0" indent="0" algn="l" rtl="0">
                <a:spcBef>
                  <a:spcPts val="0"/>
                </a:spcBef>
                <a:spcAft>
                  <a:spcPts val="0"/>
                </a:spcAft>
                <a:buNone/>
              </a:pPr>
              <a:r>
                <a:rPr lang="en-GB" sz="4000" b="1">
                  <a:solidFill>
                    <a:schemeClr val="lt1"/>
                  </a:solidFill>
                  <a:latin typeface="Oswald"/>
                  <a:ea typeface="Oswald"/>
                  <a:cs typeface="Oswald"/>
                  <a:sym typeface="Oswald"/>
                </a:rPr>
                <a:t>EXERCISE</a:t>
              </a:r>
              <a:endParaRPr sz="4000" b="1">
                <a:solidFill>
                  <a:schemeClr val="lt1"/>
                </a:solidFill>
                <a:latin typeface="Oswald"/>
                <a:ea typeface="Oswald"/>
                <a:cs typeface="Oswald"/>
                <a:sym typeface="Oswald"/>
              </a:endParaRPr>
            </a:p>
          </p:txBody>
        </p:sp>
        <p:pic>
          <p:nvPicPr>
            <p:cNvPr id="634" name="Google Shape;634;p7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50" y="1283750"/>
              <a:ext cx="2790000" cy="2790000"/>
            </a:xfrm>
            <a:prstGeom prst="rect">
              <a:avLst/>
            </a:prstGeom>
            <a:noFill/>
            <a:ln>
              <a:noFill/>
            </a:ln>
          </p:spPr>
        </p:pic>
      </p:grpSp>
      <p:grpSp>
        <p:nvGrpSpPr>
          <p:cNvPr id="635" name="Google Shape;635;p71"/>
          <p:cNvGrpSpPr/>
          <p:nvPr/>
        </p:nvGrpSpPr>
        <p:grpSpPr>
          <a:xfrm>
            <a:off x="571925" y="4399891"/>
            <a:ext cx="6493638" cy="2790600"/>
            <a:chOff x="571950" y="1283529"/>
            <a:chExt cx="6493638" cy="2790600"/>
          </a:xfrm>
        </p:grpSpPr>
        <p:sp>
          <p:nvSpPr>
            <p:cNvPr id="636" name="Google Shape;636;p71"/>
            <p:cNvSpPr/>
            <p:nvPr/>
          </p:nvSpPr>
          <p:spPr>
            <a:xfrm>
              <a:off x="3483888" y="1283529"/>
              <a:ext cx="3581700" cy="2790600"/>
            </a:xfrm>
            <a:prstGeom prst="rect">
              <a:avLst/>
            </a:prstGeom>
            <a:solidFill>
              <a:srgbClr val="4C9F38"/>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FIVE WAYS TO WELL-BEING</a:t>
              </a:r>
              <a:endParaRPr sz="2800" b="1">
                <a:solidFill>
                  <a:schemeClr val="lt1"/>
                </a:solidFill>
                <a:latin typeface="Oswald"/>
                <a:ea typeface="Oswald"/>
                <a:cs typeface="Oswald"/>
                <a:sym typeface="Oswald"/>
              </a:endParaRPr>
            </a:p>
          </p:txBody>
        </p:sp>
        <p:pic>
          <p:nvPicPr>
            <p:cNvPr id="637" name="Google Shape;637;p7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50" y="1283750"/>
              <a:ext cx="2790000" cy="2790000"/>
            </a:xfrm>
            <a:prstGeom prst="rect">
              <a:avLst/>
            </a:prstGeom>
            <a:noFill/>
            <a:ln>
              <a:noFill/>
            </a:ln>
          </p:spPr>
        </p:pic>
      </p:grpSp>
      <p:grpSp>
        <p:nvGrpSpPr>
          <p:cNvPr id="638" name="Google Shape;638;p71"/>
          <p:cNvGrpSpPr/>
          <p:nvPr/>
        </p:nvGrpSpPr>
        <p:grpSpPr>
          <a:xfrm>
            <a:off x="571950" y="7518204"/>
            <a:ext cx="6493638" cy="2790600"/>
            <a:chOff x="571950" y="1283529"/>
            <a:chExt cx="6493638" cy="2790600"/>
          </a:xfrm>
        </p:grpSpPr>
        <p:sp>
          <p:nvSpPr>
            <p:cNvPr id="639" name="Google Shape;639;p71"/>
            <p:cNvSpPr/>
            <p:nvPr/>
          </p:nvSpPr>
          <p:spPr>
            <a:xfrm>
              <a:off x="3483888" y="1283529"/>
              <a:ext cx="3581700" cy="2790600"/>
            </a:xfrm>
            <a:prstGeom prst="rect">
              <a:avLst/>
            </a:prstGeom>
            <a:solidFill>
              <a:srgbClr val="4C9F38"/>
            </a:solidFill>
            <a:ln>
              <a:noFill/>
            </a:ln>
          </p:spPr>
          <p:txBody>
            <a:bodyPr spcFirstLastPara="1" wrap="square" lIns="91425" tIns="91425" rIns="91425" bIns="91425" anchor="ctr" anchorCtr="0">
              <a:noAutofit/>
            </a:bodyPr>
            <a:lstStyle/>
            <a:p>
              <a:pPr marL="269999" lvl="0" indent="0" algn="l" rtl="0">
                <a:spcBef>
                  <a:spcPts val="0"/>
                </a:spcBef>
                <a:spcAft>
                  <a:spcPts val="0"/>
                </a:spcAft>
                <a:buClr>
                  <a:schemeClr val="dk1"/>
                </a:buClr>
                <a:buSzPts val="1100"/>
                <a:buFont typeface="Arial"/>
                <a:buNone/>
              </a:pPr>
              <a:r>
                <a:rPr lang="en-GB" sz="4000" b="1">
                  <a:solidFill>
                    <a:schemeClr val="lt1"/>
                  </a:solidFill>
                  <a:latin typeface="Oswald"/>
                  <a:ea typeface="Oswald"/>
                  <a:cs typeface="Oswald"/>
                  <a:sym typeface="Oswald"/>
                </a:rPr>
                <a:t>ACCESS TO HEALTHCARE</a:t>
              </a:r>
              <a:endParaRPr sz="2800" b="1">
                <a:solidFill>
                  <a:schemeClr val="lt1"/>
                </a:solidFill>
                <a:latin typeface="Oswald"/>
                <a:ea typeface="Oswald"/>
                <a:cs typeface="Oswald"/>
                <a:sym typeface="Oswald"/>
              </a:endParaRPr>
            </a:p>
          </p:txBody>
        </p:sp>
        <p:pic>
          <p:nvPicPr>
            <p:cNvPr id="640" name="Google Shape;640;p7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950" y="1283750"/>
              <a:ext cx="2790000" cy="2790000"/>
            </a:xfrm>
            <a:prstGeom prst="rect">
              <a:avLst/>
            </a:prstGeom>
            <a:noFill/>
            <a:ln>
              <a:noFill/>
            </a:ln>
          </p:spPr>
        </p:pic>
      </p:grpSp>
      <p:sp>
        <p:nvSpPr>
          <p:cNvPr id="641" name="Google Shape;641;p71"/>
          <p:cNvSpPr txBox="1">
            <a:spLocks noGrp="1"/>
          </p:cNvSpPr>
          <p:nvPr>
            <p:ph type="title"/>
          </p:nvPr>
        </p:nvSpPr>
        <p:spPr>
          <a:xfrm>
            <a:off x="1097925" y="166200"/>
            <a:ext cx="2364900" cy="9318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GB">
                <a:solidFill>
                  <a:srgbClr val="4C9F38"/>
                </a:solidFill>
              </a:rPr>
              <a:t>GOOD HEALTH</a:t>
            </a:r>
            <a:endParaRPr>
              <a:solidFill>
                <a:srgbClr val="4C9F38"/>
              </a:solidFill>
            </a:endParaRPr>
          </a:p>
          <a:p>
            <a:pPr marL="0" lvl="0" indent="0" algn="l" rtl="0">
              <a:spcBef>
                <a:spcPts val="0"/>
              </a:spcBef>
              <a:spcAft>
                <a:spcPts val="0"/>
              </a:spcAft>
              <a:buNone/>
            </a:pPr>
            <a:r>
              <a:rPr lang="en-GB">
                <a:solidFill>
                  <a:srgbClr val="4C9F38"/>
                </a:solidFill>
              </a:rPr>
              <a:t>AND WELL-BEING</a:t>
            </a:r>
            <a:endParaRPr>
              <a:solidFill>
                <a:srgbClr val="4C9F38"/>
              </a:solidFill>
            </a:endParaRPr>
          </a:p>
        </p:txBody>
      </p:sp>
      <p:sp>
        <p:nvSpPr>
          <p:cNvPr id="642" name="Google Shape;642;p71"/>
          <p:cNvSpPr txBox="1">
            <a:spLocks noGrp="1"/>
          </p:cNvSpPr>
          <p:nvPr>
            <p:ph type="subTitle" idx="1"/>
          </p:nvPr>
        </p:nvSpPr>
        <p:spPr>
          <a:xfrm>
            <a:off x="562125" y="270250"/>
            <a:ext cx="342600" cy="827700"/>
          </a:xfrm>
          <a:prstGeom prst="rect">
            <a:avLst/>
          </a:prstGeom>
        </p:spPr>
        <p:txBody>
          <a:bodyPr spcFirstLastPara="1" wrap="square" lIns="0" tIns="0" rIns="0" bIns="0" anchor="t" anchorCtr="0">
            <a:noAutofit/>
          </a:bodyPr>
          <a:lstStyle/>
          <a:p>
            <a:pPr marL="0" lvl="0" indent="0" algn="r" rtl="0">
              <a:spcBef>
                <a:spcPts val="640"/>
              </a:spcBef>
              <a:spcAft>
                <a:spcPts val="0"/>
              </a:spcAft>
              <a:buNone/>
            </a:pPr>
            <a:r>
              <a:rPr lang="en-GB">
                <a:solidFill>
                  <a:srgbClr val="4C9F38"/>
                </a:solidFill>
              </a:rPr>
              <a:t>3</a:t>
            </a:r>
            <a:endParaRPr>
              <a:solidFill>
                <a:srgbClr val="4C9F38"/>
              </a:solidFill>
            </a:endParaRPr>
          </a:p>
        </p:txBody>
      </p:sp>
    </p:spTree>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5656</Words>
  <Application>Microsoft Office PowerPoint</Application>
  <PresentationFormat>Custom</PresentationFormat>
  <Paragraphs>790</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Roboto</vt:lpstr>
      <vt:lpstr>Trebuchet MS</vt:lpstr>
      <vt:lpstr>Oswald</vt:lpstr>
      <vt:lpstr>Calibri</vt:lpstr>
      <vt:lpstr>ETF Master</vt:lpstr>
      <vt:lpstr>Sustainability Starts</vt:lpstr>
      <vt:lpstr>PowerPoint Presentation</vt:lpstr>
      <vt:lpstr>About this resource </vt:lpstr>
      <vt:lpstr>PowerPoint Presentation</vt:lpstr>
      <vt:lpstr>NO POVERTY</vt:lpstr>
      <vt:lpstr>NO POVERTY</vt:lpstr>
      <vt:lpstr>ZERO  HUNGER</vt:lpstr>
      <vt:lpstr>ZERO HUNGER</vt:lpstr>
      <vt:lpstr>GOOD HEALTH AND WELL-BEING</vt:lpstr>
      <vt:lpstr>GOOD HEALTH AND WELL-BEING</vt:lpstr>
      <vt:lpstr>QUALITY EDUCATION</vt:lpstr>
      <vt:lpstr>QUALITY EDUCATION</vt:lpstr>
      <vt:lpstr>GENDER EQUALITY</vt:lpstr>
      <vt:lpstr>GENDER EQUALITY</vt:lpstr>
      <vt:lpstr>CLEAN WATER AND SANITATION</vt:lpstr>
      <vt:lpstr>CLEAN WATER AND SANITATION</vt:lpstr>
      <vt:lpstr>AFFORDABLE AND CLEAN ENERGY</vt:lpstr>
      <vt:lpstr>AFFORDABLE AND CLEAN ENERGY</vt:lpstr>
      <vt:lpstr>DECENT WORK AND  ECONOMIC GROWTH</vt:lpstr>
      <vt:lpstr>DECENT WORK AND ECONOMIC GROWTH</vt:lpstr>
      <vt:lpstr>INDUSTRY, INNOVATION AND INFRASTRUCTURE</vt:lpstr>
      <vt:lpstr>INDUSTRY, INNOVATION AND INFRASTRUCTURE</vt:lpstr>
      <vt:lpstr>REDUCED INEQUALITIES</vt:lpstr>
      <vt:lpstr>REDUCED INEQUALITIES</vt:lpstr>
      <vt:lpstr>SUSTAINABLE CITIES AND COMMUNITIES</vt:lpstr>
      <vt:lpstr>SUSTAINABLE CITIES AND COMMUNITIES</vt:lpstr>
      <vt:lpstr>RESPONSIBLE CONSUMPTION AND PRODUCTION</vt:lpstr>
      <vt:lpstr>RESPONSIBLE CONSUMPTION AND PRODUCTION</vt:lpstr>
      <vt:lpstr>CLIMATE ACTION</vt:lpstr>
      <vt:lpstr>CLIMATE  ACTION</vt:lpstr>
      <vt:lpstr>LIFE  BELOW WATER</vt:lpstr>
      <vt:lpstr>LIFE BELOW WATER</vt:lpstr>
      <vt:lpstr>LIFE  ON LAND</vt:lpstr>
      <vt:lpstr>LIFE ON LAND</vt:lpstr>
      <vt:lpstr>PEACE, JUSTICE AND  STRONG INSTITUTIONS</vt:lpstr>
      <vt:lpstr>PEACE, JUSTICE AND  STRONG INSTITUTIONS</vt:lpstr>
      <vt:lpstr>PARTNERSHIPS FOR THE GOALS</vt:lpstr>
      <vt:lpstr>PARTNERSHIPS FOR THE GOALS</vt:lpstr>
      <vt:lpstr>Teacher notes and sources</vt:lpstr>
      <vt:lpstr>Teacher notes and sources</vt:lpstr>
      <vt:lpstr>Teacher notes and sources</vt:lpstr>
      <vt:lpstr>Teacher notes and sources</vt:lpstr>
      <vt:lpstr>Teacher notes and sources</vt:lpstr>
      <vt:lpstr>Teacher notes and sources</vt:lpstr>
      <vt:lpstr>Teacher notes and sources</vt:lpstr>
      <vt:lpstr>Teacher notes and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Starts</dc:title>
  <dc:creator>Charlotte Bonner</dc:creator>
  <cp:lastModifiedBy>Kuldip Bajwa</cp:lastModifiedBy>
  <cp:revision>1</cp:revision>
  <dcterms:modified xsi:type="dcterms:W3CDTF">2021-09-29T09:39:25Z</dcterms:modified>
</cp:coreProperties>
</file>