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317" r:id="rId5"/>
    <p:sldId id="298" r:id="rId6"/>
    <p:sldId id="299" r:id="rId7"/>
    <p:sldId id="303" r:id="rId8"/>
    <p:sldId id="301" r:id="rId9"/>
    <p:sldId id="314" r:id="rId10"/>
    <p:sldId id="302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5" r:id="rId22"/>
    <p:sldId id="262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060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622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868">
          <p15:clr>
            <a:srgbClr val="A4A3A4"/>
          </p15:clr>
        </p15:guide>
        <p15:guide id="9" pos="2835">
          <p15:clr>
            <a:srgbClr val="A4A3A4"/>
          </p15:clr>
        </p15:guide>
        <p15:guide id="10" pos="5583">
          <p15:clr>
            <a:srgbClr val="A4A3A4"/>
          </p15:clr>
        </p15:guide>
        <p15:guide id="11" pos="158">
          <p15:clr>
            <a:srgbClr val="A4A3A4"/>
          </p15:clr>
        </p15:guide>
        <p15:guide id="12" pos="5012">
          <p15:clr>
            <a:srgbClr val="A4A3A4"/>
          </p15:clr>
        </p15:guide>
        <p15:guide id="13" pos="1651">
          <p15:clr>
            <a:srgbClr val="A4A3A4"/>
          </p15:clr>
        </p15:guide>
        <p15:guide id="14" pos="2744">
          <p15:clr>
            <a:srgbClr val="A4A3A4"/>
          </p15:clr>
        </p15:guide>
        <p15:guide id="15" pos="5465">
          <p15:clr>
            <a:srgbClr val="A4A3A4"/>
          </p15:clr>
        </p15:guide>
        <p15:guide id="16" pos="956">
          <p15:clr>
            <a:srgbClr val="A4A3A4"/>
          </p15:clr>
        </p15:guide>
        <p15:guide id="17" pos="2562">
          <p15:clr>
            <a:srgbClr val="A4A3A4"/>
          </p15:clr>
        </p15:guide>
        <p15:guide id="18" pos="3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  <p188:author id="{E8A13292-41DC-EAD8-5898-31F107C2A747}" name="Catherine Walls" initials="CW" userId="S::catherine.walls_derby-college.ac.uk#ext#@aoctenant.onmicrosoft.com::0100f4fc-4716-4fde-aa8c-20637390ecea" providerId="AD"/>
  <p188:author id="{B2E283CC-D897-DC43-CB8C-D1F72B327940}" name="clairelcallow@gmail.com" initials="cl" userId="S::clairelcallow_gmail.com#ext#@aoctenant.onmicrosoft.com::fb401ef2-7697-46eb-9056-0c5a3d8d9f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C41"/>
    <a:srgbClr val="0071F8"/>
    <a:srgbClr val="00A068"/>
    <a:srgbClr val="BE0064"/>
    <a:srgbClr val="FEB91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E46EC5-8700-435D-BCC3-63ECA0DB2AE6}" v="1" dt="2023-04-28T11:47:03.0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3" autoAdjust="0"/>
    <p:restoredTop sz="92810" autoAdjust="0"/>
  </p:normalViewPr>
  <p:slideViewPr>
    <p:cSldViewPr showGuides="1">
      <p:cViewPr varScale="1">
        <p:scale>
          <a:sx n="140" d="100"/>
          <a:sy n="140" d="100"/>
        </p:scale>
        <p:origin x="558" y="114"/>
      </p:cViewPr>
      <p:guideLst>
        <p:guide orient="horz" pos="1620"/>
        <p:guide orient="horz" pos="3060"/>
        <p:guide orient="horz" pos="169"/>
        <p:guide orient="horz" pos="2890"/>
        <p:guide orient="horz"/>
        <p:guide orient="horz" pos="622"/>
        <p:guide orient="horz" pos="1575"/>
        <p:guide orient="horz" pos="868"/>
        <p:guide pos="2835"/>
        <p:guide pos="5583"/>
        <p:guide pos="158"/>
        <p:guide pos="5012"/>
        <p:guide pos="1651"/>
        <p:guide pos="2744"/>
        <p:guide pos="5465"/>
        <p:guide pos="956"/>
        <p:guide pos="2562"/>
        <p:guide pos="3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howGuides="1">
      <p:cViewPr varScale="1">
        <p:scale>
          <a:sx n="155" d="100"/>
          <a:sy n="155" d="100"/>
        </p:scale>
        <p:origin x="536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82452-3B3D-4B10-B5B2-216C3ED6E0C1}" type="datetimeFigureOut">
              <a:rPr lang="en-GB" smtClean="0"/>
              <a:pPr/>
              <a:t>04/08/2023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B1AA-12AD-4BCD-8A84-BE258AB1E1E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70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A1484-528B-4725-8337-7ACDB6138B8F}" type="datetimeFigureOut">
              <a:rPr lang="en-GB" smtClean="0"/>
              <a:pPr/>
              <a:t>04/08/2023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0340D-206C-4C41-A35B-4D72CE2F2B8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
Poll title: Do not modify the notes in this section to avoid tampering with the Poll Everywhere activity.
More info at polleverywhere.com/support
List as many types of reference material as you can
https://www.polleverywhere.com/free_text_polls/Bj8TUcYa1xMgQt8evtQvo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05EBC3-B821-4E88-90EB-40383052A2DA}"/>
              </a:ext>
            </a:extLst>
          </p:cNvPr>
          <p:cNvSpPr txBox="1"/>
          <p:nvPr/>
        </p:nvSpPr>
        <p:spPr>
          <a:xfrm>
            <a:off x="0" y="0"/>
            <a:ext cx="3810000" cy="127000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63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029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hyperlink" Target="http://www.etfoundation.co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emf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emf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emf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emf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A0FFD4B0-9159-8D48-9C59-956E86C0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4601"/>
            <a:ext cx="9144000" cy="5137931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437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ACKGROUND IMAGE">
            <a:extLst>
              <a:ext uri="{FF2B5EF4-FFF2-40B4-BE49-F238E27FC236}">
                <a16:creationId xmlns:a16="http://schemas.microsoft.com/office/drawing/2014/main" id="{A46F8847-44AC-F741-B1D7-375D33D5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1635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3843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453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496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8868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3843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4531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4962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88689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4DC4DA7F-C0BF-A345-96A5-A61D13AE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807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37931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066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61753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442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8160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98963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61753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4421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8160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98963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9782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059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6875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66698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11229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45355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6860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0599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11229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45355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6860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32785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35574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4152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386"/>
            <a:ext cx="9144000" cy="513793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21753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911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0983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35574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41521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911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0983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9144000" cy="51435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Black Box">
            <a:extLst>
              <a:ext uri="{FF2B5EF4-FFF2-40B4-BE49-F238E27FC236}">
                <a16:creationId xmlns:a16="http://schemas.microsoft.com/office/drawing/2014/main" id="{DF89CEBF-8DDB-584B-AB45-17DC44A5F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1C458-4902-0341-BDFB-9FBCE3A77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093796F-CDB1-D348-B1F0-9617A8EA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1A20097-0159-9E41-A93C-5431A58F80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26CE89A-73E9-B24B-9078-4104E0E8B9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05037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451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853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64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4482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902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4424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62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853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642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442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626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F7BC3F4-A560-6244-B6D7-E1099F3B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51520" y="986400"/>
            <a:ext cx="7200900" cy="345983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lang="en-US" sz="4500" b="1" kern="1200" cap="none" baseline="0" dirty="0" smtClean="0">
                <a:solidFill>
                  <a:srgbClr val="0071F8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+mj-lt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0683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34000" y="986399"/>
            <a:ext cx="8441688" cy="3601475"/>
          </a:xfrm>
        </p:spPr>
        <p:txBody>
          <a:bodyPr>
            <a:norm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>
                <a:solidFill>
                  <a:srgbClr val="BE0064"/>
                </a:solidFill>
              </a:defRPr>
            </a:lvl1pPr>
            <a:lvl2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2pPr>
            <a:lvl3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3pPr>
            <a:lvl4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4pPr>
            <a:lvl5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4441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99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282837-AA43-2B49-9719-CBE16BA36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A42809A-0C44-5647-B234-70CCA1B7A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1" y="288000"/>
            <a:ext cx="892437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08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37931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06633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24CD90-F3BD-A44D-9DC2-F84956FB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85DCD33C-489F-C44D-A742-83F6B7169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0" y="288000"/>
            <a:ext cx="892439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96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 1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82004C-DBA4-0E4C-9AA6-3DDE7AECD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EFD4626C-D111-7348-A258-D06D96A03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6508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8AC6BDB-3112-B24C-8DA2-713E00534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2C7784E4-A553-854B-A891-D1209DBD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3"/>
            <a:ext cx="892437" cy="47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1410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12677261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0688772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92" y="1059582"/>
            <a:ext cx="4142608" cy="27384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9076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7098"/>
            <a:ext cx="4122737" cy="274223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25EDCA8-C39F-0A47-918D-C38807C30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8051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9582"/>
            <a:ext cx="4122737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76E5675-51D7-3D40-A986-781F0BAAB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7063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 descr="Quote mark Graphic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59582"/>
            <a:ext cx="4122736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BF5C345-1F80-854D-8834-8C51A1F8B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13875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2208"/>
            <a:ext cx="4122738" cy="28803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342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6875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666984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6685"/>
            <a:ext cx="4122738" cy="279077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4FAF4B1-A891-9345-87E4-874AEEFCC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21741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1059582"/>
            <a:ext cx="4105275" cy="3528292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50840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77239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986400"/>
            <a:ext cx="4122100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99992" y="986400"/>
            <a:ext cx="4175696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2825999"/>
            <a:ext cx="41221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499992" y="2825999"/>
            <a:ext cx="417569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3729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987425"/>
            <a:ext cx="4122100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500563" y="987425"/>
            <a:ext cx="4210497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856711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 et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46ED22D-AC95-FE4D-901B-E1150775F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51520" y="2825999"/>
            <a:ext cx="252028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15"/>
          </p:nvPr>
        </p:nvSpPr>
        <p:spPr>
          <a:xfrm>
            <a:off x="3304304" y="2825999"/>
            <a:ext cx="25128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6"/>
          </p:nvPr>
        </p:nvSpPr>
        <p:spPr>
          <a:xfrm>
            <a:off x="6349607" y="2825999"/>
            <a:ext cx="251340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129AFD6-AF4F-FA4C-BEB4-49138E48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09276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Education and Training Foundation Logo">
            <a:extLst>
              <a:ext uri="{FF2B5EF4-FFF2-40B4-BE49-F238E27FC236}">
                <a16:creationId xmlns:a16="http://schemas.microsoft.com/office/drawing/2014/main" id="{7D7663F1-DFD6-1A44-A50B-2ABF86AF4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A22DD6-14BC-CF43-9722-8BD9FD568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3E0F30-4DD6-0F46-9159-49E2CB38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C54FB554-6C0F-7F41-B3B1-73F3D30F82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19081514-9C2F-EE48-B61F-88BD493A9F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1" name="Web address" descr="www.ETFOUNDATION.CO.UK&#10;">
            <a:extLst>
              <a:ext uri="{FF2B5EF4-FFF2-40B4-BE49-F238E27FC236}">
                <a16:creationId xmlns:a16="http://schemas.microsoft.com/office/drawing/2014/main" id="{222C9268-0E9F-7F4E-AC14-BE45FFB3CD00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Thankyou">
            <a:extLst>
              <a:ext uri="{FF2B5EF4-FFF2-40B4-BE49-F238E27FC236}">
                <a16:creationId xmlns:a16="http://schemas.microsoft.com/office/drawing/2014/main" id="{9689DB92-3A2D-2346-92F6-716C7E5B3F6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41426004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84C190-08A9-7B48-86BA-207A5256A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51523-08F2-D042-A3E7-DCB147D00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Subtitle 1">
            <a:extLst>
              <a:ext uri="{FF2B5EF4-FFF2-40B4-BE49-F238E27FC236}">
                <a16:creationId xmlns:a16="http://schemas.microsoft.com/office/drawing/2014/main" id="{4A885A05-D480-E542-8856-2FDD2356CA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356FEB21-668E-AA4E-8157-C294F91A2E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8" name="Web address" descr="www.ETFOUNDATION.CO.UK&#10;">
            <a:extLst>
              <a:ext uri="{FF2B5EF4-FFF2-40B4-BE49-F238E27FC236}">
                <a16:creationId xmlns:a16="http://schemas.microsoft.com/office/drawing/2014/main" id="{EF4484DA-A18B-B644-B29C-6C94F927DB0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Thankyou">
            <a:extLst>
              <a:ext uri="{FF2B5EF4-FFF2-40B4-BE49-F238E27FC236}">
                <a16:creationId xmlns:a16="http://schemas.microsoft.com/office/drawing/2014/main" id="{7D858E6C-DC75-9E40-AC7F-60076FD9DE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11980384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2"/>
            <a:ext cx="892437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7529D4-70E4-0041-8B6F-056EE3D6C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1C14A-31B7-6148-A122-3983818EA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1C0714B-324D-524D-92B1-F2450FA1D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37D56AD-C3B2-AB46-A2B1-4327E5D2A5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A8FE1C9C-9AFF-0C47-9611-FA210835632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E57FCD4B-3DCC-1E4C-BB74-B6EAA647C8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2780957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63377A-3CC2-8344-B0EF-E554B839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BB5F31-C46B-6B46-8765-A0B99E1DE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C5B034C-CB3E-0E48-9511-E30F21CA1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8AEAAA9-A037-AD4B-A0A5-D9738C1CE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1469E703-A0AF-004A-A767-B77B319C0AF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A1C71F6F-2074-6D4E-BBE6-997B3E223F8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01984550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0DB97-2BCA-4141-841F-7BAD7110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681DB3-48B8-0647-BC05-5D438496D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205C497B-39C3-2A49-93F8-852FCE3E27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C80702F-2DBB-E149-B3D8-399EF4336F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D0E2F9B9-B8B5-3548-AA39-96414C09D88E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Thankyou">
            <a:extLst>
              <a:ext uri="{FF2B5EF4-FFF2-40B4-BE49-F238E27FC236}">
                <a16:creationId xmlns:a16="http://schemas.microsoft.com/office/drawing/2014/main" id="{7A974F44-1579-EB49-A14C-4C34465E283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705932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386"/>
            <a:ext cx="9144000" cy="513793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217532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8ECBED-4C0B-B243-B45C-1A12C739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228C37-7A6A-E246-8BB2-1FEED856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Subtitle 1">
            <a:extLst>
              <a:ext uri="{FF2B5EF4-FFF2-40B4-BE49-F238E27FC236}">
                <a16:creationId xmlns:a16="http://schemas.microsoft.com/office/drawing/2014/main" id="{087BDA06-0DD9-7144-9EF0-DD228DFD0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7D0E203-B1F0-FA41-8A62-C5E42D77D7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19" name="Web address" descr="www.ETFOUNDATION.CO.UK&#10;">
            <a:extLst>
              <a:ext uri="{FF2B5EF4-FFF2-40B4-BE49-F238E27FC236}">
                <a16:creationId xmlns:a16="http://schemas.microsoft.com/office/drawing/2014/main" id="{80408406-98FE-8146-A312-F81B325F91B6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" name="DfE Logo" descr="Supported by Department for Education logo">
            <a:extLst>
              <a:ext uri="{FF2B5EF4-FFF2-40B4-BE49-F238E27FC236}">
                <a16:creationId xmlns:a16="http://schemas.microsoft.com/office/drawing/2014/main" id="{A521F76D-C57A-2E48-8EAE-C6465DC662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1" name="Thankyou">
            <a:extLst>
              <a:ext uri="{FF2B5EF4-FFF2-40B4-BE49-F238E27FC236}">
                <a16:creationId xmlns:a16="http://schemas.microsoft.com/office/drawing/2014/main" id="{337F81CD-D2EF-8146-A517-8023952D1C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43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E537002-A87B-444E-935A-CEE05C450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2F1AB0-07F0-594D-99DD-0F60B192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EBF3114F-9F3B-6645-BCD0-F4269A1A4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706B3D9-74BC-6C4F-AA7E-3CBDA8D91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408017AF-FACE-8445-BB0A-C54625B5494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54F0724C-3C9A-2346-982B-E1134127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24EC5AE2-90A9-3A44-BF06-DCD6334142F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94916127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24DB21A-CA66-1B4F-8E7A-E8C4908C9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BF9886-FE14-B04D-BE46-E52E599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2E2B7716-7BB1-5643-A7E2-D30C875364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74B330AD-DC33-D040-ADA2-2F2E8B0C9E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FC9728B7-31CC-6B49-8913-35DB4E2EAA94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BA390474-1B52-BB48-8EC8-346D427F2F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417A9CA5-C9C6-D446-BDEE-F4F308BBB9B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26697535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E9E8740-2721-7340-BDD2-14001A44C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9409B-8D8E-C14A-94D6-2A847B430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ubtitle 1">
            <a:extLst>
              <a:ext uri="{FF2B5EF4-FFF2-40B4-BE49-F238E27FC236}">
                <a16:creationId xmlns:a16="http://schemas.microsoft.com/office/drawing/2014/main" id="{7A09E294-EA43-B544-91E1-64E4A07B24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CB281233-5067-6849-9447-D3149CE7F2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33" name="Web address" descr="www.ETFOUNDATION.CO.UK&#10;">
            <a:extLst>
              <a:ext uri="{FF2B5EF4-FFF2-40B4-BE49-F238E27FC236}">
                <a16:creationId xmlns:a16="http://schemas.microsoft.com/office/drawing/2014/main" id="{B89411EB-D69E-DF4C-9844-9339F5A5A19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4" name="DfE Logo" descr="Supported by Department for Education logo">
            <a:extLst>
              <a:ext uri="{FF2B5EF4-FFF2-40B4-BE49-F238E27FC236}">
                <a16:creationId xmlns:a16="http://schemas.microsoft.com/office/drawing/2014/main" id="{0E66212B-F5A0-494D-BFD6-6A63AD9CC1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5" name="Thankyou">
            <a:extLst>
              <a:ext uri="{FF2B5EF4-FFF2-40B4-BE49-F238E27FC236}">
                <a16:creationId xmlns:a16="http://schemas.microsoft.com/office/drawing/2014/main" id="{485ACB11-D5EE-1545-B4C7-F308842FEE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63767432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34844BF-2207-ED49-9F25-85D40A0C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259AD1-A3E5-7A4D-A666-183E96823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C45F4C38-F8FC-E947-AE4C-6E40A2116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33B29604-A962-1042-A09C-58841C9E1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7C1BC566-1805-0A4E-95A3-525C2FE5A48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E4F7F9A6-6DDA-7847-AF6C-27013E4E94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CCAFB428-DEA5-C440-9E4B-D7CCD0792F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132705164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672E3CF-7DBB-4FC3-97B9-3E3425367A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C907BA-3398-4FD8-9118-E0A46EEFD0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6235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4482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90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94" y="205979"/>
            <a:ext cx="8423593" cy="8572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94" y="1200151"/>
            <a:ext cx="8423593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000" y="4767263"/>
            <a:ext cx="7686376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Education AND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56376" y="4767263"/>
            <a:ext cx="909464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08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74" r:id="rId2"/>
    <p:sldLayoutId id="2147483775" r:id="rId3"/>
    <p:sldLayoutId id="2147483776" r:id="rId4"/>
    <p:sldLayoutId id="214748377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78" r:id="rId11"/>
    <p:sldLayoutId id="2147483779" r:id="rId12"/>
    <p:sldLayoutId id="2147483780" r:id="rId13"/>
    <p:sldLayoutId id="2147483781" r:id="rId14"/>
    <p:sldLayoutId id="2147483743" r:id="rId15"/>
    <p:sldLayoutId id="2147483744" r:id="rId16"/>
    <p:sldLayoutId id="2147483745" r:id="rId17"/>
    <p:sldLayoutId id="2147483746" r:id="rId18"/>
    <p:sldLayoutId id="2147483649" r:id="rId19"/>
    <p:sldLayoutId id="2147483782" r:id="rId20"/>
    <p:sldLayoutId id="2147483783" r:id="rId21"/>
    <p:sldLayoutId id="2147483784" r:id="rId22"/>
    <p:sldLayoutId id="2147483785" r:id="rId23"/>
    <p:sldLayoutId id="2147483701" r:id="rId24"/>
    <p:sldLayoutId id="2147483690" r:id="rId25"/>
    <p:sldLayoutId id="2147483693" r:id="rId26"/>
    <p:sldLayoutId id="2147483697" r:id="rId27"/>
    <p:sldLayoutId id="2147483727" r:id="rId28"/>
    <p:sldLayoutId id="2147483786" r:id="rId29"/>
    <p:sldLayoutId id="2147483787" r:id="rId30"/>
    <p:sldLayoutId id="2147483788" r:id="rId31"/>
    <p:sldLayoutId id="2147483789" r:id="rId32"/>
    <p:sldLayoutId id="2147483728" r:id="rId33"/>
    <p:sldLayoutId id="2147483729" r:id="rId34"/>
    <p:sldLayoutId id="2147483730" r:id="rId35"/>
    <p:sldLayoutId id="2147483731" r:id="rId36"/>
    <p:sldLayoutId id="2147483747" r:id="rId37"/>
    <p:sldLayoutId id="2147483790" r:id="rId38"/>
    <p:sldLayoutId id="2147483791" r:id="rId39"/>
    <p:sldLayoutId id="2147483792" r:id="rId40"/>
    <p:sldLayoutId id="2147483793" r:id="rId41"/>
    <p:sldLayoutId id="2147483748" r:id="rId42"/>
    <p:sldLayoutId id="2147483749" r:id="rId43"/>
    <p:sldLayoutId id="2147483750" r:id="rId44"/>
    <p:sldLayoutId id="2147483751" r:id="rId45"/>
    <p:sldLayoutId id="2147483672" r:id="rId46"/>
    <p:sldLayoutId id="2147483698" r:id="rId47"/>
    <p:sldLayoutId id="2147483794" r:id="rId48"/>
    <p:sldLayoutId id="2147483795" r:id="rId49"/>
    <p:sldLayoutId id="2147483796" r:id="rId50"/>
    <p:sldLayoutId id="2147483797" r:id="rId51"/>
    <p:sldLayoutId id="2147483699" r:id="rId52"/>
    <p:sldLayoutId id="2147483680" r:id="rId53"/>
    <p:sldLayoutId id="2147483681" r:id="rId54"/>
    <p:sldLayoutId id="2147483660" r:id="rId55"/>
    <p:sldLayoutId id="2147483650" r:id="rId56"/>
    <p:sldLayoutId id="2147483661" r:id="rId57"/>
    <p:sldLayoutId id="2147483708" r:id="rId58"/>
    <p:sldLayoutId id="2147483753" r:id="rId59"/>
    <p:sldLayoutId id="2147483754" r:id="rId60"/>
    <p:sldLayoutId id="2147483755" r:id="rId61"/>
    <p:sldLayoutId id="2147483756" r:id="rId62"/>
    <p:sldLayoutId id="2147483665" r:id="rId63"/>
    <p:sldLayoutId id="2147483664" r:id="rId64"/>
    <p:sldLayoutId id="2147483757" r:id="rId65"/>
    <p:sldLayoutId id="2147483758" r:id="rId66"/>
    <p:sldLayoutId id="2147483759" r:id="rId67"/>
    <p:sldLayoutId id="2147483760" r:id="rId68"/>
    <p:sldLayoutId id="2147483761" r:id="rId69"/>
    <p:sldLayoutId id="2147483762" r:id="rId70"/>
    <p:sldLayoutId id="2147483668" r:id="rId71"/>
    <p:sldLayoutId id="2147483666" r:id="rId72"/>
    <p:sldLayoutId id="2147483671" r:id="rId73"/>
    <p:sldLayoutId id="2147483669" r:id="rId74"/>
    <p:sldLayoutId id="2147483670" r:id="rId75"/>
    <p:sldLayoutId id="2147483764" r:id="rId76"/>
    <p:sldLayoutId id="2147483765" r:id="rId77"/>
    <p:sldLayoutId id="2147483766" r:id="rId78"/>
    <p:sldLayoutId id="2147483767" r:id="rId79"/>
    <p:sldLayoutId id="2147483768" r:id="rId80"/>
    <p:sldLayoutId id="2147483769" r:id="rId81"/>
    <p:sldLayoutId id="2147483770" r:id="rId82"/>
    <p:sldLayoutId id="2147483771" r:id="rId83"/>
    <p:sldLayoutId id="2147483772" r:id="rId84"/>
    <p:sldLayoutId id="2147483773" r:id="rId85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www.bbc.co.uk/news/entertainment-arts-39556351" TargetMode="External"/><Relationship Id="rId1" Type="http://schemas.openxmlformats.org/officeDocument/2006/relationships/slideLayout" Target="../slideLayouts/slideLayout7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5.xml"/><Relationship Id="rId1" Type="http://schemas.openxmlformats.org/officeDocument/2006/relationships/tags" Target="../tags/tag1.xm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74067"/>
            <a:ext cx="4967280" cy="1242000"/>
          </a:xfrm>
        </p:spPr>
        <p:txBody>
          <a:bodyPr anchor="t"/>
          <a:lstStyle/>
          <a:p>
            <a:r>
              <a:rPr lang="en-US" sz="3200" dirty="0"/>
              <a:t>Employer Set Project</a:t>
            </a:r>
            <a:br>
              <a:rPr lang="en-US" sz="2800" dirty="0"/>
            </a:br>
            <a:r>
              <a:rPr lang="en-US" sz="2600" dirty="0"/>
              <a:t>Task 1 – Research a strategy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Presenter name and 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4CC04C-4404-2344-B3AF-3A1327FC72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4515966"/>
            <a:ext cx="4805486" cy="348620"/>
          </a:xfrm>
        </p:spPr>
        <p:txBody>
          <a:bodyPr/>
          <a:lstStyle/>
          <a:p>
            <a:r>
              <a:rPr lang="en-US" dirty="0"/>
              <a:t>Derby College Group</a:t>
            </a:r>
          </a:p>
        </p:txBody>
      </p:sp>
    </p:spTree>
    <p:extLst>
      <p:ext uri="{BB962C8B-B14F-4D97-AF65-F5344CB8AC3E}">
        <p14:creationId xmlns:p14="http://schemas.microsoft.com/office/powerpoint/2010/main" val="1845613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245071-0036-4500-8693-913A0EE2A19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4787" y="3281285"/>
            <a:ext cx="4122100" cy="1761875"/>
          </a:xfrm>
        </p:spPr>
        <p:txBody>
          <a:bodyPr/>
          <a:lstStyle/>
          <a:p>
            <a:r>
              <a:rPr lang="en-GB" dirty="0"/>
              <a:t>Social media</a:t>
            </a:r>
          </a:p>
          <a:p>
            <a:endParaRPr lang="en-GB" dirty="0"/>
          </a:p>
          <a:p>
            <a:r>
              <a:rPr lang="en-GB" b="0" dirty="0"/>
              <a:t>Twitter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041336-1686-4824-9CF3-7E9AFFAB1E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674733-D07A-48D3-8283-E65390DD81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35E042-A4F3-4774-85FD-2D86EA56B4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72" y="1282004"/>
            <a:ext cx="3186228" cy="192090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E36E4CD9-0D6C-BB60-8644-C91C6716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>
            <a:noAutofit/>
          </a:bodyPr>
          <a:lstStyle/>
          <a:p>
            <a:r>
              <a:rPr lang="en-GB" dirty="0"/>
              <a:t>Task 1</a:t>
            </a:r>
            <a:br>
              <a:rPr lang="en-GB" dirty="0"/>
            </a:br>
            <a:r>
              <a:rPr lang="en-GB" dirty="0"/>
              <a:t>Find a reference from each of these example resource types.</a:t>
            </a:r>
            <a:br>
              <a:rPr lang="en-GB" dirty="0"/>
            </a:br>
            <a:r>
              <a:rPr lang="en-GB" dirty="0"/>
              <a:t>The example given is for electric vehicles, but you will need to find examples on nanotechnology.</a:t>
            </a:r>
          </a:p>
        </p:txBody>
      </p:sp>
    </p:spTree>
    <p:extLst>
      <p:ext uri="{BB962C8B-B14F-4D97-AF65-F5344CB8AC3E}">
        <p14:creationId xmlns:p14="http://schemas.microsoft.com/office/powerpoint/2010/main" val="3580637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ED1F2B9-ABE9-42E1-B720-8E4726C8C3E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74879" y="2454564"/>
            <a:ext cx="4122100" cy="158407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GB" dirty="0"/>
              <a:t>What should be included? Why?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C0E95-DD79-45CB-92CB-D576E57B98C3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659506" y="2453076"/>
            <a:ext cx="4175696" cy="158407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0" tIns="0" rIns="0" bIns="0" rtlCol="0" anchor="t">
            <a:noAutofit/>
          </a:bodyPr>
          <a:lstStyle/>
          <a:p>
            <a:r>
              <a:rPr lang="en-GB" dirty="0"/>
              <a:t>Compare in-text citations and full references</a:t>
            </a:r>
          </a:p>
          <a:p>
            <a:endParaRPr lang="en-GB" dirty="0"/>
          </a:p>
          <a:p>
            <a:r>
              <a:rPr lang="en-GB" dirty="0"/>
              <a:t>In-text citation (author, year)</a:t>
            </a:r>
            <a:endParaRPr lang="en-GB" dirty="0">
              <a:cs typeface="Arial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7DAF00-2B2E-4FFA-A021-0458B83422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0D9C85-C324-40EB-B00F-FBE15FA759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CB8ECBA-5822-4D70-8647-214D771D2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950" y="240047"/>
            <a:ext cx="8437563" cy="699425"/>
          </a:xfrm>
        </p:spPr>
        <p:txBody>
          <a:bodyPr/>
          <a:lstStyle/>
          <a:p>
            <a:r>
              <a:rPr lang="en-GB" dirty="0"/>
              <a:t>Structuring a reference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61CC944-09E1-2C23-DD15-950942F83F3E}"/>
              </a:ext>
            </a:extLst>
          </p:cNvPr>
          <p:cNvSpPr txBox="1">
            <a:spLocks/>
          </p:cNvSpPr>
          <p:nvPr/>
        </p:nvSpPr>
        <p:spPr>
          <a:xfrm>
            <a:off x="176317" y="784634"/>
            <a:ext cx="4122100" cy="15840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Arial" panose="020B0604020202020204" pitchFamily="34" charset="0"/>
              <a:buNone/>
              <a:defRPr sz="135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None/>
              <a:defRPr sz="135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80000" indent="-179388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358775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540000" indent="-180000" algn="l" defTabSz="914400" rtl="0" eaLnBrk="1" latinLnBrk="0" hangingPunct="1">
              <a:lnSpc>
                <a:spcPts val="1600"/>
              </a:lnSpc>
              <a:spcBef>
                <a:spcPct val="20000"/>
              </a:spcBef>
              <a:buFont typeface="Calibri" panose="020F0502020204030204" pitchFamily="34" charset="0"/>
              <a:buChar char="–"/>
              <a:defRPr sz="135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Why is referencing important?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8B1466-D7EF-0DD5-B9C3-10ABA7D163E1}"/>
              </a:ext>
            </a:extLst>
          </p:cNvPr>
          <p:cNvSpPr txBox="1"/>
          <p:nvPr/>
        </p:nvSpPr>
        <p:spPr>
          <a:xfrm>
            <a:off x="4710023" y="240461"/>
            <a:ext cx="1302137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hlinkClick r:id="rId2"/>
              </a:rPr>
              <a:t>Ed Sheeran settles Photograph copyright infringement claim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–</a:t>
            </a:r>
            <a:r>
              <a:rPr lang="en-US" dirty="0">
                <a:hlinkClick r:id="rId2"/>
              </a:rPr>
              <a:t> BBC News</a:t>
            </a:r>
            <a:endParaRPr lang="en-US" dirty="0"/>
          </a:p>
        </p:txBody>
      </p:sp>
      <p:pic>
        <p:nvPicPr>
          <p:cNvPr id="10" name="Picture 10" descr="A person singing into a microphone&#10;&#10;Description automatically generated">
            <a:extLst>
              <a:ext uri="{FF2B5EF4-FFF2-40B4-BE49-F238E27FC236}">
                <a16:creationId xmlns:a16="http://schemas.microsoft.com/office/drawing/2014/main" id="{A4733594-E9CF-5429-A611-93EC355C7A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514" y="83537"/>
            <a:ext cx="2743200" cy="225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859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32B5BF-7222-4061-A8C6-1A24E4137A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CE91B4F-FD3A-4839-A9A9-840A58560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reference structure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8775972-BA75-4364-BC9B-C0F139CA64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555526"/>
            <a:ext cx="8802496" cy="4032448"/>
          </a:xfrm>
        </p:spPr>
        <p:txBody>
          <a:bodyPr vert="horz" lIns="0" tIns="0" rIns="0" bIns="0" rtlCol="0" anchor="t">
            <a:noAutofit/>
          </a:bodyPr>
          <a:lstStyle/>
          <a:p>
            <a:pPr marL="0" lvl="1" indent="0" fontAlgn="base">
              <a:buNone/>
            </a:pPr>
            <a:endParaRPr lang="en-GB" sz="2400" b="1" dirty="0">
              <a:solidFill>
                <a:srgbClr val="FF0000"/>
              </a:solidFill>
            </a:endParaRPr>
          </a:p>
          <a:p>
            <a:pPr marL="0" lvl="1" indent="0" fontAlgn="base">
              <a:buNone/>
            </a:pPr>
            <a:r>
              <a:rPr lang="en-GB" sz="2400" b="1" dirty="0">
                <a:solidFill>
                  <a:srgbClr val="FF0000"/>
                </a:solidFill>
              </a:rPr>
              <a:t>Webpage: </a:t>
            </a:r>
            <a:r>
              <a:rPr lang="en-GB" sz="2400" b="1" dirty="0"/>
              <a:t>Author. Year. Title. [Online]. [Access date]. Available from: URL.</a:t>
            </a:r>
            <a:r>
              <a:rPr lang="en-GB" sz="2400" dirty="0"/>
              <a:t> </a:t>
            </a:r>
            <a:endParaRPr lang="en-US" dirty="0"/>
          </a:p>
          <a:p>
            <a:endParaRPr lang="en-GB" sz="2400" dirty="0"/>
          </a:p>
          <a:p>
            <a:pPr marL="0" lvl="1" indent="0" fontAlgn="base">
              <a:buNone/>
            </a:pPr>
            <a:r>
              <a:rPr lang="en-GB" sz="2400" b="1" dirty="0">
                <a:solidFill>
                  <a:srgbClr val="FF0000"/>
                </a:solidFill>
              </a:rPr>
              <a:t>Book: </a:t>
            </a:r>
            <a:r>
              <a:rPr lang="en-GB" sz="2400" b="1" dirty="0"/>
              <a:t>Family name, INITIAL(S). Year. </a:t>
            </a:r>
            <a:r>
              <a:rPr lang="en-GB" sz="2400" b="1" i="1" dirty="0"/>
              <a:t>Title.</a:t>
            </a:r>
            <a:r>
              <a:rPr lang="en-GB" sz="2400" b="1" dirty="0"/>
              <a:t> Edition (if not first edition). Place of publication: Publisher.</a:t>
            </a:r>
            <a:r>
              <a:rPr lang="en-GB" sz="2400" dirty="0"/>
              <a:t> </a:t>
            </a:r>
            <a:endParaRPr lang="en-GB" sz="2400" dirty="0">
              <a:cs typeface="Arial"/>
            </a:endParaRPr>
          </a:p>
          <a:p>
            <a:endParaRPr lang="en-GB" sz="2400" dirty="0"/>
          </a:p>
          <a:p>
            <a:pPr marL="0" lvl="1" indent="0" fontAlgn="base">
              <a:buNone/>
            </a:pPr>
            <a:r>
              <a:rPr lang="en-GB" sz="2400" b="1" dirty="0">
                <a:solidFill>
                  <a:srgbClr val="FF0000"/>
                </a:solidFill>
              </a:rPr>
              <a:t>Book chapter (in an edited book):</a:t>
            </a:r>
            <a:r>
              <a:rPr lang="en-GB" sz="2400" b="1" dirty="0"/>
              <a:t> Family name, INITIAL(S). Year. Chapter title. In: Family name, INITIAL(S) (of editor). ed(s). </a:t>
            </a:r>
            <a:r>
              <a:rPr lang="en-GB" sz="2400" b="1" i="1" dirty="0"/>
              <a:t>Title of book</a:t>
            </a:r>
            <a:r>
              <a:rPr lang="en-GB" sz="2400" b="1" dirty="0"/>
              <a:t>. Edition (if not first edition). Place of publication: Publisher, page numbers. </a:t>
            </a:r>
            <a:r>
              <a:rPr lang="en-GB" sz="2400" dirty="0"/>
              <a:t> </a:t>
            </a:r>
            <a:endParaRPr lang="en-GB" sz="2400" dirty="0">
              <a:cs typeface="Arial"/>
            </a:endParaRPr>
          </a:p>
          <a:p>
            <a:pPr fontAlgn="base"/>
            <a:endParaRPr lang="en-GB" sz="2400" dirty="0"/>
          </a:p>
          <a:p>
            <a:endParaRPr lang="en-GB" sz="24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CA046-482F-41B0-9EDD-9B7940EA08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568746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40D3FC-EC9B-44F1-AD8F-0FE01A8611B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6C3168-23E7-4802-9CFE-96DB49057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reference structure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0A7269-DB72-4804-83C1-41B6BD94CB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2950" y="843558"/>
            <a:ext cx="8208912" cy="2997588"/>
          </a:xfrm>
        </p:spPr>
        <p:txBody>
          <a:bodyPr vert="horz" lIns="0" tIns="0" rIns="0" bIns="0" rtlCol="0" anchor="t">
            <a:noAutofit/>
          </a:bodyPr>
          <a:lstStyle/>
          <a:p>
            <a:pPr marL="0" lvl="1" indent="0" fontAlgn="base">
              <a:buNone/>
            </a:pPr>
            <a:endParaRPr lang="en-GB" sz="2400" b="1" dirty="0">
              <a:solidFill>
                <a:srgbClr val="FF0000"/>
              </a:solidFill>
            </a:endParaRPr>
          </a:p>
          <a:p>
            <a:pPr marL="0" lvl="1" indent="0" fontAlgn="base">
              <a:buNone/>
            </a:pPr>
            <a:r>
              <a:rPr lang="en-GB" sz="2400" b="1" dirty="0">
                <a:solidFill>
                  <a:srgbClr val="FF0000"/>
                </a:solidFill>
              </a:rPr>
              <a:t>E-book:</a:t>
            </a:r>
            <a:r>
              <a:rPr lang="en-GB" sz="2400" b="1" dirty="0"/>
              <a:t> Family name, INITIAL(S). Year. </a:t>
            </a:r>
            <a:r>
              <a:rPr lang="en-GB" sz="2400" b="1" i="1" dirty="0"/>
              <a:t>Title.</a:t>
            </a:r>
            <a:r>
              <a:rPr lang="en-GB" sz="2400" b="1" dirty="0"/>
              <a:t> [Online]. Edition (if not first edition). Place of publication: Publisher. [Date accessed]. Available from: URL.</a:t>
            </a:r>
            <a:r>
              <a:rPr lang="en-GB" sz="2400" dirty="0"/>
              <a:t> </a:t>
            </a:r>
            <a:endParaRPr lang="en-US" sz="2400" dirty="0"/>
          </a:p>
          <a:p>
            <a:pPr marL="269875" lvl="1" indent="-269875"/>
            <a:endParaRPr lang="en-GB" sz="2400" dirty="0"/>
          </a:p>
          <a:p>
            <a:pPr marL="0" lvl="1" indent="0" fontAlgn="base">
              <a:buNone/>
            </a:pPr>
            <a:r>
              <a:rPr lang="en-GB" sz="2400" b="1" dirty="0">
                <a:solidFill>
                  <a:srgbClr val="FF0000"/>
                </a:solidFill>
              </a:rPr>
              <a:t>Journal article </a:t>
            </a:r>
            <a:r>
              <a:rPr lang="en-GB" sz="2400" b="1" dirty="0"/>
              <a:t>(two authors): Family name, INITIAL(S) and Family name, INITIAL(S). Year. Title of article. </a:t>
            </a:r>
            <a:r>
              <a:rPr lang="en-GB" sz="2400" b="1" i="1" dirty="0"/>
              <a:t>Journal title</a:t>
            </a:r>
            <a:r>
              <a:rPr lang="en-GB" sz="2400" b="1" dirty="0"/>
              <a:t>. Volume (issue number), page numbers.</a:t>
            </a:r>
            <a:r>
              <a:rPr lang="en-GB" sz="2400" dirty="0"/>
              <a:t> </a:t>
            </a:r>
            <a:endParaRPr lang="en-GB" sz="2400" dirty="0">
              <a:cs typeface="Arial"/>
            </a:endParaRPr>
          </a:p>
          <a:p>
            <a:endParaRPr lang="en-GB" sz="24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DAEF5-8986-49C4-898A-A94E244331E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511525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74BF96-91FC-44FE-B221-B9FE686252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5E22EA-6AA6-409C-9622-52B2EBA65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Task 2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dirty="0"/>
              <a:t>Spot the mistakes and write the corrections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9C94F3-7076-4F5A-AD87-78500DD176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9485" y="575922"/>
            <a:ext cx="7667625" cy="3601574"/>
          </a:xfrm>
        </p:spPr>
        <p:txBody>
          <a:bodyPr vert="horz" lIns="0" tIns="0" rIns="0" bIns="0" rtlCol="0" anchor="t">
            <a:noAutofit/>
          </a:bodyPr>
          <a:lstStyle/>
          <a:p>
            <a:pPr marL="0" lvl="1" indent="0">
              <a:buNone/>
            </a:pPr>
            <a:endParaRPr lang="en-GB" sz="2400" b="1" dirty="0"/>
          </a:p>
          <a:p>
            <a:pPr marL="0" lvl="1" indent="0">
              <a:buNone/>
            </a:pPr>
            <a:r>
              <a:rPr lang="en-GB" sz="2400" b="1" dirty="0"/>
              <a:t>1. </a:t>
            </a:r>
            <a:r>
              <a:rPr lang="en-GB" sz="2400" b="1" dirty="0">
                <a:solidFill>
                  <a:srgbClr val="FF0000"/>
                </a:solidFill>
              </a:rPr>
              <a:t>Webpage: </a:t>
            </a:r>
            <a:r>
              <a:rPr lang="en-GB" sz="2400" b="1" dirty="0"/>
              <a:t>Author. Year. Title. [Online]. [Access date]. Available from: URL.</a:t>
            </a:r>
            <a:r>
              <a:rPr lang="en-GB" sz="2400" dirty="0"/>
              <a:t> </a:t>
            </a:r>
            <a:endParaRPr lang="en-US" sz="2400" dirty="0"/>
          </a:p>
          <a:p>
            <a:pPr marL="0" lvl="1" indent="0">
              <a:buNone/>
            </a:pPr>
            <a:r>
              <a:rPr lang="en-GB" sz="2400" dirty="0"/>
              <a:t>Available from https://tesla.com/megapack. Tesla. 2022. Megapack. Online. 1</a:t>
            </a:r>
            <a:r>
              <a:rPr lang="en-GB" sz="2400" baseline="30000" dirty="0"/>
              <a:t>st</a:t>
            </a:r>
            <a:r>
              <a:rPr lang="en-GB" sz="2400" dirty="0"/>
              <a:t> Nov 2022. </a:t>
            </a:r>
            <a:endParaRPr lang="en-GB" sz="2400" dirty="0">
              <a:cs typeface="Arial"/>
            </a:endParaRPr>
          </a:p>
          <a:p>
            <a:endParaRPr lang="en-GB" sz="2400" dirty="0"/>
          </a:p>
          <a:p>
            <a:pPr marL="0" lvl="1" indent="0">
              <a:buNone/>
            </a:pPr>
            <a:r>
              <a:rPr lang="en-GB" sz="2400" b="1" dirty="0"/>
              <a:t>2</a:t>
            </a:r>
            <a:r>
              <a:rPr lang="en-GB" sz="2400" dirty="0"/>
              <a:t>. </a:t>
            </a:r>
            <a:r>
              <a:rPr lang="en-GB" sz="2400" b="1" dirty="0">
                <a:solidFill>
                  <a:srgbClr val="FF0000"/>
                </a:solidFill>
              </a:rPr>
              <a:t>Journal article:</a:t>
            </a:r>
            <a:r>
              <a:rPr lang="en-GB" sz="2400" b="1" dirty="0"/>
              <a:t> Family name, INITIAL(S). Year. Title of article. </a:t>
            </a:r>
            <a:r>
              <a:rPr lang="en-GB" sz="2400" b="1" i="1" dirty="0"/>
              <a:t>Journal Title</a:t>
            </a:r>
            <a:r>
              <a:rPr lang="en-GB" sz="2400" b="1" dirty="0"/>
              <a:t>. Volume (issue number), page numbers.</a:t>
            </a:r>
            <a:r>
              <a:rPr lang="en-GB" sz="2400" dirty="0"/>
              <a:t> </a:t>
            </a:r>
            <a:endParaRPr lang="en-GB" sz="2400" dirty="0">
              <a:cs typeface="Arial"/>
            </a:endParaRPr>
          </a:p>
          <a:p>
            <a:pPr marL="0" lvl="1" indent="0">
              <a:buNone/>
            </a:pPr>
            <a:r>
              <a:rPr lang="en-GB" sz="2400" dirty="0"/>
              <a:t>Will electric cars break the national grid?.  Physics Review. Vol 28. pp 8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GB" sz="2400" dirty="0"/>
              <a:t>9. Smith, B. 2019. </a:t>
            </a:r>
            <a:endParaRPr lang="en-GB" sz="2400" dirty="0">
              <a:cs typeface="Arial"/>
            </a:endParaRPr>
          </a:p>
          <a:p>
            <a:endParaRPr lang="en-GB" sz="24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0B991-870D-4479-9DDE-835CB85A288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2900303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81CA40-13F7-4F35-AC8E-E9F2C615E0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A52508-AAA9-4B03-ACCC-09C6A8823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Task 2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dirty="0"/>
              <a:t>Spot the mistakes and write the corrections (continued)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C74343-0A9D-4649-B852-BD02BD84FC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337659" cy="3601574"/>
          </a:xfrm>
        </p:spPr>
        <p:txBody>
          <a:bodyPr vert="horz" lIns="0" tIns="0" rIns="0" bIns="0" rtlCol="0" anchor="t">
            <a:noAutofit/>
          </a:bodyPr>
          <a:lstStyle/>
          <a:p>
            <a:pPr marL="0" lvl="1" indent="0">
              <a:buNone/>
            </a:pPr>
            <a:r>
              <a:rPr lang="en-GB" sz="2400" b="1" dirty="0"/>
              <a:t>3. </a:t>
            </a:r>
            <a:r>
              <a:rPr lang="en-GB" sz="2400" b="1" dirty="0">
                <a:solidFill>
                  <a:srgbClr val="FF0000"/>
                </a:solidFill>
              </a:rPr>
              <a:t>E-book:</a:t>
            </a:r>
            <a:r>
              <a:rPr lang="en-GB" sz="2400" b="1" dirty="0"/>
              <a:t> Family name, INITIAL(S). Year. </a:t>
            </a:r>
            <a:r>
              <a:rPr lang="en-GB" sz="2400" b="1" i="1" dirty="0"/>
              <a:t>Title.</a:t>
            </a:r>
            <a:r>
              <a:rPr lang="en-GB" sz="2400" b="1" dirty="0"/>
              <a:t> [Online]. Edition (if not first edition). Place of publication: Publisher. [Date accessed]. Available from: URL.</a:t>
            </a:r>
            <a:endParaRPr lang="en-US" sz="2400" dirty="0"/>
          </a:p>
          <a:p>
            <a:pPr marL="0" lvl="1" indent="0">
              <a:buNone/>
            </a:pPr>
            <a:r>
              <a:rPr lang="en-GB" sz="2400" dirty="0"/>
              <a:t>Denton, T 2020, Electric and Hybrid Vehicles, CRC Press LLC, Milton. Available from: ProQuest </a:t>
            </a:r>
            <a:r>
              <a:rPr lang="en-GB" sz="2400" dirty="0" err="1"/>
              <a:t>Ebook</a:t>
            </a:r>
            <a:r>
              <a:rPr lang="en-GB" sz="2400" dirty="0"/>
              <a:t> Central. [1 November 2022].</a:t>
            </a:r>
            <a:endParaRPr lang="en-GB" sz="2400" dirty="0">
              <a:cs typeface="Arial"/>
            </a:endParaRPr>
          </a:p>
          <a:p>
            <a:endParaRPr lang="en-GB" sz="24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A58C63-FBFA-45D9-A42B-59C33447CC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0209710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3F7C56-9E03-4B43-8725-79ACFD409C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EA1884-EB6F-4B06-9D03-CDE601A7D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Check your answers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3F5690-839A-4C19-B920-3FCF97E0BA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2950" y="986400"/>
            <a:ext cx="8731538" cy="3601574"/>
          </a:xfrm>
        </p:spPr>
        <p:txBody>
          <a:bodyPr vert="horz" lIns="0" tIns="0" rIns="0" bIns="0" rtlCol="0" anchor="t">
            <a:noAutofit/>
          </a:bodyPr>
          <a:lstStyle/>
          <a:p>
            <a:pPr marL="456950" indent="-457200">
              <a:spcAft>
                <a:spcPts val="800"/>
              </a:spcAft>
              <a:buFont typeface="+mj-lt"/>
              <a:buAutoNum type="arabicPeriod"/>
            </a:pPr>
            <a:r>
              <a:rPr lang="en-GB" sz="2400" dirty="0"/>
              <a:t>Tesla. 2022. Megapack. Online. 1</a:t>
            </a:r>
            <a:r>
              <a:rPr lang="en-GB" sz="2400" baseline="30000" dirty="0"/>
              <a:t>st</a:t>
            </a:r>
            <a:r>
              <a:rPr lang="en-GB" sz="2400" dirty="0"/>
              <a:t> Nov 2022. </a:t>
            </a:r>
            <a:r>
              <a:rPr lang="en-GB" sz="2400" dirty="0">
                <a:solidFill>
                  <a:srgbClr val="FF0000"/>
                </a:solidFill>
              </a:rPr>
              <a:t>Available from https://tesla.com/megapack. </a:t>
            </a:r>
            <a:endParaRPr lang="en-US" sz="2400" dirty="0">
              <a:cs typeface="Arial"/>
            </a:endParaRPr>
          </a:p>
          <a:p>
            <a:pPr marL="456950" indent="-457200">
              <a:spcAft>
                <a:spcPts val="800"/>
              </a:spcAft>
              <a:buFont typeface="+mj-lt"/>
              <a:buAutoNum type="arabicPeriod"/>
            </a:pPr>
            <a:r>
              <a:rPr lang="en-GB" sz="2400" dirty="0">
                <a:solidFill>
                  <a:srgbClr val="FF0000"/>
                </a:solidFill>
              </a:rPr>
              <a:t>Smith, B. 2019</a:t>
            </a:r>
            <a:r>
              <a:rPr lang="en-GB" sz="2400" dirty="0"/>
              <a:t>. Will electric cars break the national grid? </a:t>
            </a:r>
            <a:r>
              <a:rPr lang="en-GB" sz="2400" i="1" dirty="0"/>
              <a:t>Physics Review</a:t>
            </a:r>
            <a:r>
              <a:rPr lang="en-GB" sz="2400" dirty="0"/>
              <a:t>. Vol 28. pp. 8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GB" sz="2400" dirty="0"/>
              <a:t>9. </a:t>
            </a:r>
            <a:endParaRPr lang="en-GB" sz="2400" dirty="0">
              <a:cs typeface="Arial"/>
            </a:endParaRPr>
          </a:p>
          <a:p>
            <a:pPr marL="456950" lvl="1" indent="-457200">
              <a:spcAft>
                <a:spcPts val="800"/>
              </a:spcAft>
              <a:buFont typeface="+mj-lt"/>
              <a:buAutoNum type="arabicPeriod" startAt="3"/>
            </a:pPr>
            <a:r>
              <a:rPr lang="en-GB" sz="2400" dirty="0"/>
              <a:t>Denton, T. 2020. </a:t>
            </a:r>
            <a:r>
              <a:rPr lang="en-GB" sz="2400" i="1" dirty="0"/>
              <a:t>Electric and Hybrid Vehicles </a:t>
            </a:r>
            <a:r>
              <a:rPr lang="en-GB" sz="2400" dirty="0"/>
              <a:t>[online]. </a:t>
            </a:r>
            <a:r>
              <a:rPr lang="en-GB" sz="2400" dirty="0">
                <a:solidFill>
                  <a:srgbClr val="FF0000"/>
                </a:solidFill>
              </a:rPr>
              <a:t>Milton. CRC Press LLC.</a:t>
            </a:r>
            <a:r>
              <a:rPr lang="en-GB" sz="2400" dirty="0"/>
              <a:t> </a:t>
            </a:r>
            <a:r>
              <a:rPr lang="en-GB" sz="2400" dirty="0">
                <a:solidFill>
                  <a:srgbClr val="FF0000"/>
                </a:solidFill>
              </a:rPr>
              <a:t>[1 November 2022]. Available from: ProQuest </a:t>
            </a:r>
            <a:r>
              <a:rPr lang="en-GB" sz="2400" dirty="0" err="1">
                <a:solidFill>
                  <a:srgbClr val="FF0000"/>
                </a:solidFill>
              </a:rPr>
              <a:t>Ebook</a:t>
            </a:r>
            <a:r>
              <a:rPr lang="en-GB" sz="2400" dirty="0">
                <a:solidFill>
                  <a:srgbClr val="FF0000"/>
                </a:solidFill>
              </a:rPr>
              <a:t> Central. </a:t>
            </a:r>
            <a:endParaRPr lang="en-GB" sz="2400" dirty="0">
              <a:solidFill>
                <a:srgbClr val="FF0000"/>
              </a:solidFill>
              <a:cs typeface="Arial"/>
            </a:endParaRPr>
          </a:p>
          <a:p>
            <a:endParaRPr lang="en-GB" sz="20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575F1-79FF-4B80-A370-7A18B065D72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269597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9174DD-0737-40E1-875A-D9DFB4A8AB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FBD2860-0E6B-4843-B68A-FFCB4BEAA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Task 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F54B8C-474D-432F-8137-7C91242277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631840" cy="3601574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Aft>
                <a:spcPts val="800"/>
              </a:spcAft>
            </a:pPr>
            <a:r>
              <a:rPr lang="en-GB" sz="2400" dirty="0">
                <a:solidFill>
                  <a:srgbClr val="FF0000"/>
                </a:solidFill>
              </a:rPr>
              <a:t>Nanotechnology</a:t>
            </a:r>
          </a:p>
          <a:p>
            <a:pPr>
              <a:spcAft>
                <a:spcPts val="800"/>
              </a:spcAft>
            </a:pPr>
            <a:r>
              <a:rPr lang="en-GB" sz="2400" dirty="0"/>
              <a:t>Review the benefits and the health, safety and environmental risks by revisiting the sources you identified in task 1.</a:t>
            </a:r>
          </a:p>
          <a:p>
            <a:pPr>
              <a:spcAft>
                <a:spcPts val="800"/>
              </a:spcAft>
            </a:pPr>
            <a:endParaRPr lang="en-GB" sz="2400" dirty="0"/>
          </a:p>
          <a:p>
            <a:pPr>
              <a:spcAft>
                <a:spcPts val="800"/>
              </a:spcAft>
            </a:pPr>
            <a:r>
              <a:rPr lang="en-GB" sz="2400" dirty="0"/>
              <a:t>Present this information as a paragraph. When you refer to a source, use a </a:t>
            </a:r>
            <a:r>
              <a:rPr lang="en-GB" sz="2400" dirty="0">
                <a:solidFill>
                  <a:srgbClr val="FF0000"/>
                </a:solidFill>
              </a:rPr>
              <a:t>citation</a:t>
            </a:r>
            <a:r>
              <a:rPr lang="en-GB" sz="2400" dirty="0"/>
              <a:t> in the text and record the </a:t>
            </a:r>
            <a:r>
              <a:rPr lang="en-GB" sz="2400" dirty="0">
                <a:solidFill>
                  <a:srgbClr val="FF0000"/>
                </a:solidFill>
              </a:rPr>
              <a:t>full reference </a:t>
            </a:r>
            <a:r>
              <a:rPr lang="en-GB" sz="2400" dirty="0"/>
              <a:t>at the end of the paragraph using the </a:t>
            </a:r>
            <a:r>
              <a:rPr lang="en-GB" sz="2400" dirty="0">
                <a:solidFill>
                  <a:srgbClr val="FF0000"/>
                </a:solidFill>
              </a:rPr>
              <a:t>Harvard</a:t>
            </a:r>
            <a:r>
              <a:rPr lang="en-GB" sz="2400" dirty="0"/>
              <a:t> referencing system.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BB7499-83A9-491D-BC91-3FFA9A13E6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4180931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B49336-17CA-4A18-AC90-E6984DA7BA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B75ECE-9A34-4B87-902B-86A660539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FACF83-1BD1-43AC-9451-1221E20315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631840" cy="3601574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Aft>
                <a:spcPts val="800"/>
              </a:spcAft>
            </a:pPr>
            <a:r>
              <a:rPr lang="en-GB" sz="2400" dirty="0"/>
              <a:t>Swap paragraphs with another student.</a:t>
            </a:r>
          </a:p>
          <a:p>
            <a:pPr marL="514350" indent="-514350">
              <a:spcAft>
                <a:spcPts val="800"/>
              </a:spcAft>
              <a:buAutoNum type="arabicPeriod"/>
            </a:pPr>
            <a:r>
              <a:rPr lang="en-GB" sz="2400" dirty="0"/>
              <a:t>Read the paragraph.</a:t>
            </a:r>
          </a:p>
          <a:p>
            <a:pPr marL="514350" indent="-514350">
              <a:spcAft>
                <a:spcPts val="800"/>
              </a:spcAft>
              <a:buAutoNum type="arabicPeriod"/>
            </a:pPr>
            <a:r>
              <a:rPr lang="en-GB" sz="2400" dirty="0"/>
              <a:t>Check the </a:t>
            </a:r>
            <a:r>
              <a:rPr lang="en-GB" sz="2400" dirty="0">
                <a:solidFill>
                  <a:srgbClr val="FF0000"/>
                </a:solidFill>
              </a:rPr>
              <a:t>in-text citation</a:t>
            </a:r>
            <a:r>
              <a:rPr lang="en-GB" sz="2400" dirty="0"/>
              <a:t>.</a:t>
            </a:r>
          </a:p>
          <a:p>
            <a:pPr marL="514350" indent="-514350">
              <a:spcAft>
                <a:spcPts val="800"/>
              </a:spcAft>
              <a:buAutoNum type="arabicPeriod"/>
            </a:pPr>
            <a:r>
              <a:rPr lang="en-GB" sz="2400" dirty="0"/>
              <a:t>Check the </a:t>
            </a:r>
            <a:r>
              <a:rPr lang="en-GB" sz="2400" dirty="0">
                <a:solidFill>
                  <a:srgbClr val="FF0000"/>
                </a:solidFill>
              </a:rPr>
              <a:t>reference</a:t>
            </a:r>
            <a:r>
              <a:rPr lang="en-GB" sz="2400" dirty="0"/>
              <a:t> list. Does it use Harvard style referencing? Is there a range of types of reference?</a:t>
            </a:r>
          </a:p>
          <a:p>
            <a:pPr marL="514350" indent="-514350">
              <a:spcAft>
                <a:spcPts val="800"/>
              </a:spcAft>
              <a:buAutoNum type="arabicPeriod"/>
            </a:pPr>
            <a:r>
              <a:rPr lang="en-GB" sz="2400" dirty="0"/>
              <a:t>Write a comment on the task to feedback on what went well and to suggest an “even better if” option to help them to improve next time.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EBC28E-D428-49E1-8AC7-B167F700D4F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650012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583803" y="2787774"/>
            <a:ext cx="2088232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1050" dirty="0"/>
              <a:t>Derby College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4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  <p:pic>
        <p:nvPicPr>
          <p:cNvPr id="2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F1B85D3A-F59F-8FB6-686E-D8C541E8C6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320" y="1716643"/>
            <a:ext cx="647700" cy="75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04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Task 1.3</a:t>
            </a:r>
          </a:p>
          <a:p>
            <a:r>
              <a:rPr lang="en-US" sz="3600" dirty="0"/>
              <a:t>Referencing strategies</a:t>
            </a:r>
          </a:p>
        </p:txBody>
      </p:sp>
    </p:spTree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Referencing strategies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23005" y="770963"/>
            <a:ext cx="3833944" cy="3601574"/>
          </a:xfrm>
        </p:spPr>
        <p:txBody>
          <a:bodyPr/>
          <a:lstStyle/>
          <a:p>
            <a:pPr marL="457200" indent="-4572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accent6"/>
                </a:solidFill>
              </a:rPr>
              <a:t>To be able to reference correctly all quotes and articles in a </a:t>
            </a:r>
            <a:r>
              <a:rPr lang="en-GB" sz="2400" dirty="0">
                <a:solidFill>
                  <a:srgbClr val="FF0000"/>
                </a:solidFill>
              </a:rPr>
              <a:t>literature review </a:t>
            </a:r>
            <a:r>
              <a:rPr lang="en-GB" sz="2400" dirty="0">
                <a:solidFill>
                  <a:schemeClr val="accent6"/>
                </a:solidFill>
              </a:rPr>
              <a:t>using a recognised academic referencing technique.</a:t>
            </a:r>
          </a:p>
          <a:p>
            <a:pPr marL="457200" indent="-4572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accent6"/>
                </a:solidFill>
              </a:rPr>
              <a:t>To apply the </a:t>
            </a:r>
            <a:r>
              <a:rPr lang="en-GB" sz="2400" dirty="0">
                <a:solidFill>
                  <a:srgbClr val="FF0000"/>
                </a:solidFill>
              </a:rPr>
              <a:t>referencing technique </a:t>
            </a:r>
            <a:r>
              <a:rPr lang="en-GB" sz="2400" dirty="0">
                <a:solidFill>
                  <a:schemeClr val="accent6"/>
                </a:solidFill>
              </a:rPr>
              <a:t>to a wide range of sources.</a:t>
            </a:r>
          </a:p>
          <a:p>
            <a:endParaRPr lang="en-GB" dirty="0">
              <a:solidFill>
                <a:srgbClr val="FF0000"/>
              </a:solidFill>
            </a:endParaRPr>
          </a:p>
          <a:p>
            <a:r>
              <a:rPr lang="en-GB" dirty="0">
                <a:solidFill>
                  <a:srgbClr val="FF0000"/>
                </a:solidFill>
              </a:rPr>
              <a:t> </a:t>
            </a:r>
            <a:br>
              <a:rPr lang="en-GB" dirty="0">
                <a:solidFill>
                  <a:srgbClr val="FF0000"/>
                </a:solidFill>
              </a:rPr>
            </a:b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1E2B03-369E-463F-A2DA-2F0C5189D1A3}"/>
              </a:ext>
            </a:extLst>
          </p:cNvPr>
          <p:cNvSpPr txBox="1"/>
          <p:nvPr/>
        </p:nvSpPr>
        <p:spPr>
          <a:xfrm>
            <a:off x="4788024" y="643744"/>
            <a:ext cx="3623084" cy="299569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en-GB" sz="2400" dirty="0">
                <a:solidFill>
                  <a:srgbClr val="FF0000"/>
                </a:solidFill>
              </a:rPr>
              <a:t>Outcomes</a:t>
            </a:r>
            <a:endParaRPr lang="en-GB" sz="2400" dirty="0">
              <a:solidFill>
                <a:srgbClr val="FF0000"/>
              </a:solidFill>
              <a:cs typeface="Arial"/>
            </a:endParaRP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Find a range of sources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Structure a reference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Carry out research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EB77CA2-B564-4A15-BADC-8CC0FF5746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815D27-8799-4CE9-A30F-E2AC8BF891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569A52-B5F0-48E2-866D-4C6024A4163D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254000"/>
            <a:ext cx="8636000" cy="463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322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reference material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fontAlgn="base">
              <a:spcAft>
                <a:spcPts val="800"/>
              </a:spcAft>
            </a:pPr>
            <a:r>
              <a:rPr lang="en-GB" sz="2400" dirty="0"/>
              <a:t>Journal article – PDF or paper </a:t>
            </a:r>
          </a:p>
          <a:p>
            <a:pPr fontAlgn="base">
              <a:spcAft>
                <a:spcPts val="800"/>
              </a:spcAft>
            </a:pPr>
            <a:r>
              <a:rPr lang="en-GB" sz="2400" dirty="0"/>
              <a:t>Book or individual chapter – PDF or paper</a:t>
            </a:r>
          </a:p>
          <a:p>
            <a:pPr fontAlgn="base">
              <a:spcAft>
                <a:spcPts val="800"/>
              </a:spcAft>
            </a:pPr>
            <a:r>
              <a:rPr lang="en-GB" sz="2400" dirty="0"/>
              <a:t>Report – PDF </a:t>
            </a:r>
          </a:p>
          <a:p>
            <a:pPr fontAlgn="base">
              <a:spcAft>
                <a:spcPts val="800"/>
              </a:spcAft>
            </a:pPr>
            <a:r>
              <a:rPr lang="en-GB" sz="2400" dirty="0"/>
              <a:t>Webpage – Online </a:t>
            </a:r>
          </a:p>
          <a:p>
            <a:pPr fontAlgn="base">
              <a:spcAft>
                <a:spcPts val="800"/>
              </a:spcAft>
            </a:pPr>
            <a:r>
              <a:rPr lang="en-GB" sz="2400" dirty="0"/>
              <a:t>Blog – Online </a:t>
            </a:r>
          </a:p>
          <a:p>
            <a:pPr fontAlgn="base">
              <a:spcAft>
                <a:spcPts val="800"/>
              </a:spcAft>
            </a:pPr>
            <a:r>
              <a:rPr lang="en-GB" sz="2400" dirty="0"/>
              <a:t>News article – Online  </a:t>
            </a:r>
          </a:p>
          <a:p>
            <a:pPr fontAlgn="base">
              <a:spcAft>
                <a:spcPts val="800"/>
              </a:spcAft>
            </a:pPr>
            <a:r>
              <a:rPr lang="en-GB" sz="2400" dirty="0"/>
              <a:t>Social media – Online </a:t>
            </a:r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473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796667-AA05-4DBE-B1AD-05A05C1961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956376" y="4767263"/>
            <a:ext cx="909464" cy="273844"/>
          </a:xfrm>
        </p:spPr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A69814-5B79-45A4-97D1-7912CDC2D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/>
          <a:lstStyle/>
          <a:p>
            <a:r>
              <a:rPr lang="en-GB" dirty="0"/>
              <a:t>Task 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2F2DFD-2469-4E15-B52F-62C00E6830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661071"/>
            <a:ext cx="5562136" cy="3601574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Nanotechnology</a:t>
            </a:r>
          </a:p>
          <a:p>
            <a:endParaRPr lang="en-GB" dirty="0"/>
          </a:p>
          <a:p>
            <a:r>
              <a:rPr lang="en-GB" dirty="0"/>
              <a:t>Identify a range of types of resources which you could use to research </a:t>
            </a:r>
            <a:r>
              <a:rPr lang="en-GB" dirty="0">
                <a:solidFill>
                  <a:srgbClr val="FF0000"/>
                </a:solidFill>
              </a:rPr>
              <a:t>nanotechnology</a:t>
            </a:r>
            <a:r>
              <a:rPr lang="en-GB" dirty="0"/>
              <a:t>. Find a source to match each </a:t>
            </a:r>
            <a:r>
              <a:rPr lang="en-GB" dirty="0">
                <a:solidFill>
                  <a:srgbClr val="FF0000"/>
                </a:solidFill>
              </a:rPr>
              <a:t>type of reference material</a:t>
            </a:r>
            <a:r>
              <a:rPr lang="en-GB" dirty="0"/>
              <a:t>. The following slides show a range of sources on the topic of electric vehicles as an example.</a:t>
            </a:r>
            <a:endParaRPr lang="en-GB" dirty="0">
              <a:cs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92EA75-EB92-4170-909E-CC0020041F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ED6052-45A6-4C99-A129-237430F6933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57132" y="1120951"/>
            <a:ext cx="4423919" cy="268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000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Task 1</a:t>
            </a:r>
            <a:br>
              <a:rPr lang="en-GB" dirty="0"/>
            </a:br>
            <a:r>
              <a:rPr lang="en-GB" dirty="0"/>
              <a:t>Find a reference from each of these example resource types.</a:t>
            </a:r>
            <a:br>
              <a:rPr lang="en-GB" dirty="0"/>
            </a:br>
            <a:r>
              <a:rPr lang="en-GB" dirty="0"/>
              <a:t>The example given is for electric vehicles, but you will need to find examples on nanotechnology.</a:t>
            </a:r>
          </a:p>
        </p:txBody>
      </p:sp>
      <p:sp>
        <p:nvSpPr>
          <p:cNvPr id="2052" name="Content Placeholder 2051"/>
          <p:cNvSpPr>
            <a:spLocks noGrp="1"/>
          </p:cNvSpPr>
          <p:nvPr>
            <p:ph sz="quarter" idx="14"/>
          </p:nvPr>
        </p:nvSpPr>
        <p:spPr>
          <a:xfrm>
            <a:off x="225372" y="3382304"/>
            <a:ext cx="4122100" cy="1535246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dirty="0"/>
              <a:t>Journal article</a:t>
            </a:r>
          </a:p>
          <a:p>
            <a:endParaRPr lang="en-GB" dirty="0"/>
          </a:p>
          <a:p>
            <a:r>
              <a:rPr lang="en-GB" b="0" dirty="0"/>
              <a:t>Will electric cars break the national grid?</a:t>
            </a:r>
            <a:endParaRPr lang="en-GB" b="0" dirty="0">
              <a:cs typeface="Arial"/>
            </a:endParaRPr>
          </a:p>
        </p:txBody>
      </p:sp>
      <p:sp>
        <p:nvSpPr>
          <p:cNvPr id="35" name="Content Placeholder 34"/>
          <p:cNvSpPr>
            <a:spLocks noGrp="1"/>
          </p:cNvSpPr>
          <p:nvPr>
            <p:ph sz="quarter" idx="17"/>
          </p:nvPr>
        </p:nvSpPr>
        <p:spPr>
          <a:xfrm>
            <a:off x="4543696" y="3428934"/>
            <a:ext cx="4175696" cy="1485979"/>
          </a:xfrm>
        </p:spPr>
        <p:txBody>
          <a:bodyPr/>
          <a:lstStyle/>
          <a:p>
            <a:r>
              <a:rPr lang="en-GB" dirty="0"/>
              <a:t>Book</a:t>
            </a:r>
          </a:p>
          <a:p>
            <a:pPr lvl="1"/>
            <a:endParaRPr lang="en-GB" dirty="0"/>
          </a:p>
          <a:p>
            <a:pPr lvl="1"/>
            <a:r>
              <a:rPr lang="en-GB" i="1" dirty="0"/>
              <a:t>Electric and hybrid vehicles</a:t>
            </a:r>
          </a:p>
          <a:p>
            <a:endParaRPr lang="en-GB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1028" name="Picture 4" descr="Text&#10;&#10;Description automatically generated">
            <a:extLst>
              <a:ext uri="{FF2B5EF4-FFF2-40B4-BE49-F238E27FC236}">
                <a16:creationId xmlns:a16="http://schemas.microsoft.com/office/drawing/2014/main" id="{521A23BF-583A-4925-A2D7-12AFDDBED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6" y="1256321"/>
            <a:ext cx="3546499" cy="200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2B0340F-114E-4B3A-ACCB-4F46161C0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972" y="1381194"/>
            <a:ext cx="3890853" cy="174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225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F0B364-3088-460D-8803-156F7F0A3F3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20086" y="3418751"/>
            <a:ext cx="4122100" cy="1761875"/>
          </a:xfrm>
        </p:spPr>
        <p:txBody>
          <a:bodyPr/>
          <a:lstStyle/>
          <a:p>
            <a:r>
              <a:rPr lang="en-GB" dirty="0"/>
              <a:t>Report</a:t>
            </a:r>
          </a:p>
          <a:p>
            <a:endParaRPr lang="en-GB" dirty="0"/>
          </a:p>
          <a:p>
            <a:r>
              <a:rPr lang="en-GB" b="0" dirty="0"/>
              <a:t>Building a comprehensive and competitive electric vehicle charging sector that works for all drivers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6C2EFC-7397-4306-A9C8-98058D06D07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690144" y="3422009"/>
            <a:ext cx="4175696" cy="1395752"/>
          </a:xfrm>
        </p:spPr>
        <p:txBody>
          <a:bodyPr/>
          <a:lstStyle/>
          <a:p>
            <a:r>
              <a:rPr lang="en-GB" dirty="0"/>
              <a:t>Webpage</a:t>
            </a:r>
          </a:p>
          <a:p>
            <a:endParaRPr lang="en-GB" dirty="0"/>
          </a:p>
          <a:p>
            <a:r>
              <a:rPr lang="en-GB" b="0" dirty="0"/>
              <a:t>Tesla-Megapack-Massive energy storage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14B894-C5BE-4548-95CF-38CCAB2D48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D8C69B-0080-48BD-B5C0-6B122FE1EB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810FA7-8EFF-4063-A49A-83CD1AD4D00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81" y="1232250"/>
            <a:ext cx="4122101" cy="20435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5AF7F40-F5C8-4FDF-848B-43D481084C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402" y="1232736"/>
            <a:ext cx="3603465" cy="2057707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6E2807D1-1E99-030D-4BEC-76590A5B9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976" y="102098"/>
            <a:ext cx="8437563" cy="699425"/>
          </a:xfrm>
        </p:spPr>
        <p:txBody>
          <a:bodyPr>
            <a:noAutofit/>
          </a:bodyPr>
          <a:lstStyle/>
          <a:p>
            <a:r>
              <a:rPr lang="en-GB" dirty="0"/>
              <a:t>Task 1</a:t>
            </a:r>
            <a:br>
              <a:rPr lang="en-GB" dirty="0"/>
            </a:br>
            <a:r>
              <a:rPr lang="en-GB" dirty="0"/>
              <a:t>Find a reference from each of these example resource types.</a:t>
            </a:r>
            <a:br>
              <a:rPr lang="en-GB" dirty="0"/>
            </a:br>
            <a:r>
              <a:rPr lang="en-GB" dirty="0"/>
              <a:t>The example given is for electric vehicles, but you will need to find examples on nanotechnology.</a:t>
            </a:r>
          </a:p>
        </p:txBody>
      </p:sp>
    </p:spTree>
    <p:extLst>
      <p:ext uri="{BB962C8B-B14F-4D97-AF65-F5344CB8AC3E}">
        <p14:creationId xmlns:p14="http://schemas.microsoft.com/office/powerpoint/2010/main" val="3595880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B569D1-30ED-4B6D-80C3-E8578A74CF5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2534" y="2963947"/>
            <a:ext cx="4122100" cy="1761875"/>
          </a:xfrm>
        </p:spPr>
        <p:txBody>
          <a:bodyPr/>
          <a:lstStyle/>
          <a:p>
            <a:r>
              <a:rPr lang="en-GB" dirty="0"/>
              <a:t>Blog</a:t>
            </a:r>
          </a:p>
          <a:p>
            <a:endParaRPr lang="en-GB" dirty="0"/>
          </a:p>
          <a:p>
            <a:r>
              <a:rPr lang="en-GB" b="0" dirty="0"/>
              <a:t>A look to the future of formula E racing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6E8D651-1A38-4503-9EAE-5C83EEE33FC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519699" y="3003361"/>
            <a:ext cx="4175696" cy="1761875"/>
          </a:xfrm>
        </p:spPr>
        <p:txBody>
          <a:bodyPr/>
          <a:lstStyle/>
          <a:p>
            <a:r>
              <a:rPr lang="en-GB" dirty="0"/>
              <a:t>News article</a:t>
            </a:r>
          </a:p>
          <a:p>
            <a:endParaRPr lang="en-GB" dirty="0"/>
          </a:p>
          <a:p>
            <a:r>
              <a:rPr lang="en-GB" b="0" dirty="0"/>
              <a:t>Electric car charging costs nearing petrol prices for some </a:t>
            </a:r>
            <a:r>
              <a:rPr lang="en-GB" b="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b="0" dirty="0"/>
              <a:t>RAC</a:t>
            </a:r>
          </a:p>
          <a:p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5BC28E-7DCA-45F5-AEEE-5ACEF8EE443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Education AND Training Foundation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A84554-57A1-43DA-92A2-55C1D26FF1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10B10A-1163-473E-B7B2-9D6CE89F43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3" y="1252028"/>
            <a:ext cx="4348754" cy="14241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E14E5F-753E-406B-8BED-A3641ABF22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9367" y="947265"/>
            <a:ext cx="3418143" cy="186532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C98BF23-841C-D464-CBCA-CAA36B2EA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976" y="102098"/>
            <a:ext cx="8437563" cy="699425"/>
          </a:xfrm>
        </p:spPr>
        <p:txBody>
          <a:bodyPr>
            <a:noAutofit/>
          </a:bodyPr>
          <a:lstStyle/>
          <a:p>
            <a:r>
              <a:rPr lang="en-GB" dirty="0"/>
              <a:t>Task 1</a:t>
            </a:r>
            <a:br>
              <a:rPr lang="en-GB" dirty="0"/>
            </a:br>
            <a:r>
              <a:rPr lang="en-GB" dirty="0"/>
              <a:t>Find a reference from each of these example resource types.</a:t>
            </a:r>
            <a:br>
              <a:rPr lang="en-GB" dirty="0"/>
            </a:br>
            <a:r>
              <a:rPr lang="en-GB" dirty="0"/>
              <a:t>The example given is for electric vehicles, but you will need to find examples on nanotechnology.</a:t>
            </a:r>
          </a:p>
        </p:txBody>
      </p:sp>
    </p:spTree>
    <p:extLst>
      <p:ext uri="{BB962C8B-B14F-4D97-AF65-F5344CB8AC3E}">
        <p14:creationId xmlns:p14="http://schemas.microsoft.com/office/powerpoint/2010/main" val="14278814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POLL_EMBED_ID" val="c2be8e97-382a-438d-8f83-b53940a7a3ee"/>
</p:tagLst>
</file>

<file path=ppt/theme/theme1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729C5E-FC3E-4187-92B8-5FE37E61E9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76E745-D9E8-4D93-8B7F-BCE1E4A491AA}">
  <ds:schemaRefs>
    <ds:schemaRef ds:uri="414d2ded-29cc-4abd-a1df-c646721ce55b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microsoft.com/sharepoint/v4"/>
    <ds:schemaRef ds:uri="http://schemas.openxmlformats.org/package/2006/metadata/core-properties"/>
    <ds:schemaRef ds:uri="http://www.w3.org/XML/1998/namespace"/>
    <ds:schemaRef ds:uri="http://purl.org/dc/elements/1.1/"/>
    <ds:schemaRef ds:uri="2847a094-2edf-4950-a853-13ec668231ed"/>
    <ds:schemaRef ds:uri="http://schemas.microsoft.com/office/2006/metadata/properties"/>
    <ds:schemaRef ds:uri="http://purl.org/dc/dcmitype/"/>
    <ds:schemaRef ds:uri="2cad9ee3-266f-4df1-a0a4-a7ab5fc9d767"/>
    <ds:schemaRef ds:uri="aa65e753-7ef3-4185-8a9d-79e4f03af247"/>
    <ds:schemaRef ds:uri="2ff69431-d625-42b0-a6d5-57182fa431d3"/>
    <ds:schemaRef ds:uri="07530afe-d844-488b-9a54-9e56863626c8"/>
    <ds:schemaRef ds:uri="1e93ca30-efe2-4bb4-90cd-d2db97fb21cd"/>
    <ds:schemaRef ds:uri="5b445847-c24f-4193-86d7-f1d3b43b6266"/>
    <ds:schemaRef ds:uri="b99cf144-4eb2-4910-9a88-c8d0ce72bbfd"/>
    <ds:schemaRef ds:uri="a75230e0-234e-44fc-a46b-fcfdfca8ad4b"/>
  </ds:schemaRefs>
</ds:datastoreItem>
</file>

<file path=customXml/itemProps3.xml><?xml version="1.0" encoding="utf-8"?>
<ds:datastoreItem xmlns:ds="http://schemas.openxmlformats.org/officeDocument/2006/customXml" ds:itemID="{B730A629-32C0-4F10-81C0-5E77224D61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9cf144-4eb2-4910-9a88-c8d0ce72bbfd"/>
    <ds:schemaRef ds:uri="a75230e0-234e-44fc-a46b-fcfdfca8ad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1143</Words>
  <Application>Microsoft Office PowerPoint</Application>
  <PresentationFormat>On-screen Show (16:9)</PresentationFormat>
  <Paragraphs>145</Paragraphs>
  <Slides>19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ETF Master</vt:lpstr>
      <vt:lpstr>Employer Set Project Task 1 – Research a strategy</vt:lpstr>
      <vt:lpstr>04</vt:lpstr>
      <vt:lpstr>Referencing strategies</vt:lpstr>
      <vt:lpstr>PowerPoint Presentation</vt:lpstr>
      <vt:lpstr>Types of reference material</vt:lpstr>
      <vt:lpstr>Task 1</vt:lpstr>
      <vt:lpstr>Task 1 Find a reference from each of these example resource types. The example given is for electric vehicles, but you will need to find examples on nanotechnology.</vt:lpstr>
      <vt:lpstr>Task 1 Find a reference from each of these example resource types. The example given is for electric vehicles, but you will need to find examples on nanotechnology.</vt:lpstr>
      <vt:lpstr>Task 1 Find a reference from each of these example resource types. The example given is for electric vehicles, but you will need to find examples on nanotechnology.</vt:lpstr>
      <vt:lpstr>Task 1 Find a reference from each of these example resource types. The example given is for electric vehicles, but you will need to find examples on nanotechnology.</vt:lpstr>
      <vt:lpstr>Structuring a reference</vt:lpstr>
      <vt:lpstr>Example reference structure</vt:lpstr>
      <vt:lpstr>Example reference structure</vt:lpstr>
      <vt:lpstr>Task 2 – Spot the mistakes and write the corrections</vt:lpstr>
      <vt:lpstr>Task 2 – Spot the mistakes and write the corrections (continued)</vt:lpstr>
      <vt:lpstr>Check your answers</vt:lpstr>
      <vt:lpstr>Task 3</vt:lpstr>
      <vt:lpstr>Plenary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underpinning excellence</dc:title>
  <dc:creator>Richard Overton</dc:creator>
  <cp:lastModifiedBy>Holly Jones</cp:lastModifiedBy>
  <cp:revision>232</cp:revision>
  <dcterms:created xsi:type="dcterms:W3CDTF">2020-10-20T08:50:32Z</dcterms:created>
  <dcterms:modified xsi:type="dcterms:W3CDTF">2023-08-04T12:57:24Z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