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96" r:id="rId5"/>
    <p:sldId id="312" r:id="rId6"/>
    <p:sldId id="341" r:id="rId7"/>
    <p:sldId id="355" r:id="rId8"/>
    <p:sldId id="357" r:id="rId9"/>
    <p:sldId id="383" r:id="rId10"/>
    <p:sldId id="356" r:id="rId11"/>
    <p:sldId id="316" r:id="rId12"/>
    <p:sldId id="340" r:id="rId13"/>
    <p:sldId id="330" r:id="rId14"/>
    <p:sldId id="359" r:id="rId15"/>
    <p:sldId id="358" r:id="rId16"/>
    <p:sldId id="387" r:id="rId17"/>
    <p:sldId id="386" r:id="rId18"/>
    <p:sldId id="314" r:id="rId19"/>
    <p:sldId id="344" r:id="rId20"/>
    <p:sldId id="324" r:id="rId21"/>
    <p:sldId id="362" r:id="rId22"/>
    <p:sldId id="374" r:id="rId23"/>
    <p:sldId id="313" r:id="rId24"/>
    <p:sldId id="342" r:id="rId25"/>
    <p:sldId id="331" r:id="rId26"/>
    <p:sldId id="367" r:id="rId27"/>
    <p:sldId id="372" r:id="rId28"/>
    <p:sldId id="389" r:id="rId29"/>
    <p:sldId id="391" r:id="rId30"/>
    <p:sldId id="315" r:id="rId31"/>
    <p:sldId id="343" r:id="rId32"/>
    <p:sldId id="378" r:id="rId33"/>
    <p:sldId id="379" r:id="rId34"/>
    <p:sldId id="392" r:id="rId35"/>
    <p:sldId id="262"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60">
          <p15:clr>
            <a:srgbClr val="A4A3A4"/>
          </p15:clr>
        </p15:guide>
        <p15:guide id="3" orient="horz" pos="169">
          <p15:clr>
            <a:srgbClr val="A4A3A4"/>
          </p15:clr>
        </p15:guide>
        <p15:guide id="4" orient="horz" pos="2890">
          <p15:clr>
            <a:srgbClr val="A4A3A4"/>
          </p15:clr>
        </p15:guide>
        <p15:guide id="5" orient="horz">
          <p15:clr>
            <a:srgbClr val="A4A3A4"/>
          </p15:clr>
        </p15:guide>
        <p15:guide id="6" orient="horz" pos="622">
          <p15:clr>
            <a:srgbClr val="A4A3A4"/>
          </p15:clr>
        </p15:guide>
        <p15:guide id="7" orient="horz" pos="1575">
          <p15:clr>
            <a:srgbClr val="A4A3A4"/>
          </p15:clr>
        </p15:guide>
        <p15:guide id="8" orient="horz" pos="868">
          <p15:clr>
            <a:srgbClr val="A4A3A4"/>
          </p15:clr>
        </p15:guide>
        <p15:guide id="9" pos="2835">
          <p15:clr>
            <a:srgbClr val="A4A3A4"/>
          </p15:clr>
        </p15:guide>
        <p15:guide id="10" pos="5583">
          <p15:clr>
            <a:srgbClr val="A4A3A4"/>
          </p15:clr>
        </p15:guide>
        <p15:guide id="11" pos="158">
          <p15:clr>
            <a:srgbClr val="A4A3A4"/>
          </p15:clr>
        </p15:guide>
        <p15:guide id="12" pos="5012">
          <p15:clr>
            <a:srgbClr val="A4A3A4"/>
          </p15:clr>
        </p15:guide>
        <p15:guide id="13" pos="1651">
          <p15:clr>
            <a:srgbClr val="A4A3A4"/>
          </p15:clr>
        </p15:guide>
        <p15:guide id="14" pos="2744">
          <p15:clr>
            <a:srgbClr val="A4A3A4"/>
          </p15:clr>
        </p15:guide>
        <p15:guide id="15" pos="5465">
          <p15:clr>
            <a:srgbClr val="A4A3A4"/>
          </p15:clr>
        </p15:guide>
        <p15:guide id="16" pos="956">
          <p15:clr>
            <a:srgbClr val="A4A3A4"/>
          </p15:clr>
        </p15:guide>
        <p15:guide id="17" pos="2562">
          <p15:clr>
            <a:srgbClr val="A4A3A4"/>
          </p15:clr>
        </p15:guide>
        <p15:guide id="18" pos="325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70EC03-BE1D-3ECF-1198-0AE0F3C2A3B3}" name="Joanne Gillette" initials="" userId="S::JoanneGillette@JoanneGillette386.onmicrosoft.com::635e4de7-d018-45a2-9822-1464e44ba1a6" providerId="AD"/>
  <p188:author id="{E68DBF29-173B-1EE4-E980-EBF86C79181A}" name="Editor" initials="ED" userId="Editor" providerId="None"/>
  <p188:author id="{06EBD850-72DE-2BEB-11BF-53DDA14FF1C2}" name="Nikki Mansell" initials="NM" userId="S::nikki.mansell@westking.ac.uk::8ecff2c2-51ef-483f-8926-7cae737b1935" providerId="AD"/>
  <p188:author id="{473F2D82-C3C3-DDA7-9377-E23167EA6B6B}" name="Elise James" initials="EJ" userId="42537d0e53cac1b1" providerId="Windows Live"/>
  <p188:author id="{8CB327D7-E7E4-B85C-F4D0-1205916741BF}" name="joanne thirlaway" initials="jt" userId="88ebfc7785ff76c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C41"/>
    <a:srgbClr val="0071F8"/>
    <a:srgbClr val="B9B9B9"/>
    <a:srgbClr val="00A068"/>
    <a:srgbClr val="BE0064"/>
    <a:srgbClr val="FEB9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843507-7683-495E-9E9D-8082D53B19DD}" v="1391" dt="2024-07-23T15:24:36.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6" autoAdjust="0"/>
    <p:restoredTop sz="61985" autoAdjust="0"/>
  </p:normalViewPr>
  <p:slideViewPr>
    <p:cSldViewPr snapToGrid="0">
      <p:cViewPr varScale="1">
        <p:scale>
          <a:sx n="52" d="100"/>
          <a:sy n="52" d="100"/>
        </p:scale>
        <p:origin x="1412" y="40"/>
      </p:cViewPr>
      <p:guideLst>
        <p:guide orient="horz" pos="1620"/>
        <p:guide orient="horz" pos="3060"/>
        <p:guide orient="horz" pos="169"/>
        <p:guide orient="horz" pos="2890"/>
        <p:guide orient="horz"/>
        <p:guide orient="horz" pos="622"/>
        <p:guide orient="horz" pos="1575"/>
        <p:guide orient="horz" pos="868"/>
        <p:guide pos="2835"/>
        <p:guide pos="5583"/>
        <p:guide pos="158"/>
        <p:guide pos="5012"/>
        <p:guide pos="1651"/>
        <p:guide pos="2744"/>
        <p:guide pos="5465"/>
        <p:guide pos="956"/>
        <p:guide pos="2562"/>
        <p:guide pos="3257"/>
      </p:guideLst>
    </p:cSldViewPr>
  </p:slideViewPr>
  <p:outlineViewPr>
    <p:cViewPr>
      <p:scale>
        <a:sx n="33" d="100"/>
        <a:sy n="33" d="100"/>
      </p:scale>
      <p:origin x="0" y="-282"/>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B82452-3B3D-4B10-B5B2-216C3ED6E0C1}" type="datetimeFigureOut">
              <a:rPr lang="en-GB" smtClean="0"/>
              <a:pPr/>
              <a:t>06/11/2025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11B1AA-12AD-4BCD-8A84-BE258AB1E1EB}" type="slidenum">
              <a:rPr lang="en-GB" smtClean="0"/>
              <a:pPr/>
              <a:t>‹#›</a:t>
            </a:fld>
            <a:endParaRPr lang="en-GB"/>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1484-528B-4725-8337-7ACDB6138B8F}" type="datetimeFigureOut">
              <a:rPr lang="en-GB" smtClean="0"/>
              <a:pPr/>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340D-206C-4C41-A35B-4D72CE2F2B89}" type="slidenum">
              <a:rPr lang="en-GB" smtClean="0"/>
              <a:pPr/>
              <a:t>‹#›</a:t>
            </a:fld>
            <a:endParaRPr lang="en-GB"/>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1 has no explanation. It simply describes what the jewellery maker should do. </a:t>
            </a:r>
          </a:p>
          <a:p>
            <a:endParaRPr lang="en-GB" dirty="0"/>
          </a:p>
          <a:p>
            <a:r>
              <a:rPr lang="en-GB" dirty="0"/>
              <a:t>As there is no explanation the question has not been answered.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10</a:t>
            </a:fld>
            <a:endParaRPr lang="en-GB"/>
          </a:p>
        </p:txBody>
      </p:sp>
    </p:spTree>
    <p:extLst>
      <p:ext uri="{BB962C8B-B14F-4D97-AF65-F5344CB8AC3E}">
        <p14:creationId xmlns:p14="http://schemas.microsoft.com/office/powerpoint/2010/main" val="74767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 2 has no explanation. Again, the answer describes what the jewellery maker can do rather than explain.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only difference to answer 1 is the level of detail in the description.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11</a:t>
            </a:fld>
            <a:endParaRPr lang="en-GB"/>
          </a:p>
        </p:txBody>
      </p:sp>
    </p:spTree>
    <p:extLst>
      <p:ext uri="{BB962C8B-B14F-4D97-AF65-F5344CB8AC3E}">
        <p14:creationId xmlns:p14="http://schemas.microsoft.com/office/powerpoint/2010/main" val="412775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3 is an explanation, and the answer is applied to the question.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12</a:t>
            </a:fld>
            <a:endParaRPr lang="en-GB"/>
          </a:p>
        </p:txBody>
      </p:sp>
    </p:spTree>
    <p:extLst>
      <p:ext uri="{BB962C8B-B14F-4D97-AF65-F5344CB8AC3E}">
        <p14:creationId xmlns:p14="http://schemas.microsoft.com/office/powerpoint/2010/main" val="273131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Explain to learners this is a similar question but a different context. </a:t>
            </a:r>
          </a:p>
          <a:p>
            <a:endParaRPr lang="en-US" dirty="0"/>
          </a:p>
          <a:p>
            <a:r>
              <a:rPr lang="en-US" dirty="0"/>
              <a:t>Learners apply what they have understood from the example Q7 sample answers. </a:t>
            </a:r>
          </a:p>
          <a:p>
            <a:endParaRPr lang="en-US" dirty="0"/>
          </a:p>
          <a:p>
            <a:r>
              <a:rPr lang="en-US" dirty="0"/>
              <a:t>Then ask learners to swap responses with a peer. </a:t>
            </a:r>
          </a:p>
        </p:txBody>
      </p:sp>
      <p:sp>
        <p:nvSpPr>
          <p:cNvPr id="4" name="Slide Number Placeholder 3"/>
          <p:cNvSpPr>
            <a:spLocks noGrp="1"/>
          </p:cNvSpPr>
          <p:nvPr>
            <p:ph type="sldNum" sz="quarter" idx="5"/>
          </p:nvPr>
        </p:nvSpPr>
        <p:spPr/>
        <p:txBody>
          <a:bodyPr/>
          <a:lstStyle/>
          <a:p>
            <a:fld id="{9920340D-206C-4C41-A35B-4D72CE2F2B89}" type="slidenum">
              <a:rPr lang="en-GB" smtClean="0"/>
              <a:t>13</a:t>
            </a:fld>
            <a:endParaRPr lang="en-GB"/>
          </a:p>
        </p:txBody>
      </p:sp>
    </p:spTree>
    <p:extLst>
      <p:ext uri="{BB962C8B-B14F-4D97-AF65-F5344CB8AC3E}">
        <p14:creationId xmlns:p14="http://schemas.microsoft.com/office/powerpoint/2010/main" val="390044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Highlight that the words in yellow are what makes the answer applied and an explanation.  </a:t>
            </a:r>
          </a:p>
          <a:p>
            <a:endParaRPr lang="en-US" dirty="0"/>
          </a:p>
          <a:p>
            <a:r>
              <a:rPr lang="en-US" dirty="0"/>
              <a:t>Get learners to peer assess each other’s answers. </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14</a:t>
            </a:fld>
            <a:endParaRPr lang="en-GB"/>
          </a:p>
        </p:txBody>
      </p:sp>
    </p:spTree>
    <p:extLst>
      <p:ext uri="{BB962C8B-B14F-4D97-AF65-F5344CB8AC3E}">
        <p14:creationId xmlns:p14="http://schemas.microsoft.com/office/powerpoint/2010/main" val="1678418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15</a:t>
            </a:fld>
            <a:endParaRPr lang="en-GB"/>
          </a:p>
        </p:txBody>
      </p:sp>
    </p:spTree>
    <p:extLst>
      <p:ext uri="{BB962C8B-B14F-4D97-AF65-F5344CB8AC3E}">
        <p14:creationId xmlns:p14="http://schemas.microsoft.com/office/powerpoint/2010/main" val="3271303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Q25 of the formative assessment questions. This is an AO3 question.  </a:t>
            </a:r>
          </a:p>
          <a:p>
            <a:endParaRPr lang="en-GB" noProof="0" dirty="0"/>
          </a:p>
          <a:p>
            <a:r>
              <a:rPr lang="en-GB" noProof="0" dirty="0"/>
              <a:t>Before answering any AO3 questions, it is important to read it through thoroughly and highlight any key information to work out what the issue is. </a:t>
            </a:r>
          </a:p>
          <a:p>
            <a:endParaRPr lang="en-GB" noProof="0" dirty="0"/>
          </a:p>
          <a:p>
            <a:r>
              <a:rPr lang="en-GB" sz="1800" dirty="0">
                <a:solidFill>
                  <a:srgbClr val="000000"/>
                </a:solidFill>
                <a:effectLst/>
                <a:latin typeface="Arial" panose="020B0604020202020204" pitchFamily="34" charset="0"/>
                <a:ea typeface="system-ui"/>
                <a:cs typeface="Arial" panose="020B0604020202020204" pitchFamily="34" charset="0"/>
              </a:rPr>
              <a:t>A small furniture company operates from a trendy converted warehouse in a high-cost urban area popular with tourists. The company has operated from this location for over 50 years. The business has not changed its operations significantly since it first opened and likes to promote the expertise of its artisan makers.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r>
              <a:rPr lang="en-GB" sz="1800" dirty="0">
                <a:solidFill>
                  <a:srgbClr val="000000"/>
                </a:solidFill>
                <a:effectLst/>
                <a:latin typeface="Arial" panose="020B0604020202020204" pitchFamily="34" charset="0"/>
                <a:ea typeface="system-ui"/>
                <a:cs typeface="Arial" panose="020B0604020202020204" pitchFamily="34" charset="0"/>
              </a:rPr>
              <a:t>In addition to being popular with tourists, the area is known for its young, environmentally conscious population. Whilst tourists are clients of the business, local people generally are not. The company consider this is because they are expensive and have looked at ways of reducing costs.  The company has decided it needs to be more sustainable and environmentally friendly. It has met with a local community group who have indicated that they expect more of the materials used by the company to be from local sources. However, the company faces significant financial constraints which limit its ability to invest in sustainable technologies and processes. </a:t>
            </a:r>
          </a:p>
          <a:p>
            <a:endParaRPr lang="en-GB" sz="1800" kern="0" dirty="0">
              <a:solidFill>
                <a:srgbClr val="000000"/>
              </a:solidFill>
              <a:effectLst/>
              <a:latin typeface="Arial" panose="020B0604020202020204" pitchFamily="34" charset="0"/>
              <a:ea typeface="system-ui"/>
              <a:cs typeface="Arial" panose="020B0604020202020204" pitchFamily="34" charset="0"/>
            </a:endParaRPr>
          </a:p>
          <a:p>
            <a:r>
              <a:rPr lang="en-GB" sz="1800" kern="0" dirty="0">
                <a:solidFill>
                  <a:srgbClr val="E51C41"/>
                </a:solidFill>
                <a:effectLst/>
                <a:latin typeface="Arial" panose="020B0604020202020204" pitchFamily="34" charset="0"/>
                <a:ea typeface="system-ui"/>
                <a:cs typeface="Arial" panose="020B0604020202020204" pitchFamily="34" charset="0"/>
              </a:rPr>
              <a:t>Discuss how the company can balance affordability and environmental responsibility.</a:t>
            </a:r>
          </a:p>
          <a:p>
            <a:endParaRPr lang="en-GB" noProof="0" dirty="0"/>
          </a:p>
          <a:p>
            <a:r>
              <a:rPr lang="en-GB" noProof="0" dirty="0"/>
              <a:t>So, for this question, the issue relates to how the furniture company can balance the request to use more sustainable locally sourced materials against the cost to do this. </a:t>
            </a:r>
          </a:p>
          <a:p>
            <a:endParaRPr lang="en-GB" noProof="0" dirty="0"/>
          </a:p>
          <a:p>
            <a:r>
              <a:rPr lang="en-GB" noProof="0" dirty="0"/>
              <a:t>Let’s look at some sample answers.</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16</a:t>
            </a:fld>
            <a:endParaRPr lang="en-GB"/>
          </a:p>
        </p:txBody>
      </p:sp>
    </p:spTree>
    <p:extLst>
      <p:ext uri="{BB962C8B-B14F-4D97-AF65-F5344CB8AC3E}">
        <p14:creationId xmlns:p14="http://schemas.microsoft.com/office/powerpoint/2010/main" val="1782792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E51C41"/>
                </a:solidFill>
                <a:effectLst/>
                <a:latin typeface="Arial" panose="020B0604020202020204" pitchFamily="34" charset="0"/>
                <a:ea typeface="system-ui"/>
                <a:cs typeface="Arial" panose="020B0604020202020204" pitchFamily="34" charset="0"/>
              </a:rPr>
              <a:t>The answer has considered environmental responsibility by discussing single-use plastic and there is some link to how this could save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E51C4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Arial" panose="020B0604020202020204" pitchFamily="34" charset="0"/>
                <a:ea typeface="Aptos" panose="020B0004020202020204" pitchFamily="34" charset="0"/>
                <a:cs typeface="Times New Roman" panose="02020603050405020304" pitchFamily="18" charset="0"/>
              </a:rPr>
              <a:t>Considering local grants links to affordability, although the point being made isn’t clear. </a:t>
            </a:r>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17</a:t>
            </a:fld>
            <a:endParaRPr lang="en-GB"/>
          </a:p>
        </p:txBody>
      </p:sp>
    </p:spTree>
    <p:extLst>
      <p:ext uri="{BB962C8B-B14F-4D97-AF65-F5344CB8AC3E}">
        <p14:creationId xmlns:p14="http://schemas.microsoft.com/office/powerpoint/2010/main" val="2606210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E51C41"/>
                </a:solidFill>
                <a:effectLst/>
                <a:latin typeface="Arial" panose="020B0604020202020204" pitchFamily="34" charset="0"/>
                <a:ea typeface="system-ui"/>
                <a:cs typeface="Arial" panose="020B0604020202020204" pitchFamily="34" charset="0"/>
              </a:rPr>
              <a:t>Much of the answer is a repeat of the question rather than an analysis or evaluation of the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E51C41"/>
              </a:solidFill>
              <a:effectLst/>
              <a:latin typeface="Arial" panose="020B0604020202020204" pitchFamily="34" charset="0"/>
              <a:ea typeface="system-u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E51C41"/>
                </a:solidFill>
                <a:effectLst/>
                <a:latin typeface="Arial" panose="020B0604020202020204" pitchFamily="34" charset="0"/>
                <a:ea typeface="system-ui"/>
                <a:cs typeface="Arial" panose="020B0604020202020204" pitchFamily="34" charset="0"/>
              </a:rPr>
              <a:t>For example, the answer mentions that tourists buy products but the locals don’t. Approaching this by analysing what may be the cause would help make this a better answer. </a:t>
            </a:r>
            <a:endParaRPr lang="en-GB" dirty="0"/>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18</a:t>
            </a:fld>
            <a:endParaRPr lang="en-GB"/>
          </a:p>
        </p:txBody>
      </p:sp>
    </p:spTree>
    <p:extLst>
      <p:ext uri="{BB962C8B-B14F-4D97-AF65-F5344CB8AC3E}">
        <p14:creationId xmlns:p14="http://schemas.microsoft.com/office/powerpoint/2010/main" val="1187027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Provide learners with a copy of the model answer. </a:t>
            </a:r>
          </a:p>
          <a:p>
            <a:endParaRPr lang="en-GB" dirty="0"/>
          </a:p>
          <a:p>
            <a:r>
              <a:rPr lang="en-GB" dirty="0"/>
              <a:t>Then ask for feedback.</a:t>
            </a:r>
          </a:p>
          <a:p>
            <a:endParaRPr lang="en-GB" dirty="0"/>
          </a:p>
          <a:p>
            <a:r>
              <a:rPr lang="en-GB" dirty="0"/>
              <a:t>Highlight that the response has not really answered the question. Discuss how well the model answer does address the requirements of the question.  </a:t>
            </a:r>
          </a:p>
        </p:txBody>
      </p:sp>
      <p:sp>
        <p:nvSpPr>
          <p:cNvPr id="4" name="Slide Number Placeholder 3"/>
          <p:cNvSpPr>
            <a:spLocks noGrp="1"/>
          </p:cNvSpPr>
          <p:nvPr>
            <p:ph type="sldNum" sz="quarter" idx="5"/>
          </p:nvPr>
        </p:nvSpPr>
        <p:spPr/>
        <p:txBody>
          <a:bodyPr/>
          <a:lstStyle/>
          <a:p>
            <a:fld id="{9920340D-206C-4C41-A35B-4D72CE2F2B89}" type="slidenum">
              <a:rPr lang="en-GB" smtClean="0"/>
              <a:pPr/>
              <a:t>19</a:t>
            </a:fld>
            <a:endParaRPr lang="en-GB"/>
          </a:p>
        </p:txBody>
      </p:sp>
    </p:spTree>
    <p:extLst>
      <p:ext uri="{BB962C8B-B14F-4D97-AF65-F5344CB8AC3E}">
        <p14:creationId xmlns:p14="http://schemas.microsoft.com/office/powerpoint/2010/main" val="326504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a:t>
            </a:fld>
            <a:endParaRPr lang="en-GB"/>
          </a:p>
        </p:txBody>
      </p:sp>
    </p:spTree>
    <p:extLst>
      <p:ext uri="{BB962C8B-B14F-4D97-AF65-F5344CB8AC3E}">
        <p14:creationId xmlns:p14="http://schemas.microsoft.com/office/powerpoint/2010/main" val="3480601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20</a:t>
            </a:fld>
            <a:endParaRPr lang="en-GB"/>
          </a:p>
        </p:txBody>
      </p:sp>
    </p:spTree>
    <p:extLst>
      <p:ext uri="{BB962C8B-B14F-4D97-AF65-F5344CB8AC3E}">
        <p14:creationId xmlns:p14="http://schemas.microsoft.com/office/powerpoint/2010/main" val="772801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Q26 of the formative assessment questions. This is an AO3 question.  </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highlight>
                  <a:srgbClr val="00FF00"/>
                </a:highlight>
                <a:latin typeface="Arial" panose="020B0604020202020204" pitchFamily="34" charset="0"/>
                <a:ea typeface="Arial" panose="020B0604020202020204" pitchFamily="34" charset="0"/>
                <a:cs typeface="Arial" panose="020B0604020202020204" pitchFamily="34" charset="0"/>
              </a:rPr>
              <a:t>A ceramics maker is invited to a charity event. The event is to promote ceramics products made by schoolchildren in Africa. The event is attended by potential buyers of ceramic products. The ceramics maker has business cards with their details as well as leaflets showing some of their designs. The ceramics maker gives out the cards and leaflets to people attending at the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E51C4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E51C41"/>
                </a:solidFill>
              </a:rPr>
              <a:t>Discuss </a:t>
            </a:r>
            <a:r>
              <a:rPr lang="en-GB" dirty="0">
                <a:solidFill>
                  <a:srgbClr val="E51C41"/>
                </a:solidFill>
                <a:ea typeface="+mn-lt"/>
                <a:cs typeface="+mn-lt"/>
              </a:rPr>
              <a:t>the ethics of the actions of the ceramics maker.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r>
              <a:rPr lang="en-GB" noProof="0" dirty="0"/>
              <a:t>This information provided links to the issue of using the event to self-promote. Before approaching the answer, it is important to highlight key facts. This helps to evaluate and/or analyse the information. Let me explain how it could be done. </a:t>
            </a:r>
          </a:p>
          <a:p>
            <a:endParaRPr lang="en-GB" noProof="0" dirty="0"/>
          </a:p>
          <a:p>
            <a:pPr>
              <a:lnSpc>
                <a:spcPct val="120000"/>
              </a:lnSpc>
            </a:pPr>
            <a:r>
              <a:rPr lang="en-GB" sz="1200" b="0" dirty="0">
                <a:solidFill>
                  <a:schemeClr val="tx1"/>
                </a:solidFill>
                <a:effectLst/>
                <a:ea typeface="Arial" panose="020B0604020202020204" pitchFamily="34" charset="0"/>
                <a:cs typeface="Arial" panose="020B0604020202020204" pitchFamily="34" charset="0"/>
              </a:rPr>
              <a:t>A ceramic maker was invited to a charity event – this means they are a guest and it is not their own event. </a:t>
            </a:r>
          </a:p>
          <a:p>
            <a:pPr>
              <a:lnSpc>
                <a:spcPct val="120000"/>
              </a:lnSpc>
            </a:pPr>
            <a:r>
              <a:rPr lang="en-GB" sz="1200" b="0" dirty="0">
                <a:solidFill>
                  <a:schemeClr val="tx1"/>
                </a:solidFill>
                <a:effectLst/>
                <a:ea typeface="Arial" panose="020B0604020202020204" pitchFamily="34" charset="0"/>
                <a:cs typeface="Arial" panose="020B0604020202020204" pitchFamily="34" charset="0"/>
              </a:rPr>
              <a:t>The event is to promote ceramics products made by schoolchildren in Africa – i.e. other people's products. </a:t>
            </a:r>
          </a:p>
          <a:p>
            <a:pPr>
              <a:lnSpc>
                <a:spcPct val="120000"/>
              </a:lnSpc>
            </a:pPr>
            <a:r>
              <a:rPr lang="en-GB" sz="1200" b="0" dirty="0">
                <a:solidFill>
                  <a:schemeClr val="tx1"/>
                </a:solidFill>
                <a:effectLst/>
                <a:ea typeface="Arial" panose="020B0604020202020204" pitchFamily="34" charset="0"/>
                <a:cs typeface="Arial" panose="020B0604020202020204" pitchFamily="34" charset="0"/>
              </a:rPr>
              <a:t>The event is attended by potential buyers of ceramic products – an opportunity to meet new people but the purpose of them attending is to support the event. The ceramics maker has business cards – this would be acceptable if it was networking rather than promoting their own products.</a:t>
            </a:r>
          </a:p>
          <a:p>
            <a:pPr>
              <a:lnSpc>
                <a:spcPct val="120000"/>
              </a:lnSpc>
            </a:pPr>
            <a:r>
              <a:rPr lang="en-GB" sz="1200" b="0" dirty="0">
                <a:solidFill>
                  <a:schemeClr val="tx1"/>
                </a:solidFill>
                <a:effectLst/>
                <a:ea typeface="Arial" panose="020B0604020202020204" pitchFamily="34" charset="0"/>
                <a:cs typeface="Arial" panose="020B0604020202020204" pitchFamily="34" charset="0"/>
              </a:rPr>
              <a:t>The ceramics maker gives out the cards and leaflets to people attending at the event. Does the information mention they have permission to do this? </a:t>
            </a:r>
          </a:p>
          <a:p>
            <a:pPr>
              <a:lnSpc>
                <a:spcPct val="120000"/>
              </a:lnSpc>
            </a:pPr>
            <a:endParaRPr lang="en-GB" sz="1200" b="0" dirty="0">
              <a:solidFill>
                <a:schemeClr val="tx1"/>
              </a:solidFill>
              <a:effectLst/>
              <a:ea typeface="Arial" panose="020B0604020202020204" pitchFamily="34" charset="0"/>
              <a:cs typeface="Arial" panose="020B0604020202020204" pitchFamily="34" charset="0"/>
            </a:endParaRPr>
          </a:p>
          <a:p>
            <a:pPr>
              <a:lnSpc>
                <a:spcPct val="120000"/>
              </a:lnSpc>
            </a:pPr>
            <a:r>
              <a:rPr lang="en-GB" sz="1200" b="0" dirty="0">
                <a:solidFill>
                  <a:schemeClr val="tx1"/>
                </a:solidFill>
                <a:effectLst/>
                <a:ea typeface="Arial" panose="020B0604020202020204" pitchFamily="34" charset="0"/>
                <a:cs typeface="Arial" panose="020B0604020202020204" pitchFamily="34" charset="0"/>
              </a:rPr>
              <a:t>Now the information has been broken down, it can then be formatted into answers. </a:t>
            </a:r>
            <a:r>
              <a:rPr lang="en-GB" noProof="0" dirty="0"/>
              <a:t>Let’s look at some sample answers.</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21</a:t>
            </a:fld>
            <a:endParaRPr lang="en-GB"/>
          </a:p>
        </p:txBody>
      </p:sp>
    </p:spTree>
    <p:extLst>
      <p:ext uri="{BB962C8B-B14F-4D97-AF65-F5344CB8AC3E}">
        <p14:creationId xmlns:p14="http://schemas.microsoft.com/office/powerpoint/2010/main" val="1446921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answer does make some judgements – for example, evaluating that the actions are unethical and distasteful. There is some detail in the judgements. Overall, there is limited detail in the discussion of the ethics to class this as a good response.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22</a:t>
            </a:fld>
            <a:endParaRPr lang="en-GB"/>
          </a:p>
        </p:txBody>
      </p:sp>
    </p:spTree>
    <p:extLst>
      <p:ext uri="{BB962C8B-B14F-4D97-AF65-F5344CB8AC3E}">
        <p14:creationId xmlns:p14="http://schemas.microsoft.com/office/powerpoint/2010/main" val="3325609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E51C41"/>
                </a:solidFill>
                <a:effectLst/>
                <a:latin typeface="Arial" panose="020B0604020202020204" pitchFamily="34" charset="0"/>
                <a:ea typeface="system-ui"/>
                <a:cs typeface="Arial" panose="020B0604020202020204" pitchFamily="34" charset="0"/>
              </a:rPr>
              <a:t>Much of the answer is a repeat of the question rather than an analysis or evaluation of the information. The question lacks analysis of the information provided. </a:t>
            </a:r>
            <a:endParaRPr lang="en-GB" dirty="0"/>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23</a:t>
            </a:fld>
            <a:endParaRPr lang="en-GB"/>
          </a:p>
        </p:txBody>
      </p:sp>
    </p:spTree>
    <p:extLst>
      <p:ext uri="{BB962C8B-B14F-4D97-AF65-F5344CB8AC3E}">
        <p14:creationId xmlns:p14="http://schemas.microsoft.com/office/powerpoint/2010/main" val="1654029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answer starts to analyse the information, but the content is limited. For this answer to be a good answer, further points and detail needs to be considered in the discussion.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r>
              <a:rPr lang="en-GB" sz="1800" dirty="0">
                <a:effectLst/>
                <a:highlight>
                  <a:srgbClr val="00FF00"/>
                </a:highligh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24</a:t>
            </a:fld>
            <a:endParaRPr lang="en-GB"/>
          </a:p>
        </p:txBody>
      </p:sp>
    </p:spTree>
    <p:extLst>
      <p:ext uri="{BB962C8B-B14F-4D97-AF65-F5344CB8AC3E}">
        <p14:creationId xmlns:p14="http://schemas.microsoft.com/office/powerpoint/2010/main" val="2129512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Explain to learners that this is a similar question but a different context. </a:t>
            </a:r>
          </a:p>
          <a:p>
            <a:endParaRPr lang="en-US" dirty="0"/>
          </a:p>
          <a:p>
            <a:r>
              <a:rPr lang="en-US" dirty="0"/>
              <a:t>Learners apply what they have understood from the sample answers. </a:t>
            </a:r>
          </a:p>
          <a:p>
            <a:endParaRPr lang="en-US" dirty="0"/>
          </a:p>
          <a:p>
            <a:r>
              <a:rPr lang="en-US" dirty="0"/>
              <a:t>Then ask learners to swap responses with a peer. </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25</a:t>
            </a:fld>
            <a:endParaRPr lang="en-GB"/>
          </a:p>
        </p:txBody>
      </p:sp>
    </p:spTree>
    <p:extLst>
      <p:ext uri="{BB962C8B-B14F-4D97-AF65-F5344CB8AC3E}">
        <p14:creationId xmlns:p14="http://schemas.microsoft.com/office/powerpoint/2010/main" val="2634011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learners to peer-assess each other’s answers. Ask learners to compare the answer with the sample answer.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26</a:t>
            </a:fld>
            <a:endParaRPr lang="en-GB"/>
          </a:p>
        </p:txBody>
      </p:sp>
    </p:spTree>
    <p:extLst>
      <p:ext uri="{BB962C8B-B14F-4D97-AF65-F5344CB8AC3E}">
        <p14:creationId xmlns:p14="http://schemas.microsoft.com/office/powerpoint/2010/main" val="2254778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27</a:t>
            </a:fld>
            <a:endParaRPr lang="en-GB"/>
          </a:p>
        </p:txBody>
      </p:sp>
    </p:spTree>
    <p:extLst>
      <p:ext uri="{BB962C8B-B14F-4D97-AF65-F5344CB8AC3E}">
        <p14:creationId xmlns:p14="http://schemas.microsoft.com/office/powerpoint/2010/main" val="1286539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Q27 of the formative assessment questions. This is an AO3 question.  </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This issue relates to </a:t>
            </a:r>
            <a:r>
              <a:rPr lang="en-GB" sz="1200" noProof="0" dirty="0">
                <a:latin typeface="Arial" panose="020B0604020202020204" pitchFamily="34" charset="0"/>
                <a:cs typeface="Arial" panose="020B0604020202020204" pitchFamily="34" charset="0"/>
              </a:rPr>
              <a:t>u</a:t>
            </a:r>
            <a:r>
              <a:rPr lang="en-GB" sz="1200" dirty="0" err="1">
                <a:latin typeface="Arial" panose="020B0604020202020204" pitchFamily="34" charset="0"/>
                <a:cs typeface="Arial" panose="020B0604020202020204" pitchFamily="34" charset="0"/>
              </a:rPr>
              <a:t>nderrepresentation</a:t>
            </a:r>
            <a:r>
              <a:rPr lang="en-GB" sz="1200" dirty="0">
                <a:latin typeface="Arial" panose="020B0604020202020204" pitchFamily="34" charset="0"/>
                <a:cs typeface="Arial" panose="020B0604020202020204" pitchFamily="34" charset="0"/>
              </a:rPr>
              <a:t> in the fashion industry. Like the other question, the first consideration before answering the question is to break down the information – i.e. start to analyse what information you have been given. Let’s look at some sample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28</a:t>
            </a:fld>
            <a:endParaRPr lang="en-GB"/>
          </a:p>
        </p:txBody>
      </p:sp>
    </p:spTree>
    <p:extLst>
      <p:ext uri="{BB962C8B-B14F-4D97-AF65-F5344CB8AC3E}">
        <p14:creationId xmlns:p14="http://schemas.microsoft.com/office/powerpoint/2010/main" val="2333987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how the question could be analysed. </a:t>
            </a:r>
          </a:p>
          <a:p>
            <a:endParaRPr lang="en-GB" dirty="0"/>
          </a:p>
          <a:p>
            <a:r>
              <a:rPr lang="en-GB" sz="1200" dirty="0">
                <a:effectLst/>
                <a:latin typeface="Arial" panose="020B0604020202020204" pitchFamily="34" charset="0"/>
                <a:ea typeface="Arial" panose="020B0604020202020204" pitchFamily="34" charset="0"/>
                <a:cs typeface="Arial" panose="020B0604020202020204" pitchFamily="34" charset="0"/>
              </a:rPr>
              <a:t>“In the fast-paced world of the fashion industry, numerous barriers often hinder progress and success.”</a:t>
            </a:r>
          </a:p>
          <a:p>
            <a:r>
              <a:rPr lang="en-GB" sz="1200" dirty="0">
                <a:effectLst/>
                <a:latin typeface="Arial" panose="020B0604020202020204" pitchFamily="34" charset="0"/>
                <a:ea typeface="Arial" panose="020B0604020202020204" pitchFamily="34" charset="0"/>
                <a:cs typeface="Arial" panose="020B0604020202020204" pitchFamily="34" charset="0"/>
              </a:rPr>
              <a:t>The barriers could be things like narrow networking opportunities, unacknowledged cultural biases and economic constraints for up-and-coming talent.</a:t>
            </a:r>
          </a:p>
          <a:p>
            <a:endParaRPr lang="en-GB" sz="1200" dirty="0">
              <a:effectLst/>
              <a:latin typeface="Arial" panose="020B0604020202020204" pitchFamily="34" charset="0"/>
              <a:ea typeface="Arial" panose="020B0604020202020204" pitchFamily="34" charset="0"/>
              <a:cs typeface="Arial" panose="020B0604020202020204" pitchFamily="34" charset="0"/>
            </a:endParaRPr>
          </a:p>
          <a:p>
            <a:r>
              <a:rPr lang="en-GB" sz="1200" dirty="0">
                <a:effectLst/>
                <a:latin typeface="Arial" panose="020B0604020202020204" pitchFamily="34" charset="0"/>
                <a:ea typeface="Arial" panose="020B0604020202020204" pitchFamily="34" charset="0"/>
                <a:cs typeface="Arial" panose="020B0604020202020204" pitchFamily="34" charset="0"/>
              </a:rPr>
              <a:t>“Despite efforts towards diversity and inclusion, the fashion industry still struggles with systemic barriers that prevent equitable representation.”  Think about the causes, such as historical exclusivity and homogeneity in brand imaging and effects like limited visibility and recognition for diverse talents.</a:t>
            </a:r>
          </a:p>
          <a:p>
            <a:endParaRPr lang="en-GB" sz="1200" dirty="0">
              <a:effectLst/>
              <a:latin typeface="Arial" panose="020B0604020202020204" pitchFamily="34" charset="0"/>
              <a:ea typeface="Arial" panose="020B0604020202020204" pitchFamily="34" charset="0"/>
              <a:cs typeface="Arial" panose="020B0604020202020204" pitchFamily="34" charset="0"/>
            </a:endParaRPr>
          </a:p>
          <a:p>
            <a:r>
              <a:rPr lang="en-GB" sz="1200" dirty="0">
                <a:effectLst/>
                <a:latin typeface="Arial" panose="020B0604020202020204" pitchFamily="34" charset="0"/>
                <a:ea typeface="Arial" panose="020B0604020202020204" pitchFamily="34" charset="0"/>
                <a:cs typeface="Arial" panose="020B0604020202020204" pitchFamily="34" charset="0"/>
              </a:rPr>
              <a:t>“</a:t>
            </a:r>
            <a:r>
              <a:rPr lang="en-GB" sz="1800" dirty="0">
                <a:effectLst/>
                <a:latin typeface="Arial" panose="020B0604020202020204" pitchFamily="34" charset="0"/>
                <a:ea typeface="Arial" panose="020B0604020202020204" pitchFamily="34" charset="0"/>
              </a:rPr>
              <a:t>Designers and models from different ethnic groups and marginalised communities, often face discrimination and lack of opportunities</a:t>
            </a:r>
            <a:r>
              <a:rPr lang="en-GB" sz="1200" dirty="0">
                <a:effectLst/>
                <a:latin typeface="Arial" panose="020B0604020202020204" pitchFamily="34" charset="0"/>
                <a:ea typeface="Arial" panose="020B0604020202020204" pitchFamily="34" charset="0"/>
                <a:cs typeface="Arial" panose="020B0604020202020204" pitchFamily="34" charset="0"/>
              </a:rPr>
              <a:t>” </a:t>
            </a:r>
          </a:p>
          <a:p>
            <a:r>
              <a:rPr lang="en-GB" sz="1200" dirty="0">
                <a:effectLst/>
                <a:latin typeface="Arial" panose="020B0604020202020204" pitchFamily="34" charset="0"/>
                <a:ea typeface="Arial" panose="020B0604020202020204" pitchFamily="34" charset="0"/>
                <a:cs typeface="Arial" panose="020B0604020202020204" pitchFamily="34" charset="0"/>
              </a:rPr>
              <a:t>Consider the type of discrimination that affects the fashion industry, like unequal pay, underrepresentation in media campaigns and stereotyping.</a:t>
            </a:r>
          </a:p>
          <a:p>
            <a:endParaRPr lang="en-GB" sz="1200" dirty="0">
              <a:effectLst/>
              <a:latin typeface="Arial" panose="020B0604020202020204" pitchFamily="34" charset="0"/>
              <a:ea typeface="Arial" panose="020B0604020202020204" pitchFamily="34" charset="0"/>
              <a:cs typeface="Arial" panose="020B0604020202020204" pitchFamily="34" charset="0"/>
            </a:endParaRPr>
          </a:p>
          <a:p>
            <a:r>
              <a:rPr lang="en-GB" sz="1200" dirty="0">
                <a:effectLst/>
                <a:latin typeface="Arial" panose="020B0604020202020204" pitchFamily="34" charset="0"/>
                <a:ea typeface="Arial" panose="020B0604020202020204" pitchFamily="34" charset="0"/>
                <a:cs typeface="Arial" panose="020B0604020202020204" pitchFamily="34" charset="0"/>
              </a:rPr>
              <a:t>“and lack of opportunities” </a:t>
            </a:r>
          </a:p>
          <a:p>
            <a:r>
              <a:rPr lang="en-GB" sz="1200" dirty="0">
                <a:effectLst/>
                <a:latin typeface="Arial" panose="020B0604020202020204" pitchFamily="34" charset="0"/>
                <a:ea typeface="Arial" panose="020B0604020202020204" pitchFamily="34" charset="0"/>
                <a:cs typeface="Arial" panose="020B0604020202020204" pitchFamily="34" charset="0"/>
              </a:rPr>
              <a:t>Where are the limited opportunities (such as leadership roles, mainstream fashion platforms and key creative positions) and why has this been the case (often due to institutionalised prejudices and scarcity of resources allocated to discovering and nurturing diverse talent)?</a:t>
            </a:r>
          </a:p>
          <a:p>
            <a:endParaRPr lang="en-GB" sz="800" dirty="0">
              <a:latin typeface="Arial" panose="020B0604020202020204" pitchFamily="34" charset="0"/>
              <a:ea typeface="Arial" panose="020B0604020202020204" pitchFamily="34" charset="0"/>
              <a:cs typeface="Arial" panose="020B0604020202020204" pitchFamily="34" charset="0"/>
            </a:endParaRPr>
          </a:p>
          <a:p>
            <a:r>
              <a:rPr lang="en-GB" dirty="0"/>
              <a:t>Now let’s look at the answer and how the analysis could have been more detailed.</a:t>
            </a:r>
          </a:p>
          <a:p>
            <a:endParaRPr lang="en-GB" dirty="0"/>
          </a:p>
          <a:p>
            <a:r>
              <a:rPr lang="en-GB" sz="1200" dirty="0">
                <a:effectLst/>
                <a:latin typeface="Arial" panose="020B0604020202020204" pitchFamily="34" charset="0"/>
                <a:ea typeface="Aptos" panose="020B0004020202020204" pitchFamily="34" charset="0"/>
                <a:cs typeface="Times New Roman" panose="02020603050405020304" pitchFamily="18" charset="0"/>
              </a:rPr>
              <a:t>To make the fashion industry more inclusive, companies such as major fashion houses and retail brands need to actively involve designers and models from diverse backgrounds in important roles, such as creative directors and creative leads. They can also help by providing mentorship programmes for young talents which include skills development and networking opportunities from diverse backgrounds, meaning creating a richer tapestry of cultural representation. This will provide better opportunities to succeed due to the removal of systemic barriers. Additionally, it is important to change the typical beauty standards seen in ads and fashions shows to include people of all shapes, sizes and abilities. This will mean a broader representation of society. Companies should also be open about their efforts to increase diversity, which helps keep them accountable, meaning transparency leading to trust and credibility.</a:t>
            </a:r>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29</a:t>
            </a:fld>
            <a:endParaRPr lang="en-GB"/>
          </a:p>
        </p:txBody>
      </p:sp>
    </p:spTree>
    <p:extLst>
      <p:ext uri="{BB962C8B-B14F-4D97-AF65-F5344CB8AC3E}">
        <p14:creationId xmlns:p14="http://schemas.microsoft.com/office/powerpoint/2010/main" val="84022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Q10 of the formative assessment questions.</a:t>
            </a:r>
          </a:p>
          <a:p>
            <a:endParaRPr lang="en-US" dirty="0"/>
          </a:p>
          <a:p>
            <a:r>
              <a:rPr lang="en-US" dirty="0"/>
              <a:t>The question is applied as it requires a response that specifically explains why closed shoes are needed to be worn at a </a:t>
            </a:r>
            <a:r>
              <a:rPr lang="en-US" dirty="0" err="1"/>
              <a:t>jeweller’s</a:t>
            </a:r>
            <a:r>
              <a:rPr lang="en-US" dirty="0"/>
              <a:t>. For this question, you should consider the type of work undertaken before answering the question. This is an explanation, so reasons why the shoes are worn is important. </a:t>
            </a:r>
          </a:p>
        </p:txBody>
      </p:sp>
      <p:sp>
        <p:nvSpPr>
          <p:cNvPr id="4" name="Slide Number Placeholder 3"/>
          <p:cNvSpPr>
            <a:spLocks noGrp="1"/>
          </p:cNvSpPr>
          <p:nvPr>
            <p:ph type="sldNum" sz="quarter" idx="5"/>
          </p:nvPr>
        </p:nvSpPr>
        <p:spPr/>
        <p:txBody>
          <a:bodyPr/>
          <a:lstStyle/>
          <a:p>
            <a:fld id="{9920340D-206C-4C41-A35B-4D72CE2F2B89}" type="slidenum">
              <a:rPr lang="en-GB" smtClean="0"/>
              <a:t>3</a:t>
            </a:fld>
            <a:endParaRPr lang="en-GB"/>
          </a:p>
        </p:txBody>
      </p:sp>
    </p:spTree>
    <p:extLst>
      <p:ext uri="{BB962C8B-B14F-4D97-AF65-F5344CB8AC3E}">
        <p14:creationId xmlns:p14="http://schemas.microsoft.com/office/powerpoint/2010/main" val="479972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response has made a judgement – “can be fairer” – i.e. judging that there is room for improvement. This is an evaluative statement which is backed by how it could be achieved – i.e. hiring </a:t>
            </a:r>
            <a:r>
              <a:rPr lang="en-GB"/>
              <a:t>more diverse </a:t>
            </a:r>
            <a:r>
              <a:rPr lang="en-GB" dirty="0"/>
              <a:t>designers and models. However, the response is limited as it doesn’t provide detail on how </a:t>
            </a:r>
            <a:r>
              <a:rPr lang="en-GB" sz="1200" dirty="0">
                <a:solidFill>
                  <a:srgbClr val="E51C41"/>
                </a:solidFill>
                <a:effectLst/>
                <a:latin typeface="Arial" panose="020B0604020202020204" pitchFamily="34" charset="0"/>
                <a:ea typeface="Arial" panose="020B0604020202020204" pitchFamily="34" charset="0"/>
                <a:cs typeface="Arial" panose="020B0604020202020204" pitchFamily="34" charset="0"/>
              </a:rPr>
              <a:t>equitable representation can be overcome. It is mainly just what can be done. To improve this response, the analysis needs to be more detailed.  </a:t>
            </a:r>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30</a:t>
            </a:fld>
            <a:endParaRPr lang="en-GB"/>
          </a:p>
        </p:txBody>
      </p:sp>
    </p:spTree>
    <p:extLst>
      <p:ext uri="{BB962C8B-B14F-4D97-AF65-F5344CB8AC3E}">
        <p14:creationId xmlns:p14="http://schemas.microsoft.com/office/powerpoint/2010/main" val="3695541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Learners apply what they have understood from the example AO3 sample answers.</a:t>
            </a:r>
          </a:p>
          <a:p>
            <a:endParaRPr lang="en-US" dirty="0"/>
          </a:p>
          <a:p>
            <a:r>
              <a:rPr lang="en-US" dirty="0"/>
              <a:t>Then ask learners to swap their response with a peer and mark it using the model answer. </a:t>
            </a:r>
          </a:p>
          <a:p>
            <a:endParaRPr lang="en-US" dirty="0"/>
          </a:p>
          <a:p>
            <a:endParaRPr lang="en-GB" sz="800" dirty="0">
              <a:solidFill>
                <a:srgbClr val="E51C41"/>
              </a:solidFill>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31</a:t>
            </a:fld>
            <a:endParaRPr lang="en-GB"/>
          </a:p>
        </p:txBody>
      </p:sp>
    </p:spTree>
    <p:extLst>
      <p:ext uri="{BB962C8B-B14F-4D97-AF65-F5344CB8AC3E}">
        <p14:creationId xmlns:p14="http://schemas.microsoft.com/office/powerpoint/2010/main" val="2517768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32</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answer could be for any business. The response doesn’t explain the reasons for wearing closed shoes linked to the apprentice in their role.  Let’s look at another response. </a:t>
            </a:r>
          </a:p>
        </p:txBody>
      </p:sp>
      <p:sp>
        <p:nvSpPr>
          <p:cNvPr id="4" name="Slide Number Placeholder 3"/>
          <p:cNvSpPr>
            <a:spLocks noGrp="1"/>
          </p:cNvSpPr>
          <p:nvPr>
            <p:ph type="sldNum" sz="quarter" idx="5"/>
          </p:nvPr>
        </p:nvSpPr>
        <p:spPr/>
        <p:txBody>
          <a:bodyPr/>
          <a:lstStyle/>
          <a:p>
            <a:fld id="{9920340D-206C-4C41-A35B-4D72CE2F2B89}" type="slidenum">
              <a:rPr lang="en-GB" smtClean="0"/>
              <a:pPr/>
              <a:t>4</a:t>
            </a:fld>
            <a:endParaRPr lang="en-GB"/>
          </a:p>
        </p:txBody>
      </p:sp>
    </p:spTree>
    <p:extLst>
      <p:ext uri="{BB962C8B-B14F-4D97-AF65-F5344CB8AC3E}">
        <p14:creationId xmlns:p14="http://schemas.microsoft.com/office/powerpoint/2010/main" val="159201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answer includes an explanation and is applied to the apprentice. </a:t>
            </a:r>
          </a:p>
          <a:p>
            <a:endParaRPr lang="en-GB" dirty="0"/>
          </a:p>
          <a:p>
            <a:r>
              <a:rPr lang="en-GB" dirty="0"/>
              <a:t>“Because they help keep their feet safe” is a basic explanation. The end of the response provides further clarification and detail: “</a:t>
            </a:r>
            <a:r>
              <a:rPr lang="en-GB" sz="1200" kern="0" dirty="0">
                <a:solidFill>
                  <a:srgbClr val="000000"/>
                </a:solidFill>
                <a:effectLst/>
                <a:highlight>
                  <a:srgbClr val="FFFF00"/>
                </a:highlight>
                <a:latin typeface="Arial" panose="020B0604020202020204" pitchFamily="34" charset="0"/>
                <a:ea typeface="system-ui"/>
              </a:rPr>
              <a:t>because they use chemicals that could be dangerous if spilled on the skin”. </a:t>
            </a:r>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5</a:t>
            </a:fld>
            <a:endParaRPr lang="en-GB"/>
          </a:p>
        </p:txBody>
      </p:sp>
    </p:spTree>
    <p:extLst>
      <p:ext uri="{BB962C8B-B14F-4D97-AF65-F5344CB8AC3E}">
        <p14:creationId xmlns:p14="http://schemas.microsoft.com/office/powerpoint/2010/main" val="221680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r>
              <a:rPr lang="en-GB" dirty="0"/>
              <a:t>Explain that the answer does explain and is applied. Point out the key points from each answer. </a:t>
            </a:r>
          </a:p>
        </p:txBody>
      </p:sp>
      <p:sp>
        <p:nvSpPr>
          <p:cNvPr id="4" name="Slide Number Placeholder 3"/>
          <p:cNvSpPr>
            <a:spLocks noGrp="1"/>
          </p:cNvSpPr>
          <p:nvPr>
            <p:ph type="sldNum" sz="quarter" idx="5"/>
          </p:nvPr>
        </p:nvSpPr>
        <p:spPr/>
        <p:txBody>
          <a:bodyPr/>
          <a:lstStyle/>
          <a:p>
            <a:fld id="{9920340D-206C-4C41-A35B-4D72CE2F2B89}" type="slidenum">
              <a:rPr lang="en-GB" smtClean="0"/>
              <a:pPr/>
              <a:t>6</a:t>
            </a:fld>
            <a:endParaRPr lang="en-GB"/>
          </a:p>
        </p:txBody>
      </p:sp>
    </p:spTree>
    <p:extLst>
      <p:ext uri="{BB962C8B-B14F-4D97-AF65-F5344CB8AC3E}">
        <p14:creationId xmlns:p14="http://schemas.microsoft.com/office/powerpoint/2010/main" val="15907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r>
              <a:rPr lang="en-GB" dirty="0"/>
              <a:t>Explain that the answer does explain and is applied.  Point out the key points from each answer. </a:t>
            </a:r>
          </a:p>
        </p:txBody>
      </p:sp>
      <p:sp>
        <p:nvSpPr>
          <p:cNvPr id="4" name="Slide Number Placeholder 3"/>
          <p:cNvSpPr>
            <a:spLocks noGrp="1"/>
          </p:cNvSpPr>
          <p:nvPr>
            <p:ph type="sldNum" sz="quarter" idx="5"/>
          </p:nvPr>
        </p:nvSpPr>
        <p:spPr/>
        <p:txBody>
          <a:bodyPr/>
          <a:lstStyle/>
          <a:p>
            <a:fld id="{9920340D-206C-4C41-A35B-4D72CE2F2B89}" type="slidenum">
              <a:rPr lang="en-GB" smtClean="0"/>
              <a:pPr/>
              <a:t>7</a:t>
            </a:fld>
            <a:endParaRPr lang="en-GB"/>
          </a:p>
        </p:txBody>
      </p:sp>
    </p:spTree>
    <p:extLst>
      <p:ext uri="{BB962C8B-B14F-4D97-AF65-F5344CB8AC3E}">
        <p14:creationId xmlns:p14="http://schemas.microsoft.com/office/powerpoint/2010/main" val="303833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8</a:t>
            </a:fld>
            <a:endParaRPr lang="en-GB"/>
          </a:p>
        </p:txBody>
      </p:sp>
    </p:spTree>
    <p:extLst>
      <p:ext uri="{BB962C8B-B14F-4D97-AF65-F5344CB8AC3E}">
        <p14:creationId xmlns:p14="http://schemas.microsoft.com/office/powerpoint/2010/main" val="2155474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links to Q18 of the formative assessment questions.</a:t>
            </a:r>
          </a:p>
          <a:p>
            <a:endParaRPr lang="en-US" dirty="0"/>
          </a:p>
          <a:p>
            <a:r>
              <a:rPr lang="en-US" dirty="0"/>
              <a:t>This question is applied because it requires application of knowledge of the stages of design specifically applied to the making of the </a:t>
            </a:r>
            <a:r>
              <a:rPr lang="en-US" dirty="0" err="1"/>
              <a:t>jewellery</a:t>
            </a:r>
            <a:r>
              <a:rPr lang="en-US" dirty="0"/>
              <a:t> line.  The question is asking for an explanation; therefore, the answer needs to have reasoning. An answer describing what the </a:t>
            </a:r>
            <a:r>
              <a:rPr lang="en-US" dirty="0" err="1"/>
              <a:t>jewellery</a:t>
            </a:r>
            <a:r>
              <a:rPr lang="en-US" dirty="0"/>
              <a:t> maker can make with the alternative materials would be wrong. The answer needs to consider the use of alternative materials in relation to the execution stage of design.</a:t>
            </a:r>
          </a:p>
          <a:p>
            <a:endParaRPr lang="en-US" dirty="0"/>
          </a:p>
          <a:p>
            <a:r>
              <a:rPr lang="en-US" dirty="0"/>
              <a:t>Let’s look at some sample answers.</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9</a:t>
            </a:fld>
            <a:endParaRPr lang="en-GB"/>
          </a:p>
        </p:txBody>
      </p:sp>
    </p:spTree>
    <p:extLst>
      <p:ext uri="{BB962C8B-B14F-4D97-AF65-F5344CB8AC3E}">
        <p14:creationId xmlns:p14="http://schemas.microsoft.com/office/powerpoint/2010/main" val="3785646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www.etfoundation.co.uk/" TargetMode="External"/><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A0FFD4B0-9159-8D48-9C59-956E86C08EE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24601"/>
            <a:ext cx="9144000" cy="5137931"/>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0437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Option 5 Green">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769720E0-D698-5F42-AF67-74E1C999A3E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388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4DC4DA7F-C0BF-A345-96A5-A61D13AE0B7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980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2 Yellow ">
    <p:spTree>
      <p:nvGrpSpPr>
        <p:cNvPr id="1" name=""/>
        <p:cNvGrpSpPr/>
        <p:nvPr/>
      </p:nvGrpSpPr>
      <p:grpSpPr>
        <a:xfrm>
          <a:off x="0" y="0"/>
          <a:ext cx="0" cy="0"/>
          <a:chOff x="0" y="0"/>
          <a:chExt cx="0" cy="0"/>
        </a:xfrm>
      </p:grpSpPr>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25" name="BACKGROUND IMAGE">
            <a:extLst>
              <a:ext uri="{FF2B5EF4-FFF2-40B4-BE49-F238E27FC236}">
                <a16:creationId xmlns:a16="http://schemas.microsoft.com/office/drawing/2014/main" id="{D626228C-9E12-7340-977D-F48BB67DEA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561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3 Purple">
    <p:spTree>
      <p:nvGrpSpPr>
        <p:cNvPr id="1" name=""/>
        <p:cNvGrpSpPr/>
        <p:nvPr/>
      </p:nvGrpSpPr>
      <p:grpSpPr>
        <a:xfrm>
          <a:off x="0" y="0"/>
          <a:ext cx="0" cy="0"/>
          <a:chOff x="0" y="0"/>
          <a:chExt cx="0" cy="0"/>
        </a:xfrm>
      </p:grpSpPr>
      <p:pic>
        <p:nvPicPr>
          <p:cNvPr id="25" name="BACKGROUND IMAGE">
            <a:extLst>
              <a:ext uri="{FF2B5EF4-FFF2-40B4-BE49-F238E27FC236}">
                <a16:creationId xmlns:a16="http://schemas.microsoft.com/office/drawing/2014/main" id="{6672E05B-8780-C045-94C1-1BCBFAD7027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2644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4 Blue">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F75485EA-9D62-5F49-9769-8E118236F12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3816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5 Green">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36D352E3-B478-244F-884D-70CCDAA9210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7989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0897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984DDA82-2029-3943-8C3A-C195DFC0A38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805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06435158-31E2-7543-A29F-F72506E2D7E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41112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4AF41BBD-0D71-8C40-A89F-259189C9A5C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7845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Option 2 Yellow ">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E99084B-0580-C247-BEE0-9D1F3337576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0"/>
            <a:ext cx="9144000" cy="5137931"/>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06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Option 5 Green">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4B1A681-2E70-0344-8855-394ECF38A0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32668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03278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1A2E7624-5EF3-EA44-AD43-B1DC7FEE39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0355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10C48A06-0A1F-954D-829D-4C1E4A98950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014152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69B09CBA-4AC4-D64C-A1C2-1FC6C910E70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449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DC60B778-8D96-4D47-BD16-B16AB0F5D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266098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Unlocked">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9144000" cy="5143500"/>
          </a:xfrm>
          <a:solidFill>
            <a:schemeClr val="bg2"/>
          </a:solidFill>
        </p:spPr>
        <p:txBody>
          <a:bodyPr/>
          <a:lstStyle/>
          <a:p>
            <a:r>
              <a:rPr lang="en-US"/>
              <a:t>Click icon to add picture</a:t>
            </a:r>
            <a:endParaRPr lang="en-GB"/>
          </a:p>
        </p:txBody>
      </p:sp>
      <p:sp>
        <p:nvSpPr>
          <p:cNvPr id="8" name="Black Box">
            <a:extLst>
              <a:ext uri="{FF2B5EF4-FFF2-40B4-BE49-F238E27FC236}">
                <a16:creationId xmlns:a16="http://schemas.microsoft.com/office/drawing/2014/main" id="{DF89CEBF-8DDB-584B-AB45-17DC44A5FED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41C458-4902-0341-BDFB-9FBCE3A7784E}"/>
              </a:ext>
            </a:extLst>
          </p:cNvPr>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9" name="Subtitle 1">
            <a:extLst>
              <a:ext uri="{FF2B5EF4-FFF2-40B4-BE49-F238E27FC236}">
                <a16:creationId xmlns:a16="http://schemas.microsoft.com/office/drawing/2014/main" id="{C093796F-CDB1-D348-B1F0-9617A8EAEF35}"/>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0" name="Subtitle 2">
            <a:extLst>
              <a:ext uri="{FF2B5EF4-FFF2-40B4-BE49-F238E27FC236}">
                <a16:creationId xmlns:a16="http://schemas.microsoft.com/office/drawing/2014/main" id="{B1A20097-0159-9E41-A93C-5431A58F804B}"/>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1" name="Subtitle 3">
            <a:extLst>
              <a:ext uri="{FF2B5EF4-FFF2-40B4-BE49-F238E27FC236}">
                <a16:creationId xmlns:a16="http://schemas.microsoft.com/office/drawing/2014/main" id="{826CE89A-73E9-B24B-9078-4104E0E8B925}"/>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8050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78545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Option 2">
    <p:bg>
      <p:bgPr>
        <a:solidFill>
          <a:srgbClr val="FEB912"/>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EBED1B9B-0A6E-A54B-B172-4DEE060EA9F3}"/>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313DC36-E457-6143-9033-DA9500DC73E9}"/>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1248083E-C5D2-5345-8A8E-22F3D625504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AB001CCC-F82B-4E4C-8FD3-D1EBA11F8D56}"/>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B6AE49EF-13C0-7B41-B858-5E194465B4A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7594FC0-3308-1249-AB5A-1FC574EFD355}"/>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1C3437ED-F536-084E-BB10-4928099CF3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1" name="T LEVELS LOGO" descr="T Levels Professional Development">
            <a:extLst>
              <a:ext uri="{FF2B5EF4-FFF2-40B4-BE49-F238E27FC236}">
                <a16:creationId xmlns:a16="http://schemas.microsoft.com/office/drawing/2014/main" id="{6CC2D7EA-EDA1-D043-A54E-72AC5AAF0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638285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solidFill>
          <a:srgbClr val="BE0064"/>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61F1B003-6273-F546-86AC-FEB4DB7CA12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6D77190-E00E-FF44-B20D-54BC35DB7A6E}"/>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5FBE1DCA-D8B6-FE48-9937-B6A2AA9F81FD}"/>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756CB08-70E7-A44D-BD0E-86C2D1900D64}"/>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67097E92-A4F7-5D4F-A639-9669B932939B}"/>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D843F5A-DA33-8B4E-9FD2-492A2FD31B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6A51659-C98D-9149-B758-B7D8DF54E4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1" name="T LEVELS LOGO" descr="T Levels Professional Development">
            <a:extLst>
              <a:ext uri="{FF2B5EF4-FFF2-40B4-BE49-F238E27FC236}">
                <a16:creationId xmlns:a16="http://schemas.microsoft.com/office/drawing/2014/main" id="{AD0D8A39-9D93-964B-A10E-3DF70661A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22631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485D52BE-2C66-9A40-A0FF-6793C274E26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6875"/>
            <a:ext cx="9144000" cy="5137931"/>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566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Option 2">
    <p:bg>
      <p:bgPr>
        <a:solidFill>
          <a:srgbClr val="0071F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FFD88681-7A12-D144-ACBC-42D6F63A3FF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8119204-FBC9-B94A-86B9-7775C3F96BBA}"/>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71F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EF925A02-0271-4142-B01E-0B08F117F886}"/>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4C739F3A-1D09-D94D-8E35-21E9F4DD5EE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03857983-908D-2B43-BBE8-9B01F801C9A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27A29B06-9920-6D45-A6DA-7A94FC1970C3}"/>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5B2018CF-28E6-7E40-8B36-5816332E0F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8B65EB05-402D-1748-8051-8034DA82D6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713644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rgbClr val="00A06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113ABC99-B7D1-FB42-B418-1D85203F47C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4A128B5-1853-0442-B035-3088E4C9B61B}"/>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A06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65CE4755-00FA-3641-B52A-4E4589B540C3}"/>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0CD1475-8388-5042-8ECB-B897D6426CAF}"/>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9D5F53B3-540D-2A4A-9215-E6AE82091B5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8169A883-35CE-EB48-9D54-71F0DA23FA6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979A1F8-F02D-4D49-8042-B87C70E1BF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CAE09B20-510C-9E46-8659-338E9FB13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38807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BC3F4-A560-6244-B6D7-E1099F3BF5E6}"/>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0" name="Text Placeholder 8"/>
          <p:cNvSpPr>
            <a:spLocks noGrp="1"/>
          </p:cNvSpPr>
          <p:nvPr>
            <p:ph type="body" sz="quarter" idx="14"/>
          </p:nvPr>
        </p:nvSpPr>
        <p:spPr>
          <a:xfrm>
            <a:off x="251520" y="986400"/>
            <a:ext cx="7200900" cy="3459831"/>
          </a:xfrm>
        </p:spPr>
        <p:txBody>
          <a:bodyPr lIns="0" tIns="0" rIns="0" bIns="0">
            <a:normAutofit/>
          </a:bodyPr>
          <a:lstStyle>
            <a:lvl1pPr marL="0" indent="0">
              <a:lnSpc>
                <a:spcPts val="4500"/>
              </a:lnSpc>
              <a:spcBef>
                <a:spcPts val="0"/>
              </a:spcBef>
              <a:buNone/>
              <a:defRPr lang="en-US" sz="4500" b="1" kern="1200" cap="none" baseline="0" dirty="0" smtClean="0">
                <a:solidFill>
                  <a:srgbClr val="0071F8"/>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616068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7" name="Text Placeholder 6"/>
          <p:cNvSpPr>
            <a:spLocks noGrp="1"/>
          </p:cNvSpPr>
          <p:nvPr>
            <p:ph type="body" sz="quarter" idx="13"/>
          </p:nvPr>
        </p:nvSpPr>
        <p:spPr>
          <a:xfrm>
            <a:off x="234000" y="986399"/>
            <a:ext cx="8441688" cy="3601475"/>
          </a:xfrm>
        </p:spPr>
        <p:txBody>
          <a:bodyPr>
            <a:normAutofit/>
          </a:bodyPr>
          <a:lstStyle>
            <a:lvl1pPr marL="0" indent="0">
              <a:lnSpc>
                <a:spcPts val="3600"/>
              </a:lnSpc>
              <a:spcBef>
                <a:spcPts val="0"/>
              </a:spcBef>
              <a:buNone/>
              <a:defRPr sz="3600" b="1">
                <a:solidFill>
                  <a:srgbClr val="BE0064"/>
                </a:solidFill>
              </a:defRPr>
            </a:lvl1pPr>
            <a:lvl2pPr marL="0" indent="0">
              <a:lnSpc>
                <a:spcPts val="3600"/>
              </a:lnSpc>
              <a:spcBef>
                <a:spcPts val="0"/>
              </a:spcBef>
              <a:buNone/>
              <a:defRPr sz="3600"/>
            </a:lvl2pPr>
            <a:lvl3pPr marL="0" indent="0">
              <a:lnSpc>
                <a:spcPts val="3600"/>
              </a:lnSpc>
              <a:spcBef>
                <a:spcPts val="0"/>
              </a:spcBef>
              <a:buNone/>
              <a:defRPr sz="3600"/>
            </a:lvl3pPr>
            <a:lvl4pPr marL="0" indent="0">
              <a:lnSpc>
                <a:spcPts val="3600"/>
              </a:lnSpc>
              <a:spcBef>
                <a:spcPts val="0"/>
              </a:spcBef>
              <a:buNone/>
              <a:defRPr sz="3600"/>
            </a:lvl4pPr>
            <a:lvl5pPr marL="0" indent="0">
              <a:lnSpc>
                <a:spcPts val="3600"/>
              </a:lnSpc>
              <a:spcBef>
                <a:spcPts val="0"/>
              </a:spcBef>
              <a:buNone/>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4"/>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879444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31478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2">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282837-AA43-2B49-9719-CBE16BA362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7" name="Subtitle 1">
            <a:extLst>
              <a:ext uri="{FF2B5EF4-FFF2-40B4-BE49-F238E27FC236}">
                <a16:creationId xmlns:a16="http://schemas.microsoft.com/office/drawing/2014/main" id="{6A42809A-0C44-5647-B234-70CCA1B7A78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130460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24CD90-F3BD-A44D-9DC2-F84956FBFBFC}"/>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85DCD33C-489F-C44D-A742-83F6B7169F72}"/>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2"/>
          </a:xfrm>
          <a:prstGeom prst="rect">
            <a:avLst/>
          </a:prstGeom>
        </p:spPr>
      </p:pic>
    </p:spTree>
    <p:extLst>
      <p:ext uri="{BB962C8B-B14F-4D97-AF65-F5344CB8AC3E}">
        <p14:creationId xmlns:p14="http://schemas.microsoft.com/office/powerpoint/2010/main" val="26753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ivider 1">
    <p:bg>
      <p:bgPr>
        <a:solidFill>
          <a:srgbClr val="0071F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82004C-DBA4-0E4C-9AA6-3DDE7AECD338}"/>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EFD4626C-D111-7348-A258-D06D96A03D4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49516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2">
    <p:bg>
      <p:bgPr>
        <a:solidFill>
          <a:srgbClr val="00A06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AC6BDB-3112-B24C-8DA2-713E005348CA}"/>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6" name="Subtitle 1">
            <a:extLst>
              <a:ext uri="{FF2B5EF4-FFF2-40B4-BE49-F238E27FC236}">
                <a16:creationId xmlns:a16="http://schemas.microsoft.com/office/drawing/2014/main" id="{2C7784E4-A553-854B-A891-D1209DBDD159}"/>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3"/>
            <a:ext cx="892437" cy="472466"/>
          </a:xfrm>
          <a:prstGeom prst="rect">
            <a:avLst/>
          </a:prstGeom>
        </p:spPr>
      </p:pic>
    </p:spTree>
    <p:extLst>
      <p:ext uri="{BB962C8B-B14F-4D97-AF65-F5344CB8AC3E}">
        <p14:creationId xmlns:p14="http://schemas.microsoft.com/office/powerpoint/2010/main" val="282971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3960000" cy="3601574"/>
          </a:xfrm>
        </p:spPr>
        <p:txBody>
          <a:bodyPr>
            <a:noAutofit/>
          </a:bodyPr>
          <a:lstStyle>
            <a:lvl1pPr marL="0" indent="0">
              <a:lnSpc>
                <a:spcPts val="2800"/>
              </a:lnSpc>
              <a:buNone/>
              <a:defRPr sz="2700" b="1"/>
            </a:lvl1pPr>
            <a:lvl2pPr marL="270000" indent="-270000">
              <a:lnSpc>
                <a:spcPts val="2800"/>
              </a:lnSpc>
              <a:spcBef>
                <a:spcPts val="0"/>
              </a:spcBef>
              <a:buFont typeface="Calibri" panose="020F0502020204030204" pitchFamily="34" charset="0"/>
              <a:buChar char="–"/>
              <a:defRPr sz="2700" b="1"/>
            </a:lvl2pPr>
            <a:lvl3pPr marL="612000" indent="-270000">
              <a:lnSpc>
                <a:spcPts val="2800"/>
              </a:lnSpc>
              <a:buFont typeface="Calibri" panose="020F0502020204030204" pitchFamily="34" charset="0"/>
              <a:buChar char="–"/>
              <a:defRPr sz="2700" b="1"/>
            </a:lvl3pPr>
            <a:lvl4pPr marL="990000" indent="-270000">
              <a:lnSpc>
                <a:spcPts val="2800"/>
              </a:lnSpc>
              <a:buFont typeface="Calibri" panose="020F0502020204030204" pitchFamily="34" charset="0"/>
              <a:buChar char="–"/>
              <a:defRPr sz="2700" b="1"/>
            </a:lvl4pPr>
            <a:lvl5pPr marL="1260000" indent="-270000">
              <a:lnSpc>
                <a:spcPts val="2800"/>
              </a:lnSpc>
              <a:buFont typeface="Calibri" panose="020F0502020204030204" pitchFamily="34" charset="0"/>
              <a:buChar char="–"/>
              <a:defRPr sz="27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4572000" y="987425"/>
            <a:ext cx="3384550" cy="3600450"/>
          </a:xfrm>
        </p:spPr>
        <p:txBody>
          <a:bodyPr/>
          <a:lstStyle>
            <a:lvl1pPr marL="0" indent="0">
              <a:lnSpc>
                <a:spcPts val="1600"/>
              </a:lnSpc>
              <a:buNone/>
              <a:defRPr sz="1350"/>
            </a:lvl1pPr>
            <a:lvl2pPr marL="180000" indent="-180000">
              <a:lnSpc>
                <a:spcPts val="1600"/>
              </a:lnSpc>
              <a:buFont typeface="Calibri" panose="020F0502020204030204" pitchFamily="34" charset="0"/>
              <a:buChar char="–"/>
              <a:defRPr sz="1350"/>
            </a:lvl2pPr>
            <a:lvl3pPr marL="432000" indent="-180000">
              <a:lnSpc>
                <a:spcPts val="1600"/>
              </a:lnSpc>
              <a:buFont typeface="Calibri" panose="020F0502020204030204" pitchFamily="34" charset="0"/>
              <a:buChar char="–"/>
              <a:defRPr sz="1350"/>
            </a:lvl3pPr>
            <a:lvl4pPr marL="648000" indent="-180000">
              <a:lnSpc>
                <a:spcPts val="1600"/>
              </a:lnSpc>
              <a:buFont typeface="Calibri" panose="020F0502020204030204" pitchFamily="34" charset="0"/>
              <a:buChar char="–"/>
              <a:defRPr sz="1350"/>
            </a:lvl4pPr>
            <a:lvl5pPr marL="828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Tree>
    <p:extLst>
      <p:ext uri="{BB962C8B-B14F-4D97-AF65-F5344CB8AC3E}">
        <p14:creationId xmlns:p14="http://schemas.microsoft.com/office/powerpoint/2010/main" val="126772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FED04D8A-2191-444A-8B92-2289689D887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8386"/>
            <a:ext cx="9144000" cy="5137931"/>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08217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Tree>
    <p:extLst>
      <p:ext uri="{BB962C8B-B14F-4D97-AF65-F5344CB8AC3E}">
        <p14:creationId xmlns:p14="http://schemas.microsoft.com/office/powerpoint/2010/main" val="4068877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3492" y="1059582"/>
            <a:ext cx="4142608" cy="273844"/>
          </a:xfrm>
          <a:prstGeom prst="rect">
            <a:avLst/>
          </a:prstGeom>
        </p:spPr>
      </p:pic>
      <p:sp>
        <p:nvSpPr>
          <p:cNvPr id="10" name="Footer Placeholder 2">
            <a:extLst>
              <a:ext uri="{FF2B5EF4-FFF2-40B4-BE49-F238E27FC236}">
                <a16:creationId xmlns:a16="http://schemas.microsoft.com/office/drawing/2014/main" id="{14A703AD-9E38-C941-B631-ABE77D2BB87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1159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7098"/>
            <a:ext cx="4122737" cy="274223"/>
          </a:xfrm>
          <a:prstGeom prst="rect">
            <a:avLst/>
          </a:prstGeom>
        </p:spPr>
      </p:pic>
      <p:sp>
        <p:nvSpPr>
          <p:cNvPr id="10" name="Footer Placeholder 2">
            <a:extLst>
              <a:ext uri="{FF2B5EF4-FFF2-40B4-BE49-F238E27FC236}">
                <a16:creationId xmlns:a16="http://schemas.microsoft.com/office/drawing/2014/main" id="{425EDCA8-C39F-0A47-918D-C38807C3023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395805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9582"/>
            <a:ext cx="4122737" cy="279078"/>
          </a:xfrm>
          <a:prstGeom prst="rect">
            <a:avLst/>
          </a:prstGeom>
        </p:spPr>
      </p:pic>
      <p:sp>
        <p:nvSpPr>
          <p:cNvPr id="10" name="Footer Placeholder 2">
            <a:extLst>
              <a:ext uri="{FF2B5EF4-FFF2-40B4-BE49-F238E27FC236}">
                <a16:creationId xmlns:a16="http://schemas.microsoft.com/office/drawing/2014/main" id="{976E5675-51D7-3D40-A986-781F0BAAB17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27970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descr="Quote mark Graphic">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59582"/>
            <a:ext cx="4122736" cy="279078"/>
          </a:xfrm>
          <a:prstGeom prst="rect">
            <a:avLst/>
          </a:prstGeom>
        </p:spPr>
      </p:pic>
      <p:sp>
        <p:nvSpPr>
          <p:cNvPr id="10" name="Footer Placeholder 2">
            <a:extLst>
              <a:ext uri="{FF2B5EF4-FFF2-40B4-BE49-F238E27FC236}">
                <a16:creationId xmlns:a16="http://schemas.microsoft.com/office/drawing/2014/main" id="{FBF5C345-1F80-854D-8834-8C51A1F8B3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48513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2208"/>
            <a:ext cx="4122738" cy="288032"/>
          </a:xfrm>
          <a:prstGeom prst="rect">
            <a:avLst/>
          </a:prstGeom>
        </p:spPr>
      </p:pic>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610342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6685"/>
            <a:ext cx="4122738" cy="279077"/>
          </a:xfrm>
          <a:prstGeom prst="rect">
            <a:avLst/>
          </a:prstGeom>
        </p:spPr>
      </p:pic>
      <p:sp>
        <p:nvSpPr>
          <p:cNvPr id="10" name="Footer Placeholder 2">
            <a:extLst>
              <a:ext uri="{FF2B5EF4-FFF2-40B4-BE49-F238E27FC236}">
                <a16:creationId xmlns:a16="http://schemas.microsoft.com/office/drawing/2014/main" id="{94FAF4B1-A891-9345-87E4-874AEEFCC34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219221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10" name="Content Placeholder 13"/>
          <p:cNvSpPr>
            <a:spLocks noGrp="1"/>
          </p:cNvSpPr>
          <p:nvPr>
            <p:ph sz="quarter" idx="18"/>
          </p:nvPr>
        </p:nvSpPr>
        <p:spPr>
          <a:xfrm>
            <a:off x="234000" y="1059582"/>
            <a:ext cx="4105275" cy="3528292"/>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p:cNvSpPr>
            <a:spLocks noGrp="1"/>
          </p:cNvSpPr>
          <p:nvPr>
            <p:ph type="pic" sz="quarter" idx="12"/>
          </p:nvPr>
        </p:nvSpPr>
        <p:spPr>
          <a:xfrm>
            <a:off x="4500564" y="1059582"/>
            <a:ext cx="4362450" cy="3508405"/>
          </a:xfrm>
        </p:spPr>
        <p:txBody>
          <a:bodyPr/>
          <a:lstStyle/>
          <a:p>
            <a:r>
              <a:rPr lang="en-US"/>
              <a:t>Click icon to add picture</a:t>
            </a:r>
            <a:endParaRPr lang="en-GB"/>
          </a:p>
        </p:txBody>
      </p:sp>
      <p:sp>
        <p:nvSpPr>
          <p:cNvPr id="9" name="Footer Placeholder 2">
            <a:extLst>
              <a:ext uri="{FF2B5EF4-FFF2-40B4-BE49-F238E27FC236}">
                <a16:creationId xmlns:a16="http://schemas.microsoft.com/office/drawing/2014/main" id="{37AC88C8-6C7D-3E4E-91BC-2525DB6F766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D1AF2D4C-9CD0-B44D-B5CD-04B37D98F8C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427723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13" name="Content Placeholder 13"/>
          <p:cNvSpPr>
            <a:spLocks noGrp="1"/>
          </p:cNvSpPr>
          <p:nvPr>
            <p:ph sz="quarter" idx="18"/>
          </p:nvPr>
        </p:nvSpPr>
        <p:spPr>
          <a:xfrm>
            <a:off x="234000" y="986400"/>
            <a:ext cx="4122100"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3"/>
          <p:cNvSpPr>
            <a:spLocks noGrp="1"/>
          </p:cNvSpPr>
          <p:nvPr>
            <p:ph sz="quarter" idx="19"/>
          </p:nvPr>
        </p:nvSpPr>
        <p:spPr>
          <a:xfrm>
            <a:off x="4499992" y="986400"/>
            <a:ext cx="4175696"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13"/>
          <p:cNvSpPr>
            <a:spLocks noGrp="1"/>
          </p:cNvSpPr>
          <p:nvPr>
            <p:ph sz="quarter" idx="14"/>
          </p:nvPr>
        </p:nvSpPr>
        <p:spPr>
          <a:xfrm>
            <a:off x="234000" y="2825999"/>
            <a:ext cx="41221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499992" y="2825999"/>
            <a:ext cx="417569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2">
            <a:extLst>
              <a:ext uri="{FF2B5EF4-FFF2-40B4-BE49-F238E27FC236}">
                <a16:creationId xmlns:a16="http://schemas.microsoft.com/office/drawing/2014/main" id="{86865402-09AB-6E42-B92F-B38A3A35D87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BFC11F3F-B757-9441-BCF0-F07A1DF6C9E3}"/>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2296372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13"/>
          <p:cNvSpPr>
            <a:spLocks noGrp="1"/>
          </p:cNvSpPr>
          <p:nvPr>
            <p:ph sz="quarter" idx="14"/>
          </p:nvPr>
        </p:nvSpPr>
        <p:spPr>
          <a:xfrm>
            <a:off x="234000" y="987425"/>
            <a:ext cx="4122100"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500563" y="987425"/>
            <a:ext cx="4210497"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2">
            <a:extLst>
              <a:ext uri="{FF2B5EF4-FFF2-40B4-BE49-F238E27FC236}">
                <a16:creationId xmlns:a16="http://schemas.microsoft.com/office/drawing/2014/main" id="{8D4D3896-89DF-784C-8D38-9C4D97F23C3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7877960D-6F48-B34C-A702-9C399DDDF017}"/>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80856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B5D7302D-1995-3244-AE9A-AF35EA94B3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4482"/>
            <a:ext cx="9144000" cy="5137931"/>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64290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6ED22D-AC95-FE4D-901B-E1150775F49C}"/>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8" name="Content Placeholder 13"/>
          <p:cNvSpPr>
            <a:spLocks noGrp="1"/>
          </p:cNvSpPr>
          <p:nvPr>
            <p:ph sz="quarter" idx="14"/>
          </p:nvPr>
        </p:nvSpPr>
        <p:spPr>
          <a:xfrm>
            <a:off x="251520" y="2825999"/>
            <a:ext cx="252028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3"/>
          <p:cNvSpPr>
            <a:spLocks noGrp="1"/>
          </p:cNvSpPr>
          <p:nvPr>
            <p:ph sz="quarter" idx="15"/>
          </p:nvPr>
        </p:nvSpPr>
        <p:spPr>
          <a:xfrm>
            <a:off x="3304304" y="2825999"/>
            <a:ext cx="25128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3"/>
          <p:cNvSpPr>
            <a:spLocks noGrp="1"/>
          </p:cNvSpPr>
          <p:nvPr>
            <p:ph sz="quarter" idx="16"/>
          </p:nvPr>
        </p:nvSpPr>
        <p:spPr>
          <a:xfrm>
            <a:off x="6349607" y="2825999"/>
            <a:ext cx="251340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2">
            <a:extLst>
              <a:ext uri="{FF2B5EF4-FFF2-40B4-BE49-F238E27FC236}">
                <a16:creationId xmlns:a16="http://schemas.microsoft.com/office/drawing/2014/main" id="{6129AFD6-AF4F-FA4C-BEB4-49138E48F45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12709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E51C41"/>
        </a:solidFill>
        <a:effectLst/>
      </p:bgPr>
    </p:bg>
    <p:spTree>
      <p:nvGrpSpPr>
        <p:cNvPr id="1" name=""/>
        <p:cNvGrpSpPr/>
        <p:nvPr/>
      </p:nvGrpSpPr>
      <p:grpSpPr>
        <a:xfrm>
          <a:off x="0" y="0"/>
          <a:ext cx="0" cy="0"/>
          <a:chOff x="0" y="0"/>
          <a:chExt cx="0" cy="0"/>
        </a:xfrm>
      </p:grpSpPr>
      <p:pic>
        <p:nvPicPr>
          <p:cNvPr id="11" name="Logo" descr="Education and Training Foundation Logo">
            <a:extLst>
              <a:ext uri="{FF2B5EF4-FFF2-40B4-BE49-F238E27FC236}">
                <a16:creationId xmlns:a16="http://schemas.microsoft.com/office/drawing/2014/main" id="{7D7663F1-DFD6-1A44-A50B-2ABF86AF49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7" name="Rectangle 16">
            <a:extLst>
              <a:ext uri="{FF2B5EF4-FFF2-40B4-BE49-F238E27FC236}">
                <a16:creationId xmlns:a16="http://schemas.microsoft.com/office/drawing/2014/main" id="{69A22DD6-14BC-CF43-9722-8BD9FD568B6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8" name="Rectangle 17">
            <a:extLst>
              <a:ext uri="{FF2B5EF4-FFF2-40B4-BE49-F238E27FC236}">
                <a16:creationId xmlns:a16="http://schemas.microsoft.com/office/drawing/2014/main" id="{933E0F30-4DD6-0F46-9159-49E2CB38564A}"/>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1">
            <a:extLst>
              <a:ext uri="{FF2B5EF4-FFF2-40B4-BE49-F238E27FC236}">
                <a16:creationId xmlns:a16="http://schemas.microsoft.com/office/drawing/2014/main" id="{C54FB554-6C0F-7F41-B3B1-73F3D30F82BD}"/>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0" name="Subtitle 2">
            <a:extLst>
              <a:ext uri="{FF2B5EF4-FFF2-40B4-BE49-F238E27FC236}">
                <a16:creationId xmlns:a16="http://schemas.microsoft.com/office/drawing/2014/main" id="{19081514-9C2F-EE48-B61F-88BD493A9F3E}"/>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1" name="Web address" descr="www.ETFOUNDATION.CO.UK&#10;">
            <a:extLst>
              <a:ext uri="{FF2B5EF4-FFF2-40B4-BE49-F238E27FC236}">
                <a16:creationId xmlns:a16="http://schemas.microsoft.com/office/drawing/2014/main" id="{222C9268-0E9F-7F4E-AC14-BE45FFB3CD00}"/>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2" name="Thankyou">
            <a:extLst>
              <a:ext uri="{FF2B5EF4-FFF2-40B4-BE49-F238E27FC236}">
                <a16:creationId xmlns:a16="http://schemas.microsoft.com/office/drawing/2014/main" id="{9689DB92-3A2D-2346-92F6-716C7E5B3F6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414260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FEB912"/>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4" name="Rectangle 23">
            <a:extLst>
              <a:ext uri="{FF2B5EF4-FFF2-40B4-BE49-F238E27FC236}">
                <a16:creationId xmlns:a16="http://schemas.microsoft.com/office/drawing/2014/main" id="{D684C190-08A9-7B48-86BA-207A5256A9CE}"/>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5" name="Rectangle 24">
            <a:extLst>
              <a:ext uri="{FF2B5EF4-FFF2-40B4-BE49-F238E27FC236}">
                <a16:creationId xmlns:a16="http://schemas.microsoft.com/office/drawing/2014/main" id="{57C51523-08F2-D042-A3E7-DCB147D003E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1">
            <a:extLst>
              <a:ext uri="{FF2B5EF4-FFF2-40B4-BE49-F238E27FC236}">
                <a16:creationId xmlns:a16="http://schemas.microsoft.com/office/drawing/2014/main" id="{4A885A05-D480-E542-8856-2FDD2356CA07}"/>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7" name="Subtitle 2">
            <a:extLst>
              <a:ext uri="{FF2B5EF4-FFF2-40B4-BE49-F238E27FC236}">
                <a16:creationId xmlns:a16="http://schemas.microsoft.com/office/drawing/2014/main" id="{356FEB21-668E-AA4E-8157-C294F91A2ED1}"/>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8" name="Web address" descr="www.ETFOUNDATION.CO.UK&#10;">
            <a:extLst>
              <a:ext uri="{FF2B5EF4-FFF2-40B4-BE49-F238E27FC236}">
                <a16:creationId xmlns:a16="http://schemas.microsoft.com/office/drawing/2014/main" id="{EF4484DA-A18B-B644-B29C-6C94F927DB0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9" name="Thankyou">
            <a:extLst>
              <a:ext uri="{FF2B5EF4-FFF2-40B4-BE49-F238E27FC236}">
                <a16:creationId xmlns:a16="http://schemas.microsoft.com/office/drawing/2014/main" id="{7D858E6C-DC75-9E40-AC7F-60076FD9DED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119803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rgbClr val="BE0064"/>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2"/>
            <a:ext cx="892437" cy="472466"/>
          </a:xfrm>
          <a:prstGeom prst="rect">
            <a:avLst/>
          </a:prstGeom>
        </p:spPr>
      </p:pic>
      <p:sp>
        <p:nvSpPr>
          <p:cNvPr id="19" name="Rectangle 18">
            <a:extLst>
              <a:ext uri="{FF2B5EF4-FFF2-40B4-BE49-F238E27FC236}">
                <a16:creationId xmlns:a16="http://schemas.microsoft.com/office/drawing/2014/main" id="{D97529D4-70E4-0041-8B6F-056EE3D6C190}"/>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721C14A-31B7-6148-A122-3983818EADDC}"/>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1C0714B-324D-524D-92B1-F2450FA1DA40}"/>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37D56AD-C3B2-AB46-A2B1-4327E5D2A5B8}"/>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A8FE1C9C-9AFF-0C47-9611-FA210835632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E57FCD4B-3DCC-1E4C-BB74-B6EAA647C8E0}"/>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27809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rgbClr val="0071F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DE63377A-3CC2-8344-B0EF-E554B839767D}"/>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DBB5F31-C46B-6B46-8765-A0B99E1DE523}"/>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C5B034C-CB3E-0E48-9511-E30F21CA1BB3}"/>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8AEAAA9-A037-AD4B-A0A5-D9738C1CEF97}"/>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1469E703-A0AF-004A-A767-B77B319C0AF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A1C71F6F-2074-6D4E-BBE6-997B3E223F83}"/>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01984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hank You">
    <p:bg>
      <p:bgPr>
        <a:solidFill>
          <a:srgbClr val="00A06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CCA0DB97-2BCA-4141-841F-7BAD711051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7D681DB3-48B8-0647-BC05-5D438496D9D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205C497B-39C3-2A49-93F8-852FCE3E27DA}"/>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6C80702F-2DBB-E149-B3D8-399EF4336FFB}"/>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D0E2F9B9-B8B5-3548-AA39-96414C09D88E}"/>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5" name="Thankyou">
            <a:extLst>
              <a:ext uri="{FF2B5EF4-FFF2-40B4-BE49-F238E27FC236}">
                <a16:creationId xmlns:a16="http://schemas.microsoft.com/office/drawing/2014/main" id="{7A974F44-1579-EB49-A14C-4C34465E2832}"/>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70593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rgbClr val="E51C4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8ECBED-4C0B-B243-B45C-1A12C7394FA8}"/>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6" name="Rectangle 15">
            <a:extLst>
              <a:ext uri="{FF2B5EF4-FFF2-40B4-BE49-F238E27FC236}">
                <a16:creationId xmlns:a16="http://schemas.microsoft.com/office/drawing/2014/main" id="{11228C37-7A6A-E246-8BB2-1FEED8564C5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1">
            <a:extLst>
              <a:ext uri="{FF2B5EF4-FFF2-40B4-BE49-F238E27FC236}">
                <a16:creationId xmlns:a16="http://schemas.microsoft.com/office/drawing/2014/main" id="{087BDA06-0DD9-7144-9EF0-DD228DFD074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18" name="Subtitle 2">
            <a:extLst>
              <a:ext uri="{FF2B5EF4-FFF2-40B4-BE49-F238E27FC236}">
                <a16:creationId xmlns:a16="http://schemas.microsoft.com/office/drawing/2014/main" id="{27D0E203-B1F0-FA41-8A62-C5E42D77D7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19" name="Web address" descr="www.ETFOUNDATION.CO.UK&#10;">
            <a:extLst>
              <a:ext uri="{FF2B5EF4-FFF2-40B4-BE49-F238E27FC236}">
                <a16:creationId xmlns:a16="http://schemas.microsoft.com/office/drawing/2014/main" id="{80408406-98FE-8146-A312-F81B325F91B6}"/>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2">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10" name="DfE Logo" descr="Supported by Department for Education logo">
            <a:extLst>
              <a:ext uri="{FF2B5EF4-FFF2-40B4-BE49-F238E27FC236}">
                <a16:creationId xmlns:a16="http://schemas.microsoft.com/office/drawing/2014/main" id="{A521F76D-C57A-2E48-8EAE-C6465DC662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1" name="Thankyou">
            <a:extLst>
              <a:ext uri="{FF2B5EF4-FFF2-40B4-BE49-F238E27FC236}">
                <a16:creationId xmlns:a16="http://schemas.microsoft.com/office/drawing/2014/main" id="{337F81CD-D2EF-8146-A517-8023952D1CF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pic>
        <p:nvPicPr>
          <p:cNvPr id="9" name="Logo" descr="Education and Training Foundation Logo"/>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Tree>
    <p:extLst>
      <p:ext uri="{BB962C8B-B14F-4D97-AF65-F5344CB8AC3E}">
        <p14:creationId xmlns:p14="http://schemas.microsoft.com/office/powerpoint/2010/main" val="37548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hank You">
    <p:bg>
      <p:bgPr>
        <a:solidFill>
          <a:srgbClr val="FEB912"/>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CE537002-A87B-444E-935A-CEE05C450DE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5B2F1AB0-07F0-594D-99DD-0F60B192936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EBF3114F-9F3B-6645-BCD0-F4269A1A497B}"/>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D706B3D9-74BC-6C4F-AA7E-3CBDA8D915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408017AF-FACE-8445-BB0A-C54625B5494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54F0724C-3C9A-2346-982B-E1134127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24EC5AE2-90A9-3A44-BF06-DCD6334142FE}"/>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949161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hank You">
    <p:bg>
      <p:bgPr>
        <a:solidFill>
          <a:srgbClr val="BE0064"/>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224DB21A-CA66-1B4F-8E7A-E8C4908C99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C1BF9886-FE14-B04D-BE46-E52E599F245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2E2B7716-7BB1-5643-A7E2-D30C87536485}"/>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74B330AD-DC33-D040-ADA2-2F2E8B0C9EB7}"/>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FC9728B7-31CC-6B49-8913-35DB4E2EAA94}"/>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BA390474-1B52-BB48-8EC8-346D427F2F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417A9CA5-C9C6-D446-BDEE-F4F308BBB9B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26697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rgbClr val="0071F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9" name="Rectangle 28">
            <a:extLst>
              <a:ext uri="{FF2B5EF4-FFF2-40B4-BE49-F238E27FC236}">
                <a16:creationId xmlns:a16="http://schemas.microsoft.com/office/drawing/2014/main" id="{6E9E8740-2721-7340-BDD2-14001A44C7A9}"/>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30" name="Rectangle 29">
            <a:extLst>
              <a:ext uri="{FF2B5EF4-FFF2-40B4-BE49-F238E27FC236}">
                <a16:creationId xmlns:a16="http://schemas.microsoft.com/office/drawing/2014/main" id="{A7F9409B-8D8E-C14A-94D6-2A847B4308FD}"/>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1">
            <a:extLst>
              <a:ext uri="{FF2B5EF4-FFF2-40B4-BE49-F238E27FC236}">
                <a16:creationId xmlns:a16="http://schemas.microsoft.com/office/drawing/2014/main" id="{7A09E294-EA43-B544-91E1-64E4A07B24C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32" name="Subtitle 2">
            <a:extLst>
              <a:ext uri="{FF2B5EF4-FFF2-40B4-BE49-F238E27FC236}">
                <a16:creationId xmlns:a16="http://schemas.microsoft.com/office/drawing/2014/main" id="{CB281233-5067-6849-9447-D3149CE7F216}"/>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33" name="Web address" descr="www.ETFOUNDATION.CO.UK&#10;">
            <a:extLst>
              <a:ext uri="{FF2B5EF4-FFF2-40B4-BE49-F238E27FC236}">
                <a16:creationId xmlns:a16="http://schemas.microsoft.com/office/drawing/2014/main" id="{B89411EB-D69E-DF4C-9844-9339F5A5A19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34" name="DfE Logo" descr="Supported by Department for Education logo">
            <a:extLst>
              <a:ext uri="{FF2B5EF4-FFF2-40B4-BE49-F238E27FC236}">
                <a16:creationId xmlns:a16="http://schemas.microsoft.com/office/drawing/2014/main" id="{0E66212B-F5A0-494D-BFD6-6A63AD9CC1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35" name="Thankyou">
            <a:extLst>
              <a:ext uri="{FF2B5EF4-FFF2-40B4-BE49-F238E27FC236}">
                <a16:creationId xmlns:a16="http://schemas.microsoft.com/office/drawing/2014/main" id="{485ACB11-D5EE-1545-B4C7-F308842FEEFB}"/>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63767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Option 1 Red (Locked)">
    <p:spTree>
      <p:nvGrpSpPr>
        <p:cNvPr id="1" name=""/>
        <p:cNvGrpSpPr/>
        <p:nvPr/>
      </p:nvGrpSpPr>
      <p:grpSpPr>
        <a:xfrm>
          <a:off x="0" y="0"/>
          <a:ext cx="0" cy="0"/>
          <a:chOff x="0" y="0"/>
          <a:chExt cx="0" cy="0"/>
        </a:xfrm>
      </p:grpSpPr>
      <p:pic>
        <p:nvPicPr>
          <p:cNvPr id="16" name="BACKGROUND IMAGE">
            <a:extLst>
              <a:ext uri="{FF2B5EF4-FFF2-40B4-BE49-F238E27FC236}">
                <a16:creationId xmlns:a16="http://schemas.microsoft.com/office/drawing/2014/main" id="{A46F8847-44AC-F741-B1D7-375D33D5C39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61635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hank You">
    <p:bg>
      <p:bgPr>
        <a:solidFill>
          <a:srgbClr val="00A06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D34844BF-2207-ED49-9F25-85D40A0C69A2}"/>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87259AD1-A3E5-7A4D-A666-183E96823EA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C45F4C38-F8FC-E947-AE4C-6E40A21167B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33B29604-A962-1042-A09C-58841C9E16B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7C1BC566-1805-0A4E-95A3-525C2FE5A48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E4F7F9A6-6DDA-7847-AF6C-27013E4E9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CCAFB428-DEA5-C440-9E4B-D7CCD0792F85}"/>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132705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BF4AED7B-D82D-F04A-B4CB-6C63ECF0E2D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4384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B2B60F6C-EE8F-1745-8125-87FF48A8D87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66345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1E030DCF-B2F8-9B49-8C72-F6144F1EF0E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94496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94" y="205979"/>
            <a:ext cx="8423593" cy="857250"/>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2094" y="1200151"/>
            <a:ext cx="8423593"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234000" y="4767263"/>
            <a:ext cx="7686376"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a:t>Education &amp; Training Foundation</a:t>
            </a:r>
          </a:p>
        </p:txBody>
      </p:sp>
      <p:sp>
        <p:nvSpPr>
          <p:cNvPr id="6" name="Slide Number Placeholder 5"/>
          <p:cNvSpPr>
            <a:spLocks noGrp="1"/>
          </p:cNvSpPr>
          <p:nvPr>
            <p:ph type="sldNum" sz="quarter" idx="4"/>
          </p:nvPr>
        </p:nvSpPr>
        <p:spPr>
          <a:xfrm>
            <a:off x="7956376" y="4767263"/>
            <a:ext cx="909464"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649" r:id="rId11"/>
    <p:sldLayoutId id="2147483701" r:id="rId12"/>
    <p:sldLayoutId id="2147483690" r:id="rId13"/>
    <p:sldLayoutId id="2147483693" r:id="rId14"/>
    <p:sldLayoutId id="2147483697" r:id="rId15"/>
    <p:sldLayoutId id="2147483727" r:id="rId16"/>
    <p:sldLayoutId id="2147483728" r:id="rId17"/>
    <p:sldLayoutId id="2147483729" r:id="rId18"/>
    <p:sldLayoutId id="2147483730" r:id="rId19"/>
    <p:sldLayoutId id="2147483731" r:id="rId20"/>
    <p:sldLayoutId id="2147483747" r:id="rId21"/>
    <p:sldLayoutId id="2147483748" r:id="rId22"/>
    <p:sldLayoutId id="2147483749" r:id="rId23"/>
    <p:sldLayoutId id="2147483750" r:id="rId24"/>
    <p:sldLayoutId id="2147483751" r:id="rId25"/>
    <p:sldLayoutId id="2147483672" r:id="rId26"/>
    <p:sldLayoutId id="2147483698" r:id="rId27"/>
    <p:sldLayoutId id="2147483699" r:id="rId28"/>
    <p:sldLayoutId id="2147483680" r:id="rId29"/>
    <p:sldLayoutId id="2147483681" r:id="rId30"/>
    <p:sldLayoutId id="2147483660" r:id="rId31"/>
    <p:sldLayoutId id="2147483650" r:id="rId32"/>
    <p:sldLayoutId id="2147483661" r:id="rId33"/>
    <p:sldLayoutId id="2147483708" r:id="rId34"/>
    <p:sldLayoutId id="2147483753" r:id="rId35"/>
    <p:sldLayoutId id="2147483754" r:id="rId36"/>
    <p:sldLayoutId id="2147483755" r:id="rId37"/>
    <p:sldLayoutId id="2147483756" r:id="rId38"/>
    <p:sldLayoutId id="2147483665" r:id="rId39"/>
    <p:sldLayoutId id="2147483664" r:id="rId40"/>
    <p:sldLayoutId id="2147483757" r:id="rId41"/>
    <p:sldLayoutId id="2147483758" r:id="rId42"/>
    <p:sldLayoutId id="2147483759" r:id="rId43"/>
    <p:sldLayoutId id="2147483760" r:id="rId44"/>
    <p:sldLayoutId id="2147483761" r:id="rId45"/>
    <p:sldLayoutId id="2147483762" r:id="rId46"/>
    <p:sldLayoutId id="2147483668" r:id="rId47"/>
    <p:sldLayoutId id="2147483666" r:id="rId48"/>
    <p:sldLayoutId id="2147483671" r:id="rId49"/>
    <p:sldLayoutId id="2147483669" r:id="rId50"/>
    <p:sldLayoutId id="2147483670"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Lst>
  <p:hf hdr="0" dt="0"/>
  <p:txStyles>
    <p:titleStyle>
      <a:lvl1pPr algn="l" defTabSz="914400" rtl="0" eaLnBrk="1" latinLnBrk="0" hangingPunct="1">
        <a:spcBef>
          <a:spcPct val="0"/>
        </a:spcBef>
        <a:buNone/>
        <a:defRPr sz="4400" kern="1200" cap="none"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a:xfrm>
            <a:off x="2466004" y="987574"/>
            <a:ext cx="6372232" cy="2448272"/>
          </a:xfrm>
        </p:spPr>
        <p:txBody>
          <a:bodyPr/>
          <a:lstStyle/>
          <a:p>
            <a:r>
              <a:rPr lang="en-US" sz="3600" dirty="0"/>
              <a:t>Formative </a:t>
            </a:r>
            <a:r>
              <a:rPr lang="en-US" sz="3600"/>
              <a:t>assessment materials (part 2)</a:t>
            </a:r>
            <a:endParaRPr lang="en-US" sz="3600" dirty="0"/>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a:xfrm>
            <a:off x="3923927" y="3651870"/>
            <a:ext cx="4548043" cy="885303"/>
          </a:xfrm>
        </p:spPr>
        <p:txBody>
          <a:bodyPr/>
          <a:lstStyle/>
          <a:p>
            <a:r>
              <a:rPr lang="en-US" sz="2400" dirty="0"/>
              <a:t>T Level: Craft and design</a:t>
            </a:r>
          </a:p>
        </p:txBody>
      </p:sp>
    </p:spTree>
    <p:extLst>
      <p:ext uri="{BB962C8B-B14F-4D97-AF65-F5344CB8AC3E}">
        <p14:creationId xmlns:p14="http://schemas.microsoft.com/office/powerpoint/2010/main" val="194593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10</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18 sample answers</a:t>
            </a:r>
          </a:p>
        </p:txBody>
      </p:sp>
      <p:pic>
        <p:nvPicPr>
          <p:cNvPr id="2" name="7 - Q18 SA 1" descr="Play audio">
            <a:hlinkClick r:id="" action="ppaction://media"/>
            <a:extLst>
              <a:ext uri="{FF2B5EF4-FFF2-40B4-BE49-F238E27FC236}">
                <a16:creationId xmlns:a16="http://schemas.microsoft.com/office/drawing/2014/main" id="{A4EE5117-B9ED-4D65-30C8-6ECBB12802A9}"/>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17176" y="176575"/>
            <a:ext cx="406400" cy="406400"/>
          </a:xfrm>
          <a:prstGeom prst="rect">
            <a:avLst/>
          </a:prstGeom>
        </p:spPr>
      </p:pic>
      <p:sp>
        <p:nvSpPr>
          <p:cNvPr id="3" name="TextBox 2">
            <a:extLst>
              <a:ext uri="{FF2B5EF4-FFF2-40B4-BE49-F238E27FC236}">
                <a16:creationId xmlns:a16="http://schemas.microsoft.com/office/drawing/2014/main" id="{588FCA09-EB86-D0F3-0EF2-0DF76A03303A}"/>
              </a:ext>
            </a:extLst>
          </p:cNvPr>
          <p:cNvSpPr txBox="1"/>
          <p:nvPr/>
        </p:nvSpPr>
        <p:spPr>
          <a:xfrm>
            <a:off x="490654" y="1451148"/>
            <a:ext cx="8375186" cy="1569660"/>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1: </a:t>
            </a:r>
            <a:r>
              <a:rPr lang="en-GB" sz="2400" dirty="0">
                <a:effectLst/>
                <a:latin typeface="Arial" panose="020B0604020202020204" pitchFamily="34" charset="0"/>
                <a:ea typeface="Aptos" panose="020B0004020202020204" pitchFamily="34" charset="0"/>
                <a:cs typeface="Times New Roman" panose="02020603050405020304" pitchFamily="18" charset="0"/>
              </a:rPr>
              <a:t>The jewellery designer needs to plan with deadlines to keep the project on track. They should also make a few test versions of the rings first to make sure the final rings turn out well.</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232950" y="747449"/>
            <a:ext cx="8678100" cy="2977058"/>
          </a:xfrm>
          <a:custGeom>
            <a:avLst/>
            <a:gdLst>
              <a:gd name="connsiteX0" fmla="*/ 0 w 8678100"/>
              <a:gd name="connsiteY0" fmla="*/ 496186 h 2977058"/>
              <a:gd name="connsiteX1" fmla="*/ 496186 w 8678100"/>
              <a:gd name="connsiteY1" fmla="*/ 0 h 2977058"/>
              <a:gd name="connsiteX2" fmla="*/ 971268 w 8678100"/>
              <a:gd name="connsiteY2" fmla="*/ 0 h 2977058"/>
              <a:gd name="connsiteX3" fmla="*/ 1446350 w 8678100"/>
              <a:gd name="connsiteY3" fmla="*/ 0 h 2977058"/>
              <a:gd name="connsiteX4" fmla="*/ 1446350 w 8678100"/>
              <a:gd name="connsiteY4" fmla="*/ 0 h 2977058"/>
              <a:gd name="connsiteX5" fmla="*/ 1923646 w 8678100"/>
              <a:gd name="connsiteY5" fmla="*/ 0 h 2977058"/>
              <a:gd name="connsiteX6" fmla="*/ 2400941 w 8678100"/>
              <a:gd name="connsiteY6" fmla="*/ 0 h 2977058"/>
              <a:gd name="connsiteX7" fmla="*/ 2878237 w 8678100"/>
              <a:gd name="connsiteY7" fmla="*/ 0 h 2977058"/>
              <a:gd name="connsiteX8" fmla="*/ 3615875 w 8678100"/>
              <a:gd name="connsiteY8" fmla="*/ 0 h 2977058"/>
              <a:gd name="connsiteX9" fmla="*/ 4095309 w 8678100"/>
              <a:gd name="connsiteY9" fmla="*/ 0 h 2977058"/>
              <a:gd name="connsiteX10" fmla="*/ 4757385 w 8678100"/>
              <a:gd name="connsiteY10" fmla="*/ 0 h 2977058"/>
              <a:gd name="connsiteX11" fmla="*/ 5328140 w 8678100"/>
              <a:gd name="connsiteY11" fmla="*/ 0 h 2977058"/>
              <a:gd name="connsiteX12" fmla="*/ 5761913 w 8678100"/>
              <a:gd name="connsiteY12" fmla="*/ 0 h 2977058"/>
              <a:gd name="connsiteX13" fmla="*/ 6287008 w 8678100"/>
              <a:gd name="connsiteY13" fmla="*/ 0 h 2977058"/>
              <a:gd name="connsiteX14" fmla="*/ 6903423 w 8678100"/>
              <a:gd name="connsiteY14" fmla="*/ 0 h 2977058"/>
              <a:gd name="connsiteX15" fmla="*/ 7337197 w 8678100"/>
              <a:gd name="connsiteY15" fmla="*/ 0 h 2977058"/>
              <a:gd name="connsiteX16" fmla="*/ 8181914 w 8678100"/>
              <a:gd name="connsiteY16" fmla="*/ 0 h 2977058"/>
              <a:gd name="connsiteX17" fmla="*/ 8678100 w 8678100"/>
              <a:gd name="connsiteY17" fmla="*/ 496186 h 2977058"/>
              <a:gd name="connsiteX18" fmla="*/ 8678100 w 8678100"/>
              <a:gd name="connsiteY18" fmla="*/ 872450 h 2977058"/>
              <a:gd name="connsiteX19" fmla="*/ 8678100 w 8678100"/>
              <a:gd name="connsiteY19" fmla="*/ 1261118 h 2977058"/>
              <a:gd name="connsiteX20" fmla="*/ 8678100 w 8678100"/>
              <a:gd name="connsiteY20" fmla="*/ 1736617 h 2977058"/>
              <a:gd name="connsiteX21" fmla="*/ 8678100 w 8678100"/>
              <a:gd name="connsiteY21" fmla="*/ 1736617 h 2977058"/>
              <a:gd name="connsiteX22" fmla="*/ 8678100 w 8678100"/>
              <a:gd name="connsiteY22" fmla="*/ 2108750 h 2977058"/>
              <a:gd name="connsiteX23" fmla="*/ 8678100 w 8678100"/>
              <a:gd name="connsiteY23" fmla="*/ 2480882 h 2977058"/>
              <a:gd name="connsiteX24" fmla="*/ 8678100 w 8678100"/>
              <a:gd name="connsiteY24" fmla="*/ 2480872 h 2977058"/>
              <a:gd name="connsiteX25" fmla="*/ 8181914 w 8678100"/>
              <a:gd name="connsiteY25" fmla="*/ 2977058 h 2977058"/>
              <a:gd name="connsiteX26" fmla="*/ 7702480 w 8678100"/>
              <a:gd name="connsiteY26" fmla="*/ 2977058 h 2977058"/>
              <a:gd name="connsiteX27" fmla="*/ 7177385 w 8678100"/>
              <a:gd name="connsiteY27" fmla="*/ 2977058 h 2977058"/>
              <a:gd name="connsiteX28" fmla="*/ 6606631 w 8678100"/>
              <a:gd name="connsiteY28" fmla="*/ 2977058 h 2977058"/>
              <a:gd name="connsiteX29" fmla="*/ 6172857 w 8678100"/>
              <a:gd name="connsiteY29" fmla="*/ 2977058 h 2977058"/>
              <a:gd name="connsiteX30" fmla="*/ 5739083 w 8678100"/>
              <a:gd name="connsiteY30" fmla="*/ 2977058 h 2977058"/>
              <a:gd name="connsiteX31" fmla="*/ 5168328 w 8678100"/>
              <a:gd name="connsiteY31" fmla="*/ 2977058 h 2977058"/>
              <a:gd name="connsiteX32" fmla="*/ 4551913 w 8678100"/>
              <a:gd name="connsiteY32" fmla="*/ 2977058 h 2977058"/>
              <a:gd name="connsiteX33" fmla="*/ 3615875 w 8678100"/>
              <a:gd name="connsiteY33" fmla="*/ 2977058 h 2977058"/>
              <a:gd name="connsiteX34" fmla="*/ 3300106 w 8678100"/>
              <a:gd name="connsiteY34" fmla="*/ 3231282 h 2977058"/>
              <a:gd name="connsiteX35" fmla="*/ 2942698 w 8678100"/>
              <a:gd name="connsiteY35" fmla="*/ 3519030 h 2977058"/>
              <a:gd name="connsiteX36" fmla="*/ 2574879 w 8678100"/>
              <a:gd name="connsiteY36" fmla="*/ 3815159 h 2977058"/>
              <a:gd name="connsiteX37" fmla="*/ 2176132 w 8678100"/>
              <a:gd name="connsiteY37" fmla="*/ 3519030 h 2977058"/>
              <a:gd name="connsiteX38" fmla="*/ 1822526 w 8678100"/>
              <a:gd name="connsiteY38" fmla="*/ 3256425 h 2977058"/>
              <a:gd name="connsiteX39" fmla="*/ 1446350 w 8678100"/>
              <a:gd name="connsiteY39" fmla="*/ 2977058 h 2977058"/>
              <a:gd name="connsiteX40" fmla="*/ 961766 w 8678100"/>
              <a:gd name="connsiteY40" fmla="*/ 2977058 h 2977058"/>
              <a:gd name="connsiteX41" fmla="*/ 496186 w 8678100"/>
              <a:gd name="connsiteY41" fmla="*/ 2977058 h 2977058"/>
              <a:gd name="connsiteX42" fmla="*/ 0 w 8678100"/>
              <a:gd name="connsiteY42" fmla="*/ 2480872 h 2977058"/>
              <a:gd name="connsiteX43" fmla="*/ 0 w 8678100"/>
              <a:gd name="connsiteY43" fmla="*/ 2480882 h 2977058"/>
              <a:gd name="connsiteX44" fmla="*/ 0 w 8678100"/>
              <a:gd name="connsiteY44" fmla="*/ 2123635 h 2977058"/>
              <a:gd name="connsiteX45" fmla="*/ 0 w 8678100"/>
              <a:gd name="connsiteY45" fmla="*/ 1736617 h 2977058"/>
              <a:gd name="connsiteX46" fmla="*/ 0 w 8678100"/>
              <a:gd name="connsiteY46" fmla="*/ 1736617 h 2977058"/>
              <a:gd name="connsiteX47" fmla="*/ 0 w 8678100"/>
              <a:gd name="connsiteY47" fmla="*/ 1323140 h 2977058"/>
              <a:gd name="connsiteX48" fmla="*/ 0 w 8678100"/>
              <a:gd name="connsiteY48" fmla="*/ 946876 h 2977058"/>
              <a:gd name="connsiteX49" fmla="*/ 0 w 8678100"/>
              <a:gd name="connsiteY49" fmla="*/ 496186 h 297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8100" h="2977058" extrusionOk="0">
                <a:moveTo>
                  <a:pt x="0" y="496186"/>
                </a:moveTo>
                <a:cubicBezTo>
                  <a:pt x="-23513" y="235993"/>
                  <a:pt x="200043" y="26307"/>
                  <a:pt x="496186" y="0"/>
                </a:cubicBezTo>
                <a:cubicBezTo>
                  <a:pt x="723087" y="-51913"/>
                  <a:pt x="747889" y="42995"/>
                  <a:pt x="971268" y="0"/>
                </a:cubicBezTo>
                <a:cubicBezTo>
                  <a:pt x="1194647" y="-42995"/>
                  <a:pt x="1255459" y="22172"/>
                  <a:pt x="1446350" y="0"/>
                </a:cubicBezTo>
                <a:lnTo>
                  <a:pt x="1446350" y="0"/>
                </a:lnTo>
                <a:cubicBezTo>
                  <a:pt x="1639714" y="-11816"/>
                  <a:pt x="1747241" y="21173"/>
                  <a:pt x="1923646" y="0"/>
                </a:cubicBezTo>
                <a:cubicBezTo>
                  <a:pt x="2100051" y="-21173"/>
                  <a:pt x="2240002" y="21511"/>
                  <a:pt x="2400941" y="0"/>
                </a:cubicBezTo>
                <a:cubicBezTo>
                  <a:pt x="2561881" y="-21511"/>
                  <a:pt x="2711612" y="39050"/>
                  <a:pt x="2878237" y="0"/>
                </a:cubicBezTo>
                <a:cubicBezTo>
                  <a:pt x="3044862" y="-39050"/>
                  <a:pt x="3322858" y="83705"/>
                  <a:pt x="3615875" y="0"/>
                </a:cubicBezTo>
                <a:cubicBezTo>
                  <a:pt x="3796872" y="-36728"/>
                  <a:pt x="3886710" y="16916"/>
                  <a:pt x="4095309" y="0"/>
                </a:cubicBezTo>
                <a:cubicBezTo>
                  <a:pt x="4303908" y="-16916"/>
                  <a:pt x="4546142" y="31355"/>
                  <a:pt x="4757385" y="0"/>
                </a:cubicBezTo>
                <a:cubicBezTo>
                  <a:pt x="4968628" y="-31355"/>
                  <a:pt x="5111365" y="1922"/>
                  <a:pt x="5328140" y="0"/>
                </a:cubicBezTo>
                <a:cubicBezTo>
                  <a:pt x="5544915" y="-1922"/>
                  <a:pt x="5648623" y="5238"/>
                  <a:pt x="5761913" y="0"/>
                </a:cubicBezTo>
                <a:cubicBezTo>
                  <a:pt x="5875203" y="-5238"/>
                  <a:pt x="6063857" y="47725"/>
                  <a:pt x="6287008" y="0"/>
                </a:cubicBezTo>
                <a:cubicBezTo>
                  <a:pt x="6510159" y="-47725"/>
                  <a:pt x="6725639" y="53284"/>
                  <a:pt x="6903423" y="0"/>
                </a:cubicBezTo>
                <a:cubicBezTo>
                  <a:pt x="7081207" y="-53284"/>
                  <a:pt x="7156481" y="51227"/>
                  <a:pt x="7337197" y="0"/>
                </a:cubicBezTo>
                <a:cubicBezTo>
                  <a:pt x="7517913" y="-51227"/>
                  <a:pt x="7801054" y="39171"/>
                  <a:pt x="8181914" y="0"/>
                </a:cubicBezTo>
                <a:cubicBezTo>
                  <a:pt x="8526379" y="-37995"/>
                  <a:pt x="8741022" y="183235"/>
                  <a:pt x="8678100" y="496186"/>
                </a:cubicBezTo>
                <a:cubicBezTo>
                  <a:pt x="8686819" y="591435"/>
                  <a:pt x="8644624" y="710718"/>
                  <a:pt x="8678100" y="872450"/>
                </a:cubicBezTo>
                <a:cubicBezTo>
                  <a:pt x="8711576" y="1034182"/>
                  <a:pt x="8632967" y="1086624"/>
                  <a:pt x="8678100" y="1261118"/>
                </a:cubicBezTo>
                <a:cubicBezTo>
                  <a:pt x="8723233" y="1435612"/>
                  <a:pt x="8661323" y="1627512"/>
                  <a:pt x="8678100" y="1736617"/>
                </a:cubicBezTo>
                <a:lnTo>
                  <a:pt x="8678100" y="1736617"/>
                </a:lnTo>
                <a:cubicBezTo>
                  <a:pt x="8711922" y="1897473"/>
                  <a:pt x="8638917" y="1941391"/>
                  <a:pt x="8678100" y="2108750"/>
                </a:cubicBezTo>
                <a:cubicBezTo>
                  <a:pt x="8717283" y="2276109"/>
                  <a:pt x="8677037" y="2337240"/>
                  <a:pt x="8678100" y="2480882"/>
                </a:cubicBezTo>
                <a:cubicBezTo>
                  <a:pt x="8678099" y="2480880"/>
                  <a:pt x="8678101" y="2480877"/>
                  <a:pt x="8678100" y="2480872"/>
                </a:cubicBezTo>
                <a:cubicBezTo>
                  <a:pt x="8623582" y="2694352"/>
                  <a:pt x="8408269" y="2934746"/>
                  <a:pt x="8181914" y="2977058"/>
                </a:cubicBezTo>
                <a:cubicBezTo>
                  <a:pt x="7948412" y="2998673"/>
                  <a:pt x="7812089" y="2954816"/>
                  <a:pt x="7702480" y="2977058"/>
                </a:cubicBezTo>
                <a:cubicBezTo>
                  <a:pt x="7592871" y="2999300"/>
                  <a:pt x="7338078" y="2959498"/>
                  <a:pt x="7177385" y="2977058"/>
                </a:cubicBezTo>
                <a:cubicBezTo>
                  <a:pt x="7016693" y="2994618"/>
                  <a:pt x="6880815" y="2912102"/>
                  <a:pt x="6606631" y="2977058"/>
                </a:cubicBezTo>
                <a:cubicBezTo>
                  <a:pt x="6332447" y="3042014"/>
                  <a:pt x="6304266" y="2933795"/>
                  <a:pt x="6172857" y="2977058"/>
                </a:cubicBezTo>
                <a:cubicBezTo>
                  <a:pt x="6041448" y="3020321"/>
                  <a:pt x="5860421" y="2952344"/>
                  <a:pt x="5739083" y="2977058"/>
                </a:cubicBezTo>
                <a:cubicBezTo>
                  <a:pt x="5617745" y="3001772"/>
                  <a:pt x="5296864" y="2943534"/>
                  <a:pt x="5168328" y="2977058"/>
                </a:cubicBezTo>
                <a:cubicBezTo>
                  <a:pt x="5039793" y="3010582"/>
                  <a:pt x="4718288" y="2930680"/>
                  <a:pt x="4551913" y="2977058"/>
                </a:cubicBezTo>
                <a:cubicBezTo>
                  <a:pt x="4385538" y="3023436"/>
                  <a:pt x="4012575" y="2924734"/>
                  <a:pt x="3615875" y="2977058"/>
                </a:cubicBezTo>
                <a:cubicBezTo>
                  <a:pt x="3523956" y="3099745"/>
                  <a:pt x="3371297" y="3144469"/>
                  <a:pt x="3300106" y="3231282"/>
                </a:cubicBezTo>
                <a:cubicBezTo>
                  <a:pt x="3228915" y="3318095"/>
                  <a:pt x="3061342" y="3395977"/>
                  <a:pt x="2942698" y="3519030"/>
                </a:cubicBezTo>
                <a:cubicBezTo>
                  <a:pt x="2824054" y="3642083"/>
                  <a:pt x="2705163" y="3668348"/>
                  <a:pt x="2574879" y="3815159"/>
                </a:cubicBezTo>
                <a:cubicBezTo>
                  <a:pt x="2373997" y="3735163"/>
                  <a:pt x="2318202" y="3620622"/>
                  <a:pt x="2176132" y="3519030"/>
                </a:cubicBezTo>
                <a:cubicBezTo>
                  <a:pt x="2034062" y="3417438"/>
                  <a:pt x="1972332" y="3364032"/>
                  <a:pt x="1822526" y="3256425"/>
                </a:cubicBezTo>
                <a:cubicBezTo>
                  <a:pt x="1672720" y="3148818"/>
                  <a:pt x="1657437" y="3074366"/>
                  <a:pt x="1446350" y="2977058"/>
                </a:cubicBezTo>
                <a:cubicBezTo>
                  <a:pt x="1255329" y="2981151"/>
                  <a:pt x="1114712" y="2959121"/>
                  <a:pt x="961766" y="2977058"/>
                </a:cubicBezTo>
                <a:cubicBezTo>
                  <a:pt x="808820" y="2994995"/>
                  <a:pt x="701232" y="2965543"/>
                  <a:pt x="496186" y="2977058"/>
                </a:cubicBezTo>
                <a:cubicBezTo>
                  <a:pt x="256999" y="2955261"/>
                  <a:pt x="-31209" y="2740647"/>
                  <a:pt x="0" y="2480872"/>
                </a:cubicBezTo>
                <a:cubicBezTo>
                  <a:pt x="1" y="2480874"/>
                  <a:pt x="0" y="2480878"/>
                  <a:pt x="0" y="2480882"/>
                </a:cubicBezTo>
                <a:cubicBezTo>
                  <a:pt x="-9169" y="2404121"/>
                  <a:pt x="14304" y="2212423"/>
                  <a:pt x="0" y="2123635"/>
                </a:cubicBezTo>
                <a:cubicBezTo>
                  <a:pt x="-14304" y="2034847"/>
                  <a:pt x="41822" y="1876018"/>
                  <a:pt x="0" y="1736617"/>
                </a:cubicBezTo>
                <a:lnTo>
                  <a:pt x="0" y="1736617"/>
                </a:lnTo>
                <a:cubicBezTo>
                  <a:pt x="-8549" y="1648362"/>
                  <a:pt x="16901" y="1410494"/>
                  <a:pt x="0" y="1323140"/>
                </a:cubicBezTo>
                <a:cubicBezTo>
                  <a:pt x="-16901" y="1235786"/>
                  <a:pt x="11672" y="1031514"/>
                  <a:pt x="0" y="946876"/>
                </a:cubicBezTo>
                <a:cubicBezTo>
                  <a:pt x="-11672" y="862238"/>
                  <a:pt x="21706" y="660628"/>
                  <a:pt x="0" y="496186"/>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20329"/>
                      <a:gd name="adj2" fmla="val 7815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Tree>
    <p:extLst>
      <p:ext uri="{BB962C8B-B14F-4D97-AF65-F5344CB8AC3E}">
        <p14:creationId xmlns:p14="http://schemas.microsoft.com/office/powerpoint/2010/main" val="3420800514"/>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11</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18 sample answers</a:t>
            </a:r>
          </a:p>
        </p:txBody>
      </p:sp>
      <p:pic>
        <p:nvPicPr>
          <p:cNvPr id="2" name="7 - Q18 SA2" descr="Play audio">
            <a:hlinkClick r:id="" action="ppaction://media"/>
            <a:extLst>
              <a:ext uri="{FF2B5EF4-FFF2-40B4-BE49-F238E27FC236}">
                <a16:creationId xmlns:a16="http://schemas.microsoft.com/office/drawing/2014/main" id="{98B3866B-56EE-ACE6-40EA-C9E46CE39AC3}"/>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213565"/>
            <a:ext cx="406400" cy="406400"/>
          </a:xfrm>
          <a:prstGeom prst="rect">
            <a:avLst/>
          </a:prstGeom>
        </p:spPr>
      </p:pic>
      <p:sp>
        <p:nvSpPr>
          <p:cNvPr id="3" name="TextBox 2">
            <a:extLst>
              <a:ext uri="{FF2B5EF4-FFF2-40B4-BE49-F238E27FC236}">
                <a16:creationId xmlns:a16="http://schemas.microsoft.com/office/drawing/2014/main" id="{2EE96F88-9EC6-0D2B-0622-DF1FA0461533}"/>
              </a:ext>
            </a:extLst>
          </p:cNvPr>
          <p:cNvSpPr txBox="1"/>
          <p:nvPr/>
        </p:nvSpPr>
        <p:spPr>
          <a:xfrm>
            <a:off x="641898" y="1343711"/>
            <a:ext cx="8106672" cy="1569660"/>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2: </a:t>
            </a:r>
            <a:r>
              <a:rPr lang="en-GB" sz="2400" dirty="0">
                <a:effectLst/>
                <a:latin typeface="Arial" panose="020B0604020202020204" pitchFamily="34" charset="0"/>
                <a:ea typeface="Aptos" panose="020B0004020202020204" pitchFamily="34" charset="0"/>
                <a:cs typeface="Times New Roman" panose="02020603050405020304" pitchFamily="18" charset="0"/>
              </a:rPr>
              <a:t>The jewellery designer should develop a detailed project plan with specific deadlines to ensure timely completion. Additionally, prototyping is crucial for quality assurance</a:t>
            </a:r>
            <a:r>
              <a:rPr lang="en-GB" sz="2400" dirty="0">
                <a:latin typeface="Arial" panose="020B0604020202020204" pitchFamily="34" charset="0"/>
                <a:ea typeface="Aptos" panose="020B0004020202020204" pitchFamily="34" charset="0"/>
                <a:cs typeface="Times New Roman" panose="02020603050405020304" pitchFamily="18" charset="0"/>
              </a:rPr>
              <a:t>.</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flipV="1">
            <a:off x="563841" y="1089943"/>
            <a:ext cx="8106672" cy="2963613"/>
          </a:xfrm>
          <a:custGeom>
            <a:avLst/>
            <a:gdLst>
              <a:gd name="connsiteX0" fmla="*/ 0 w 8106672"/>
              <a:gd name="connsiteY0" fmla="*/ 0 h 2963613"/>
              <a:gd name="connsiteX1" fmla="*/ 1351112 w 8106672"/>
              <a:gd name="connsiteY1" fmla="*/ 0 h 2963613"/>
              <a:gd name="connsiteX2" fmla="*/ 1351112 w 8106672"/>
              <a:gd name="connsiteY2" fmla="*/ 0 h 2963613"/>
              <a:gd name="connsiteX3" fmla="*/ 3377780 w 8106672"/>
              <a:gd name="connsiteY3" fmla="*/ 0 h 2963613"/>
              <a:gd name="connsiteX4" fmla="*/ 8106672 w 8106672"/>
              <a:gd name="connsiteY4" fmla="*/ 0 h 2963613"/>
              <a:gd name="connsiteX5" fmla="*/ 8106672 w 8106672"/>
              <a:gd name="connsiteY5" fmla="*/ 1728774 h 2963613"/>
              <a:gd name="connsiteX6" fmla="*/ 8106672 w 8106672"/>
              <a:gd name="connsiteY6" fmla="*/ 1728774 h 2963613"/>
              <a:gd name="connsiteX7" fmla="*/ 8106672 w 8106672"/>
              <a:gd name="connsiteY7" fmla="*/ 2469678 h 2963613"/>
              <a:gd name="connsiteX8" fmla="*/ 8106672 w 8106672"/>
              <a:gd name="connsiteY8" fmla="*/ 2963613 h 2963613"/>
              <a:gd name="connsiteX9" fmla="*/ 3377780 w 8106672"/>
              <a:gd name="connsiteY9" fmla="*/ 2963613 h 2963613"/>
              <a:gd name="connsiteX10" fmla="*/ 2356447 w 8106672"/>
              <a:gd name="connsiteY10" fmla="*/ 3258967 h 2963613"/>
              <a:gd name="connsiteX11" fmla="*/ 1351112 w 8106672"/>
              <a:gd name="connsiteY11" fmla="*/ 2963613 h 2963613"/>
              <a:gd name="connsiteX12" fmla="*/ 0 w 8106672"/>
              <a:gd name="connsiteY12" fmla="*/ 2963613 h 2963613"/>
              <a:gd name="connsiteX13" fmla="*/ 0 w 8106672"/>
              <a:gd name="connsiteY13" fmla="*/ 2469678 h 2963613"/>
              <a:gd name="connsiteX14" fmla="*/ 0 w 8106672"/>
              <a:gd name="connsiteY14" fmla="*/ 1728774 h 2963613"/>
              <a:gd name="connsiteX15" fmla="*/ 0 w 8106672"/>
              <a:gd name="connsiteY15" fmla="*/ 1728774 h 2963613"/>
              <a:gd name="connsiteX16" fmla="*/ 0 w 8106672"/>
              <a:gd name="connsiteY16" fmla="*/ 0 h 296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06672" h="2963613" extrusionOk="0">
                <a:moveTo>
                  <a:pt x="0" y="0"/>
                </a:moveTo>
                <a:cubicBezTo>
                  <a:pt x="208532" y="105543"/>
                  <a:pt x="1117784" y="78323"/>
                  <a:pt x="1351112" y="0"/>
                </a:cubicBezTo>
                <a:lnTo>
                  <a:pt x="1351112" y="0"/>
                </a:lnTo>
                <a:cubicBezTo>
                  <a:pt x="2327052" y="39021"/>
                  <a:pt x="2509388" y="-138200"/>
                  <a:pt x="3377780" y="0"/>
                </a:cubicBezTo>
                <a:cubicBezTo>
                  <a:pt x="5207839" y="24883"/>
                  <a:pt x="6488383" y="54768"/>
                  <a:pt x="8106672" y="0"/>
                </a:cubicBezTo>
                <a:cubicBezTo>
                  <a:pt x="8046155" y="571105"/>
                  <a:pt x="8163568" y="916891"/>
                  <a:pt x="8106672" y="1728774"/>
                </a:cubicBezTo>
                <a:lnTo>
                  <a:pt x="8106672" y="1728774"/>
                </a:lnTo>
                <a:cubicBezTo>
                  <a:pt x="8137767" y="2006170"/>
                  <a:pt x="8068243" y="2321796"/>
                  <a:pt x="8106672" y="2469678"/>
                </a:cubicBezTo>
                <a:cubicBezTo>
                  <a:pt x="8106158" y="2554977"/>
                  <a:pt x="8112679" y="2748908"/>
                  <a:pt x="8106672" y="2963613"/>
                </a:cubicBezTo>
                <a:cubicBezTo>
                  <a:pt x="6093318" y="2964625"/>
                  <a:pt x="4868416" y="3116447"/>
                  <a:pt x="3377780" y="2963613"/>
                </a:cubicBezTo>
                <a:cubicBezTo>
                  <a:pt x="3229934" y="3054424"/>
                  <a:pt x="2838659" y="3026722"/>
                  <a:pt x="2356447" y="3258967"/>
                </a:cubicBezTo>
                <a:cubicBezTo>
                  <a:pt x="2012192" y="3076059"/>
                  <a:pt x="1614147" y="2948099"/>
                  <a:pt x="1351112" y="2963613"/>
                </a:cubicBezTo>
                <a:cubicBezTo>
                  <a:pt x="1203196" y="3007686"/>
                  <a:pt x="245275" y="2973667"/>
                  <a:pt x="0" y="2963613"/>
                </a:cubicBezTo>
                <a:cubicBezTo>
                  <a:pt x="-2484" y="2822668"/>
                  <a:pt x="16134" y="2620346"/>
                  <a:pt x="0" y="2469678"/>
                </a:cubicBezTo>
                <a:cubicBezTo>
                  <a:pt x="48340" y="2272564"/>
                  <a:pt x="4110" y="1978020"/>
                  <a:pt x="0" y="1728774"/>
                </a:cubicBezTo>
                <a:lnTo>
                  <a:pt x="0" y="1728774"/>
                </a:lnTo>
                <a:cubicBezTo>
                  <a:pt x="150652" y="1232166"/>
                  <a:pt x="-109268" y="421728"/>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20932"/>
                      <a:gd name="adj2" fmla="val 5996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Tree>
    <p:extLst>
      <p:ext uri="{BB962C8B-B14F-4D97-AF65-F5344CB8AC3E}">
        <p14:creationId xmlns:p14="http://schemas.microsoft.com/office/powerpoint/2010/main" val="72497654"/>
      </p:ext>
    </p:extLst>
  </p:cSld>
  <p:clrMapOvr>
    <a:masterClrMapping/>
  </p:clrMapOvr>
  <mc:AlternateContent xmlns:mc="http://schemas.openxmlformats.org/markup-compatibility/2006" xmlns:p14="http://schemas.microsoft.com/office/powerpoint/2010/main">
    <mc:Choice Requires="p14">
      <p:transition spd="slow" p14:dur="2000" advTm="12680"/>
    </mc:Choice>
    <mc:Fallback xmlns="">
      <p:transition spd="slow" advTm="1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12</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18 sample answers</a:t>
            </a:r>
          </a:p>
        </p:txBody>
      </p:sp>
      <p:pic>
        <p:nvPicPr>
          <p:cNvPr id="2" name="7 - Q18 SA 3" descr="Play audio">
            <a:hlinkClick r:id="" action="ppaction://media"/>
            <a:extLst>
              <a:ext uri="{FF2B5EF4-FFF2-40B4-BE49-F238E27FC236}">
                <a16:creationId xmlns:a16="http://schemas.microsoft.com/office/drawing/2014/main" id="{3A366BF4-5CCE-EA41-D485-024BB72FC433}"/>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236887"/>
            <a:ext cx="406400" cy="406400"/>
          </a:xfrm>
          <a:prstGeom prst="rect">
            <a:avLst/>
          </a:prstGeom>
        </p:spPr>
      </p:pic>
      <p:sp>
        <p:nvSpPr>
          <p:cNvPr id="3" name="TextBox 2">
            <a:extLst>
              <a:ext uri="{FF2B5EF4-FFF2-40B4-BE49-F238E27FC236}">
                <a16:creationId xmlns:a16="http://schemas.microsoft.com/office/drawing/2014/main" id="{C1EBFEF9-9BC0-517B-15BE-E4100258A05F}"/>
              </a:ext>
            </a:extLst>
          </p:cNvPr>
          <p:cNvSpPr txBox="1"/>
          <p:nvPr/>
        </p:nvSpPr>
        <p:spPr>
          <a:xfrm>
            <a:off x="116474" y="719350"/>
            <a:ext cx="8670513" cy="3847207"/>
          </a:xfrm>
          <a:prstGeom prst="rect">
            <a:avLst/>
          </a:prstGeom>
          <a:noFill/>
        </p:spPr>
        <p:txBody>
          <a:bodyPr wrap="square">
            <a:spAutoFit/>
          </a:bodyPr>
          <a:lstStyle/>
          <a:p>
            <a:pPr marL="457200"/>
            <a:r>
              <a:rPr lang="en-GB" sz="2400" b="1" dirty="0">
                <a:effectLst/>
                <a:latin typeface="Arial" panose="020B0604020202020204" pitchFamily="34" charset="0"/>
                <a:ea typeface="Aptos" panose="020B0004020202020204" pitchFamily="34" charset="0"/>
                <a:cs typeface="Times New Roman" panose="02020603050405020304" pitchFamily="18" charset="0"/>
              </a:rPr>
              <a:t>Answer 3:</a:t>
            </a:r>
            <a:r>
              <a:rPr lang="en-GB" sz="2400" b="0" i="0" dirty="0">
                <a:solidFill>
                  <a:srgbClr val="0D0D0D"/>
                </a:solidFill>
                <a:effectLst/>
                <a:latin typeface="Söhne"/>
              </a:rPr>
              <a:t> </a:t>
            </a:r>
            <a:r>
              <a:rPr lang="en-GB" sz="2200" b="0" i="0" dirty="0">
                <a:solidFill>
                  <a:srgbClr val="0D0D0D"/>
                </a:solidFill>
                <a:effectLst/>
              </a:rPr>
              <a:t>The jewellery designer could project-plan to ensure they allow themselves enough time to execute their designs without running past their deadline </a:t>
            </a:r>
            <a:r>
              <a:rPr lang="en-GB" sz="2200" b="0" i="0" dirty="0">
                <a:solidFill>
                  <a:srgbClr val="0D0D0D"/>
                </a:solidFill>
                <a:effectLst/>
                <a:highlight>
                  <a:srgbClr val="FFFF00"/>
                </a:highlight>
              </a:rPr>
              <a:t>because a well-structured timeline helps in anticipating potential obstacles. </a:t>
            </a:r>
            <a:r>
              <a:rPr lang="en-GB" sz="2200" b="0" i="0" dirty="0">
                <a:solidFill>
                  <a:srgbClr val="0D0D0D"/>
                </a:solidFill>
                <a:effectLst/>
              </a:rPr>
              <a:t>They could also create multiple prototypes and samples to ensure quality control </a:t>
            </a:r>
            <a:r>
              <a:rPr lang="en-GB" sz="2200" b="0" i="0" dirty="0">
                <a:solidFill>
                  <a:srgbClr val="0D0D0D"/>
                </a:solidFill>
                <a:effectLst/>
                <a:highlight>
                  <a:srgbClr val="FFFF00"/>
                </a:highlight>
              </a:rPr>
              <a:t>because this approach allows for the identification and rectification of any faults early in the design process when using alternative metals. </a:t>
            </a:r>
            <a:r>
              <a:rPr lang="en-GB" sz="2200" b="0" i="0" dirty="0">
                <a:solidFill>
                  <a:srgbClr val="0D0D0D"/>
                </a:solidFill>
                <a:effectLst/>
              </a:rPr>
              <a:t>Furthermore, they should identify issues within their design early to ensure they have time to mitigate these problems </a:t>
            </a:r>
            <a:r>
              <a:rPr lang="en-GB" sz="2200" b="0" i="0" dirty="0">
                <a:solidFill>
                  <a:srgbClr val="0D0D0D"/>
                </a:solidFill>
                <a:effectLst/>
                <a:highlight>
                  <a:srgbClr val="FFFF00"/>
                </a:highlight>
              </a:rPr>
              <a:t>because early detection of design flaws allows for sufficient time to explore solutions and resolve them fully.</a:t>
            </a:r>
            <a:endParaRPr lang="en-GB" sz="2200" dirty="0">
              <a:effectLst/>
              <a:highlight>
                <a:srgbClr val="FFFF00"/>
              </a:highlight>
              <a:ea typeface="Aptos" panose="020B000402020202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DFE68D5E-C0EF-75DE-AEF9-3A428CA98297}"/>
              </a:ext>
              <a:ext uri="{C183D7F6-B498-43B3-948B-1728B52AA6E4}">
                <adec:decorative xmlns:adec="http://schemas.microsoft.com/office/drawing/2017/decorative" val="1"/>
              </a:ext>
            </a:extLst>
          </p:cNvPr>
          <p:cNvSpPr/>
          <p:nvPr/>
        </p:nvSpPr>
        <p:spPr>
          <a:xfrm>
            <a:off x="278160" y="643287"/>
            <a:ext cx="8519628" cy="3938510"/>
          </a:xfrm>
          <a:custGeom>
            <a:avLst/>
            <a:gdLst>
              <a:gd name="connsiteX0" fmla="*/ 0 w 8519628"/>
              <a:gd name="connsiteY0" fmla="*/ 656431 h 3938510"/>
              <a:gd name="connsiteX1" fmla="*/ 656431 w 8519628"/>
              <a:gd name="connsiteY1" fmla="*/ 0 h 3938510"/>
              <a:gd name="connsiteX2" fmla="*/ 1419938 w 8519628"/>
              <a:gd name="connsiteY2" fmla="*/ 0 h 3938510"/>
              <a:gd name="connsiteX3" fmla="*/ 1419938 w 8519628"/>
              <a:gd name="connsiteY3" fmla="*/ 0 h 3938510"/>
              <a:gd name="connsiteX4" fmla="*/ 3549845 w 8519628"/>
              <a:gd name="connsiteY4" fmla="*/ 0 h 3938510"/>
              <a:gd name="connsiteX5" fmla="*/ 7863197 w 8519628"/>
              <a:gd name="connsiteY5" fmla="*/ 0 h 3938510"/>
              <a:gd name="connsiteX6" fmla="*/ 8519628 w 8519628"/>
              <a:gd name="connsiteY6" fmla="*/ 656431 h 3938510"/>
              <a:gd name="connsiteX7" fmla="*/ 8519628 w 8519628"/>
              <a:gd name="connsiteY7" fmla="*/ 2297464 h 3938510"/>
              <a:gd name="connsiteX8" fmla="*/ 8519628 w 8519628"/>
              <a:gd name="connsiteY8" fmla="*/ 2297464 h 3938510"/>
              <a:gd name="connsiteX9" fmla="*/ 8519628 w 8519628"/>
              <a:gd name="connsiteY9" fmla="*/ 3282092 h 3938510"/>
              <a:gd name="connsiteX10" fmla="*/ 8519628 w 8519628"/>
              <a:gd name="connsiteY10" fmla="*/ 3282079 h 3938510"/>
              <a:gd name="connsiteX11" fmla="*/ 7863197 w 8519628"/>
              <a:gd name="connsiteY11" fmla="*/ 3938510 h 3938510"/>
              <a:gd name="connsiteX12" fmla="*/ 3549845 w 8519628"/>
              <a:gd name="connsiteY12" fmla="*/ 3938510 h 3938510"/>
              <a:gd name="connsiteX13" fmla="*/ 2457742 w 8519628"/>
              <a:gd name="connsiteY13" fmla="*/ 3980573 h 3938510"/>
              <a:gd name="connsiteX14" fmla="*/ 1419938 w 8519628"/>
              <a:gd name="connsiteY14" fmla="*/ 3938510 h 3938510"/>
              <a:gd name="connsiteX15" fmla="*/ 656431 w 8519628"/>
              <a:gd name="connsiteY15" fmla="*/ 3938510 h 3938510"/>
              <a:gd name="connsiteX16" fmla="*/ 0 w 8519628"/>
              <a:gd name="connsiteY16" fmla="*/ 3282079 h 3938510"/>
              <a:gd name="connsiteX17" fmla="*/ 0 w 8519628"/>
              <a:gd name="connsiteY17" fmla="*/ 3282092 h 3938510"/>
              <a:gd name="connsiteX18" fmla="*/ 0 w 8519628"/>
              <a:gd name="connsiteY18" fmla="*/ 2297464 h 3938510"/>
              <a:gd name="connsiteX19" fmla="*/ 0 w 8519628"/>
              <a:gd name="connsiteY19" fmla="*/ 2297464 h 3938510"/>
              <a:gd name="connsiteX20" fmla="*/ 0 w 8519628"/>
              <a:gd name="connsiteY20" fmla="*/ 656431 h 3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19628" h="3938510" extrusionOk="0">
                <a:moveTo>
                  <a:pt x="0" y="656431"/>
                </a:moveTo>
                <a:cubicBezTo>
                  <a:pt x="-42751" y="281499"/>
                  <a:pt x="302148" y="887"/>
                  <a:pt x="656431" y="0"/>
                </a:cubicBezTo>
                <a:cubicBezTo>
                  <a:pt x="767241" y="-42533"/>
                  <a:pt x="1212481" y="-14398"/>
                  <a:pt x="1419938" y="0"/>
                </a:cubicBezTo>
                <a:lnTo>
                  <a:pt x="1419938" y="0"/>
                </a:lnTo>
                <a:cubicBezTo>
                  <a:pt x="2319836" y="132748"/>
                  <a:pt x="3026521" y="30030"/>
                  <a:pt x="3549845" y="0"/>
                </a:cubicBezTo>
                <a:cubicBezTo>
                  <a:pt x="5155061" y="54677"/>
                  <a:pt x="5796514" y="5044"/>
                  <a:pt x="7863197" y="0"/>
                </a:cubicBezTo>
                <a:cubicBezTo>
                  <a:pt x="8215713" y="-34990"/>
                  <a:pt x="8490930" y="315357"/>
                  <a:pt x="8519628" y="656431"/>
                </a:cubicBezTo>
                <a:cubicBezTo>
                  <a:pt x="8558684" y="1355059"/>
                  <a:pt x="8520021" y="2077733"/>
                  <a:pt x="8519628" y="2297464"/>
                </a:cubicBezTo>
                <a:lnTo>
                  <a:pt x="8519628" y="2297464"/>
                </a:lnTo>
                <a:cubicBezTo>
                  <a:pt x="8485561" y="2690749"/>
                  <a:pt x="8591993" y="3055236"/>
                  <a:pt x="8519628" y="3282092"/>
                </a:cubicBezTo>
                <a:cubicBezTo>
                  <a:pt x="8519628" y="3282088"/>
                  <a:pt x="8519627" y="3282080"/>
                  <a:pt x="8519628" y="3282079"/>
                </a:cubicBezTo>
                <a:cubicBezTo>
                  <a:pt x="8539797" y="3605200"/>
                  <a:pt x="8284225" y="3951362"/>
                  <a:pt x="7863197" y="3938510"/>
                </a:cubicBezTo>
                <a:cubicBezTo>
                  <a:pt x="5844558" y="4028092"/>
                  <a:pt x="5669363" y="3802483"/>
                  <a:pt x="3549845" y="3938510"/>
                </a:cubicBezTo>
                <a:cubicBezTo>
                  <a:pt x="3201429" y="3895865"/>
                  <a:pt x="2720745" y="3989850"/>
                  <a:pt x="2457742" y="3980573"/>
                </a:cubicBezTo>
                <a:cubicBezTo>
                  <a:pt x="2129758" y="3996371"/>
                  <a:pt x="1863703" y="3928362"/>
                  <a:pt x="1419938" y="3938510"/>
                </a:cubicBezTo>
                <a:cubicBezTo>
                  <a:pt x="1153669" y="3937046"/>
                  <a:pt x="854729" y="3964962"/>
                  <a:pt x="656431" y="3938510"/>
                </a:cubicBezTo>
                <a:cubicBezTo>
                  <a:pt x="285327" y="3929099"/>
                  <a:pt x="14518" y="3651019"/>
                  <a:pt x="0" y="3282079"/>
                </a:cubicBezTo>
                <a:cubicBezTo>
                  <a:pt x="1" y="3282086"/>
                  <a:pt x="0" y="3282091"/>
                  <a:pt x="0" y="3282092"/>
                </a:cubicBezTo>
                <a:cubicBezTo>
                  <a:pt x="13363" y="2878928"/>
                  <a:pt x="18123" y="2765168"/>
                  <a:pt x="0" y="2297464"/>
                </a:cubicBezTo>
                <a:lnTo>
                  <a:pt x="0" y="2297464"/>
                </a:lnTo>
                <a:cubicBezTo>
                  <a:pt x="32552" y="1862700"/>
                  <a:pt x="31072" y="1102303"/>
                  <a:pt x="0" y="656431"/>
                </a:cubicBezTo>
                <a:close/>
              </a:path>
            </a:pathLst>
          </a:custGeom>
          <a:noFill/>
          <a:ln w="12700">
            <a:solidFill>
              <a:schemeClr val="tx1"/>
            </a:solidFill>
            <a:extLst>
              <a:ext uri="{C807C97D-BFC1-408E-A445-0C87EB9F89A2}">
                <ask:lineSketchStyleProps xmlns:ask="http://schemas.microsoft.com/office/drawing/2018/sketchyshapes" sd="428763396">
                  <a:prstGeom prst="wedgeRoundRectCallout">
                    <a:avLst>
                      <a:gd name="adj1" fmla="val -21152"/>
                      <a:gd name="adj2" fmla="val 5106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859590714"/>
      </p:ext>
    </p:extLst>
  </p:cSld>
  <p:clrMapOvr>
    <a:masterClrMapping/>
  </p:clrMapOvr>
  <mc:AlternateContent xmlns:mc="http://schemas.openxmlformats.org/markup-compatibility/2006" xmlns:p14="http://schemas.microsoft.com/office/powerpoint/2010/main">
    <mc:Choice Requires="p14">
      <p:transition spd="slow" p14:dur="2000" advTm="7521"/>
    </mc:Choice>
    <mc:Fallback xmlns="">
      <p:transition spd="slow" advTm="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4000" y="457398"/>
            <a:ext cx="8437563" cy="699425"/>
          </a:xfrm>
        </p:spPr>
        <p:txBody>
          <a:bodyPr>
            <a:normAutofit/>
          </a:bodyPr>
          <a:lstStyle/>
          <a:p>
            <a:r>
              <a:rPr lang="en-GB" sz="3200"/>
              <a:t>Development activity 7</a:t>
            </a:r>
          </a:p>
        </p:txBody>
      </p:sp>
      <p:sp>
        <p:nvSpPr>
          <p:cNvPr id="5" name="Text Placeholder 4"/>
          <p:cNvSpPr>
            <a:spLocks noGrp="1"/>
          </p:cNvSpPr>
          <p:nvPr>
            <p:ph type="body" sz="quarter" idx="12"/>
          </p:nvPr>
        </p:nvSpPr>
        <p:spPr/>
        <p:txBody>
          <a:bodyPr/>
          <a:lstStyle/>
          <a:p>
            <a:r>
              <a:rPr lang="en-GB">
                <a:ea typeface="+mn-lt"/>
                <a:cs typeface="+mn-lt"/>
              </a:rPr>
              <a:t>An independent furniture designer embarks on a new project to create a bespoke collection of bedside tables using new materials. </a:t>
            </a:r>
            <a:endParaRPr lang="en-US">
              <a:cs typeface="Arial"/>
            </a:endParaRPr>
          </a:p>
          <a:p>
            <a:br>
              <a:rPr lang="en-GB" b="1"/>
            </a:br>
            <a:r>
              <a:rPr lang="en-GB" b="1">
                <a:solidFill>
                  <a:srgbClr val="E51C41"/>
                </a:solidFill>
              </a:rPr>
              <a:t>Explain</a:t>
            </a:r>
            <a:r>
              <a:rPr lang="en-GB">
                <a:solidFill>
                  <a:srgbClr val="E51C41"/>
                </a:solidFill>
              </a:rPr>
              <a:t> </a:t>
            </a:r>
            <a:r>
              <a:rPr lang="en-GB">
                <a:solidFill>
                  <a:srgbClr val="E51C41"/>
                </a:solidFill>
                <a:ea typeface="+mn-lt"/>
                <a:cs typeface="+mn-lt"/>
              </a:rPr>
              <a:t>how the furniture designer can manage the execution stage.</a:t>
            </a:r>
            <a:endParaRPr lang="en-GB">
              <a:solidFill>
                <a:srgbClr val="000000"/>
              </a:solidFill>
              <a:ea typeface="+mn-lt"/>
              <a:cs typeface="+mn-lt"/>
            </a:endParaRPr>
          </a:p>
          <a:p>
            <a:pPr algn="l"/>
            <a:endParaRPr lang="en-GB">
              <a:solidFill>
                <a:srgbClr val="E51C41"/>
              </a:solidFill>
            </a:endParaRPr>
          </a:p>
          <a:p>
            <a:endParaRPr lang="en-GB">
              <a:solidFill>
                <a:srgbClr val="E51C41"/>
              </a:solidFill>
            </a:endParaRPr>
          </a:p>
          <a:p>
            <a:br>
              <a:rPr lang="en-GB">
                <a:solidFill>
                  <a:schemeClr val="accent1"/>
                </a:solidFill>
              </a:rPr>
            </a:br>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13</a:t>
            </a:fld>
            <a:endParaRPr lang="en-GB"/>
          </a:p>
        </p:txBody>
      </p:sp>
    </p:spTree>
    <p:extLst>
      <p:ext uri="{BB962C8B-B14F-4D97-AF65-F5344CB8AC3E}">
        <p14:creationId xmlns:p14="http://schemas.microsoft.com/office/powerpoint/2010/main" val="697806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9DDD22-DE81-ED12-91B3-C8C8EB73B9DA}"/>
              </a:ext>
            </a:extLst>
          </p:cNvPr>
          <p:cNvSpPr>
            <a:spLocks noGrp="1"/>
          </p:cNvSpPr>
          <p:nvPr>
            <p:ph type="sldNum" sz="quarter" idx="11"/>
          </p:nvPr>
        </p:nvSpPr>
        <p:spPr/>
        <p:txBody>
          <a:bodyPr/>
          <a:lstStyle/>
          <a:p>
            <a:fld id="{DA2C159E-F13C-4A85-9A41-E7669D3E0D70}" type="slidenum">
              <a:rPr lang="en-GB" smtClean="0"/>
              <a:pPr/>
              <a:t>14</a:t>
            </a:fld>
            <a:endParaRPr lang="en-GB"/>
          </a:p>
        </p:txBody>
      </p:sp>
      <p:sp>
        <p:nvSpPr>
          <p:cNvPr id="3" name="Title 2">
            <a:extLst>
              <a:ext uri="{FF2B5EF4-FFF2-40B4-BE49-F238E27FC236}">
                <a16:creationId xmlns:a16="http://schemas.microsoft.com/office/drawing/2014/main" id="{B83D7779-114B-71FD-C92A-9BCDF7AFA8E7}"/>
              </a:ext>
            </a:extLst>
          </p:cNvPr>
          <p:cNvSpPr>
            <a:spLocks noGrp="1"/>
          </p:cNvSpPr>
          <p:nvPr>
            <p:ph type="title"/>
          </p:nvPr>
        </p:nvSpPr>
        <p:spPr>
          <a:xfrm>
            <a:off x="234000" y="457398"/>
            <a:ext cx="8437563" cy="699425"/>
          </a:xfrm>
        </p:spPr>
        <p:txBody>
          <a:bodyPr>
            <a:normAutofit/>
          </a:bodyPr>
          <a:lstStyle/>
          <a:p>
            <a:r>
              <a:rPr lang="en-GB" sz="3200"/>
              <a:t>Development activity 7 sample answer</a:t>
            </a:r>
            <a:endParaRPr lang="en-US" sz="3200"/>
          </a:p>
        </p:txBody>
      </p:sp>
      <p:sp>
        <p:nvSpPr>
          <p:cNvPr id="4" name="Text Placeholder 3">
            <a:extLst>
              <a:ext uri="{FF2B5EF4-FFF2-40B4-BE49-F238E27FC236}">
                <a16:creationId xmlns:a16="http://schemas.microsoft.com/office/drawing/2014/main" id="{015B5570-1F9A-E53A-25D8-0E8216BEC2B1}"/>
              </a:ext>
            </a:extLst>
          </p:cNvPr>
          <p:cNvSpPr>
            <a:spLocks noGrp="1"/>
          </p:cNvSpPr>
          <p:nvPr>
            <p:ph type="body" sz="quarter" idx="12"/>
          </p:nvPr>
        </p:nvSpPr>
        <p:spPr>
          <a:xfrm>
            <a:off x="326765" y="807109"/>
            <a:ext cx="8344798" cy="3960153"/>
          </a:xfrm>
        </p:spPr>
        <p:txBody>
          <a:bodyPr/>
          <a:lstStyle/>
          <a:p>
            <a:r>
              <a:rPr lang="en-GB" sz="2400" dirty="0">
                <a:effectLst/>
                <a:latin typeface="Arial" panose="020B0604020202020204" pitchFamily="34" charset="0"/>
                <a:ea typeface="system-ui"/>
                <a:cs typeface="Arial" panose="020B0604020202020204" pitchFamily="34" charset="0"/>
              </a:rPr>
              <a:t>The furniture designer </a:t>
            </a:r>
            <a:r>
              <a:rPr lang="en-GB" sz="2400" dirty="0">
                <a:effectLst/>
                <a:highlight>
                  <a:srgbClr val="FFFF00"/>
                </a:highlight>
                <a:latin typeface="Arial" panose="020B0604020202020204" pitchFamily="34" charset="0"/>
                <a:ea typeface="system-ui"/>
                <a:cs typeface="Arial" panose="020B0604020202020204" pitchFamily="34" charset="0"/>
              </a:rPr>
              <a:t>can manage the execution stage </a:t>
            </a:r>
            <a:r>
              <a:rPr lang="en-GB" sz="2400" dirty="0">
                <a:effectLst/>
                <a:latin typeface="Arial" panose="020B0604020202020204" pitchFamily="34" charset="0"/>
                <a:ea typeface="system-ui"/>
                <a:cs typeface="Arial" panose="020B0604020202020204" pitchFamily="34" charset="0"/>
              </a:rPr>
              <a:t>by meticulously scheduling each task </a:t>
            </a:r>
            <a:r>
              <a:rPr lang="en-GB" sz="2400" dirty="0">
                <a:effectLst/>
                <a:highlight>
                  <a:srgbClr val="FFFF00"/>
                </a:highlight>
                <a:latin typeface="Arial" panose="020B0604020202020204" pitchFamily="34" charset="0"/>
                <a:ea typeface="system-ui"/>
                <a:cs typeface="Arial" panose="020B0604020202020204" pitchFamily="34" charset="0"/>
              </a:rPr>
              <a:t>because this ensures that materials and labour are used efficiently</a:t>
            </a:r>
            <a:r>
              <a:rPr lang="en-GB" sz="2400" dirty="0">
                <a:effectLst/>
                <a:latin typeface="Arial" panose="020B0604020202020204" pitchFamily="34" charset="0"/>
                <a:ea typeface="system-ui"/>
                <a:cs typeface="Arial" panose="020B0604020202020204" pitchFamily="34" charset="0"/>
              </a:rPr>
              <a:t>. They can also prototype designs to identify and </a:t>
            </a:r>
            <a:r>
              <a:rPr lang="en-GB" sz="2400" dirty="0">
                <a:effectLst/>
                <a:highlight>
                  <a:srgbClr val="FFFF00"/>
                </a:highlight>
                <a:latin typeface="Arial" panose="020B0604020202020204" pitchFamily="34" charset="0"/>
                <a:ea typeface="system-ui"/>
                <a:cs typeface="Arial" panose="020B0604020202020204" pitchFamily="34" charset="0"/>
              </a:rPr>
              <a:t>resolve issues with the new materials because this will prevent costly errors</a:t>
            </a:r>
            <a:r>
              <a:rPr lang="en-GB" sz="2400" dirty="0">
                <a:effectLst/>
                <a:latin typeface="Arial" panose="020B0604020202020204" pitchFamily="34" charset="0"/>
                <a:ea typeface="system-ui"/>
                <a:cs typeface="Arial" panose="020B0604020202020204" pitchFamily="34" charset="0"/>
              </a:rPr>
              <a:t> in production.</a:t>
            </a:r>
          </a:p>
          <a:p>
            <a:r>
              <a:rPr lang="en-GB" sz="2400" b="1" dirty="0">
                <a:latin typeface="Arial" panose="020B0604020202020204" pitchFamily="34" charset="0"/>
                <a:ea typeface="system-ui"/>
                <a:cs typeface="Arial" panose="020B0604020202020204" pitchFamily="34" charset="0"/>
              </a:rPr>
              <a:t>Marking criteria</a:t>
            </a:r>
            <a:r>
              <a:rPr lang="en-GB" sz="2400" b="1" dirty="0">
                <a:effectLst/>
                <a:latin typeface="Arial" panose="020B0604020202020204" pitchFamily="34" charset="0"/>
                <a:ea typeface="system-ui"/>
                <a:cs typeface="Arial" panose="020B0604020202020204" pitchFamily="34" charset="0"/>
              </a:rPr>
              <a:t> </a:t>
            </a:r>
          </a:p>
          <a:p>
            <a:pPr marL="342900" indent="-342900">
              <a:buFont typeface="Arial" panose="020B0604020202020204" pitchFamily="34" charset="0"/>
              <a:buChar char="•"/>
            </a:pPr>
            <a:r>
              <a:rPr lang="en-US" sz="2200" dirty="0"/>
              <a:t>clear explanation applied to the furniture designer and the execution stage of design</a:t>
            </a:r>
          </a:p>
          <a:p>
            <a:pPr marL="342900" indent="-342900">
              <a:buFont typeface="Arial" panose="020B0604020202020204" pitchFamily="34" charset="0"/>
              <a:buChar char="•"/>
            </a:pPr>
            <a:r>
              <a:rPr lang="en-US" sz="2200" dirty="0"/>
              <a:t>brief explanation applied to the furniture designer using new materials and the execution stage of design</a:t>
            </a:r>
          </a:p>
          <a:p>
            <a:pPr marL="342900" indent="-342900">
              <a:buFont typeface="Arial" panose="020B0604020202020204" pitchFamily="34" charset="0"/>
              <a:buChar char="•"/>
            </a:pPr>
            <a:r>
              <a:rPr lang="en-US" sz="2200" dirty="0"/>
              <a:t>descriptive answer</a:t>
            </a:r>
          </a:p>
          <a:p>
            <a:endParaRPr lang="en-US" sz="2400" dirty="0"/>
          </a:p>
          <a:p>
            <a:endParaRPr lang="en-GB" sz="2400" dirty="0">
              <a:latin typeface="Arial" panose="020B0604020202020204" pitchFamily="34" charset="0"/>
              <a:ea typeface="system-ui"/>
              <a:cs typeface="Arial" panose="020B0604020202020204" pitchFamily="34" charset="0"/>
            </a:endParaRPr>
          </a:p>
          <a:p>
            <a:endParaRPr lang="en-GB" sz="2400" dirty="0">
              <a:effectLst/>
              <a:latin typeface="Arial" panose="020B0604020202020204" pitchFamily="34" charset="0"/>
              <a:ea typeface="system-ui"/>
              <a:cs typeface="Arial" panose="020B0604020202020204" pitchFamily="34" charset="0"/>
            </a:endParaRPr>
          </a:p>
        </p:txBody>
      </p:sp>
      <p:sp>
        <p:nvSpPr>
          <p:cNvPr id="5" name="Footer Placeholder 4">
            <a:extLst>
              <a:ext uri="{FF2B5EF4-FFF2-40B4-BE49-F238E27FC236}">
                <a16:creationId xmlns:a16="http://schemas.microsoft.com/office/drawing/2014/main" id="{F38156AF-30D6-2A42-D465-7173BA84464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1828377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08</a:t>
            </a:r>
            <a:endParaRPr lang="en-US" dirty="0"/>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800" dirty="0"/>
              <a:t>Legislation/regulation</a:t>
            </a:r>
            <a:endParaRPr lang="en-US" sz="2800" dirty="0"/>
          </a:p>
        </p:txBody>
      </p:sp>
      <p:sp>
        <p:nvSpPr>
          <p:cNvPr id="4" name="Subtitle 2" descr="The environmental and sustainability">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75930" y="4083918"/>
            <a:ext cx="5976664" cy="276999"/>
          </a:xfrm>
          <a:prstGeom prst="rect">
            <a:avLst/>
          </a:prstGeom>
          <a:noFill/>
        </p:spPr>
        <p:txBody>
          <a:bodyPr wrap="square" lIns="0" tIns="0" rIns="0" bIns="0" rtlCol="0">
            <a:spAutoFit/>
          </a:bodyPr>
          <a:lstStyle/>
          <a:p>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The environment and sustainability</a:t>
            </a:r>
            <a:endParaRPr lang="en-GB" sz="1350" dirty="0"/>
          </a:p>
        </p:txBody>
      </p:sp>
    </p:spTree>
    <p:extLst>
      <p:ext uri="{BB962C8B-B14F-4D97-AF65-F5344CB8AC3E}">
        <p14:creationId xmlns:p14="http://schemas.microsoft.com/office/powerpoint/2010/main" val="673889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16</a:t>
            </a:fld>
            <a:endParaRPr lang="en-GB"/>
          </a:p>
        </p:txBody>
      </p:sp>
      <p:sp>
        <p:nvSpPr>
          <p:cNvPr id="12" name="Title 11"/>
          <p:cNvSpPr>
            <a:spLocks noGrp="1"/>
          </p:cNvSpPr>
          <p:nvPr>
            <p:ph type="title"/>
          </p:nvPr>
        </p:nvSpPr>
        <p:spPr>
          <a:xfrm>
            <a:off x="232950" y="367325"/>
            <a:ext cx="8437563" cy="699425"/>
          </a:xfrm>
        </p:spPr>
        <p:txBody>
          <a:bodyPr>
            <a:normAutofit/>
          </a:bodyPr>
          <a:lstStyle/>
          <a:p>
            <a:r>
              <a:rPr lang="en-GB" sz="3200" dirty="0"/>
              <a:t>Question 25</a:t>
            </a:r>
            <a:endParaRPr lang="en-US" sz="3200" dirty="0"/>
          </a:p>
        </p:txBody>
      </p:sp>
      <p:pic>
        <p:nvPicPr>
          <p:cNvPr id="7" name="8 - Q25" descr="Play audio">
            <a:hlinkClick r:id="" action="ppaction://media"/>
            <a:extLst>
              <a:ext uri="{FF2B5EF4-FFF2-40B4-BE49-F238E27FC236}">
                <a16:creationId xmlns:a16="http://schemas.microsoft.com/office/drawing/2014/main" id="{A17A5D35-6B58-27E5-5663-5CA15D99EC1B}"/>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90176" y="259048"/>
            <a:ext cx="406400" cy="406400"/>
          </a:xfrm>
          <a:prstGeom prst="rect">
            <a:avLst/>
          </a:prstGeom>
        </p:spPr>
      </p:pic>
      <p:sp>
        <p:nvSpPr>
          <p:cNvPr id="5" name="Text Placeholder 4"/>
          <p:cNvSpPr>
            <a:spLocks noGrp="1"/>
          </p:cNvSpPr>
          <p:nvPr>
            <p:ph type="body" sz="quarter" idx="12"/>
          </p:nvPr>
        </p:nvSpPr>
        <p:spPr>
          <a:xfrm>
            <a:off x="288751" y="768626"/>
            <a:ext cx="8381762" cy="3895459"/>
          </a:xfrm>
        </p:spPr>
        <p:txBody>
          <a:bodyPr vert="horz" lIns="0" tIns="0" rIns="0" bIns="0" rtlCol="0" anchor="t">
            <a:noAutofit/>
          </a:bodyPr>
          <a:lstStyle/>
          <a:p>
            <a:pPr>
              <a:lnSpc>
                <a:spcPct val="100000"/>
              </a:lnSpc>
            </a:pPr>
            <a:endParaRPr lang="en-GB" sz="2400" kern="0" dirty="0">
              <a:solidFill>
                <a:srgbClr val="E51C41"/>
              </a:solidFill>
              <a:effectLst/>
              <a:latin typeface="Arial" panose="020B0604020202020204" pitchFamily="34" charset="0"/>
              <a:ea typeface="system-ui"/>
              <a:cs typeface="Arial" panose="020B0604020202020204" pitchFamily="34" charset="0"/>
            </a:endParaRPr>
          </a:p>
          <a:p>
            <a:pPr>
              <a:lnSpc>
                <a:spcPct val="100000"/>
              </a:lnSpc>
            </a:pPr>
            <a:r>
              <a:rPr lang="en-GB" sz="2400" kern="0" dirty="0">
                <a:solidFill>
                  <a:srgbClr val="E51C41"/>
                </a:solidFill>
                <a:effectLst/>
                <a:latin typeface="Arial" panose="020B0604020202020204" pitchFamily="34" charset="0"/>
                <a:ea typeface="system-ui"/>
                <a:cs typeface="Arial" panose="020B0604020202020204" pitchFamily="34" charset="0"/>
              </a:rPr>
              <a:t>Discuss how the company can balance affordability and environmental responsibility</a:t>
            </a:r>
            <a:r>
              <a:rPr lang="en-GB" sz="2400" dirty="0">
                <a:solidFill>
                  <a:srgbClr val="E51C41"/>
                </a:solidFill>
                <a:latin typeface="Arial" panose="020B0604020202020204" pitchFamily="34" charset="0"/>
                <a:ea typeface="+mn-lt"/>
                <a:cs typeface="Arial" panose="020B0604020202020204" pitchFamily="34" charset="0"/>
              </a:rPr>
              <a:t>.</a:t>
            </a:r>
          </a:p>
          <a:p>
            <a:pPr>
              <a:lnSpc>
                <a:spcPct val="100000"/>
              </a:lnSpc>
            </a:pPr>
            <a:endParaRPr lang="en-GB" sz="2400" dirty="0">
              <a:solidFill>
                <a:srgbClr val="E51C41"/>
              </a:solidFill>
              <a:cs typeface="Arial"/>
            </a:endParaRPr>
          </a:p>
          <a:p>
            <a:pPr>
              <a:lnSpc>
                <a:spcPct val="100000"/>
              </a:lnSpc>
            </a:pPr>
            <a:r>
              <a:rPr lang="en-GB" sz="2400" dirty="0">
                <a:cs typeface="Arial"/>
              </a:rPr>
              <a:t>Issue: Sustainability versus affordability</a:t>
            </a:r>
          </a:p>
          <a:p>
            <a:endParaRPr lang="en-US" sz="2400" dirty="0">
              <a:ea typeface="+mn-lt"/>
              <a:cs typeface="+mn-lt"/>
            </a:endParaRPr>
          </a:p>
          <a:p>
            <a:pPr>
              <a:lnSpc>
                <a:spcPct val="100000"/>
              </a:lnSpc>
            </a:pPr>
            <a:endParaRPr lang="en-GB" sz="2400" dirty="0">
              <a:ea typeface="+mn-lt"/>
              <a:cs typeface="+mn-lt"/>
            </a:endParaRPr>
          </a:p>
          <a:p>
            <a:pPr>
              <a:lnSpc>
                <a:spcPct val="100000"/>
              </a:lnSpc>
            </a:pPr>
            <a:br>
              <a:rPr lang="en-GB" sz="2400" b="1" dirty="0"/>
            </a:br>
            <a:endParaRPr lang="en-GB" sz="2400" dirty="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2845635660"/>
      </p:ext>
    </p:extLst>
  </p:cSld>
  <p:clrMapOvr>
    <a:masterClrMapping/>
  </p:clrMapOvr>
  <mc:AlternateContent xmlns:mc="http://schemas.openxmlformats.org/markup-compatibility/2006" xmlns:p14="http://schemas.microsoft.com/office/powerpoint/2010/main">
    <mc:Choice Requires="p14">
      <p:transition spd="slow" p14:dur="2000" advTm="79125"/>
    </mc:Choice>
    <mc:Fallback xmlns="">
      <p:transition spd="slow" advTm="7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17</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4000" y="400207"/>
            <a:ext cx="8437563" cy="699425"/>
          </a:xfrm>
        </p:spPr>
        <p:txBody>
          <a:bodyPr>
            <a:normAutofit/>
          </a:bodyPr>
          <a:lstStyle/>
          <a:p>
            <a:r>
              <a:rPr lang="en-GB" sz="3200" dirty="0"/>
              <a:t>Question 25 sample answers</a:t>
            </a:r>
          </a:p>
        </p:txBody>
      </p:sp>
      <p:pic>
        <p:nvPicPr>
          <p:cNvPr id="2" name="8 - Q25 SA 1" descr="Play audio">
            <a:hlinkClick r:id="" action="ppaction://media"/>
            <a:extLst>
              <a:ext uri="{FF2B5EF4-FFF2-40B4-BE49-F238E27FC236}">
                <a16:creationId xmlns:a16="http://schemas.microsoft.com/office/drawing/2014/main" id="{1B1C77DE-3F4A-2E07-4DC6-7C66163EB0B9}"/>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185022"/>
            <a:ext cx="406400" cy="406400"/>
          </a:xfrm>
          <a:prstGeom prst="rect">
            <a:avLst/>
          </a:prstGeom>
        </p:spPr>
      </p:pic>
      <p:sp>
        <p:nvSpPr>
          <p:cNvPr id="8" name="Speech Bubble: Rectangle with Corners Rounded 7">
            <a:extLst>
              <a:ext uri="{FF2B5EF4-FFF2-40B4-BE49-F238E27FC236}">
                <a16:creationId xmlns:a16="http://schemas.microsoft.com/office/drawing/2014/main" id="{DFE68D5E-C0EF-75DE-AEF9-3A428CA98297}"/>
              </a:ext>
            </a:extLst>
          </p:cNvPr>
          <p:cNvSpPr/>
          <p:nvPr/>
        </p:nvSpPr>
        <p:spPr>
          <a:xfrm flipH="1">
            <a:off x="233996" y="801391"/>
            <a:ext cx="8631843" cy="3896182"/>
          </a:xfrm>
          <a:custGeom>
            <a:avLst/>
            <a:gdLst>
              <a:gd name="connsiteX0" fmla="*/ 0 w 8631843"/>
              <a:gd name="connsiteY0" fmla="*/ 649377 h 3896182"/>
              <a:gd name="connsiteX1" fmla="*/ 649377 w 8631843"/>
              <a:gd name="connsiteY1" fmla="*/ 0 h 3896182"/>
              <a:gd name="connsiteX2" fmla="*/ 1438641 w 8631843"/>
              <a:gd name="connsiteY2" fmla="*/ 0 h 3896182"/>
              <a:gd name="connsiteX3" fmla="*/ 1438641 w 8631843"/>
              <a:gd name="connsiteY3" fmla="*/ 0 h 3896182"/>
              <a:gd name="connsiteX4" fmla="*/ 3596601 w 8631843"/>
              <a:gd name="connsiteY4" fmla="*/ 0 h 3896182"/>
              <a:gd name="connsiteX5" fmla="*/ 7982466 w 8631843"/>
              <a:gd name="connsiteY5" fmla="*/ 0 h 3896182"/>
              <a:gd name="connsiteX6" fmla="*/ 8631843 w 8631843"/>
              <a:gd name="connsiteY6" fmla="*/ 649377 h 3896182"/>
              <a:gd name="connsiteX7" fmla="*/ 8631843 w 8631843"/>
              <a:gd name="connsiteY7" fmla="*/ 2272773 h 3896182"/>
              <a:gd name="connsiteX8" fmla="*/ 8631843 w 8631843"/>
              <a:gd name="connsiteY8" fmla="*/ 2272773 h 3896182"/>
              <a:gd name="connsiteX9" fmla="*/ 8631843 w 8631843"/>
              <a:gd name="connsiteY9" fmla="*/ 3246818 h 3896182"/>
              <a:gd name="connsiteX10" fmla="*/ 8631843 w 8631843"/>
              <a:gd name="connsiteY10" fmla="*/ 3246805 h 3896182"/>
              <a:gd name="connsiteX11" fmla="*/ 7982466 w 8631843"/>
              <a:gd name="connsiteY11" fmla="*/ 3896182 h 3896182"/>
              <a:gd name="connsiteX12" fmla="*/ 3596601 w 8631843"/>
              <a:gd name="connsiteY12" fmla="*/ 3896182 h 3896182"/>
              <a:gd name="connsiteX13" fmla="*/ 2628483 w 8631843"/>
              <a:gd name="connsiteY13" fmla="*/ 3896182 h 3896182"/>
              <a:gd name="connsiteX14" fmla="*/ 1438641 w 8631843"/>
              <a:gd name="connsiteY14" fmla="*/ 3896182 h 3896182"/>
              <a:gd name="connsiteX15" fmla="*/ 649377 w 8631843"/>
              <a:gd name="connsiteY15" fmla="*/ 3896182 h 3896182"/>
              <a:gd name="connsiteX16" fmla="*/ 0 w 8631843"/>
              <a:gd name="connsiteY16" fmla="*/ 3246805 h 3896182"/>
              <a:gd name="connsiteX17" fmla="*/ 0 w 8631843"/>
              <a:gd name="connsiteY17" fmla="*/ 3246818 h 3896182"/>
              <a:gd name="connsiteX18" fmla="*/ 0 w 8631843"/>
              <a:gd name="connsiteY18" fmla="*/ 2272773 h 3896182"/>
              <a:gd name="connsiteX19" fmla="*/ 0 w 8631843"/>
              <a:gd name="connsiteY19" fmla="*/ 2272773 h 3896182"/>
              <a:gd name="connsiteX20" fmla="*/ 0 w 8631843"/>
              <a:gd name="connsiteY20" fmla="*/ 649377 h 389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1843" h="3896182" extrusionOk="0">
                <a:moveTo>
                  <a:pt x="0" y="649377"/>
                </a:moveTo>
                <a:cubicBezTo>
                  <a:pt x="-65068" y="271871"/>
                  <a:pt x="323272" y="3496"/>
                  <a:pt x="649377" y="0"/>
                </a:cubicBezTo>
                <a:cubicBezTo>
                  <a:pt x="997346" y="-5515"/>
                  <a:pt x="1063491" y="-28809"/>
                  <a:pt x="1438641" y="0"/>
                </a:cubicBezTo>
                <a:lnTo>
                  <a:pt x="1438641" y="0"/>
                </a:lnTo>
                <a:cubicBezTo>
                  <a:pt x="1794663" y="132748"/>
                  <a:pt x="2960132" y="30030"/>
                  <a:pt x="3596601" y="0"/>
                </a:cubicBezTo>
                <a:cubicBezTo>
                  <a:pt x="4122784" y="54677"/>
                  <a:pt x="6500808" y="5044"/>
                  <a:pt x="7982466" y="0"/>
                </a:cubicBezTo>
                <a:cubicBezTo>
                  <a:pt x="8330381" y="-37452"/>
                  <a:pt x="8613069" y="304777"/>
                  <a:pt x="8631843" y="649377"/>
                </a:cubicBezTo>
                <a:cubicBezTo>
                  <a:pt x="8503753" y="1287578"/>
                  <a:pt x="8732578" y="1651093"/>
                  <a:pt x="8631843" y="2272773"/>
                </a:cubicBezTo>
                <a:lnTo>
                  <a:pt x="8631843" y="2272773"/>
                </a:lnTo>
                <a:cubicBezTo>
                  <a:pt x="8544424" y="2708885"/>
                  <a:pt x="8635782" y="2893274"/>
                  <a:pt x="8631843" y="3246818"/>
                </a:cubicBezTo>
                <a:cubicBezTo>
                  <a:pt x="8631843" y="3246814"/>
                  <a:pt x="8631842" y="3246806"/>
                  <a:pt x="8631843" y="3246805"/>
                </a:cubicBezTo>
                <a:cubicBezTo>
                  <a:pt x="8653625" y="3562877"/>
                  <a:pt x="8395092" y="3908044"/>
                  <a:pt x="7982466" y="3896182"/>
                </a:cubicBezTo>
                <a:cubicBezTo>
                  <a:pt x="6630242" y="3985764"/>
                  <a:pt x="5550275" y="3760155"/>
                  <a:pt x="3596601" y="3896182"/>
                </a:cubicBezTo>
                <a:cubicBezTo>
                  <a:pt x="3309319" y="3970860"/>
                  <a:pt x="3025464" y="3962804"/>
                  <a:pt x="2628483" y="3896182"/>
                </a:cubicBezTo>
                <a:cubicBezTo>
                  <a:pt x="2310119" y="3837452"/>
                  <a:pt x="1956845" y="3895315"/>
                  <a:pt x="1438641" y="3896182"/>
                </a:cubicBezTo>
                <a:cubicBezTo>
                  <a:pt x="1113899" y="3922541"/>
                  <a:pt x="768795" y="3909428"/>
                  <a:pt x="649377" y="3896182"/>
                </a:cubicBezTo>
                <a:cubicBezTo>
                  <a:pt x="251054" y="3852592"/>
                  <a:pt x="54175" y="3629340"/>
                  <a:pt x="0" y="3246805"/>
                </a:cubicBezTo>
                <a:cubicBezTo>
                  <a:pt x="1" y="3246812"/>
                  <a:pt x="0" y="3246817"/>
                  <a:pt x="0" y="3246818"/>
                </a:cubicBezTo>
                <a:cubicBezTo>
                  <a:pt x="40865" y="3104065"/>
                  <a:pt x="49674" y="2637679"/>
                  <a:pt x="0" y="2272773"/>
                </a:cubicBezTo>
                <a:lnTo>
                  <a:pt x="0" y="2272773"/>
                </a:lnTo>
                <a:cubicBezTo>
                  <a:pt x="72416" y="1474194"/>
                  <a:pt x="-65031" y="1310532"/>
                  <a:pt x="0" y="649377"/>
                </a:cubicBezTo>
                <a:close/>
              </a:path>
            </a:pathLst>
          </a:custGeom>
          <a:noFill/>
          <a:ln w="12700">
            <a:solidFill>
              <a:srgbClr val="E51C41"/>
            </a:solidFill>
            <a:extLst>
              <a:ext uri="{C807C97D-BFC1-408E-A445-0C87EB9F89A2}">
                <ask:lineSketchStyleProps xmlns:ask="http://schemas.microsoft.com/office/drawing/2018/sketchyshapes" sd="428763396">
                  <a:prstGeom prst="wedgeRoundRectCallout">
                    <a:avLst>
                      <a:gd name="adj1" fmla="val -19549"/>
                      <a:gd name="adj2" fmla="val 4574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solidFill>
                <a:schemeClr val="tx1"/>
              </a:solidFill>
              <a:effectLst/>
              <a:ea typeface="Aptos" panose="020B0004020202020204" pitchFamily="34" charset="0"/>
              <a:cs typeface="Times New Roman" panose="02020603050405020304" pitchFamily="18" charset="0"/>
            </a:endParaRPr>
          </a:p>
          <a:p>
            <a:r>
              <a:rPr lang="en-GB" sz="2400" b="1" dirty="0">
                <a:solidFill>
                  <a:schemeClr val="tx1"/>
                </a:solidFill>
                <a:effectLst/>
                <a:ea typeface="Aptos" panose="020B0004020202020204" pitchFamily="34" charset="0"/>
                <a:cs typeface="Times New Roman" panose="02020603050405020304" pitchFamily="18" charset="0"/>
              </a:rPr>
              <a:t>Answer 1: </a:t>
            </a:r>
            <a:r>
              <a:rPr lang="en-GB" sz="2400" dirty="0">
                <a:solidFill>
                  <a:schemeClr val="tx1"/>
                </a:solidFill>
                <a:effectLst/>
                <a:ea typeface="Aptos" panose="020B0004020202020204" pitchFamily="34" charset="0"/>
                <a:cs typeface="Times New Roman" panose="02020603050405020304" pitchFamily="18" charset="0"/>
              </a:rPr>
              <a:t>The company could look at how they are packaging and transporting their small furniture. They could reduce the amount of packaging and remove the use of all single-use plastic, as this would not only save them money but stop excessive wastage and further plastic productions. </a:t>
            </a:r>
            <a:r>
              <a:rPr lang="en-GB" sz="2400" dirty="0">
                <a:solidFill>
                  <a:schemeClr val="tx1"/>
                </a:solidFill>
                <a:effectLst/>
                <a:latin typeface="Arial" panose="020B0604020202020204" pitchFamily="34" charset="0"/>
                <a:ea typeface="Aptos" panose="020B0004020202020204" pitchFamily="34" charset="0"/>
                <a:cs typeface="Times New Roman" panose="02020603050405020304" pitchFamily="18" charset="0"/>
              </a:rPr>
              <a:t>The company could investigate local grants provided for small businesses to improve sustainability, as this would allow them to further explore other potential materials being used within their small furniture designs.</a:t>
            </a:r>
            <a:endParaRPr lang="en-GB" sz="2400" dirty="0">
              <a:solidFill>
                <a:schemeClr val="tx1"/>
              </a:solidFill>
              <a:effectLst/>
              <a:ea typeface="Aptos" panose="020B0004020202020204" pitchFamily="34" charset="0"/>
              <a:cs typeface="Times New Roman" panose="02020603050405020304" pitchFamily="18" charset="0"/>
            </a:endParaRPr>
          </a:p>
          <a:p>
            <a:r>
              <a:rPr lang="en-GB" sz="1800" dirty="0">
                <a:effectLst/>
                <a:latin typeface="Arial" panose="020B0604020202020204" pitchFamily="34" charset="0"/>
                <a:ea typeface="Aptos" panose="020B0004020202020204" pitchFamily="34" charset="0"/>
                <a:cs typeface="Times New Roman" panose="02020603050405020304" pitchFamily="18" charset="0"/>
              </a:rPr>
              <a:t> </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370520076"/>
      </p:ext>
    </p:extLst>
  </p:cSld>
  <p:clrMapOvr>
    <a:masterClrMapping/>
  </p:clrMapOvr>
  <mc:AlternateContent xmlns:mc="http://schemas.openxmlformats.org/markup-compatibility/2006" xmlns:p14="http://schemas.microsoft.com/office/powerpoint/2010/main">
    <mc:Choice Requires="p14">
      <p:transition spd="slow" p14:dur="2000" advTm="16015"/>
    </mc:Choice>
    <mc:Fallback xmlns="">
      <p:transition spd="slow" advTm="1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18</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25 sample answers</a:t>
            </a:r>
          </a:p>
        </p:txBody>
      </p:sp>
      <p:pic>
        <p:nvPicPr>
          <p:cNvPr id="2" name="8 - Q25 SA 2" descr="Play audio">
            <a:hlinkClick r:id="" action="ppaction://media"/>
            <a:extLst>
              <a:ext uri="{FF2B5EF4-FFF2-40B4-BE49-F238E27FC236}">
                <a16:creationId xmlns:a16="http://schemas.microsoft.com/office/drawing/2014/main" id="{FB413154-6B3F-9F65-FB0C-0E295CB5F231}"/>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13976" y="193212"/>
            <a:ext cx="406400" cy="406400"/>
          </a:xfrm>
          <a:prstGeom prst="rect">
            <a:avLst/>
          </a:prstGeom>
        </p:spPr>
      </p:pic>
      <p:sp>
        <p:nvSpPr>
          <p:cNvPr id="7" name="TextBox 6">
            <a:extLst>
              <a:ext uri="{FF2B5EF4-FFF2-40B4-BE49-F238E27FC236}">
                <a16:creationId xmlns:a16="http://schemas.microsoft.com/office/drawing/2014/main" id="{03EE7EF4-BCA8-8605-F363-324575B1B72B}"/>
              </a:ext>
            </a:extLst>
          </p:cNvPr>
          <p:cNvSpPr txBox="1"/>
          <p:nvPr/>
        </p:nvSpPr>
        <p:spPr>
          <a:xfrm>
            <a:off x="353218" y="863590"/>
            <a:ext cx="8210507" cy="3416320"/>
          </a:xfrm>
          <a:prstGeom prst="rect">
            <a:avLst/>
          </a:prstGeom>
          <a:noFill/>
        </p:spPr>
        <p:txBody>
          <a:bodyPr wrap="square">
            <a:spAutoFit/>
          </a:bodyPr>
          <a:lstStyle/>
          <a:p>
            <a:r>
              <a:rPr lang="en-GB" sz="2400" b="1" kern="0" dirty="0">
                <a:effectLst/>
                <a:latin typeface="Arial" panose="020B0604020202020204" pitchFamily="34" charset="0"/>
                <a:ea typeface="Aptos" panose="020B0004020202020204" pitchFamily="34" charset="0"/>
              </a:rPr>
              <a:t>Answer 2: </a:t>
            </a:r>
            <a:r>
              <a:rPr lang="en-GB" sz="2400" kern="0" dirty="0">
                <a:effectLst/>
                <a:latin typeface="Arial" panose="020B0604020202020204" pitchFamily="34" charset="0"/>
                <a:ea typeface="Aptos" panose="020B0004020202020204" pitchFamily="34" charset="0"/>
              </a:rPr>
              <a:t>The furniture company wants to be greener but does not have much money to make big changes. The tourists buy the products but the local people do not, which is a problem and something the company needs to get better at. The company can start by thinking about cheaper ways to be eco-friendly as it has no</a:t>
            </a:r>
            <a:r>
              <a:rPr lang="en-GB" sz="2400" kern="0" dirty="0">
                <a:latin typeface="Arial" panose="020B0604020202020204" pitchFamily="34" charset="0"/>
                <a:ea typeface="Aptos" panose="020B0004020202020204" pitchFamily="34" charset="0"/>
              </a:rPr>
              <a:t>t got </a:t>
            </a:r>
            <a:r>
              <a:rPr lang="en-GB" sz="2400" kern="0" dirty="0">
                <a:effectLst/>
                <a:latin typeface="Arial" panose="020B0604020202020204" pitchFamily="34" charset="0"/>
                <a:ea typeface="Aptos" panose="020B0004020202020204" pitchFamily="34" charset="0"/>
              </a:rPr>
              <a:t>much money. </a:t>
            </a:r>
            <a:r>
              <a:rPr lang="en-GB" sz="2400" kern="0" dirty="0">
                <a:latin typeface="Arial" panose="020B0604020202020204" pitchFamily="34" charset="0"/>
                <a:ea typeface="Aptos" panose="020B0004020202020204" pitchFamily="34" charset="0"/>
              </a:rPr>
              <a:t>It</a:t>
            </a:r>
            <a:r>
              <a:rPr lang="en-GB" sz="2400" kern="0" dirty="0">
                <a:effectLst/>
                <a:latin typeface="Arial" panose="020B0604020202020204" pitchFamily="34" charset="0"/>
                <a:ea typeface="Aptos" panose="020B0004020202020204" pitchFamily="34" charset="0"/>
              </a:rPr>
              <a:t> wants to invest in sustainable technologies, but </a:t>
            </a:r>
            <a:r>
              <a:rPr lang="en-GB" sz="2400" kern="0" dirty="0">
                <a:latin typeface="Arial" panose="020B0604020202020204" pitchFamily="34" charset="0"/>
                <a:ea typeface="Aptos" panose="020B0004020202020204" pitchFamily="34" charset="0"/>
              </a:rPr>
              <a:t>it</a:t>
            </a:r>
            <a:r>
              <a:rPr lang="en-GB" sz="2400" kern="0" dirty="0">
                <a:effectLst/>
                <a:latin typeface="Arial" panose="020B0604020202020204" pitchFamily="34" charset="0"/>
                <a:ea typeface="Aptos" panose="020B0004020202020204" pitchFamily="34" charset="0"/>
              </a:rPr>
              <a:t> cannot afford this as it would be expensive and it might not have the skills to do that.</a:t>
            </a:r>
            <a:endParaRPr lang="en-GB" sz="2400" dirty="0"/>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232950" y="669073"/>
            <a:ext cx="8451044" cy="3902927"/>
          </a:xfrm>
          <a:custGeom>
            <a:avLst/>
            <a:gdLst>
              <a:gd name="connsiteX0" fmla="*/ 0 w 8451044"/>
              <a:gd name="connsiteY0" fmla="*/ 650501 h 3902927"/>
              <a:gd name="connsiteX1" fmla="*/ 650501 w 8451044"/>
              <a:gd name="connsiteY1" fmla="*/ 0 h 3902927"/>
              <a:gd name="connsiteX2" fmla="*/ 1029504 w 8451044"/>
              <a:gd name="connsiteY2" fmla="*/ 0 h 3902927"/>
              <a:gd name="connsiteX3" fmla="*/ 1408507 w 8451044"/>
              <a:gd name="connsiteY3" fmla="*/ 0 h 3902927"/>
              <a:gd name="connsiteX4" fmla="*/ 1408507 w 8451044"/>
              <a:gd name="connsiteY4" fmla="*/ 0 h 3902927"/>
              <a:gd name="connsiteX5" fmla="*/ 1873314 w 8451044"/>
              <a:gd name="connsiteY5" fmla="*/ 0 h 3902927"/>
              <a:gd name="connsiteX6" fmla="*/ 2338122 w 8451044"/>
              <a:gd name="connsiteY6" fmla="*/ 0 h 3902927"/>
              <a:gd name="connsiteX7" fmla="*/ 2802929 w 8451044"/>
              <a:gd name="connsiteY7" fmla="*/ 0 h 3902927"/>
              <a:gd name="connsiteX8" fmla="*/ 3521268 w 8451044"/>
              <a:gd name="connsiteY8" fmla="*/ 0 h 3902927"/>
              <a:gd name="connsiteX9" fmla="*/ 3970592 w 8451044"/>
              <a:gd name="connsiteY9" fmla="*/ 0 h 3902927"/>
              <a:gd name="connsiteX10" fmla="*/ 4591087 w 8451044"/>
              <a:gd name="connsiteY10" fmla="*/ 0 h 3902927"/>
              <a:gd name="connsiteX11" fmla="*/ 5125996 w 8451044"/>
              <a:gd name="connsiteY11" fmla="*/ 0 h 3902927"/>
              <a:gd name="connsiteX12" fmla="*/ 5532527 w 8451044"/>
              <a:gd name="connsiteY12" fmla="*/ 0 h 3902927"/>
              <a:gd name="connsiteX13" fmla="*/ 6024644 w 8451044"/>
              <a:gd name="connsiteY13" fmla="*/ 0 h 3902927"/>
              <a:gd name="connsiteX14" fmla="*/ 6602346 w 8451044"/>
              <a:gd name="connsiteY14" fmla="*/ 0 h 3902927"/>
              <a:gd name="connsiteX15" fmla="*/ 7008877 w 8451044"/>
              <a:gd name="connsiteY15" fmla="*/ 0 h 3902927"/>
              <a:gd name="connsiteX16" fmla="*/ 7800543 w 8451044"/>
              <a:gd name="connsiteY16" fmla="*/ 0 h 3902927"/>
              <a:gd name="connsiteX17" fmla="*/ 8451044 w 8451044"/>
              <a:gd name="connsiteY17" fmla="*/ 650501 h 3902927"/>
              <a:gd name="connsiteX18" fmla="*/ 8451044 w 8451044"/>
              <a:gd name="connsiteY18" fmla="*/ 1143783 h 3902927"/>
              <a:gd name="connsiteX19" fmla="*/ 8451044 w 8451044"/>
              <a:gd name="connsiteY19" fmla="*/ 1653328 h 3902927"/>
              <a:gd name="connsiteX20" fmla="*/ 8451044 w 8451044"/>
              <a:gd name="connsiteY20" fmla="*/ 2276707 h 3902927"/>
              <a:gd name="connsiteX21" fmla="*/ 8451044 w 8451044"/>
              <a:gd name="connsiteY21" fmla="*/ 2276707 h 3902927"/>
              <a:gd name="connsiteX22" fmla="*/ 8451044 w 8451044"/>
              <a:gd name="connsiteY22" fmla="*/ 2764573 h 3902927"/>
              <a:gd name="connsiteX23" fmla="*/ 8451044 w 8451044"/>
              <a:gd name="connsiteY23" fmla="*/ 3252439 h 3902927"/>
              <a:gd name="connsiteX24" fmla="*/ 8451044 w 8451044"/>
              <a:gd name="connsiteY24" fmla="*/ 3252426 h 3902927"/>
              <a:gd name="connsiteX25" fmla="*/ 7800543 w 8451044"/>
              <a:gd name="connsiteY25" fmla="*/ 3902927 h 3902927"/>
              <a:gd name="connsiteX26" fmla="*/ 7351219 w 8451044"/>
              <a:gd name="connsiteY26" fmla="*/ 3902927 h 3902927"/>
              <a:gd name="connsiteX27" fmla="*/ 6859103 w 8451044"/>
              <a:gd name="connsiteY27" fmla="*/ 3902927 h 3902927"/>
              <a:gd name="connsiteX28" fmla="*/ 6324193 w 8451044"/>
              <a:gd name="connsiteY28" fmla="*/ 3902927 h 3902927"/>
              <a:gd name="connsiteX29" fmla="*/ 5917662 w 8451044"/>
              <a:gd name="connsiteY29" fmla="*/ 3902927 h 3902927"/>
              <a:gd name="connsiteX30" fmla="*/ 5511131 w 8451044"/>
              <a:gd name="connsiteY30" fmla="*/ 3902927 h 3902927"/>
              <a:gd name="connsiteX31" fmla="*/ 4976222 w 8451044"/>
              <a:gd name="connsiteY31" fmla="*/ 3902927 h 3902927"/>
              <a:gd name="connsiteX32" fmla="*/ 4398519 w 8451044"/>
              <a:gd name="connsiteY32" fmla="*/ 3902927 h 3902927"/>
              <a:gd name="connsiteX33" fmla="*/ 3521268 w 8451044"/>
              <a:gd name="connsiteY33" fmla="*/ 3902927 h 3902927"/>
              <a:gd name="connsiteX34" fmla="*/ 3043110 w 8451044"/>
              <a:gd name="connsiteY34" fmla="*/ 3924237 h 3902927"/>
              <a:gd name="connsiteX35" fmla="*/ 2501898 w 8451044"/>
              <a:gd name="connsiteY35" fmla="*/ 3948357 h 3902927"/>
              <a:gd name="connsiteX36" fmla="*/ 1944923 w 8451044"/>
              <a:gd name="connsiteY36" fmla="*/ 3973180 h 3902927"/>
              <a:gd name="connsiteX37" fmla="*/ 1408507 w 8451044"/>
              <a:gd name="connsiteY37" fmla="*/ 3902927 h 3902927"/>
              <a:gd name="connsiteX38" fmla="*/ 1044664 w 8451044"/>
              <a:gd name="connsiteY38" fmla="*/ 3902927 h 3902927"/>
              <a:gd name="connsiteX39" fmla="*/ 650501 w 8451044"/>
              <a:gd name="connsiteY39" fmla="*/ 3902927 h 3902927"/>
              <a:gd name="connsiteX40" fmla="*/ 0 w 8451044"/>
              <a:gd name="connsiteY40" fmla="*/ 3252426 h 3902927"/>
              <a:gd name="connsiteX41" fmla="*/ 0 w 8451044"/>
              <a:gd name="connsiteY41" fmla="*/ 3252439 h 3902927"/>
              <a:gd name="connsiteX42" fmla="*/ 0 w 8451044"/>
              <a:gd name="connsiteY42" fmla="*/ 2784088 h 3902927"/>
              <a:gd name="connsiteX43" fmla="*/ 0 w 8451044"/>
              <a:gd name="connsiteY43" fmla="*/ 2276707 h 3902927"/>
              <a:gd name="connsiteX44" fmla="*/ 0 w 8451044"/>
              <a:gd name="connsiteY44" fmla="*/ 2276707 h 3902927"/>
              <a:gd name="connsiteX45" fmla="*/ 0 w 8451044"/>
              <a:gd name="connsiteY45" fmla="*/ 1734638 h 3902927"/>
              <a:gd name="connsiteX46" fmla="*/ 0 w 8451044"/>
              <a:gd name="connsiteY46" fmla="*/ 1176308 h 3902927"/>
              <a:gd name="connsiteX47" fmla="*/ 0 w 8451044"/>
              <a:gd name="connsiteY47" fmla="*/ 650501 h 390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51044" h="3902927" extrusionOk="0">
                <a:moveTo>
                  <a:pt x="0" y="650501"/>
                </a:moveTo>
                <a:cubicBezTo>
                  <a:pt x="-29598" y="308665"/>
                  <a:pt x="273198" y="21469"/>
                  <a:pt x="650501" y="0"/>
                </a:cubicBezTo>
                <a:cubicBezTo>
                  <a:pt x="759759" y="-8933"/>
                  <a:pt x="910275" y="26986"/>
                  <a:pt x="1029504" y="0"/>
                </a:cubicBezTo>
                <a:cubicBezTo>
                  <a:pt x="1148733" y="-26986"/>
                  <a:pt x="1224984" y="25764"/>
                  <a:pt x="1408507" y="0"/>
                </a:cubicBezTo>
                <a:lnTo>
                  <a:pt x="1408507" y="0"/>
                </a:lnTo>
                <a:cubicBezTo>
                  <a:pt x="1549701" y="-23113"/>
                  <a:pt x="1741135" y="22401"/>
                  <a:pt x="1873314" y="0"/>
                </a:cubicBezTo>
                <a:cubicBezTo>
                  <a:pt x="2005493" y="-22401"/>
                  <a:pt x="2191668" y="34818"/>
                  <a:pt x="2338122" y="0"/>
                </a:cubicBezTo>
                <a:cubicBezTo>
                  <a:pt x="2484576" y="-34818"/>
                  <a:pt x="2670819" y="48718"/>
                  <a:pt x="2802929" y="0"/>
                </a:cubicBezTo>
                <a:cubicBezTo>
                  <a:pt x="2935039" y="-48718"/>
                  <a:pt x="3373103" y="53198"/>
                  <a:pt x="3521268" y="0"/>
                </a:cubicBezTo>
                <a:cubicBezTo>
                  <a:pt x="3636917" y="-9096"/>
                  <a:pt x="3814373" y="47358"/>
                  <a:pt x="3970592" y="0"/>
                </a:cubicBezTo>
                <a:cubicBezTo>
                  <a:pt x="4126811" y="-47358"/>
                  <a:pt x="4464940" y="14834"/>
                  <a:pt x="4591087" y="0"/>
                </a:cubicBezTo>
                <a:cubicBezTo>
                  <a:pt x="4717235" y="-14834"/>
                  <a:pt x="4894154" y="3539"/>
                  <a:pt x="5125996" y="0"/>
                </a:cubicBezTo>
                <a:cubicBezTo>
                  <a:pt x="5357838" y="-3539"/>
                  <a:pt x="5395172" y="37172"/>
                  <a:pt x="5532527" y="0"/>
                </a:cubicBezTo>
                <a:cubicBezTo>
                  <a:pt x="5669882" y="-37172"/>
                  <a:pt x="5806861" y="4589"/>
                  <a:pt x="6024644" y="0"/>
                </a:cubicBezTo>
                <a:cubicBezTo>
                  <a:pt x="6242427" y="-4589"/>
                  <a:pt x="6383361" y="16419"/>
                  <a:pt x="6602346" y="0"/>
                </a:cubicBezTo>
                <a:cubicBezTo>
                  <a:pt x="6821331" y="-16419"/>
                  <a:pt x="6861793" y="43484"/>
                  <a:pt x="7008877" y="0"/>
                </a:cubicBezTo>
                <a:cubicBezTo>
                  <a:pt x="7155961" y="-43484"/>
                  <a:pt x="7564842" y="11113"/>
                  <a:pt x="7800543" y="0"/>
                </a:cubicBezTo>
                <a:cubicBezTo>
                  <a:pt x="8183111" y="-12573"/>
                  <a:pt x="8533037" y="240529"/>
                  <a:pt x="8451044" y="650501"/>
                </a:cubicBezTo>
                <a:cubicBezTo>
                  <a:pt x="8458200" y="886776"/>
                  <a:pt x="8406281" y="1038844"/>
                  <a:pt x="8451044" y="1143783"/>
                </a:cubicBezTo>
                <a:cubicBezTo>
                  <a:pt x="8495807" y="1248722"/>
                  <a:pt x="8396897" y="1474302"/>
                  <a:pt x="8451044" y="1653328"/>
                </a:cubicBezTo>
                <a:cubicBezTo>
                  <a:pt x="8505191" y="1832354"/>
                  <a:pt x="8432550" y="2099649"/>
                  <a:pt x="8451044" y="2276707"/>
                </a:cubicBezTo>
                <a:lnTo>
                  <a:pt x="8451044" y="2276707"/>
                </a:lnTo>
                <a:cubicBezTo>
                  <a:pt x="8485984" y="2515506"/>
                  <a:pt x="8446053" y="2567083"/>
                  <a:pt x="8451044" y="2764573"/>
                </a:cubicBezTo>
                <a:cubicBezTo>
                  <a:pt x="8456035" y="2962063"/>
                  <a:pt x="8424515" y="3055613"/>
                  <a:pt x="8451044" y="3252439"/>
                </a:cubicBezTo>
                <a:cubicBezTo>
                  <a:pt x="8451043" y="3252434"/>
                  <a:pt x="8451044" y="3252429"/>
                  <a:pt x="8451044" y="3252426"/>
                </a:cubicBezTo>
                <a:cubicBezTo>
                  <a:pt x="8424467" y="3582167"/>
                  <a:pt x="8144304" y="3889172"/>
                  <a:pt x="7800543" y="3902927"/>
                </a:cubicBezTo>
                <a:cubicBezTo>
                  <a:pt x="7645110" y="3904436"/>
                  <a:pt x="7468227" y="3878829"/>
                  <a:pt x="7351219" y="3902927"/>
                </a:cubicBezTo>
                <a:cubicBezTo>
                  <a:pt x="7234211" y="3927025"/>
                  <a:pt x="7051790" y="3869319"/>
                  <a:pt x="6859103" y="3902927"/>
                </a:cubicBezTo>
                <a:cubicBezTo>
                  <a:pt x="6666416" y="3936535"/>
                  <a:pt x="6489527" y="3841000"/>
                  <a:pt x="6324193" y="3902927"/>
                </a:cubicBezTo>
                <a:cubicBezTo>
                  <a:pt x="6158859" y="3964854"/>
                  <a:pt x="6020010" y="3873153"/>
                  <a:pt x="5917662" y="3902927"/>
                </a:cubicBezTo>
                <a:cubicBezTo>
                  <a:pt x="5815314" y="3932701"/>
                  <a:pt x="5675937" y="3872169"/>
                  <a:pt x="5511131" y="3902927"/>
                </a:cubicBezTo>
                <a:cubicBezTo>
                  <a:pt x="5346325" y="3933685"/>
                  <a:pt x="5083755" y="3895531"/>
                  <a:pt x="4976222" y="3902927"/>
                </a:cubicBezTo>
                <a:cubicBezTo>
                  <a:pt x="4868689" y="3910323"/>
                  <a:pt x="4641661" y="3878827"/>
                  <a:pt x="4398519" y="3902927"/>
                </a:cubicBezTo>
                <a:cubicBezTo>
                  <a:pt x="4155377" y="3927027"/>
                  <a:pt x="3860768" y="3807512"/>
                  <a:pt x="3521268" y="3902927"/>
                </a:cubicBezTo>
                <a:cubicBezTo>
                  <a:pt x="3417111" y="3930349"/>
                  <a:pt x="3271569" y="3908349"/>
                  <a:pt x="3043110" y="3924237"/>
                </a:cubicBezTo>
                <a:cubicBezTo>
                  <a:pt x="2814651" y="3940125"/>
                  <a:pt x="2764959" y="3925193"/>
                  <a:pt x="2501898" y="3948357"/>
                </a:cubicBezTo>
                <a:cubicBezTo>
                  <a:pt x="2238837" y="3971521"/>
                  <a:pt x="2213865" y="3920997"/>
                  <a:pt x="1944923" y="3973180"/>
                </a:cubicBezTo>
                <a:cubicBezTo>
                  <a:pt x="1738463" y="3992498"/>
                  <a:pt x="1522922" y="3880402"/>
                  <a:pt x="1408507" y="3902927"/>
                </a:cubicBezTo>
                <a:cubicBezTo>
                  <a:pt x="1304801" y="3945019"/>
                  <a:pt x="1214773" y="3885145"/>
                  <a:pt x="1044664" y="3902927"/>
                </a:cubicBezTo>
                <a:cubicBezTo>
                  <a:pt x="874555" y="3920709"/>
                  <a:pt x="796858" y="3878453"/>
                  <a:pt x="650501" y="3902927"/>
                </a:cubicBezTo>
                <a:cubicBezTo>
                  <a:pt x="274877" y="3876031"/>
                  <a:pt x="8721" y="3625993"/>
                  <a:pt x="0" y="3252426"/>
                </a:cubicBezTo>
                <a:cubicBezTo>
                  <a:pt x="1" y="3252430"/>
                  <a:pt x="0" y="3252433"/>
                  <a:pt x="0" y="3252439"/>
                </a:cubicBezTo>
                <a:cubicBezTo>
                  <a:pt x="-27996" y="3046915"/>
                  <a:pt x="54108" y="2994410"/>
                  <a:pt x="0" y="2784088"/>
                </a:cubicBezTo>
                <a:cubicBezTo>
                  <a:pt x="-54108" y="2573766"/>
                  <a:pt x="54523" y="2471620"/>
                  <a:pt x="0" y="2276707"/>
                </a:cubicBezTo>
                <a:lnTo>
                  <a:pt x="0" y="2276707"/>
                </a:lnTo>
                <a:cubicBezTo>
                  <a:pt x="-1111" y="2121164"/>
                  <a:pt x="3151" y="1934237"/>
                  <a:pt x="0" y="1734638"/>
                </a:cubicBezTo>
                <a:cubicBezTo>
                  <a:pt x="-3151" y="1535039"/>
                  <a:pt x="27990" y="1394564"/>
                  <a:pt x="0" y="1176308"/>
                </a:cubicBezTo>
                <a:cubicBezTo>
                  <a:pt x="-27990" y="958052"/>
                  <a:pt x="18635" y="842012"/>
                  <a:pt x="0" y="650501"/>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26986"/>
                      <a:gd name="adj2" fmla="val 51800"/>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00357087"/>
      </p:ext>
    </p:extLst>
  </p:cSld>
  <p:clrMapOvr>
    <a:masterClrMapping/>
  </p:clrMapOvr>
  <mc:AlternateContent xmlns:mc="http://schemas.openxmlformats.org/markup-compatibility/2006" xmlns:p14="http://schemas.microsoft.com/office/powerpoint/2010/main">
    <mc:Choice Requires="p14">
      <p:transition spd="slow" p14:dur="2000" advTm="18704"/>
    </mc:Choice>
    <mc:Fallback xmlns="">
      <p:transition spd="slow" advTm="18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19</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24226"/>
            <a:ext cx="8437563" cy="699425"/>
          </a:xfrm>
        </p:spPr>
        <p:txBody>
          <a:bodyPr>
            <a:normAutofit/>
          </a:bodyPr>
          <a:lstStyle/>
          <a:p>
            <a:r>
              <a:rPr lang="en-GB" sz="3200" dirty="0"/>
              <a:t>Development activity 8</a:t>
            </a:r>
          </a:p>
        </p:txBody>
      </p:sp>
      <p:sp>
        <p:nvSpPr>
          <p:cNvPr id="2" name="TextBox 1">
            <a:extLst>
              <a:ext uri="{FF2B5EF4-FFF2-40B4-BE49-F238E27FC236}">
                <a16:creationId xmlns:a16="http://schemas.microsoft.com/office/drawing/2014/main" id="{CFC7A409-BCAE-DBA2-1A6A-F5751A483D1A}"/>
              </a:ext>
            </a:extLst>
          </p:cNvPr>
          <p:cNvSpPr txBox="1"/>
          <p:nvPr/>
        </p:nvSpPr>
        <p:spPr>
          <a:xfrm>
            <a:off x="232950" y="573938"/>
            <a:ext cx="7686376" cy="1200329"/>
          </a:xfrm>
          <a:prstGeom prst="rect">
            <a:avLst/>
          </a:prstGeom>
          <a:noFill/>
        </p:spPr>
        <p:txBody>
          <a:bodyPr wrap="square">
            <a:spAutoFit/>
          </a:bodyPr>
          <a:lstStyle/>
          <a:p>
            <a:pPr marL="457200" indent="-457200">
              <a:buAutoNum type="alphaLcParenR"/>
            </a:pPr>
            <a:r>
              <a:rPr lang="en-GB" sz="2400" dirty="0">
                <a:effectLst/>
                <a:ea typeface="Aptos" panose="020B0004020202020204" pitchFamily="34" charset="0"/>
                <a:cs typeface="Times New Roman" panose="02020603050405020304" pitchFamily="18" charset="0"/>
              </a:rPr>
              <a:t>Compare answer 3</a:t>
            </a:r>
            <a:r>
              <a:rPr lang="en-GB" sz="2400" dirty="0">
                <a:ea typeface="Aptos" panose="020B0004020202020204" pitchFamily="34" charset="0"/>
                <a:cs typeface="Times New Roman" panose="02020603050405020304" pitchFamily="18" charset="0"/>
              </a:rPr>
              <a:t> with the model answer.</a:t>
            </a:r>
            <a:r>
              <a:rPr lang="en-GB" sz="2400" dirty="0">
                <a:effectLst/>
                <a:ea typeface="Aptos" panose="020B0004020202020204" pitchFamily="34" charset="0"/>
                <a:cs typeface="Times New Roman" panose="02020603050405020304" pitchFamily="18" charset="0"/>
              </a:rPr>
              <a:t> </a:t>
            </a:r>
          </a:p>
          <a:p>
            <a:pPr marL="457200" indent="-457200">
              <a:buAutoNum type="alphaLcParenR"/>
            </a:pPr>
            <a:r>
              <a:rPr lang="en-GB" sz="2400" dirty="0">
                <a:ea typeface="Aptos" panose="020B0004020202020204" pitchFamily="34" charset="0"/>
                <a:cs typeface="Times New Roman" panose="02020603050405020304" pitchFamily="18" charset="0"/>
              </a:rPr>
              <a:t>Discuss which is the best answer. Give reasons for your choice</a:t>
            </a:r>
            <a:r>
              <a:rPr lang="en-GB" sz="2400" b="1" dirty="0">
                <a:ea typeface="Aptos" panose="020B0004020202020204" pitchFamily="34" charset="0"/>
                <a:cs typeface="Times New Roman" panose="02020603050405020304" pitchFamily="18" charset="0"/>
              </a:rPr>
              <a:t>. </a:t>
            </a:r>
            <a:endParaRPr lang="en-GB" sz="2400" b="1" dirty="0">
              <a:effectLst/>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DE6BEF6-D993-5362-733C-1D3A929D5B16}"/>
              </a:ext>
            </a:extLst>
          </p:cNvPr>
          <p:cNvSpPr txBox="1"/>
          <p:nvPr/>
        </p:nvSpPr>
        <p:spPr>
          <a:xfrm>
            <a:off x="398034" y="1838285"/>
            <a:ext cx="8347931" cy="2800767"/>
          </a:xfrm>
          <a:prstGeom prst="rect">
            <a:avLst/>
          </a:prstGeom>
          <a:noFill/>
        </p:spPr>
        <p:txBody>
          <a:bodyPr wrap="square">
            <a:spAutoFit/>
          </a:bodyPr>
          <a:lstStyle/>
          <a:p>
            <a:r>
              <a:rPr lang="en-GB" sz="2200" b="1" kern="0" dirty="0">
                <a:effectLst/>
                <a:latin typeface="Arial" panose="020B0604020202020204" pitchFamily="34" charset="0"/>
                <a:ea typeface="Aptos" panose="020B0004020202020204" pitchFamily="34" charset="0"/>
              </a:rPr>
              <a:t>Answer 3: </a:t>
            </a:r>
            <a:r>
              <a:rPr lang="en-GB" sz="2200" kern="0" dirty="0">
                <a:effectLst/>
                <a:latin typeface="Arial" panose="020B0604020202020204" pitchFamily="34" charset="0"/>
                <a:ea typeface="Aptos" panose="020B0004020202020204" pitchFamily="34" charset="0"/>
              </a:rPr>
              <a:t>The furniture company wants to be better for the environment but does not have a lot of money. Because it is in a place where people really care about being green, it needs to find ways to do this without spending too much. </a:t>
            </a:r>
            <a:r>
              <a:rPr lang="en-GB" sz="2200" dirty="0">
                <a:effectLst/>
                <a:latin typeface="Arial" panose="020B0604020202020204" pitchFamily="34" charset="0"/>
                <a:ea typeface="Aptos" panose="020B0004020202020204" pitchFamily="34" charset="0"/>
                <a:cs typeface="Times New Roman" panose="02020603050405020304" pitchFamily="18" charset="0"/>
              </a:rPr>
              <a:t>It could use old materials to make new furniture or try to use less power in its building. Another idea is to join groups in the area that care about the environment. This could help the company find ways to be greener without great expense.</a:t>
            </a:r>
            <a:endParaRPr lang="en-GB" sz="22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flipV="1">
            <a:off x="278160" y="1774266"/>
            <a:ext cx="8632890" cy="2928807"/>
          </a:xfrm>
          <a:custGeom>
            <a:avLst/>
            <a:gdLst>
              <a:gd name="connsiteX0" fmla="*/ 0 w 8632890"/>
              <a:gd name="connsiteY0" fmla="*/ 0 h 2928807"/>
              <a:gd name="connsiteX1" fmla="*/ 1438815 w 8632890"/>
              <a:gd name="connsiteY1" fmla="*/ 0 h 2928807"/>
              <a:gd name="connsiteX2" fmla="*/ 1438815 w 8632890"/>
              <a:gd name="connsiteY2" fmla="*/ 0 h 2928807"/>
              <a:gd name="connsiteX3" fmla="*/ 3597038 w 8632890"/>
              <a:gd name="connsiteY3" fmla="*/ 0 h 2928807"/>
              <a:gd name="connsiteX4" fmla="*/ 8632890 w 8632890"/>
              <a:gd name="connsiteY4" fmla="*/ 0 h 2928807"/>
              <a:gd name="connsiteX5" fmla="*/ 8632890 w 8632890"/>
              <a:gd name="connsiteY5" fmla="*/ 1708471 h 2928807"/>
              <a:gd name="connsiteX6" fmla="*/ 8632890 w 8632890"/>
              <a:gd name="connsiteY6" fmla="*/ 1708471 h 2928807"/>
              <a:gd name="connsiteX7" fmla="*/ 8632890 w 8632890"/>
              <a:gd name="connsiteY7" fmla="*/ 2440673 h 2928807"/>
              <a:gd name="connsiteX8" fmla="*/ 8632890 w 8632890"/>
              <a:gd name="connsiteY8" fmla="*/ 2928807 h 2928807"/>
              <a:gd name="connsiteX9" fmla="*/ 3597038 w 8632890"/>
              <a:gd name="connsiteY9" fmla="*/ 2928807 h 2928807"/>
              <a:gd name="connsiteX10" fmla="*/ 2281673 w 8632890"/>
              <a:gd name="connsiteY10" fmla="*/ 2928807 h 2928807"/>
              <a:gd name="connsiteX11" fmla="*/ 1438815 w 8632890"/>
              <a:gd name="connsiteY11" fmla="*/ 2928807 h 2928807"/>
              <a:gd name="connsiteX12" fmla="*/ 0 w 8632890"/>
              <a:gd name="connsiteY12" fmla="*/ 2928807 h 2928807"/>
              <a:gd name="connsiteX13" fmla="*/ 0 w 8632890"/>
              <a:gd name="connsiteY13" fmla="*/ 2440673 h 2928807"/>
              <a:gd name="connsiteX14" fmla="*/ 0 w 8632890"/>
              <a:gd name="connsiteY14" fmla="*/ 1708471 h 2928807"/>
              <a:gd name="connsiteX15" fmla="*/ 0 w 8632890"/>
              <a:gd name="connsiteY15" fmla="*/ 1708471 h 2928807"/>
              <a:gd name="connsiteX16" fmla="*/ 0 w 8632890"/>
              <a:gd name="connsiteY16" fmla="*/ 0 h 292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32890" h="2928807" extrusionOk="0">
                <a:moveTo>
                  <a:pt x="0" y="0"/>
                </a:moveTo>
                <a:cubicBezTo>
                  <a:pt x="312588" y="89172"/>
                  <a:pt x="745621" y="96101"/>
                  <a:pt x="1438815" y="0"/>
                </a:cubicBezTo>
                <a:lnTo>
                  <a:pt x="1438815" y="0"/>
                </a:lnTo>
                <a:cubicBezTo>
                  <a:pt x="2425221" y="39021"/>
                  <a:pt x="3317118" y="-138200"/>
                  <a:pt x="3597038" y="0"/>
                </a:cubicBezTo>
                <a:cubicBezTo>
                  <a:pt x="5511012" y="24883"/>
                  <a:pt x="6573356" y="54768"/>
                  <a:pt x="8632890" y="0"/>
                </a:cubicBezTo>
                <a:cubicBezTo>
                  <a:pt x="8736154" y="415303"/>
                  <a:pt x="8649497" y="1310618"/>
                  <a:pt x="8632890" y="1708471"/>
                </a:cubicBezTo>
                <a:lnTo>
                  <a:pt x="8632890" y="1708471"/>
                </a:lnTo>
                <a:cubicBezTo>
                  <a:pt x="8663384" y="2054033"/>
                  <a:pt x="8638566" y="2292382"/>
                  <a:pt x="8632890" y="2440673"/>
                </a:cubicBezTo>
                <a:cubicBezTo>
                  <a:pt x="8636505" y="2576414"/>
                  <a:pt x="8661953" y="2702880"/>
                  <a:pt x="8632890" y="2928807"/>
                </a:cubicBezTo>
                <a:cubicBezTo>
                  <a:pt x="7593542" y="2929819"/>
                  <a:pt x="4125835" y="3081641"/>
                  <a:pt x="3597038" y="2928807"/>
                </a:cubicBezTo>
                <a:cubicBezTo>
                  <a:pt x="3412983" y="2959824"/>
                  <a:pt x="2603354" y="3014882"/>
                  <a:pt x="2281673" y="2928807"/>
                </a:cubicBezTo>
                <a:cubicBezTo>
                  <a:pt x="1869502" y="2912671"/>
                  <a:pt x="1545162" y="2868193"/>
                  <a:pt x="1438815" y="2928807"/>
                </a:cubicBezTo>
                <a:cubicBezTo>
                  <a:pt x="776478" y="2998573"/>
                  <a:pt x="652348" y="2883233"/>
                  <a:pt x="0" y="2928807"/>
                </a:cubicBezTo>
                <a:cubicBezTo>
                  <a:pt x="40409" y="2775710"/>
                  <a:pt x="27679" y="2675901"/>
                  <a:pt x="0" y="2440673"/>
                </a:cubicBezTo>
                <a:cubicBezTo>
                  <a:pt x="52884" y="2303175"/>
                  <a:pt x="-55466" y="1926817"/>
                  <a:pt x="0" y="1708471"/>
                </a:cubicBezTo>
                <a:lnTo>
                  <a:pt x="0" y="1708471"/>
                </a:lnTo>
                <a:cubicBezTo>
                  <a:pt x="-140250" y="1148393"/>
                  <a:pt x="-54851" y="420714"/>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23570"/>
                      <a:gd name="adj2" fmla="val 4865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52817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06</a:t>
            </a:r>
            <a:endParaRPr lang="en-US" dirty="0"/>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400" dirty="0"/>
              <a:t>Legislation/regulation</a:t>
            </a:r>
            <a:endParaRPr lang="en-US" sz="2400" dirty="0"/>
          </a:p>
        </p:txBody>
      </p:sp>
      <p:sp>
        <p:nvSpPr>
          <p:cNvPr id="4" name="Subtitle 2" descr="Health and safety">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62678" y="4029223"/>
            <a:ext cx="5976664" cy="276999"/>
          </a:xfrm>
          <a:prstGeom prst="rect">
            <a:avLst/>
          </a:prstGeom>
          <a:noFill/>
        </p:spPr>
        <p:txBody>
          <a:bodyPr wrap="square" lIns="0" tIns="0" rIns="0" bIns="0" rtlCol="0">
            <a:spAutoFit/>
          </a:bodyPr>
          <a:lstStyle/>
          <a:p>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Health and safety </a:t>
            </a:r>
            <a:endParaRPr lang="en-GB" sz="1350" dirty="0"/>
          </a:p>
        </p:txBody>
      </p:sp>
    </p:spTree>
    <p:extLst>
      <p:ext uri="{BB962C8B-B14F-4D97-AF65-F5344CB8AC3E}">
        <p14:creationId xmlns:p14="http://schemas.microsoft.com/office/powerpoint/2010/main" val="1018586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09</a:t>
            </a:r>
            <a:r>
              <a:rPr lang="en-US" sz="8500" dirty="0"/>
              <a:t>  </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400" dirty="0"/>
              <a:t>Professionalism and ethics</a:t>
            </a:r>
            <a:endParaRPr lang="en-US" sz="2400" dirty="0"/>
          </a:p>
        </p:txBody>
      </p:sp>
      <p:sp>
        <p:nvSpPr>
          <p:cNvPr id="4" name="Subtitle 2" descr="An understanding of professional standards and conduct in the workplace">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99792" y="4083918"/>
            <a:ext cx="4772162" cy="553998"/>
          </a:xfrm>
          <a:prstGeom prst="rect">
            <a:avLst/>
          </a:prstGeom>
          <a:noFill/>
        </p:spPr>
        <p:txBody>
          <a:bodyPr wrap="square" lIns="0" tIns="0" rIns="0" bIns="0" rtlCol="0" anchor="t">
            <a:spAutoFit/>
          </a:bodyPr>
          <a:lstStyle/>
          <a:p>
            <a:r>
              <a:rPr lang="en-GB" sz="1800" dirty="0">
                <a:solidFill>
                  <a:schemeClr val="bg1"/>
                </a:solidFill>
                <a:effectLst/>
                <a:latin typeface="Arial"/>
                <a:ea typeface="Arial" panose="020B0604020202020204" pitchFamily="34" charset="0"/>
                <a:cs typeface="Arial"/>
              </a:rPr>
              <a:t>An understanding of professional standards and conduct in the workplace</a:t>
            </a:r>
            <a:endParaRPr lang="en-GB" sz="1350" dirty="0">
              <a:solidFill>
                <a:schemeClr val="bg1"/>
              </a:solidFill>
              <a:latin typeface="Arial"/>
              <a:cs typeface="Arial"/>
            </a:endParaRPr>
          </a:p>
        </p:txBody>
      </p:sp>
    </p:spTree>
    <p:extLst>
      <p:ext uri="{BB962C8B-B14F-4D97-AF65-F5344CB8AC3E}">
        <p14:creationId xmlns:p14="http://schemas.microsoft.com/office/powerpoint/2010/main" val="2037798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21</a:t>
            </a:fld>
            <a:endParaRPr lang="en-GB" dirty="0"/>
          </a:p>
        </p:txBody>
      </p:sp>
      <p:sp>
        <p:nvSpPr>
          <p:cNvPr id="12" name="Title 11"/>
          <p:cNvSpPr>
            <a:spLocks noGrp="1"/>
          </p:cNvSpPr>
          <p:nvPr>
            <p:ph type="title"/>
          </p:nvPr>
        </p:nvSpPr>
        <p:spPr>
          <a:xfrm>
            <a:off x="232950" y="318121"/>
            <a:ext cx="8437563" cy="699425"/>
          </a:xfrm>
        </p:spPr>
        <p:txBody>
          <a:bodyPr>
            <a:normAutofit/>
          </a:bodyPr>
          <a:lstStyle/>
          <a:p>
            <a:r>
              <a:rPr lang="en-GB" sz="3200" dirty="0"/>
              <a:t>Question 26</a:t>
            </a:r>
            <a:endParaRPr lang="en-US" sz="3200" dirty="0"/>
          </a:p>
        </p:txBody>
      </p:sp>
      <p:pic>
        <p:nvPicPr>
          <p:cNvPr id="2" name="9 - Q26 Audio" descr="Play audio">
            <a:hlinkClick r:id="" action="ppaction://media"/>
            <a:extLst>
              <a:ext uri="{FF2B5EF4-FFF2-40B4-BE49-F238E27FC236}">
                <a16:creationId xmlns:a16="http://schemas.microsoft.com/office/drawing/2014/main" id="{2EF9EDCD-F2F2-8D61-4225-6FB00A4368A1}"/>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697375" y="261433"/>
            <a:ext cx="406400" cy="406400"/>
          </a:xfrm>
          <a:prstGeom prst="rect">
            <a:avLst/>
          </a:prstGeom>
        </p:spPr>
      </p:pic>
      <p:sp>
        <p:nvSpPr>
          <p:cNvPr id="5" name="Text Placeholder 4"/>
          <p:cNvSpPr>
            <a:spLocks noGrp="1"/>
          </p:cNvSpPr>
          <p:nvPr>
            <p:ph type="body" sz="quarter" idx="12"/>
          </p:nvPr>
        </p:nvSpPr>
        <p:spPr>
          <a:xfrm>
            <a:off x="232950" y="833785"/>
            <a:ext cx="8153404" cy="3601574"/>
          </a:xfrm>
        </p:spPr>
        <p:txBody>
          <a:bodyPr vert="horz" lIns="0" tIns="0" rIns="0" bIns="0" rtlCol="0" anchor="t">
            <a:noAutofit/>
          </a:bodyPr>
          <a:lstStyle/>
          <a:p>
            <a:pPr>
              <a:lnSpc>
                <a:spcPct val="100000"/>
              </a:lnSpc>
            </a:pPr>
            <a:r>
              <a:rPr lang="en-GB" sz="2200" dirty="0">
                <a:effectLst/>
                <a:latin typeface="Arial" panose="020B0604020202020204" pitchFamily="34" charset="0"/>
                <a:ea typeface="Arial" panose="020B0604020202020204" pitchFamily="34" charset="0"/>
                <a:cs typeface="Arial" panose="020B0604020202020204" pitchFamily="34" charset="0"/>
              </a:rPr>
              <a:t>A ceramics maker is invited to a charity event. The event is to promote ceramics products made by schoolchildren in Africa. The event is attended by potential buyers of ceramic products. The ceramics maker has business cards with their details as well as leaflets showing some of their designs. The ceramics maker gives out the cards and leaflets to people attending at the event. </a:t>
            </a:r>
          </a:p>
          <a:p>
            <a:pPr>
              <a:lnSpc>
                <a:spcPct val="100000"/>
              </a:lnSpc>
            </a:pPr>
            <a:endParaRPr lang="en-GB" sz="2200" b="1" dirty="0">
              <a:solidFill>
                <a:srgbClr val="E51C41"/>
              </a:solidFill>
            </a:endParaRPr>
          </a:p>
          <a:p>
            <a:pPr>
              <a:lnSpc>
                <a:spcPct val="100000"/>
              </a:lnSpc>
            </a:pPr>
            <a:r>
              <a:rPr lang="en-GB" sz="2200" b="1" dirty="0">
                <a:solidFill>
                  <a:srgbClr val="E51C41"/>
                </a:solidFill>
              </a:rPr>
              <a:t>Discuss </a:t>
            </a:r>
            <a:r>
              <a:rPr lang="en-GB" sz="2200" dirty="0">
                <a:solidFill>
                  <a:srgbClr val="E51C41"/>
                </a:solidFill>
                <a:ea typeface="+mn-lt"/>
                <a:cs typeface="+mn-lt"/>
              </a:rPr>
              <a:t>the ethics of the actions of the ceramics maker. </a:t>
            </a:r>
            <a:endParaRPr lang="en-GB" sz="2200" dirty="0">
              <a:solidFill>
                <a:srgbClr val="E51C41"/>
              </a:solidFill>
              <a:cs typeface="Arial"/>
            </a:endParaRPr>
          </a:p>
          <a:p>
            <a:pPr>
              <a:lnSpc>
                <a:spcPct val="100000"/>
              </a:lnSpc>
            </a:pPr>
            <a:endParaRPr lang="en-GB" sz="2200" dirty="0">
              <a:solidFill>
                <a:srgbClr val="E51C41"/>
              </a:solidFill>
              <a:cs typeface="Arial"/>
            </a:endParaRPr>
          </a:p>
          <a:p>
            <a:pPr>
              <a:lnSpc>
                <a:spcPct val="100000"/>
              </a:lnSpc>
            </a:pPr>
            <a:r>
              <a:rPr lang="en-GB" sz="2200" dirty="0">
                <a:cs typeface="Arial"/>
              </a:rPr>
              <a:t>Issue: Using someone else’s event for self-promotion</a:t>
            </a:r>
          </a:p>
          <a:p>
            <a:pPr>
              <a:lnSpc>
                <a:spcPct val="100000"/>
              </a:lnSpc>
            </a:pPr>
            <a:br>
              <a:rPr lang="en-GB" sz="1400" b="1" dirty="0"/>
            </a:br>
            <a:endParaRPr lang="en-GB" sz="2400" dirty="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708044998"/>
      </p:ext>
    </p:extLst>
  </p:cSld>
  <p:clrMapOvr>
    <a:masterClrMapping/>
  </p:clrMapOvr>
  <mc:AlternateContent xmlns:mc="http://schemas.openxmlformats.org/markup-compatibility/2006" xmlns:p14="http://schemas.microsoft.com/office/powerpoint/2010/main">
    <mc:Choice Requires="p14">
      <p:transition spd="slow" p14:dur="2000" advTm="86950"/>
    </mc:Choice>
    <mc:Fallback xmlns="">
      <p:transition spd="slow" advTm="8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22</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4000" y="322147"/>
            <a:ext cx="8437563" cy="699425"/>
          </a:xfrm>
        </p:spPr>
        <p:txBody>
          <a:bodyPr>
            <a:normAutofit/>
          </a:bodyPr>
          <a:lstStyle/>
          <a:p>
            <a:r>
              <a:rPr lang="en-GB" sz="3200" dirty="0"/>
              <a:t>Question 26 sample answers</a:t>
            </a:r>
          </a:p>
        </p:txBody>
      </p:sp>
      <p:pic>
        <p:nvPicPr>
          <p:cNvPr id="2" name="9 - Q26 SA 1" descr="Play audio">
            <a:hlinkClick r:id="" action="ppaction://media"/>
            <a:extLst>
              <a:ext uri="{FF2B5EF4-FFF2-40B4-BE49-F238E27FC236}">
                <a16:creationId xmlns:a16="http://schemas.microsoft.com/office/drawing/2014/main" id="{985AD261-C94B-DA1F-1DD9-7631D93F8C43}"/>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187348"/>
            <a:ext cx="406400" cy="406400"/>
          </a:xfrm>
          <a:prstGeom prst="rect">
            <a:avLst/>
          </a:prstGeom>
        </p:spPr>
      </p:pic>
      <p:sp>
        <p:nvSpPr>
          <p:cNvPr id="3" name="TextBox 2">
            <a:extLst>
              <a:ext uri="{FF2B5EF4-FFF2-40B4-BE49-F238E27FC236}">
                <a16:creationId xmlns:a16="http://schemas.microsoft.com/office/drawing/2014/main" id="{6DCBA3FA-A638-5E6A-3338-DBD6611BDA78}"/>
              </a:ext>
            </a:extLst>
          </p:cNvPr>
          <p:cNvSpPr txBox="1"/>
          <p:nvPr/>
        </p:nvSpPr>
        <p:spPr>
          <a:xfrm>
            <a:off x="192967" y="1071339"/>
            <a:ext cx="8519628" cy="3000821"/>
          </a:xfrm>
          <a:prstGeom prst="rect">
            <a:avLst/>
          </a:prstGeom>
          <a:noFill/>
        </p:spPr>
        <p:txBody>
          <a:bodyPr wrap="square">
            <a:spAutoFit/>
          </a:bodyPr>
          <a:lstStyle/>
          <a:p>
            <a:pPr marL="228600"/>
            <a:r>
              <a:rPr lang="en-GB" sz="2700" b="1" dirty="0">
                <a:effectLst/>
                <a:latin typeface="Arial" panose="020B0604020202020204" pitchFamily="34" charset="0"/>
                <a:ea typeface="Aptos" panose="020B0004020202020204" pitchFamily="34" charset="0"/>
                <a:cs typeface="Times New Roman" panose="02020603050405020304" pitchFamily="18" charset="0"/>
              </a:rPr>
              <a:t>Answer 1: </a:t>
            </a:r>
            <a:r>
              <a:rPr lang="en-GB" sz="2700" dirty="0">
                <a:effectLst/>
                <a:latin typeface="Arial" panose="020B0604020202020204" pitchFamily="34" charset="0"/>
                <a:ea typeface="Aptos" panose="020B0004020202020204" pitchFamily="34" charset="0"/>
                <a:cs typeface="Times New Roman" panose="02020603050405020304" pitchFamily="18" charset="0"/>
              </a:rPr>
              <a:t>The ceramics maker is acting unethically as they are in an attendance at a charity event for ceramics made by schoolchildren in Africa. So, it is distasteful for them to promote their own ceramics at the charity event as they could be taking away potential sales and charitable donations, which is the main intention of the event.</a:t>
            </a:r>
            <a:endParaRPr lang="en-GB" sz="27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8" name="Speech Bubble: Rectangle with Corners Rounded 7">
            <a:extLst>
              <a:ext uri="{FF2B5EF4-FFF2-40B4-BE49-F238E27FC236}">
                <a16:creationId xmlns:a16="http://schemas.microsoft.com/office/drawing/2014/main" id="{DFE68D5E-C0EF-75DE-AEF9-3A428CA98297}"/>
              </a:ext>
              <a:ext uri="{C183D7F6-B498-43B3-948B-1728B52AA6E4}">
                <adec:decorative xmlns:adec="http://schemas.microsoft.com/office/drawing/2017/decorative" val="1"/>
              </a:ext>
            </a:extLst>
          </p:cNvPr>
          <p:cNvSpPr/>
          <p:nvPr/>
        </p:nvSpPr>
        <p:spPr>
          <a:xfrm>
            <a:off x="312186" y="741560"/>
            <a:ext cx="8519628" cy="3730079"/>
          </a:xfrm>
          <a:custGeom>
            <a:avLst/>
            <a:gdLst>
              <a:gd name="connsiteX0" fmla="*/ 0 w 8519628"/>
              <a:gd name="connsiteY0" fmla="*/ 621692 h 3730079"/>
              <a:gd name="connsiteX1" fmla="*/ 621692 w 8519628"/>
              <a:gd name="connsiteY1" fmla="*/ 0 h 3730079"/>
              <a:gd name="connsiteX2" fmla="*/ 1419938 w 8519628"/>
              <a:gd name="connsiteY2" fmla="*/ 0 h 3730079"/>
              <a:gd name="connsiteX3" fmla="*/ 1419938 w 8519628"/>
              <a:gd name="connsiteY3" fmla="*/ 0 h 3730079"/>
              <a:gd name="connsiteX4" fmla="*/ 3549845 w 8519628"/>
              <a:gd name="connsiteY4" fmla="*/ 0 h 3730079"/>
              <a:gd name="connsiteX5" fmla="*/ 7897936 w 8519628"/>
              <a:gd name="connsiteY5" fmla="*/ 0 h 3730079"/>
              <a:gd name="connsiteX6" fmla="*/ 8519628 w 8519628"/>
              <a:gd name="connsiteY6" fmla="*/ 621692 h 3730079"/>
              <a:gd name="connsiteX7" fmla="*/ 8519628 w 8519628"/>
              <a:gd name="connsiteY7" fmla="*/ 2175879 h 3730079"/>
              <a:gd name="connsiteX8" fmla="*/ 8519628 w 8519628"/>
              <a:gd name="connsiteY8" fmla="*/ 2175879 h 3730079"/>
              <a:gd name="connsiteX9" fmla="*/ 8519628 w 8519628"/>
              <a:gd name="connsiteY9" fmla="*/ 3108399 h 3730079"/>
              <a:gd name="connsiteX10" fmla="*/ 8519628 w 8519628"/>
              <a:gd name="connsiteY10" fmla="*/ 3108387 h 3730079"/>
              <a:gd name="connsiteX11" fmla="*/ 7897936 w 8519628"/>
              <a:gd name="connsiteY11" fmla="*/ 3730079 h 3730079"/>
              <a:gd name="connsiteX12" fmla="*/ 3549845 w 8519628"/>
              <a:gd name="connsiteY12" fmla="*/ 3730079 h 3730079"/>
              <a:gd name="connsiteX13" fmla="*/ 2468903 w 8519628"/>
              <a:gd name="connsiteY13" fmla="*/ 4053850 h 3730079"/>
              <a:gd name="connsiteX14" fmla="*/ 1419938 w 8519628"/>
              <a:gd name="connsiteY14" fmla="*/ 3730079 h 3730079"/>
              <a:gd name="connsiteX15" fmla="*/ 621692 w 8519628"/>
              <a:gd name="connsiteY15" fmla="*/ 3730079 h 3730079"/>
              <a:gd name="connsiteX16" fmla="*/ 0 w 8519628"/>
              <a:gd name="connsiteY16" fmla="*/ 3108387 h 3730079"/>
              <a:gd name="connsiteX17" fmla="*/ 0 w 8519628"/>
              <a:gd name="connsiteY17" fmla="*/ 3108399 h 3730079"/>
              <a:gd name="connsiteX18" fmla="*/ 0 w 8519628"/>
              <a:gd name="connsiteY18" fmla="*/ 2175879 h 3730079"/>
              <a:gd name="connsiteX19" fmla="*/ 0 w 8519628"/>
              <a:gd name="connsiteY19" fmla="*/ 2175879 h 3730079"/>
              <a:gd name="connsiteX20" fmla="*/ 0 w 8519628"/>
              <a:gd name="connsiteY20" fmla="*/ 621692 h 373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19628" h="3730079" extrusionOk="0">
                <a:moveTo>
                  <a:pt x="0" y="621692"/>
                </a:moveTo>
                <a:cubicBezTo>
                  <a:pt x="-24342" y="271284"/>
                  <a:pt x="290881" y="1347"/>
                  <a:pt x="621692" y="0"/>
                </a:cubicBezTo>
                <a:cubicBezTo>
                  <a:pt x="820933" y="-57204"/>
                  <a:pt x="1063446" y="-40941"/>
                  <a:pt x="1419938" y="0"/>
                </a:cubicBezTo>
                <a:lnTo>
                  <a:pt x="1419938" y="0"/>
                </a:lnTo>
                <a:cubicBezTo>
                  <a:pt x="2319836" y="132748"/>
                  <a:pt x="3026521" y="30030"/>
                  <a:pt x="3549845" y="0"/>
                </a:cubicBezTo>
                <a:cubicBezTo>
                  <a:pt x="5454575" y="54677"/>
                  <a:pt x="7161243" y="5044"/>
                  <a:pt x="7897936" y="0"/>
                </a:cubicBezTo>
                <a:cubicBezTo>
                  <a:pt x="8224539" y="-58479"/>
                  <a:pt x="8513348" y="283038"/>
                  <a:pt x="8519628" y="621692"/>
                </a:cubicBezTo>
                <a:cubicBezTo>
                  <a:pt x="8440036" y="1024929"/>
                  <a:pt x="8595611" y="1665864"/>
                  <a:pt x="8519628" y="2175879"/>
                </a:cubicBezTo>
                <a:lnTo>
                  <a:pt x="8519628" y="2175879"/>
                </a:lnTo>
                <a:cubicBezTo>
                  <a:pt x="8554563" y="2409243"/>
                  <a:pt x="8566451" y="3006737"/>
                  <a:pt x="8519628" y="3108399"/>
                </a:cubicBezTo>
                <a:cubicBezTo>
                  <a:pt x="8519629" y="3108393"/>
                  <a:pt x="8519629" y="3108393"/>
                  <a:pt x="8519628" y="3108387"/>
                </a:cubicBezTo>
                <a:cubicBezTo>
                  <a:pt x="8542460" y="3407117"/>
                  <a:pt x="8267582" y="3735857"/>
                  <a:pt x="7897936" y="3730079"/>
                </a:cubicBezTo>
                <a:cubicBezTo>
                  <a:pt x="5790333" y="3819661"/>
                  <a:pt x="5531594" y="3594052"/>
                  <a:pt x="3549845" y="3730079"/>
                </a:cubicBezTo>
                <a:cubicBezTo>
                  <a:pt x="3027243" y="3939754"/>
                  <a:pt x="2985137" y="3957350"/>
                  <a:pt x="2468903" y="4053850"/>
                </a:cubicBezTo>
                <a:cubicBezTo>
                  <a:pt x="2111836" y="3990471"/>
                  <a:pt x="1531767" y="3766916"/>
                  <a:pt x="1419938" y="3730079"/>
                </a:cubicBezTo>
                <a:cubicBezTo>
                  <a:pt x="1184749" y="3745913"/>
                  <a:pt x="844810" y="3719950"/>
                  <a:pt x="621692" y="3730079"/>
                </a:cubicBezTo>
                <a:cubicBezTo>
                  <a:pt x="257946" y="3707675"/>
                  <a:pt x="59650" y="3478047"/>
                  <a:pt x="0" y="3108387"/>
                </a:cubicBezTo>
                <a:cubicBezTo>
                  <a:pt x="-1" y="3108392"/>
                  <a:pt x="0" y="3108395"/>
                  <a:pt x="0" y="3108399"/>
                </a:cubicBezTo>
                <a:cubicBezTo>
                  <a:pt x="-63907" y="2863963"/>
                  <a:pt x="-16545" y="2291899"/>
                  <a:pt x="0" y="2175879"/>
                </a:cubicBezTo>
                <a:lnTo>
                  <a:pt x="0" y="2175879"/>
                </a:lnTo>
                <a:cubicBezTo>
                  <a:pt x="-47996" y="1458215"/>
                  <a:pt x="129003" y="1234293"/>
                  <a:pt x="0" y="621692"/>
                </a:cubicBezTo>
                <a:close/>
              </a:path>
            </a:pathLst>
          </a:custGeom>
          <a:noFill/>
          <a:ln w="12700">
            <a:solidFill>
              <a:srgbClr val="E51C41"/>
            </a:solidFill>
            <a:extLst>
              <a:ext uri="{C807C97D-BFC1-408E-A445-0C87EB9F89A2}">
                <ask:lineSketchStyleProps xmlns:ask="http://schemas.microsoft.com/office/drawing/2018/sketchyshapes" sd="428763396">
                  <a:prstGeom prst="wedgeRoundRectCallout">
                    <a:avLst>
                      <a:gd name="adj1" fmla="val -21021"/>
                      <a:gd name="adj2" fmla="val 586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Tree>
    <p:extLst>
      <p:ext uri="{BB962C8B-B14F-4D97-AF65-F5344CB8AC3E}">
        <p14:creationId xmlns:p14="http://schemas.microsoft.com/office/powerpoint/2010/main" val="1361552546"/>
      </p:ext>
    </p:extLst>
  </p:cSld>
  <p:clrMapOvr>
    <a:masterClrMapping/>
  </p:clrMapOvr>
  <mc:AlternateContent xmlns:mc="http://schemas.openxmlformats.org/markup-compatibility/2006" xmlns:p14="http://schemas.microsoft.com/office/powerpoint/2010/main">
    <mc:Choice Requires="p14">
      <p:transition spd="slow" p14:dur="2000" advTm="16665"/>
    </mc:Choice>
    <mc:Fallback xmlns="">
      <p:transition spd="slow" advTm="1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23</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7192313" cy="699425"/>
          </a:xfrm>
        </p:spPr>
        <p:txBody>
          <a:bodyPr>
            <a:normAutofit/>
          </a:bodyPr>
          <a:lstStyle/>
          <a:p>
            <a:r>
              <a:rPr lang="en-GB" sz="3200" dirty="0"/>
              <a:t>Question 26 sample answers</a:t>
            </a:r>
          </a:p>
        </p:txBody>
      </p:sp>
      <p:pic>
        <p:nvPicPr>
          <p:cNvPr id="2" name="9 - Q26 SA 2" descr="Play audio">
            <a:hlinkClick r:id="" action="ppaction://media"/>
            <a:extLst>
              <a:ext uri="{FF2B5EF4-FFF2-40B4-BE49-F238E27FC236}">
                <a16:creationId xmlns:a16="http://schemas.microsoft.com/office/drawing/2014/main" id="{3C787E75-1E8C-3D68-4922-5644175AD0DC}"/>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75376" y="184617"/>
            <a:ext cx="406400" cy="406400"/>
          </a:xfrm>
          <a:prstGeom prst="rect">
            <a:avLst/>
          </a:prstGeom>
        </p:spPr>
      </p:pic>
      <p:sp>
        <p:nvSpPr>
          <p:cNvPr id="3" name="TextBox 2">
            <a:extLst>
              <a:ext uri="{FF2B5EF4-FFF2-40B4-BE49-F238E27FC236}">
                <a16:creationId xmlns:a16="http://schemas.microsoft.com/office/drawing/2014/main" id="{87AB6AF3-D3B2-388A-EA5E-04C1F5FD3C00}"/>
              </a:ext>
            </a:extLst>
          </p:cNvPr>
          <p:cNvSpPr txBox="1"/>
          <p:nvPr/>
        </p:nvSpPr>
        <p:spPr>
          <a:xfrm>
            <a:off x="680224" y="711390"/>
            <a:ext cx="8035500" cy="3785652"/>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2: </a:t>
            </a:r>
            <a:r>
              <a:rPr lang="en-GB" sz="2400" dirty="0">
                <a:effectLst/>
                <a:latin typeface="Arial" panose="020B0604020202020204" pitchFamily="34" charset="0"/>
                <a:ea typeface="Aptos" panose="020B0004020202020204" pitchFamily="34" charset="0"/>
                <a:cs typeface="Times New Roman" panose="02020603050405020304" pitchFamily="18" charset="0"/>
              </a:rPr>
              <a:t>The actions of the ceramics maker at a charity event raises ethical questions about the appropriateness of promoting personal business at a charity-focused event. By distributing business cards and leaflets showcasing their own designs, the ceramics maker may inadvertently prioritise personal commercial interests over the event’s charitable purpose. This can divert attention and resources away from the intended beneficiaries – the schoolchildren in Africa – thereby undermining the goal of the event.</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428273" y="591017"/>
            <a:ext cx="8437563" cy="3906025"/>
          </a:xfrm>
          <a:custGeom>
            <a:avLst/>
            <a:gdLst>
              <a:gd name="connsiteX0" fmla="*/ 0 w 8437563"/>
              <a:gd name="connsiteY0" fmla="*/ 651017 h 3906025"/>
              <a:gd name="connsiteX1" fmla="*/ 651017 w 8437563"/>
              <a:gd name="connsiteY1" fmla="*/ 0 h 3906025"/>
              <a:gd name="connsiteX2" fmla="*/ 1028639 w 8437563"/>
              <a:gd name="connsiteY2" fmla="*/ 0 h 3906025"/>
              <a:gd name="connsiteX3" fmla="*/ 1406261 w 8437563"/>
              <a:gd name="connsiteY3" fmla="*/ 0 h 3906025"/>
              <a:gd name="connsiteX4" fmla="*/ 1406261 w 8437563"/>
              <a:gd name="connsiteY4" fmla="*/ 0 h 3906025"/>
              <a:gd name="connsiteX5" fmla="*/ 1870327 w 8437563"/>
              <a:gd name="connsiteY5" fmla="*/ 0 h 3906025"/>
              <a:gd name="connsiteX6" fmla="*/ 2334393 w 8437563"/>
              <a:gd name="connsiteY6" fmla="*/ 0 h 3906025"/>
              <a:gd name="connsiteX7" fmla="*/ 2798458 w 8437563"/>
              <a:gd name="connsiteY7" fmla="*/ 0 h 3906025"/>
              <a:gd name="connsiteX8" fmla="*/ 3515651 w 8437563"/>
              <a:gd name="connsiteY8" fmla="*/ 0 h 3906025"/>
              <a:gd name="connsiteX9" fmla="*/ 3964095 w 8437563"/>
              <a:gd name="connsiteY9" fmla="*/ 0 h 3906025"/>
              <a:gd name="connsiteX10" fmla="*/ 4583375 w 8437563"/>
              <a:gd name="connsiteY10" fmla="*/ 0 h 3906025"/>
              <a:gd name="connsiteX11" fmla="*/ 5117237 w 8437563"/>
              <a:gd name="connsiteY11" fmla="*/ 0 h 3906025"/>
              <a:gd name="connsiteX12" fmla="*/ 5522972 w 8437563"/>
              <a:gd name="connsiteY12" fmla="*/ 0 h 3906025"/>
              <a:gd name="connsiteX13" fmla="*/ 6014125 w 8437563"/>
              <a:gd name="connsiteY13" fmla="*/ 0 h 3906025"/>
              <a:gd name="connsiteX14" fmla="*/ 6590695 w 8437563"/>
              <a:gd name="connsiteY14" fmla="*/ 0 h 3906025"/>
              <a:gd name="connsiteX15" fmla="*/ 6996430 w 8437563"/>
              <a:gd name="connsiteY15" fmla="*/ 0 h 3906025"/>
              <a:gd name="connsiteX16" fmla="*/ 7786546 w 8437563"/>
              <a:gd name="connsiteY16" fmla="*/ 0 h 3906025"/>
              <a:gd name="connsiteX17" fmla="*/ 8437563 w 8437563"/>
              <a:gd name="connsiteY17" fmla="*/ 651017 h 3906025"/>
              <a:gd name="connsiteX18" fmla="*/ 8437563 w 8437563"/>
              <a:gd name="connsiteY18" fmla="*/ 1144691 h 3906025"/>
              <a:gd name="connsiteX19" fmla="*/ 8437563 w 8437563"/>
              <a:gd name="connsiteY19" fmla="*/ 1654641 h 3906025"/>
              <a:gd name="connsiteX20" fmla="*/ 8437563 w 8437563"/>
              <a:gd name="connsiteY20" fmla="*/ 2278515 h 3906025"/>
              <a:gd name="connsiteX21" fmla="*/ 8437563 w 8437563"/>
              <a:gd name="connsiteY21" fmla="*/ 2278515 h 3906025"/>
              <a:gd name="connsiteX22" fmla="*/ 8437563 w 8437563"/>
              <a:gd name="connsiteY22" fmla="*/ 2766768 h 3906025"/>
              <a:gd name="connsiteX23" fmla="*/ 8437563 w 8437563"/>
              <a:gd name="connsiteY23" fmla="*/ 3255021 h 3906025"/>
              <a:gd name="connsiteX24" fmla="*/ 8437563 w 8437563"/>
              <a:gd name="connsiteY24" fmla="*/ 3255008 h 3906025"/>
              <a:gd name="connsiteX25" fmla="*/ 7786546 w 8437563"/>
              <a:gd name="connsiteY25" fmla="*/ 3906025 h 3906025"/>
              <a:gd name="connsiteX26" fmla="*/ 7338102 w 8437563"/>
              <a:gd name="connsiteY26" fmla="*/ 3906025 h 3906025"/>
              <a:gd name="connsiteX27" fmla="*/ 6846949 w 8437563"/>
              <a:gd name="connsiteY27" fmla="*/ 3906025 h 3906025"/>
              <a:gd name="connsiteX28" fmla="*/ 6313087 w 8437563"/>
              <a:gd name="connsiteY28" fmla="*/ 3906025 h 3906025"/>
              <a:gd name="connsiteX29" fmla="*/ 5907352 w 8437563"/>
              <a:gd name="connsiteY29" fmla="*/ 3906025 h 3906025"/>
              <a:gd name="connsiteX30" fmla="*/ 5501617 w 8437563"/>
              <a:gd name="connsiteY30" fmla="*/ 3906025 h 3906025"/>
              <a:gd name="connsiteX31" fmla="*/ 4967755 w 8437563"/>
              <a:gd name="connsiteY31" fmla="*/ 3906025 h 3906025"/>
              <a:gd name="connsiteX32" fmla="*/ 4391184 w 8437563"/>
              <a:gd name="connsiteY32" fmla="*/ 3906025 h 3906025"/>
              <a:gd name="connsiteX33" fmla="*/ 3515651 w 8437563"/>
              <a:gd name="connsiteY33" fmla="*/ 3906025 h 3906025"/>
              <a:gd name="connsiteX34" fmla="*/ 3076627 w 8437563"/>
              <a:gd name="connsiteY34" fmla="*/ 3984103 h 3906025"/>
              <a:gd name="connsiteX35" fmla="*/ 2581557 w 8437563"/>
              <a:gd name="connsiteY35" fmla="*/ 4072148 h 3906025"/>
              <a:gd name="connsiteX36" fmla="*/ 2005662 w 8437563"/>
              <a:gd name="connsiteY36" fmla="*/ 3990748 h 3906025"/>
              <a:gd name="connsiteX37" fmla="*/ 1406261 w 8437563"/>
              <a:gd name="connsiteY37" fmla="*/ 3906025 h 3906025"/>
              <a:gd name="connsiteX38" fmla="*/ 1043744 w 8437563"/>
              <a:gd name="connsiteY38" fmla="*/ 3906025 h 3906025"/>
              <a:gd name="connsiteX39" fmla="*/ 651017 w 8437563"/>
              <a:gd name="connsiteY39" fmla="*/ 3906025 h 3906025"/>
              <a:gd name="connsiteX40" fmla="*/ 0 w 8437563"/>
              <a:gd name="connsiteY40" fmla="*/ 3255008 h 3906025"/>
              <a:gd name="connsiteX41" fmla="*/ 0 w 8437563"/>
              <a:gd name="connsiteY41" fmla="*/ 3255021 h 3906025"/>
              <a:gd name="connsiteX42" fmla="*/ 0 w 8437563"/>
              <a:gd name="connsiteY42" fmla="*/ 2786298 h 3906025"/>
              <a:gd name="connsiteX43" fmla="*/ 0 w 8437563"/>
              <a:gd name="connsiteY43" fmla="*/ 2278515 h 3906025"/>
              <a:gd name="connsiteX44" fmla="*/ 0 w 8437563"/>
              <a:gd name="connsiteY44" fmla="*/ 2278515 h 3906025"/>
              <a:gd name="connsiteX45" fmla="*/ 0 w 8437563"/>
              <a:gd name="connsiteY45" fmla="*/ 1736016 h 3906025"/>
              <a:gd name="connsiteX46" fmla="*/ 0 w 8437563"/>
              <a:gd name="connsiteY46" fmla="*/ 1177241 h 3906025"/>
              <a:gd name="connsiteX47" fmla="*/ 0 w 8437563"/>
              <a:gd name="connsiteY47" fmla="*/ 651017 h 39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37563" h="3906025" extrusionOk="0">
                <a:moveTo>
                  <a:pt x="0" y="651017"/>
                </a:moveTo>
                <a:cubicBezTo>
                  <a:pt x="-85394" y="341747"/>
                  <a:pt x="247495" y="52331"/>
                  <a:pt x="651017" y="0"/>
                </a:cubicBezTo>
                <a:cubicBezTo>
                  <a:pt x="795879" y="-30603"/>
                  <a:pt x="946367" y="42023"/>
                  <a:pt x="1028639" y="0"/>
                </a:cubicBezTo>
                <a:cubicBezTo>
                  <a:pt x="1110911" y="-42023"/>
                  <a:pt x="1302556" y="23772"/>
                  <a:pt x="1406261" y="0"/>
                </a:cubicBezTo>
                <a:lnTo>
                  <a:pt x="1406261" y="0"/>
                </a:lnTo>
                <a:cubicBezTo>
                  <a:pt x="1583007" y="-4919"/>
                  <a:pt x="1743788" y="29821"/>
                  <a:pt x="1870327" y="0"/>
                </a:cubicBezTo>
                <a:cubicBezTo>
                  <a:pt x="1996866" y="-29821"/>
                  <a:pt x="2167561" y="14667"/>
                  <a:pt x="2334393" y="0"/>
                </a:cubicBezTo>
                <a:cubicBezTo>
                  <a:pt x="2501225" y="-14667"/>
                  <a:pt x="2661818" y="33000"/>
                  <a:pt x="2798458" y="0"/>
                </a:cubicBezTo>
                <a:cubicBezTo>
                  <a:pt x="2935098" y="-33000"/>
                  <a:pt x="3253217" y="47372"/>
                  <a:pt x="3515651" y="0"/>
                </a:cubicBezTo>
                <a:cubicBezTo>
                  <a:pt x="3629068" y="-52348"/>
                  <a:pt x="3821679" y="27778"/>
                  <a:pt x="3964095" y="0"/>
                </a:cubicBezTo>
                <a:cubicBezTo>
                  <a:pt x="4106511" y="-27778"/>
                  <a:pt x="4388992" y="10031"/>
                  <a:pt x="4583375" y="0"/>
                </a:cubicBezTo>
                <a:cubicBezTo>
                  <a:pt x="4777758" y="-10031"/>
                  <a:pt x="5002481" y="10396"/>
                  <a:pt x="5117237" y="0"/>
                </a:cubicBezTo>
                <a:cubicBezTo>
                  <a:pt x="5231993" y="-10396"/>
                  <a:pt x="5429362" y="7546"/>
                  <a:pt x="5522972" y="0"/>
                </a:cubicBezTo>
                <a:cubicBezTo>
                  <a:pt x="5616582" y="-7546"/>
                  <a:pt x="5851773" y="54983"/>
                  <a:pt x="6014125" y="0"/>
                </a:cubicBezTo>
                <a:cubicBezTo>
                  <a:pt x="6176477" y="-54983"/>
                  <a:pt x="6306256" y="39415"/>
                  <a:pt x="6590695" y="0"/>
                </a:cubicBezTo>
                <a:cubicBezTo>
                  <a:pt x="6875134" y="-39415"/>
                  <a:pt x="6856304" y="6182"/>
                  <a:pt x="6996430" y="0"/>
                </a:cubicBezTo>
                <a:cubicBezTo>
                  <a:pt x="7136557" y="-6182"/>
                  <a:pt x="7405227" y="6829"/>
                  <a:pt x="7786546" y="0"/>
                </a:cubicBezTo>
                <a:cubicBezTo>
                  <a:pt x="8169085" y="-12403"/>
                  <a:pt x="8455093" y="280628"/>
                  <a:pt x="8437563" y="651017"/>
                </a:cubicBezTo>
                <a:cubicBezTo>
                  <a:pt x="8456978" y="763230"/>
                  <a:pt x="8419185" y="1025315"/>
                  <a:pt x="8437563" y="1144691"/>
                </a:cubicBezTo>
                <a:cubicBezTo>
                  <a:pt x="8455941" y="1264067"/>
                  <a:pt x="8408541" y="1527295"/>
                  <a:pt x="8437563" y="1654641"/>
                </a:cubicBezTo>
                <a:cubicBezTo>
                  <a:pt x="8466585" y="1781987"/>
                  <a:pt x="8428697" y="2117449"/>
                  <a:pt x="8437563" y="2278515"/>
                </a:cubicBezTo>
                <a:lnTo>
                  <a:pt x="8437563" y="2278515"/>
                </a:lnTo>
                <a:cubicBezTo>
                  <a:pt x="8456279" y="2466616"/>
                  <a:pt x="8385698" y="2561150"/>
                  <a:pt x="8437563" y="2766768"/>
                </a:cubicBezTo>
                <a:cubicBezTo>
                  <a:pt x="8489428" y="2972386"/>
                  <a:pt x="8395916" y="3141007"/>
                  <a:pt x="8437563" y="3255021"/>
                </a:cubicBezTo>
                <a:cubicBezTo>
                  <a:pt x="8437562" y="3255016"/>
                  <a:pt x="8437563" y="3255011"/>
                  <a:pt x="8437563" y="3255008"/>
                </a:cubicBezTo>
                <a:cubicBezTo>
                  <a:pt x="8432232" y="3608633"/>
                  <a:pt x="8072486" y="3840707"/>
                  <a:pt x="7786546" y="3906025"/>
                </a:cubicBezTo>
                <a:cubicBezTo>
                  <a:pt x="7688310" y="3939649"/>
                  <a:pt x="7447848" y="3858732"/>
                  <a:pt x="7338102" y="3906025"/>
                </a:cubicBezTo>
                <a:cubicBezTo>
                  <a:pt x="7228356" y="3953318"/>
                  <a:pt x="6997109" y="3851790"/>
                  <a:pt x="6846949" y="3906025"/>
                </a:cubicBezTo>
                <a:cubicBezTo>
                  <a:pt x="6696789" y="3960260"/>
                  <a:pt x="6464169" y="3890791"/>
                  <a:pt x="6313087" y="3906025"/>
                </a:cubicBezTo>
                <a:cubicBezTo>
                  <a:pt x="6162005" y="3921259"/>
                  <a:pt x="6018661" y="3905715"/>
                  <a:pt x="5907352" y="3906025"/>
                </a:cubicBezTo>
                <a:cubicBezTo>
                  <a:pt x="5796044" y="3906335"/>
                  <a:pt x="5596504" y="3873803"/>
                  <a:pt x="5501617" y="3906025"/>
                </a:cubicBezTo>
                <a:cubicBezTo>
                  <a:pt x="5406730" y="3938247"/>
                  <a:pt x="5187684" y="3862054"/>
                  <a:pt x="4967755" y="3906025"/>
                </a:cubicBezTo>
                <a:cubicBezTo>
                  <a:pt x="4747826" y="3949996"/>
                  <a:pt x="4581610" y="3890192"/>
                  <a:pt x="4391184" y="3906025"/>
                </a:cubicBezTo>
                <a:cubicBezTo>
                  <a:pt x="4200758" y="3921858"/>
                  <a:pt x="3763841" y="3833679"/>
                  <a:pt x="3515651" y="3906025"/>
                </a:cubicBezTo>
                <a:cubicBezTo>
                  <a:pt x="3427831" y="3933764"/>
                  <a:pt x="3212734" y="3923257"/>
                  <a:pt x="3076627" y="3984103"/>
                </a:cubicBezTo>
                <a:cubicBezTo>
                  <a:pt x="2940520" y="4044949"/>
                  <a:pt x="2758909" y="3982714"/>
                  <a:pt x="2581557" y="4072148"/>
                </a:cubicBezTo>
                <a:cubicBezTo>
                  <a:pt x="2312506" y="4100813"/>
                  <a:pt x="2256548" y="3967588"/>
                  <a:pt x="2005662" y="3990748"/>
                </a:cubicBezTo>
                <a:cubicBezTo>
                  <a:pt x="1754776" y="4013908"/>
                  <a:pt x="1700127" y="3890527"/>
                  <a:pt x="1406261" y="3906025"/>
                </a:cubicBezTo>
                <a:cubicBezTo>
                  <a:pt x="1276723" y="3930319"/>
                  <a:pt x="1213094" y="3896037"/>
                  <a:pt x="1043744" y="3906025"/>
                </a:cubicBezTo>
                <a:cubicBezTo>
                  <a:pt x="874394" y="3916013"/>
                  <a:pt x="737168" y="3878100"/>
                  <a:pt x="651017" y="3906025"/>
                </a:cubicBezTo>
                <a:cubicBezTo>
                  <a:pt x="276491" y="3881401"/>
                  <a:pt x="26229" y="3657577"/>
                  <a:pt x="0" y="3255008"/>
                </a:cubicBezTo>
                <a:cubicBezTo>
                  <a:pt x="1" y="3255012"/>
                  <a:pt x="0" y="3255015"/>
                  <a:pt x="0" y="3255021"/>
                </a:cubicBezTo>
                <a:cubicBezTo>
                  <a:pt x="-21612" y="3150271"/>
                  <a:pt x="6943" y="2992107"/>
                  <a:pt x="0" y="2786298"/>
                </a:cubicBezTo>
                <a:cubicBezTo>
                  <a:pt x="-6943" y="2580489"/>
                  <a:pt x="43219" y="2503942"/>
                  <a:pt x="0" y="2278515"/>
                </a:cubicBezTo>
                <a:lnTo>
                  <a:pt x="0" y="2278515"/>
                </a:lnTo>
                <a:cubicBezTo>
                  <a:pt x="-56051" y="2083812"/>
                  <a:pt x="41685" y="1948592"/>
                  <a:pt x="0" y="1736016"/>
                </a:cubicBezTo>
                <a:cubicBezTo>
                  <a:pt x="-41685" y="1523440"/>
                  <a:pt x="66244" y="1369827"/>
                  <a:pt x="0" y="1177241"/>
                </a:cubicBezTo>
                <a:cubicBezTo>
                  <a:pt x="-66244" y="984655"/>
                  <a:pt x="24914" y="836275"/>
                  <a:pt x="0" y="651017"/>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19404"/>
                      <a:gd name="adj2" fmla="val 5425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750181177"/>
      </p:ext>
    </p:extLst>
  </p:cSld>
  <p:clrMapOvr>
    <a:masterClrMapping/>
  </p:clrMapOvr>
  <mc:AlternateContent xmlns:mc="http://schemas.openxmlformats.org/markup-compatibility/2006" xmlns:p14="http://schemas.microsoft.com/office/powerpoint/2010/main">
    <mc:Choice Requires="p14">
      <p:transition spd="slow" p14:dur="2000" advTm="12311"/>
    </mc:Choice>
    <mc:Fallback xmlns="">
      <p:transition spd="slow" advTm="1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24</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26 sample answers</a:t>
            </a:r>
          </a:p>
        </p:txBody>
      </p:sp>
      <p:pic>
        <p:nvPicPr>
          <p:cNvPr id="2" name="9 - Q26 SA 3" descr="Play audio">
            <a:hlinkClick r:id="" action="ppaction://media"/>
            <a:extLst>
              <a:ext uri="{FF2B5EF4-FFF2-40B4-BE49-F238E27FC236}">
                <a16:creationId xmlns:a16="http://schemas.microsoft.com/office/drawing/2014/main" id="{8D91754E-BD92-DF7B-4EE4-5643F4571703}"/>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17176" y="222814"/>
            <a:ext cx="406400" cy="406400"/>
          </a:xfrm>
          <a:prstGeom prst="rect">
            <a:avLst/>
          </a:prstGeom>
        </p:spPr>
      </p:pic>
      <p:sp>
        <p:nvSpPr>
          <p:cNvPr id="3" name="TextBox 2">
            <a:extLst>
              <a:ext uri="{FF2B5EF4-FFF2-40B4-BE49-F238E27FC236}">
                <a16:creationId xmlns:a16="http://schemas.microsoft.com/office/drawing/2014/main" id="{E9A2B0F7-C6CD-42E0-9CF6-70872844C442}"/>
              </a:ext>
            </a:extLst>
          </p:cNvPr>
          <p:cNvSpPr txBox="1"/>
          <p:nvPr/>
        </p:nvSpPr>
        <p:spPr>
          <a:xfrm>
            <a:off x="733283" y="900156"/>
            <a:ext cx="8034893" cy="3046988"/>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3: </a:t>
            </a:r>
            <a:r>
              <a:rPr lang="en-GB" sz="2400" dirty="0">
                <a:effectLst/>
                <a:latin typeface="Arial" panose="020B0604020202020204" pitchFamily="34" charset="0"/>
                <a:ea typeface="Aptos" panose="020B0004020202020204" pitchFamily="34" charset="0"/>
                <a:cs typeface="Times New Roman" panose="02020603050405020304" pitchFamily="18" charset="0"/>
              </a:rPr>
              <a:t>The ceramics maker giving out their business cards and leaflets at a charity event could be questionable because the event is supposed to help promote the schoolchildren’s work, not their own. By doing this, the maker might be taking attention away from the kids’ ceramics and using the event to help themselves sell more products. This might not be very fair to the children or the purpose of the event.</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428276" y="691376"/>
            <a:ext cx="8437563" cy="3464549"/>
          </a:xfrm>
          <a:custGeom>
            <a:avLst/>
            <a:gdLst>
              <a:gd name="connsiteX0" fmla="*/ 0 w 8437563"/>
              <a:gd name="connsiteY0" fmla="*/ 577436 h 3464549"/>
              <a:gd name="connsiteX1" fmla="*/ 577436 w 8437563"/>
              <a:gd name="connsiteY1" fmla="*/ 0 h 3464549"/>
              <a:gd name="connsiteX2" fmla="*/ 991849 w 8437563"/>
              <a:gd name="connsiteY2" fmla="*/ 0 h 3464549"/>
              <a:gd name="connsiteX3" fmla="*/ 1406261 w 8437563"/>
              <a:gd name="connsiteY3" fmla="*/ 0 h 3464549"/>
              <a:gd name="connsiteX4" fmla="*/ 1406261 w 8437563"/>
              <a:gd name="connsiteY4" fmla="*/ 0 h 3464549"/>
              <a:gd name="connsiteX5" fmla="*/ 1870327 w 8437563"/>
              <a:gd name="connsiteY5" fmla="*/ 0 h 3464549"/>
              <a:gd name="connsiteX6" fmla="*/ 2334393 w 8437563"/>
              <a:gd name="connsiteY6" fmla="*/ 0 h 3464549"/>
              <a:gd name="connsiteX7" fmla="*/ 2798458 w 8437563"/>
              <a:gd name="connsiteY7" fmla="*/ 0 h 3464549"/>
              <a:gd name="connsiteX8" fmla="*/ 3515651 w 8437563"/>
              <a:gd name="connsiteY8" fmla="*/ 0 h 3464549"/>
              <a:gd name="connsiteX9" fmla="*/ 3971821 w 8437563"/>
              <a:gd name="connsiteY9" fmla="*/ 0 h 3464549"/>
              <a:gd name="connsiteX10" fmla="*/ 4601770 w 8437563"/>
              <a:gd name="connsiteY10" fmla="*/ 0 h 3464549"/>
              <a:gd name="connsiteX11" fmla="*/ 5144830 w 8437563"/>
              <a:gd name="connsiteY11" fmla="*/ 0 h 3464549"/>
              <a:gd name="connsiteX12" fmla="*/ 5557555 w 8437563"/>
              <a:gd name="connsiteY12" fmla="*/ 0 h 3464549"/>
              <a:gd name="connsiteX13" fmla="*/ 6057169 w 8437563"/>
              <a:gd name="connsiteY13" fmla="*/ 0 h 3464549"/>
              <a:gd name="connsiteX14" fmla="*/ 6643674 w 8437563"/>
              <a:gd name="connsiteY14" fmla="*/ 0 h 3464549"/>
              <a:gd name="connsiteX15" fmla="*/ 7056399 w 8437563"/>
              <a:gd name="connsiteY15" fmla="*/ 0 h 3464549"/>
              <a:gd name="connsiteX16" fmla="*/ 7860127 w 8437563"/>
              <a:gd name="connsiteY16" fmla="*/ 0 h 3464549"/>
              <a:gd name="connsiteX17" fmla="*/ 8437563 w 8437563"/>
              <a:gd name="connsiteY17" fmla="*/ 577436 h 3464549"/>
              <a:gd name="connsiteX18" fmla="*/ 8437563 w 8437563"/>
              <a:gd name="connsiteY18" fmla="*/ 1015313 h 3464549"/>
              <a:gd name="connsiteX19" fmla="*/ 8437563 w 8437563"/>
              <a:gd name="connsiteY19" fmla="*/ 1467626 h 3464549"/>
              <a:gd name="connsiteX20" fmla="*/ 8437563 w 8437563"/>
              <a:gd name="connsiteY20" fmla="*/ 2020987 h 3464549"/>
              <a:gd name="connsiteX21" fmla="*/ 8437563 w 8437563"/>
              <a:gd name="connsiteY21" fmla="*/ 2020987 h 3464549"/>
              <a:gd name="connsiteX22" fmla="*/ 8437563 w 8437563"/>
              <a:gd name="connsiteY22" fmla="*/ 2454056 h 3464549"/>
              <a:gd name="connsiteX23" fmla="*/ 8437563 w 8437563"/>
              <a:gd name="connsiteY23" fmla="*/ 2887124 h 3464549"/>
              <a:gd name="connsiteX24" fmla="*/ 8437563 w 8437563"/>
              <a:gd name="connsiteY24" fmla="*/ 2887113 h 3464549"/>
              <a:gd name="connsiteX25" fmla="*/ 7860127 w 8437563"/>
              <a:gd name="connsiteY25" fmla="*/ 3464549 h 3464549"/>
              <a:gd name="connsiteX26" fmla="*/ 7403957 w 8437563"/>
              <a:gd name="connsiteY26" fmla="*/ 3464549 h 3464549"/>
              <a:gd name="connsiteX27" fmla="*/ 6904342 w 8437563"/>
              <a:gd name="connsiteY27" fmla="*/ 3464549 h 3464549"/>
              <a:gd name="connsiteX28" fmla="*/ 6361283 w 8437563"/>
              <a:gd name="connsiteY28" fmla="*/ 3464549 h 3464549"/>
              <a:gd name="connsiteX29" fmla="*/ 5948558 w 8437563"/>
              <a:gd name="connsiteY29" fmla="*/ 3464549 h 3464549"/>
              <a:gd name="connsiteX30" fmla="*/ 5535832 w 8437563"/>
              <a:gd name="connsiteY30" fmla="*/ 3464549 h 3464549"/>
              <a:gd name="connsiteX31" fmla="*/ 4992773 w 8437563"/>
              <a:gd name="connsiteY31" fmla="*/ 3464549 h 3464549"/>
              <a:gd name="connsiteX32" fmla="*/ 4406269 w 8437563"/>
              <a:gd name="connsiteY32" fmla="*/ 3464549 h 3464549"/>
              <a:gd name="connsiteX33" fmla="*/ 3515651 w 8437563"/>
              <a:gd name="connsiteY33" fmla="*/ 3464549 h 3464549"/>
              <a:gd name="connsiteX34" fmla="*/ 3060923 w 8437563"/>
              <a:gd name="connsiteY34" fmla="*/ 3729040 h 3464549"/>
              <a:gd name="connsiteX35" fmla="*/ 2548144 w 8437563"/>
              <a:gd name="connsiteY35" fmla="*/ 4027296 h 3464549"/>
              <a:gd name="connsiteX36" fmla="*/ 2178935 w 8437563"/>
              <a:gd name="connsiteY36" fmla="*/ 3845341 h 3464549"/>
              <a:gd name="connsiteX37" fmla="*/ 1786889 w 8437563"/>
              <a:gd name="connsiteY37" fmla="*/ 3652131 h 3464549"/>
              <a:gd name="connsiteX38" fmla="*/ 1406261 w 8437563"/>
              <a:gd name="connsiteY38" fmla="*/ 3464549 h 3464549"/>
              <a:gd name="connsiteX39" fmla="*/ 975272 w 8437563"/>
              <a:gd name="connsiteY39" fmla="*/ 3464549 h 3464549"/>
              <a:gd name="connsiteX40" fmla="*/ 577436 w 8437563"/>
              <a:gd name="connsiteY40" fmla="*/ 3464549 h 3464549"/>
              <a:gd name="connsiteX41" fmla="*/ 0 w 8437563"/>
              <a:gd name="connsiteY41" fmla="*/ 2887113 h 3464549"/>
              <a:gd name="connsiteX42" fmla="*/ 0 w 8437563"/>
              <a:gd name="connsiteY42" fmla="*/ 2887124 h 3464549"/>
              <a:gd name="connsiteX43" fmla="*/ 0 w 8437563"/>
              <a:gd name="connsiteY43" fmla="*/ 2454056 h 3464549"/>
              <a:gd name="connsiteX44" fmla="*/ 0 w 8437563"/>
              <a:gd name="connsiteY44" fmla="*/ 2020987 h 3464549"/>
              <a:gd name="connsiteX45" fmla="*/ 0 w 8437563"/>
              <a:gd name="connsiteY45" fmla="*/ 2020987 h 3464549"/>
              <a:gd name="connsiteX46" fmla="*/ 0 w 8437563"/>
              <a:gd name="connsiteY46" fmla="*/ 1583110 h 3464549"/>
              <a:gd name="connsiteX47" fmla="*/ 0 w 8437563"/>
              <a:gd name="connsiteY47" fmla="*/ 1116362 h 3464549"/>
              <a:gd name="connsiteX48" fmla="*/ 0 w 8437563"/>
              <a:gd name="connsiteY48" fmla="*/ 577436 h 346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37563" h="3464549" extrusionOk="0">
                <a:moveTo>
                  <a:pt x="0" y="577436"/>
                </a:moveTo>
                <a:cubicBezTo>
                  <a:pt x="-79472" y="305317"/>
                  <a:pt x="239937" y="22123"/>
                  <a:pt x="577436" y="0"/>
                </a:cubicBezTo>
                <a:cubicBezTo>
                  <a:pt x="673023" y="-23088"/>
                  <a:pt x="864829" y="42089"/>
                  <a:pt x="991849" y="0"/>
                </a:cubicBezTo>
                <a:cubicBezTo>
                  <a:pt x="1118869" y="-42089"/>
                  <a:pt x="1252665" y="22306"/>
                  <a:pt x="1406261" y="0"/>
                </a:cubicBezTo>
                <a:lnTo>
                  <a:pt x="1406261" y="0"/>
                </a:lnTo>
                <a:cubicBezTo>
                  <a:pt x="1583007" y="-4919"/>
                  <a:pt x="1743788" y="29821"/>
                  <a:pt x="1870327" y="0"/>
                </a:cubicBezTo>
                <a:cubicBezTo>
                  <a:pt x="1996866" y="-29821"/>
                  <a:pt x="2167561" y="14667"/>
                  <a:pt x="2334393" y="0"/>
                </a:cubicBezTo>
                <a:cubicBezTo>
                  <a:pt x="2501225" y="-14667"/>
                  <a:pt x="2661818" y="33000"/>
                  <a:pt x="2798458" y="0"/>
                </a:cubicBezTo>
                <a:cubicBezTo>
                  <a:pt x="2935098" y="-33000"/>
                  <a:pt x="3253217" y="47372"/>
                  <a:pt x="3515651" y="0"/>
                </a:cubicBezTo>
                <a:cubicBezTo>
                  <a:pt x="3695168" y="-6189"/>
                  <a:pt x="3802936" y="4846"/>
                  <a:pt x="3971821" y="0"/>
                </a:cubicBezTo>
                <a:cubicBezTo>
                  <a:pt x="4140706" y="-4846"/>
                  <a:pt x="4432448" y="30003"/>
                  <a:pt x="4601770" y="0"/>
                </a:cubicBezTo>
                <a:cubicBezTo>
                  <a:pt x="4771092" y="-30003"/>
                  <a:pt x="5024907" y="58916"/>
                  <a:pt x="5144830" y="0"/>
                </a:cubicBezTo>
                <a:cubicBezTo>
                  <a:pt x="5264753" y="-58916"/>
                  <a:pt x="5384429" y="34235"/>
                  <a:pt x="5557555" y="0"/>
                </a:cubicBezTo>
                <a:cubicBezTo>
                  <a:pt x="5730681" y="-34235"/>
                  <a:pt x="5814409" y="24460"/>
                  <a:pt x="6057169" y="0"/>
                </a:cubicBezTo>
                <a:cubicBezTo>
                  <a:pt x="6299929" y="-24460"/>
                  <a:pt x="6503003" y="42221"/>
                  <a:pt x="6643674" y="0"/>
                </a:cubicBezTo>
                <a:cubicBezTo>
                  <a:pt x="6784345" y="-42221"/>
                  <a:pt x="6968211" y="12390"/>
                  <a:pt x="7056399" y="0"/>
                </a:cubicBezTo>
                <a:cubicBezTo>
                  <a:pt x="7144587" y="-12390"/>
                  <a:pt x="7539392" y="63570"/>
                  <a:pt x="7860127" y="0"/>
                </a:cubicBezTo>
                <a:cubicBezTo>
                  <a:pt x="8197579" y="-10004"/>
                  <a:pt x="8450770" y="250359"/>
                  <a:pt x="8437563" y="577436"/>
                </a:cubicBezTo>
                <a:cubicBezTo>
                  <a:pt x="8467891" y="791722"/>
                  <a:pt x="8402397" y="815850"/>
                  <a:pt x="8437563" y="1015313"/>
                </a:cubicBezTo>
                <a:cubicBezTo>
                  <a:pt x="8472729" y="1214776"/>
                  <a:pt x="8422348" y="1243708"/>
                  <a:pt x="8437563" y="1467626"/>
                </a:cubicBezTo>
                <a:cubicBezTo>
                  <a:pt x="8452778" y="1691544"/>
                  <a:pt x="8408486" y="1818795"/>
                  <a:pt x="8437563" y="2020987"/>
                </a:cubicBezTo>
                <a:lnTo>
                  <a:pt x="8437563" y="2020987"/>
                </a:lnTo>
                <a:cubicBezTo>
                  <a:pt x="8463897" y="2234515"/>
                  <a:pt x="8398554" y="2309945"/>
                  <a:pt x="8437563" y="2454056"/>
                </a:cubicBezTo>
                <a:cubicBezTo>
                  <a:pt x="8476572" y="2598167"/>
                  <a:pt x="8387246" y="2771945"/>
                  <a:pt x="8437563" y="2887124"/>
                </a:cubicBezTo>
                <a:cubicBezTo>
                  <a:pt x="8437562" y="2887118"/>
                  <a:pt x="8437564" y="2887116"/>
                  <a:pt x="8437563" y="2887113"/>
                </a:cubicBezTo>
                <a:cubicBezTo>
                  <a:pt x="8401334" y="3165780"/>
                  <a:pt x="8127601" y="3418906"/>
                  <a:pt x="7860127" y="3464549"/>
                </a:cubicBezTo>
                <a:cubicBezTo>
                  <a:pt x="7768379" y="3471600"/>
                  <a:pt x="7534337" y="3417049"/>
                  <a:pt x="7403957" y="3464549"/>
                </a:cubicBezTo>
                <a:cubicBezTo>
                  <a:pt x="7273577" y="3512049"/>
                  <a:pt x="7149248" y="3428471"/>
                  <a:pt x="6904342" y="3464549"/>
                </a:cubicBezTo>
                <a:cubicBezTo>
                  <a:pt x="6659437" y="3500627"/>
                  <a:pt x="6491122" y="3456004"/>
                  <a:pt x="6361283" y="3464549"/>
                </a:cubicBezTo>
                <a:cubicBezTo>
                  <a:pt x="6231444" y="3473094"/>
                  <a:pt x="6090455" y="3445542"/>
                  <a:pt x="5948558" y="3464549"/>
                </a:cubicBezTo>
                <a:cubicBezTo>
                  <a:pt x="5806661" y="3483556"/>
                  <a:pt x="5665126" y="3459700"/>
                  <a:pt x="5535832" y="3464549"/>
                </a:cubicBezTo>
                <a:cubicBezTo>
                  <a:pt x="5406538" y="3469398"/>
                  <a:pt x="5253082" y="3411265"/>
                  <a:pt x="4992773" y="3464549"/>
                </a:cubicBezTo>
                <a:cubicBezTo>
                  <a:pt x="4732464" y="3517833"/>
                  <a:pt x="4594720" y="3406889"/>
                  <a:pt x="4406269" y="3464549"/>
                </a:cubicBezTo>
                <a:cubicBezTo>
                  <a:pt x="4217818" y="3522209"/>
                  <a:pt x="3706665" y="3459135"/>
                  <a:pt x="3515651" y="3464549"/>
                </a:cubicBezTo>
                <a:cubicBezTo>
                  <a:pt x="3427989" y="3558482"/>
                  <a:pt x="3192196" y="3602533"/>
                  <a:pt x="3060923" y="3729040"/>
                </a:cubicBezTo>
                <a:cubicBezTo>
                  <a:pt x="2929650" y="3855547"/>
                  <a:pt x="2716232" y="3889815"/>
                  <a:pt x="2548144" y="4027296"/>
                </a:cubicBezTo>
                <a:cubicBezTo>
                  <a:pt x="2424736" y="4012923"/>
                  <a:pt x="2369401" y="3889268"/>
                  <a:pt x="2178935" y="3845341"/>
                </a:cubicBezTo>
                <a:cubicBezTo>
                  <a:pt x="1988469" y="3801414"/>
                  <a:pt x="1956116" y="3681887"/>
                  <a:pt x="1786889" y="3652131"/>
                </a:cubicBezTo>
                <a:cubicBezTo>
                  <a:pt x="1617662" y="3622375"/>
                  <a:pt x="1497042" y="3497411"/>
                  <a:pt x="1406261" y="3464549"/>
                </a:cubicBezTo>
                <a:cubicBezTo>
                  <a:pt x="1303256" y="3486589"/>
                  <a:pt x="1106982" y="3463219"/>
                  <a:pt x="975272" y="3464549"/>
                </a:cubicBezTo>
                <a:cubicBezTo>
                  <a:pt x="843562" y="3465879"/>
                  <a:pt x="740297" y="3451594"/>
                  <a:pt x="577436" y="3464549"/>
                </a:cubicBezTo>
                <a:cubicBezTo>
                  <a:pt x="256243" y="3470991"/>
                  <a:pt x="-67942" y="3257759"/>
                  <a:pt x="0" y="2887113"/>
                </a:cubicBezTo>
                <a:cubicBezTo>
                  <a:pt x="0" y="2887115"/>
                  <a:pt x="0" y="2887119"/>
                  <a:pt x="0" y="2887124"/>
                </a:cubicBezTo>
                <a:cubicBezTo>
                  <a:pt x="-32728" y="2691654"/>
                  <a:pt x="15227" y="2561541"/>
                  <a:pt x="0" y="2454056"/>
                </a:cubicBezTo>
                <a:cubicBezTo>
                  <a:pt x="-15227" y="2346571"/>
                  <a:pt x="35648" y="2140401"/>
                  <a:pt x="0" y="2020987"/>
                </a:cubicBezTo>
                <a:lnTo>
                  <a:pt x="0" y="2020987"/>
                </a:lnTo>
                <a:cubicBezTo>
                  <a:pt x="-14021" y="1849820"/>
                  <a:pt x="23188" y="1801493"/>
                  <a:pt x="0" y="1583110"/>
                </a:cubicBezTo>
                <a:cubicBezTo>
                  <a:pt x="-23188" y="1364727"/>
                  <a:pt x="5420" y="1327910"/>
                  <a:pt x="0" y="1116362"/>
                </a:cubicBezTo>
                <a:cubicBezTo>
                  <a:pt x="-5420" y="904814"/>
                  <a:pt x="24859" y="737269"/>
                  <a:pt x="0" y="577436"/>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19800"/>
                      <a:gd name="adj2" fmla="val 66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Tree>
    <p:extLst>
      <p:ext uri="{BB962C8B-B14F-4D97-AF65-F5344CB8AC3E}">
        <p14:creationId xmlns:p14="http://schemas.microsoft.com/office/powerpoint/2010/main" val="223185795"/>
      </p:ext>
    </p:extLst>
  </p:cSld>
  <p:clrMapOvr>
    <a:masterClrMapping/>
  </p:clrMapOvr>
  <mc:AlternateContent xmlns:mc="http://schemas.openxmlformats.org/markup-compatibility/2006" xmlns:p14="http://schemas.microsoft.com/office/powerpoint/2010/main">
    <mc:Choice Requires="p14">
      <p:transition spd="slow" p14:dur="2000" advTm="12451"/>
    </mc:Choice>
    <mc:Fallback xmlns="">
      <p:transition spd="slow" advTm="12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9DDD22-DE81-ED12-91B3-C8C8EB73B9DA}"/>
              </a:ext>
            </a:extLst>
          </p:cNvPr>
          <p:cNvSpPr>
            <a:spLocks noGrp="1"/>
          </p:cNvSpPr>
          <p:nvPr>
            <p:ph type="sldNum" sz="quarter" idx="11"/>
          </p:nvPr>
        </p:nvSpPr>
        <p:spPr/>
        <p:txBody>
          <a:bodyPr/>
          <a:lstStyle/>
          <a:p>
            <a:fld id="{DA2C159E-F13C-4A85-9A41-E7669D3E0D70}" type="slidenum">
              <a:rPr lang="en-GB" smtClean="0"/>
              <a:pPr/>
              <a:t>25</a:t>
            </a:fld>
            <a:endParaRPr lang="en-GB"/>
          </a:p>
        </p:txBody>
      </p:sp>
      <p:sp>
        <p:nvSpPr>
          <p:cNvPr id="3" name="Title 2">
            <a:extLst>
              <a:ext uri="{FF2B5EF4-FFF2-40B4-BE49-F238E27FC236}">
                <a16:creationId xmlns:a16="http://schemas.microsoft.com/office/drawing/2014/main" id="{B83D7779-114B-71FD-C92A-9BCDF7AFA8E7}"/>
              </a:ext>
            </a:extLst>
          </p:cNvPr>
          <p:cNvSpPr>
            <a:spLocks noGrp="1"/>
          </p:cNvSpPr>
          <p:nvPr>
            <p:ph type="title"/>
          </p:nvPr>
        </p:nvSpPr>
        <p:spPr>
          <a:xfrm>
            <a:off x="366420" y="457397"/>
            <a:ext cx="8437563" cy="699425"/>
          </a:xfrm>
        </p:spPr>
        <p:txBody>
          <a:bodyPr>
            <a:normAutofit/>
          </a:bodyPr>
          <a:lstStyle/>
          <a:p>
            <a:r>
              <a:rPr lang="en-GB" sz="3200"/>
              <a:t>Development activity 9</a:t>
            </a:r>
            <a:endParaRPr lang="en-US" sz="3200"/>
          </a:p>
        </p:txBody>
      </p:sp>
      <p:sp>
        <p:nvSpPr>
          <p:cNvPr id="4" name="Text Placeholder 3">
            <a:extLst>
              <a:ext uri="{FF2B5EF4-FFF2-40B4-BE49-F238E27FC236}">
                <a16:creationId xmlns:a16="http://schemas.microsoft.com/office/drawing/2014/main" id="{015B5570-1F9A-E53A-25D8-0E8216BEC2B1}"/>
              </a:ext>
            </a:extLst>
          </p:cNvPr>
          <p:cNvSpPr>
            <a:spLocks noGrp="1"/>
          </p:cNvSpPr>
          <p:nvPr>
            <p:ph type="body" sz="quarter" idx="12"/>
          </p:nvPr>
        </p:nvSpPr>
        <p:spPr>
          <a:xfrm>
            <a:off x="366420" y="930441"/>
            <a:ext cx="7969096" cy="3836821"/>
          </a:xfrm>
        </p:spPr>
        <p:txBody>
          <a:bodyPr vert="horz" lIns="0" tIns="0" rIns="0" bIns="0" rtlCol="0" anchor="t">
            <a:noAutofit/>
          </a:bodyPr>
          <a:lstStyle/>
          <a:p>
            <a:r>
              <a:rPr lang="en-GB" sz="2400" dirty="0">
                <a:effectLst/>
                <a:latin typeface="Arial"/>
                <a:ea typeface="system-ui"/>
                <a:cs typeface="Arial"/>
              </a:rPr>
              <a:t>A fashion designer is invited as a guest to a fashion show featuring a new spring collection. The designer uses the event to show other guests photos of designer’s own collection and hands out several business cards.</a:t>
            </a:r>
          </a:p>
          <a:p>
            <a:endParaRPr lang="en-GB" sz="2400" dirty="0">
              <a:effectLst/>
              <a:latin typeface="Arial"/>
              <a:ea typeface="system-ui"/>
              <a:cs typeface="Arial"/>
            </a:endParaRPr>
          </a:p>
          <a:p>
            <a:r>
              <a:rPr lang="en-GB" sz="2400" dirty="0">
                <a:solidFill>
                  <a:srgbClr val="E51C41"/>
                </a:solidFill>
                <a:effectLst/>
                <a:latin typeface="Arial"/>
                <a:ea typeface="system-ui"/>
                <a:cs typeface="Arial"/>
              </a:rPr>
              <a:t>Discuss the ethics of the actions of the fashion designer.</a:t>
            </a:r>
            <a:endParaRPr lang="en-GB" sz="2400" dirty="0">
              <a:solidFill>
                <a:srgbClr val="E51C41"/>
              </a:solidFill>
              <a:latin typeface="Arial"/>
              <a:ea typeface="system-ui"/>
              <a:cs typeface="Arial"/>
            </a:endParaRPr>
          </a:p>
          <a:p>
            <a:endParaRPr lang="en-GB" sz="2400" dirty="0">
              <a:effectLst/>
              <a:latin typeface="Arial"/>
              <a:ea typeface="system-ui"/>
              <a:cs typeface="Arial"/>
            </a:endParaRPr>
          </a:p>
          <a:p>
            <a:endParaRPr lang="en-US" sz="2400" dirty="0"/>
          </a:p>
          <a:p>
            <a:endParaRPr lang="en-GB" sz="2400" dirty="0">
              <a:latin typeface="Arial" panose="020B0604020202020204" pitchFamily="34" charset="0"/>
              <a:ea typeface="system-ui"/>
              <a:cs typeface="Arial" panose="020B0604020202020204" pitchFamily="34" charset="0"/>
            </a:endParaRPr>
          </a:p>
          <a:p>
            <a:endParaRPr lang="en-GB" sz="2400" dirty="0">
              <a:effectLst/>
              <a:latin typeface="Arial" panose="020B0604020202020204" pitchFamily="34" charset="0"/>
              <a:ea typeface="system-ui"/>
              <a:cs typeface="Arial" panose="020B0604020202020204" pitchFamily="34" charset="0"/>
            </a:endParaRPr>
          </a:p>
        </p:txBody>
      </p:sp>
      <p:sp>
        <p:nvSpPr>
          <p:cNvPr id="5" name="Footer Placeholder 4">
            <a:extLst>
              <a:ext uri="{FF2B5EF4-FFF2-40B4-BE49-F238E27FC236}">
                <a16:creationId xmlns:a16="http://schemas.microsoft.com/office/drawing/2014/main" id="{F38156AF-30D6-2A42-D465-7173BA84464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812954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26</a:t>
            </a:fld>
            <a:endParaRPr lang="en-GB"/>
          </a:p>
        </p:txBody>
      </p:sp>
      <p:sp>
        <p:nvSpPr>
          <p:cNvPr id="2" name="Title 2">
            <a:extLst>
              <a:ext uri="{FF2B5EF4-FFF2-40B4-BE49-F238E27FC236}">
                <a16:creationId xmlns:a16="http://schemas.microsoft.com/office/drawing/2014/main" id="{D7D23671-4F11-992F-EB82-D92BE8B1199D}"/>
              </a:ext>
            </a:extLst>
          </p:cNvPr>
          <p:cNvSpPr>
            <a:spLocks noGrp="1"/>
          </p:cNvSpPr>
          <p:nvPr>
            <p:ph type="title"/>
          </p:nvPr>
        </p:nvSpPr>
        <p:spPr>
          <a:xfrm>
            <a:off x="234000" y="398473"/>
            <a:ext cx="8437562" cy="700087"/>
          </a:xfrm>
        </p:spPr>
        <p:txBody>
          <a:bodyPr>
            <a:normAutofit/>
          </a:bodyPr>
          <a:lstStyle/>
          <a:p>
            <a:r>
              <a:rPr lang="en-GB" sz="3200" dirty="0"/>
              <a:t>Development activity 9 sample answer</a:t>
            </a:r>
            <a:endParaRPr lang="en-US" sz="3200" dirty="0"/>
          </a:p>
        </p:txBody>
      </p:sp>
      <p:sp>
        <p:nvSpPr>
          <p:cNvPr id="3" name="TextBox 2">
            <a:extLst>
              <a:ext uri="{FF2B5EF4-FFF2-40B4-BE49-F238E27FC236}">
                <a16:creationId xmlns:a16="http://schemas.microsoft.com/office/drawing/2014/main" id="{A70E55AA-4D41-24DF-1C17-44732BC39D31}"/>
              </a:ext>
            </a:extLst>
          </p:cNvPr>
          <p:cNvSpPr txBox="1"/>
          <p:nvPr/>
        </p:nvSpPr>
        <p:spPr>
          <a:xfrm>
            <a:off x="160487" y="949325"/>
            <a:ext cx="8705353" cy="3416320"/>
          </a:xfrm>
          <a:prstGeom prst="rect">
            <a:avLst/>
          </a:prstGeom>
          <a:noFill/>
        </p:spPr>
        <p:txBody>
          <a:bodyPr wrap="square">
            <a:spAutoFit/>
          </a:bodyPr>
          <a:lstStyle/>
          <a:p>
            <a:r>
              <a:rPr lang="en-GB" sz="2400" b="0" i="0" dirty="0">
                <a:solidFill>
                  <a:srgbClr val="0D0D0D"/>
                </a:solidFill>
                <a:effectLst/>
                <a:highlight>
                  <a:srgbClr val="FFFFFF"/>
                </a:highlight>
              </a:rPr>
              <a:t>The fashion designer giving business cards out at a competitor’s event treads on delicate ethical ground. Such self-promotion could distract from the designer’s own work. While networking is vital, doing so </a:t>
            </a:r>
            <a:r>
              <a:rPr lang="en-GB" sz="2400" dirty="0">
                <a:solidFill>
                  <a:srgbClr val="0D0D0D"/>
                </a:solidFill>
                <a:highlight>
                  <a:srgbClr val="FFFFFF"/>
                </a:highlight>
              </a:rPr>
              <a:t>when a visitor at a private </a:t>
            </a:r>
            <a:r>
              <a:rPr lang="en-GB" sz="2400" b="0" i="0" dirty="0">
                <a:solidFill>
                  <a:srgbClr val="0D0D0D"/>
                </a:solidFill>
                <a:effectLst/>
                <a:highlight>
                  <a:srgbClr val="FFFFFF"/>
                </a:highlight>
              </a:rPr>
              <a:t>event may be seen as leveraging the occasion for personal gain, overshadowing the intended purpose. Ethical conduct would involve contributing to the event’s success and supporting the designer, perhaps by collaborating in advance and suggesting a shared </a:t>
            </a:r>
            <a:r>
              <a:rPr lang="en-GB" sz="2400" dirty="0">
                <a:solidFill>
                  <a:srgbClr val="0D0D0D"/>
                </a:solidFill>
                <a:highlight>
                  <a:srgbClr val="FFFFFF"/>
                </a:highlight>
              </a:rPr>
              <a:t>event </a:t>
            </a:r>
            <a:r>
              <a:rPr lang="en-GB" sz="2400" b="0" i="0" dirty="0">
                <a:solidFill>
                  <a:srgbClr val="0D0D0D"/>
                </a:solidFill>
                <a:effectLst/>
                <a:highlight>
                  <a:srgbClr val="FFFFFF"/>
                </a:highlight>
              </a:rPr>
              <a:t>rather than focusing on individual advantage.</a:t>
            </a:r>
            <a:endParaRPr lang="en-GB" sz="2400" dirty="0">
              <a:highlight>
                <a:srgbClr val="FFFF00"/>
              </a:highlight>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3887710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10</a:t>
            </a:r>
            <a:endParaRPr lang="en-US" dirty="0"/>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400" dirty="0"/>
              <a:t>Equality, diversity and inclusion</a:t>
            </a:r>
            <a:endParaRPr lang="en-US" sz="2400" dirty="0"/>
          </a:p>
        </p:txBody>
      </p:sp>
      <p:sp>
        <p:nvSpPr>
          <p:cNvPr id="4" name="Subtitle 2" descr="Barriers and how to overcome them">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99792" y="4083918"/>
            <a:ext cx="5976664" cy="276999"/>
          </a:xfrm>
          <a:prstGeom prst="rect">
            <a:avLst/>
          </a:prstGeom>
          <a:noFill/>
        </p:spPr>
        <p:txBody>
          <a:bodyPr wrap="square" lIns="0" tIns="0" rIns="0" bIns="0" rtlCol="0">
            <a:spAutoFit/>
          </a:bodyPr>
          <a:lstStyle/>
          <a:p>
            <a:r>
              <a:rPr lang="en-GB" sz="1800">
                <a:solidFill>
                  <a:schemeClr val="bg1"/>
                </a:solidFill>
                <a:effectLst/>
                <a:latin typeface="Arial" panose="020B0604020202020204" pitchFamily="34" charset="0"/>
                <a:ea typeface="Arial" panose="020B0604020202020204" pitchFamily="34" charset="0"/>
                <a:cs typeface="Arial" panose="020B0604020202020204" pitchFamily="34" charset="0"/>
              </a:rPr>
              <a:t>Barriers and how to overcome them</a:t>
            </a:r>
            <a:endParaRPr lang="en-GB" sz="1350"/>
          </a:p>
        </p:txBody>
      </p:sp>
    </p:spTree>
    <p:extLst>
      <p:ext uri="{BB962C8B-B14F-4D97-AF65-F5344CB8AC3E}">
        <p14:creationId xmlns:p14="http://schemas.microsoft.com/office/powerpoint/2010/main" val="963638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28</a:t>
            </a:fld>
            <a:endParaRPr lang="en-GB"/>
          </a:p>
        </p:txBody>
      </p:sp>
      <p:sp>
        <p:nvSpPr>
          <p:cNvPr id="12" name="Title 11"/>
          <p:cNvSpPr>
            <a:spLocks noGrp="1"/>
          </p:cNvSpPr>
          <p:nvPr>
            <p:ph type="title"/>
          </p:nvPr>
        </p:nvSpPr>
        <p:spPr/>
        <p:txBody>
          <a:bodyPr>
            <a:normAutofit/>
          </a:bodyPr>
          <a:lstStyle/>
          <a:p>
            <a:r>
              <a:rPr lang="en-GB" sz="3200" dirty="0"/>
              <a:t>Question 27 </a:t>
            </a:r>
            <a:endParaRPr lang="en-US" sz="3200" dirty="0"/>
          </a:p>
        </p:txBody>
      </p:sp>
      <p:pic>
        <p:nvPicPr>
          <p:cNvPr id="2" name="10 - Q27" descr="Play audio">
            <a:hlinkClick r:id="" action="ppaction://media"/>
            <a:extLst>
              <a:ext uri="{FF2B5EF4-FFF2-40B4-BE49-F238E27FC236}">
                <a16:creationId xmlns:a16="http://schemas.microsoft.com/office/drawing/2014/main" id="{F2A92A77-C4D9-4E2D-3E80-1AEC5A49B856}"/>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17176" y="249900"/>
            <a:ext cx="406400" cy="406400"/>
          </a:xfrm>
          <a:prstGeom prst="rect">
            <a:avLst/>
          </a:prstGeom>
        </p:spPr>
      </p:pic>
      <p:sp>
        <p:nvSpPr>
          <p:cNvPr id="5" name="Text Placeholder 4"/>
          <p:cNvSpPr>
            <a:spLocks noGrp="1"/>
          </p:cNvSpPr>
          <p:nvPr>
            <p:ph type="body" sz="quarter" idx="12"/>
          </p:nvPr>
        </p:nvSpPr>
        <p:spPr>
          <a:xfrm>
            <a:off x="232950" y="770963"/>
            <a:ext cx="8911050" cy="3601574"/>
          </a:xfrm>
        </p:spPr>
        <p:txBody>
          <a:bodyPr vert="horz" lIns="0" tIns="0" rIns="0" bIns="0" rtlCol="0" anchor="t">
            <a:noAutofit/>
          </a:bodyPr>
          <a:lstStyle/>
          <a:p>
            <a:r>
              <a:rPr lang="en-GB" sz="2400" dirty="0">
                <a:effectLst/>
                <a:latin typeface="Arial" panose="020B0604020202020204" pitchFamily="34" charset="0"/>
                <a:ea typeface="Arial" panose="020B0604020202020204" pitchFamily="34" charset="0"/>
                <a:cs typeface="Arial" panose="020B0604020202020204" pitchFamily="34" charset="0"/>
              </a:rPr>
              <a:t>In the fast-paced world of the fashion industry, numerous barriers often hinder progress and success. Despite efforts towards diversity and inclusion, the fashion industry still struggles with systemic barriers that prevent equitable representation. Designers and models from different ethic groups and marginalised communities, often face discrimination and lack of opportunities.</a:t>
            </a:r>
            <a:endParaRPr lang="en-GB" sz="1100" dirty="0">
              <a:latin typeface="Arial" panose="020B0604020202020204" pitchFamily="34" charset="0"/>
              <a:ea typeface="Arial" panose="020B0604020202020204" pitchFamily="34" charset="0"/>
              <a:cs typeface="Arial" panose="020B0604020202020204" pitchFamily="34" charset="0"/>
            </a:endParaRPr>
          </a:p>
          <a:p>
            <a:endParaRPr lang="en-GB" sz="1100" dirty="0">
              <a:solidFill>
                <a:srgbClr val="E51C41"/>
              </a:solidFill>
              <a:latin typeface="Arial" panose="020B0604020202020204" pitchFamily="34" charset="0"/>
              <a:ea typeface="Arial" panose="020B0604020202020204" pitchFamily="34" charset="0"/>
              <a:cs typeface="Arial" panose="020B0604020202020204" pitchFamily="34" charset="0"/>
            </a:endParaRPr>
          </a:p>
          <a:p>
            <a:r>
              <a:rPr lang="en-GB" sz="2400" dirty="0">
                <a:solidFill>
                  <a:srgbClr val="E51C41"/>
                </a:solidFill>
                <a:effectLst/>
                <a:latin typeface="Arial" panose="020B0604020202020204" pitchFamily="34" charset="0"/>
                <a:ea typeface="Arial" panose="020B0604020202020204" pitchFamily="34" charset="0"/>
                <a:cs typeface="Arial" panose="020B0604020202020204" pitchFamily="34" charset="0"/>
              </a:rPr>
              <a:t>Discuss how systemic barriers can be overcome to support more equitable representation in the fashion industry.</a:t>
            </a:r>
            <a:endParaRPr lang="en-GB" sz="2400" dirty="0">
              <a:solidFill>
                <a:srgbClr val="E51C41"/>
              </a:solidFill>
              <a:latin typeface="Arial" panose="020B0604020202020204" pitchFamily="34" charset="0"/>
              <a:cs typeface="Arial" panose="020B0604020202020204" pitchFamily="34" charset="0"/>
            </a:endParaRPr>
          </a:p>
          <a:p>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1479537843"/>
      </p:ext>
    </p:extLst>
  </p:cSld>
  <p:clrMapOvr>
    <a:masterClrMapping/>
  </p:clrMapOvr>
  <mc:AlternateContent xmlns:mc="http://schemas.openxmlformats.org/markup-compatibility/2006" xmlns:p14="http://schemas.microsoft.com/office/powerpoint/2010/main">
    <mc:Choice Requires="p14">
      <p:transition spd="slow" p14:dur="2000" advTm="56177"/>
    </mc:Choice>
    <mc:Fallback xmlns="">
      <p:transition spd="slow" advTm="5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29</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27 sample answers</a:t>
            </a:r>
          </a:p>
        </p:txBody>
      </p:sp>
      <p:pic>
        <p:nvPicPr>
          <p:cNvPr id="7" name="10 - 27 SA 2" descr="Play audio">
            <a:hlinkClick r:id="" action="ppaction://media"/>
            <a:extLst>
              <a:ext uri="{FF2B5EF4-FFF2-40B4-BE49-F238E27FC236}">
                <a16:creationId xmlns:a16="http://schemas.microsoft.com/office/drawing/2014/main" id="{BB4EE751-7306-250B-DC83-387408869C85}"/>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53176" y="193804"/>
            <a:ext cx="406400" cy="406400"/>
          </a:xfrm>
          <a:prstGeom prst="rect">
            <a:avLst/>
          </a:prstGeom>
        </p:spPr>
      </p:pic>
      <p:sp>
        <p:nvSpPr>
          <p:cNvPr id="3" name="TextBox 2">
            <a:extLst>
              <a:ext uri="{FF2B5EF4-FFF2-40B4-BE49-F238E27FC236}">
                <a16:creationId xmlns:a16="http://schemas.microsoft.com/office/drawing/2014/main" id="{87AB6AF3-D3B2-388A-EA5E-04C1F5FD3C00}"/>
              </a:ext>
            </a:extLst>
          </p:cNvPr>
          <p:cNvSpPr txBox="1"/>
          <p:nvPr/>
        </p:nvSpPr>
        <p:spPr>
          <a:xfrm>
            <a:off x="680224" y="711390"/>
            <a:ext cx="8035500" cy="4524315"/>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2: </a:t>
            </a:r>
            <a:r>
              <a:rPr lang="en-GB" sz="2400" dirty="0">
                <a:effectLst/>
                <a:latin typeface="Arial" panose="020B0604020202020204" pitchFamily="34" charset="0"/>
                <a:ea typeface="Aptos" panose="020B0004020202020204" pitchFamily="34" charset="0"/>
                <a:cs typeface="Times New Roman" panose="02020603050405020304" pitchFamily="18" charset="0"/>
              </a:rPr>
              <a:t>To make the fashion industry more inclusive, companies need to actively involve designers and models from diverse backgrounds in important roles. They can also help by providing mentorship programmes for young talents from diverse backgrounds, giving them better opportunities to succeed. Additionally, it is important to change the typical beauty standards seen in ads and fashion shows to include people of all shapes, sizes and abilities. Companies should also be open about their efforts to increase diversity, which helps keep them accountable.</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428274" y="591017"/>
            <a:ext cx="8437563" cy="4081344"/>
          </a:xfrm>
          <a:custGeom>
            <a:avLst/>
            <a:gdLst>
              <a:gd name="connsiteX0" fmla="*/ 0 w 8437563"/>
              <a:gd name="connsiteY0" fmla="*/ 680238 h 4081344"/>
              <a:gd name="connsiteX1" fmla="*/ 680238 w 8437563"/>
              <a:gd name="connsiteY1" fmla="*/ 0 h 4081344"/>
              <a:gd name="connsiteX2" fmla="*/ 1043250 w 8437563"/>
              <a:gd name="connsiteY2" fmla="*/ 0 h 4081344"/>
              <a:gd name="connsiteX3" fmla="*/ 1406261 w 8437563"/>
              <a:gd name="connsiteY3" fmla="*/ 0 h 4081344"/>
              <a:gd name="connsiteX4" fmla="*/ 1406261 w 8437563"/>
              <a:gd name="connsiteY4" fmla="*/ 0 h 4081344"/>
              <a:gd name="connsiteX5" fmla="*/ 1870327 w 8437563"/>
              <a:gd name="connsiteY5" fmla="*/ 0 h 4081344"/>
              <a:gd name="connsiteX6" fmla="*/ 2334393 w 8437563"/>
              <a:gd name="connsiteY6" fmla="*/ 0 h 4081344"/>
              <a:gd name="connsiteX7" fmla="*/ 2798458 w 8437563"/>
              <a:gd name="connsiteY7" fmla="*/ 0 h 4081344"/>
              <a:gd name="connsiteX8" fmla="*/ 3515651 w 8437563"/>
              <a:gd name="connsiteY8" fmla="*/ 0 h 4081344"/>
              <a:gd name="connsiteX9" fmla="*/ 3961027 w 8437563"/>
              <a:gd name="connsiteY9" fmla="*/ 0 h 4081344"/>
              <a:gd name="connsiteX10" fmla="*/ 4576070 w 8437563"/>
              <a:gd name="connsiteY10" fmla="*/ 0 h 4081344"/>
              <a:gd name="connsiteX11" fmla="*/ 5106279 w 8437563"/>
              <a:gd name="connsiteY11" fmla="*/ 0 h 4081344"/>
              <a:gd name="connsiteX12" fmla="*/ 5509238 w 8437563"/>
              <a:gd name="connsiteY12" fmla="*/ 0 h 4081344"/>
              <a:gd name="connsiteX13" fmla="*/ 5997030 w 8437563"/>
              <a:gd name="connsiteY13" fmla="*/ 0 h 4081344"/>
              <a:gd name="connsiteX14" fmla="*/ 6569656 w 8437563"/>
              <a:gd name="connsiteY14" fmla="*/ 0 h 4081344"/>
              <a:gd name="connsiteX15" fmla="*/ 6972615 w 8437563"/>
              <a:gd name="connsiteY15" fmla="*/ 0 h 4081344"/>
              <a:gd name="connsiteX16" fmla="*/ 7757325 w 8437563"/>
              <a:gd name="connsiteY16" fmla="*/ 0 h 4081344"/>
              <a:gd name="connsiteX17" fmla="*/ 8437563 w 8437563"/>
              <a:gd name="connsiteY17" fmla="*/ 680238 h 4081344"/>
              <a:gd name="connsiteX18" fmla="*/ 8437563 w 8437563"/>
              <a:gd name="connsiteY18" fmla="*/ 1196070 h 4081344"/>
              <a:gd name="connsiteX19" fmla="*/ 8437563 w 8437563"/>
              <a:gd name="connsiteY19" fmla="*/ 1728908 h 4081344"/>
              <a:gd name="connsiteX20" fmla="*/ 8437563 w 8437563"/>
              <a:gd name="connsiteY20" fmla="*/ 2380784 h 4081344"/>
              <a:gd name="connsiteX21" fmla="*/ 8437563 w 8437563"/>
              <a:gd name="connsiteY21" fmla="*/ 2380784 h 4081344"/>
              <a:gd name="connsiteX22" fmla="*/ 8437563 w 8437563"/>
              <a:gd name="connsiteY22" fmla="*/ 2890952 h 4081344"/>
              <a:gd name="connsiteX23" fmla="*/ 8437563 w 8437563"/>
              <a:gd name="connsiteY23" fmla="*/ 3401120 h 4081344"/>
              <a:gd name="connsiteX24" fmla="*/ 8437563 w 8437563"/>
              <a:gd name="connsiteY24" fmla="*/ 3401106 h 4081344"/>
              <a:gd name="connsiteX25" fmla="*/ 7757325 w 8437563"/>
              <a:gd name="connsiteY25" fmla="*/ 4081344 h 4081344"/>
              <a:gd name="connsiteX26" fmla="*/ 7311949 w 8437563"/>
              <a:gd name="connsiteY26" fmla="*/ 4081344 h 4081344"/>
              <a:gd name="connsiteX27" fmla="*/ 6824157 w 8437563"/>
              <a:gd name="connsiteY27" fmla="*/ 4081344 h 4081344"/>
              <a:gd name="connsiteX28" fmla="*/ 6293947 w 8437563"/>
              <a:gd name="connsiteY28" fmla="*/ 4081344 h 4081344"/>
              <a:gd name="connsiteX29" fmla="*/ 5890988 w 8437563"/>
              <a:gd name="connsiteY29" fmla="*/ 4081344 h 4081344"/>
              <a:gd name="connsiteX30" fmla="*/ 5488029 w 8437563"/>
              <a:gd name="connsiteY30" fmla="*/ 4081344 h 4081344"/>
              <a:gd name="connsiteX31" fmla="*/ 4957820 w 8437563"/>
              <a:gd name="connsiteY31" fmla="*/ 4081344 h 4081344"/>
              <a:gd name="connsiteX32" fmla="*/ 4385194 w 8437563"/>
              <a:gd name="connsiteY32" fmla="*/ 4081344 h 4081344"/>
              <a:gd name="connsiteX33" fmla="*/ 3515651 w 8437563"/>
              <a:gd name="connsiteY33" fmla="*/ 4081344 h 4081344"/>
              <a:gd name="connsiteX34" fmla="*/ 3076627 w 8437563"/>
              <a:gd name="connsiteY34" fmla="*/ 4162927 h 4081344"/>
              <a:gd name="connsiteX35" fmla="*/ 2581557 w 8437563"/>
              <a:gd name="connsiteY35" fmla="*/ 4254924 h 4081344"/>
              <a:gd name="connsiteX36" fmla="*/ 2005662 w 8437563"/>
              <a:gd name="connsiteY36" fmla="*/ 4169870 h 4081344"/>
              <a:gd name="connsiteX37" fmla="*/ 1406261 w 8437563"/>
              <a:gd name="connsiteY37" fmla="*/ 4081344 h 4081344"/>
              <a:gd name="connsiteX38" fmla="*/ 1057770 w 8437563"/>
              <a:gd name="connsiteY38" fmla="*/ 4081344 h 4081344"/>
              <a:gd name="connsiteX39" fmla="*/ 680238 w 8437563"/>
              <a:gd name="connsiteY39" fmla="*/ 4081344 h 4081344"/>
              <a:gd name="connsiteX40" fmla="*/ 0 w 8437563"/>
              <a:gd name="connsiteY40" fmla="*/ 3401106 h 4081344"/>
              <a:gd name="connsiteX41" fmla="*/ 0 w 8437563"/>
              <a:gd name="connsiteY41" fmla="*/ 3401120 h 4081344"/>
              <a:gd name="connsiteX42" fmla="*/ 0 w 8437563"/>
              <a:gd name="connsiteY42" fmla="*/ 2911359 h 4081344"/>
              <a:gd name="connsiteX43" fmla="*/ 0 w 8437563"/>
              <a:gd name="connsiteY43" fmla="*/ 2380784 h 4081344"/>
              <a:gd name="connsiteX44" fmla="*/ 0 w 8437563"/>
              <a:gd name="connsiteY44" fmla="*/ 2380784 h 4081344"/>
              <a:gd name="connsiteX45" fmla="*/ 0 w 8437563"/>
              <a:gd name="connsiteY45" fmla="*/ 1813935 h 4081344"/>
              <a:gd name="connsiteX46" fmla="*/ 0 w 8437563"/>
              <a:gd name="connsiteY46" fmla="*/ 1230081 h 4081344"/>
              <a:gd name="connsiteX47" fmla="*/ 0 w 8437563"/>
              <a:gd name="connsiteY47" fmla="*/ 680238 h 40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37563" h="4081344" extrusionOk="0">
                <a:moveTo>
                  <a:pt x="0" y="680238"/>
                </a:moveTo>
                <a:cubicBezTo>
                  <a:pt x="-52471" y="335446"/>
                  <a:pt x="258467" y="54843"/>
                  <a:pt x="680238" y="0"/>
                </a:cubicBezTo>
                <a:cubicBezTo>
                  <a:pt x="775336" y="-34155"/>
                  <a:pt x="919922" y="14088"/>
                  <a:pt x="1043250" y="0"/>
                </a:cubicBezTo>
                <a:cubicBezTo>
                  <a:pt x="1166578" y="-14088"/>
                  <a:pt x="1327161" y="9336"/>
                  <a:pt x="1406261" y="0"/>
                </a:cubicBezTo>
                <a:lnTo>
                  <a:pt x="1406261" y="0"/>
                </a:lnTo>
                <a:cubicBezTo>
                  <a:pt x="1583007" y="-4919"/>
                  <a:pt x="1743788" y="29821"/>
                  <a:pt x="1870327" y="0"/>
                </a:cubicBezTo>
                <a:cubicBezTo>
                  <a:pt x="1996866" y="-29821"/>
                  <a:pt x="2167561" y="14667"/>
                  <a:pt x="2334393" y="0"/>
                </a:cubicBezTo>
                <a:cubicBezTo>
                  <a:pt x="2501225" y="-14667"/>
                  <a:pt x="2661818" y="33000"/>
                  <a:pt x="2798458" y="0"/>
                </a:cubicBezTo>
                <a:cubicBezTo>
                  <a:pt x="2935098" y="-33000"/>
                  <a:pt x="3253217" y="47372"/>
                  <a:pt x="3515651" y="0"/>
                </a:cubicBezTo>
                <a:cubicBezTo>
                  <a:pt x="3662818" y="-51950"/>
                  <a:pt x="3843761" y="24078"/>
                  <a:pt x="3961027" y="0"/>
                </a:cubicBezTo>
                <a:cubicBezTo>
                  <a:pt x="4078293" y="-24078"/>
                  <a:pt x="4292938" y="62235"/>
                  <a:pt x="4576070" y="0"/>
                </a:cubicBezTo>
                <a:cubicBezTo>
                  <a:pt x="4859202" y="-62235"/>
                  <a:pt x="4909935" y="34233"/>
                  <a:pt x="5106279" y="0"/>
                </a:cubicBezTo>
                <a:cubicBezTo>
                  <a:pt x="5302623" y="-34233"/>
                  <a:pt x="5325861" y="12709"/>
                  <a:pt x="5509238" y="0"/>
                </a:cubicBezTo>
                <a:cubicBezTo>
                  <a:pt x="5692615" y="-12709"/>
                  <a:pt x="5886701" y="51311"/>
                  <a:pt x="5997030" y="0"/>
                </a:cubicBezTo>
                <a:cubicBezTo>
                  <a:pt x="6107359" y="-51311"/>
                  <a:pt x="6426487" y="27788"/>
                  <a:pt x="6569656" y="0"/>
                </a:cubicBezTo>
                <a:cubicBezTo>
                  <a:pt x="6712825" y="-27788"/>
                  <a:pt x="6811290" y="47778"/>
                  <a:pt x="6972615" y="0"/>
                </a:cubicBezTo>
                <a:cubicBezTo>
                  <a:pt x="7133940" y="-47778"/>
                  <a:pt x="7531333" y="12975"/>
                  <a:pt x="7757325" y="0"/>
                </a:cubicBezTo>
                <a:cubicBezTo>
                  <a:pt x="8167157" y="-18421"/>
                  <a:pt x="8527725" y="248791"/>
                  <a:pt x="8437563" y="680238"/>
                </a:cubicBezTo>
                <a:cubicBezTo>
                  <a:pt x="8466526" y="889859"/>
                  <a:pt x="8400185" y="992254"/>
                  <a:pt x="8437563" y="1196070"/>
                </a:cubicBezTo>
                <a:cubicBezTo>
                  <a:pt x="8474941" y="1399886"/>
                  <a:pt x="8395815" y="1548372"/>
                  <a:pt x="8437563" y="1728908"/>
                </a:cubicBezTo>
                <a:cubicBezTo>
                  <a:pt x="8479311" y="1909444"/>
                  <a:pt x="8375230" y="2127653"/>
                  <a:pt x="8437563" y="2380784"/>
                </a:cubicBezTo>
                <a:lnTo>
                  <a:pt x="8437563" y="2380784"/>
                </a:lnTo>
                <a:cubicBezTo>
                  <a:pt x="8487933" y="2562130"/>
                  <a:pt x="8395849" y="2640407"/>
                  <a:pt x="8437563" y="2890952"/>
                </a:cubicBezTo>
                <a:cubicBezTo>
                  <a:pt x="8479277" y="3141497"/>
                  <a:pt x="8394653" y="3294553"/>
                  <a:pt x="8437563" y="3401120"/>
                </a:cubicBezTo>
                <a:cubicBezTo>
                  <a:pt x="8437562" y="3401116"/>
                  <a:pt x="8437564" y="3401111"/>
                  <a:pt x="8437563" y="3401106"/>
                </a:cubicBezTo>
                <a:cubicBezTo>
                  <a:pt x="8383380" y="3716607"/>
                  <a:pt x="8107562" y="4058761"/>
                  <a:pt x="7757325" y="4081344"/>
                </a:cubicBezTo>
                <a:cubicBezTo>
                  <a:pt x="7623469" y="4129105"/>
                  <a:pt x="7410016" y="4061835"/>
                  <a:pt x="7311949" y="4081344"/>
                </a:cubicBezTo>
                <a:cubicBezTo>
                  <a:pt x="7213882" y="4100853"/>
                  <a:pt x="6992977" y="4023745"/>
                  <a:pt x="6824157" y="4081344"/>
                </a:cubicBezTo>
                <a:cubicBezTo>
                  <a:pt x="6655337" y="4138943"/>
                  <a:pt x="6412773" y="4079712"/>
                  <a:pt x="6293947" y="4081344"/>
                </a:cubicBezTo>
                <a:cubicBezTo>
                  <a:pt x="6175121" y="4082976"/>
                  <a:pt x="6052387" y="4054912"/>
                  <a:pt x="5890988" y="4081344"/>
                </a:cubicBezTo>
                <a:cubicBezTo>
                  <a:pt x="5729589" y="4107776"/>
                  <a:pt x="5652938" y="4061514"/>
                  <a:pt x="5488029" y="4081344"/>
                </a:cubicBezTo>
                <a:cubicBezTo>
                  <a:pt x="5323120" y="4101174"/>
                  <a:pt x="5092930" y="4039904"/>
                  <a:pt x="4957820" y="4081344"/>
                </a:cubicBezTo>
                <a:cubicBezTo>
                  <a:pt x="4822710" y="4122784"/>
                  <a:pt x="4614123" y="4052853"/>
                  <a:pt x="4385194" y="4081344"/>
                </a:cubicBezTo>
                <a:cubicBezTo>
                  <a:pt x="4156265" y="4109835"/>
                  <a:pt x="3912367" y="4076781"/>
                  <a:pt x="3515651" y="4081344"/>
                </a:cubicBezTo>
                <a:cubicBezTo>
                  <a:pt x="3329166" y="4163103"/>
                  <a:pt x="3232050" y="4123389"/>
                  <a:pt x="3076627" y="4162927"/>
                </a:cubicBezTo>
                <a:cubicBezTo>
                  <a:pt x="2921204" y="4202465"/>
                  <a:pt x="2811756" y="4207865"/>
                  <a:pt x="2581557" y="4254924"/>
                </a:cubicBezTo>
                <a:cubicBezTo>
                  <a:pt x="2399662" y="4287812"/>
                  <a:pt x="2170121" y="4145997"/>
                  <a:pt x="2005662" y="4169870"/>
                </a:cubicBezTo>
                <a:cubicBezTo>
                  <a:pt x="1841203" y="4193742"/>
                  <a:pt x="1635341" y="4095653"/>
                  <a:pt x="1406261" y="4081344"/>
                </a:cubicBezTo>
                <a:cubicBezTo>
                  <a:pt x="1312552" y="4110358"/>
                  <a:pt x="1187142" y="4059016"/>
                  <a:pt x="1057770" y="4081344"/>
                </a:cubicBezTo>
                <a:cubicBezTo>
                  <a:pt x="928398" y="4103672"/>
                  <a:pt x="765749" y="4057892"/>
                  <a:pt x="680238" y="4081344"/>
                </a:cubicBezTo>
                <a:cubicBezTo>
                  <a:pt x="253191" y="3996912"/>
                  <a:pt x="49310" y="3857671"/>
                  <a:pt x="0" y="3401106"/>
                </a:cubicBezTo>
                <a:cubicBezTo>
                  <a:pt x="0" y="3401111"/>
                  <a:pt x="0" y="3401113"/>
                  <a:pt x="0" y="3401120"/>
                </a:cubicBezTo>
                <a:cubicBezTo>
                  <a:pt x="-17998" y="3210975"/>
                  <a:pt x="14713" y="3080760"/>
                  <a:pt x="0" y="2911359"/>
                </a:cubicBezTo>
                <a:cubicBezTo>
                  <a:pt x="-14713" y="2741958"/>
                  <a:pt x="56741" y="2489595"/>
                  <a:pt x="0" y="2380784"/>
                </a:cubicBezTo>
                <a:lnTo>
                  <a:pt x="0" y="2380784"/>
                </a:lnTo>
                <a:cubicBezTo>
                  <a:pt x="-65431" y="2257006"/>
                  <a:pt x="46364" y="1948410"/>
                  <a:pt x="0" y="1813935"/>
                </a:cubicBezTo>
                <a:cubicBezTo>
                  <a:pt x="-46364" y="1679460"/>
                  <a:pt x="57807" y="1373378"/>
                  <a:pt x="0" y="1230081"/>
                </a:cubicBezTo>
                <a:cubicBezTo>
                  <a:pt x="-57807" y="1086784"/>
                  <a:pt x="1146" y="915508"/>
                  <a:pt x="0" y="680238"/>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19404"/>
                      <a:gd name="adj2" fmla="val 5425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Tree>
    <p:extLst>
      <p:ext uri="{BB962C8B-B14F-4D97-AF65-F5344CB8AC3E}">
        <p14:creationId xmlns:p14="http://schemas.microsoft.com/office/powerpoint/2010/main" val="3147601962"/>
      </p:ext>
    </p:extLst>
  </p:cSld>
  <p:clrMapOvr>
    <a:masterClrMapping/>
  </p:clrMapOvr>
  <mc:AlternateContent xmlns:mc="http://schemas.openxmlformats.org/markup-compatibility/2006" xmlns:p14="http://schemas.microsoft.com/office/powerpoint/2010/main">
    <mc:Choice Requires="p14">
      <p:transition spd="slow" p14:dur="2000" advTm="78534"/>
    </mc:Choice>
    <mc:Fallback xmlns="">
      <p:transition spd="slow" advTm="7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0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3</a:t>
            </a:fld>
            <a:endParaRPr lang="en-GB"/>
          </a:p>
        </p:txBody>
      </p:sp>
      <p:sp>
        <p:nvSpPr>
          <p:cNvPr id="12" name="Title 11"/>
          <p:cNvSpPr>
            <a:spLocks noGrp="1"/>
          </p:cNvSpPr>
          <p:nvPr>
            <p:ph type="title"/>
          </p:nvPr>
        </p:nvSpPr>
        <p:spPr/>
        <p:txBody>
          <a:bodyPr>
            <a:normAutofit/>
          </a:bodyPr>
          <a:lstStyle/>
          <a:p>
            <a:r>
              <a:rPr lang="en-GB" sz="3200" dirty="0"/>
              <a:t>Question 10</a:t>
            </a:r>
          </a:p>
        </p:txBody>
      </p:sp>
      <p:pic>
        <p:nvPicPr>
          <p:cNvPr id="2" name="6 - Q10 Audio" descr="Play audio">
            <a:hlinkClick r:id="" action="ppaction://media"/>
            <a:extLst>
              <a:ext uri="{FF2B5EF4-FFF2-40B4-BE49-F238E27FC236}">
                <a16:creationId xmlns:a16="http://schemas.microsoft.com/office/drawing/2014/main" id="{3F32A4C7-3F9B-FFD1-B207-8939DF009AA1}"/>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193212"/>
            <a:ext cx="406400" cy="406400"/>
          </a:xfrm>
          <a:prstGeom prst="rect">
            <a:avLst/>
          </a:prstGeom>
        </p:spPr>
      </p:pic>
      <p:sp>
        <p:nvSpPr>
          <p:cNvPr id="5" name="Text Placeholder 4"/>
          <p:cNvSpPr>
            <a:spLocks noGrp="1"/>
          </p:cNvSpPr>
          <p:nvPr>
            <p:ph type="body" sz="quarter" idx="12"/>
          </p:nvPr>
        </p:nvSpPr>
        <p:spPr/>
        <p:txBody>
          <a:bodyPr vert="horz" lIns="0" tIns="0" rIns="0" bIns="0" rtlCol="0" anchor="t">
            <a:noAutofit/>
          </a:bodyPr>
          <a:lstStyle/>
          <a:p>
            <a:r>
              <a:rPr lang="en-GB" dirty="0">
                <a:ea typeface="+mn-lt"/>
                <a:cs typeface="+mn-lt"/>
              </a:rPr>
              <a:t>A silversmith apprentice uses specialist equipment and chemicals to cut, shape and file sheets of silver to make jewellery. The apprentice is required to wear closed shoes at work. </a:t>
            </a:r>
            <a:endParaRPr lang="en-US" dirty="0"/>
          </a:p>
          <a:p>
            <a:br>
              <a:rPr lang="en-GB" b="1" dirty="0"/>
            </a:br>
            <a:r>
              <a:rPr lang="en-GB" b="1" dirty="0">
                <a:solidFill>
                  <a:srgbClr val="E51C41"/>
                </a:solidFill>
                <a:ea typeface="+mn-lt"/>
                <a:cs typeface="+mn-lt"/>
              </a:rPr>
              <a:t>Explain </a:t>
            </a:r>
            <a:r>
              <a:rPr lang="en-GB" dirty="0">
                <a:solidFill>
                  <a:srgbClr val="E51C41"/>
                </a:solidFill>
                <a:ea typeface="+mn-lt"/>
                <a:cs typeface="+mn-lt"/>
              </a:rPr>
              <a:t>why closed shoes at work are essential for the apprentice.</a:t>
            </a:r>
          </a:p>
          <a:p>
            <a:endParaRPr lang="en-GB" dirty="0">
              <a:solidFill>
                <a:srgbClr val="E51C41"/>
              </a:solidFill>
              <a:cs typeface="Arial"/>
            </a:endParaRPr>
          </a:p>
          <a:p>
            <a:r>
              <a:rPr lang="en-GB" dirty="0">
                <a:cs typeface="Arial"/>
              </a:rPr>
              <a:t>Applied: Wearing shoes at work</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111531453"/>
      </p:ext>
    </p:extLst>
  </p:cSld>
  <p:clrMapOvr>
    <a:masterClrMapping/>
  </p:clrMapOvr>
  <mc:AlternateContent xmlns:mc="http://schemas.openxmlformats.org/markup-compatibility/2006" xmlns:p14="http://schemas.microsoft.com/office/powerpoint/2010/main">
    <mc:Choice Requires="p14">
      <p:transition spd="slow" p14:dur="2000" advTm="36287"/>
    </mc:Choice>
    <mc:Fallback xmlns="">
      <p:transition spd="slow" advTm="3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30</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27 sample answers</a:t>
            </a:r>
          </a:p>
        </p:txBody>
      </p:sp>
      <p:pic>
        <p:nvPicPr>
          <p:cNvPr id="2" name="10 - Q27 SA 1" descr="Play audio">
            <a:hlinkClick r:id="" action="ppaction://media"/>
            <a:extLst>
              <a:ext uri="{FF2B5EF4-FFF2-40B4-BE49-F238E27FC236}">
                <a16:creationId xmlns:a16="http://schemas.microsoft.com/office/drawing/2014/main" id="{01F364EE-A512-C9EF-753E-630BA6C10BFA}"/>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148762"/>
            <a:ext cx="406400" cy="406400"/>
          </a:xfrm>
          <a:prstGeom prst="rect">
            <a:avLst/>
          </a:prstGeom>
        </p:spPr>
      </p:pic>
      <p:sp>
        <p:nvSpPr>
          <p:cNvPr id="3" name="TextBox 2">
            <a:extLst>
              <a:ext uri="{FF2B5EF4-FFF2-40B4-BE49-F238E27FC236}">
                <a16:creationId xmlns:a16="http://schemas.microsoft.com/office/drawing/2014/main" id="{E9A2B0F7-C6CD-42E0-9CF6-70872844C442}"/>
              </a:ext>
            </a:extLst>
          </p:cNvPr>
          <p:cNvSpPr txBox="1"/>
          <p:nvPr/>
        </p:nvSpPr>
        <p:spPr>
          <a:xfrm>
            <a:off x="680225" y="833249"/>
            <a:ext cx="8087952" cy="3785652"/>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1: </a:t>
            </a:r>
            <a:r>
              <a:rPr lang="en-GB" sz="2400" dirty="0">
                <a:effectLst/>
                <a:latin typeface="Arial" panose="020B0604020202020204" pitchFamily="34" charset="0"/>
                <a:ea typeface="Aptos" panose="020B0004020202020204" pitchFamily="34" charset="0"/>
                <a:cs typeface="Times New Roman" panose="02020603050405020304" pitchFamily="18" charset="0"/>
              </a:rPr>
              <a:t>The fashion industry can be fairer by hiring more diverse designers and models and letting them be leaders. They could help young people from different backgrounds get into fashion by teaching them and giving them chances to succeed. It would help if they showed all kinds of beauty in fashion shows and ads, like having models who look different from each other. Companies should tell people what they are doing to be more inclusive, so everyone knows they are trying to change.</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428275" y="691376"/>
            <a:ext cx="8437563" cy="3708083"/>
          </a:xfrm>
          <a:custGeom>
            <a:avLst/>
            <a:gdLst>
              <a:gd name="connsiteX0" fmla="*/ 0 w 8437563"/>
              <a:gd name="connsiteY0" fmla="*/ 618026 h 3708083"/>
              <a:gd name="connsiteX1" fmla="*/ 618026 w 8437563"/>
              <a:gd name="connsiteY1" fmla="*/ 0 h 3708083"/>
              <a:gd name="connsiteX2" fmla="*/ 1012144 w 8437563"/>
              <a:gd name="connsiteY2" fmla="*/ 0 h 3708083"/>
              <a:gd name="connsiteX3" fmla="*/ 1406261 w 8437563"/>
              <a:gd name="connsiteY3" fmla="*/ 0 h 3708083"/>
              <a:gd name="connsiteX4" fmla="*/ 1406261 w 8437563"/>
              <a:gd name="connsiteY4" fmla="*/ 0 h 3708083"/>
              <a:gd name="connsiteX5" fmla="*/ 1870327 w 8437563"/>
              <a:gd name="connsiteY5" fmla="*/ 0 h 3708083"/>
              <a:gd name="connsiteX6" fmla="*/ 2334393 w 8437563"/>
              <a:gd name="connsiteY6" fmla="*/ 0 h 3708083"/>
              <a:gd name="connsiteX7" fmla="*/ 2798458 w 8437563"/>
              <a:gd name="connsiteY7" fmla="*/ 0 h 3708083"/>
              <a:gd name="connsiteX8" fmla="*/ 3515651 w 8437563"/>
              <a:gd name="connsiteY8" fmla="*/ 0 h 3708083"/>
              <a:gd name="connsiteX9" fmla="*/ 3967559 w 8437563"/>
              <a:gd name="connsiteY9" fmla="*/ 0 h 3708083"/>
              <a:gd name="connsiteX10" fmla="*/ 4591623 w 8437563"/>
              <a:gd name="connsiteY10" fmla="*/ 0 h 3708083"/>
              <a:gd name="connsiteX11" fmla="*/ 5129608 w 8437563"/>
              <a:gd name="connsiteY11" fmla="*/ 0 h 3708083"/>
              <a:gd name="connsiteX12" fmla="*/ 5538477 w 8437563"/>
              <a:gd name="connsiteY12" fmla="*/ 0 h 3708083"/>
              <a:gd name="connsiteX13" fmla="*/ 6033424 w 8437563"/>
              <a:gd name="connsiteY13" fmla="*/ 0 h 3708083"/>
              <a:gd name="connsiteX14" fmla="*/ 6614449 w 8437563"/>
              <a:gd name="connsiteY14" fmla="*/ 0 h 3708083"/>
              <a:gd name="connsiteX15" fmla="*/ 7023318 w 8437563"/>
              <a:gd name="connsiteY15" fmla="*/ 0 h 3708083"/>
              <a:gd name="connsiteX16" fmla="*/ 7819537 w 8437563"/>
              <a:gd name="connsiteY16" fmla="*/ 0 h 3708083"/>
              <a:gd name="connsiteX17" fmla="*/ 8437563 w 8437563"/>
              <a:gd name="connsiteY17" fmla="*/ 618026 h 3708083"/>
              <a:gd name="connsiteX18" fmla="*/ 8437563 w 8437563"/>
              <a:gd name="connsiteY18" fmla="*/ 1086683 h 3708083"/>
              <a:gd name="connsiteX19" fmla="*/ 8437563 w 8437563"/>
              <a:gd name="connsiteY19" fmla="*/ 1570790 h 3708083"/>
              <a:gd name="connsiteX20" fmla="*/ 8437563 w 8437563"/>
              <a:gd name="connsiteY20" fmla="*/ 2163048 h 3708083"/>
              <a:gd name="connsiteX21" fmla="*/ 8437563 w 8437563"/>
              <a:gd name="connsiteY21" fmla="*/ 2163048 h 3708083"/>
              <a:gd name="connsiteX22" fmla="*/ 8437563 w 8437563"/>
              <a:gd name="connsiteY22" fmla="*/ 2626559 h 3708083"/>
              <a:gd name="connsiteX23" fmla="*/ 8437563 w 8437563"/>
              <a:gd name="connsiteY23" fmla="*/ 3090069 h 3708083"/>
              <a:gd name="connsiteX24" fmla="*/ 8437563 w 8437563"/>
              <a:gd name="connsiteY24" fmla="*/ 3090057 h 3708083"/>
              <a:gd name="connsiteX25" fmla="*/ 7819537 w 8437563"/>
              <a:gd name="connsiteY25" fmla="*/ 3708083 h 3708083"/>
              <a:gd name="connsiteX26" fmla="*/ 7367629 w 8437563"/>
              <a:gd name="connsiteY26" fmla="*/ 3708083 h 3708083"/>
              <a:gd name="connsiteX27" fmla="*/ 6872682 w 8437563"/>
              <a:gd name="connsiteY27" fmla="*/ 3708083 h 3708083"/>
              <a:gd name="connsiteX28" fmla="*/ 6334696 w 8437563"/>
              <a:gd name="connsiteY28" fmla="*/ 3708083 h 3708083"/>
              <a:gd name="connsiteX29" fmla="*/ 5925827 w 8437563"/>
              <a:gd name="connsiteY29" fmla="*/ 3708083 h 3708083"/>
              <a:gd name="connsiteX30" fmla="*/ 5516958 w 8437563"/>
              <a:gd name="connsiteY30" fmla="*/ 3708083 h 3708083"/>
              <a:gd name="connsiteX31" fmla="*/ 4978972 w 8437563"/>
              <a:gd name="connsiteY31" fmla="*/ 3708083 h 3708083"/>
              <a:gd name="connsiteX32" fmla="*/ 4397948 w 8437563"/>
              <a:gd name="connsiteY32" fmla="*/ 3708083 h 3708083"/>
              <a:gd name="connsiteX33" fmla="*/ 3515651 w 8437563"/>
              <a:gd name="connsiteY33" fmla="*/ 3708083 h 3708083"/>
              <a:gd name="connsiteX34" fmla="*/ 3060923 w 8437563"/>
              <a:gd name="connsiteY34" fmla="*/ 3881108 h 3708083"/>
              <a:gd name="connsiteX35" fmla="*/ 2548144 w 8437563"/>
              <a:gd name="connsiteY35" fmla="*/ 4076221 h 3708083"/>
              <a:gd name="connsiteX36" fmla="*/ 1988621 w 8437563"/>
              <a:gd name="connsiteY36" fmla="*/ 3895833 h 3708083"/>
              <a:gd name="connsiteX37" fmla="*/ 1406261 w 8437563"/>
              <a:gd name="connsiteY37" fmla="*/ 3708083 h 3708083"/>
              <a:gd name="connsiteX38" fmla="*/ 1027908 w 8437563"/>
              <a:gd name="connsiteY38" fmla="*/ 3708083 h 3708083"/>
              <a:gd name="connsiteX39" fmla="*/ 618026 w 8437563"/>
              <a:gd name="connsiteY39" fmla="*/ 3708083 h 3708083"/>
              <a:gd name="connsiteX40" fmla="*/ 0 w 8437563"/>
              <a:gd name="connsiteY40" fmla="*/ 3090057 h 3708083"/>
              <a:gd name="connsiteX41" fmla="*/ 0 w 8437563"/>
              <a:gd name="connsiteY41" fmla="*/ 3090069 h 3708083"/>
              <a:gd name="connsiteX42" fmla="*/ 0 w 8437563"/>
              <a:gd name="connsiteY42" fmla="*/ 2645099 h 3708083"/>
              <a:gd name="connsiteX43" fmla="*/ 0 w 8437563"/>
              <a:gd name="connsiteY43" fmla="*/ 2163048 h 3708083"/>
              <a:gd name="connsiteX44" fmla="*/ 0 w 8437563"/>
              <a:gd name="connsiteY44" fmla="*/ 2163048 h 3708083"/>
              <a:gd name="connsiteX45" fmla="*/ 0 w 8437563"/>
              <a:gd name="connsiteY45" fmla="*/ 1648041 h 3708083"/>
              <a:gd name="connsiteX46" fmla="*/ 0 w 8437563"/>
              <a:gd name="connsiteY46" fmla="*/ 1117583 h 3708083"/>
              <a:gd name="connsiteX47" fmla="*/ 0 w 8437563"/>
              <a:gd name="connsiteY47" fmla="*/ 618026 h 370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37563" h="3708083" extrusionOk="0">
                <a:moveTo>
                  <a:pt x="0" y="618026"/>
                </a:moveTo>
                <a:cubicBezTo>
                  <a:pt x="-17009" y="286714"/>
                  <a:pt x="269440" y="8640"/>
                  <a:pt x="618026" y="0"/>
                </a:cubicBezTo>
                <a:cubicBezTo>
                  <a:pt x="763755" y="-5738"/>
                  <a:pt x="922236" y="1677"/>
                  <a:pt x="1012144" y="0"/>
                </a:cubicBezTo>
                <a:cubicBezTo>
                  <a:pt x="1102052" y="-1677"/>
                  <a:pt x="1276031" y="40251"/>
                  <a:pt x="1406261" y="0"/>
                </a:cubicBezTo>
                <a:lnTo>
                  <a:pt x="1406261" y="0"/>
                </a:lnTo>
                <a:cubicBezTo>
                  <a:pt x="1583007" y="-4919"/>
                  <a:pt x="1743788" y="29821"/>
                  <a:pt x="1870327" y="0"/>
                </a:cubicBezTo>
                <a:cubicBezTo>
                  <a:pt x="1996866" y="-29821"/>
                  <a:pt x="2167561" y="14667"/>
                  <a:pt x="2334393" y="0"/>
                </a:cubicBezTo>
                <a:cubicBezTo>
                  <a:pt x="2501225" y="-14667"/>
                  <a:pt x="2661818" y="33000"/>
                  <a:pt x="2798458" y="0"/>
                </a:cubicBezTo>
                <a:cubicBezTo>
                  <a:pt x="2935098" y="-33000"/>
                  <a:pt x="3253217" y="47372"/>
                  <a:pt x="3515651" y="0"/>
                </a:cubicBezTo>
                <a:cubicBezTo>
                  <a:pt x="3712499" y="-37462"/>
                  <a:pt x="3857137" y="25239"/>
                  <a:pt x="3967559" y="0"/>
                </a:cubicBezTo>
                <a:cubicBezTo>
                  <a:pt x="4077981" y="-25239"/>
                  <a:pt x="4375007" y="8011"/>
                  <a:pt x="4591623" y="0"/>
                </a:cubicBezTo>
                <a:cubicBezTo>
                  <a:pt x="4808239" y="-8011"/>
                  <a:pt x="5001903" y="55371"/>
                  <a:pt x="5129608" y="0"/>
                </a:cubicBezTo>
                <a:cubicBezTo>
                  <a:pt x="5257313" y="-55371"/>
                  <a:pt x="5432568" y="31265"/>
                  <a:pt x="5538477" y="0"/>
                </a:cubicBezTo>
                <a:cubicBezTo>
                  <a:pt x="5644386" y="-31265"/>
                  <a:pt x="5827180" y="44955"/>
                  <a:pt x="6033424" y="0"/>
                </a:cubicBezTo>
                <a:cubicBezTo>
                  <a:pt x="6239668" y="-44955"/>
                  <a:pt x="6390627" y="15635"/>
                  <a:pt x="6614449" y="0"/>
                </a:cubicBezTo>
                <a:cubicBezTo>
                  <a:pt x="6838271" y="-15635"/>
                  <a:pt x="6843672" y="33324"/>
                  <a:pt x="7023318" y="0"/>
                </a:cubicBezTo>
                <a:cubicBezTo>
                  <a:pt x="7202964" y="-33324"/>
                  <a:pt x="7640530" y="25714"/>
                  <a:pt x="7819537" y="0"/>
                </a:cubicBezTo>
                <a:cubicBezTo>
                  <a:pt x="8226679" y="-35506"/>
                  <a:pt x="8477644" y="251911"/>
                  <a:pt x="8437563" y="618026"/>
                </a:cubicBezTo>
                <a:cubicBezTo>
                  <a:pt x="8450890" y="798471"/>
                  <a:pt x="8428470" y="884874"/>
                  <a:pt x="8437563" y="1086683"/>
                </a:cubicBezTo>
                <a:cubicBezTo>
                  <a:pt x="8446656" y="1288492"/>
                  <a:pt x="8430449" y="1381472"/>
                  <a:pt x="8437563" y="1570790"/>
                </a:cubicBezTo>
                <a:cubicBezTo>
                  <a:pt x="8444677" y="1760108"/>
                  <a:pt x="8369819" y="1909249"/>
                  <a:pt x="8437563" y="2163048"/>
                </a:cubicBezTo>
                <a:lnTo>
                  <a:pt x="8437563" y="2163048"/>
                </a:lnTo>
                <a:cubicBezTo>
                  <a:pt x="8441099" y="2308151"/>
                  <a:pt x="8383338" y="2437409"/>
                  <a:pt x="8437563" y="2626559"/>
                </a:cubicBezTo>
                <a:cubicBezTo>
                  <a:pt x="8491788" y="2815709"/>
                  <a:pt x="8435245" y="2967499"/>
                  <a:pt x="8437563" y="3090069"/>
                </a:cubicBezTo>
                <a:cubicBezTo>
                  <a:pt x="8437563" y="3090066"/>
                  <a:pt x="8437564" y="3090062"/>
                  <a:pt x="8437563" y="3090057"/>
                </a:cubicBezTo>
                <a:cubicBezTo>
                  <a:pt x="8393309" y="3382227"/>
                  <a:pt x="8096209" y="3650709"/>
                  <a:pt x="7819537" y="3708083"/>
                </a:cubicBezTo>
                <a:cubicBezTo>
                  <a:pt x="7727690" y="3716629"/>
                  <a:pt x="7576526" y="3707406"/>
                  <a:pt x="7367629" y="3708083"/>
                </a:cubicBezTo>
                <a:cubicBezTo>
                  <a:pt x="7158732" y="3708760"/>
                  <a:pt x="6981473" y="3663005"/>
                  <a:pt x="6872682" y="3708083"/>
                </a:cubicBezTo>
                <a:cubicBezTo>
                  <a:pt x="6763891" y="3753161"/>
                  <a:pt x="6512063" y="3669527"/>
                  <a:pt x="6334696" y="3708083"/>
                </a:cubicBezTo>
                <a:cubicBezTo>
                  <a:pt x="6157329" y="3746639"/>
                  <a:pt x="6011047" y="3701282"/>
                  <a:pt x="5925827" y="3708083"/>
                </a:cubicBezTo>
                <a:cubicBezTo>
                  <a:pt x="5840607" y="3714884"/>
                  <a:pt x="5656868" y="3701693"/>
                  <a:pt x="5516958" y="3708083"/>
                </a:cubicBezTo>
                <a:cubicBezTo>
                  <a:pt x="5377048" y="3714473"/>
                  <a:pt x="5225630" y="3666262"/>
                  <a:pt x="4978972" y="3708083"/>
                </a:cubicBezTo>
                <a:cubicBezTo>
                  <a:pt x="4732314" y="3749904"/>
                  <a:pt x="4594663" y="3703511"/>
                  <a:pt x="4397948" y="3708083"/>
                </a:cubicBezTo>
                <a:cubicBezTo>
                  <a:pt x="4201233" y="3712655"/>
                  <a:pt x="3852146" y="3707497"/>
                  <a:pt x="3515651" y="3708083"/>
                </a:cubicBezTo>
                <a:cubicBezTo>
                  <a:pt x="3393900" y="3759753"/>
                  <a:pt x="3158010" y="3787819"/>
                  <a:pt x="3060923" y="3881108"/>
                </a:cubicBezTo>
                <a:cubicBezTo>
                  <a:pt x="2963836" y="3974396"/>
                  <a:pt x="2636516" y="3979755"/>
                  <a:pt x="2548144" y="4076221"/>
                </a:cubicBezTo>
                <a:cubicBezTo>
                  <a:pt x="2424532" y="4063225"/>
                  <a:pt x="2264563" y="3931470"/>
                  <a:pt x="1988621" y="3895833"/>
                </a:cubicBezTo>
                <a:cubicBezTo>
                  <a:pt x="1712679" y="3860196"/>
                  <a:pt x="1559911" y="3723838"/>
                  <a:pt x="1406261" y="3708083"/>
                </a:cubicBezTo>
                <a:cubicBezTo>
                  <a:pt x="1299731" y="3727253"/>
                  <a:pt x="1137403" y="3704642"/>
                  <a:pt x="1027908" y="3708083"/>
                </a:cubicBezTo>
                <a:cubicBezTo>
                  <a:pt x="918413" y="3711524"/>
                  <a:pt x="797022" y="3671041"/>
                  <a:pt x="618026" y="3708083"/>
                </a:cubicBezTo>
                <a:cubicBezTo>
                  <a:pt x="234869" y="3639318"/>
                  <a:pt x="20521" y="3465042"/>
                  <a:pt x="0" y="3090057"/>
                </a:cubicBezTo>
                <a:cubicBezTo>
                  <a:pt x="1" y="3090062"/>
                  <a:pt x="0" y="3090065"/>
                  <a:pt x="0" y="3090069"/>
                </a:cubicBezTo>
                <a:cubicBezTo>
                  <a:pt x="-44394" y="2938958"/>
                  <a:pt x="49659" y="2839563"/>
                  <a:pt x="0" y="2645099"/>
                </a:cubicBezTo>
                <a:cubicBezTo>
                  <a:pt x="-49659" y="2450635"/>
                  <a:pt x="11171" y="2299753"/>
                  <a:pt x="0" y="2163048"/>
                </a:cubicBezTo>
                <a:lnTo>
                  <a:pt x="0" y="2163048"/>
                </a:lnTo>
                <a:cubicBezTo>
                  <a:pt x="-43423" y="2018019"/>
                  <a:pt x="21966" y="1902999"/>
                  <a:pt x="0" y="1648041"/>
                </a:cubicBezTo>
                <a:cubicBezTo>
                  <a:pt x="-21966" y="1393083"/>
                  <a:pt x="45000" y="1262032"/>
                  <a:pt x="0" y="1117583"/>
                </a:cubicBezTo>
                <a:cubicBezTo>
                  <a:pt x="-45000" y="973134"/>
                  <a:pt x="33947" y="827196"/>
                  <a:pt x="0" y="618026"/>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19800"/>
                      <a:gd name="adj2" fmla="val 59928"/>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0859B11-BE87-6978-981D-BD0420545040}"/>
              </a:ext>
              <a:ext uri="{C183D7F6-B498-43B3-948B-1728B52AA6E4}">
                <adec:decorative xmlns:adec="http://schemas.microsoft.com/office/drawing/2017/decorative" val="1"/>
              </a:ext>
            </a:extLst>
          </p:cNvPr>
          <p:cNvSpPr txBox="1"/>
          <p:nvPr/>
        </p:nvSpPr>
        <p:spPr>
          <a:xfrm>
            <a:off x="4032448" y="2554907"/>
            <a:ext cx="4833392" cy="307777"/>
          </a:xfrm>
          <a:prstGeom prst="rect">
            <a:avLst/>
          </a:prstGeom>
          <a:noFill/>
        </p:spPr>
        <p:txBody>
          <a:bodyPr wrap="square" lIns="91440" tIns="45720" rIns="91440" bIns="45720" anchor="t">
            <a:spAutoFit/>
          </a:bodyPr>
          <a:lstStyle/>
          <a:p>
            <a:endParaRPr lang="en-GB" sz="1400">
              <a:solidFill>
                <a:srgbClr val="0D0D0D"/>
              </a:solidFill>
              <a:highlight>
                <a:srgbClr val="FFFFFF"/>
              </a:highlight>
              <a:cs typeface="Arial"/>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723844356"/>
      </p:ext>
    </p:extLst>
  </p:cSld>
  <p:clrMapOvr>
    <a:masterClrMapping/>
  </p:clrMapOvr>
  <mc:AlternateContent xmlns:mc="http://schemas.openxmlformats.org/markup-compatibility/2006" xmlns:p14="http://schemas.microsoft.com/office/powerpoint/2010/main">
    <mc:Choice Requires="p14">
      <p:transition spd="slow" p14:dur="2000" advTm="27445"/>
    </mc:Choice>
    <mc:Fallback xmlns="">
      <p:transition spd="slow" advTm="2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9DDD22-DE81-ED12-91B3-C8C8EB73B9DA}"/>
              </a:ext>
            </a:extLst>
          </p:cNvPr>
          <p:cNvSpPr>
            <a:spLocks noGrp="1"/>
          </p:cNvSpPr>
          <p:nvPr>
            <p:ph type="sldNum" sz="quarter" idx="11"/>
          </p:nvPr>
        </p:nvSpPr>
        <p:spPr/>
        <p:txBody>
          <a:bodyPr/>
          <a:lstStyle/>
          <a:p>
            <a:fld id="{DA2C159E-F13C-4A85-9A41-E7669D3E0D70}" type="slidenum">
              <a:rPr lang="en-GB" smtClean="0"/>
              <a:pPr/>
              <a:t>31</a:t>
            </a:fld>
            <a:endParaRPr lang="en-GB"/>
          </a:p>
        </p:txBody>
      </p:sp>
      <p:sp>
        <p:nvSpPr>
          <p:cNvPr id="3" name="Title 2">
            <a:extLst>
              <a:ext uri="{FF2B5EF4-FFF2-40B4-BE49-F238E27FC236}">
                <a16:creationId xmlns:a16="http://schemas.microsoft.com/office/drawing/2014/main" id="{B83D7779-114B-71FD-C92A-9BCDF7AFA8E7}"/>
              </a:ext>
            </a:extLst>
          </p:cNvPr>
          <p:cNvSpPr>
            <a:spLocks noGrp="1"/>
          </p:cNvSpPr>
          <p:nvPr>
            <p:ph type="title"/>
          </p:nvPr>
        </p:nvSpPr>
        <p:spPr>
          <a:xfrm>
            <a:off x="366420" y="457397"/>
            <a:ext cx="8437563" cy="699425"/>
          </a:xfrm>
        </p:spPr>
        <p:txBody>
          <a:bodyPr>
            <a:normAutofit/>
          </a:bodyPr>
          <a:lstStyle/>
          <a:p>
            <a:r>
              <a:rPr lang="en-GB" sz="3200"/>
              <a:t>Development activity 10</a:t>
            </a:r>
            <a:endParaRPr lang="en-US" sz="3200"/>
          </a:p>
        </p:txBody>
      </p:sp>
      <p:sp>
        <p:nvSpPr>
          <p:cNvPr id="4" name="Text Placeholder 3">
            <a:extLst>
              <a:ext uri="{FF2B5EF4-FFF2-40B4-BE49-F238E27FC236}">
                <a16:creationId xmlns:a16="http://schemas.microsoft.com/office/drawing/2014/main" id="{015B5570-1F9A-E53A-25D8-0E8216BEC2B1}"/>
              </a:ext>
            </a:extLst>
          </p:cNvPr>
          <p:cNvSpPr>
            <a:spLocks noGrp="1"/>
          </p:cNvSpPr>
          <p:nvPr>
            <p:ph type="body" sz="quarter" idx="12"/>
          </p:nvPr>
        </p:nvSpPr>
        <p:spPr>
          <a:xfrm>
            <a:off x="366420" y="1080953"/>
            <a:ext cx="7969096" cy="3960154"/>
          </a:xfrm>
        </p:spPr>
        <p:txBody>
          <a:bodyPr vert="horz" lIns="0" tIns="0" rIns="0" bIns="0" rtlCol="0" anchor="t">
            <a:noAutofit/>
          </a:bodyPr>
          <a:lstStyle/>
          <a:p>
            <a:r>
              <a:rPr lang="en-GB" sz="2400" dirty="0">
                <a:latin typeface="Arial"/>
                <a:ea typeface="system-ui"/>
                <a:cs typeface="Arial"/>
              </a:rPr>
              <a:t>Look at question 29.</a:t>
            </a:r>
          </a:p>
          <a:p>
            <a:pPr marL="457200" indent="-457200">
              <a:buFont typeface="+mj-lt"/>
              <a:buAutoNum type="alphaLcParenR"/>
            </a:pPr>
            <a:endParaRPr lang="en-GB" sz="2400" dirty="0">
              <a:latin typeface="Arial"/>
              <a:ea typeface="system-ui"/>
              <a:cs typeface="Arial"/>
            </a:endParaRPr>
          </a:p>
          <a:p>
            <a:pPr marL="457200" indent="-457200">
              <a:buFont typeface="+mj-lt"/>
              <a:buAutoNum type="alphaLcParenR"/>
            </a:pPr>
            <a:r>
              <a:rPr lang="en-GB" sz="2400" dirty="0">
                <a:effectLst/>
                <a:latin typeface="Arial"/>
                <a:ea typeface="system-ui"/>
                <a:cs typeface="Arial"/>
              </a:rPr>
              <a:t>Using the information in the question, highlight the key points to evaluate or analyse. </a:t>
            </a:r>
          </a:p>
          <a:p>
            <a:pPr marL="457200" indent="-457200">
              <a:buFont typeface="+mj-lt"/>
              <a:buAutoNum type="alphaLcParenR"/>
            </a:pPr>
            <a:r>
              <a:rPr lang="en-GB" sz="2400" dirty="0">
                <a:latin typeface="Arial"/>
                <a:ea typeface="system-ui"/>
                <a:cs typeface="Arial"/>
              </a:rPr>
              <a:t>Break down the question as in the example given for questions 26 and 27. </a:t>
            </a:r>
          </a:p>
          <a:p>
            <a:pPr marL="457200" indent="-457200">
              <a:buFont typeface="+mj-lt"/>
              <a:buAutoNum type="alphaLcParenR"/>
            </a:pPr>
            <a:r>
              <a:rPr lang="en-GB" sz="2400" dirty="0">
                <a:latin typeface="Arial"/>
                <a:ea typeface="system-ui"/>
                <a:cs typeface="Arial"/>
              </a:rPr>
              <a:t>Answer the question. </a:t>
            </a:r>
          </a:p>
          <a:p>
            <a:endParaRPr lang="en-GB" sz="2400" dirty="0">
              <a:effectLst/>
              <a:latin typeface="Arial"/>
              <a:ea typeface="system-ui"/>
              <a:cs typeface="Arial"/>
            </a:endParaRPr>
          </a:p>
          <a:p>
            <a:endParaRPr lang="en-US" sz="2400" dirty="0"/>
          </a:p>
          <a:p>
            <a:endParaRPr lang="en-GB" sz="2400" dirty="0">
              <a:latin typeface="Arial" panose="020B0604020202020204" pitchFamily="34" charset="0"/>
              <a:ea typeface="system-ui"/>
              <a:cs typeface="Arial" panose="020B0604020202020204" pitchFamily="34" charset="0"/>
            </a:endParaRPr>
          </a:p>
          <a:p>
            <a:endParaRPr lang="en-GB" sz="2400" dirty="0">
              <a:effectLst/>
              <a:latin typeface="Arial" panose="020B0604020202020204" pitchFamily="34" charset="0"/>
              <a:ea typeface="system-ui"/>
              <a:cs typeface="Arial" panose="020B0604020202020204" pitchFamily="34" charset="0"/>
            </a:endParaRPr>
          </a:p>
        </p:txBody>
      </p:sp>
      <p:sp>
        <p:nvSpPr>
          <p:cNvPr id="5" name="Footer Placeholder 4">
            <a:extLst>
              <a:ext uri="{FF2B5EF4-FFF2-40B4-BE49-F238E27FC236}">
                <a16:creationId xmlns:a16="http://schemas.microsoft.com/office/drawing/2014/main" id="{F38156AF-30D6-2A42-D465-7173BA84464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1288007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endParaRPr lang="en-GB" cap="none" dirty="0"/>
          </a:p>
        </p:txBody>
      </p:sp>
      <p:sp>
        <p:nvSpPr>
          <p:cNvPr id="4" name="Slide Number Placeholder 3"/>
          <p:cNvSpPr>
            <a:spLocks noGrp="1"/>
          </p:cNvSpPr>
          <p:nvPr>
            <p:ph type="sldNum" sz="quarter" idx="11"/>
          </p:nvPr>
        </p:nvSpPr>
        <p:spPr/>
        <p:txBody>
          <a:bodyPr/>
          <a:lstStyle/>
          <a:p>
            <a:fld id="{DA2C159E-F13C-4A85-9A41-E7669D3E0D70}" type="slidenum">
              <a:rPr lang="en-GB" smtClean="0"/>
              <a:pPr/>
              <a:t>32</a:t>
            </a:fld>
            <a:endParaRPr lang="en-GB"/>
          </a:p>
        </p:txBody>
      </p:sp>
      <p:sp>
        <p:nvSpPr>
          <p:cNvPr id="9" name="TextBox 8">
            <a:extLst>
              <a:ext uri="{FF2B5EF4-FFF2-40B4-BE49-F238E27FC236}">
                <a16:creationId xmlns:a16="http://schemas.microsoft.com/office/drawing/2014/main" id="{93ED7E31-0A20-431C-92C7-87EA77ED0CA9}"/>
              </a:ext>
            </a:extLst>
          </p:cNvPr>
          <p:cNvSpPr txBox="1"/>
          <p:nvPr/>
        </p:nvSpPr>
        <p:spPr>
          <a:xfrm>
            <a:off x="1763688" y="1275606"/>
            <a:ext cx="1152128" cy="184666"/>
          </a:xfrm>
          <a:prstGeom prst="rect">
            <a:avLst/>
          </a:prstGeom>
          <a:noFill/>
        </p:spPr>
        <p:txBody>
          <a:bodyPr wrap="square" lIns="0" tIns="0" rIns="0" bIns="0" rtlCol="0">
            <a:spAutoFit/>
          </a:bodyPr>
          <a:lstStyle/>
          <a:p>
            <a:r>
              <a:rPr lang="en-GB" sz="1200"/>
              <a:t>PRODUCED BY</a:t>
            </a:r>
          </a:p>
        </p:txBody>
      </p:sp>
      <p:sp>
        <p:nvSpPr>
          <p:cNvPr id="13" name="Rectangle 12">
            <a:extLst>
              <a:ext uri="{FF2B5EF4-FFF2-40B4-BE49-F238E27FC236}">
                <a16:creationId xmlns:a16="http://schemas.microsoft.com/office/drawing/2014/main" id="{E2C579EE-E5CC-4F9A-A5AE-7CAF0043E178}"/>
              </a:ext>
            </a:extLst>
          </p:cNvPr>
          <p:cNvSpPr/>
          <p:nvPr/>
        </p:nvSpPr>
        <p:spPr>
          <a:xfrm>
            <a:off x="1583803" y="1675517"/>
            <a:ext cx="1987550" cy="844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400">
                <a:solidFill>
                  <a:srgbClr val="002060"/>
                </a:solidFill>
                <a:effectLst/>
                <a:ea typeface="Calibri" panose="020F0502020204030204" pitchFamily="34" charset="0"/>
                <a:cs typeface="Times New Roman" panose="02020603050405020304" pitchFamily="18" charset="0"/>
              </a:rPr>
              <a:t>PROVIDER LOGO HERE</a:t>
            </a:r>
            <a:endParaRPr lang="en-GB" sz="1100">
              <a:solidFill>
                <a:srgbClr val="002060"/>
              </a:solidFill>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6B2AE06-62E2-47AC-A4B8-78F23C87D5EA}"/>
              </a:ext>
            </a:extLst>
          </p:cNvPr>
          <p:cNvSpPr txBox="1"/>
          <p:nvPr/>
        </p:nvSpPr>
        <p:spPr>
          <a:xfrm>
            <a:off x="1586707" y="3249318"/>
            <a:ext cx="2088232" cy="646331"/>
          </a:xfrm>
          <a:prstGeom prst="rect">
            <a:avLst/>
          </a:prstGeom>
          <a:noFill/>
        </p:spPr>
        <p:txBody>
          <a:bodyPr wrap="square" lIns="0" tIns="0" rIns="0" bIns="0" rtlCol="0">
            <a:spAutoFit/>
          </a:bodyPr>
          <a:lstStyle/>
          <a:p>
            <a:r>
              <a:rPr lang="en-GB" sz="1050"/>
              <a:t>Westminster Kingsway College </a:t>
            </a:r>
            <a:r>
              <a:rPr lang="en-GB" sz="1050" dirty="0"/>
              <a:t>has produced this resource on behalf of the Education and Training Foundation</a:t>
            </a:r>
          </a:p>
        </p:txBody>
      </p:sp>
      <p:sp>
        <p:nvSpPr>
          <p:cNvPr id="15" name="TextBox 14">
            <a:extLst>
              <a:ext uri="{FF2B5EF4-FFF2-40B4-BE49-F238E27FC236}">
                <a16:creationId xmlns:a16="http://schemas.microsoft.com/office/drawing/2014/main" id="{5E3E1E1C-19A4-4F4A-B678-E274A9DA15DB}"/>
              </a:ext>
            </a:extLst>
          </p:cNvPr>
          <p:cNvSpPr txBox="1"/>
          <p:nvPr/>
        </p:nvSpPr>
        <p:spPr>
          <a:xfrm>
            <a:off x="4675552" y="1275606"/>
            <a:ext cx="1152128" cy="184666"/>
          </a:xfrm>
          <a:prstGeom prst="rect">
            <a:avLst/>
          </a:prstGeom>
          <a:noFill/>
        </p:spPr>
        <p:txBody>
          <a:bodyPr wrap="square" lIns="0" tIns="0" rIns="0" bIns="0" rtlCol="0">
            <a:spAutoFit/>
          </a:bodyPr>
          <a:lstStyle/>
          <a:p>
            <a:r>
              <a:rPr lang="en-GB" sz="1200"/>
              <a:t>FUNDED BY</a:t>
            </a:r>
          </a:p>
        </p:txBody>
      </p:sp>
      <p:pic>
        <p:nvPicPr>
          <p:cNvPr id="14" name="Picture 13" descr="Department for Education">
            <a:extLst>
              <a:ext uri="{FF2B5EF4-FFF2-40B4-BE49-F238E27FC236}">
                <a16:creationId xmlns:a16="http://schemas.microsoft.com/office/drawing/2014/main" id="{0D793A73-0B68-41C6-96A3-4A06CB6B8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4268"/>
            <a:ext cx="1800200" cy="844550"/>
          </a:xfrm>
          <a:prstGeom prst="rect">
            <a:avLst/>
          </a:prstGeom>
          <a:noFill/>
          <a:ln>
            <a:noFill/>
          </a:ln>
        </p:spPr>
      </p:pic>
      <p:sp>
        <p:nvSpPr>
          <p:cNvPr id="16" name="TextBox 15">
            <a:extLst>
              <a:ext uri="{FF2B5EF4-FFF2-40B4-BE49-F238E27FC236}">
                <a16:creationId xmlns:a16="http://schemas.microsoft.com/office/drawing/2014/main" id="{3F2C459C-FDFD-413A-AA47-C10B685C2A01}"/>
              </a:ext>
            </a:extLst>
          </p:cNvPr>
          <p:cNvSpPr txBox="1"/>
          <p:nvPr/>
        </p:nvSpPr>
        <p:spPr>
          <a:xfrm>
            <a:off x="4662422" y="2868565"/>
            <a:ext cx="1800200" cy="323165"/>
          </a:xfrm>
          <a:prstGeom prst="rect">
            <a:avLst/>
          </a:prstGeom>
          <a:noFill/>
        </p:spPr>
        <p:txBody>
          <a:bodyPr wrap="square" lIns="0" tIns="0" rIns="0" bIns="0" rtlCol="0">
            <a:spAutoFit/>
          </a:bodyPr>
          <a:lstStyle/>
          <a:p>
            <a:r>
              <a:rPr lang="en-GB" sz="1050"/>
              <a:t>This programme is funded by the Department for Education</a:t>
            </a:r>
          </a:p>
        </p:txBody>
      </p:sp>
      <p:sp>
        <p:nvSpPr>
          <p:cNvPr id="18" name="Title 17">
            <a:extLst>
              <a:ext uri="{FF2B5EF4-FFF2-40B4-BE49-F238E27FC236}">
                <a16:creationId xmlns:a16="http://schemas.microsoft.com/office/drawing/2014/main" id="{CA481ADA-FC14-4FE3-9F8D-6121602D1055}"/>
              </a:ext>
            </a:extLst>
          </p:cNvPr>
          <p:cNvSpPr txBox="1">
            <a:spLocks noGrp="1"/>
          </p:cNvSpPr>
          <p:nvPr>
            <p:ph type="title" idx="4294967295"/>
          </p:nvPr>
        </p:nvSpPr>
        <p:spPr>
          <a:xfrm>
            <a:off x="1325040" y="4160089"/>
            <a:ext cx="655272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51C41"/>
                </a:solidFill>
                <a:effectLst/>
                <a:uLnTx/>
                <a:uFillTx/>
                <a:latin typeface="+mn-lt"/>
                <a:ea typeface="+mn-ea"/>
                <a:cs typeface="+mn-cs"/>
              </a:rPr>
              <a:t>ET-FOUNDATION.CO.UK</a:t>
            </a:r>
          </a:p>
        </p:txBody>
      </p:sp>
      <p:pic>
        <p:nvPicPr>
          <p:cNvPr id="5" name="Picture 4">
            <a:extLst>
              <a:ext uri="{FF2B5EF4-FFF2-40B4-BE49-F238E27FC236}">
                <a16:creationId xmlns:a16="http://schemas.microsoft.com/office/drawing/2014/main" id="{BB2C64D5-4791-444B-9142-B07A38BD14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339502"/>
            <a:ext cx="1215103" cy="645557"/>
          </a:xfrm>
          <a:prstGeom prst="rect">
            <a:avLst/>
          </a:prstGeom>
        </p:spPr>
      </p:pic>
      <p:pic>
        <p:nvPicPr>
          <p:cNvPr id="2" name="Picture 1">
            <a:extLst>
              <a:ext uri="{FF2B5EF4-FFF2-40B4-BE49-F238E27FC236}">
                <a16:creationId xmlns:a16="http://schemas.microsoft.com/office/drawing/2014/main" id="{B659D7CA-E16F-2958-31FB-2AFF1CDCE2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040" y="1491630"/>
            <a:ext cx="2505075" cy="1543050"/>
          </a:xfrm>
          <a:prstGeom prst="rect">
            <a:avLst/>
          </a:prstGeom>
        </p:spPr>
      </p:pic>
    </p:spTree>
    <p:extLst>
      <p:ext uri="{BB962C8B-B14F-4D97-AF65-F5344CB8AC3E}">
        <p14:creationId xmlns:p14="http://schemas.microsoft.com/office/powerpoint/2010/main" val="3269314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4</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442016"/>
            <a:ext cx="8437563" cy="699425"/>
          </a:xfrm>
        </p:spPr>
        <p:txBody>
          <a:bodyPr>
            <a:normAutofit/>
          </a:bodyPr>
          <a:lstStyle/>
          <a:p>
            <a:r>
              <a:rPr lang="en-GB" sz="3200" dirty="0"/>
              <a:t>Question 10 sample answers</a:t>
            </a:r>
          </a:p>
        </p:txBody>
      </p:sp>
      <p:pic>
        <p:nvPicPr>
          <p:cNvPr id="2" name="6 - Q10 SA 1" descr="Play audio">
            <a:hlinkClick r:id="" action="ppaction://media"/>
            <a:extLst>
              <a:ext uri="{FF2B5EF4-FFF2-40B4-BE49-F238E27FC236}">
                <a16:creationId xmlns:a16="http://schemas.microsoft.com/office/drawing/2014/main" id="{7F1EF2E4-C732-9730-A1AD-AF2130CA995F}"/>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17176" y="241326"/>
            <a:ext cx="406400" cy="406400"/>
          </a:xfrm>
          <a:prstGeom prst="rect">
            <a:avLst/>
          </a:prstGeom>
        </p:spPr>
      </p:pic>
      <p:sp>
        <p:nvSpPr>
          <p:cNvPr id="4" name="TextBox 3">
            <a:extLst>
              <a:ext uri="{FF2B5EF4-FFF2-40B4-BE49-F238E27FC236}">
                <a16:creationId xmlns:a16="http://schemas.microsoft.com/office/drawing/2014/main" id="{286B9D6F-F28B-0808-A4C3-2470BD95A039}"/>
              </a:ext>
            </a:extLst>
          </p:cNvPr>
          <p:cNvSpPr txBox="1"/>
          <p:nvPr/>
        </p:nvSpPr>
        <p:spPr>
          <a:xfrm>
            <a:off x="520997" y="1616440"/>
            <a:ext cx="8181415" cy="1200329"/>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1: </a:t>
            </a:r>
            <a:r>
              <a:rPr lang="en-GB" sz="2400" dirty="0">
                <a:effectLst/>
                <a:latin typeface="Arial" panose="020B0604020202020204" pitchFamily="34" charset="0"/>
                <a:ea typeface="Aptos" panose="020B0004020202020204" pitchFamily="34" charset="0"/>
                <a:cs typeface="Times New Roman" panose="02020603050405020304" pitchFamily="18" charset="0"/>
              </a:rPr>
              <a:t>To prevent any injury in the workplace from the specialist equipment</a:t>
            </a:r>
            <a:r>
              <a:rPr lang="en-GB" sz="2400" dirty="0">
                <a:latin typeface="Arial" panose="020B0604020202020204" pitchFamily="34" charset="0"/>
                <a:ea typeface="Aptos" panose="020B0004020202020204" pitchFamily="34" charset="0"/>
                <a:cs typeface="Times New Roman" panose="02020603050405020304" pitchFamily="18" charset="0"/>
              </a:rPr>
              <a:t>, t</a:t>
            </a:r>
            <a:r>
              <a:rPr lang="en-GB" sz="2400" dirty="0">
                <a:effectLst/>
                <a:latin typeface="Arial" panose="020B0604020202020204" pitchFamily="34" charset="0"/>
                <a:ea typeface="Aptos" panose="020B0004020202020204" pitchFamily="34" charset="0"/>
                <a:cs typeface="Times New Roman" panose="02020603050405020304" pitchFamily="18" charset="0"/>
              </a:rPr>
              <a:t>he apprentice must ensure that they’re following the correct health and safety protocols.</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DFE68D5E-C0EF-75DE-AEF9-3A428CA98297}"/>
              </a:ext>
              <a:ext uri="{C183D7F6-B498-43B3-948B-1728B52AA6E4}">
                <adec:decorative xmlns:adec="http://schemas.microsoft.com/office/drawing/2017/decorative" val="1"/>
              </a:ext>
            </a:extLst>
          </p:cNvPr>
          <p:cNvSpPr/>
          <p:nvPr/>
        </p:nvSpPr>
        <p:spPr>
          <a:xfrm flipH="1">
            <a:off x="232950" y="1299774"/>
            <a:ext cx="8678100" cy="2169043"/>
          </a:xfrm>
          <a:custGeom>
            <a:avLst/>
            <a:gdLst>
              <a:gd name="connsiteX0" fmla="*/ 0 w 8678100"/>
              <a:gd name="connsiteY0" fmla="*/ 361514 h 2169043"/>
              <a:gd name="connsiteX1" fmla="*/ 361514 w 8678100"/>
              <a:gd name="connsiteY1" fmla="*/ 0 h 2169043"/>
              <a:gd name="connsiteX2" fmla="*/ 1446350 w 8678100"/>
              <a:gd name="connsiteY2" fmla="*/ 0 h 2169043"/>
              <a:gd name="connsiteX3" fmla="*/ 1446350 w 8678100"/>
              <a:gd name="connsiteY3" fmla="*/ 0 h 2169043"/>
              <a:gd name="connsiteX4" fmla="*/ 3615875 w 8678100"/>
              <a:gd name="connsiteY4" fmla="*/ 0 h 2169043"/>
              <a:gd name="connsiteX5" fmla="*/ 8316586 w 8678100"/>
              <a:gd name="connsiteY5" fmla="*/ 0 h 2169043"/>
              <a:gd name="connsiteX6" fmla="*/ 8678100 w 8678100"/>
              <a:gd name="connsiteY6" fmla="*/ 361514 h 2169043"/>
              <a:gd name="connsiteX7" fmla="*/ 8678100 w 8678100"/>
              <a:gd name="connsiteY7" fmla="*/ 1265275 h 2169043"/>
              <a:gd name="connsiteX8" fmla="*/ 8678100 w 8678100"/>
              <a:gd name="connsiteY8" fmla="*/ 1265275 h 2169043"/>
              <a:gd name="connsiteX9" fmla="*/ 8678100 w 8678100"/>
              <a:gd name="connsiteY9" fmla="*/ 1807536 h 2169043"/>
              <a:gd name="connsiteX10" fmla="*/ 8678100 w 8678100"/>
              <a:gd name="connsiteY10" fmla="*/ 1807529 h 2169043"/>
              <a:gd name="connsiteX11" fmla="*/ 8316586 w 8678100"/>
              <a:gd name="connsiteY11" fmla="*/ 2169043 h 2169043"/>
              <a:gd name="connsiteX12" fmla="*/ 3615875 w 8678100"/>
              <a:gd name="connsiteY12" fmla="*/ 2169043 h 2169043"/>
              <a:gd name="connsiteX13" fmla="*/ 1928621 w 8678100"/>
              <a:gd name="connsiteY13" fmla="*/ 3064250 h 2169043"/>
              <a:gd name="connsiteX14" fmla="*/ 1446350 w 8678100"/>
              <a:gd name="connsiteY14" fmla="*/ 2169043 h 2169043"/>
              <a:gd name="connsiteX15" fmla="*/ 361514 w 8678100"/>
              <a:gd name="connsiteY15" fmla="*/ 2169043 h 2169043"/>
              <a:gd name="connsiteX16" fmla="*/ 0 w 8678100"/>
              <a:gd name="connsiteY16" fmla="*/ 1807529 h 2169043"/>
              <a:gd name="connsiteX17" fmla="*/ 0 w 8678100"/>
              <a:gd name="connsiteY17" fmla="*/ 1807536 h 2169043"/>
              <a:gd name="connsiteX18" fmla="*/ 0 w 8678100"/>
              <a:gd name="connsiteY18" fmla="*/ 1265275 h 2169043"/>
              <a:gd name="connsiteX19" fmla="*/ 0 w 8678100"/>
              <a:gd name="connsiteY19" fmla="*/ 1265275 h 2169043"/>
              <a:gd name="connsiteX20" fmla="*/ 0 w 8678100"/>
              <a:gd name="connsiteY20" fmla="*/ 361514 h 21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8100" h="2169043" extrusionOk="0">
                <a:moveTo>
                  <a:pt x="0" y="361514"/>
                </a:moveTo>
                <a:cubicBezTo>
                  <a:pt x="-33890" y="152029"/>
                  <a:pt x="192952" y="3342"/>
                  <a:pt x="361514" y="0"/>
                </a:cubicBezTo>
                <a:cubicBezTo>
                  <a:pt x="824036" y="26581"/>
                  <a:pt x="1249724" y="25728"/>
                  <a:pt x="1446350" y="0"/>
                </a:cubicBezTo>
                <a:lnTo>
                  <a:pt x="1446350" y="0"/>
                </a:lnTo>
                <a:cubicBezTo>
                  <a:pt x="1951162" y="132748"/>
                  <a:pt x="3017342" y="30030"/>
                  <a:pt x="3615875" y="0"/>
                </a:cubicBezTo>
                <a:cubicBezTo>
                  <a:pt x="5933268" y="54677"/>
                  <a:pt x="6688623" y="5044"/>
                  <a:pt x="8316586" y="0"/>
                </a:cubicBezTo>
                <a:cubicBezTo>
                  <a:pt x="8513725" y="-8799"/>
                  <a:pt x="8655746" y="178573"/>
                  <a:pt x="8678100" y="361514"/>
                </a:cubicBezTo>
                <a:cubicBezTo>
                  <a:pt x="8632906" y="565604"/>
                  <a:pt x="8635782" y="1032241"/>
                  <a:pt x="8678100" y="1265275"/>
                </a:cubicBezTo>
                <a:lnTo>
                  <a:pt x="8678100" y="1265275"/>
                </a:lnTo>
                <a:cubicBezTo>
                  <a:pt x="8655957" y="1388340"/>
                  <a:pt x="8696213" y="1635748"/>
                  <a:pt x="8678100" y="1807536"/>
                </a:cubicBezTo>
                <a:lnTo>
                  <a:pt x="8678100" y="1807529"/>
                </a:lnTo>
                <a:cubicBezTo>
                  <a:pt x="8666685" y="2031089"/>
                  <a:pt x="8518247" y="2200180"/>
                  <a:pt x="8316586" y="2169043"/>
                </a:cubicBezTo>
                <a:cubicBezTo>
                  <a:pt x="6334289" y="2189036"/>
                  <a:pt x="5402029" y="2282357"/>
                  <a:pt x="3615875" y="2169043"/>
                </a:cubicBezTo>
                <a:cubicBezTo>
                  <a:pt x="2973547" y="2611253"/>
                  <a:pt x="2377592" y="2672052"/>
                  <a:pt x="1928621" y="3064250"/>
                </a:cubicBezTo>
                <a:cubicBezTo>
                  <a:pt x="1619013" y="2682312"/>
                  <a:pt x="1601531" y="2603902"/>
                  <a:pt x="1446350" y="2169043"/>
                </a:cubicBezTo>
                <a:cubicBezTo>
                  <a:pt x="1035743" y="2237187"/>
                  <a:pt x="470405" y="2214753"/>
                  <a:pt x="361514" y="2169043"/>
                </a:cubicBezTo>
                <a:cubicBezTo>
                  <a:pt x="156625" y="2177561"/>
                  <a:pt x="15034" y="2012055"/>
                  <a:pt x="0" y="1807529"/>
                </a:cubicBezTo>
                <a:lnTo>
                  <a:pt x="0" y="1807536"/>
                </a:lnTo>
                <a:cubicBezTo>
                  <a:pt x="-45405" y="1602540"/>
                  <a:pt x="-568" y="1514429"/>
                  <a:pt x="0" y="1265275"/>
                </a:cubicBezTo>
                <a:lnTo>
                  <a:pt x="0" y="1265275"/>
                </a:lnTo>
                <a:cubicBezTo>
                  <a:pt x="-5077" y="1163947"/>
                  <a:pt x="31970" y="498905"/>
                  <a:pt x="0" y="361514"/>
                </a:cubicBezTo>
                <a:close/>
              </a:path>
            </a:pathLst>
          </a:custGeom>
          <a:noFill/>
          <a:ln w="12700">
            <a:solidFill>
              <a:schemeClr val="tx1"/>
            </a:solidFill>
            <a:extLst>
              <a:ext uri="{C807C97D-BFC1-408E-A445-0C87EB9F89A2}">
                <ask:lineSketchStyleProps xmlns:ask="http://schemas.microsoft.com/office/drawing/2018/sketchyshapes" sd="428763396">
                  <a:prstGeom prst="wedgeRoundRectCallout">
                    <a:avLst>
                      <a:gd name="adj1" fmla="val -27776"/>
                      <a:gd name="adj2" fmla="val 9127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3476335097"/>
      </p:ext>
    </p:extLst>
  </p:cSld>
  <p:clrMapOvr>
    <a:masterClrMapping/>
  </p:clrMapOvr>
  <mc:AlternateContent xmlns:mc="http://schemas.openxmlformats.org/markup-compatibility/2006" xmlns:p14="http://schemas.microsoft.com/office/powerpoint/2010/main">
    <mc:Choice Requires="p14">
      <p:transition spd="slow" p14:dur="2000" advTm="11693"/>
    </mc:Choice>
    <mc:Fallback xmlns="">
      <p:transition spd="slow" advTm="1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5</a:t>
            </a:fld>
            <a:endParaRPr lang="en-GB"/>
          </a:p>
        </p:txBody>
      </p:sp>
      <p:sp>
        <p:nvSpPr>
          <p:cNvPr id="12" name="Title 11">
            <a:extLst>
              <a:ext uri="{FF2B5EF4-FFF2-40B4-BE49-F238E27FC236}">
                <a16:creationId xmlns:a16="http://schemas.microsoft.com/office/drawing/2014/main" id="{E09A0583-8D4A-6D6C-40F6-F7B4270448D0}"/>
              </a:ext>
            </a:extLst>
          </p:cNvPr>
          <p:cNvSpPr>
            <a:spLocks noGrp="1"/>
          </p:cNvSpPr>
          <p:nvPr>
            <p:ph type="title"/>
          </p:nvPr>
        </p:nvSpPr>
        <p:spPr>
          <a:xfrm>
            <a:off x="232950" y="442016"/>
            <a:ext cx="8437563" cy="699425"/>
          </a:xfrm>
        </p:spPr>
        <p:txBody>
          <a:bodyPr>
            <a:normAutofit/>
          </a:bodyPr>
          <a:lstStyle/>
          <a:p>
            <a:r>
              <a:rPr lang="en-GB" sz="3200" dirty="0"/>
              <a:t>Question 10 sample answers</a:t>
            </a:r>
          </a:p>
        </p:txBody>
      </p:sp>
      <p:pic>
        <p:nvPicPr>
          <p:cNvPr id="2" name="6 - Q10 SA 2" descr="Play audio">
            <a:hlinkClick r:id="" action="ppaction://media"/>
            <a:extLst>
              <a:ext uri="{FF2B5EF4-FFF2-40B4-BE49-F238E27FC236}">
                <a16:creationId xmlns:a16="http://schemas.microsoft.com/office/drawing/2014/main" id="{0BC9C295-CA12-D44F-9C96-0C8EE90F15A4}"/>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53176" y="237966"/>
            <a:ext cx="406400" cy="406400"/>
          </a:xfrm>
          <a:prstGeom prst="rect">
            <a:avLst/>
          </a:prstGeom>
        </p:spPr>
      </p:pic>
      <p:sp>
        <p:nvSpPr>
          <p:cNvPr id="4" name="TextBox 3">
            <a:extLst>
              <a:ext uri="{FF2B5EF4-FFF2-40B4-BE49-F238E27FC236}">
                <a16:creationId xmlns:a16="http://schemas.microsoft.com/office/drawing/2014/main" id="{2AC979FE-8118-FF52-98FE-4258336A0987}"/>
              </a:ext>
            </a:extLst>
          </p:cNvPr>
          <p:cNvSpPr txBox="1"/>
          <p:nvPr/>
        </p:nvSpPr>
        <p:spPr>
          <a:xfrm>
            <a:off x="555130" y="1468049"/>
            <a:ext cx="7831224" cy="2677656"/>
          </a:xfrm>
          <a:prstGeom prst="rect">
            <a:avLst/>
          </a:prstGeom>
          <a:noFill/>
        </p:spPr>
        <p:txBody>
          <a:bodyPr wrap="square">
            <a:spAutoFit/>
          </a:bodyPr>
          <a:lstStyle/>
          <a:p>
            <a:r>
              <a:rPr lang="en-GB" sz="2400" b="1" kern="0" dirty="0">
                <a:solidFill>
                  <a:srgbClr val="000000"/>
                </a:solidFill>
                <a:effectLst/>
                <a:latin typeface="Arial" panose="020B0604020202020204" pitchFamily="34" charset="0"/>
                <a:ea typeface="system-ui"/>
              </a:rPr>
              <a:t>Answer 2: </a:t>
            </a:r>
            <a:r>
              <a:rPr lang="en-GB" sz="2400" kern="0" dirty="0">
                <a:solidFill>
                  <a:srgbClr val="000000"/>
                </a:solidFill>
                <a:effectLst/>
                <a:latin typeface="Arial" panose="020B0604020202020204" pitchFamily="34" charset="0"/>
                <a:ea typeface="system-ui"/>
              </a:rPr>
              <a:t>Closed shoes are very important for a silversmith apprentice </a:t>
            </a:r>
            <a:r>
              <a:rPr lang="en-GB" sz="2400" kern="0" dirty="0">
                <a:solidFill>
                  <a:srgbClr val="000000"/>
                </a:solidFill>
                <a:effectLst/>
                <a:highlight>
                  <a:srgbClr val="FFFF00"/>
                </a:highlight>
                <a:latin typeface="Arial" panose="020B0604020202020204" pitchFamily="34" charset="0"/>
                <a:ea typeface="system-ui"/>
              </a:rPr>
              <a:t>because they help keep the feet safe. </a:t>
            </a:r>
            <a:r>
              <a:rPr lang="en-GB" sz="2400" kern="0" dirty="0">
                <a:solidFill>
                  <a:srgbClr val="000000"/>
                </a:solidFill>
                <a:effectLst/>
                <a:latin typeface="Arial" panose="020B0604020202020204" pitchFamily="34" charset="0"/>
                <a:ea typeface="system-ui"/>
              </a:rPr>
              <a:t>When making jewellery, the apprentice uses sharp tools and heavy equipment that could hurt their feet if something falls or slips. Wearing closed shoes helps protect against these accidents </a:t>
            </a:r>
            <a:r>
              <a:rPr lang="en-GB" sz="2400" kern="0" dirty="0">
                <a:solidFill>
                  <a:srgbClr val="000000"/>
                </a:solidFill>
                <a:effectLst/>
                <a:highlight>
                  <a:srgbClr val="FFFF00"/>
                </a:highlight>
                <a:latin typeface="Arial" panose="020B0604020202020204" pitchFamily="34" charset="0"/>
                <a:ea typeface="system-ui"/>
              </a:rPr>
              <a:t>because they use chemicals that could be dangerous if spilled on the skin</a:t>
            </a:r>
            <a:r>
              <a:rPr lang="en-GB" sz="2400" kern="0" dirty="0">
                <a:solidFill>
                  <a:srgbClr val="000000"/>
                </a:solidFill>
                <a:effectLst/>
                <a:latin typeface="Arial" panose="020B0604020202020204" pitchFamily="34" charset="0"/>
                <a:ea typeface="system-ui"/>
              </a:rPr>
              <a:t>.</a:t>
            </a:r>
            <a:endParaRPr lang="en-GB" sz="2400" dirty="0"/>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314591" y="1275641"/>
            <a:ext cx="8274279" cy="3062472"/>
          </a:xfrm>
          <a:custGeom>
            <a:avLst/>
            <a:gdLst>
              <a:gd name="connsiteX0" fmla="*/ 0 w 8274279"/>
              <a:gd name="connsiteY0" fmla="*/ 510422 h 3062472"/>
              <a:gd name="connsiteX1" fmla="*/ 510422 w 8274279"/>
              <a:gd name="connsiteY1" fmla="*/ 0 h 3062472"/>
              <a:gd name="connsiteX2" fmla="*/ 944735 w 8274279"/>
              <a:gd name="connsiteY2" fmla="*/ 0 h 3062472"/>
              <a:gd name="connsiteX3" fmla="*/ 1379047 w 8274279"/>
              <a:gd name="connsiteY3" fmla="*/ 0 h 3062472"/>
              <a:gd name="connsiteX4" fmla="*/ 1379047 w 8274279"/>
              <a:gd name="connsiteY4" fmla="*/ 0 h 3062472"/>
              <a:gd name="connsiteX5" fmla="*/ 1834132 w 8274279"/>
              <a:gd name="connsiteY5" fmla="*/ 0 h 3062472"/>
              <a:gd name="connsiteX6" fmla="*/ 2289217 w 8274279"/>
              <a:gd name="connsiteY6" fmla="*/ 0 h 3062472"/>
              <a:gd name="connsiteX7" fmla="*/ 2744303 w 8274279"/>
              <a:gd name="connsiteY7" fmla="*/ 0 h 3062472"/>
              <a:gd name="connsiteX8" fmla="*/ 3447616 w 8274279"/>
              <a:gd name="connsiteY8" fmla="*/ 0 h 3062472"/>
              <a:gd name="connsiteX9" fmla="*/ 3900821 w 8274279"/>
              <a:gd name="connsiteY9" fmla="*/ 0 h 3062472"/>
              <a:gd name="connsiteX10" fmla="*/ 4526676 w 8274279"/>
              <a:gd name="connsiteY10" fmla="*/ 0 h 3062472"/>
              <a:gd name="connsiteX11" fmla="*/ 5066206 w 8274279"/>
              <a:gd name="connsiteY11" fmla="*/ 0 h 3062472"/>
              <a:gd name="connsiteX12" fmla="*/ 5476249 w 8274279"/>
              <a:gd name="connsiteY12" fmla="*/ 0 h 3062472"/>
              <a:gd name="connsiteX13" fmla="*/ 5972617 w 8274279"/>
              <a:gd name="connsiteY13" fmla="*/ 0 h 3062472"/>
              <a:gd name="connsiteX14" fmla="*/ 6555310 w 8274279"/>
              <a:gd name="connsiteY14" fmla="*/ 0 h 3062472"/>
              <a:gd name="connsiteX15" fmla="*/ 6965352 w 8274279"/>
              <a:gd name="connsiteY15" fmla="*/ 0 h 3062472"/>
              <a:gd name="connsiteX16" fmla="*/ 7763857 w 8274279"/>
              <a:gd name="connsiteY16" fmla="*/ 0 h 3062472"/>
              <a:gd name="connsiteX17" fmla="*/ 8274279 w 8274279"/>
              <a:gd name="connsiteY17" fmla="*/ 510422 h 3062472"/>
              <a:gd name="connsiteX18" fmla="*/ 8274279 w 8274279"/>
              <a:gd name="connsiteY18" fmla="*/ 897481 h 3062472"/>
              <a:gd name="connsiteX19" fmla="*/ 8274279 w 8274279"/>
              <a:gd name="connsiteY19" fmla="*/ 1297301 h 3062472"/>
              <a:gd name="connsiteX20" fmla="*/ 8274279 w 8274279"/>
              <a:gd name="connsiteY20" fmla="*/ 1786442 h 3062472"/>
              <a:gd name="connsiteX21" fmla="*/ 8274279 w 8274279"/>
              <a:gd name="connsiteY21" fmla="*/ 1786442 h 3062472"/>
              <a:gd name="connsiteX22" fmla="*/ 8274279 w 8274279"/>
              <a:gd name="connsiteY22" fmla="*/ 2169251 h 3062472"/>
              <a:gd name="connsiteX23" fmla="*/ 8274279 w 8274279"/>
              <a:gd name="connsiteY23" fmla="*/ 2552060 h 3062472"/>
              <a:gd name="connsiteX24" fmla="*/ 8274279 w 8274279"/>
              <a:gd name="connsiteY24" fmla="*/ 2552050 h 3062472"/>
              <a:gd name="connsiteX25" fmla="*/ 7763857 w 8274279"/>
              <a:gd name="connsiteY25" fmla="*/ 3062472 h 3062472"/>
              <a:gd name="connsiteX26" fmla="*/ 7310652 w 8274279"/>
              <a:gd name="connsiteY26" fmla="*/ 3062472 h 3062472"/>
              <a:gd name="connsiteX27" fmla="*/ 6814284 w 8274279"/>
              <a:gd name="connsiteY27" fmla="*/ 3062472 h 3062472"/>
              <a:gd name="connsiteX28" fmla="*/ 6274754 w 8274279"/>
              <a:gd name="connsiteY28" fmla="*/ 3062472 h 3062472"/>
              <a:gd name="connsiteX29" fmla="*/ 5864711 w 8274279"/>
              <a:gd name="connsiteY29" fmla="*/ 3062472 h 3062472"/>
              <a:gd name="connsiteX30" fmla="*/ 5454668 w 8274279"/>
              <a:gd name="connsiteY30" fmla="*/ 3062472 h 3062472"/>
              <a:gd name="connsiteX31" fmla="*/ 4915138 w 8274279"/>
              <a:gd name="connsiteY31" fmla="*/ 3062472 h 3062472"/>
              <a:gd name="connsiteX32" fmla="*/ 4332445 w 8274279"/>
              <a:gd name="connsiteY32" fmla="*/ 3062472 h 3062472"/>
              <a:gd name="connsiteX33" fmla="*/ 3447616 w 8274279"/>
              <a:gd name="connsiteY33" fmla="*/ 3062472 h 3062472"/>
              <a:gd name="connsiteX34" fmla="*/ 2913876 w 8274279"/>
              <a:gd name="connsiteY34" fmla="*/ 3062472 h 3062472"/>
              <a:gd name="connsiteX35" fmla="*/ 2311999 w 8274279"/>
              <a:gd name="connsiteY35" fmla="*/ 3062472 h 3062472"/>
              <a:gd name="connsiteX36" fmla="*/ 1854853 w 8274279"/>
              <a:gd name="connsiteY36" fmla="*/ 3062472 h 3062472"/>
              <a:gd name="connsiteX37" fmla="*/ 1379047 w 8274279"/>
              <a:gd name="connsiteY37" fmla="*/ 3062472 h 3062472"/>
              <a:gd name="connsiteX38" fmla="*/ 962107 w 8274279"/>
              <a:gd name="connsiteY38" fmla="*/ 3062472 h 3062472"/>
              <a:gd name="connsiteX39" fmla="*/ 510422 w 8274279"/>
              <a:gd name="connsiteY39" fmla="*/ 3062472 h 3062472"/>
              <a:gd name="connsiteX40" fmla="*/ 0 w 8274279"/>
              <a:gd name="connsiteY40" fmla="*/ 2552050 h 3062472"/>
              <a:gd name="connsiteX41" fmla="*/ 0 w 8274279"/>
              <a:gd name="connsiteY41" fmla="*/ 2552060 h 3062472"/>
              <a:gd name="connsiteX42" fmla="*/ 0 w 8274279"/>
              <a:gd name="connsiteY42" fmla="*/ 2184563 h 3062472"/>
              <a:gd name="connsiteX43" fmla="*/ 0 w 8274279"/>
              <a:gd name="connsiteY43" fmla="*/ 1786442 h 3062472"/>
              <a:gd name="connsiteX44" fmla="*/ 0 w 8274279"/>
              <a:gd name="connsiteY44" fmla="*/ 1786442 h 3062472"/>
              <a:gd name="connsiteX45" fmla="*/ 0 w 8274279"/>
              <a:gd name="connsiteY45" fmla="*/ 1361102 h 3062472"/>
              <a:gd name="connsiteX46" fmla="*/ 0 w 8274279"/>
              <a:gd name="connsiteY46" fmla="*/ 923002 h 3062472"/>
              <a:gd name="connsiteX47" fmla="*/ 0 w 8274279"/>
              <a:gd name="connsiteY47" fmla="*/ 510422 h 306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74279" h="3062472" extrusionOk="0">
                <a:moveTo>
                  <a:pt x="0" y="510422"/>
                </a:moveTo>
                <a:cubicBezTo>
                  <a:pt x="-66161" y="267477"/>
                  <a:pt x="211234" y="20575"/>
                  <a:pt x="510422" y="0"/>
                </a:cubicBezTo>
                <a:cubicBezTo>
                  <a:pt x="646071" y="-42214"/>
                  <a:pt x="747558" y="9352"/>
                  <a:pt x="944735" y="0"/>
                </a:cubicBezTo>
                <a:cubicBezTo>
                  <a:pt x="1141912" y="-9352"/>
                  <a:pt x="1286413" y="24386"/>
                  <a:pt x="1379047" y="0"/>
                </a:cubicBezTo>
                <a:lnTo>
                  <a:pt x="1379047" y="0"/>
                </a:lnTo>
                <a:cubicBezTo>
                  <a:pt x="1472487" y="-31044"/>
                  <a:pt x="1714295" y="43996"/>
                  <a:pt x="1834132" y="0"/>
                </a:cubicBezTo>
                <a:cubicBezTo>
                  <a:pt x="1953970" y="-43996"/>
                  <a:pt x="2079816" y="52024"/>
                  <a:pt x="2289217" y="0"/>
                </a:cubicBezTo>
                <a:cubicBezTo>
                  <a:pt x="2498618" y="-52024"/>
                  <a:pt x="2632686" y="36119"/>
                  <a:pt x="2744303" y="0"/>
                </a:cubicBezTo>
                <a:cubicBezTo>
                  <a:pt x="2855920" y="-36119"/>
                  <a:pt x="3129970" y="21124"/>
                  <a:pt x="3447616" y="0"/>
                </a:cubicBezTo>
                <a:cubicBezTo>
                  <a:pt x="3634269" y="-6900"/>
                  <a:pt x="3695418" y="29302"/>
                  <a:pt x="3900821" y="0"/>
                </a:cubicBezTo>
                <a:cubicBezTo>
                  <a:pt x="4106225" y="-29302"/>
                  <a:pt x="4286981" y="47365"/>
                  <a:pt x="4526676" y="0"/>
                </a:cubicBezTo>
                <a:cubicBezTo>
                  <a:pt x="4766372" y="-47365"/>
                  <a:pt x="4849936" y="26370"/>
                  <a:pt x="5066206" y="0"/>
                </a:cubicBezTo>
                <a:cubicBezTo>
                  <a:pt x="5282476" y="-26370"/>
                  <a:pt x="5284394" y="32955"/>
                  <a:pt x="5476249" y="0"/>
                </a:cubicBezTo>
                <a:cubicBezTo>
                  <a:pt x="5668104" y="-32955"/>
                  <a:pt x="5848896" y="15528"/>
                  <a:pt x="5972617" y="0"/>
                </a:cubicBezTo>
                <a:cubicBezTo>
                  <a:pt x="6096338" y="-15528"/>
                  <a:pt x="6340530" y="55610"/>
                  <a:pt x="6555310" y="0"/>
                </a:cubicBezTo>
                <a:cubicBezTo>
                  <a:pt x="6770090" y="-55610"/>
                  <a:pt x="6862358" y="14435"/>
                  <a:pt x="6965352" y="0"/>
                </a:cubicBezTo>
                <a:cubicBezTo>
                  <a:pt x="7068346" y="-14435"/>
                  <a:pt x="7399218" y="88380"/>
                  <a:pt x="7763857" y="0"/>
                </a:cubicBezTo>
                <a:cubicBezTo>
                  <a:pt x="8086666" y="-22070"/>
                  <a:pt x="8286209" y="221146"/>
                  <a:pt x="8274279" y="510422"/>
                </a:cubicBezTo>
                <a:cubicBezTo>
                  <a:pt x="8293432" y="645833"/>
                  <a:pt x="8242366" y="766269"/>
                  <a:pt x="8274279" y="897481"/>
                </a:cubicBezTo>
                <a:cubicBezTo>
                  <a:pt x="8306192" y="1028693"/>
                  <a:pt x="8253352" y="1117268"/>
                  <a:pt x="8274279" y="1297301"/>
                </a:cubicBezTo>
                <a:cubicBezTo>
                  <a:pt x="8295206" y="1477334"/>
                  <a:pt x="8262505" y="1658001"/>
                  <a:pt x="8274279" y="1786442"/>
                </a:cubicBezTo>
                <a:lnTo>
                  <a:pt x="8274279" y="1786442"/>
                </a:lnTo>
                <a:cubicBezTo>
                  <a:pt x="8285324" y="1958898"/>
                  <a:pt x="8251296" y="2063205"/>
                  <a:pt x="8274279" y="2169251"/>
                </a:cubicBezTo>
                <a:cubicBezTo>
                  <a:pt x="8297262" y="2275297"/>
                  <a:pt x="8252601" y="2391143"/>
                  <a:pt x="8274279" y="2552060"/>
                </a:cubicBezTo>
                <a:cubicBezTo>
                  <a:pt x="8274278" y="2552058"/>
                  <a:pt x="8274280" y="2552055"/>
                  <a:pt x="8274279" y="2552050"/>
                </a:cubicBezTo>
                <a:cubicBezTo>
                  <a:pt x="8257264" y="2815049"/>
                  <a:pt x="8016039" y="3036102"/>
                  <a:pt x="7763857" y="3062472"/>
                </a:cubicBezTo>
                <a:cubicBezTo>
                  <a:pt x="7554468" y="3116668"/>
                  <a:pt x="7449171" y="3052473"/>
                  <a:pt x="7310652" y="3062472"/>
                </a:cubicBezTo>
                <a:cubicBezTo>
                  <a:pt x="7172134" y="3072471"/>
                  <a:pt x="6937520" y="3015446"/>
                  <a:pt x="6814284" y="3062472"/>
                </a:cubicBezTo>
                <a:cubicBezTo>
                  <a:pt x="6691048" y="3109498"/>
                  <a:pt x="6511352" y="2997953"/>
                  <a:pt x="6274754" y="3062472"/>
                </a:cubicBezTo>
                <a:cubicBezTo>
                  <a:pt x="6038156" y="3126991"/>
                  <a:pt x="6028704" y="3015449"/>
                  <a:pt x="5864711" y="3062472"/>
                </a:cubicBezTo>
                <a:cubicBezTo>
                  <a:pt x="5700718" y="3109495"/>
                  <a:pt x="5564522" y="3015335"/>
                  <a:pt x="5454668" y="3062472"/>
                </a:cubicBezTo>
                <a:cubicBezTo>
                  <a:pt x="5344814" y="3109609"/>
                  <a:pt x="5041306" y="3021314"/>
                  <a:pt x="4915138" y="3062472"/>
                </a:cubicBezTo>
                <a:cubicBezTo>
                  <a:pt x="4788970" y="3103630"/>
                  <a:pt x="4581341" y="3054298"/>
                  <a:pt x="4332445" y="3062472"/>
                </a:cubicBezTo>
                <a:cubicBezTo>
                  <a:pt x="4083549" y="3070646"/>
                  <a:pt x="3758580" y="3006999"/>
                  <a:pt x="3447616" y="3062472"/>
                </a:cubicBezTo>
                <a:cubicBezTo>
                  <a:pt x="3309100" y="3112357"/>
                  <a:pt x="3128117" y="3038736"/>
                  <a:pt x="2913876" y="3062472"/>
                </a:cubicBezTo>
                <a:cubicBezTo>
                  <a:pt x="2699635" y="3086208"/>
                  <a:pt x="2520663" y="2999552"/>
                  <a:pt x="2311999" y="3062472"/>
                </a:cubicBezTo>
                <a:cubicBezTo>
                  <a:pt x="2175788" y="3070351"/>
                  <a:pt x="1965889" y="3012217"/>
                  <a:pt x="1854853" y="3062472"/>
                </a:cubicBezTo>
                <a:cubicBezTo>
                  <a:pt x="1743817" y="3112727"/>
                  <a:pt x="1544044" y="3027201"/>
                  <a:pt x="1379047" y="3062472"/>
                </a:cubicBezTo>
                <a:cubicBezTo>
                  <a:pt x="1286118" y="3090815"/>
                  <a:pt x="1126810" y="3050294"/>
                  <a:pt x="962107" y="3062472"/>
                </a:cubicBezTo>
                <a:cubicBezTo>
                  <a:pt x="797404" y="3074650"/>
                  <a:pt x="714468" y="3049236"/>
                  <a:pt x="510422" y="3062472"/>
                </a:cubicBezTo>
                <a:cubicBezTo>
                  <a:pt x="190922" y="3000659"/>
                  <a:pt x="10270" y="2850793"/>
                  <a:pt x="0" y="2552050"/>
                </a:cubicBezTo>
                <a:cubicBezTo>
                  <a:pt x="1" y="2552055"/>
                  <a:pt x="-1" y="2552058"/>
                  <a:pt x="0" y="2552060"/>
                </a:cubicBezTo>
                <a:cubicBezTo>
                  <a:pt x="-4016" y="2390578"/>
                  <a:pt x="28345" y="2324303"/>
                  <a:pt x="0" y="2184563"/>
                </a:cubicBezTo>
                <a:cubicBezTo>
                  <a:pt x="-28345" y="2044823"/>
                  <a:pt x="32197" y="1904736"/>
                  <a:pt x="0" y="1786442"/>
                </a:cubicBezTo>
                <a:lnTo>
                  <a:pt x="0" y="1786442"/>
                </a:lnTo>
                <a:cubicBezTo>
                  <a:pt x="-45062" y="1579996"/>
                  <a:pt x="208" y="1497337"/>
                  <a:pt x="0" y="1361102"/>
                </a:cubicBezTo>
                <a:cubicBezTo>
                  <a:pt x="-208" y="1224867"/>
                  <a:pt x="41368" y="1057241"/>
                  <a:pt x="0" y="923002"/>
                </a:cubicBezTo>
                <a:cubicBezTo>
                  <a:pt x="-41368" y="788763"/>
                  <a:pt x="5324" y="705768"/>
                  <a:pt x="0" y="510422"/>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22058"/>
                      <a:gd name="adj2" fmla="val 45121"/>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2634901"/>
      </p:ext>
    </p:extLst>
  </p:cSld>
  <p:clrMapOvr>
    <a:masterClrMapping/>
  </p:clrMapOvr>
  <mc:AlternateContent xmlns:mc="http://schemas.openxmlformats.org/markup-compatibility/2006" xmlns:p14="http://schemas.microsoft.com/office/powerpoint/2010/main">
    <mc:Choice Requires="p14">
      <p:transition spd="slow" p14:dur="2000" advTm="18647"/>
    </mc:Choice>
    <mc:Fallback xmlns="">
      <p:transition spd="slow" advTm="1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6</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Development activity 6</a:t>
            </a:r>
          </a:p>
        </p:txBody>
      </p:sp>
      <p:sp>
        <p:nvSpPr>
          <p:cNvPr id="2" name="TextBox 1">
            <a:extLst>
              <a:ext uri="{FF2B5EF4-FFF2-40B4-BE49-F238E27FC236}">
                <a16:creationId xmlns:a16="http://schemas.microsoft.com/office/drawing/2014/main" id="{543C7A14-F94B-DA44-F3A7-FB4F2880F036}"/>
              </a:ext>
            </a:extLst>
          </p:cNvPr>
          <p:cNvSpPr txBox="1"/>
          <p:nvPr/>
        </p:nvSpPr>
        <p:spPr>
          <a:xfrm>
            <a:off x="232950" y="565306"/>
            <a:ext cx="7563845" cy="830997"/>
          </a:xfrm>
          <a:prstGeom prst="rect">
            <a:avLst/>
          </a:prstGeom>
          <a:noFill/>
        </p:spPr>
        <p:txBody>
          <a:bodyPr wrap="square">
            <a:spAutoFit/>
          </a:bodyPr>
          <a:lstStyle/>
          <a:p>
            <a:pPr marL="457200" indent="-457200">
              <a:buAutoNum type="alphaLcParenR"/>
            </a:pPr>
            <a:r>
              <a:rPr lang="en-GB" sz="2400">
                <a:effectLst/>
                <a:ea typeface="Aptos" panose="020B0004020202020204" pitchFamily="34" charset="0"/>
                <a:cs typeface="Times New Roman" panose="02020603050405020304" pitchFamily="18" charset="0"/>
              </a:rPr>
              <a:t>Review answer </a:t>
            </a:r>
            <a:r>
              <a:rPr lang="en-GB" sz="2400">
                <a:ea typeface="Aptos" panose="020B0004020202020204" pitchFamily="34" charset="0"/>
                <a:cs typeface="Times New Roman" panose="02020603050405020304" pitchFamily="18" charset="0"/>
              </a:rPr>
              <a:t>3</a:t>
            </a:r>
            <a:r>
              <a:rPr lang="en-GB" sz="2400">
                <a:effectLst/>
                <a:ea typeface="Aptos" panose="020B0004020202020204" pitchFamily="34" charset="0"/>
                <a:cs typeface="Times New Roman" panose="02020603050405020304" pitchFamily="18" charset="0"/>
              </a:rPr>
              <a:t>.  </a:t>
            </a:r>
          </a:p>
          <a:p>
            <a:pPr marL="457200" indent="-457200">
              <a:buAutoNum type="alphaLcParenR"/>
            </a:pPr>
            <a:r>
              <a:rPr lang="en-GB" sz="2400">
                <a:effectLst/>
                <a:ea typeface="Aptos" panose="020B0004020202020204" pitchFamily="34" charset="0"/>
                <a:cs typeface="Times New Roman" panose="02020603050405020304" pitchFamily="18" charset="0"/>
              </a:rPr>
              <a:t>Explain why the answer is good or bad.</a:t>
            </a:r>
          </a:p>
        </p:txBody>
      </p:sp>
      <p:sp>
        <p:nvSpPr>
          <p:cNvPr id="4" name="TextBox 3">
            <a:extLst>
              <a:ext uri="{FF2B5EF4-FFF2-40B4-BE49-F238E27FC236}">
                <a16:creationId xmlns:a16="http://schemas.microsoft.com/office/drawing/2014/main" id="{C0567121-912F-1DAC-652C-28875165A41E}"/>
              </a:ext>
            </a:extLst>
          </p:cNvPr>
          <p:cNvSpPr txBox="1"/>
          <p:nvPr/>
        </p:nvSpPr>
        <p:spPr>
          <a:xfrm>
            <a:off x="403551" y="1531206"/>
            <a:ext cx="8096355" cy="3046988"/>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3: </a:t>
            </a:r>
            <a:r>
              <a:rPr lang="en-GB" sz="2400" dirty="0">
                <a:effectLst/>
                <a:latin typeface="Arial" panose="020B0604020202020204" pitchFamily="34" charset="0"/>
                <a:ea typeface="Aptos" panose="020B0004020202020204" pitchFamily="34" charset="0"/>
                <a:cs typeface="Times New Roman" panose="02020603050405020304" pitchFamily="18" charset="0"/>
              </a:rPr>
              <a:t>Wearing closed shoes in a silversmithing environment is critical </a:t>
            </a:r>
            <a:r>
              <a:rPr lang="en-GB" sz="2400" dirty="0">
                <a:latin typeface="Arial" panose="020B0604020202020204" pitchFamily="34" charset="0"/>
                <a:ea typeface="Aptos" panose="020B0004020202020204" pitchFamily="34" charset="0"/>
                <a:cs typeface="Times New Roman" panose="02020603050405020304" pitchFamily="18" charset="0"/>
              </a:rPr>
              <a:t>because there are </a:t>
            </a:r>
            <a:r>
              <a:rPr lang="en-GB" sz="2400" dirty="0">
                <a:effectLst/>
                <a:latin typeface="Arial" panose="020B0604020202020204" pitchFamily="34" charset="0"/>
                <a:ea typeface="Aptos" panose="020B0004020202020204" pitchFamily="34" charset="0"/>
                <a:cs typeface="Times New Roman" panose="02020603050405020304" pitchFamily="18" charset="0"/>
              </a:rPr>
              <a:t>safety risks associated with the chemicals and equipment. The process of cutting, shaping and filing metal involves the manipulation of heavy, sharp tools and the use of hazardous chemicals, which can pose serious injury risks. Closed shoes provide a physical barrier</a:t>
            </a:r>
            <a:r>
              <a:rPr lang="en-GB" sz="2400" dirty="0">
                <a:latin typeface="Arial" panose="020B0604020202020204" pitchFamily="34" charset="0"/>
                <a:ea typeface="Aptos" panose="020B0004020202020204" pitchFamily="34" charset="0"/>
                <a:cs typeface="Times New Roman" panose="02020603050405020304" pitchFamily="18" charset="0"/>
              </a:rPr>
              <a:t> because this </a:t>
            </a:r>
            <a:r>
              <a:rPr lang="en-GB" sz="2400" dirty="0">
                <a:effectLst/>
                <a:latin typeface="Arial" panose="020B0604020202020204" pitchFamily="34" charset="0"/>
                <a:ea typeface="Aptos" panose="020B0004020202020204" pitchFamily="34" charset="0"/>
                <a:cs typeface="Times New Roman" panose="02020603050405020304" pitchFamily="18" charset="0"/>
              </a:rPr>
              <a:t>protective measure reduces the likelihood of injuries</a:t>
            </a:r>
            <a:r>
              <a:rPr lang="en-GB" sz="2400" dirty="0">
                <a:latin typeface="Arial" panose="020B0604020202020204" pitchFamily="34" charset="0"/>
                <a:ea typeface="Aptos" panose="020B0004020202020204" pitchFamily="34" charset="0"/>
                <a:cs typeface="Times New Roman" panose="02020603050405020304" pitchFamily="18" charset="0"/>
              </a:rPr>
              <a:t>.</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a:off x="403552" y="1531206"/>
            <a:ext cx="8266962" cy="3069022"/>
          </a:xfrm>
          <a:custGeom>
            <a:avLst/>
            <a:gdLst>
              <a:gd name="connsiteX0" fmla="*/ 0 w 8266962"/>
              <a:gd name="connsiteY0" fmla="*/ 0 h 3069022"/>
              <a:gd name="connsiteX1" fmla="*/ 1377827 w 8266962"/>
              <a:gd name="connsiteY1" fmla="*/ 0 h 3069022"/>
              <a:gd name="connsiteX2" fmla="*/ 1377827 w 8266962"/>
              <a:gd name="connsiteY2" fmla="*/ 0 h 3069022"/>
              <a:gd name="connsiteX3" fmla="*/ 3444568 w 8266962"/>
              <a:gd name="connsiteY3" fmla="*/ 0 h 3069022"/>
              <a:gd name="connsiteX4" fmla="*/ 8266962 w 8266962"/>
              <a:gd name="connsiteY4" fmla="*/ 0 h 3069022"/>
              <a:gd name="connsiteX5" fmla="*/ 8266962 w 8266962"/>
              <a:gd name="connsiteY5" fmla="*/ 1790263 h 3069022"/>
              <a:gd name="connsiteX6" fmla="*/ 8266962 w 8266962"/>
              <a:gd name="connsiteY6" fmla="*/ 1790263 h 3069022"/>
              <a:gd name="connsiteX7" fmla="*/ 8266962 w 8266962"/>
              <a:gd name="connsiteY7" fmla="*/ 2557518 h 3069022"/>
              <a:gd name="connsiteX8" fmla="*/ 8266962 w 8266962"/>
              <a:gd name="connsiteY8" fmla="*/ 3069022 h 3069022"/>
              <a:gd name="connsiteX9" fmla="*/ 3444568 w 8266962"/>
              <a:gd name="connsiteY9" fmla="*/ 3069022 h 3069022"/>
              <a:gd name="connsiteX10" fmla="*/ 2992144 w 8266962"/>
              <a:gd name="connsiteY10" fmla="*/ 3086454 h 3069022"/>
              <a:gd name="connsiteX11" fmla="*/ 1377827 w 8266962"/>
              <a:gd name="connsiteY11" fmla="*/ 3069022 h 3069022"/>
              <a:gd name="connsiteX12" fmla="*/ 0 w 8266962"/>
              <a:gd name="connsiteY12" fmla="*/ 3069022 h 3069022"/>
              <a:gd name="connsiteX13" fmla="*/ 0 w 8266962"/>
              <a:gd name="connsiteY13" fmla="*/ 2557518 h 3069022"/>
              <a:gd name="connsiteX14" fmla="*/ 0 w 8266962"/>
              <a:gd name="connsiteY14" fmla="*/ 1790263 h 3069022"/>
              <a:gd name="connsiteX15" fmla="*/ 0 w 8266962"/>
              <a:gd name="connsiteY15" fmla="*/ 1790263 h 3069022"/>
              <a:gd name="connsiteX16" fmla="*/ 0 w 8266962"/>
              <a:gd name="connsiteY16" fmla="*/ 0 h 306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66962" h="3069022" extrusionOk="0">
                <a:moveTo>
                  <a:pt x="0" y="0"/>
                </a:moveTo>
                <a:cubicBezTo>
                  <a:pt x="611840" y="-29570"/>
                  <a:pt x="889458" y="3450"/>
                  <a:pt x="1377827" y="0"/>
                </a:cubicBezTo>
                <a:lnTo>
                  <a:pt x="1377827" y="0"/>
                </a:lnTo>
                <a:cubicBezTo>
                  <a:pt x="2229876" y="39021"/>
                  <a:pt x="2831023" y="-138200"/>
                  <a:pt x="3444568" y="0"/>
                </a:cubicBezTo>
                <a:cubicBezTo>
                  <a:pt x="5476616" y="24883"/>
                  <a:pt x="7223896" y="54768"/>
                  <a:pt x="8266962" y="0"/>
                </a:cubicBezTo>
                <a:cubicBezTo>
                  <a:pt x="8255235" y="632914"/>
                  <a:pt x="8362553" y="1569255"/>
                  <a:pt x="8266962" y="1790263"/>
                </a:cubicBezTo>
                <a:lnTo>
                  <a:pt x="8266962" y="1790263"/>
                </a:lnTo>
                <a:cubicBezTo>
                  <a:pt x="8199529" y="1919449"/>
                  <a:pt x="8239948" y="2354162"/>
                  <a:pt x="8266962" y="2557518"/>
                </a:cubicBezTo>
                <a:cubicBezTo>
                  <a:pt x="8251615" y="2782026"/>
                  <a:pt x="8304153" y="2950687"/>
                  <a:pt x="8266962" y="3069022"/>
                </a:cubicBezTo>
                <a:cubicBezTo>
                  <a:pt x="7332473" y="3070034"/>
                  <a:pt x="4201151" y="3221856"/>
                  <a:pt x="3444568" y="3069022"/>
                </a:cubicBezTo>
                <a:cubicBezTo>
                  <a:pt x="3313604" y="3057581"/>
                  <a:pt x="3106991" y="3114241"/>
                  <a:pt x="2992144" y="3086454"/>
                </a:cubicBezTo>
                <a:cubicBezTo>
                  <a:pt x="2351099" y="2944379"/>
                  <a:pt x="2009410" y="3070146"/>
                  <a:pt x="1377827" y="3069022"/>
                </a:cubicBezTo>
                <a:cubicBezTo>
                  <a:pt x="711546" y="3094668"/>
                  <a:pt x="562050" y="3094074"/>
                  <a:pt x="0" y="3069022"/>
                </a:cubicBezTo>
                <a:cubicBezTo>
                  <a:pt x="-34700" y="2850060"/>
                  <a:pt x="4844" y="2716535"/>
                  <a:pt x="0" y="2557518"/>
                </a:cubicBezTo>
                <a:cubicBezTo>
                  <a:pt x="51284" y="2259486"/>
                  <a:pt x="22724" y="2119612"/>
                  <a:pt x="0" y="1790263"/>
                </a:cubicBezTo>
                <a:lnTo>
                  <a:pt x="0" y="1790263"/>
                </a:lnTo>
                <a:cubicBezTo>
                  <a:pt x="-55295" y="1179821"/>
                  <a:pt x="-143958" y="205823"/>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13806"/>
                      <a:gd name="adj2" fmla="val 5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359237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7</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Development activity 6 sample answer</a:t>
            </a:r>
          </a:p>
        </p:txBody>
      </p:sp>
      <p:sp>
        <p:nvSpPr>
          <p:cNvPr id="4" name="TextBox 3">
            <a:extLst>
              <a:ext uri="{FF2B5EF4-FFF2-40B4-BE49-F238E27FC236}">
                <a16:creationId xmlns:a16="http://schemas.microsoft.com/office/drawing/2014/main" id="{C0567121-912F-1DAC-652C-28875165A41E}"/>
              </a:ext>
            </a:extLst>
          </p:cNvPr>
          <p:cNvSpPr txBox="1"/>
          <p:nvPr/>
        </p:nvSpPr>
        <p:spPr>
          <a:xfrm>
            <a:off x="473487" y="794917"/>
            <a:ext cx="8096355" cy="3046988"/>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3: </a:t>
            </a:r>
            <a:r>
              <a:rPr lang="en-GB" sz="2400" dirty="0">
                <a:effectLst/>
                <a:latin typeface="Arial" panose="020B0604020202020204" pitchFamily="34" charset="0"/>
                <a:ea typeface="Aptos" panose="020B0004020202020204" pitchFamily="34" charset="0"/>
                <a:cs typeface="Times New Roman" panose="02020603050405020304" pitchFamily="18" charset="0"/>
              </a:rPr>
              <a:t>Wearing closed shoes in a silversmithing environment is critical </a:t>
            </a:r>
            <a:r>
              <a:rPr lang="en-GB" sz="2400" dirty="0">
                <a:highlight>
                  <a:srgbClr val="FFFF00"/>
                </a:highlight>
                <a:latin typeface="Arial" panose="020B0604020202020204" pitchFamily="34" charset="0"/>
                <a:ea typeface="Aptos" panose="020B0004020202020204" pitchFamily="34" charset="0"/>
                <a:cs typeface="Times New Roman" panose="02020603050405020304" pitchFamily="18" charset="0"/>
              </a:rPr>
              <a:t>because there are </a:t>
            </a:r>
            <a:r>
              <a:rPr lang="en-GB" sz="24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safety risks associated with the chemicals and equipment</a:t>
            </a:r>
            <a:r>
              <a:rPr lang="en-GB" sz="2400" dirty="0">
                <a:effectLst/>
                <a:latin typeface="Arial" panose="020B0604020202020204" pitchFamily="34" charset="0"/>
                <a:ea typeface="Aptos" panose="020B0004020202020204" pitchFamily="34" charset="0"/>
                <a:cs typeface="Times New Roman" panose="02020603050405020304" pitchFamily="18" charset="0"/>
              </a:rPr>
              <a:t>. The process of cutting, shaping, and filing metal involves the manipulation of heavy, sharp tools and the use of hazardous chemicals, which can pose serious injury risks. Closed shoes provide a physical barrier</a:t>
            </a:r>
            <a:r>
              <a:rPr lang="en-GB" sz="2400" dirty="0">
                <a:latin typeface="Arial" panose="020B0604020202020204" pitchFamily="34" charset="0"/>
                <a:ea typeface="Aptos" panose="020B0004020202020204" pitchFamily="34" charset="0"/>
                <a:cs typeface="Times New Roman" panose="02020603050405020304" pitchFamily="18" charset="0"/>
              </a:rPr>
              <a:t> </a:t>
            </a:r>
            <a:r>
              <a:rPr lang="en-GB" sz="2400" dirty="0">
                <a:highlight>
                  <a:srgbClr val="FFFF00"/>
                </a:highlight>
                <a:latin typeface="Arial" panose="020B0604020202020204" pitchFamily="34" charset="0"/>
                <a:ea typeface="Aptos" panose="020B0004020202020204" pitchFamily="34" charset="0"/>
                <a:cs typeface="Times New Roman" panose="02020603050405020304" pitchFamily="18" charset="0"/>
              </a:rPr>
              <a:t>because this </a:t>
            </a:r>
            <a:r>
              <a:rPr lang="en-GB" sz="24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protective measure reduces the likelihood of injuries</a:t>
            </a:r>
            <a:r>
              <a:rPr lang="en-GB" sz="2400" dirty="0">
                <a:latin typeface="Arial" panose="020B0604020202020204" pitchFamily="34" charset="0"/>
                <a:ea typeface="Aptos" panose="020B0004020202020204" pitchFamily="34" charset="0"/>
                <a:cs typeface="Times New Roman" panose="02020603050405020304" pitchFamily="18" charset="0"/>
              </a:rPr>
              <a:t>.</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a:off x="350874" y="649737"/>
            <a:ext cx="8319639" cy="3654847"/>
          </a:xfrm>
          <a:custGeom>
            <a:avLst/>
            <a:gdLst>
              <a:gd name="connsiteX0" fmla="*/ 0 w 8319639"/>
              <a:gd name="connsiteY0" fmla="*/ 0 h 3654847"/>
              <a:gd name="connsiteX1" fmla="*/ 1386607 w 8319639"/>
              <a:gd name="connsiteY1" fmla="*/ 0 h 3654847"/>
              <a:gd name="connsiteX2" fmla="*/ 1386607 w 8319639"/>
              <a:gd name="connsiteY2" fmla="*/ 0 h 3654847"/>
              <a:gd name="connsiteX3" fmla="*/ 3466516 w 8319639"/>
              <a:gd name="connsiteY3" fmla="*/ 0 h 3654847"/>
              <a:gd name="connsiteX4" fmla="*/ 8319639 w 8319639"/>
              <a:gd name="connsiteY4" fmla="*/ 0 h 3654847"/>
              <a:gd name="connsiteX5" fmla="*/ 8319639 w 8319639"/>
              <a:gd name="connsiteY5" fmla="*/ 2131994 h 3654847"/>
              <a:gd name="connsiteX6" fmla="*/ 8319639 w 8319639"/>
              <a:gd name="connsiteY6" fmla="*/ 2131994 h 3654847"/>
              <a:gd name="connsiteX7" fmla="*/ 8319639 w 8319639"/>
              <a:gd name="connsiteY7" fmla="*/ 3045706 h 3654847"/>
              <a:gd name="connsiteX8" fmla="*/ 8319639 w 8319639"/>
              <a:gd name="connsiteY8" fmla="*/ 3654847 h 3654847"/>
              <a:gd name="connsiteX9" fmla="*/ 3466516 w 8319639"/>
              <a:gd name="connsiteY9" fmla="*/ 3654847 h 3654847"/>
              <a:gd name="connsiteX10" fmla="*/ 3885854 w 8319639"/>
              <a:gd name="connsiteY10" fmla="*/ 4119634 h 3654847"/>
              <a:gd name="connsiteX11" fmla="*/ 1386607 w 8319639"/>
              <a:gd name="connsiteY11" fmla="*/ 3654847 h 3654847"/>
              <a:gd name="connsiteX12" fmla="*/ 0 w 8319639"/>
              <a:gd name="connsiteY12" fmla="*/ 3654847 h 3654847"/>
              <a:gd name="connsiteX13" fmla="*/ 0 w 8319639"/>
              <a:gd name="connsiteY13" fmla="*/ 3045706 h 3654847"/>
              <a:gd name="connsiteX14" fmla="*/ 0 w 8319639"/>
              <a:gd name="connsiteY14" fmla="*/ 2131994 h 3654847"/>
              <a:gd name="connsiteX15" fmla="*/ 0 w 8319639"/>
              <a:gd name="connsiteY15" fmla="*/ 2131994 h 3654847"/>
              <a:gd name="connsiteX16" fmla="*/ 0 w 8319639"/>
              <a:gd name="connsiteY16" fmla="*/ 0 h 365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19639" h="3654847" extrusionOk="0">
                <a:moveTo>
                  <a:pt x="0" y="0"/>
                </a:moveTo>
                <a:cubicBezTo>
                  <a:pt x="415990" y="-88295"/>
                  <a:pt x="916648" y="100258"/>
                  <a:pt x="1386607" y="0"/>
                </a:cubicBezTo>
                <a:lnTo>
                  <a:pt x="1386607" y="0"/>
                </a:lnTo>
                <a:cubicBezTo>
                  <a:pt x="1915845" y="39021"/>
                  <a:pt x="3235907" y="-138200"/>
                  <a:pt x="3466516" y="0"/>
                </a:cubicBezTo>
                <a:cubicBezTo>
                  <a:pt x="4321643" y="24883"/>
                  <a:pt x="5905842" y="54768"/>
                  <a:pt x="8319639" y="0"/>
                </a:cubicBezTo>
                <a:cubicBezTo>
                  <a:pt x="8225435" y="344943"/>
                  <a:pt x="8211954" y="1516822"/>
                  <a:pt x="8319639" y="2131994"/>
                </a:cubicBezTo>
                <a:lnTo>
                  <a:pt x="8319639" y="2131994"/>
                </a:lnTo>
                <a:cubicBezTo>
                  <a:pt x="8250240" y="2330782"/>
                  <a:pt x="8282016" y="2875707"/>
                  <a:pt x="8319639" y="3045706"/>
                </a:cubicBezTo>
                <a:cubicBezTo>
                  <a:pt x="8289880" y="3134972"/>
                  <a:pt x="8287268" y="3369346"/>
                  <a:pt x="8319639" y="3654847"/>
                </a:cubicBezTo>
                <a:cubicBezTo>
                  <a:pt x="7434534" y="3655859"/>
                  <a:pt x="5148865" y="3807681"/>
                  <a:pt x="3466516" y="3654847"/>
                </a:cubicBezTo>
                <a:cubicBezTo>
                  <a:pt x="3602052" y="3803280"/>
                  <a:pt x="3735771" y="3884257"/>
                  <a:pt x="3885854" y="4119634"/>
                </a:cubicBezTo>
                <a:cubicBezTo>
                  <a:pt x="2883070" y="4047347"/>
                  <a:pt x="2032248" y="3672365"/>
                  <a:pt x="1386607" y="3654847"/>
                </a:cubicBezTo>
                <a:cubicBezTo>
                  <a:pt x="781188" y="3567340"/>
                  <a:pt x="317612" y="3745887"/>
                  <a:pt x="0" y="3654847"/>
                </a:cubicBezTo>
                <a:cubicBezTo>
                  <a:pt x="40689" y="3590829"/>
                  <a:pt x="-1515" y="3112355"/>
                  <a:pt x="0" y="3045706"/>
                </a:cubicBezTo>
                <a:cubicBezTo>
                  <a:pt x="42372" y="2790045"/>
                  <a:pt x="-38372" y="2515339"/>
                  <a:pt x="0" y="2131994"/>
                </a:cubicBezTo>
                <a:lnTo>
                  <a:pt x="0" y="2131994"/>
                </a:lnTo>
                <a:cubicBezTo>
                  <a:pt x="-35824" y="1099532"/>
                  <a:pt x="99678" y="623213"/>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3293"/>
                      <a:gd name="adj2" fmla="val 6271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8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07</a:t>
            </a:r>
            <a:endParaRPr lang="en-US" dirty="0"/>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400" dirty="0"/>
              <a:t>Project methodology and administration</a:t>
            </a:r>
            <a:endParaRPr lang="en-US" sz="2400" dirty="0"/>
          </a:p>
        </p:txBody>
      </p:sp>
      <p:sp>
        <p:nvSpPr>
          <p:cNvPr id="4" name="Subtitle 2" descr="Project lifecycle">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99792" y="4083918"/>
            <a:ext cx="5976664" cy="276999"/>
          </a:xfrm>
          <a:prstGeom prst="rect">
            <a:avLst/>
          </a:prstGeom>
          <a:noFill/>
        </p:spPr>
        <p:txBody>
          <a:bodyPr wrap="square" lIns="0" tIns="0" rIns="0" bIns="0" rtlCol="0">
            <a:spAutoFit/>
          </a:bodyPr>
          <a:lstStyle/>
          <a:p>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Project lifecycle</a:t>
            </a:r>
            <a:endParaRPr lang="en-GB" sz="1350" dirty="0"/>
          </a:p>
        </p:txBody>
      </p:sp>
    </p:spTree>
    <p:extLst>
      <p:ext uri="{BB962C8B-B14F-4D97-AF65-F5344CB8AC3E}">
        <p14:creationId xmlns:p14="http://schemas.microsoft.com/office/powerpoint/2010/main" val="1074309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9</a:t>
            </a:fld>
            <a:endParaRPr lang="en-GB"/>
          </a:p>
        </p:txBody>
      </p:sp>
      <p:sp>
        <p:nvSpPr>
          <p:cNvPr id="12" name="Title 11"/>
          <p:cNvSpPr>
            <a:spLocks noGrp="1"/>
          </p:cNvSpPr>
          <p:nvPr>
            <p:ph type="title"/>
          </p:nvPr>
        </p:nvSpPr>
        <p:spPr>
          <a:xfrm>
            <a:off x="232950" y="249901"/>
            <a:ext cx="8437563" cy="406400"/>
          </a:xfrm>
        </p:spPr>
        <p:txBody>
          <a:bodyPr>
            <a:normAutofit/>
          </a:bodyPr>
          <a:lstStyle/>
          <a:p>
            <a:r>
              <a:rPr lang="en-GB" sz="3200" dirty="0"/>
              <a:t>Question 18</a:t>
            </a:r>
          </a:p>
        </p:txBody>
      </p:sp>
      <p:pic>
        <p:nvPicPr>
          <p:cNvPr id="2" name="7 - Q18 Audio" descr="Play audio">
            <a:hlinkClick r:id="" action="ppaction://media"/>
            <a:extLst>
              <a:ext uri="{FF2B5EF4-FFF2-40B4-BE49-F238E27FC236}">
                <a16:creationId xmlns:a16="http://schemas.microsoft.com/office/drawing/2014/main" id="{8F372E16-E43F-9AFC-4311-BCE8FA5C1A01}"/>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212825"/>
            <a:ext cx="406400" cy="406400"/>
          </a:xfrm>
          <a:prstGeom prst="rect">
            <a:avLst/>
          </a:prstGeom>
        </p:spPr>
      </p:pic>
      <p:sp>
        <p:nvSpPr>
          <p:cNvPr id="5" name="Text Placeholder 4"/>
          <p:cNvSpPr>
            <a:spLocks noGrp="1"/>
          </p:cNvSpPr>
          <p:nvPr>
            <p:ph type="body" sz="quarter" idx="12"/>
          </p:nvPr>
        </p:nvSpPr>
        <p:spPr/>
        <p:txBody>
          <a:bodyPr vert="horz" lIns="0" tIns="0" rIns="0" bIns="0" rtlCol="0" anchor="t">
            <a:noAutofit/>
          </a:bodyPr>
          <a:lstStyle/>
          <a:p>
            <a:r>
              <a:rPr lang="en-GB" dirty="0">
                <a:ea typeface="+mn-lt"/>
                <a:cs typeface="+mn-lt"/>
              </a:rPr>
              <a:t>An independent jewellery designer embarks on a new project to create a bespoke collection of rings using alternative metals. </a:t>
            </a:r>
            <a:endParaRPr lang="en-US" dirty="0">
              <a:cs typeface="Arial"/>
            </a:endParaRPr>
          </a:p>
          <a:p>
            <a:br>
              <a:rPr lang="en-GB" b="1" dirty="0"/>
            </a:br>
            <a:r>
              <a:rPr lang="en-GB" b="1" dirty="0">
                <a:solidFill>
                  <a:srgbClr val="E51C41"/>
                </a:solidFill>
              </a:rPr>
              <a:t>Explain</a:t>
            </a:r>
            <a:r>
              <a:rPr lang="en-GB" dirty="0">
                <a:solidFill>
                  <a:srgbClr val="E51C41"/>
                </a:solidFill>
              </a:rPr>
              <a:t> </a:t>
            </a:r>
            <a:r>
              <a:rPr lang="en-GB" dirty="0">
                <a:solidFill>
                  <a:srgbClr val="E51C41"/>
                </a:solidFill>
                <a:ea typeface="+mn-lt"/>
                <a:cs typeface="+mn-lt"/>
              </a:rPr>
              <a:t>how the jewellery designer can manage the execution stage.</a:t>
            </a:r>
            <a:endParaRPr lang="en-GB" dirty="0">
              <a:solidFill>
                <a:srgbClr val="000000"/>
              </a:solidFill>
              <a:ea typeface="+mn-lt"/>
              <a:cs typeface="+mn-lt"/>
            </a:endParaRPr>
          </a:p>
          <a:p>
            <a:endParaRPr lang="en-GB" dirty="0">
              <a:solidFill>
                <a:srgbClr val="E51C41"/>
              </a:solidFill>
              <a:cs typeface="Arial"/>
            </a:endParaRPr>
          </a:p>
          <a:p>
            <a:r>
              <a:rPr lang="en-GB" dirty="0">
                <a:cs typeface="Arial"/>
              </a:rPr>
              <a:t>Applied: Execution stage of the jewellery line</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1953669296"/>
      </p:ext>
    </p:extLst>
  </p:cSld>
  <p:clrMapOvr>
    <a:masterClrMapping/>
  </p:clrMapOvr>
  <mc:AlternateContent xmlns:mc="http://schemas.openxmlformats.org/markup-compatibility/2006" xmlns:p14="http://schemas.microsoft.com/office/powerpoint/2010/main">
    <mc:Choice Requires="p14">
      <p:transition spd="slow" p14:dur="2000" advTm="41728"/>
    </mc:Choice>
    <mc:Fallback xmlns="">
      <p:transition spd="slow" advTm="4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TF Master">
  <a:themeElements>
    <a:clrScheme name="Custom 2">
      <a:dk1>
        <a:srgbClr val="000000"/>
      </a:dk1>
      <a:lt1>
        <a:srgbClr val="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7" ma:contentTypeDescription="Create a new document." ma:contentTypeScope="" ma:versionID="b65acc67901e0485b8aac86fe72ed177">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dedb8be4e17833ccb9caf5b6a1865ed7"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Props1.xml><?xml version="1.0" encoding="utf-8"?>
<ds:datastoreItem xmlns:ds="http://schemas.openxmlformats.org/officeDocument/2006/customXml" ds:itemID="{AB731D2E-B3CA-415C-BB09-C88E76F5C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d2ded-29cc-4abd-a1df-c646721ce55b"/>
    <ds:schemaRef ds:uri="2847a094-2edf-4950-a853-13ec66823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729C5E-FC3E-4187-92B8-5FE37E61E9DA}">
  <ds:schemaRefs>
    <ds:schemaRef ds:uri="http://schemas.microsoft.com/sharepoint/v3/contenttype/forms"/>
  </ds:schemaRefs>
</ds:datastoreItem>
</file>

<file path=customXml/itemProps3.xml><?xml version="1.0" encoding="utf-8"?>
<ds:datastoreItem xmlns:ds="http://schemas.openxmlformats.org/officeDocument/2006/customXml" ds:itemID="{4A76E745-D9E8-4D93-8B7F-BCE1E4A491AA}">
  <ds:schemaRefs>
    <ds:schemaRef ds:uri="http://purl.org/dc/terms/"/>
    <ds:schemaRef ds:uri="http://purl.org/dc/dcmitype/"/>
    <ds:schemaRef ds:uri="http://purl.org/dc/elements/1.1/"/>
    <ds:schemaRef ds:uri="http://schemas.openxmlformats.org/package/2006/metadata/core-properties"/>
    <ds:schemaRef ds:uri="414d2ded-29cc-4abd-a1df-c646721ce55b"/>
    <ds:schemaRef ds:uri="http://schemas.microsoft.com/office/2006/metadata/properties"/>
    <ds:schemaRef ds:uri="http://schemas.microsoft.com/office/2006/documentManagement/types"/>
    <ds:schemaRef ds:uri="http://schemas.microsoft.com/office/infopath/2007/PartnerControls"/>
    <ds:schemaRef ds:uri="2847a094-2edf-4950-a853-13ec668231e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3889</Words>
  <Application>Microsoft Office PowerPoint</Application>
  <PresentationFormat>On-screen Show (16:9)</PresentationFormat>
  <Paragraphs>318</Paragraphs>
  <Slides>32</Slides>
  <Notes>32</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Arial</vt:lpstr>
      <vt:lpstr>Calibri</vt:lpstr>
      <vt:lpstr>Söhne</vt:lpstr>
      <vt:lpstr>ETF Master</vt:lpstr>
      <vt:lpstr>Formative assessment materials (part 2)</vt:lpstr>
      <vt:lpstr>06</vt:lpstr>
      <vt:lpstr>Question 10</vt:lpstr>
      <vt:lpstr>Question 10 sample answers</vt:lpstr>
      <vt:lpstr>Question 10 sample answers</vt:lpstr>
      <vt:lpstr>Development activity 6</vt:lpstr>
      <vt:lpstr>Development activity 6 sample answer</vt:lpstr>
      <vt:lpstr>07</vt:lpstr>
      <vt:lpstr>Question 18</vt:lpstr>
      <vt:lpstr>Question 18 sample answers</vt:lpstr>
      <vt:lpstr>Question 18 sample answers</vt:lpstr>
      <vt:lpstr>Question 18 sample answers</vt:lpstr>
      <vt:lpstr>Development activity 7</vt:lpstr>
      <vt:lpstr>Development activity 7 sample answer</vt:lpstr>
      <vt:lpstr>08</vt:lpstr>
      <vt:lpstr>Question 25</vt:lpstr>
      <vt:lpstr>Question 25 sample answers</vt:lpstr>
      <vt:lpstr>Question 25 sample answers</vt:lpstr>
      <vt:lpstr>Development activity 8</vt:lpstr>
      <vt:lpstr>09  </vt:lpstr>
      <vt:lpstr>Question 26</vt:lpstr>
      <vt:lpstr>Question 26 sample answers</vt:lpstr>
      <vt:lpstr>Question 26 sample answers</vt:lpstr>
      <vt:lpstr>Question 26 sample answers</vt:lpstr>
      <vt:lpstr>Development activity 9</vt:lpstr>
      <vt:lpstr>Development activity 9 sample answer</vt:lpstr>
      <vt:lpstr>10</vt:lpstr>
      <vt:lpstr>Question 27 </vt:lpstr>
      <vt:lpstr>Question 27 sample answers</vt:lpstr>
      <vt:lpstr>Question 27 sample answers</vt:lpstr>
      <vt:lpstr>Development activity 10</vt:lpstr>
      <vt:lpstr>ET-FOUNDATION.CO.UK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creator>Richard Overton</dc:creator>
  <cp:lastModifiedBy>Chris Woods</cp:lastModifiedBy>
  <cp:revision>21</cp:revision>
  <dcterms:created xsi:type="dcterms:W3CDTF">2020-10-20T08:50:32Z</dcterms:created>
  <dcterms:modified xsi:type="dcterms:W3CDTF">2025-11-06T11:44:48Z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0x010100701A8849491DC145AB0FAEFA9D0F1807</vt:lpwstr>
  </property>
  <property fmtid="{D5CDD505-2E9C-101B-9397-08002B2CF9AE}" pid="3" name="MediaServiceImageTags">
    <vt:lpwstr/>
  </property>
</Properties>
</file>