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authors.xml" ContentType="application/vnd.ms-powerpoi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0"/>
  </p:notesMasterIdLst>
  <p:sldIdLst>
    <p:sldId id="261" r:id="rId3"/>
    <p:sldId id="340" r:id="rId4"/>
    <p:sldId id="361" r:id="rId5"/>
    <p:sldId id="362" r:id="rId6"/>
    <p:sldId id="363" r:id="rId7"/>
    <p:sldId id="380" r:id="rId8"/>
    <p:sldId id="382" r:id="rId9"/>
    <p:sldId id="402" r:id="rId10"/>
    <p:sldId id="373" r:id="rId11"/>
    <p:sldId id="388" r:id="rId12"/>
    <p:sldId id="389" r:id="rId13"/>
    <p:sldId id="383" r:id="rId14"/>
    <p:sldId id="385" r:id="rId15"/>
    <p:sldId id="286" r:id="rId16"/>
    <p:sldId id="403" r:id="rId17"/>
    <p:sldId id="356" r:id="rId18"/>
    <p:sldId id="396" r:id="rId19"/>
    <p:sldId id="397" r:id="rId20"/>
    <p:sldId id="404" r:id="rId21"/>
    <p:sldId id="393" r:id="rId22"/>
    <p:sldId id="394" r:id="rId23"/>
    <p:sldId id="399" r:id="rId24"/>
    <p:sldId id="400" r:id="rId25"/>
    <p:sldId id="293" r:id="rId26"/>
    <p:sldId id="374" r:id="rId27"/>
    <p:sldId id="266" r:id="rId28"/>
    <p:sldId id="31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0DA437-6F9E-2DFB-2EDD-BF1D24D77E69}" name="Marie Joubert (staff)" initials="MJ(" userId="S::marie.joubert1@nottingham.ac.uk::8784a254-284d-4fcc-ace7-66743a4258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62"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17" clrIdx="1">
    <p:extLst>
      <p:ext uri="{19B8F6BF-5375-455C-9EA6-DF929625EA0E}">
        <p15:presenceInfo xmlns:p15="http://schemas.microsoft.com/office/powerpoint/2012/main" userId="Veronica Wastell" providerId="None"/>
      </p:ext>
    </p:extLst>
  </p:cmAuthor>
  <p:cmAuthor id="3" name="Clare Dawson" initials="CD" lastIdx="13" clrIdx="2"/>
  <p:cmAuthor id="4" name="Marie Joubert" initials="MJ" lastIdx="70" clrIdx="3">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064"/>
    <a:srgbClr val="E7E6E6"/>
    <a:srgbClr val="FFDDF1"/>
    <a:srgbClr val="BDA4B2"/>
    <a:srgbClr val="B20000"/>
    <a:srgbClr val="E6C8D9"/>
    <a:srgbClr val="8F5C2E"/>
    <a:srgbClr val="EFDCBF"/>
    <a:srgbClr val="4C4EAE"/>
    <a:srgbClr val="CDC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01" autoAdjust="0"/>
    <p:restoredTop sz="91571" autoAdjust="0"/>
  </p:normalViewPr>
  <p:slideViewPr>
    <p:cSldViewPr snapToGrid="0" snapToObjects="1">
      <p:cViewPr varScale="1">
        <p:scale>
          <a:sx n="86" d="100"/>
          <a:sy n="86" d="100"/>
        </p:scale>
        <p:origin x="942" y="78"/>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68" d="100"/>
          <a:sy n="68" d="100"/>
        </p:scale>
        <p:origin x="-26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dirty="0"/>
          </a:p>
        </p:txBody>
      </p:sp>
    </p:spTree>
    <p:extLst>
      <p:ext uri="{BB962C8B-B14F-4D97-AF65-F5344CB8AC3E}">
        <p14:creationId xmlns:p14="http://schemas.microsoft.com/office/powerpoint/2010/main" val="105168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Tell students that Tia’s dad decides that he is going to offer the face wipes for sale online, either as a single pack or as a multipack containing 6 packs of wipes (since they arrive already packaged in multipacks of 6 wipes). He knows the unit cost of a pack of wipes and wants to work out the cost of a multipack of 6 packs. He asks Tia if she can write another equation to describe the relationship between the cost of a pack of wipes and the cost of a multipack. Tia asks her friends for help again.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to suggest an equation and to write it on their mini whiteboard before going on to look at Tia’s, Sade’s and Vinay’s suggestions on the next slide.</a:t>
            </a: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dirty="0"/>
          </a:p>
        </p:txBody>
      </p:sp>
    </p:spTree>
    <p:extLst>
      <p:ext uri="{BB962C8B-B14F-4D97-AF65-F5344CB8AC3E}">
        <p14:creationId xmlns:p14="http://schemas.microsoft.com/office/powerpoint/2010/main" val="318636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Show students Tia’s, Vinay’s and Sade’s equations. Ask students whose equation they think correctly describes the relationship between the cost of a pack of wipes and the cost of a multipack. Remind them to think about which is the bigger number, </a:t>
            </a:r>
            <a:r>
              <a:rPr lang="en-GB" sz="1200" i="1" kern="1200" baseline="0" dirty="0">
                <a:solidFill>
                  <a:schemeClr val="tx1"/>
                </a:solidFill>
                <a:effectLst/>
                <a:latin typeface="+mn-lt"/>
                <a:ea typeface="+mn-ea"/>
                <a:cs typeface="+mn-cs"/>
              </a:rPr>
              <a:t>x </a:t>
            </a:r>
            <a:r>
              <a:rPr lang="en-GB" sz="1200" kern="1200" baseline="0" dirty="0">
                <a:solidFill>
                  <a:schemeClr val="tx1"/>
                </a:solidFill>
                <a:effectLst/>
                <a:latin typeface="+mn-lt"/>
                <a:ea typeface="+mn-ea"/>
                <a:cs typeface="+mn-cs"/>
              </a:rPr>
              <a:t>or </a:t>
            </a:r>
            <a:r>
              <a:rPr lang="en-GB" sz="1200" i="1" kern="1200" baseline="0" dirty="0">
                <a:solidFill>
                  <a:schemeClr val="tx1"/>
                </a:solidFill>
                <a:effectLst/>
                <a:latin typeface="+mn-lt"/>
                <a:ea typeface="+mn-ea"/>
                <a:cs typeface="+mn-cs"/>
              </a:rPr>
              <a:t>y</a:t>
            </a:r>
            <a:r>
              <a:rPr lang="en-GB" sz="1200" kern="1200" baseline="0" dirty="0">
                <a:solidFill>
                  <a:schemeClr val="tx1"/>
                </a:solidFill>
                <a:effectLst/>
                <a:latin typeface="+mn-lt"/>
                <a:ea typeface="+mn-ea"/>
                <a:cs typeface="+mn-cs"/>
              </a:rPr>
              <a:t>. Ask them to write the initial of the person they think is right on their mini whiteboard and then show it to you.</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If there is agreement about who is right, ask a couple of different students to explain their thinking. If there is disagreement, ask students with different views to explain their thinking.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You can use the next slide to support a discussion of why Tia’s equation is correct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dirty="0"/>
          </a:p>
        </p:txBody>
      </p:sp>
    </p:spTree>
    <p:extLst>
      <p:ext uri="{BB962C8B-B14F-4D97-AF65-F5344CB8AC3E}">
        <p14:creationId xmlns:p14="http://schemas.microsoft.com/office/powerpoint/2010/main" val="318636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200" dirty="0">
                <a:effectLst/>
                <a:latin typeface="Arial" panose="020B0604020202020204" pitchFamily="34" charset="0"/>
                <a:ea typeface="Calibri" panose="020F0502020204030204" pitchFamily="34" charset="0"/>
              </a:rPr>
              <a:t>Check that students understand and can justify why Tia’s equation is correct. Ask them to draw a representation to show the relationship, and, if necessary, show them the representation on the slide, which reveals the mathematical structure of the relationship. </a:t>
            </a:r>
          </a:p>
          <a:p>
            <a:r>
              <a:rPr lang="en-GB" sz="1200" dirty="0">
                <a:effectLst/>
                <a:latin typeface="Arial" panose="020B0604020202020204" pitchFamily="34" charset="0"/>
                <a:ea typeface="Calibri" panose="020F0502020204030204" pitchFamily="34" charset="0"/>
              </a:rPr>
              <a:t>Discuss the example with students and emphasise how this relates to the representation of the mathematical structure.</a:t>
            </a: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dirty="0"/>
          </a:p>
        </p:txBody>
      </p:sp>
    </p:spTree>
    <p:extLst>
      <p:ext uri="{BB962C8B-B14F-4D97-AF65-F5344CB8AC3E}">
        <p14:creationId xmlns:p14="http://schemas.microsoft.com/office/powerpoint/2010/main" val="318636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200" dirty="0">
                <a:effectLst/>
                <a:latin typeface="Arial" panose="020B0604020202020204" pitchFamily="34" charset="0"/>
                <a:ea typeface="Calibri" panose="020F0502020204030204" pitchFamily="34" charset="0"/>
              </a:rPr>
              <a:t>Tell students that Tia’s dad receives some multipacks of face wipes from the supplier. He receives two different types of face wipes; ‘basic’ wipes and ‘deluxe’ wipes. </a:t>
            </a:r>
          </a:p>
          <a:p>
            <a:pPr>
              <a:spcAft>
                <a:spcPts val="600"/>
              </a:spcAft>
            </a:pPr>
            <a:endParaRPr lang="en-GB" sz="1200" dirty="0">
              <a:effectLst/>
              <a:latin typeface="Arial" panose="020B0604020202020204" pitchFamily="34" charset="0"/>
              <a:ea typeface="Calibri" panose="020F0502020204030204" pitchFamily="34" charset="0"/>
            </a:endParaRPr>
          </a:p>
          <a:p>
            <a:pPr>
              <a:spcAft>
                <a:spcPts val="600"/>
              </a:spcAft>
            </a:pPr>
            <a:r>
              <a:rPr lang="en-GB" sz="1200" dirty="0">
                <a:effectLst/>
                <a:latin typeface="Arial" panose="020B0604020202020204" pitchFamily="34" charset="0"/>
                <a:ea typeface="Calibri" panose="020F0502020204030204" pitchFamily="34" charset="0"/>
              </a:rPr>
              <a:t>Ask students to write on their mini whiteboards what equation (</a:t>
            </a:r>
            <a:r>
              <a:rPr lang="en-GB" sz="1200" dirty="0" err="1">
                <a:effectLst/>
                <a:latin typeface="Arial" panose="020B0604020202020204" pitchFamily="34" charset="0"/>
                <a:ea typeface="Calibri" panose="020F0502020204030204" pitchFamily="34" charset="0"/>
              </a:rPr>
              <a:t>i</a:t>
            </a:r>
            <a:r>
              <a:rPr lang="en-GB" sz="1200" dirty="0">
                <a:effectLst/>
                <a:latin typeface="Arial" panose="020B0604020202020204" pitchFamily="34" charset="0"/>
                <a:ea typeface="Calibri" panose="020F0502020204030204" pitchFamily="34" charset="0"/>
              </a:rPr>
              <a:t>) tells us about the face wipes received and to share their thinking. Check that students have identified the mathematical structure correctly and establish that twice as many ‘deluxe’ multipacks as ‘basic’ multipacks were received.</a:t>
            </a:r>
          </a:p>
          <a:p>
            <a:pPr>
              <a:spcAft>
                <a:spcPts val="600"/>
              </a:spcAft>
            </a:pPr>
            <a:endParaRPr lang="en-GB" sz="1200" dirty="0">
              <a:effectLst/>
              <a:latin typeface="Arial" panose="020B0604020202020204" pitchFamily="34" charset="0"/>
              <a:ea typeface="Calibri" panose="020F0502020204030204" pitchFamily="34" charset="0"/>
            </a:endParaRPr>
          </a:p>
          <a:p>
            <a:pPr>
              <a:spcAft>
                <a:spcPts val="600"/>
              </a:spcAft>
            </a:pPr>
            <a:r>
              <a:rPr lang="en-GB" sz="1200" dirty="0">
                <a:effectLst/>
                <a:latin typeface="Arial" panose="020B0604020202020204" pitchFamily="34" charset="0"/>
                <a:ea typeface="Calibri" panose="020F0502020204030204" pitchFamily="34" charset="0"/>
              </a:rPr>
              <a:t>Show students equation (ii) and ask them what it tells us. In your discussion, emphasise that this equation gives us information about the </a:t>
            </a:r>
            <a:r>
              <a:rPr lang="en-GB" sz="1200" i="1" dirty="0">
                <a:effectLst/>
                <a:latin typeface="Arial" panose="020B0604020202020204" pitchFamily="34" charset="0"/>
                <a:ea typeface="Calibri" panose="020F0502020204030204" pitchFamily="34" charset="0"/>
              </a:rPr>
              <a:t>cost</a:t>
            </a:r>
            <a:r>
              <a:rPr lang="en-GB" sz="1200" dirty="0">
                <a:effectLst/>
                <a:latin typeface="Arial" panose="020B0604020202020204" pitchFamily="34" charset="0"/>
                <a:ea typeface="Calibri" panose="020F0502020204030204" pitchFamily="34" charset="0"/>
              </a:rPr>
              <a:t> of the wipes rather than the </a:t>
            </a:r>
            <a:r>
              <a:rPr lang="en-GB" sz="1200" i="1" dirty="0">
                <a:effectLst/>
                <a:latin typeface="Arial" panose="020B0604020202020204" pitchFamily="34" charset="0"/>
                <a:ea typeface="Calibri" panose="020F0502020204030204" pitchFamily="34" charset="0"/>
              </a:rPr>
              <a:t>number</a:t>
            </a:r>
            <a:r>
              <a:rPr lang="en-GB" sz="1200" dirty="0">
                <a:effectLst/>
                <a:latin typeface="Arial" panose="020B0604020202020204" pitchFamily="34" charset="0"/>
                <a:ea typeface="Calibri" panose="020F0502020204030204" pitchFamily="34" charset="0"/>
              </a:rPr>
              <a:t> ordered (as in equation (</a:t>
            </a:r>
            <a:r>
              <a:rPr lang="en-GB" sz="1200" dirty="0" err="1">
                <a:effectLst/>
                <a:latin typeface="Arial" panose="020B0604020202020204" pitchFamily="34" charset="0"/>
                <a:ea typeface="Calibri" panose="020F0502020204030204" pitchFamily="34" charset="0"/>
              </a:rPr>
              <a:t>i</a:t>
            </a:r>
            <a:r>
              <a:rPr lang="en-GB" sz="1200" dirty="0">
                <a:effectLst/>
                <a:latin typeface="Arial" panose="020B0604020202020204" pitchFamily="34" charset="0"/>
                <a:ea typeface="Calibri" panose="020F0502020204030204" pitchFamily="34" charset="0"/>
              </a:rPr>
              <a:t>)).</a:t>
            </a:r>
          </a:p>
          <a:p>
            <a:pPr>
              <a:spcAft>
                <a:spcPts val="600"/>
              </a:spcAft>
            </a:pPr>
            <a:endParaRPr lang="en-GB" sz="1200" dirty="0">
              <a:effectLst/>
              <a:latin typeface="Arial" panose="020B0604020202020204" pitchFamily="34" charset="0"/>
              <a:ea typeface="Calibri" panose="020F0502020204030204" pitchFamily="34" charset="0"/>
            </a:endParaRPr>
          </a:p>
          <a:p>
            <a:pPr>
              <a:spcAft>
                <a:spcPts val="600"/>
              </a:spcAft>
            </a:pPr>
            <a:r>
              <a:rPr lang="en-GB" sz="1200" dirty="0">
                <a:effectLst/>
                <a:latin typeface="Arial" panose="020B0604020202020204" pitchFamily="34" charset="0"/>
                <a:ea typeface="Calibri" panose="020F0502020204030204" pitchFamily="34" charset="0"/>
              </a:rPr>
              <a:t>Show students the final equation and give them time to think about and write down what it means. Check that students understand that ‘</a:t>
            </a:r>
            <a:r>
              <a:rPr lang="en-GB" sz="1200" i="1" dirty="0" err="1">
                <a:effectLst/>
                <a:latin typeface="Arial" panose="020B0604020202020204" pitchFamily="34" charset="0"/>
                <a:ea typeface="Calibri" panose="020F0502020204030204" pitchFamily="34" charset="0"/>
              </a:rPr>
              <a:t>bz</a:t>
            </a:r>
            <a:r>
              <a:rPr lang="en-GB" sz="1200" dirty="0">
                <a:effectLst/>
                <a:latin typeface="Arial" panose="020B0604020202020204" pitchFamily="34" charset="0"/>
                <a:ea typeface="Calibri" panose="020F0502020204030204" pitchFamily="34" charset="0"/>
              </a:rPr>
              <a:t>’ means </a:t>
            </a:r>
            <a:r>
              <a:rPr lang="en-GB" sz="1200" i="1" dirty="0">
                <a:effectLst/>
                <a:latin typeface="Arial" panose="020B0604020202020204" pitchFamily="34" charset="0"/>
                <a:ea typeface="Calibri" panose="020F0502020204030204" pitchFamily="34" charset="0"/>
              </a:rPr>
              <a:t>b</a:t>
            </a:r>
            <a:r>
              <a:rPr lang="en-GB" sz="1200" dirty="0">
                <a:effectLst/>
                <a:latin typeface="Arial" panose="020B0604020202020204" pitchFamily="34" charset="0"/>
                <a:ea typeface="Calibri" panose="020F0502020204030204" pitchFamily="34" charset="0"/>
              </a:rPr>
              <a:t> multiplied by </a:t>
            </a:r>
            <a:r>
              <a:rPr lang="en-GB" sz="1200" i="1" dirty="0">
                <a:effectLst/>
                <a:latin typeface="Arial" panose="020B0604020202020204" pitchFamily="34" charset="0"/>
                <a:ea typeface="Calibri" panose="020F0502020204030204" pitchFamily="34" charset="0"/>
              </a:rPr>
              <a:t>z</a:t>
            </a:r>
            <a:r>
              <a:rPr lang="en-GB" sz="1200" dirty="0">
                <a:effectLst/>
                <a:latin typeface="Arial" panose="020B0604020202020204" pitchFamily="34" charset="0"/>
                <a:ea typeface="Calibri" panose="020F0502020204030204" pitchFamily="34" charset="0"/>
              </a:rPr>
              <a:t> and that the equation tells us that the cost of the ‘basic’ multipacks ordered is £12.</a:t>
            </a:r>
          </a:p>
          <a:p>
            <a:endParaRPr lang="en-GB" sz="1200" dirty="0">
              <a:effectLst/>
              <a:latin typeface="Arial" panose="020B0604020202020204" pitchFamily="34" charset="0"/>
              <a:ea typeface="Calibri" panose="020F0502020204030204" pitchFamily="34" charset="0"/>
            </a:endParaRPr>
          </a:p>
          <a:p>
            <a:r>
              <a:rPr lang="en-GB" sz="1200" dirty="0">
                <a:effectLst/>
                <a:latin typeface="Arial" panose="020B0604020202020204" pitchFamily="34" charset="0"/>
                <a:ea typeface="Calibri" panose="020F0502020204030204" pitchFamily="34" charset="0"/>
              </a:rPr>
              <a:t>The focus of this discussion is the meaning of the equations, but you might also like to take this opportunity to check that your students can solve simple equations such as these but where there is only one unknown</a:t>
            </a:r>
            <a:r>
              <a:rPr lang="en-GB" sz="1200" kern="1200" dirty="0">
                <a:solidFill>
                  <a:schemeClr val="tx1"/>
                </a:solidFill>
                <a:effectLst/>
                <a:latin typeface="+mn-lt"/>
                <a:ea typeface="+mn-ea"/>
                <a:cs typeface="+mn-cs"/>
              </a:rPr>
              <a:t>.</a:t>
            </a:r>
            <a:r>
              <a:rPr lang="en-GB" dirty="0">
                <a:effectLst/>
              </a:rPr>
              <a:t> </a:t>
            </a:r>
            <a:endParaRPr lang="en-GB" sz="1200" kern="1200" dirty="0">
              <a:solidFill>
                <a:schemeClr val="tx1"/>
              </a:solidFill>
              <a:effectLst/>
              <a:latin typeface="+mn-lt"/>
              <a:ea typeface="+mn-ea"/>
              <a:cs typeface="+mn-cs"/>
            </a:endParaRPr>
          </a:p>
          <a:p>
            <a:endParaRPr lang="en-US" dirty="0"/>
          </a:p>
          <a:p>
            <a:endParaRPr lang="en-GB"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247976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Tell students that Tia’s dad has orders from his online shop that are ready to be sent out. Some of them are small parcels and some of them are large parcels. In the next activity they are going to be interpreting and writing equations that describe both the number of parcels and the cost of sending the parcels. Introduce the variables they will be using and emphasise the importance of checking that they are referring to number or cost as appropriate when completing the task</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effectLst/>
              </a:rPr>
              <a:t> </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Give each pair of students a copy of the ‘Completing descriptions’ handout. Explain that it costs £3 to send a small parcel. In their pairs, students need to fill in the missing statements or equations and use this information to work out how much it will cost Tia’s dad to send the parcels. If you think your students will find this task overwhelming, ask them just to work on the first few rows.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a:spcAft>
                <a:spcPts val="600"/>
              </a:spcAft>
            </a:pPr>
            <a:r>
              <a:rPr lang="en-GB" sz="1200" dirty="0">
                <a:effectLst/>
                <a:latin typeface="Arial" panose="020B0604020202020204" pitchFamily="34" charset="0"/>
                <a:ea typeface="Calibri" panose="020F0502020204030204" pitchFamily="34" charset="0"/>
              </a:rPr>
              <a:t>As you circulate around the class, observe how the students are working and listen to their explanations to each other. Encourage students to check that they are using the appropriate variable for the </a:t>
            </a:r>
            <a:r>
              <a:rPr lang="en-GB" sz="1200" i="1" dirty="0">
                <a:effectLst/>
                <a:latin typeface="Arial" panose="020B0604020202020204" pitchFamily="34" charset="0"/>
                <a:ea typeface="Calibri" panose="020F0502020204030204" pitchFamily="34" charset="0"/>
              </a:rPr>
              <a:t>number</a:t>
            </a:r>
            <a:r>
              <a:rPr lang="en-GB" sz="1200" dirty="0">
                <a:effectLst/>
                <a:latin typeface="Arial" panose="020B0604020202020204" pitchFamily="34" charset="0"/>
                <a:ea typeface="Calibri" panose="020F0502020204030204" pitchFamily="34" charset="0"/>
              </a:rPr>
              <a:t> or </a:t>
            </a:r>
            <a:r>
              <a:rPr lang="en-GB" sz="1200" i="1" dirty="0">
                <a:effectLst/>
                <a:latin typeface="Arial" panose="020B0604020202020204" pitchFamily="34" charset="0"/>
                <a:ea typeface="Calibri" panose="020F0502020204030204" pitchFamily="34" charset="0"/>
              </a:rPr>
              <a:t>cost</a:t>
            </a:r>
            <a:r>
              <a:rPr lang="en-GB" sz="1200" dirty="0">
                <a:effectLst/>
                <a:latin typeface="Arial" panose="020B0604020202020204" pitchFamily="34" charset="0"/>
                <a:ea typeface="Calibri" panose="020F0502020204030204" pitchFamily="34" charset="0"/>
              </a:rPr>
              <a:t> of the parcels as they work. Get them to write down as much information as possible to show how they determine the total cost. Check also that students recognise that the cost of sending a large parcel will be greater than the cost of sending a small parcel (row 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effectLst/>
              </a:rPr>
              <a:t> </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Discuss each of the rows in the table. There are different valid answers for each row. Take time to explore why different answers are correct. For example, some students may have used the fact that they know that </a:t>
            </a:r>
            <a:r>
              <a:rPr lang="en-GB" sz="1200" i="1" dirty="0">
                <a:effectLst/>
                <a:latin typeface="Arial" panose="020B0604020202020204" pitchFamily="34" charset="0"/>
                <a:ea typeface="Calibri" panose="020F0502020204030204" pitchFamily="34" charset="0"/>
              </a:rPr>
              <a:t>r</a:t>
            </a:r>
            <a:r>
              <a:rPr lang="en-GB" sz="1200" dirty="0">
                <a:effectLst/>
                <a:latin typeface="Arial" panose="020B0604020202020204" pitchFamily="34" charset="0"/>
                <a:ea typeface="Calibri" panose="020F0502020204030204" pitchFamily="34" charset="0"/>
              </a:rPr>
              <a:t> = 3 when completing the missing equations, as Tia has done. It is important that students recognise that this is also correct and can explain what Tia has done</a:t>
            </a:r>
            <a:r>
              <a:rPr lang="en-US" sz="1200" dirty="0">
                <a:effectLst/>
                <a:latin typeface="Arial" panose="020B0604020202020204" pitchFamily="34" charset="0"/>
                <a:ea typeface="Calibri" panose="020F0502020204030204" pitchFamily="34" charset="0"/>
              </a:rPr>
              <a:t> (substituted </a:t>
            </a:r>
            <a:r>
              <a:rPr lang="en-US" sz="1200" i="1" dirty="0">
                <a:effectLst/>
                <a:latin typeface="Arial" panose="020B0604020202020204" pitchFamily="34" charset="0"/>
                <a:ea typeface="Calibri" panose="020F0502020204030204" pitchFamily="34" charset="0"/>
              </a:rPr>
              <a:t>r</a:t>
            </a:r>
            <a:r>
              <a:rPr lang="en-US" sz="1200" dirty="0">
                <a:effectLst/>
                <a:latin typeface="Arial" panose="020B0604020202020204" pitchFamily="34" charset="0"/>
                <a:ea typeface="Calibri" panose="020F0502020204030204" pitchFamily="34" charset="0"/>
              </a:rPr>
              <a:t> = 3 in both rows B and F). Establish that it costs £9 to send a large parcel</a:t>
            </a:r>
            <a:r>
              <a:rPr lang="en-US" i="0" baseline="0" dirty="0"/>
              <a:t>.</a:t>
            </a:r>
            <a:r>
              <a:rPr lang="en-GB" sz="1200" i="0" kern="1200" baseline="0" dirty="0">
                <a:solidFill>
                  <a:schemeClr val="tx1"/>
                </a:solidFill>
                <a:effectLst/>
                <a:latin typeface="+mn-lt"/>
                <a:ea typeface="+mn-ea"/>
                <a:cs typeface="+mn-cs"/>
              </a:rPr>
              <a:t> </a:t>
            </a:r>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200" dirty="0">
                <a:effectLst/>
                <a:latin typeface="Arial" panose="020B0604020202020204" pitchFamily="34" charset="0"/>
                <a:ea typeface="Calibri" panose="020F0502020204030204" pitchFamily="34" charset="0"/>
              </a:rPr>
              <a:t>Remind students that to find the cost of sending the parcels we need to know the values of </a:t>
            </a:r>
            <a:r>
              <a:rPr lang="en-GB" sz="1200" i="1" dirty="0">
                <a:effectLst/>
                <a:latin typeface="Arial" panose="020B0604020202020204" pitchFamily="34" charset="0"/>
                <a:ea typeface="Calibri" panose="020F0502020204030204" pitchFamily="34" charset="0"/>
              </a:rPr>
              <a:t>s</a:t>
            </a:r>
            <a:r>
              <a:rPr lang="en-GB" sz="1200" dirty="0">
                <a:effectLst/>
                <a:latin typeface="Arial" panose="020B0604020202020204" pitchFamily="34" charset="0"/>
                <a:ea typeface="Calibri" panose="020F0502020204030204" pitchFamily="34" charset="0"/>
              </a:rPr>
              <a:t> and </a:t>
            </a:r>
            <a:r>
              <a:rPr lang="en-GB" sz="1200" i="1" dirty="0">
                <a:effectLst/>
                <a:latin typeface="Arial" panose="020B0604020202020204" pitchFamily="34" charset="0"/>
                <a:ea typeface="Calibri" panose="020F0502020204030204" pitchFamily="34" charset="0"/>
              </a:rPr>
              <a:t>l</a:t>
            </a:r>
            <a:r>
              <a:rPr lang="en-GB" sz="1200" dirty="0">
                <a:effectLst/>
                <a:latin typeface="Arial" panose="020B0604020202020204" pitchFamily="34" charset="0"/>
                <a:ea typeface="Calibri" panose="020F0502020204030204" pitchFamily="34" charset="0"/>
              </a:rPr>
              <a:t> (the number of small and large parcels being sent) as well as the cost for each size of parcel (</a:t>
            </a:r>
            <a:r>
              <a:rPr lang="en-GB" sz="1200" i="1" dirty="0">
                <a:effectLst/>
                <a:latin typeface="Arial" panose="020B0604020202020204" pitchFamily="34" charset="0"/>
                <a:ea typeface="Calibri" panose="020F0502020204030204" pitchFamily="34" charset="0"/>
              </a:rPr>
              <a:t>r</a:t>
            </a:r>
            <a:r>
              <a:rPr lang="en-GB" sz="1200" dirty="0">
                <a:effectLst/>
                <a:latin typeface="Arial" panose="020B0604020202020204" pitchFamily="34" charset="0"/>
                <a:ea typeface="Calibri" panose="020F0502020204030204" pitchFamily="34" charset="0"/>
              </a:rPr>
              <a:t> and</a:t>
            </a:r>
            <a:r>
              <a:rPr lang="en-GB" sz="1200" i="1" dirty="0">
                <a:effectLst/>
                <a:latin typeface="Arial" panose="020B0604020202020204" pitchFamily="34" charset="0"/>
                <a:ea typeface="Calibri" panose="020F0502020204030204" pitchFamily="34" charset="0"/>
              </a:rPr>
              <a:t> t</a:t>
            </a:r>
            <a:r>
              <a:rPr lang="en-GB" sz="1200" dirty="0">
                <a:effectLst/>
                <a:latin typeface="Arial" panose="020B0604020202020204" pitchFamily="34" charset="0"/>
                <a:ea typeface="Calibri" panose="020F0502020204030204" pitchFamily="34" charset="0"/>
              </a:rPr>
              <a:t>). </a:t>
            </a:r>
          </a:p>
          <a:p>
            <a:pPr>
              <a:spcAft>
                <a:spcPts val="600"/>
              </a:spcAft>
            </a:pPr>
            <a:r>
              <a:rPr lang="en-GB" sz="1200" dirty="0">
                <a:effectLst/>
                <a:latin typeface="Arial" panose="020B0604020202020204" pitchFamily="34" charset="0"/>
                <a:ea typeface="Calibri" panose="020F0502020204030204" pitchFamily="34" charset="0"/>
              </a:rPr>
              <a:t>Ask students to consider the equation in Row F. Tell them that Tia uses this equation to find </a:t>
            </a:r>
            <a:r>
              <a:rPr lang="en-GB" sz="1200" i="1" dirty="0">
                <a:effectLst/>
                <a:latin typeface="Arial" panose="020B0604020202020204" pitchFamily="34" charset="0"/>
                <a:ea typeface="Calibri" panose="020F0502020204030204" pitchFamily="34" charset="0"/>
              </a:rPr>
              <a:t>s</a:t>
            </a:r>
            <a:r>
              <a:rPr lang="en-GB" sz="1200" dirty="0">
                <a:effectLst/>
                <a:latin typeface="Arial" panose="020B0604020202020204" pitchFamily="34" charset="0"/>
                <a:ea typeface="Calibri" panose="020F0502020204030204" pitchFamily="34" charset="0"/>
              </a:rPr>
              <a:t>. </a:t>
            </a:r>
          </a:p>
          <a:p>
            <a:r>
              <a:rPr lang="en-GB" sz="1200" dirty="0">
                <a:effectLst/>
                <a:latin typeface="Arial" panose="020B0604020202020204" pitchFamily="34" charset="0"/>
                <a:ea typeface="Calibri" panose="020F0502020204030204" pitchFamily="34" charset="0"/>
              </a:rPr>
              <a:t>Allow students some time to think about how to find </a:t>
            </a:r>
            <a:r>
              <a:rPr lang="en-GB" sz="1200" i="1" dirty="0">
                <a:effectLst/>
                <a:latin typeface="Arial" panose="020B0604020202020204" pitchFamily="34" charset="0"/>
                <a:ea typeface="Calibri" panose="020F0502020204030204" pitchFamily="34" charset="0"/>
              </a:rPr>
              <a:t>s</a:t>
            </a:r>
            <a:r>
              <a:rPr lang="en-GB" sz="1200" dirty="0">
                <a:effectLst/>
                <a:latin typeface="Arial" panose="020B0604020202020204" pitchFamily="34" charset="0"/>
                <a:ea typeface="Calibri" panose="020F0502020204030204" pitchFamily="34" charset="0"/>
              </a:rPr>
              <a:t>. You may want to ask them to write the value of </a:t>
            </a:r>
            <a:r>
              <a:rPr lang="en-GB" sz="1200" i="1" dirty="0">
                <a:effectLst/>
                <a:latin typeface="Arial" panose="020B0604020202020204" pitchFamily="34" charset="0"/>
                <a:ea typeface="Calibri" panose="020F0502020204030204" pitchFamily="34" charset="0"/>
              </a:rPr>
              <a:t>s</a:t>
            </a:r>
            <a:r>
              <a:rPr lang="en-GB" sz="1200" dirty="0">
                <a:effectLst/>
                <a:latin typeface="Arial" panose="020B0604020202020204" pitchFamily="34" charset="0"/>
                <a:ea typeface="Calibri" panose="020F0502020204030204" pitchFamily="34" charset="0"/>
              </a:rPr>
              <a:t> on their mini whiteboards. Then go through how Tia used the equation 3</a:t>
            </a:r>
            <a:r>
              <a:rPr lang="en-GB" sz="1200" i="1" dirty="0">
                <a:effectLst/>
                <a:latin typeface="Arial" panose="020B0604020202020204" pitchFamily="34" charset="0"/>
                <a:ea typeface="Calibri" panose="020F0502020204030204" pitchFamily="34" charset="0"/>
              </a:rPr>
              <a:t>s</a:t>
            </a:r>
            <a:r>
              <a:rPr lang="en-GB" sz="1200" dirty="0">
                <a:effectLst/>
                <a:latin typeface="Arial" panose="020B0604020202020204" pitchFamily="34" charset="0"/>
                <a:ea typeface="Calibri" panose="020F0502020204030204" pitchFamily="34" charset="0"/>
              </a:rPr>
              <a:t> = 12 to determine that </a:t>
            </a:r>
            <a:r>
              <a:rPr lang="en-GB" sz="1200" i="1" dirty="0">
                <a:effectLst/>
                <a:latin typeface="Arial" panose="020B0604020202020204" pitchFamily="34" charset="0"/>
                <a:ea typeface="Calibri" panose="020F0502020204030204" pitchFamily="34" charset="0"/>
              </a:rPr>
              <a:t>s</a:t>
            </a:r>
            <a:r>
              <a:rPr lang="en-GB" sz="1200" dirty="0">
                <a:effectLst/>
                <a:latin typeface="Arial" panose="020B0604020202020204" pitchFamily="34" charset="0"/>
                <a:ea typeface="Calibri" panose="020F0502020204030204" pitchFamily="34" charset="0"/>
              </a:rPr>
              <a:t> = 4. Explore different ways of thinking about solving the equation to find </a:t>
            </a:r>
            <a:r>
              <a:rPr lang="en-GB" sz="1200" i="1" dirty="0">
                <a:effectLst/>
                <a:latin typeface="Arial" panose="020B0604020202020204" pitchFamily="34" charset="0"/>
                <a:ea typeface="Calibri" panose="020F0502020204030204" pitchFamily="34" charset="0"/>
              </a:rPr>
              <a:t>s</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algn="l"/>
            <a:endParaRPr lang="en-GB" sz="1200" kern="1200" dirty="0">
              <a:solidFill>
                <a:schemeClr val="tx1"/>
              </a:solidFill>
              <a:effectLst/>
              <a:latin typeface="+mn-lt"/>
              <a:ea typeface="+mn-ea"/>
              <a:cs typeface="+mn-cs"/>
            </a:endParaRPr>
          </a:p>
          <a:p>
            <a:pPr algn="l"/>
            <a:endParaRPr lang="en-US" i="1"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200" dirty="0">
                <a:effectLst/>
                <a:latin typeface="Arial" panose="020B0604020202020204" pitchFamily="34" charset="0"/>
                <a:ea typeface="Calibri" panose="020F0502020204030204" pitchFamily="34" charset="0"/>
              </a:rPr>
              <a:t>Ask students to consider the equation in Row A. Tell them that Tia uses this equation to find </a:t>
            </a:r>
            <a:r>
              <a:rPr lang="en-GB" sz="1200" i="1" dirty="0">
                <a:effectLst/>
                <a:latin typeface="Arial" panose="020B0604020202020204" pitchFamily="34" charset="0"/>
                <a:ea typeface="Calibri" panose="020F0502020204030204" pitchFamily="34" charset="0"/>
              </a:rPr>
              <a:t>l</a:t>
            </a:r>
            <a:r>
              <a:rPr lang="en-GB" sz="1200" dirty="0">
                <a:effectLst/>
                <a:latin typeface="Arial" panose="020B0604020202020204" pitchFamily="34" charset="0"/>
                <a:ea typeface="Calibri" panose="020F0502020204030204" pitchFamily="34" charset="0"/>
              </a:rPr>
              <a:t>. Allow students some time to think about how to find </a:t>
            </a:r>
            <a:r>
              <a:rPr lang="en-GB" sz="1200" i="1" dirty="0">
                <a:effectLst/>
                <a:latin typeface="Arial" panose="020B0604020202020204" pitchFamily="34" charset="0"/>
                <a:ea typeface="Calibri" panose="020F0502020204030204" pitchFamily="34" charset="0"/>
              </a:rPr>
              <a:t>l</a:t>
            </a:r>
            <a:r>
              <a:rPr lang="en-GB" sz="1200" dirty="0">
                <a:effectLst/>
                <a:latin typeface="Arial" panose="020B0604020202020204" pitchFamily="34" charset="0"/>
                <a:ea typeface="Calibri" panose="020F0502020204030204" pitchFamily="34" charset="0"/>
              </a:rPr>
              <a:t>. You may want to ask them to write the value of </a:t>
            </a:r>
            <a:r>
              <a:rPr lang="en-GB" sz="1200" i="1" dirty="0">
                <a:effectLst/>
                <a:latin typeface="Arial" panose="020B0604020202020204" pitchFamily="34" charset="0"/>
                <a:ea typeface="Calibri" panose="020F0502020204030204" pitchFamily="34" charset="0"/>
              </a:rPr>
              <a:t>l</a:t>
            </a:r>
            <a:r>
              <a:rPr lang="en-GB" sz="1200" dirty="0">
                <a:effectLst/>
                <a:latin typeface="Arial" panose="020B0604020202020204" pitchFamily="34" charset="0"/>
                <a:ea typeface="Calibri" panose="020F0502020204030204" pitchFamily="34" charset="0"/>
              </a:rPr>
              <a:t> on their mini whiteboards. Then go through how Tia used the equation 4 + </a:t>
            </a:r>
            <a:r>
              <a:rPr lang="en-GB" sz="1200" i="1" dirty="0">
                <a:effectLst/>
                <a:latin typeface="Arial" panose="020B0604020202020204" pitchFamily="34" charset="0"/>
                <a:ea typeface="Calibri" panose="020F0502020204030204" pitchFamily="34" charset="0"/>
              </a:rPr>
              <a:t>l</a:t>
            </a:r>
            <a:r>
              <a:rPr lang="en-GB" sz="1200" dirty="0">
                <a:effectLst/>
                <a:latin typeface="Arial" panose="020B0604020202020204" pitchFamily="34" charset="0"/>
                <a:ea typeface="Calibri" panose="020F0502020204030204" pitchFamily="34" charset="0"/>
              </a:rPr>
              <a:t> = 6 to determine that </a:t>
            </a:r>
            <a:r>
              <a:rPr lang="en-GB" sz="1200" i="1" dirty="0">
                <a:effectLst/>
                <a:latin typeface="Arial" panose="020B0604020202020204" pitchFamily="34" charset="0"/>
                <a:ea typeface="Calibri" panose="020F0502020204030204" pitchFamily="34" charset="0"/>
              </a:rPr>
              <a:t>l = 2</a:t>
            </a:r>
            <a:r>
              <a:rPr lang="en-GB" sz="1200" dirty="0">
                <a:effectLst/>
                <a:latin typeface="Arial" panose="020B0604020202020204" pitchFamily="34" charset="0"/>
                <a:ea typeface="Calibri" panose="020F0502020204030204" pitchFamily="34" charset="0"/>
              </a:rPr>
              <a:t>. Explore different ways of thinking about solving the equation to find </a:t>
            </a:r>
            <a:r>
              <a:rPr lang="en-GB" sz="1200" i="1" dirty="0">
                <a:effectLst/>
                <a:latin typeface="Arial" panose="020B0604020202020204" pitchFamily="34" charset="0"/>
                <a:ea typeface="Calibri" panose="020F0502020204030204" pitchFamily="34" charset="0"/>
              </a:rPr>
              <a:t>l</a:t>
            </a:r>
            <a:r>
              <a:rPr lang="en-GB" sz="1200" dirty="0">
                <a:effectLst/>
                <a:latin typeface="Arial" panose="020B0604020202020204" pitchFamily="34" charset="0"/>
                <a:ea typeface="Calibri" panose="020F0502020204030204" pitchFamily="34" charset="0"/>
              </a:rPr>
              <a:t>.</a:t>
            </a:r>
          </a:p>
          <a:p>
            <a:r>
              <a:rPr lang="en-GB" sz="1200" dirty="0">
                <a:effectLst/>
                <a:latin typeface="Arial" panose="020B0604020202020204" pitchFamily="34" charset="0"/>
                <a:ea typeface="Calibri" panose="020F0502020204030204" pitchFamily="34" charset="0"/>
              </a:rPr>
              <a:t>Ask students which other row of the table could be used to find</a:t>
            </a:r>
            <a:r>
              <a:rPr lang="en-GB" sz="1200" i="1" dirty="0">
                <a:effectLst/>
                <a:latin typeface="Arial" panose="020B0604020202020204" pitchFamily="34" charset="0"/>
                <a:ea typeface="Calibri" panose="020F0502020204030204" pitchFamily="34" charset="0"/>
              </a:rPr>
              <a:t> l</a:t>
            </a:r>
            <a:r>
              <a:rPr lang="en-GB" sz="1200" dirty="0">
                <a:effectLst/>
                <a:latin typeface="Arial" panose="020B0604020202020204" pitchFamily="34" charset="0"/>
                <a:ea typeface="Calibri" panose="020F0502020204030204" pitchFamily="34" charset="0"/>
              </a:rPr>
              <a:t> when </a:t>
            </a:r>
            <a:r>
              <a:rPr lang="en-GB" sz="1200" i="1" dirty="0">
                <a:effectLst/>
                <a:latin typeface="Arial" panose="020B0604020202020204" pitchFamily="34" charset="0"/>
                <a:ea typeface="Calibri" panose="020F0502020204030204" pitchFamily="34" charset="0"/>
              </a:rPr>
              <a:t>s</a:t>
            </a:r>
            <a:r>
              <a:rPr lang="en-GB" sz="1200" dirty="0">
                <a:effectLst/>
                <a:latin typeface="Arial" panose="020B0604020202020204" pitchFamily="34" charset="0"/>
                <a:ea typeface="Calibri" panose="020F0502020204030204" pitchFamily="34" charset="0"/>
              </a:rPr>
              <a:t> is known (row E or row C) and establish that rows C and E provide the same information presented in different ways</a:t>
            </a:r>
            <a:r>
              <a:rPr lang="en-GB" sz="1200" kern="1200" dirty="0">
                <a:solidFill>
                  <a:schemeClr val="tx1"/>
                </a:solidFill>
                <a:effectLst/>
                <a:latin typeface="+mn-lt"/>
                <a:ea typeface="+mn-ea"/>
                <a:cs typeface="+mn-cs"/>
              </a:rPr>
              <a:t>. </a:t>
            </a:r>
            <a:endParaRPr lang="en-US" i="1"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rPr>
              <a:t>Once all four values have been identified, ask students to explain how they used the values to determine the cost of sending the small parcels (£12). Check that students recognise the need to multiply the number of small parcels to be sent (4) by the cost of sending a small parcel (£3).</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212105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Tell students that Tia’s dad sells skincare products online and has just ordered a supply of face wipes.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dirty="0"/>
          </a:p>
        </p:txBody>
      </p:sp>
    </p:spTree>
    <p:extLst>
      <p:ext uri="{BB962C8B-B14F-4D97-AF65-F5344CB8AC3E}">
        <p14:creationId xmlns:p14="http://schemas.microsoft.com/office/powerpoint/2010/main" val="3186364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Confirm that the cost of sending the large parcels is £18. Check whether students wrote an expression for the total cost. If they did not, ask them to write an expression for the total cost of sending the parcels on their mini whiteboards</a:t>
            </a:r>
            <a:r>
              <a:rPr lang="en-GB" sz="1200" kern="1200" dirty="0">
                <a:solidFill>
                  <a:schemeClr val="tx1"/>
                </a:solidFill>
                <a:effectLst/>
                <a:latin typeface="+mn-lt"/>
                <a:ea typeface="+mn-ea"/>
                <a:cs typeface="+mn-cs"/>
              </a:rPr>
              <a:t>. </a:t>
            </a:r>
          </a:p>
          <a:p>
            <a:endParaRPr lang="en-GB"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2121056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spcAft>
                    <a:spcPts val="600"/>
                  </a:spcAft>
                </a:pPr>
                <a:r>
                  <a:rPr lang="en-US" sz="1200" dirty="0">
                    <a:effectLst/>
                    <a:latin typeface="Arial" panose="020B0604020202020204" pitchFamily="34" charset="0"/>
                    <a:ea typeface="Calibri" panose="020F0502020204030204" pitchFamily="34" charset="0"/>
                  </a:rPr>
                  <a:t>Bring students’ thinking together by showing them a different scenario to </a:t>
                </a:r>
                <a:r>
                  <a:rPr lang="en-US" sz="1200" dirty="0" err="1">
                    <a:effectLst/>
                    <a:latin typeface="Arial" panose="020B0604020202020204" pitchFamily="34" charset="0"/>
                    <a:ea typeface="Calibri" panose="020F0502020204030204" pitchFamily="34" charset="0"/>
                  </a:rPr>
                  <a:t>emphasise</a:t>
                </a:r>
                <a:r>
                  <a:rPr lang="en-US" sz="1200" dirty="0">
                    <a:effectLst/>
                    <a:latin typeface="Arial" panose="020B0604020202020204" pitchFamily="34" charset="0"/>
                    <a:ea typeface="Calibri" panose="020F0502020204030204" pitchFamily="34" charset="0"/>
                  </a:rPr>
                  <a:t> the importance of understanding mathematical relationships.</a:t>
                </a:r>
                <a:endParaRPr lang="en-GB" sz="1200" dirty="0">
                  <a:effectLst/>
                  <a:latin typeface="Arial" panose="020B0604020202020204" pitchFamily="34" charset="0"/>
                  <a:ea typeface="Calibri" panose="020F0502020204030204" pitchFamily="34" charset="0"/>
                </a:endParaRPr>
              </a:p>
              <a:p>
                <a:pPr>
                  <a:spcAft>
                    <a:spcPts val="600"/>
                  </a:spcAft>
                </a:pPr>
                <a:r>
                  <a:rPr lang="en-US" sz="1200" dirty="0">
                    <a:effectLst/>
                    <a:latin typeface="Arial" panose="020B0604020202020204" pitchFamily="34" charset="0"/>
                    <a:ea typeface="Calibri" panose="020F0502020204030204" pitchFamily="34" charset="0"/>
                  </a:rPr>
                  <a:t>Tell students that address labels come in sheets of 14 labels. Tia knows the cost of a sheet of address labels and wants to know how to work out the cost per label. Vinay tells her that she needs to multiply to get the cost per label, whereas Sade tells her to divide.</a:t>
                </a:r>
                <a:endParaRPr lang="en-GB" sz="1200" dirty="0">
                  <a:effectLst/>
                  <a:latin typeface="Arial" panose="020B0604020202020204" pitchFamily="34" charset="0"/>
                  <a:ea typeface="Calibri" panose="020F0502020204030204" pitchFamily="34" charset="0"/>
                </a:endParaRPr>
              </a:p>
              <a:p>
                <a:pPr>
                  <a:spcAft>
                    <a:spcPts val="600"/>
                  </a:spcAft>
                </a:pPr>
                <a:r>
                  <a:rPr lang="en-US" sz="1200" dirty="0">
                    <a:effectLst/>
                    <a:latin typeface="Arial" panose="020B0604020202020204" pitchFamily="34" charset="0"/>
                    <a:ea typeface="Calibri" panose="020F0502020204030204" pitchFamily="34" charset="0"/>
                  </a:rPr>
                  <a:t>Ask students for a quick show of hands as to who they think is correct. Ask students to then write an equation on their mini whiteboards for the cost per label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 given the cost of a sheet of labels (</a:t>
                </a:r>
                <a:r>
                  <a:rPr lang="en-US" sz="1200" i="1" dirty="0">
                    <a:effectLst/>
                    <a:latin typeface="Arial" panose="020B0604020202020204" pitchFamily="34" charset="0"/>
                    <a:ea typeface="Calibri" panose="020F0502020204030204" pitchFamily="34" charset="0"/>
                  </a:rPr>
                  <a:t>e</a:t>
                </a:r>
                <a:r>
                  <a:rPr lang="en-US" sz="1200" dirty="0">
                    <a:effectLst/>
                    <a:latin typeface="Arial" panose="020B0604020202020204" pitchFamily="34" charset="0"/>
                    <a:ea typeface="Calibri" panose="020F0502020204030204" pitchFamily="34" charset="0"/>
                  </a:rPr>
                  <a:t>). If students start to write an equation beginning with ‘</a:t>
                </a:r>
                <a:r>
                  <a:rPr lang="en-US" sz="1200" i="1" dirty="0">
                    <a:effectLst/>
                    <a:latin typeface="Arial" panose="020B0604020202020204" pitchFamily="34" charset="0"/>
                    <a:ea typeface="Calibri" panose="020F0502020204030204" pitchFamily="34" charset="0"/>
                  </a:rPr>
                  <a:t>e</a:t>
                </a:r>
                <a:r>
                  <a:rPr lang="en-US" sz="1200" dirty="0">
                    <a:effectLst/>
                    <a:latin typeface="Arial" panose="020B0604020202020204" pitchFamily="34" charset="0"/>
                    <a:ea typeface="Calibri" panose="020F0502020204030204" pitchFamily="34" charset="0"/>
                  </a:rPr>
                  <a:t> =‘ rather than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 =‘, remind them that what Tia wants to know is the cost per label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a:t>
                </a:r>
                <a:endParaRPr lang="en-GB" sz="1200" dirty="0">
                  <a:effectLst/>
                  <a:latin typeface="Arial" panose="020B0604020202020204" pitchFamily="34" charset="0"/>
                  <a:ea typeface="Calibri" panose="020F0502020204030204" pitchFamily="34" charset="0"/>
                </a:endParaRPr>
              </a:p>
              <a:p>
                <a:pPr>
                  <a:spcAft>
                    <a:spcPts val="600"/>
                  </a:spcAft>
                </a:pPr>
                <a:r>
                  <a:rPr lang="en-US" sz="1200" dirty="0">
                    <a:effectLst/>
                    <a:latin typeface="Arial" panose="020B0604020202020204" pitchFamily="34" charset="0"/>
                    <a:ea typeface="Calibri" panose="020F0502020204030204" pitchFamily="34" charset="0"/>
                  </a:rPr>
                  <a:t>After a couple of minutes ask students to show you their mini whiteboards. It is likely that students will either write the equation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 = 14</a:t>
                </a:r>
                <a:r>
                  <a:rPr lang="en-US" sz="1200" i="1" dirty="0">
                    <a:effectLst/>
                    <a:latin typeface="Arial" panose="020B0604020202020204" pitchFamily="34" charset="0"/>
                    <a:ea typeface="Calibri" panose="020F0502020204030204" pitchFamily="34" charset="0"/>
                  </a:rPr>
                  <a:t>e</a:t>
                </a:r>
                <a:r>
                  <a:rPr lang="en-US" sz="1200" dirty="0">
                    <a:effectLst/>
                    <a:latin typeface="Arial" panose="020B0604020202020204" pitchFamily="34" charset="0"/>
                    <a:ea typeface="Calibri" panose="020F0502020204030204" pitchFamily="34" charset="0"/>
                  </a:rPr>
                  <a:t> or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 = </a:t>
                </a:r>
                <a14:m>
                  <m:oMath xmlns:m="http://schemas.openxmlformats.org/officeDocument/2006/math">
                    <m:f>
                      <m:fPr>
                        <m:ctrlPr>
                          <a:rPr lang="en-GB" sz="1600" i="1">
                            <a:effectLst/>
                            <a:latin typeface="Cambria Math" panose="02040503050406030204" pitchFamily="18" charset="0"/>
                            <a:ea typeface="Calibri" panose="020F0502020204030204" pitchFamily="34" charset="0"/>
                          </a:rPr>
                        </m:ctrlPr>
                      </m:fPr>
                      <m:num>
                        <m:r>
                          <a:rPr lang="en-US" sz="1600" i="1">
                            <a:effectLst/>
                            <a:latin typeface="Cambria Math" panose="02040503050406030204" pitchFamily="18" charset="0"/>
                            <a:ea typeface="Calibri" panose="020F0502020204030204" pitchFamily="34" charset="0"/>
                          </a:rPr>
                          <m:t>𝑒</m:t>
                        </m:r>
                      </m:num>
                      <m:den>
                        <m:r>
                          <a:rPr lang="en-US" sz="1600" i="1">
                            <a:effectLst/>
                            <a:latin typeface="Cambria Math" panose="02040503050406030204" pitchFamily="18" charset="0"/>
                            <a:ea typeface="Calibri" panose="020F0502020204030204" pitchFamily="34" charset="0"/>
                          </a:rPr>
                          <m:t>14</m:t>
                        </m:r>
                      </m:den>
                    </m:f>
                  </m:oMath>
                </a14:m>
                <a:r>
                  <a:rPr lang="en-US" sz="1200" dirty="0">
                    <a:effectLst/>
                    <a:latin typeface="Arial" panose="020B0604020202020204" pitchFamily="34" charset="0"/>
                    <a:ea typeface="Calibri" panose="020F0502020204030204" pitchFamily="34" charset="0"/>
                  </a:rPr>
                  <a:t>. If so, ask students to think about which equation makes sense if, for example, the cost of a sheet of address labels is £1.40. Will the cost per label be £1.40 multiplied by 14 or £1.40 divided by 14? </a:t>
                </a:r>
                <a:endParaRPr lang="en-GB" sz="1200" dirty="0">
                  <a:effectLst/>
                  <a:latin typeface="Arial" panose="020B0604020202020204" pitchFamily="34" charset="0"/>
                  <a:ea typeface="Calibri" panose="020F0502020204030204" pitchFamily="34" charset="0"/>
                </a:endParaRPr>
              </a:p>
              <a:p>
                <a:pPr>
                  <a:spcAft>
                    <a:spcPts val="600"/>
                  </a:spcAft>
                </a:pPr>
                <a:r>
                  <a:rPr lang="en-GB" sz="1200" dirty="0">
                    <a:effectLst/>
                    <a:latin typeface="Arial" panose="020B0604020202020204" pitchFamily="34" charset="0"/>
                    <a:ea typeface="Calibri" panose="020F0502020204030204" pitchFamily="34" charset="0"/>
                  </a:rPr>
                  <a:t>Establish that the cost per label is the cost of a sheet divided by 14, so Sade is correct and the equation needed is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 = </a:t>
                </a:r>
                <a14:m>
                  <m:oMath xmlns:m="http://schemas.openxmlformats.org/officeDocument/2006/math">
                    <m:f>
                      <m:fPr>
                        <m:ctrlPr>
                          <a:rPr lang="en-GB" sz="1600" i="1">
                            <a:effectLst/>
                            <a:latin typeface="Cambria Math" panose="02040503050406030204" pitchFamily="18" charset="0"/>
                            <a:ea typeface="Calibri" panose="020F0502020204030204" pitchFamily="34" charset="0"/>
                          </a:rPr>
                        </m:ctrlPr>
                      </m:fPr>
                      <m:num>
                        <m:r>
                          <a:rPr lang="en-US" sz="1600" i="1">
                            <a:effectLst/>
                            <a:latin typeface="Cambria Math" panose="02040503050406030204" pitchFamily="18" charset="0"/>
                            <a:ea typeface="Calibri" panose="020F0502020204030204" pitchFamily="34" charset="0"/>
                          </a:rPr>
                          <m:t>𝑒</m:t>
                        </m:r>
                      </m:num>
                      <m:den>
                        <m:r>
                          <a:rPr lang="en-US" sz="1600" i="1">
                            <a:effectLst/>
                            <a:latin typeface="Cambria Math" panose="02040503050406030204" pitchFamily="18" charset="0"/>
                            <a:ea typeface="Calibri" panose="020F0502020204030204" pitchFamily="34" charset="0"/>
                          </a:rPr>
                          <m:t>14</m:t>
                        </m:r>
                      </m:den>
                    </m:f>
                  </m:oMath>
                </a14:m>
                <a:r>
                  <a:rPr lang="en-US" sz="1200" dirty="0">
                    <a:effectLst/>
                    <a:latin typeface="Arial" panose="020B0604020202020204" pitchFamily="34" charset="0"/>
                    <a:ea typeface="Calibri" panose="020F0502020204030204" pitchFamily="34" charset="0"/>
                  </a:rPr>
                  <a:t>.</a:t>
                </a:r>
                <a:endParaRPr lang="en-GB" sz="1200" dirty="0">
                  <a:effectLst/>
                  <a:latin typeface="Arial" panose="020B0604020202020204" pitchFamily="34" charset="0"/>
                  <a:ea typeface="Calibri" panose="020F0502020204030204" pitchFamily="34" charset="0"/>
                </a:endParaRPr>
              </a:p>
              <a:p>
                <a:r>
                  <a:rPr lang="en-GB" sz="1200" dirty="0">
                    <a:effectLst/>
                    <a:latin typeface="Arial" panose="020B0604020202020204" pitchFamily="34" charset="0"/>
                    <a:ea typeface="Calibri" panose="020F0502020204030204" pitchFamily="34" charset="0"/>
                  </a:rPr>
                  <a:t>Ask students to explain when you would need to multiply. Establish that if you knew the cost per label and wanted to work out the cost per sheet, then the cost per sheet is the cost per label multiplied by 14</a:t>
                </a:r>
                <a:r>
                  <a:rPr lang="en-GB" baseline="0" dirty="0">
                    <a:effectLst/>
                  </a:rPr>
                  <a:t>.</a:t>
                </a:r>
                <a:br>
                  <a:rPr lang="en-GB" baseline="0" dirty="0">
                    <a:effectLst/>
                  </a:rPr>
                </a:br>
                <a:endParaRPr lang="en-GB" sz="1200" i="0" kern="1200" baseline="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a:spcAft>
                    <a:spcPts val="600"/>
                  </a:spcAft>
                </a:pPr>
                <a:r>
                  <a:rPr lang="en-US" sz="1200" dirty="0">
                    <a:effectLst/>
                    <a:latin typeface="Arial" panose="020B0604020202020204" pitchFamily="34" charset="0"/>
                    <a:ea typeface="Calibri" panose="020F0502020204030204" pitchFamily="34" charset="0"/>
                  </a:rPr>
                  <a:t>Bring students’ thinking together by showing them a different scenario to </a:t>
                </a:r>
                <a:r>
                  <a:rPr lang="en-US" sz="1200" dirty="0" err="1">
                    <a:effectLst/>
                    <a:latin typeface="Arial" panose="020B0604020202020204" pitchFamily="34" charset="0"/>
                    <a:ea typeface="Calibri" panose="020F0502020204030204" pitchFamily="34" charset="0"/>
                  </a:rPr>
                  <a:t>emphasise</a:t>
                </a:r>
                <a:r>
                  <a:rPr lang="en-US" sz="1200" dirty="0">
                    <a:effectLst/>
                    <a:latin typeface="Arial" panose="020B0604020202020204" pitchFamily="34" charset="0"/>
                    <a:ea typeface="Calibri" panose="020F0502020204030204" pitchFamily="34" charset="0"/>
                  </a:rPr>
                  <a:t> the importance of understanding mathematical relationships.</a:t>
                </a:r>
                <a:endParaRPr lang="en-GB" sz="1200" dirty="0">
                  <a:effectLst/>
                  <a:latin typeface="Arial" panose="020B0604020202020204" pitchFamily="34" charset="0"/>
                  <a:ea typeface="Calibri" panose="020F0502020204030204" pitchFamily="34" charset="0"/>
                </a:endParaRPr>
              </a:p>
              <a:p>
                <a:pPr>
                  <a:spcAft>
                    <a:spcPts val="600"/>
                  </a:spcAft>
                </a:pPr>
                <a:r>
                  <a:rPr lang="en-US" sz="1200" dirty="0">
                    <a:effectLst/>
                    <a:latin typeface="Arial" panose="020B0604020202020204" pitchFamily="34" charset="0"/>
                    <a:ea typeface="Calibri" panose="020F0502020204030204" pitchFamily="34" charset="0"/>
                  </a:rPr>
                  <a:t>Tell students that address labels come in sheets of 14 labels. Tia knows the cost of a sheet of address labels and wants to know how to work out the cost per label. Vinay tells her that she needs to multiply to get the cost per label, whereas Sade tells her to divide.</a:t>
                </a:r>
                <a:endParaRPr lang="en-GB" sz="1200" dirty="0">
                  <a:effectLst/>
                  <a:latin typeface="Arial" panose="020B0604020202020204" pitchFamily="34" charset="0"/>
                  <a:ea typeface="Calibri" panose="020F0502020204030204" pitchFamily="34" charset="0"/>
                </a:endParaRPr>
              </a:p>
              <a:p>
                <a:pPr>
                  <a:spcAft>
                    <a:spcPts val="600"/>
                  </a:spcAft>
                </a:pPr>
                <a:r>
                  <a:rPr lang="en-US" sz="1200" dirty="0">
                    <a:effectLst/>
                    <a:latin typeface="Arial" panose="020B0604020202020204" pitchFamily="34" charset="0"/>
                    <a:ea typeface="Calibri" panose="020F0502020204030204" pitchFamily="34" charset="0"/>
                  </a:rPr>
                  <a:t>Ask students for a quick show of hands as to who they think is correct. Ask students to then write an equation on their mini whiteboards for the cost per label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 given the cost of a sheet of labels (</a:t>
                </a:r>
                <a:r>
                  <a:rPr lang="en-US" sz="1200" i="1" dirty="0">
                    <a:effectLst/>
                    <a:latin typeface="Arial" panose="020B0604020202020204" pitchFamily="34" charset="0"/>
                    <a:ea typeface="Calibri" panose="020F0502020204030204" pitchFamily="34" charset="0"/>
                  </a:rPr>
                  <a:t>e</a:t>
                </a:r>
                <a:r>
                  <a:rPr lang="en-US" sz="1200" dirty="0">
                    <a:effectLst/>
                    <a:latin typeface="Arial" panose="020B0604020202020204" pitchFamily="34" charset="0"/>
                    <a:ea typeface="Calibri" panose="020F0502020204030204" pitchFamily="34" charset="0"/>
                  </a:rPr>
                  <a:t>). If students start to write an equation beginning with ‘</a:t>
                </a:r>
                <a:r>
                  <a:rPr lang="en-US" sz="1200" i="1" dirty="0">
                    <a:effectLst/>
                    <a:latin typeface="Arial" panose="020B0604020202020204" pitchFamily="34" charset="0"/>
                    <a:ea typeface="Calibri" panose="020F0502020204030204" pitchFamily="34" charset="0"/>
                  </a:rPr>
                  <a:t>e</a:t>
                </a:r>
                <a:r>
                  <a:rPr lang="en-US" sz="1200" dirty="0">
                    <a:effectLst/>
                    <a:latin typeface="Arial" panose="020B0604020202020204" pitchFamily="34" charset="0"/>
                    <a:ea typeface="Calibri" panose="020F0502020204030204" pitchFamily="34" charset="0"/>
                  </a:rPr>
                  <a:t> =‘ rather than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 =‘, remind them that what Tia wants to know is the cost per label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a:t>
                </a:r>
                <a:endParaRPr lang="en-GB" sz="1200" dirty="0">
                  <a:effectLst/>
                  <a:latin typeface="Arial" panose="020B0604020202020204" pitchFamily="34" charset="0"/>
                  <a:ea typeface="Calibri" panose="020F0502020204030204" pitchFamily="34" charset="0"/>
                </a:endParaRPr>
              </a:p>
              <a:p>
                <a:pPr>
                  <a:spcAft>
                    <a:spcPts val="600"/>
                  </a:spcAft>
                </a:pPr>
                <a:r>
                  <a:rPr lang="en-US" sz="1200" dirty="0">
                    <a:effectLst/>
                    <a:latin typeface="Arial" panose="020B0604020202020204" pitchFamily="34" charset="0"/>
                    <a:ea typeface="Calibri" panose="020F0502020204030204" pitchFamily="34" charset="0"/>
                  </a:rPr>
                  <a:t>After a couple of minutes ask students to show you their mini whiteboards. It is likely that students will either write the equation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 = 14</a:t>
                </a:r>
                <a:r>
                  <a:rPr lang="en-US" sz="1200" i="1" dirty="0">
                    <a:effectLst/>
                    <a:latin typeface="Arial" panose="020B0604020202020204" pitchFamily="34" charset="0"/>
                    <a:ea typeface="Calibri" panose="020F0502020204030204" pitchFamily="34" charset="0"/>
                  </a:rPr>
                  <a:t>e</a:t>
                </a:r>
                <a:r>
                  <a:rPr lang="en-US" sz="1200" dirty="0">
                    <a:effectLst/>
                    <a:latin typeface="Arial" panose="020B0604020202020204" pitchFamily="34" charset="0"/>
                    <a:ea typeface="Calibri" panose="020F0502020204030204" pitchFamily="34" charset="0"/>
                  </a:rPr>
                  <a:t> or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 = </a:t>
                </a:r>
                <a:r>
                  <a:rPr lang="en-US" sz="1600" i="0">
                    <a:effectLst/>
                    <a:latin typeface="Cambria Math" panose="02040503050406030204" pitchFamily="18" charset="0"/>
                    <a:ea typeface="Calibri" panose="020F0502020204030204" pitchFamily="34" charset="0"/>
                  </a:rPr>
                  <a:t>𝑒</a:t>
                </a:r>
                <a:r>
                  <a:rPr lang="en-GB" sz="1600" i="0">
                    <a:effectLst/>
                    <a:latin typeface="Cambria Math" panose="02040503050406030204" pitchFamily="18" charset="0"/>
                    <a:ea typeface="Calibri" panose="020F0502020204030204" pitchFamily="34" charset="0"/>
                  </a:rPr>
                  <a:t>/</a:t>
                </a:r>
                <a:r>
                  <a:rPr lang="en-US" sz="1600" i="0">
                    <a:effectLst/>
                    <a:latin typeface="Cambria Math" panose="02040503050406030204" pitchFamily="18" charset="0"/>
                    <a:ea typeface="Calibri" panose="020F0502020204030204" pitchFamily="34" charset="0"/>
                  </a:rPr>
                  <a:t>14</a:t>
                </a:r>
                <a:r>
                  <a:rPr lang="en-US" sz="1200" dirty="0">
                    <a:effectLst/>
                    <a:latin typeface="Arial" panose="020B0604020202020204" pitchFamily="34" charset="0"/>
                    <a:ea typeface="Calibri" panose="020F0502020204030204" pitchFamily="34" charset="0"/>
                  </a:rPr>
                  <a:t>. If so, ask students to think about which equation makes sense if, for example, the cost of a sheet of address labels is £1.40. Will the cost per label be £1.40 multiplied by 14 or £1.40 divided by 14? </a:t>
                </a:r>
                <a:endParaRPr lang="en-GB" sz="1200" dirty="0">
                  <a:effectLst/>
                  <a:latin typeface="Arial" panose="020B0604020202020204" pitchFamily="34" charset="0"/>
                  <a:ea typeface="Calibri" panose="020F0502020204030204" pitchFamily="34" charset="0"/>
                </a:endParaRPr>
              </a:p>
              <a:p>
                <a:pPr>
                  <a:spcAft>
                    <a:spcPts val="600"/>
                  </a:spcAft>
                </a:pPr>
                <a:r>
                  <a:rPr lang="en-GB" sz="1200" dirty="0">
                    <a:effectLst/>
                    <a:latin typeface="Arial" panose="020B0604020202020204" pitchFamily="34" charset="0"/>
                    <a:ea typeface="Calibri" panose="020F0502020204030204" pitchFamily="34" charset="0"/>
                  </a:rPr>
                  <a:t>Establish that the cost per label is the cost of a sheet divided by 14, so Sade is correct and the equation needed is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 = </a:t>
                </a:r>
                <a:r>
                  <a:rPr lang="en-US" sz="1600" i="0">
                    <a:effectLst/>
                    <a:latin typeface="Cambria Math" panose="02040503050406030204" pitchFamily="18" charset="0"/>
                    <a:ea typeface="Calibri" panose="020F0502020204030204" pitchFamily="34" charset="0"/>
                  </a:rPr>
                  <a:t>𝑒</a:t>
                </a:r>
                <a:r>
                  <a:rPr lang="en-GB" sz="1600" i="0">
                    <a:effectLst/>
                    <a:latin typeface="Cambria Math" panose="02040503050406030204" pitchFamily="18" charset="0"/>
                    <a:ea typeface="Calibri" panose="020F0502020204030204" pitchFamily="34" charset="0"/>
                  </a:rPr>
                  <a:t>/</a:t>
                </a:r>
                <a:r>
                  <a:rPr lang="en-US" sz="1600" i="0">
                    <a:effectLst/>
                    <a:latin typeface="Cambria Math" panose="02040503050406030204" pitchFamily="18" charset="0"/>
                    <a:ea typeface="Calibri" panose="020F0502020204030204" pitchFamily="34" charset="0"/>
                  </a:rPr>
                  <a:t>14</a:t>
                </a:r>
                <a:r>
                  <a:rPr lang="en-US" sz="1200" dirty="0">
                    <a:effectLst/>
                    <a:latin typeface="Arial" panose="020B0604020202020204" pitchFamily="34" charset="0"/>
                    <a:ea typeface="Calibri" panose="020F0502020204030204" pitchFamily="34" charset="0"/>
                  </a:rPr>
                  <a:t>.</a:t>
                </a:r>
                <a:endParaRPr lang="en-GB" sz="1200" dirty="0">
                  <a:effectLst/>
                  <a:latin typeface="Arial" panose="020B0604020202020204" pitchFamily="34" charset="0"/>
                  <a:ea typeface="Calibri" panose="020F0502020204030204" pitchFamily="34" charset="0"/>
                </a:endParaRPr>
              </a:p>
              <a:p>
                <a:r>
                  <a:rPr lang="en-GB" sz="1200" dirty="0">
                    <a:effectLst/>
                    <a:latin typeface="Arial" panose="020B0604020202020204" pitchFamily="34" charset="0"/>
                    <a:ea typeface="Calibri" panose="020F0502020204030204" pitchFamily="34" charset="0"/>
                  </a:rPr>
                  <a:t>Ask students to explain when you would need to multiply. Establish that if you knew the cost per label and wanted to work out the cost per sheet, then the cost per sheet is the cost per label multiplied by 14</a:t>
                </a:r>
                <a:r>
                  <a:rPr lang="en-GB" baseline="0" dirty="0">
                    <a:effectLst/>
                  </a:rPr>
                  <a:t>.</a:t>
                </a:r>
                <a:br>
                  <a:rPr lang="en-GB" baseline="0" dirty="0">
                    <a:effectLst/>
                  </a:rPr>
                </a:br>
                <a:endParaRPr lang="en-GB" sz="1200" i="0" kern="1200" baseline="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1442910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spcAft>
                    <a:spcPts val="600"/>
                  </a:spcAft>
                </a:pPr>
                <a:r>
                  <a:rPr lang="en-GB" sz="1200" dirty="0">
                    <a:effectLst/>
                    <a:latin typeface="Arial" panose="020B0604020202020204" pitchFamily="34" charset="0"/>
                    <a:ea typeface="Calibri" panose="020F0502020204030204" pitchFamily="34" charset="0"/>
                  </a:rPr>
                  <a:t>Emphasise that a mathematical relationship can be described in more than one way. If we want to know the cost per label (</a:t>
                </a:r>
                <a:r>
                  <a:rPr lang="en-GB" sz="1200" i="1" dirty="0">
                    <a:effectLst/>
                    <a:latin typeface="Arial" panose="020B0604020202020204" pitchFamily="34" charset="0"/>
                    <a:ea typeface="Calibri" panose="020F0502020204030204" pitchFamily="34" charset="0"/>
                  </a:rPr>
                  <a:t>f</a:t>
                </a:r>
                <a:r>
                  <a:rPr lang="en-GB" sz="1200" dirty="0">
                    <a:effectLst/>
                    <a:latin typeface="Arial" panose="020B0604020202020204" pitchFamily="34" charset="0"/>
                    <a:ea typeface="Calibri" panose="020F0502020204030204" pitchFamily="34" charset="0"/>
                  </a:rPr>
                  <a:t>) then we divide the cost of a sheet (</a:t>
                </a:r>
                <a:r>
                  <a:rPr lang="en-GB" sz="1200" i="1" dirty="0">
                    <a:effectLst/>
                    <a:latin typeface="Arial" panose="020B0604020202020204" pitchFamily="34" charset="0"/>
                    <a:ea typeface="Calibri" panose="020F0502020204030204" pitchFamily="34" charset="0"/>
                  </a:rPr>
                  <a:t>e</a:t>
                </a:r>
                <a:r>
                  <a:rPr lang="en-GB" sz="1200" dirty="0">
                    <a:effectLst/>
                    <a:latin typeface="Arial" panose="020B0604020202020204" pitchFamily="34" charset="0"/>
                    <a:ea typeface="Calibri" panose="020F0502020204030204" pitchFamily="34" charset="0"/>
                  </a:rPr>
                  <a:t>) by 14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 = </a:t>
                </a:r>
                <a14:m>
                  <m:oMath xmlns:m="http://schemas.openxmlformats.org/officeDocument/2006/math">
                    <m:f>
                      <m:fPr>
                        <m:ctrlPr>
                          <a:rPr lang="en-GB" sz="1600" i="1">
                            <a:effectLst/>
                            <a:latin typeface="Cambria Math" panose="02040503050406030204" pitchFamily="18" charset="0"/>
                            <a:ea typeface="Calibri" panose="020F0502020204030204" pitchFamily="34" charset="0"/>
                          </a:rPr>
                        </m:ctrlPr>
                      </m:fPr>
                      <m:num>
                        <m:r>
                          <a:rPr lang="en-US" sz="1600" i="1">
                            <a:effectLst/>
                            <a:latin typeface="Cambria Math" panose="02040503050406030204" pitchFamily="18" charset="0"/>
                            <a:ea typeface="Calibri" panose="020F0502020204030204" pitchFamily="34" charset="0"/>
                          </a:rPr>
                          <m:t>𝑒</m:t>
                        </m:r>
                      </m:num>
                      <m:den>
                        <m:r>
                          <a:rPr lang="en-US" sz="1600" i="1">
                            <a:effectLst/>
                            <a:latin typeface="Cambria Math" panose="02040503050406030204" pitchFamily="18" charset="0"/>
                            <a:ea typeface="Calibri" panose="020F0502020204030204" pitchFamily="34" charset="0"/>
                          </a:rPr>
                          <m:t>14</m:t>
                        </m:r>
                      </m:den>
                    </m:f>
                  </m:oMath>
                </a14:m>
                <a:r>
                  <a:rPr lang="en-GB" sz="1200" dirty="0">
                    <a:effectLst/>
                    <a:latin typeface="Arial" panose="020B0604020202020204" pitchFamily="34" charset="0"/>
                    <a:ea typeface="Calibri" panose="020F0502020204030204" pitchFamily="34" charset="0"/>
                  </a:rPr>
                  <a:t>).</a:t>
                </a:r>
              </a:p>
              <a:p>
                <a:pPr>
                  <a:spcAft>
                    <a:spcPts val="600"/>
                  </a:spcAft>
                </a:pPr>
                <a:r>
                  <a:rPr lang="en-GB" sz="1200" dirty="0">
                    <a:effectLst/>
                    <a:latin typeface="Arial" panose="020B0604020202020204" pitchFamily="34" charset="0"/>
                    <a:ea typeface="Calibri" panose="020F0502020204030204" pitchFamily="34" charset="0"/>
                  </a:rPr>
                  <a:t>We can also describe the relationship between the cost of a label and a sheet of labels in a different way, if we are interested in the cost of a sheet of address labels. Ask students for an equation to express the cost of a sheet of address labels (</a:t>
                </a:r>
                <a:r>
                  <a:rPr lang="en-GB" sz="1200" i="1" dirty="0">
                    <a:effectLst/>
                    <a:latin typeface="Arial" panose="020B0604020202020204" pitchFamily="34" charset="0"/>
                    <a:ea typeface="Calibri" panose="020F0502020204030204" pitchFamily="34" charset="0"/>
                  </a:rPr>
                  <a:t>e</a:t>
                </a:r>
                <a:r>
                  <a:rPr lang="en-GB" sz="1200" dirty="0">
                    <a:effectLst/>
                    <a:latin typeface="Arial" panose="020B0604020202020204" pitchFamily="34" charset="0"/>
                    <a:ea typeface="Calibri" panose="020F0502020204030204" pitchFamily="34" charset="0"/>
                  </a:rPr>
                  <a:t>) if the cost per label (</a:t>
                </a:r>
                <a:r>
                  <a:rPr lang="en-GB" sz="1200" i="1" dirty="0">
                    <a:effectLst/>
                    <a:latin typeface="Arial" panose="020B0604020202020204" pitchFamily="34" charset="0"/>
                    <a:ea typeface="Calibri" panose="020F0502020204030204" pitchFamily="34" charset="0"/>
                  </a:rPr>
                  <a:t>f</a:t>
                </a:r>
                <a:r>
                  <a:rPr lang="en-GB" sz="1200" dirty="0">
                    <a:effectLst/>
                    <a:latin typeface="Arial" panose="020B0604020202020204" pitchFamily="34" charset="0"/>
                    <a:ea typeface="Calibri" panose="020F0502020204030204" pitchFamily="34" charset="0"/>
                  </a:rPr>
                  <a:t>) is known and establish that </a:t>
                </a:r>
                <a:r>
                  <a:rPr lang="en-GB" sz="1200" i="1" dirty="0">
                    <a:effectLst/>
                    <a:latin typeface="Arial" panose="020B0604020202020204" pitchFamily="34" charset="0"/>
                    <a:ea typeface="Calibri" panose="020F0502020204030204" pitchFamily="34" charset="0"/>
                  </a:rPr>
                  <a:t>e</a:t>
                </a:r>
                <a:r>
                  <a:rPr lang="en-GB" sz="1200" dirty="0">
                    <a:effectLst/>
                    <a:latin typeface="Arial" panose="020B0604020202020204" pitchFamily="34" charset="0"/>
                    <a:ea typeface="Calibri" panose="020F0502020204030204" pitchFamily="34" charset="0"/>
                  </a:rPr>
                  <a:t> = 14</a:t>
                </a:r>
                <a:r>
                  <a:rPr lang="en-GB" sz="1200" i="1" dirty="0">
                    <a:effectLst/>
                    <a:latin typeface="Arial" panose="020B0604020202020204" pitchFamily="34" charset="0"/>
                    <a:ea typeface="Calibri" panose="020F0502020204030204" pitchFamily="34" charset="0"/>
                  </a:rPr>
                  <a:t>f</a:t>
                </a:r>
                <a:r>
                  <a:rPr lang="en-GB" sz="1200" dirty="0">
                    <a:effectLst/>
                    <a:latin typeface="Arial" panose="020B0604020202020204" pitchFamily="34" charset="0"/>
                    <a:ea typeface="Calibri" panose="020F0502020204030204" pitchFamily="34" charset="0"/>
                  </a:rPr>
                  <a:t> also describes the relationship. </a:t>
                </a:r>
              </a:p>
              <a:p>
                <a:r>
                  <a:rPr lang="en-GB" sz="1200" dirty="0">
                    <a:effectLst/>
                    <a:latin typeface="Arial" panose="020B0604020202020204" pitchFamily="34" charset="0"/>
                    <a:ea typeface="Calibri" panose="020F0502020204030204" pitchFamily="34" charset="0"/>
                  </a:rPr>
                  <a:t>Whichever equation we are interested in, establish that in this relationship the cost per label is always the cost of a sheet divided by 14 and the cost of a sheet is the cost per label multiplied by 14</a:t>
                </a:r>
                <a:r>
                  <a:rPr lang="en-GB" sz="1200" kern="1200" dirty="0">
                    <a:solidFill>
                      <a:schemeClr val="tx1"/>
                    </a:solidFill>
                    <a:effectLst/>
                    <a:latin typeface="+mn-lt"/>
                    <a:ea typeface="+mn-ea"/>
                    <a:cs typeface="+mn-cs"/>
                  </a:rPr>
                  <a:t>.</a:t>
                </a:r>
              </a:p>
              <a:p>
                <a:endParaRPr lang="en-US" i="1" dirty="0"/>
              </a:p>
            </p:txBody>
          </p:sp>
        </mc:Choice>
        <mc:Fallback xmlns="">
          <p:sp>
            <p:nvSpPr>
              <p:cNvPr id="3" name="Notes Placeholder 2"/>
              <p:cNvSpPr>
                <a:spLocks noGrp="1"/>
              </p:cNvSpPr>
              <p:nvPr>
                <p:ph type="body" idx="1"/>
              </p:nvPr>
            </p:nvSpPr>
            <p:spPr/>
            <p:txBody>
              <a:bodyPr/>
              <a:lstStyle/>
              <a:p>
                <a:pPr>
                  <a:spcAft>
                    <a:spcPts val="600"/>
                  </a:spcAft>
                </a:pPr>
                <a:r>
                  <a:rPr lang="en-GB" sz="1200" dirty="0">
                    <a:effectLst/>
                    <a:latin typeface="Arial" panose="020B0604020202020204" pitchFamily="34" charset="0"/>
                    <a:ea typeface="Calibri" panose="020F0502020204030204" pitchFamily="34" charset="0"/>
                  </a:rPr>
                  <a:t>Emphasise that a mathematical relationship can be described in more than one way. If we want to know the cost per label (</a:t>
                </a:r>
                <a:r>
                  <a:rPr lang="en-GB" sz="1200" i="1" dirty="0">
                    <a:effectLst/>
                    <a:latin typeface="Arial" panose="020B0604020202020204" pitchFamily="34" charset="0"/>
                    <a:ea typeface="Calibri" panose="020F0502020204030204" pitchFamily="34" charset="0"/>
                  </a:rPr>
                  <a:t>f</a:t>
                </a:r>
                <a:r>
                  <a:rPr lang="en-GB" sz="1200" dirty="0">
                    <a:effectLst/>
                    <a:latin typeface="Arial" panose="020B0604020202020204" pitchFamily="34" charset="0"/>
                    <a:ea typeface="Calibri" panose="020F0502020204030204" pitchFamily="34" charset="0"/>
                  </a:rPr>
                  <a:t>) then we divide the cost of a sheet (</a:t>
                </a:r>
                <a:r>
                  <a:rPr lang="en-GB" sz="1200" i="1" dirty="0">
                    <a:effectLst/>
                    <a:latin typeface="Arial" panose="020B0604020202020204" pitchFamily="34" charset="0"/>
                    <a:ea typeface="Calibri" panose="020F0502020204030204" pitchFamily="34" charset="0"/>
                  </a:rPr>
                  <a:t>e</a:t>
                </a:r>
                <a:r>
                  <a:rPr lang="en-GB" sz="1200" dirty="0">
                    <a:effectLst/>
                    <a:latin typeface="Arial" panose="020B0604020202020204" pitchFamily="34" charset="0"/>
                    <a:ea typeface="Calibri" panose="020F0502020204030204" pitchFamily="34" charset="0"/>
                  </a:rPr>
                  <a:t>) by 14 (</a:t>
                </a:r>
                <a:r>
                  <a:rPr lang="en-US" sz="1200" i="1" dirty="0">
                    <a:effectLst/>
                    <a:latin typeface="Arial" panose="020B0604020202020204" pitchFamily="34" charset="0"/>
                    <a:ea typeface="Calibri" panose="020F0502020204030204" pitchFamily="34" charset="0"/>
                  </a:rPr>
                  <a:t>f</a:t>
                </a:r>
                <a:r>
                  <a:rPr lang="en-US" sz="1200" dirty="0">
                    <a:effectLst/>
                    <a:latin typeface="Arial" panose="020B0604020202020204" pitchFamily="34" charset="0"/>
                    <a:ea typeface="Calibri" panose="020F0502020204030204" pitchFamily="34" charset="0"/>
                  </a:rPr>
                  <a:t> = </a:t>
                </a:r>
                <a:r>
                  <a:rPr lang="en-US" sz="1600" i="0">
                    <a:effectLst/>
                    <a:latin typeface="Cambria Math" panose="02040503050406030204" pitchFamily="18" charset="0"/>
                    <a:ea typeface="Calibri" panose="020F0502020204030204" pitchFamily="34" charset="0"/>
                  </a:rPr>
                  <a:t>𝑒</a:t>
                </a:r>
                <a:r>
                  <a:rPr lang="en-GB" sz="1600" i="0">
                    <a:effectLst/>
                    <a:latin typeface="Cambria Math" panose="02040503050406030204" pitchFamily="18" charset="0"/>
                    <a:ea typeface="Calibri" panose="020F0502020204030204" pitchFamily="34" charset="0"/>
                  </a:rPr>
                  <a:t>/</a:t>
                </a:r>
                <a:r>
                  <a:rPr lang="en-US" sz="1600" i="0">
                    <a:effectLst/>
                    <a:latin typeface="Cambria Math" panose="02040503050406030204" pitchFamily="18" charset="0"/>
                    <a:ea typeface="Calibri" panose="020F0502020204030204" pitchFamily="34" charset="0"/>
                  </a:rPr>
                  <a:t>14</a:t>
                </a:r>
                <a:r>
                  <a:rPr lang="en-GB" sz="1200" dirty="0">
                    <a:effectLst/>
                    <a:latin typeface="Arial" panose="020B0604020202020204" pitchFamily="34" charset="0"/>
                    <a:ea typeface="Calibri" panose="020F0502020204030204" pitchFamily="34" charset="0"/>
                  </a:rPr>
                  <a:t>).</a:t>
                </a:r>
              </a:p>
              <a:p>
                <a:pPr>
                  <a:spcAft>
                    <a:spcPts val="600"/>
                  </a:spcAft>
                </a:pPr>
                <a:r>
                  <a:rPr lang="en-GB" sz="1200" dirty="0">
                    <a:effectLst/>
                    <a:latin typeface="Arial" panose="020B0604020202020204" pitchFamily="34" charset="0"/>
                    <a:ea typeface="Calibri" panose="020F0502020204030204" pitchFamily="34" charset="0"/>
                  </a:rPr>
                  <a:t>We can also describe the relationship between the cost of a label and a sheet of labels in a different way, if we are interested in the cost of a sheet of address labels. Ask students for an equation to express the cost of a sheet of address labels (</a:t>
                </a:r>
                <a:r>
                  <a:rPr lang="en-GB" sz="1200" i="1" dirty="0">
                    <a:effectLst/>
                    <a:latin typeface="Arial" panose="020B0604020202020204" pitchFamily="34" charset="0"/>
                    <a:ea typeface="Calibri" panose="020F0502020204030204" pitchFamily="34" charset="0"/>
                  </a:rPr>
                  <a:t>e</a:t>
                </a:r>
                <a:r>
                  <a:rPr lang="en-GB" sz="1200" dirty="0">
                    <a:effectLst/>
                    <a:latin typeface="Arial" panose="020B0604020202020204" pitchFamily="34" charset="0"/>
                    <a:ea typeface="Calibri" panose="020F0502020204030204" pitchFamily="34" charset="0"/>
                  </a:rPr>
                  <a:t>) if the cost per label (</a:t>
                </a:r>
                <a:r>
                  <a:rPr lang="en-GB" sz="1200" i="1" dirty="0">
                    <a:effectLst/>
                    <a:latin typeface="Arial" panose="020B0604020202020204" pitchFamily="34" charset="0"/>
                    <a:ea typeface="Calibri" panose="020F0502020204030204" pitchFamily="34" charset="0"/>
                  </a:rPr>
                  <a:t>f</a:t>
                </a:r>
                <a:r>
                  <a:rPr lang="en-GB" sz="1200" dirty="0">
                    <a:effectLst/>
                    <a:latin typeface="Arial" panose="020B0604020202020204" pitchFamily="34" charset="0"/>
                    <a:ea typeface="Calibri" panose="020F0502020204030204" pitchFamily="34" charset="0"/>
                  </a:rPr>
                  <a:t>) is known and establish that </a:t>
                </a:r>
                <a:r>
                  <a:rPr lang="en-GB" sz="1200" i="1" dirty="0">
                    <a:effectLst/>
                    <a:latin typeface="Arial" panose="020B0604020202020204" pitchFamily="34" charset="0"/>
                    <a:ea typeface="Calibri" panose="020F0502020204030204" pitchFamily="34" charset="0"/>
                  </a:rPr>
                  <a:t>e</a:t>
                </a:r>
                <a:r>
                  <a:rPr lang="en-GB" sz="1200" dirty="0">
                    <a:effectLst/>
                    <a:latin typeface="Arial" panose="020B0604020202020204" pitchFamily="34" charset="0"/>
                    <a:ea typeface="Calibri" panose="020F0502020204030204" pitchFamily="34" charset="0"/>
                  </a:rPr>
                  <a:t> = 14</a:t>
                </a:r>
                <a:r>
                  <a:rPr lang="en-GB" sz="1200" i="1" dirty="0">
                    <a:effectLst/>
                    <a:latin typeface="Arial" panose="020B0604020202020204" pitchFamily="34" charset="0"/>
                    <a:ea typeface="Calibri" panose="020F0502020204030204" pitchFamily="34" charset="0"/>
                  </a:rPr>
                  <a:t>f</a:t>
                </a:r>
                <a:r>
                  <a:rPr lang="en-GB" sz="1200" dirty="0">
                    <a:effectLst/>
                    <a:latin typeface="Arial" panose="020B0604020202020204" pitchFamily="34" charset="0"/>
                    <a:ea typeface="Calibri" panose="020F0502020204030204" pitchFamily="34" charset="0"/>
                  </a:rPr>
                  <a:t> also describes the relationship. </a:t>
                </a:r>
              </a:p>
              <a:p>
                <a:r>
                  <a:rPr lang="en-GB" sz="1200" dirty="0">
                    <a:effectLst/>
                    <a:latin typeface="Arial" panose="020B0604020202020204" pitchFamily="34" charset="0"/>
                    <a:ea typeface="Calibri" panose="020F0502020204030204" pitchFamily="34" charset="0"/>
                  </a:rPr>
                  <a:t>Whichever equation we are interested in, establish that in this relationship the cost per label is always the cost of a sheet divided by 14 and the cost of a sheet is the cost per label multiplied by 14</a:t>
                </a:r>
                <a:r>
                  <a:rPr lang="en-GB" sz="1200" kern="1200" dirty="0">
                    <a:solidFill>
                      <a:schemeClr val="tx1"/>
                    </a:solidFill>
                    <a:effectLst/>
                    <a:latin typeface="+mn-lt"/>
                    <a:ea typeface="+mn-ea"/>
                    <a:cs typeface="+mn-cs"/>
                  </a:rPr>
                  <a:t>.</a:t>
                </a:r>
              </a:p>
              <a:p>
                <a:endParaRPr lang="en-US" i="1" dirty="0"/>
              </a:p>
            </p:txBody>
          </p:sp>
        </mc:Fallback>
      </mc:AlternateContent>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1442910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dirty="0">
                <a:effectLst/>
                <a:latin typeface="Arial" panose="020B0604020202020204" pitchFamily="34" charset="0"/>
                <a:ea typeface="Calibri" panose="020F0502020204030204" pitchFamily="34" charset="0"/>
              </a:rPr>
              <a:t>Close the discussion by telling students that Sade, Vinay and Tia have all made incorrect suggestions for expressions relating to this scenario involving envelopes and address labels. </a:t>
            </a: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Ask students to look at the three suggested expressions and to explain why each one is incorrect. You may like to ask students to write the correct expressions on their mini whiteboards:</a:t>
            </a:r>
          </a:p>
          <a:p>
            <a:pPr>
              <a:spcAft>
                <a:spcPts val="600"/>
              </a:spcAft>
            </a:pPr>
            <a:r>
              <a:rPr lang="en-GB" sz="1800" dirty="0">
                <a:effectLst/>
                <a:latin typeface="Arial" panose="020B0604020202020204" pitchFamily="34" charset="0"/>
                <a:ea typeface="Calibri" panose="020F0502020204030204" pitchFamily="34" charset="0"/>
              </a:rPr>
              <a:t>Total cost of envelopes ordered is </a:t>
            </a:r>
            <a:r>
              <a:rPr lang="en-GB" sz="1800" i="1" dirty="0" err="1">
                <a:effectLst/>
                <a:latin typeface="Arial" panose="020B0604020202020204" pitchFamily="34" charset="0"/>
                <a:ea typeface="Calibri" panose="020F0502020204030204" pitchFamily="34" charset="0"/>
              </a:rPr>
              <a:t>hk</a:t>
            </a:r>
            <a:r>
              <a:rPr lang="en-GB" sz="1800" dirty="0">
                <a:effectLst/>
                <a:latin typeface="Arial" panose="020B0604020202020204" pitchFamily="34" charset="0"/>
                <a:ea typeface="Calibri" panose="020F0502020204030204" pitchFamily="34" charset="0"/>
              </a:rPr>
              <a:t> (or </a:t>
            </a:r>
            <a:r>
              <a:rPr lang="en-GB" sz="1800" i="1" dirty="0" err="1">
                <a:effectLst/>
                <a:latin typeface="Arial" panose="020B0604020202020204" pitchFamily="34" charset="0"/>
                <a:ea typeface="Calibri" panose="020F0502020204030204" pitchFamily="34" charset="0"/>
              </a:rPr>
              <a:t>kh</a:t>
            </a:r>
            <a:r>
              <a:rPr lang="en-GB" sz="1800" dirty="0">
                <a:effectLst/>
                <a:latin typeface="Arial" panose="020B0604020202020204" pitchFamily="34" charset="0"/>
                <a:ea typeface="Calibri" panose="020F0502020204030204" pitchFamily="34" charset="0"/>
              </a:rPr>
              <a:t>)</a:t>
            </a:r>
          </a:p>
          <a:p>
            <a:pPr>
              <a:spcAft>
                <a:spcPts val="600"/>
              </a:spcAft>
            </a:pPr>
            <a:r>
              <a:rPr lang="en-GB" sz="1800" dirty="0">
                <a:effectLst/>
                <a:latin typeface="Arial" panose="020B0604020202020204" pitchFamily="34" charset="0"/>
                <a:ea typeface="Calibri" panose="020F0502020204030204" pitchFamily="34" charset="0"/>
              </a:rPr>
              <a:t>Total number of envelope packs and address label sheets ordered is </a:t>
            </a:r>
            <a:r>
              <a:rPr lang="en-GB" sz="1800" i="1" dirty="0">
                <a:effectLst/>
                <a:latin typeface="Arial" panose="020B0604020202020204" pitchFamily="34" charset="0"/>
                <a:ea typeface="Calibri" panose="020F0502020204030204" pitchFamily="34" charset="0"/>
              </a:rPr>
              <a:t>k</a:t>
            </a:r>
            <a:r>
              <a:rPr lang="en-GB" sz="1800" dirty="0">
                <a:effectLst/>
                <a:latin typeface="Arial" panose="020B0604020202020204" pitchFamily="34" charset="0"/>
                <a:ea typeface="Calibri" panose="020F0502020204030204" pitchFamily="34" charset="0"/>
              </a:rPr>
              <a:t> + </a:t>
            </a:r>
            <a:r>
              <a:rPr lang="en-GB" sz="1800" i="1" dirty="0">
                <a:effectLst/>
                <a:latin typeface="Arial" panose="020B0604020202020204" pitchFamily="34" charset="0"/>
                <a:ea typeface="Calibri" panose="020F0502020204030204" pitchFamily="34" charset="0"/>
              </a:rPr>
              <a:t>g</a:t>
            </a: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Total cost of all the envelopes and labels is </a:t>
            </a:r>
            <a:r>
              <a:rPr lang="en-GB" sz="1800" i="1" dirty="0" err="1">
                <a:effectLst/>
                <a:latin typeface="Arial" panose="020B0604020202020204" pitchFamily="34" charset="0"/>
                <a:ea typeface="Calibri" panose="020F0502020204030204" pitchFamily="34" charset="0"/>
              </a:rPr>
              <a:t>kh</a:t>
            </a:r>
            <a:r>
              <a:rPr lang="en-GB" sz="1800" i="1"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 </a:t>
            </a:r>
            <a:r>
              <a:rPr lang="en-GB" sz="1800" i="1" dirty="0" err="1">
                <a:effectLst/>
                <a:latin typeface="Arial" panose="020B0604020202020204" pitchFamily="34" charset="0"/>
                <a:ea typeface="Calibri" panose="020F0502020204030204" pitchFamily="34" charset="0"/>
              </a:rPr>
              <a:t>ge</a:t>
            </a:r>
            <a:r>
              <a:rPr lang="en-GB" sz="1800" dirty="0">
                <a:effectLst/>
                <a:latin typeface="Arial" panose="020B0604020202020204" pitchFamily="34" charset="0"/>
                <a:ea typeface="Calibri" panose="020F0502020204030204" pitchFamily="34" charset="0"/>
              </a:rPr>
              <a:t> </a:t>
            </a:r>
          </a:p>
          <a:p>
            <a:br>
              <a:rPr lang="en-GB" baseline="0" dirty="0">
                <a:effectLst/>
              </a:rPr>
            </a:br>
            <a:endParaRPr lang="en-GB"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2827573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Check whether students tried to introduce an additional variable to represent the total number of boats (question 1) or the total number of cups that Alison buys (question 2). Explain that this isn’t needed when writing an expression. Ask students whether they checked that their expressions worked by substituting some possible numbers in. If they did, ask them which numbers they chose and to explain how they used the result to determine whether or not their expressions were correct.</a:t>
            </a: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a:spcAft>
                <a:spcPts val="600"/>
              </a:spcAft>
            </a:pPr>
            <a:endParaRPr lang="en-GB"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endParaRPr lang="en-GB" sz="1200" kern="1200" dirty="0">
              <a:solidFill>
                <a:schemeClr val="tx1"/>
              </a:solidFill>
              <a:effectLst/>
              <a:latin typeface="+mn-lt"/>
              <a:ea typeface="+mn-ea"/>
              <a:cs typeface="+mn-cs"/>
            </a:endParaRPr>
          </a:p>
          <a:p>
            <a:pPr>
              <a:spcAft>
                <a:spcPts val="600"/>
              </a:spcAft>
            </a:pPr>
            <a:endParaRPr lang="en-GB"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2560614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141584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face wipes are delivered</a:t>
            </a:r>
            <a:r>
              <a:rPr lang="en-GB" sz="1200" kern="1200" baseline="0" dirty="0">
                <a:solidFill>
                  <a:schemeClr val="tx1"/>
                </a:solidFill>
                <a:effectLst/>
                <a:latin typeface="+mn-lt"/>
                <a:ea typeface="+mn-ea"/>
                <a:cs typeface="+mn-cs"/>
              </a:rPr>
              <a:t> to Tia’s dad in multipacks containing six packs of wipes. </a:t>
            </a: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dirty="0"/>
          </a:p>
        </p:txBody>
      </p:sp>
    </p:spTree>
    <p:extLst>
      <p:ext uri="{BB962C8B-B14F-4D97-AF65-F5344CB8AC3E}">
        <p14:creationId xmlns:p14="http://schemas.microsoft.com/office/powerpoint/2010/main" val="318636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effectLst/>
              </a:rPr>
              <a:t>Tia’s dad wants to be able to determine how many packs of wipes he has received, from the number of multipacks that have been delivered. He asks Tia if she can write an equation that describes the relationship between the number of multipacks and the number of packs of wipes. Tia asks her friends Vinay and Sade to help her.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effectLst/>
              </a:rPr>
              <a:t>Give each student a mini whiteboard and ask them to write an equation for the relationship between the number of multipacks and the number of packs of wipes, using p to represent the number of packs and m to represent the number of multipacks.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effectLst/>
              </a:rPr>
              <a:t>You might like to ask students to think about which is bigger: the number of multipacks or the number of packs. Students may also need reminding about the rules for writing algebra, for example, not including the multiplication sign (i.e. a × b is written as ab).</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effectLst/>
              </a:rPr>
              <a:t>After a couple of minutes, ask students to show you their mini whiteboards</a:t>
            </a: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dirty="0"/>
          </a:p>
        </p:txBody>
      </p:sp>
    </p:spTree>
    <p:extLst>
      <p:ext uri="{BB962C8B-B14F-4D97-AF65-F5344CB8AC3E}">
        <p14:creationId xmlns:p14="http://schemas.microsoft.com/office/powerpoint/2010/main" val="318636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Show students Tia’s equation (</a:t>
            </a:r>
            <a:r>
              <a:rPr lang="en-GB" sz="1200" i="1" kern="1200" dirty="0">
                <a:solidFill>
                  <a:schemeClr val="tx1"/>
                </a:solidFill>
                <a:effectLst/>
                <a:latin typeface="+mn-lt"/>
                <a:ea typeface="+mn-ea"/>
                <a:cs typeface="+mn-cs"/>
              </a:rPr>
              <a:t>m</a:t>
            </a:r>
            <a:r>
              <a:rPr lang="en-GB" sz="1200" kern="1200" dirty="0">
                <a:solidFill>
                  <a:schemeClr val="tx1"/>
                </a:solidFill>
                <a:effectLst/>
                <a:latin typeface="+mn-lt"/>
                <a:ea typeface="+mn-ea"/>
                <a:cs typeface="+mn-cs"/>
              </a:rPr>
              <a:t> = 6</a:t>
            </a:r>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Check whether any students have the</a:t>
            </a:r>
            <a:r>
              <a:rPr lang="en-GB" sz="1200" kern="1200" baseline="0" dirty="0">
                <a:solidFill>
                  <a:schemeClr val="tx1"/>
                </a:solidFill>
                <a:effectLst/>
                <a:latin typeface="+mn-lt"/>
                <a:ea typeface="+mn-ea"/>
                <a:cs typeface="+mn-cs"/>
              </a:rPr>
              <a:t> same equation as Tia. </a:t>
            </a:r>
            <a:r>
              <a:rPr lang="en-GB" sz="1200" kern="1200" dirty="0">
                <a:solidFill>
                  <a:schemeClr val="tx1"/>
                </a:solidFill>
                <a:effectLst/>
                <a:latin typeface="+mn-lt"/>
                <a:ea typeface="+mn-ea"/>
                <a:cs typeface="+mn-cs"/>
              </a:rPr>
              <a:t>Tell students that</a:t>
            </a:r>
            <a:r>
              <a:rPr lang="en-GB" sz="1200" kern="1200" baseline="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Vinay</a:t>
            </a:r>
            <a:r>
              <a:rPr lang="en-GB" sz="1200" kern="1200" dirty="0">
                <a:solidFill>
                  <a:schemeClr val="tx1"/>
                </a:solidFill>
                <a:effectLst/>
                <a:latin typeface="+mn-lt"/>
                <a:ea typeface="+mn-ea"/>
                <a:cs typeface="+mn-cs"/>
              </a:rPr>
              <a:t> doesn’t think</a:t>
            </a:r>
            <a:r>
              <a:rPr lang="en-GB" sz="1200" kern="1200" baseline="0" dirty="0">
                <a:solidFill>
                  <a:schemeClr val="tx1"/>
                </a:solidFill>
                <a:effectLst/>
                <a:latin typeface="+mn-lt"/>
                <a:ea typeface="+mn-ea"/>
                <a:cs typeface="+mn-cs"/>
              </a:rPr>
              <a:t> that Tia’s equation is correct and has a different equation (</a:t>
            </a:r>
            <a:r>
              <a:rPr lang="en-GB" sz="1200" i="1" kern="1200" baseline="0" dirty="0">
                <a:solidFill>
                  <a:schemeClr val="tx1"/>
                </a:solidFill>
                <a:effectLst/>
                <a:latin typeface="+mn-lt"/>
                <a:ea typeface="+mn-ea"/>
                <a:cs typeface="+mn-cs"/>
              </a:rPr>
              <a:t>p</a:t>
            </a:r>
            <a:r>
              <a:rPr lang="en-GB" sz="1200" kern="1200" baseline="0" dirty="0">
                <a:solidFill>
                  <a:schemeClr val="tx1"/>
                </a:solidFill>
                <a:effectLst/>
                <a:latin typeface="+mn-lt"/>
                <a:ea typeface="+mn-ea"/>
                <a:cs typeface="+mn-cs"/>
              </a:rPr>
              <a:t> = 6</a:t>
            </a:r>
            <a:r>
              <a:rPr lang="en-GB" sz="1200" i="1" kern="1200" baseline="0" dirty="0">
                <a:solidFill>
                  <a:schemeClr val="tx1"/>
                </a:solidFill>
                <a:effectLst/>
                <a:latin typeface="+mn-lt"/>
                <a:ea typeface="+mn-ea"/>
                <a:cs typeface="+mn-cs"/>
              </a:rPr>
              <a:t>m</a:t>
            </a:r>
            <a:r>
              <a:rPr lang="en-GB" sz="1200" kern="1200" baseline="0" dirty="0">
                <a:solidFill>
                  <a:schemeClr val="tx1"/>
                </a:solidFill>
                <a:effectLst/>
                <a:latin typeface="+mn-lt"/>
                <a:ea typeface="+mn-ea"/>
                <a:cs typeface="+mn-cs"/>
              </a:rPr>
              <a:t>)</a:t>
            </a:r>
            <a:r>
              <a:rPr lang="en-GB" sz="1200" kern="1200" dirty="0">
                <a:solidFill>
                  <a:schemeClr val="tx1"/>
                </a:solidFill>
                <a:effectLst/>
                <a:latin typeface="+mn-lt"/>
                <a:ea typeface="+mn-ea"/>
                <a:cs typeface="+mn-cs"/>
              </a:rPr>
              <a:t>.</a:t>
            </a:r>
            <a:r>
              <a:rPr lang="en-GB"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effectLst/>
              </a:rPr>
              <a:t>Survey the class to see if any students have written down the same equations as Tia and Vinay. You might like to ask students with the same equations as Tia and Vinay to explain their thinking</a:t>
            </a:r>
            <a:r>
              <a:rPr lang="en-GB"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a:t>
            </a:r>
            <a:r>
              <a:rPr lang="en-GB" sz="1200" kern="1200" baseline="0" dirty="0">
                <a:solidFill>
                  <a:schemeClr val="tx1"/>
                </a:solidFill>
                <a:effectLst/>
                <a:latin typeface="+mn-lt"/>
                <a:ea typeface="+mn-ea"/>
                <a:cs typeface="+mn-cs"/>
              </a:rPr>
              <a:t> the next three slides to support a di</a:t>
            </a:r>
            <a:r>
              <a:rPr lang="en-GB" sz="1200" kern="1200" dirty="0">
                <a:solidFill>
                  <a:schemeClr val="tx1"/>
                </a:solidFill>
                <a:effectLst/>
                <a:latin typeface="+mn-lt"/>
                <a:ea typeface="+mn-ea"/>
                <a:cs typeface="+mn-cs"/>
              </a:rPr>
              <a:t>scussion of the relationship</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between the number of multipacks and the number of packs of wipes.</a:t>
            </a:r>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dirty="0"/>
          </a:p>
        </p:txBody>
      </p:sp>
    </p:spTree>
    <p:extLst>
      <p:ext uri="{BB962C8B-B14F-4D97-AF65-F5344CB8AC3E}">
        <p14:creationId xmlns:p14="http://schemas.microsoft.com/office/powerpoint/2010/main" val="318636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100"/>
              </a:lnSpc>
              <a:spcAft>
                <a:spcPts val="600"/>
              </a:spcAft>
            </a:pPr>
            <a:r>
              <a:rPr lang="en-GB" sz="1200" kern="1200" dirty="0">
                <a:solidFill>
                  <a:schemeClr val="tx1"/>
                </a:solidFill>
                <a:effectLst/>
                <a:latin typeface="+mn-lt"/>
                <a:ea typeface="+mn-ea"/>
                <a:cs typeface="+mn-cs"/>
              </a:rPr>
              <a:t>Students may wrongly assume that because the number of multipacks is known, m should be the subject of the equation as in Tia’s equation. They may read Tia’s equation as ‘a multipack equals 6 packs of wipes’ and conclude that Tia’s equation is therefore correct. If this is the case, suggest that students substitute some numbers for m and p to check whether Tia’s equation works. For example, If Tia’s dad was sent </a:t>
            </a:r>
            <a:r>
              <a:rPr lang="en-GB" sz="1200" b="1" kern="1200" dirty="0">
                <a:solidFill>
                  <a:schemeClr val="tx1"/>
                </a:solidFill>
                <a:effectLst/>
                <a:latin typeface="+mn-lt"/>
                <a:ea typeface="+mn-ea"/>
                <a:cs typeface="+mn-cs"/>
              </a:rPr>
              <a:t>2 multipacks </a:t>
            </a:r>
            <a:r>
              <a:rPr lang="en-GB" sz="1200" kern="1200" dirty="0">
                <a:solidFill>
                  <a:schemeClr val="tx1"/>
                </a:solidFill>
                <a:effectLst/>
                <a:latin typeface="+mn-lt"/>
                <a:ea typeface="+mn-ea"/>
                <a:cs typeface="+mn-cs"/>
              </a:rPr>
              <a:t>of wipes, he has a total of </a:t>
            </a:r>
            <a:r>
              <a:rPr lang="en-GB" sz="1200" b="1" kern="1200" dirty="0">
                <a:solidFill>
                  <a:schemeClr val="tx1"/>
                </a:solidFill>
                <a:effectLst/>
                <a:latin typeface="+mn-lt"/>
                <a:ea typeface="+mn-ea"/>
                <a:cs typeface="+mn-cs"/>
              </a:rPr>
              <a:t>12 packs </a:t>
            </a:r>
            <a:r>
              <a:rPr lang="en-GB" sz="1200" kern="1200" dirty="0">
                <a:solidFill>
                  <a:schemeClr val="tx1"/>
                </a:solidFill>
                <a:effectLst/>
                <a:latin typeface="+mn-lt"/>
                <a:ea typeface="+mn-ea"/>
                <a:cs typeface="+mn-cs"/>
              </a:rPr>
              <a:t>of wipes. 2 x 6 = 12, so you need to multiply the number of </a:t>
            </a:r>
            <a:r>
              <a:rPr lang="en-GB" sz="1200" b="1" kern="1200" dirty="0">
                <a:solidFill>
                  <a:schemeClr val="tx1"/>
                </a:solidFill>
                <a:effectLst/>
                <a:latin typeface="+mn-lt"/>
                <a:ea typeface="+mn-ea"/>
                <a:cs typeface="+mn-cs"/>
              </a:rPr>
              <a:t>multipacks</a:t>
            </a:r>
            <a:r>
              <a:rPr lang="en-GB" sz="1200" kern="1200" dirty="0">
                <a:solidFill>
                  <a:schemeClr val="tx1"/>
                </a:solidFill>
                <a:effectLst/>
                <a:latin typeface="+mn-lt"/>
                <a:ea typeface="+mn-ea"/>
                <a:cs typeface="+mn-cs"/>
              </a:rPr>
              <a:t> by 6 to get the number of </a:t>
            </a:r>
            <a:r>
              <a:rPr lang="en-GB" sz="1200" b="1" kern="1200" dirty="0">
                <a:solidFill>
                  <a:schemeClr val="tx1"/>
                </a:solidFill>
                <a:effectLst/>
                <a:latin typeface="+mn-lt"/>
                <a:ea typeface="+mn-ea"/>
                <a:cs typeface="+mn-cs"/>
              </a:rPr>
              <a:t>packs</a:t>
            </a:r>
            <a:r>
              <a:rPr lang="en-GB" sz="1200" kern="1200" dirty="0">
                <a:solidFill>
                  <a:schemeClr val="tx1"/>
                </a:solidFill>
                <a:effectLst/>
                <a:latin typeface="+mn-lt"/>
                <a:ea typeface="+mn-ea"/>
                <a:cs typeface="+mn-cs"/>
              </a:rPr>
              <a:t>. Remind the students that the number of packs is always bigger than the number of multipacks</a:t>
            </a:r>
            <a:r>
              <a:rPr lang="en-US" sz="1200" b="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dirty="0"/>
          </a:p>
        </p:txBody>
      </p:sp>
    </p:spTree>
    <p:extLst>
      <p:ext uri="{BB962C8B-B14F-4D97-AF65-F5344CB8AC3E}">
        <p14:creationId xmlns:p14="http://schemas.microsoft.com/office/powerpoint/2010/main" val="318636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Check that students understand why Vinay’s equation is correct and recognise that multiplying the number of multipacks by six gives the total number of packs of wipes.</a:t>
            </a:r>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dirty="0"/>
          </a:p>
        </p:txBody>
      </p:sp>
    </p:spTree>
    <p:extLst>
      <p:ext uri="{BB962C8B-B14F-4D97-AF65-F5344CB8AC3E}">
        <p14:creationId xmlns:p14="http://schemas.microsoft.com/office/powerpoint/2010/main" val="318636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Introduce</a:t>
            </a:r>
            <a:r>
              <a:rPr lang="en-GB" sz="1200" kern="1200" baseline="0" dirty="0">
                <a:solidFill>
                  <a:schemeClr val="tx1"/>
                </a:solidFill>
                <a:effectLst/>
                <a:latin typeface="+mn-lt"/>
                <a:ea typeface="+mn-ea"/>
                <a:cs typeface="+mn-cs"/>
              </a:rPr>
              <a:t> Sade’s eq</a:t>
            </a:r>
            <a:r>
              <a:rPr lang="en-GB" sz="1200" kern="1200" dirty="0">
                <a:solidFill>
                  <a:schemeClr val="tx1"/>
                </a:solidFill>
                <a:effectLst/>
                <a:latin typeface="+mn-lt"/>
                <a:ea typeface="+mn-ea"/>
                <a:cs typeface="+mn-cs"/>
              </a:rPr>
              <a:t>uation and ask students to think about how</a:t>
            </a:r>
            <a:r>
              <a:rPr lang="en-GB" sz="1200" kern="1200" baseline="0" dirty="0">
                <a:solidFill>
                  <a:schemeClr val="tx1"/>
                </a:solidFill>
                <a:effectLst/>
                <a:latin typeface="+mn-lt"/>
                <a:ea typeface="+mn-ea"/>
                <a:cs typeface="+mn-cs"/>
              </a:rPr>
              <a:t> it represents the same relationship but in a different way (she </a:t>
            </a:r>
            <a:r>
              <a:rPr lang="en-GB" sz="1200" kern="1200" dirty="0">
                <a:solidFill>
                  <a:schemeClr val="tx1"/>
                </a:solidFill>
                <a:effectLst/>
                <a:latin typeface="+mn-lt"/>
                <a:ea typeface="+mn-ea"/>
                <a:cs typeface="+mn-cs"/>
              </a:rPr>
              <a:t>has written the number of multipacks as the subject rather than the number of packs of wipes).</a:t>
            </a:r>
            <a:r>
              <a:rPr lang="en-GB" dirty="0">
                <a:effectLst/>
              </a:rPr>
              <a:t> </a:t>
            </a:r>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Writing Sade’s equation with </a:t>
            </a:r>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as the subject rather than </a:t>
            </a:r>
            <a:r>
              <a:rPr lang="en-GB" sz="1200" i="1" kern="1200" dirty="0">
                <a:solidFill>
                  <a:schemeClr val="tx1"/>
                </a:solidFill>
                <a:effectLst/>
                <a:latin typeface="+mn-lt"/>
                <a:ea typeface="+mn-ea"/>
                <a:cs typeface="+mn-cs"/>
              </a:rPr>
              <a:t>m</a:t>
            </a:r>
            <a:r>
              <a:rPr lang="en-GB" sz="1200" kern="1200" dirty="0">
                <a:solidFill>
                  <a:schemeClr val="tx1"/>
                </a:solidFill>
                <a:effectLst/>
                <a:latin typeface="+mn-lt"/>
                <a:ea typeface="+mn-ea"/>
                <a:cs typeface="+mn-cs"/>
              </a:rPr>
              <a:t> gives Vinay’s equation, which is the equation that Tia’s dad needs.</a:t>
            </a:r>
            <a:r>
              <a:rPr lang="en-GB" dirty="0">
                <a:effectLst/>
              </a:rPr>
              <a:t> </a:t>
            </a:r>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dirty="0"/>
          </a:p>
        </p:txBody>
      </p:sp>
    </p:spTree>
    <p:extLst>
      <p:ext uri="{BB962C8B-B14F-4D97-AF65-F5344CB8AC3E}">
        <p14:creationId xmlns:p14="http://schemas.microsoft.com/office/powerpoint/2010/main" val="3186364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Using a pictorial representation</a:t>
            </a:r>
            <a:r>
              <a:rPr lang="en-GB" sz="1200" kern="1200" baseline="0" dirty="0">
                <a:solidFill>
                  <a:schemeClr val="tx1"/>
                </a:solidFill>
                <a:effectLst/>
                <a:latin typeface="+mn-lt"/>
                <a:ea typeface="+mn-ea"/>
                <a:cs typeface="+mn-cs"/>
              </a:rPr>
              <a:t> of th</a:t>
            </a:r>
            <a:r>
              <a:rPr lang="en-GB" sz="1200" kern="1200" dirty="0">
                <a:solidFill>
                  <a:schemeClr val="tx1"/>
                </a:solidFill>
                <a:effectLst/>
                <a:latin typeface="+mn-lt"/>
                <a:ea typeface="+mn-ea"/>
                <a:cs typeface="+mn-cs"/>
              </a:rPr>
              <a:t>e relationship between </a:t>
            </a:r>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m </a:t>
            </a:r>
            <a:r>
              <a:rPr lang="en-GB" sz="1200" kern="1200" dirty="0">
                <a:solidFill>
                  <a:schemeClr val="tx1"/>
                </a:solidFill>
                <a:effectLst/>
                <a:latin typeface="+mn-lt"/>
                <a:ea typeface="+mn-ea"/>
                <a:cs typeface="+mn-cs"/>
              </a:rPr>
              <a:t>may be helpful when exploring the relationship between </a:t>
            </a:r>
            <a:r>
              <a:rPr lang="en-GB" sz="1200" kern="1200" dirty="0" err="1">
                <a:solidFill>
                  <a:schemeClr val="tx1"/>
                </a:solidFill>
                <a:effectLst/>
                <a:latin typeface="+mn-lt"/>
                <a:ea typeface="+mn-ea"/>
                <a:cs typeface="+mn-cs"/>
              </a:rPr>
              <a:t>Vinay’s</a:t>
            </a:r>
            <a:r>
              <a:rPr lang="en-GB" sz="1200" kern="1200" dirty="0">
                <a:solidFill>
                  <a:schemeClr val="tx1"/>
                </a:solidFill>
                <a:effectLst/>
                <a:latin typeface="+mn-lt"/>
                <a:ea typeface="+mn-ea"/>
                <a:cs typeface="+mn-cs"/>
              </a:rPr>
              <a:t> and Sade’s equations.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dirty="0"/>
          </a:p>
        </p:txBody>
      </p:sp>
    </p:spTree>
    <p:extLst>
      <p:ext uri="{BB962C8B-B14F-4D97-AF65-F5344CB8AC3E}">
        <p14:creationId xmlns:p14="http://schemas.microsoft.com/office/powerpoint/2010/main" val="318636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2/16/2023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2/16/2023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2/16/2023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2/16/2023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2/16/2023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2/16/2023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2/16/2023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2/16/2023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2/16/2023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2/16/2023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2/16/2023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2/16/2023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2/16/2023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2/16/2023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2/16/2023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2/16/2023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2/16/2023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2/16/2023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2/16/2023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2/16/2023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2/16/2023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2/16/2023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2/16/2023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2/16/2023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8.emf"/><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6.emf"/><Relationship Id="rId5" Type="http://schemas.openxmlformats.org/officeDocument/2006/relationships/image" Target="../media/image12.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4.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7"/>
            <a:ext cx="9144000" cy="1420290"/>
          </a:xfrm>
          <a:solidFill>
            <a:srgbClr val="BE0064"/>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8: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Algebraic equations</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1437"/>
            <a:ext cx="9144000" cy="2498026"/>
          </a:xfrm>
          <a:ln w="38100">
            <a:solidFill>
              <a:srgbClr val="BE0064"/>
            </a:solidFill>
          </a:ln>
        </p:spPr>
        <p:txBody>
          <a:bodyPr>
            <a:normAutofit fontScale="25000" lnSpcReduction="20000"/>
          </a:bodyPr>
          <a:lstStyle/>
          <a:p>
            <a:pPr algn="l">
              <a:lnSpc>
                <a:spcPts val="3100"/>
              </a:lnSpc>
              <a:spcBef>
                <a:spcPts val="600"/>
              </a:spcBef>
              <a:spcAft>
                <a:spcPts val="600"/>
              </a:spcAft>
            </a:pPr>
            <a:r>
              <a:rPr lang="en-GB" sz="9600" b="1" dirty="0">
                <a:solidFill>
                  <a:srgbClr val="BE0064"/>
                </a:solidFill>
                <a:latin typeface="Arial" panose="020B0604020202020204" pitchFamily="34" charset="0"/>
                <a:cs typeface="Arial" panose="020B0604020202020204" pitchFamily="34" charset="0"/>
              </a:rPr>
              <a:t>Objectives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Make connections between real-life situations and algebraic equations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Solve equations and interpret the solutions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representations to provide insight into mathematical structure</a:t>
            </a:r>
          </a:p>
          <a:p>
            <a:pPr marL="231775" indent="-231775" algn="l">
              <a:lnSpc>
                <a:spcPct val="100000"/>
              </a:lnSpc>
              <a:spcBef>
                <a:spcPts val="600"/>
              </a:spcBef>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algn="l">
              <a:lnSpc>
                <a:spcPct val="100000"/>
              </a:lnSpc>
              <a:spcAft>
                <a:spcPts val="600"/>
              </a:spcAft>
            </a:pPr>
            <a:endParaRPr lang="en-GB" sz="9600" dirty="0">
              <a:latin typeface="Arial" panose="020B0604020202020204" pitchFamily="34" charset="0"/>
              <a:cs typeface="Arial" panose="020B0604020202020204" pitchFamily="34" charset="0"/>
            </a:endParaRPr>
          </a:p>
          <a:p>
            <a:pPr algn="l"/>
            <a:endParaRPr lang="en-GB"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370311" y="322595"/>
            <a:ext cx="3473556" cy="617216"/>
          </a:xfrm>
          <a:prstGeom prst="rect">
            <a:avLst/>
          </a:prstGeom>
        </p:spPr>
      </p:pic>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0"/>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9" name="Picture 8">
            <a:extLst>
              <a:ext uri="{FF2B5EF4-FFF2-40B4-BE49-F238E27FC236}">
                <a16:creationId xmlns:a16="http://schemas.microsoft.com/office/drawing/2014/main" id="{008142ED-39D2-ACDC-1993-77758BF5D107}"/>
              </a:ext>
            </a:extLst>
          </p:cNvPr>
          <p:cNvPicPr>
            <a:picLocks noChangeAspect="1"/>
          </p:cNvPicPr>
          <p:nvPr/>
        </p:nvPicPr>
        <p:blipFill>
          <a:blip r:embed="rId5"/>
          <a:stretch>
            <a:fillRect/>
          </a:stretch>
        </p:blipFill>
        <p:spPr>
          <a:xfrm>
            <a:off x="5089002" y="35584"/>
            <a:ext cx="1764613" cy="90140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4083794-7138-4EB1-B4F7-EBBA1DAB70CE}"/>
              </a:ext>
            </a:extLst>
          </p:cNvPr>
          <p:cNvPicPr>
            <a:picLocks noChangeAspect="1"/>
          </p:cNvPicPr>
          <p:nvPr/>
        </p:nvPicPr>
        <p:blipFill rotWithShape="1">
          <a:blip r:embed="rId3"/>
          <a:srcRect r="17689"/>
          <a:stretch/>
        </p:blipFill>
        <p:spPr>
          <a:xfrm>
            <a:off x="9419038" y="3931288"/>
            <a:ext cx="1038756" cy="1920406"/>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Cost of wipes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10</a:t>
            </a:fld>
            <a:endParaRPr lang="en-US" b="1" dirty="0">
              <a:solidFill>
                <a:srgbClr val="000000"/>
              </a:solidFill>
              <a:latin typeface="Arial" panose="020B0604020202020204" pitchFamily="34" charset="0"/>
              <a:cs typeface="Arial" panose="020B0604020202020204" pitchFamily="34" charset="0"/>
            </a:endParaRPr>
          </a:p>
        </p:txBody>
      </p:sp>
      <p:pic>
        <p:nvPicPr>
          <p:cNvPr id="5" name="Picture 4" descr="A stick figure drawing of a girl to indicate the recipient of one half of the baguette.">
            <a:extLst>
              <a:ext uri="{FF2B5EF4-FFF2-40B4-BE49-F238E27FC236}">
                <a16:creationId xmlns:a16="http://schemas.microsoft.com/office/drawing/2014/main" id="{1B3EA31E-FEF3-4F4B-B2FD-73C7D2AAAB67}"/>
              </a:ext>
            </a:extLst>
          </p:cNvPr>
          <p:cNvPicPr>
            <a:picLocks noChangeAspect="1"/>
          </p:cNvPicPr>
          <p:nvPr/>
        </p:nvPicPr>
        <p:blipFill>
          <a:blip r:embed="rId4"/>
          <a:stretch>
            <a:fillRect/>
          </a:stretch>
        </p:blipFill>
        <p:spPr>
          <a:xfrm>
            <a:off x="1170025" y="1078390"/>
            <a:ext cx="1897965" cy="1897965"/>
          </a:xfrm>
          <a:prstGeom prst="rect">
            <a:avLst/>
          </a:prstGeom>
          <a:ln>
            <a:noFill/>
          </a:ln>
        </p:spPr>
      </p:pic>
      <p:sp>
        <p:nvSpPr>
          <p:cNvPr id="6" name="TextBox 5">
            <a:extLst>
              <a:ext uri="{FF2B5EF4-FFF2-40B4-BE49-F238E27FC236}">
                <a16:creationId xmlns:a16="http://schemas.microsoft.com/office/drawing/2014/main" id="{B0368C08-DEAE-4069-AAC6-76CF00AF1749}"/>
              </a:ext>
            </a:extLst>
          </p:cNvPr>
          <p:cNvSpPr txBox="1"/>
          <p:nvPr/>
        </p:nvSpPr>
        <p:spPr>
          <a:xfrm>
            <a:off x="1135491" y="2730737"/>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Tia</a:t>
            </a:r>
          </a:p>
        </p:txBody>
      </p:sp>
      <p:sp>
        <p:nvSpPr>
          <p:cNvPr id="7" name="Rounded Rectangular Callout 6"/>
          <p:cNvSpPr/>
          <p:nvPr/>
        </p:nvSpPr>
        <p:spPr>
          <a:xfrm>
            <a:off x="3543587" y="1128193"/>
            <a:ext cx="8418258" cy="1897964"/>
          </a:xfrm>
          <a:prstGeom prst="wedgeRoundRectCallout">
            <a:avLst>
              <a:gd name="adj1" fmla="val -61845"/>
              <a:gd name="adj2" fmla="val -29960"/>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We need an equation for the relationship between </a:t>
            </a:r>
          </a:p>
          <a:p>
            <a:pPr algn="ctr"/>
            <a:r>
              <a:rPr lang="en-GB" sz="2800" i="1" dirty="0">
                <a:solidFill>
                  <a:schemeClr val="tx1"/>
                </a:solidFill>
                <a:latin typeface="Arial" panose="020B0604020202020204" pitchFamily="34" charset="0"/>
                <a:cs typeface="Arial" panose="020B0604020202020204" pitchFamily="34" charset="0"/>
              </a:rPr>
              <a:t>the cost of a pack and </a:t>
            </a:r>
            <a:br>
              <a:rPr lang="en-GB" sz="2800" i="1" dirty="0">
                <a:solidFill>
                  <a:schemeClr val="tx1"/>
                </a:solidFill>
                <a:latin typeface="Arial" panose="020B0604020202020204" pitchFamily="34" charset="0"/>
                <a:cs typeface="Arial" panose="020B0604020202020204" pitchFamily="34" charset="0"/>
              </a:rPr>
            </a:br>
            <a:r>
              <a:rPr lang="en-GB" sz="2800" i="1" dirty="0">
                <a:solidFill>
                  <a:schemeClr val="tx1"/>
                </a:solidFill>
                <a:latin typeface="Arial" panose="020B0604020202020204" pitchFamily="34" charset="0"/>
                <a:cs typeface="Arial" panose="020B0604020202020204" pitchFamily="34" charset="0"/>
              </a:rPr>
              <a:t>the cost of a multipack</a:t>
            </a:r>
            <a:endParaRPr lang="en-US" sz="3200" i="1" dirty="0">
              <a:solidFill>
                <a:schemeClr val="tx1"/>
              </a:solidFill>
            </a:endParaRPr>
          </a:p>
        </p:txBody>
      </p:sp>
      <p:grpSp>
        <p:nvGrpSpPr>
          <p:cNvPr id="3" name="Group 2">
            <a:extLst>
              <a:ext uri="{FF2B5EF4-FFF2-40B4-BE49-F238E27FC236}">
                <a16:creationId xmlns:a16="http://schemas.microsoft.com/office/drawing/2014/main" id="{B2F44551-2635-F0C1-633D-729125D8D48B}"/>
              </a:ext>
            </a:extLst>
          </p:cNvPr>
          <p:cNvGrpSpPr/>
          <p:nvPr/>
        </p:nvGrpSpPr>
        <p:grpSpPr>
          <a:xfrm>
            <a:off x="6799179" y="3102073"/>
            <a:ext cx="2785296" cy="3254277"/>
            <a:chOff x="2640839" y="3159930"/>
            <a:chExt cx="2785296" cy="3254277"/>
          </a:xfrm>
        </p:grpSpPr>
        <p:pic>
          <p:nvPicPr>
            <p:cNvPr id="9" name="Picture 8"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5"/>
            <a:srcRect l="26552" r="19243"/>
            <a:stretch/>
          </p:blipFill>
          <p:spPr>
            <a:xfrm>
              <a:off x="3102718" y="4256080"/>
              <a:ext cx="975707" cy="1800000"/>
            </a:xfrm>
            <a:prstGeom prst="rect">
              <a:avLst/>
            </a:prstGeom>
          </p:spPr>
        </p:pic>
        <p:sp>
          <p:nvSpPr>
            <p:cNvPr id="11" name="TextBox 10">
              <a:extLst>
                <a:ext uri="{FF2B5EF4-FFF2-40B4-BE49-F238E27FC236}">
                  <a16:creationId xmlns:a16="http://schemas.microsoft.com/office/drawing/2014/main" id="{B0368C08-DEAE-4069-AAC6-76CF00AF1749}"/>
                </a:ext>
              </a:extLst>
            </p:cNvPr>
            <p:cNvSpPr txBox="1"/>
            <p:nvPr/>
          </p:nvSpPr>
          <p:spPr>
            <a:xfrm>
              <a:off x="2640839" y="5918772"/>
              <a:ext cx="1967227" cy="495435"/>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Vinay</a:t>
              </a:r>
              <a:endParaRPr lang="en-US" sz="2800" dirty="0">
                <a:latin typeface="Arial" panose="020B0604020202020204" pitchFamily="34" charset="0"/>
                <a:cs typeface="Arial" panose="020B0604020202020204" pitchFamily="34" charset="0"/>
              </a:endParaRPr>
            </a:p>
          </p:txBody>
        </p:sp>
        <p:sp>
          <p:nvSpPr>
            <p:cNvPr id="14" name="Cloud Callout 13"/>
            <p:cNvSpPr>
              <a:spLocks noChangeAspect="1"/>
            </p:cNvSpPr>
            <p:nvPr/>
          </p:nvSpPr>
          <p:spPr>
            <a:xfrm>
              <a:off x="3598314" y="3159930"/>
              <a:ext cx="1827821" cy="1224642"/>
            </a:xfrm>
            <a:prstGeom prst="cloudCallout">
              <a:avLst>
                <a:gd name="adj1" fmla="val -30674"/>
                <a:gd name="adj2" fmla="val 7963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29B681F8-0530-2C01-C09B-F5FE9A643DAE}"/>
              </a:ext>
            </a:extLst>
          </p:cNvPr>
          <p:cNvGrpSpPr/>
          <p:nvPr/>
        </p:nvGrpSpPr>
        <p:grpSpPr>
          <a:xfrm>
            <a:off x="8968365" y="3103928"/>
            <a:ext cx="3095080" cy="3235248"/>
            <a:chOff x="6967176" y="3159930"/>
            <a:chExt cx="3095080" cy="3235248"/>
          </a:xfrm>
        </p:grpSpPr>
        <p:sp>
          <p:nvSpPr>
            <p:cNvPr id="13" name="TextBox 12">
              <a:extLst>
                <a:ext uri="{FF2B5EF4-FFF2-40B4-BE49-F238E27FC236}">
                  <a16:creationId xmlns:a16="http://schemas.microsoft.com/office/drawing/2014/main" id="{B0368C08-DEAE-4069-AAC6-76CF00AF1749}"/>
                </a:ext>
              </a:extLst>
            </p:cNvPr>
            <p:cNvSpPr txBox="1"/>
            <p:nvPr/>
          </p:nvSpPr>
          <p:spPr>
            <a:xfrm>
              <a:off x="6967176" y="5910002"/>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Sade</a:t>
              </a:r>
            </a:p>
          </p:txBody>
        </p:sp>
        <p:sp>
          <p:nvSpPr>
            <p:cNvPr id="15" name="Cloud Callout 14"/>
            <p:cNvSpPr>
              <a:spLocks noChangeAspect="1"/>
            </p:cNvSpPr>
            <p:nvPr/>
          </p:nvSpPr>
          <p:spPr>
            <a:xfrm>
              <a:off x="8234435" y="3159930"/>
              <a:ext cx="1827821" cy="1224642"/>
            </a:xfrm>
            <a:prstGeom prst="cloudCallout">
              <a:avLst>
                <a:gd name="adj1" fmla="val -33503"/>
                <a:gd name="adj2" fmla="val 77214"/>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Rounded Rectangle 23">
            <a:extLst>
              <a:ext uri="{FF2B5EF4-FFF2-40B4-BE49-F238E27FC236}">
                <a16:creationId xmlns:a16="http://schemas.microsoft.com/office/drawing/2014/main" id="{2BC0B172-A947-69E3-A9F5-800564F155FF}"/>
              </a:ext>
              <a:ext uri="{C183D7F6-B498-43B3-948B-1728B52AA6E4}">
                <adec:decorative xmlns:adec="http://schemas.microsoft.com/office/drawing/2017/decorative" val="1"/>
              </a:ext>
            </a:extLst>
          </p:cNvPr>
          <p:cNvSpPr/>
          <p:nvPr/>
        </p:nvSpPr>
        <p:spPr>
          <a:xfrm>
            <a:off x="530407" y="3630337"/>
            <a:ext cx="5876192" cy="158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52055B89-3CF4-F2F2-9FF9-255A0A18A5DA}"/>
              </a:ext>
            </a:extLst>
          </p:cNvPr>
          <p:cNvSpPr txBox="1"/>
          <p:nvPr/>
        </p:nvSpPr>
        <p:spPr>
          <a:xfrm>
            <a:off x="351638" y="3888144"/>
            <a:ext cx="6054960" cy="969924"/>
          </a:xfrm>
          <a:prstGeom prst="rect">
            <a:avLst/>
          </a:prstGeom>
          <a:noFill/>
        </p:spPr>
        <p:txBody>
          <a:bodyPr wrap="square" rtlCol="0">
            <a:spAutoFit/>
          </a:bodyPr>
          <a:lstStyle/>
          <a:p>
            <a:pPr algn="ctr">
              <a:lnSpc>
                <a:spcPts val="3100"/>
              </a:lnSpc>
              <a:spcAft>
                <a:spcPts val="600"/>
              </a:spcAft>
            </a:pP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the cost of a pack</a:t>
            </a:r>
          </a:p>
          <a:p>
            <a:pPr algn="ctr">
              <a:lnSpc>
                <a:spcPts val="3100"/>
              </a:lnSpc>
              <a:spcAft>
                <a:spcPts val="600"/>
              </a:spcAft>
            </a:pPr>
            <a:r>
              <a:rPr lang="en-US" sz="2800" i="1" dirty="0">
                <a:latin typeface="Arial" panose="020B0604020202020204" pitchFamily="34" charset="0"/>
                <a:cs typeface="Arial" panose="020B0604020202020204" pitchFamily="34" charset="0"/>
              </a:rPr>
              <a:t>y</a:t>
            </a:r>
            <a:r>
              <a:rPr lang="en-US" sz="2800" dirty="0">
                <a:latin typeface="Arial" panose="020B0604020202020204" pitchFamily="34" charset="0"/>
                <a:cs typeface="Arial" panose="020B0604020202020204" pitchFamily="34" charset="0"/>
              </a:rPr>
              <a:t> = the cost of a multipack</a:t>
            </a:r>
          </a:p>
        </p:txBody>
      </p:sp>
    </p:spTree>
    <p:extLst>
      <p:ext uri="{BB962C8B-B14F-4D97-AF65-F5344CB8AC3E}">
        <p14:creationId xmlns:p14="http://schemas.microsoft.com/office/powerpoint/2010/main" val="405601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3-01-19 at 15.2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001" y="4958531"/>
            <a:ext cx="1727998" cy="1170839"/>
          </a:xfrm>
          <a:prstGeom prst="rect">
            <a:avLst/>
          </a:prstGeom>
        </p:spPr>
      </p:pic>
      <p:pic>
        <p:nvPicPr>
          <p:cNvPr id="5" name="Picture 4" descr="Screen shot 2023-01-19 at 15.27.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6549" y="4884792"/>
            <a:ext cx="2082800" cy="1308100"/>
          </a:xfrm>
          <a:prstGeom prst="rect">
            <a:avLst/>
          </a:prstGeom>
        </p:spPr>
      </p:pic>
      <p:pic>
        <p:nvPicPr>
          <p:cNvPr id="7" name="Picture 6" descr="Screen shot 2023-01-19 at 15.27.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564" y="4918599"/>
            <a:ext cx="2124000" cy="1213716"/>
          </a:xfrm>
          <a:prstGeom prst="rect">
            <a:avLst/>
          </a:prstGeom>
        </p:spPr>
      </p:pic>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11</a:t>
            </a:fld>
            <a:endParaRPr lang="en-US" b="1" dirty="0">
              <a:solidFill>
                <a:srgbClr val="00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0368C08-DEAE-4069-AAC6-76CF00AF1749}"/>
              </a:ext>
            </a:extLst>
          </p:cNvPr>
          <p:cNvSpPr txBox="1"/>
          <p:nvPr/>
        </p:nvSpPr>
        <p:spPr>
          <a:xfrm>
            <a:off x="350659" y="3818825"/>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Tia</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20" name="Picture 19"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6"/>
          <a:srcRect l="15209" r="-15209"/>
          <a:stretch/>
        </p:blipFill>
        <p:spPr>
          <a:xfrm>
            <a:off x="1535957" y="3100541"/>
            <a:ext cx="1799996" cy="1799996"/>
          </a:xfrm>
          <a:prstGeom prst="rect">
            <a:avLst/>
          </a:prstGeom>
        </p:spPr>
      </p:pic>
      <p:pic>
        <p:nvPicPr>
          <p:cNvPr id="21" name="Picture 20"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7"/>
          <a:srcRect l="26551" r="25316"/>
          <a:stretch/>
        </p:blipFill>
        <p:spPr>
          <a:xfrm>
            <a:off x="4702632" y="3042398"/>
            <a:ext cx="866394" cy="1800000"/>
          </a:xfrm>
          <a:prstGeom prst="rect">
            <a:avLst/>
          </a:prstGeom>
        </p:spPr>
      </p:pic>
      <p:sp>
        <p:nvSpPr>
          <p:cNvPr id="23" name="TextBox 22">
            <a:extLst>
              <a:ext uri="{FF2B5EF4-FFF2-40B4-BE49-F238E27FC236}">
                <a16:creationId xmlns:a16="http://schemas.microsoft.com/office/drawing/2014/main" id="{B0368C08-DEAE-4069-AAC6-76CF00AF1749}"/>
              </a:ext>
            </a:extLst>
          </p:cNvPr>
          <p:cNvSpPr txBox="1"/>
          <p:nvPr/>
        </p:nvSpPr>
        <p:spPr>
          <a:xfrm>
            <a:off x="3189690" y="3790708"/>
            <a:ext cx="1967227" cy="495435"/>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Vinay</a:t>
            </a:r>
            <a:endParaRPr lang="en-US" sz="28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0368C08-DEAE-4069-AAC6-76CF00AF1749}"/>
              </a:ext>
            </a:extLst>
          </p:cNvPr>
          <p:cNvSpPr txBox="1"/>
          <p:nvPr/>
        </p:nvSpPr>
        <p:spPr>
          <a:xfrm>
            <a:off x="975107" y="1619224"/>
            <a:ext cx="7304901" cy="969924"/>
          </a:xfrm>
          <a:prstGeom prst="rect">
            <a:avLst/>
          </a:prstGeom>
          <a:noFill/>
        </p:spPr>
        <p:txBody>
          <a:bodyPr wrap="square" rtlCol="0">
            <a:spAutoFit/>
          </a:bodyPr>
          <a:lstStyle/>
          <a:p>
            <a:pPr algn="ctr">
              <a:lnSpc>
                <a:spcPts val="3100"/>
              </a:lnSpc>
              <a:spcAft>
                <a:spcPts val="600"/>
              </a:spcAft>
            </a:pP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the cost of a pack</a:t>
            </a:r>
          </a:p>
          <a:p>
            <a:pPr algn="ctr">
              <a:lnSpc>
                <a:spcPts val="3100"/>
              </a:lnSpc>
              <a:spcAft>
                <a:spcPts val="600"/>
              </a:spcAft>
            </a:pPr>
            <a:r>
              <a:rPr lang="en-US" sz="2800" i="1" dirty="0">
                <a:latin typeface="Arial" panose="020B0604020202020204" pitchFamily="34" charset="0"/>
                <a:cs typeface="Arial" panose="020B0604020202020204" pitchFamily="34" charset="0"/>
              </a:rPr>
              <a:t>y</a:t>
            </a:r>
            <a:r>
              <a:rPr lang="en-US" sz="2800" dirty="0">
                <a:latin typeface="Arial" panose="020B0604020202020204" pitchFamily="34" charset="0"/>
                <a:cs typeface="Arial" panose="020B0604020202020204" pitchFamily="34" charset="0"/>
              </a:rPr>
              <a:t> = the cost of a multipack</a:t>
            </a:r>
          </a:p>
        </p:txBody>
      </p:sp>
      <p:sp>
        <p:nvSpPr>
          <p:cNvPr id="29"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1201632" y="1366922"/>
            <a:ext cx="6911999" cy="158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1127474" y="5017166"/>
            <a:ext cx="1800000" cy="104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3769025" y="5017169"/>
            <a:ext cx="1800000" cy="104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6512174" y="5017172"/>
            <a:ext cx="1800000" cy="104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Cost of a multipack of wipes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34" name="Isosceles Triangle 33">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36" name="TextBox 35">
            <a:extLst>
              <a:ext uri="{FF2B5EF4-FFF2-40B4-BE49-F238E27FC236}">
                <a16:creationId xmlns:a16="http://schemas.microsoft.com/office/drawing/2014/main" id="{92B977E0-1E79-4D70-AE9B-F5ACB10F60B4}"/>
              </a:ext>
            </a:extLst>
          </p:cNvPr>
          <p:cNvSpPr txBox="1">
            <a:spLocks/>
          </p:cNvSpPr>
          <p:nvPr/>
        </p:nvSpPr>
        <p:spPr>
          <a:xfrm>
            <a:off x="8867295" y="3135262"/>
            <a:ext cx="2743199" cy="578882"/>
          </a:xfrm>
          <a:prstGeom prst="roundRect">
            <a:avLst/>
          </a:prstGeom>
          <a:solidFill>
            <a:srgbClr val="FFDDF1"/>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a:cs typeface="Arial"/>
              </a:rPr>
              <a:t>Who is right?</a:t>
            </a:r>
            <a:endParaRPr lang="en-GB" sz="2400" b="1" i="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0368C08-DEAE-4069-AAC6-76CF00AF1749}"/>
              </a:ext>
            </a:extLst>
          </p:cNvPr>
          <p:cNvSpPr txBox="1"/>
          <p:nvPr/>
        </p:nvSpPr>
        <p:spPr>
          <a:xfrm>
            <a:off x="5754975" y="3826567"/>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Sade</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26" name="Picture 25">
            <a:extLst>
              <a:ext uri="{FF2B5EF4-FFF2-40B4-BE49-F238E27FC236}">
                <a16:creationId xmlns:a16="http://schemas.microsoft.com/office/drawing/2014/main" id="{B06C8EC8-2A70-4D21-9B2E-256BA2BF97B6}"/>
              </a:ext>
            </a:extLst>
          </p:cNvPr>
          <p:cNvPicPr>
            <a:picLocks noChangeAspect="1"/>
          </p:cNvPicPr>
          <p:nvPr/>
        </p:nvPicPr>
        <p:blipFill>
          <a:blip r:embed="rId8"/>
          <a:stretch>
            <a:fillRect/>
          </a:stretch>
        </p:blipFill>
        <p:spPr>
          <a:xfrm>
            <a:off x="7157880" y="3024169"/>
            <a:ext cx="1261981" cy="1920406"/>
          </a:xfrm>
          <a:prstGeom prst="rect">
            <a:avLst/>
          </a:prstGeom>
        </p:spPr>
      </p:pic>
    </p:spTree>
    <p:extLst>
      <p:ext uri="{BB962C8B-B14F-4D97-AF65-F5344CB8AC3E}">
        <p14:creationId xmlns:p14="http://schemas.microsoft.com/office/powerpoint/2010/main" val="198630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creen shot 2023-01-19 at 15.27.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64" y="3115199"/>
            <a:ext cx="2124000" cy="1213716"/>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01977"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Why is Tia’s equation correct?</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12</a:t>
            </a:fld>
            <a:endParaRPr lang="en-US" b="1" dirty="0">
              <a:solidFill>
                <a:srgbClr val="00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26" name="Isosceles Triangle 25">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3" y="-17450"/>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B0368C08-DEAE-4069-AAC6-76CF00AF1749}"/>
              </a:ext>
            </a:extLst>
          </p:cNvPr>
          <p:cNvSpPr txBox="1"/>
          <p:nvPr/>
        </p:nvSpPr>
        <p:spPr>
          <a:xfrm>
            <a:off x="8028820" y="3860205"/>
            <a:ext cx="3147180" cy="892979"/>
          </a:xfrm>
          <a:prstGeom prst="rect">
            <a:avLst/>
          </a:prstGeom>
          <a:noFill/>
        </p:spPr>
        <p:txBody>
          <a:bodyPr wrap="square" rtlCol="0">
            <a:spAutoFit/>
          </a:bodyPr>
          <a:lstStyle/>
          <a:p>
            <a:pPr algn="ctr">
              <a:lnSpc>
                <a:spcPts val="3100"/>
              </a:lnSpc>
              <a:spcAft>
                <a:spcPts val="600"/>
              </a:spcAft>
            </a:pPr>
            <a:r>
              <a:rPr lang="en-US" sz="2800" dirty="0">
                <a:latin typeface="Arial" panose="020B0604020202020204" pitchFamily="34" charset="0"/>
                <a:cs typeface="Arial" panose="020B0604020202020204" pitchFamily="34" charset="0"/>
              </a:rPr>
              <a:t>Cost of </a:t>
            </a:r>
            <a:r>
              <a:rPr lang="en-US" sz="2800" b="1" dirty="0">
                <a:latin typeface="Arial" panose="020B0604020202020204" pitchFamily="34" charset="0"/>
                <a:cs typeface="Arial" panose="020B0604020202020204" pitchFamily="34" charset="0"/>
              </a:rPr>
              <a:t>6 packs</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6 × cost of </a:t>
            </a:r>
            <a:r>
              <a:rPr lang="en-US" sz="2800" b="1" dirty="0">
                <a:latin typeface="Arial" panose="020B0604020202020204" pitchFamily="34" charset="0"/>
                <a:cs typeface="Arial" panose="020B0604020202020204" pitchFamily="34" charset="0"/>
              </a:rPr>
              <a:t>1 pack.</a:t>
            </a:r>
            <a:endParaRPr lang="en-US" sz="2800" b="1" i="1"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0368C08-DEAE-4069-AAC6-76CF00AF1749}"/>
              </a:ext>
            </a:extLst>
          </p:cNvPr>
          <p:cNvSpPr txBox="1"/>
          <p:nvPr/>
        </p:nvSpPr>
        <p:spPr>
          <a:xfrm>
            <a:off x="593989" y="4778315"/>
            <a:ext cx="6512902" cy="969924"/>
          </a:xfrm>
          <a:prstGeom prst="rect">
            <a:avLst/>
          </a:prstGeom>
          <a:noFill/>
        </p:spPr>
        <p:txBody>
          <a:bodyPr wrap="square" rtlCol="0">
            <a:spAutoFit/>
          </a:bodyPr>
          <a:lstStyle/>
          <a:p>
            <a:pPr algn="ctr">
              <a:lnSpc>
                <a:spcPts val="3100"/>
              </a:lnSpc>
              <a:spcAft>
                <a:spcPts val="600"/>
              </a:spcAft>
            </a:pP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 the cost of a pack</a:t>
            </a:r>
          </a:p>
          <a:p>
            <a:pPr algn="ctr">
              <a:lnSpc>
                <a:spcPts val="3100"/>
              </a:lnSpc>
              <a:spcAft>
                <a:spcPts val="600"/>
              </a:spcAft>
            </a:pPr>
            <a:r>
              <a:rPr lang="en-US" sz="2400" i="1" dirty="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 the cost of a multipack</a:t>
            </a:r>
          </a:p>
        </p:txBody>
      </p:sp>
      <p:sp>
        <p:nvSpPr>
          <p:cNvPr id="56"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773573" y="4645405"/>
            <a:ext cx="6302486" cy="1332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aphicFrame>
        <p:nvGraphicFramePr>
          <p:cNvPr id="31" name="Table 30"/>
          <p:cNvGraphicFramePr>
            <a:graphicFrameLocks noGrp="1"/>
          </p:cNvGraphicFramePr>
          <p:nvPr>
            <p:extLst>
              <p:ext uri="{D42A27DB-BD31-4B8C-83A1-F6EECF244321}">
                <p14:modId xmlns:p14="http://schemas.microsoft.com/office/powerpoint/2010/main" val="337232047"/>
              </p:ext>
            </p:extLst>
          </p:nvPr>
        </p:nvGraphicFramePr>
        <p:xfrm>
          <a:off x="8288832" y="2724533"/>
          <a:ext cx="2495340" cy="792480"/>
        </p:xfrm>
        <a:graphic>
          <a:graphicData uri="http://schemas.openxmlformats.org/drawingml/2006/table">
            <a:tbl>
              <a:tblPr firstRow="1" bandRow="1">
                <a:tableStyleId>{5C22544A-7EE6-4342-B048-85BDC9FD1C3A}</a:tableStyleId>
              </a:tblPr>
              <a:tblGrid>
                <a:gridCol w="831780">
                  <a:extLst>
                    <a:ext uri="{9D8B030D-6E8A-4147-A177-3AD203B41FA5}">
                      <a16:colId xmlns:a16="http://schemas.microsoft.com/office/drawing/2014/main" val="20000"/>
                    </a:ext>
                  </a:extLst>
                </a:gridCol>
                <a:gridCol w="831780">
                  <a:extLst>
                    <a:ext uri="{9D8B030D-6E8A-4147-A177-3AD203B41FA5}">
                      <a16:colId xmlns:a16="http://schemas.microsoft.com/office/drawing/2014/main" val="20001"/>
                    </a:ext>
                  </a:extLst>
                </a:gridCol>
                <a:gridCol w="831780">
                  <a:extLst>
                    <a:ext uri="{9D8B030D-6E8A-4147-A177-3AD203B41FA5}">
                      <a16:colId xmlns:a16="http://schemas.microsoft.com/office/drawing/2014/main" val="20002"/>
                    </a:ext>
                  </a:extLst>
                </a:gridCol>
              </a:tblGrid>
              <a:tr h="370840">
                <a:tc>
                  <a:txBody>
                    <a:bodyPr/>
                    <a:lstStyle/>
                    <a:p>
                      <a:pPr algn="ctr"/>
                      <a:r>
                        <a:rPr lang="en-US" sz="2000" b="1" i="1" dirty="0">
                          <a:solidFill>
                            <a:srgbClr val="000000"/>
                          </a:solidFill>
                        </a:rPr>
                        <a:t>£1.50</a:t>
                      </a:r>
                      <a:endParaRPr lang="en-US" b="1" i="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dirty="0">
                          <a:solidFill>
                            <a:srgbClr val="000000"/>
                          </a:solidFill>
                        </a:rPr>
                        <a:t>£1.50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dirty="0">
                          <a:solidFill>
                            <a:srgbClr val="000000"/>
                          </a:solidFill>
                        </a:rPr>
                        <a:t>£1.50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dirty="0">
                          <a:solidFill>
                            <a:srgbClr val="000000"/>
                          </a:solidFill>
                        </a:rPr>
                        <a:t>£1.50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dirty="0">
                          <a:solidFill>
                            <a:srgbClr val="000000"/>
                          </a:solidFill>
                        </a:rPr>
                        <a:t>£1.50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dirty="0">
                          <a:solidFill>
                            <a:srgbClr val="000000"/>
                          </a:solidFill>
                        </a:rPr>
                        <a:t>£1.50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2" name="Picture 1" descr="A stick figure drawing of a girl.">
            <a:extLst>
              <a:ext uri="{FF2B5EF4-FFF2-40B4-BE49-F238E27FC236}">
                <a16:creationId xmlns:a16="http://schemas.microsoft.com/office/drawing/2014/main" id="{5D374D61-10F9-8260-1178-B26C92454181}"/>
              </a:ext>
            </a:extLst>
          </p:cNvPr>
          <p:cNvPicPr>
            <a:picLocks noChangeAspect="1"/>
          </p:cNvPicPr>
          <p:nvPr/>
        </p:nvPicPr>
        <p:blipFill rotWithShape="1">
          <a:blip r:embed="rId4"/>
          <a:srcRect l="15209" r="-15209"/>
          <a:stretch/>
        </p:blipFill>
        <p:spPr>
          <a:xfrm>
            <a:off x="1163989" y="1320955"/>
            <a:ext cx="1799996" cy="1799996"/>
          </a:xfrm>
          <a:prstGeom prst="rect">
            <a:avLst/>
          </a:prstGeom>
        </p:spPr>
      </p:pic>
      <p:sp>
        <p:nvSpPr>
          <p:cNvPr id="8" name="Rounded Rectangle 23">
            <a:extLst>
              <a:ext uri="{FF2B5EF4-FFF2-40B4-BE49-F238E27FC236}">
                <a16:creationId xmlns:a16="http://schemas.microsoft.com/office/drawing/2014/main" id="{B564CC47-0000-92A0-FC3E-E9449B8464A6}"/>
              </a:ext>
              <a:ext uri="{C183D7F6-B498-43B3-948B-1728B52AA6E4}">
                <adec:decorative xmlns:adec="http://schemas.microsoft.com/office/drawing/2017/decorative" val="1"/>
              </a:ext>
            </a:extLst>
          </p:cNvPr>
          <p:cNvSpPr/>
          <p:nvPr/>
        </p:nvSpPr>
        <p:spPr>
          <a:xfrm>
            <a:off x="755506" y="3237580"/>
            <a:ext cx="1800000" cy="104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B0368C08-DEAE-4069-AAC6-76CF00AF1749}"/>
              </a:ext>
            </a:extLst>
          </p:cNvPr>
          <p:cNvSpPr txBox="1"/>
          <p:nvPr/>
        </p:nvSpPr>
        <p:spPr>
          <a:xfrm>
            <a:off x="7250964" y="1129212"/>
            <a:ext cx="4382236" cy="1357209"/>
          </a:xfrm>
          <a:prstGeom prst="rect">
            <a:avLst/>
          </a:prstGeom>
          <a:noFill/>
        </p:spPr>
        <p:txBody>
          <a:bodyPr wrap="square" rtlCol="0">
            <a:spAutoFit/>
          </a:bodyPr>
          <a:lstStyle/>
          <a:p>
            <a:pPr>
              <a:lnSpc>
                <a:spcPts val="3100"/>
              </a:lnSpc>
              <a:spcAft>
                <a:spcPts val="600"/>
              </a:spcAft>
            </a:pPr>
            <a:r>
              <a:rPr lang="en-US" sz="2400" u="sng" dirty="0">
                <a:latin typeface="Arial" panose="020B0604020202020204" pitchFamily="34" charset="0"/>
                <a:cs typeface="Arial" panose="020B0604020202020204" pitchFamily="34" charset="0"/>
              </a:rPr>
              <a:t>Example</a:t>
            </a:r>
            <a:r>
              <a:rPr lang="en-US" sz="2400" dirty="0">
                <a:latin typeface="Arial" panose="020B0604020202020204" pitchFamily="34" charset="0"/>
                <a:cs typeface="Arial" panose="020B0604020202020204" pitchFamily="34" charset="0"/>
              </a:rPr>
              <a:t>:</a:t>
            </a:r>
          </a:p>
          <a:p>
            <a:pPr>
              <a:lnSpc>
                <a:spcPts val="3100"/>
              </a:lnSpc>
              <a:spcAft>
                <a:spcPts val="600"/>
              </a:spcAft>
            </a:pPr>
            <a:r>
              <a:rPr lang="en-US" sz="2400" dirty="0">
                <a:latin typeface="Arial" panose="020B0604020202020204" pitchFamily="34" charset="0"/>
                <a:cs typeface="Arial" panose="020B0604020202020204" pitchFamily="34" charset="0"/>
              </a:rPr>
              <a:t>If </a:t>
            </a:r>
            <a:r>
              <a:rPr lang="en-US" sz="2400" b="1" dirty="0">
                <a:latin typeface="Arial" panose="020B0604020202020204" pitchFamily="34" charset="0"/>
                <a:cs typeface="Arial" panose="020B0604020202020204" pitchFamily="34" charset="0"/>
              </a:rPr>
              <a:t>1 pack</a:t>
            </a:r>
            <a:r>
              <a:rPr lang="en-US" sz="2400" dirty="0">
                <a:latin typeface="Arial" panose="020B0604020202020204" pitchFamily="34" charset="0"/>
                <a:cs typeface="Arial" panose="020B0604020202020204" pitchFamily="34" charset="0"/>
              </a:rPr>
              <a:t> of wipes costs £1.50,</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what do </a:t>
            </a:r>
            <a:r>
              <a:rPr lang="en-US" sz="2400" b="1" dirty="0">
                <a:latin typeface="Arial" panose="020B0604020202020204" pitchFamily="34" charset="0"/>
                <a:cs typeface="Arial" panose="020B0604020202020204" pitchFamily="34" charset="0"/>
              </a:rPr>
              <a:t>6 packs</a:t>
            </a:r>
            <a:r>
              <a:rPr lang="en-US" sz="2400" dirty="0">
                <a:latin typeface="Arial" panose="020B0604020202020204" pitchFamily="34" charset="0"/>
                <a:cs typeface="Arial" panose="020B0604020202020204" pitchFamily="34" charset="0"/>
              </a:rPr>
              <a:t> cost?</a:t>
            </a:r>
          </a:p>
        </p:txBody>
      </p:sp>
      <p:sp>
        <p:nvSpPr>
          <p:cNvPr id="28" name="TextBox 27">
            <a:extLst>
              <a:ext uri="{FF2B5EF4-FFF2-40B4-BE49-F238E27FC236}">
                <a16:creationId xmlns:a16="http://schemas.microsoft.com/office/drawing/2014/main" id="{B0368C08-DEAE-4069-AAC6-76CF00AF1749}"/>
              </a:ext>
            </a:extLst>
          </p:cNvPr>
          <p:cNvSpPr txBox="1"/>
          <p:nvPr/>
        </p:nvSpPr>
        <p:spPr>
          <a:xfrm>
            <a:off x="3939420" y="3428405"/>
            <a:ext cx="1967227" cy="495435"/>
          </a:xfrm>
          <a:prstGeom prst="rect">
            <a:avLst/>
          </a:prstGeom>
          <a:noFill/>
        </p:spPr>
        <p:txBody>
          <a:bodyPr wrap="square" rtlCol="0">
            <a:spAutoFit/>
          </a:bodyPr>
          <a:lstStyle/>
          <a:p>
            <a:pPr algn="ctr">
              <a:lnSpc>
                <a:spcPts val="3100"/>
              </a:lnSpc>
              <a:spcAft>
                <a:spcPts val="600"/>
              </a:spcAft>
            </a:pPr>
            <a:r>
              <a:rPr lang="en-US" sz="2800" i="1" dirty="0">
                <a:latin typeface="Arial" panose="020B0604020202020204" pitchFamily="34" charset="0"/>
                <a:cs typeface="Arial" panose="020B0604020202020204" pitchFamily="34" charset="0"/>
              </a:rPr>
              <a:t>y</a:t>
            </a:r>
            <a:r>
              <a:rPr lang="en-US" sz="2800" dirty="0">
                <a:latin typeface="Arial" panose="020B0604020202020204" pitchFamily="34" charset="0"/>
                <a:cs typeface="Arial" panose="020B0604020202020204" pitchFamily="34" charset="0"/>
              </a:rPr>
              <a:t> = 6</a:t>
            </a:r>
            <a:r>
              <a:rPr lang="en-US" sz="2800" i="1" dirty="0">
                <a:latin typeface="Arial" panose="020B0604020202020204" pitchFamily="34" charset="0"/>
                <a:cs typeface="Arial" panose="020B0604020202020204" pitchFamily="34" charset="0"/>
              </a:rPr>
              <a:t>x</a:t>
            </a:r>
          </a:p>
        </p:txBody>
      </p:sp>
      <p:graphicFrame>
        <p:nvGraphicFramePr>
          <p:cNvPr id="29" name="Table 28"/>
          <p:cNvGraphicFramePr>
            <a:graphicFrameLocks noGrp="1"/>
          </p:cNvGraphicFramePr>
          <p:nvPr>
            <p:extLst>
              <p:ext uri="{D42A27DB-BD31-4B8C-83A1-F6EECF244321}">
                <p14:modId xmlns:p14="http://schemas.microsoft.com/office/powerpoint/2010/main" val="1721968675"/>
              </p:ext>
            </p:extLst>
          </p:nvPr>
        </p:nvGraphicFramePr>
        <p:xfrm>
          <a:off x="3742232" y="2470533"/>
          <a:ext cx="2495340" cy="792480"/>
        </p:xfrm>
        <a:graphic>
          <a:graphicData uri="http://schemas.openxmlformats.org/drawingml/2006/table">
            <a:tbl>
              <a:tblPr firstRow="1" bandRow="1">
                <a:tableStyleId>{5C22544A-7EE6-4342-B048-85BDC9FD1C3A}</a:tableStyleId>
              </a:tblPr>
              <a:tblGrid>
                <a:gridCol w="831780">
                  <a:extLst>
                    <a:ext uri="{9D8B030D-6E8A-4147-A177-3AD203B41FA5}">
                      <a16:colId xmlns:a16="http://schemas.microsoft.com/office/drawing/2014/main" val="20000"/>
                    </a:ext>
                  </a:extLst>
                </a:gridCol>
                <a:gridCol w="831780">
                  <a:extLst>
                    <a:ext uri="{9D8B030D-6E8A-4147-A177-3AD203B41FA5}">
                      <a16:colId xmlns:a16="http://schemas.microsoft.com/office/drawing/2014/main" val="20001"/>
                    </a:ext>
                  </a:extLst>
                </a:gridCol>
                <a:gridCol w="831780">
                  <a:extLst>
                    <a:ext uri="{9D8B030D-6E8A-4147-A177-3AD203B41FA5}">
                      <a16:colId xmlns:a16="http://schemas.microsoft.com/office/drawing/2014/main" val="20002"/>
                    </a:ext>
                  </a:extLst>
                </a:gridCol>
              </a:tblGrid>
              <a:tr h="370840">
                <a:tc>
                  <a:txBody>
                    <a:bodyPr/>
                    <a:lstStyle/>
                    <a:p>
                      <a:pPr algn="ctr"/>
                      <a:r>
                        <a:rPr lang="en-US" sz="2000" b="1" i="1" dirty="0">
                          <a:solidFill>
                            <a:srgbClr val="000000"/>
                          </a:solidFill>
                        </a:rPr>
                        <a:t>X</a:t>
                      </a:r>
                      <a:endParaRPr lang="en-US" b="1" i="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i="1" dirty="0">
                          <a:solidFill>
                            <a:srgbClr val="000000"/>
                          </a:solidFill>
                        </a:rPr>
                        <a:t>X</a:t>
                      </a:r>
                      <a:endParaRPr lang="en-US" sz="2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i="1" dirty="0">
                          <a:solidFill>
                            <a:srgbClr val="000000"/>
                          </a:solidFill>
                        </a:rPr>
                        <a:t>X</a:t>
                      </a:r>
                      <a:endParaRPr lang="en-US" sz="2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2000" b="1" i="1" dirty="0">
                          <a:solidFill>
                            <a:srgbClr val="000000"/>
                          </a:solidFill>
                        </a:rPr>
                        <a:t>X</a:t>
                      </a:r>
                      <a:endParaRPr lang="en-US" sz="2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i="1" dirty="0">
                          <a:solidFill>
                            <a:srgbClr val="000000"/>
                          </a:solidFill>
                        </a:rPr>
                        <a:t>X</a:t>
                      </a:r>
                      <a:endParaRPr lang="en-US" sz="2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i="1" dirty="0">
                          <a:solidFill>
                            <a:srgbClr val="000000"/>
                          </a:solidFill>
                        </a:rPr>
                        <a:t>X</a:t>
                      </a:r>
                      <a:endParaRPr lang="en-US" sz="2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2" name="TextBox 31">
            <a:extLst>
              <a:ext uri="{FF2B5EF4-FFF2-40B4-BE49-F238E27FC236}">
                <a16:creationId xmlns:a16="http://schemas.microsoft.com/office/drawing/2014/main" id="{B0368C08-DEAE-4069-AAC6-76CF00AF1749}"/>
              </a:ext>
            </a:extLst>
          </p:cNvPr>
          <p:cNvSpPr txBox="1"/>
          <p:nvPr/>
        </p:nvSpPr>
        <p:spPr>
          <a:xfrm>
            <a:off x="8028820" y="5104805"/>
            <a:ext cx="3147180" cy="892979"/>
          </a:xfrm>
          <a:prstGeom prst="rect">
            <a:avLst/>
          </a:prstGeom>
          <a:noFill/>
        </p:spPr>
        <p:txBody>
          <a:bodyPr wrap="square" rtlCol="0">
            <a:spAutoFit/>
          </a:bodyPr>
          <a:lstStyle/>
          <a:p>
            <a:pPr algn="ctr">
              <a:lnSpc>
                <a:spcPts val="3100"/>
              </a:lnSpc>
              <a:spcAft>
                <a:spcPts val="600"/>
              </a:spcAft>
            </a:pPr>
            <a:r>
              <a:rPr lang="en-US" sz="2800" dirty="0">
                <a:latin typeface="Arial" panose="020B0604020202020204" pitchFamily="34" charset="0"/>
                <a:cs typeface="Arial" panose="020B0604020202020204" pitchFamily="34" charset="0"/>
              </a:rPr>
              <a:t>Cost of </a:t>
            </a:r>
            <a:r>
              <a:rPr lang="en-US" sz="2800" b="1" dirty="0">
                <a:latin typeface="Arial" panose="020B0604020202020204" pitchFamily="34" charset="0"/>
                <a:cs typeface="Arial" panose="020B0604020202020204" pitchFamily="34" charset="0"/>
              </a:rPr>
              <a:t>6 packs</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6 × £1.50.</a:t>
            </a:r>
            <a:endParaRPr lang="en-US"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59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7" grpId="0"/>
      <p:bldP spid="28"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2959B6-490E-A144-8C7C-88267F972F69}" type="slidenum">
              <a:rPr lang="en-US" smtClean="0"/>
              <a:t>13</a:t>
            </a:fld>
            <a:endParaRPr lang="en-US" dirty="0"/>
          </a:p>
        </p:txBody>
      </p:sp>
      <p:sp>
        <p:nvSpPr>
          <p:cNvPr id="32" name="TextBox 31">
            <a:extLst>
              <a:ext uri="{FF2B5EF4-FFF2-40B4-BE49-F238E27FC236}">
                <a16:creationId xmlns:a16="http://schemas.microsoft.com/office/drawing/2014/main" id="{92B977E0-1E79-4D70-AE9B-F5ACB10F60B4}"/>
              </a:ext>
            </a:extLst>
          </p:cNvPr>
          <p:cNvSpPr txBox="1"/>
          <p:nvPr/>
        </p:nvSpPr>
        <p:spPr>
          <a:xfrm>
            <a:off x="416669" y="1388142"/>
            <a:ext cx="5189554" cy="4597003"/>
          </a:xfrm>
          <a:prstGeom prst="roundRect">
            <a:avLst/>
          </a:prstGeom>
          <a:noFill/>
          <a:ln>
            <a:solidFill>
              <a:schemeClr val="tx1"/>
            </a:solidFill>
          </a:ln>
        </p:spPr>
        <p:txBody>
          <a:bodyPr wrap="square" rtlCol="0">
            <a:spAutoFit/>
          </a:bodyPr>
          <a:lstStyle>
            <a:defPPr>
              <a:defRPr lang="en-US"/>
            </a:defPPr>
            <a:lvl1pPr>
              <a:defRPr sz="2800" b="0" i="1">
                <a:latin typeface="Cambria Math"/>
              </a:defRPr>
            </a:lvl1pPr>
          </a:lstStyle>
          <a:p>
            <a:pPr algn="ctr"/>
            <a:r>
              <a:rPr lang="en-GB" sz="2400" dirty="0">
                <a:latin typeface="Arial"/>
                <a:cs typeface="Arial"/>
              </a:rPr>
              <a:t>d = </a:t>
            </a:r>
            <a:r>
              <a:rPr lang="en-GB" sz="2400" i="0" dirty="0">
                <a:latin typeface="Arial"/>
                <a:cs typeface="Arial"/>
              </a:rPr>
              <a:t>number of ‘deluxe’ multipacks</a:t>
            </a:r>
          </a:p>
          <a:p>
            <a:pPr algn="ctr"/>
            <a:r>
              <a:rPr lang="en-GB" sz="2400" i="0" dirty="0">
                <a:latin typeface="Arial"/>
                <a:cs typeface="Arial"/>
              </a:rPr>
              <a:t>ordered</a:t>
            </a:r>
            <a:br>
              <a:rPr lang="en-GB" sz="2400" i="0" dirty="0">
                <a:latin typeface="Arial"/>
                <a:cs typeface="Arial"/>
              </a:rPr>
            </a:br>
            <a:endParaRPr lang="en-GB" sz="2400" i="0" dirty="0">
              <a:latin typeface="Arial"/>
              <a:cs typeface="Arial"/>
            </a:endParaRPr>
          </a:p>
          <a:p>
            <a:pPr algn="ctr"/>
            <a:r>
              <a:rPr lang="en-GB" sz="2400" dirty="0">
                <a:latin typeface="Arial"/>
                <a:cs typeface="Arial"/>
              </a:rPr>
              <a:t>b = </a:t>
            </a:r>
            <a:r>
              <a:rPr lang="en-GB" sz="2400" i="0" dirty="0">
                <a:latin typeface="Arial"/>
                <a:cs typeface="Arial"/>
              </a:rPr>
              <a:t>number of ‘basic’ multipacks</a:t>
            </a:r>
          </a:p>
          <a:p>
            <a:pPr algn="ctr"/>
            <a:r>
              <a:rPr lang="en-GB" sz="2400" i="0" dirty="0">
                <a:latin typeface="Arial"/>
                <a:cs typeface="Arial"/>
              </a:rPr>
              <a:t>ordered</a:t>
            </a:r>
            <a:br>
              <a:rPr lang="en-GB" sz="2400" i="0" dirty="0">
                <a:latin typeface="Arial"/>
                <a:cs typeface="Arial"/>
              </a:rPr>
            </a:br>
            <a:endParaRPr lang="en-GB" sz="2400" i="0" dirty="0">
              <a:latin typeface="Arial"/>
              <a:cs typeface="Arial"/>
            </a:endParaRPr>
          </a:p>
          <a:p>
            <a:pPr algn="ctr"/>
            <a:r>
              <a:rPr lang="en-GB" sz="2400" dirty="0">
                <a:latin typeface="Arial"/>
                <a:cs typeface="Arial"/>
              </a:rPr>
              <a:t>w = </a:t>
            </a:r>
            <a:r>
              <a:rPr lang="en-GB" sz="2400" i="0" dirty="0">
                <a:latin typeface="Arial"/>
                <a:cs typeface="Arial"/>
              </a:rPr>
              <a:t>cost (in £) of a multipack of ‘deluxe’ wipes</a:t>
            </a:r>
            <a:br>
              <a:rPr lang="en-GB" sz="2400" i="0" dirty="0">
                <a:latin typeface="Arial"/>
                <a:cs typeface="Arial"/>
              </a:rPr>
            </a:br>
            <a:endParaRPr lang="en-GB" sz="2400" i="0" dirty="0">
              <a:latin typeface="Arial"/>
              <a:cs typeface="Arial"/>
            </a:endParaRPr>
          </a:p>
          <a:p>
            <a:pPr algn="ctr"/>
            <a:r>
              <a:rPr lang="en-GB" sz="2400" dirty="0">
                <a:latin typeface="Arial"/>
                <a:cs typeface="Arial"/>
              </a:rPr>
              <a:t>z = </a:t>
            </a:r>
            <a:r>
              <a:rPr lang="en-GB" sz="2400" i="0" dirty="0">
                <a:latin typeface="Arial"/>
                <a:cs typeface="Arial"/>
              </a:rPr>
              <a:t>cost (in £) of a multipack of ‘basic’ wipes</a:t>
            </a:r>
            <a:endParaRPr lang="en-GB" sz="2400" b="1" i="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0368C08-DEAE-4069-AAC6-76CF00AF1749}"/>
              </a:ext>
            </a:extLst>
          </p:cNvPr>
          <p:cNvSpPr txBox="1"/>
          <p:nvPr/>
        </p:nvSpPr>
        <p:spPr>
          <a:xfrm>
            <a:off x="6722482" y="2829801"/>
            <a:ext cx="2123999" cy="495435"/>
          </a:xfrm>
          <a:prstGeom prst="rect">
            <a:avLst/>
          </a:prstGeom>
          <a:noFill/>
        </p:spPr>
        <p:txBody>
          <a:bodyPr wrap="square" rtlCol="0">
            <a:spAutoFit/>
          </a:bodyPr>
          <a:lstStyle/>
          <a:p>
            <a:pPr algn="ctr">
              <a:lnSpc>
                <a:spcPts val="3100"/>
              </a:lnSpc>
              <a:spcAft>
                <a:spcPts val="600"/>
              </a:spcAft>
            </a:pPr>
            <a:r>
              <a:rPr lang="en-US" sz="2800" i="1" dirty="0">
                <a:latin typeface="Arial" panose="020B0604020202020204" pitchFamily="34" charset="0"/>
                <a:cs typeface="Arial" panose="020B0604020202020204" pitchFamily="34" charset="0"/>
              </a:rPr>
              <a:t>w</a:t>
            </a:r>
            <a:r>
              <a:rPr lang="en-US" sz="2800" dirty="0">
                <a:latin typeface="Arial" panose="020B0604020202020204" pitchFamily="34" charset="0"/>
                <a:cs typeface="Arial" panose="020B0604020202020204" pitchFamily="34" charset="0"/>
              </a:rPr>
              <a:t> + </a:t>
            </a:r>
            <a:r>
              <a:rPr lang="en-US" sz="2800" i="1" dirty="0">
                <a:latin typeface="Arial" panose="020B0604020202020204" pitchFamily="34" charset="0"/>
                <a:cs typeface="Arial" panose="020B0604020202020204" pitchFamily="34" charset="0"/>
              </a:rPr>
              <a:t>z </a:t>
            </a:r>
            <a:r>
              <a:rPr lang="en-US" sz="2800" dirty="0">
                <a:latin typeface="Arial" panose="020B0604020202020204" pitchFamily="34" charset="0"/>
                <a:cs typeface="Arial" panose="020B0604020202020204" pitchFamily="34" charset="0"/>
              </a:rPr>
              <a:t>= 15</a:t>
            </a:r>
          </a:p>
        </p:txBody>
      </p:sp>
      <p:sp>
        <p:nvSpPr>
          <p:cNvPr id="42" name="TextBox 41">
            <a:extLst>
              <a:ext uri="{FF2B5EF4-FFF2-40B4-BE49-F238E27FC236}">
                <a16:creationId xmlns:a16="http://schemas.microsoft.com/office/drawing/2014/main" id="{B0368C08-DEAE-4069-AAC6-76CF00AF1749}"/>
              </a:ext>
            </a:extLst>
          </p:cNvPr>
          <p:cNvSpPr txBox="1"/>
          <p:nvPr/>
        </p:nvSpPr>
        <p:spPr>
          <a:xfrm>
            <a:off x="5332103" y="1350583"/>
            <a:ext cx="1967227" cy="495435"/>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i</a:t>
            </a:r>
            <a:r>
              <a:rPr lang="en-US" sz="24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6004332" y="1269614"/>
            <a:ext cx="3059980" cy="720648"/>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44" name="TextBox 43">
            <a:extLst>
              <a:ext uri="{FF2B5EF4-FFF2-40B4-BE49-F238E27FC236}">
                <a16:creationId xmlns:a16="http://schemas.microsoft.com/office/drawing/2014/main" id="{B0368C08-DEAE-4069-AAC6-76CF00AF1749}"/>
              </a:ext>
            </a:extLst>
          </p:cNvPr>
          <p:cNvSpPr txBox="1"/>
          <p:nvPr/>
        </p:nvSpPr>
        <p:spPr>
          <a:xfrm>
            <a:off x="6671684" y="1436968"/>
            <a:ext cx="1967227" cy="495435"/>
          </a:xfrm>
          <a:prstGeom prst="rect">
            <a:avLst/>
          </a:prstGeom>
          <a:noFill/>
        </p:spPr>
        <p:txBody>
          <a:bodyPr wrap="square" rtlCol="0">
            <a:spAutoFit/>
          </a:bodyPr>
          <a:lstStyle/>
          <a:p>
            <a:pPr algn="ctr">
              <a:lnSpc>
                <a:spcPts val="3100"/>
              </a:lnSpc>
              <a:spcAft>
                <a:spcPts val="600"/>
              </a:spcAft>
            </a:pPr>
            <a:r>
              <a:rPr lang="en-US" sz="2800" i="1" dirty="0">
                <a:latin typeface="Arial" panose="020B0604020202020204" pitchFamily="34" charset="0"/>
                <a:cs typeface="Arial" panose="020B0604020202020204" pitchFamily="34" charset="0"/>
              </a:rPr>
              <a:t>d</a:t>
            </a:r>
            <a:r>
              <a:rPr lang="en-US" sz="2800" dirty="0">
                <a:latin typeface="Arial" panose="020B0604020202020204" pitchFamily="34" charset="0"/>
                <a:cs typeface="Arial" panose="020B0604020202020204" pitchFamily="34" charset="0"/>
              </a:rPr>
              <a:t> = 2</a:t>
            </a:r>
            <a:r>
              <a:rPr lang="en-US" sz="2800" i="1" dirty="0">
                <a:latin typeface="Arial" panose="020B0604020202020204" pitchFamily="34" charset="0"/>
                <a:cs typeface="Arial" panose="020B0604020202020204" pitchFamily="34" charset="0"/>
              </a:rPr>
              <a:t>b</a:t>
            </a:r>
          </a:p>
        </p:txBody>
      </p:sp>
      <p:sp>
        <p:nvSpPr>
          <p:cNvPr id="45" name="TextBox 44">
            <a:extLst>
              <a:ext uri="{FF2B5EF4-FFF2-40B4-BE49-F238E27FC236}">
                <a16:creationId xmlns:a16="http://schemas.microsoft.com/office/drawing/2014/main" id="{B0368C08-DEAE-4069-AAC6-76CF00AF1749}"/>
              </a:ext>
            </a:extLst>
          </p:cNvPr>
          <p:cNvSpPr txBox="1"/>
          <p:nvPr/>
        </p:nvSpPr>
        <p:spPr>
          <a:xfrm>
            <a:off x="5351503" y="2830004"/>
            <a:ext cx="1967227" cy="495435"/>
          </a:xfrm>
          <a:prstGeom prst="rect">
            <a:avLst/>
          </a:prstGeom>
          <a:noFill/>
        </p:spPr>
        <p:txBody>
          <a:bodyPr wrap="square" rtlCol="0">
            <a:spAutoFit/>
          </a:bodyPr>
          <a:lstStyle/>
          <a:p>
            <a:pPr algn="ctr">
              <a:lnSpc>
                <a:spcPts val="3100"/>
              </a:lnSpc>
              <a:spcAft>
                <a:spcPts val="600"/>
              </a:spcAft>
            </a:pPr>
            <a:r>
              <a:rPr lang="en-US" sz="2400">
                <a:latin typeface="Arial" panose="020B0604020202020204" pitchFamily="34" charset="0"/>
                <a:cs typeface="Arial" panose="020B0604020202020204" pitchFamily="34" charset="0"/>
              </a:rPr>
              <a:t>(ii)</a:t>
            </a:r>
            <a:endParaRPr lang="en-US" sz="2800">
              <a:latin typeface="Arial" panose="020B0604020202020204" pitchFamily="34" charset="0"/>
              <a:cs typeface="Arial" panose="020B0604020202020204" pitchFamily="34" charset="0"/>
            </a:endParaRPr>
          </a:p>
        </p:txBody>
      </p:sp>
      <p:sp>
        <p:nvSpPr>
          <p:cNvPr id="46" name="Rounded Rectangle 45">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5970469" y="2742788"/>
            <a:ext cx="3059980" cy="720648"/>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50" name="TextBox 49">
            <a:extLst>
              <a:ext uri="{FF2B5EF4-FFF2-40B4-BE49-F238E27FC236}">
                <a16:creationId xmlns:a16="http://schemas.microsoft.com/office/drawing/2014/main" id="{B0368C08-DEAE-4069-AAC6-76CF00AF1749}"/>
              </a:ext>
            </a:extLst>
          </p:cNvPr>
          <p:cNvSpPr txBox="1"/>
          <p:nvPr/>
        </p:nvSpPr>
        <p:spPr>
          <a:xfrm>
            <a:off x="6635575" y="4333878"/>
            <a:ext cx="1967227" cy="495435"/>
          </a:xfrm>
          <a:prstGeom prst="rect">
            <a:avLst/>
          </a:prstGeom>
          <a:noFill/>
        </p:spPr>
        <p:txBody>
          <a:bodyPr wrap="square" rtlCol="0">
            <a:spAutoFit/>
          </a:bodyPr>
          <a:lstStyle/>
          <a:p>
            <a:pPr algn="ctr">
              <a:lnSpc>
                <a:spcPts val="3100"/>
              </a:lnSpc>
              <a:spcAft>
                <a:spcPts val="600"/>
              </a:spcAft>
            </a:pPr>
            <a:r>
              <a:rPr lang="en-US" sz="2800" i="1" dirty="0" err="1">
                <a:latin typeface="Arial" panose="020B0604020202020204" pitchFamily="34" charset="0"/>
                <a:cs typeface="Arial" panose="020B0604020202020204" pitchFamily="34" charset="0"/>
              </a:rPr>
              <a:t>bz</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12</a:t>
            </a:r>
          </a:p>
        </p:txBody>
      </p:sp>
      <p:sp>
        <p:nvSpPr>
          <p:cNvPr id="51" name="TextBox 50">
            <a:extLst>
              <a:ext uri="{FF2B5EF4-FFF2-40B4-BE49-F238E27FC236}">
                <a16:creationId xmlns:a16="http://schemas.microsoft.com/office/drawing/2014/main" id="{B0368C08-DEAE-4069-AAC6-76CF00AF1749}"/>
              </a:ext>
            </a:extLst>
          </p:cNvPr>
          <p:cNvSpPr txBox="1"/>
          <p:nvPr/>
        </p:nvSpPr>
        <p:spPr>
          <a:xfrm>
            <a:off x="5300480" y="4315766"/>
            <a:ext cx="1967227" cy="495435"/>
          </a:xfrm>
          <a:prstGeom prst="rect">
            <a:avLst/>
          </a:prstGeom>
          <a:noFill/>
        </p:spPr>
        <p:txBody>
          <a:bodyPr wrap="square" rtlCol="0">
            <a:spAutoFit/>
          </a:bodyPr>
          <a:lstStyle/>
          <a:p>
            <a:pPr algn="ctr">
              <a:lnSpc>
                <a:spcPts val="3100"/>
              </a:lnSpc>
              <a:spcAft>
                <a:spcPts val="600"/>
              </a:spcAft>
            </a:pPr>
            <a:r>
              <a:rPr lang="en-US" sz="2400">
                <a:latin typeface="Arial" panose="020B0604020202020204" pitchFamily="34" charset="0"/>
                <a:cs typeface="Arial" panose="020B0604020202020204" pitchFamily="34" charset="0"/>
              </a:rPr>
              <a:t>(iii)</a:t>
            </a:r>
            <a:endParaRPr lang="en-US" sz="2800">
              <a:latin typeface="Arial" panose="020B0604020202020204" pitchFamily="34" charset="0"/>
              <a:cs typeface="Arial" panose="020B0604020202020204" pitchFamily="34" charset="0"/>
            </a:endParaRPr>
          </a:p>
        </p:txBody>
      </p:sp>
      <p:sp>
        <p:nvSpPr>
          <p:cNvPr id="52" name="Rounded Rectangle 51">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5970469" y="4266758"/>
            <a:ext cx="3059980" cy="720648"/>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53" name="TextBox 52">
            <a:extLst>
              <a:ext uri="{FF2B5EF4-FFF2-40B4-BE49-F238E27FC236}">
                <a16:creationId xmlns:a16="http://schemas.microsoft.com/office/drawing/2014/main" id="{B0368C08-DEAE-4069-AAC6-76CF00AF1749}"/>
              </a:ext>
            </a:extLst>
          </p:cNvPr>
          <p:cNvSpPr txBox="1"/>
          <p:nvPr/>
        </p:nvSpPr>
        <p:spPr>
          <a:xfrm>
            <a:off x="9037021" y="1169846"/>
            <a:ext cx="3125527" cy="928459"/>
          </a:xfrm>
          <a:prstGeom prst="rect">
            <a:avLst/>
          </a:prstGeom>
          <a:noFill/>
        </p:spPr>
        <p:txBody>
          <a:bodyPr wrap="square" rtlCol="0">
            <a:spAutoFit/>
          </a:bodyPr>
          <a:lstStyle/>
          <a:p>
            <a:pPr algn="ctr">
              <a:lnSpc>
                <a:spcPct val="90000"/>
              </a:lnSpc>
              <a:spcAft>
                <a:spcPts val="600"/>
              </a:spcAft>
            </a:pPr>
            <a:r>
              <a:rPr lang="en-US" sz="2000" dirty="0">
                <a:latin typeface="Arial" panose="020B0604020202020204" pitchFamily="34" charset="0"/>
                <a:cs typeface="Arial" panose="020B0604020202020204" pitchFamily="34" charset="0"/>
              </a:rPr>
              <a:t>Twice as many ‘deluxe’ multipacks as ‘basic’ multipacks were ordered</a:t>
            </a:r>
            <a:endParaRPr lang="en-US" sz="2000" i="1"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B0368C08-DEAE-4069-AAC6-76CF00AF1749}"/>
              </a:ext>
            </a:extLst>
          </p:cNvPr>
          <p:cNvSpPr txBox="1"/>
          <p:nvPr/>
        </p:nvSpPr>
        <p:spPr>
          <a:xfrm>
            <a:off x="9071150" y="2705094"/>
            <a:ext cx="3125527" cy="928459"/>
          </a:xfrm>
          <a:prstGeom prst="rect">
            <a:avLst/>
          </a:prstGeom>
          <a:noFill/>
        </p:spPr>
        <p:txBody>
          <a:bodyPr wrap="square" rtlCol="0">
            <a:spAutoFit/>
          </a:bodyPr>
          <a:lstStyle/>
          <a:p>
            <a:pPr algn="ctr">
              <a:lnSpc>
                <a:spcPct val="90000"/>
              </a:lnSpc>
              <a:spcAft>
                <a:spcPts val="600"/>
              </a:spcAft>
            </a:pPr>
            <a:r>
              <a:rPr lang="en-US" sz="2000" dirty="0">
                <a:latin typeface="Arial" panose="020B0604020202020204" pitchFamily="34" charset="0"/>
                <a:cs typeface="Arial" panose="020B0604020202020204" pitchFamily="34" charset="0"/>
              </a:rPr>
              <a:t>Together, a ‘deluxe’ multipack and a ‘basic’ multipack cost £15</a:t>
            </a:r>
            <a:endParaRPr lang="en-US" sz="2000" i="1"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B0368C08-DEAE-4069-AAC6-76CF00AF1749}"/>
              </a:ext>
            </a:extLst>
          </p:cNvPr>
          <p:cNvSpPr txBox="1"/>
          <p:nvPr/>
        </p:nvSpPr>
        <p:spPr>
          <a:xfrm>
            <a:off x="9086270" y="4264436"/>
            <a:ext cx="3125527" cy="928459"/>
          </a:xfrm>
          <a:prstGeom prst="rect">
            <a:avLst/>
          </a:prstGeom>
          <a:noFill/>
        </p:spPr>
        <p:txBody>
          <a:bodyPr wrap="square" rtlCol="0">
            <a:spAutoFit/>
          </a:bodyPr>
          <a:lstStyle/>
          <a:p>
            <a:pPr algn="ctr">
              <a:lnSpc>
                <a:spcPct val="90000"/>
              </a:lnSpc>
              <a:spcAft>
                <a:spcPts val="600"/>
              </a:spcAft>
            </a:pPr>
            <a:r>
              <a:rPr lang="en-US" sz="2000" dirty="0">
                <a:latin typeface="Arial" panose="020B0604020202020204" pitchFamily="34" charset="0"/>
                <a:cs typeface="Arial" panose="020B0604020202020204" pitchFamily="34" charset="0"/>
              </a:rPr>
              <a:t>The total cost of the ‘basic’ multipacks ordered is £12 </a:t>
            </a:r>
            <a:endParaRPr lang="en-US" sz="2000" i="1" dirty="0">
              <a:latin typeface="Arial" panose="020B0604020202020204" pitchFamily="34" charset="0"/>
              <a:cs typeface="Arial" panose="020B0604020202020204" pitchFamily="34" charset="0"/>
            </a:endParaRPr>
          </a:p>
        </p:txBody>
      </p:sp>
      <p:sp>
        <p:nvSpPr>
          <p:cNvPr id="56"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b="1" dirty="0">
                <a:solidFill>
                  <a:srgbClr val="BE0064"/>
                </a:solidFill>
                <a:latin typeface="Arial" panose="020B0604020202020204" pitchFamily="34" charset="0"/>
                <a:cs typeface="Arial" panose="020B0604020202020204" pitchFamily="34" charset="0"/>
              </a:rPr>
              <a:t>‘Basic’ and ‘Deluxe’ wipes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57" name="Isosceles Triangle 56">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DISCUSS</a:t>
            </a:r>
          </a:p>
        </p:txBody>
      </p:sp>
      <p:sp>
        <p:nvSpPr>
          <p:cNvPr id="59" name="TextBox 58">
            <a:extLst>
              <a:ext uri="{FF2B5EF4-FFF2-40B4-BE49-F238E27FC236}">
                <a16:creationId xmlns:a16="http://schemas.microsoft.com/office/drawing/2014/main" id="{92B977E0-1E79-4D70-AE9B-F5ACB10F60B4}"/>
              </a:ext>
            </a:extLst>
          </p:cNvPr>
          <p:cNvSpPr txBox="1">
            <a:spLocks/>
          </p:cNvSpPr>
          <p:nvPr/>
        </p:nvSpPr>
        <p:spPr>
          <a:xfrm>
            <a:off x="5970717" y="5469001"/>
            <a:ext cx="5793358" cy="578882"/>
          </a:xfrm>
          <a:prstGeom prst="roundRect">
            <a:avLst/>
          </a:prstGeom>
          <a:solidFill>
            <a:srgbClr val="FFDDF1"/>
          </a:solidFill>
          <a:ln>
            <a:noFill/>
          </a:ln>
        </p:spPr>
        <p:txBody>
          <a:bodyPr wrap="square" rtlCol="0">
            <a:spAutoFit/>
          </a:bodyPr>
          <a:lstStyle>
            <a:defPPr>
              <a:defRPr lang="en-US"/>
            </a:defPPr>
            <a:lvl1pPr>
              <a:defRPr sz="2800" b="0" i="1">
                <a:latin typeface="Cambria Math"/>
              </a:defRPr>
            </a:lvl1pPr>
          </a:lstStyle>
          <a:p>
            <a:pPr algn="ctr"/>
            <a:r>
              <a:rPr lang="en-GB" i="0">
                <a:latin typeface="Arial"/>
                <a:cs typeface="Arial"/>
              </a:rPr>
              <a:t>What does the equation tell us?</a:t>
            </a:r>
            <a:endParaRPr lang="en-GB" sz="24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47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animBg="1"/>
      <p:bldP spid="44" grpId="0"/>
      <p:bldP spid="45" grpId="0"/>
      <p:bldP spid="46" grpId="0" animBg="1"/>
      <p:bldP spid="50" grpId="0"/>
      <p:bldP spid="51" grpId="0"/>
      <p:bldP spid="52" grpId="0" animBg="1"/>
      <p:bldP spid="53" grpId="0"/>
      <p:bldP spid="54" grpId="0"/>
      <p:bldP spid="55" grpId="0"/>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YOUR TURN</a:t>
            </a:r>
          </a:p>
        </p:txBody>
      </p:sp>
      <p:sp>
        <p:nvSpPr>
          <p:cNvPr id="10" name="TextBox 9">
            <a:extLst>
              <a:ext uri="{FF2B5EF4-FFF2-40B4-BE49-F238E27FC236}">
                <a16:creationId xmlns:a16="http://schemas.microsoft.com/office/drawing/2014/main" id="{B0AB6807-1007-2C40-ACD3-85A647021B46}"/>
              </a:ext>
            </a:extLst>
          </p:cNvPr>
          <p:cNvSpPr txBox="1"/>
          <p:nvPr/>
        </p:nvSpPr>
        <p:spPr>
          <a:xfrm>
            <a:off x="927727" y="2343762"/>
            <a:ext cx="4321607" cy="2162558"/>
          </a:xfrm>
          <a:prstGeom prst="rect">
            <a:avLst/>
          </a:prstGeom>
          <a:noFill/>
        </p:spPr>
        <p:txBody>
          <a:bodyPr wrap="square" rtlCol="0">
            <a:spAutoFit/>
          </a:bodyPr>
          <a:lstStyle/>
          <a:p>
            <a:pPr algn="ctr">
              <a:lnSpc>
                <a:spcPts val="3100"/>
              </a:lnSpc>
              <a:spcAft>
                <a:spcPts val="600"/>
              </a:spcAft>
            </a:pPr>
            <a:endParaRPr lang="en-US" sz="2800" b="1" dirty="0">
              <a:latin typeface="Arial"/>
              <a:cs typeface="Arial"/>
            </a:endParaRPr>
          </a:p>
          <a:p>
            <a:pPr algn="ctr">
              <a:lnSpc>
                <a:spcPts val="3100"/>
              </a:lnSpc>
              <a:spcAft>
                <a:spcPts val="600"/>
              </a:spcAft>
            </a:pPr>
            <a:r>
              <a:rPr lang="en-GB" sz="2800" i="1" dirty="0">
                <a:latin typeface="Arial"/>
                <a:cs typeface="Arial"/>
              </a:rPr>
              <a:t>s</a:t>
            </a:r>
            <a:r>
              <a:rPr lang="en-GB" sz="2800" dirty="0">
                <a:latin typeface="Arial"/>
                <a:cs typeface="Arial"/>
              </a:rPr>
              <a:t> = the </a:t>
            </a:r>
            <a:r>
              <a:rPr lang="en-GB" sz="2800" b="1" dirty="0">
                <a:latin typeface="Arial"/>
                <a:cs typeface="Arial"/>
              </a:rPr>
              <a:t>number</a:t>
            </a:r>
            <a:r>
              <a:rPr lang="en-GB" sz="2800" dirty="0">
                <a:latin typeface="Arial"/>
                <a:cs typeface="Arial"/>
              </a:rPr>
              <a:t> of small parcels</a:t>
            </a:r>
            <a:br>
              <a:rPr lang="en-GB" sz="2800" dirty="0">
                <a:latin typeface="Arial"/>
                <a:cs typeface="Arial"/>
              </a:rPr>
            </a:br>
            <a:r>
              <a:rPr lang="en-GB" sz="2800" i="1" dirty="0">
                <a:latin typeface="Arial"/>
                <a:cs typeface="Arial"/>
              </a:rPr>
              <a:t>l</a:t>
            </a:r>
            <a:r>
              <a:rPr lang="en-GB" sz="2800" dirty="0">
                <a:latin typeface="Arial"/>
                <a:cs typeface="Arial"/>
              </a:rPr>
              <a:t> = the</a:t>
            </a:r>
            <a:r>
              <a:rPr lang="en-GB" sz="2800" b="1" dirty="0">
                <a:latin typeface="Arial"/>
                <a:cs typeface="Arial"/>
              </a:rPr>
              <a:t> number</a:t>
            </a:r>
            <a:r>
              <a:rPr lang="en-GB" sz="2800" dirty="0">
                <a:latin typeface="Arial"/>
                <a:cs typeface="Arial"/>
              </a:rPr>
              <a:t> of large parcels</a:t>
            </a:r>
          </a:p>
        </p:txBody>
      </p:sp>
      <p:sp>
        <p:nvSpPr>
          <p:cNvPr id="11"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592044" y="2207229"/>
            <a:ext cx="4895999" cy="2735973"/>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14</a:t>
            </a:fld>
            <a:endParaRPr lang="en-US"/>
          </a:p>
        </p:txBody>
      </p:sp>
      <p:sp>
        <p:nvSpPr>
          <p:cNvPr id="3" name="TextBox 2"/>
          <p:cNvSpPr txBox="1"/>
          <p:nvPr/>
        </p:nvSpPr>
        <p:spPr>
          <a:xfrm>
            <a:off x="9572499" y="3668574"/>
            <a:ext cx="184666" cy="369332"/>
          </a:xfrm>
          <a:prstGeom prst="rect">
            <a:avLst/>
          </a:prstGeom>
          <a:noFill/>
        </p:spPr>
        <p:txBody>
          <a:bodyPr wrap="none" rtlCol="0">
            <a:spAutoFit/>
          </a:bodyPr>
          <a:lstStyle/>
          <a:p>
            <a:endParaRPr lang="en-US"/>
          </a:p>
        </p:txBody>
      </p:sp>
      <p:sp>
        <p:nvSpPr>
          <p:cNvPr id="15"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Using variables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7" name="TextBox 16">
            <a:extLst>
              <a:ext uri="{FF2B5EF4-FFF2-40B4-BE49-F238E27FC236}">
                <a16:creationId xmlns:a16="http://schemas.microsoft.com/office/drawing/2014/main" id="{B0AB6807-1007-2C40-ACD3-85A647021B46}"/>
              </a:ext>
            </a:extLst>
          </p:cNvPr>
          <p:cNvSpPr txBox="1"/>
          <p:nvPr/>
        </p:nvSpPr>
        <p:spPr>
          <a:xfrm>
            <a:off x="6134727" y="2394562"/>
            <a:ext cx="5219073" cy="2162558"/>
          </a:xfrm>
          <a:prstGeom prst="rect">
            <a:avLst/>
          </a:prstGeom>
          <a:noFill/>
        </p:spPr>
        <p:txBody>
          <a:bodyPr wrap="square" rtlCol="0">
            <a:spAutoFit/>
          </a:bodyPr>
          <a:lstStyle/>
          <a:p>
            <a:pPr algn="ctr">
              <a:lnSpc>
                <a:spcPts val="3100"/>
              </a:lnSpc>
              <a:spcAft>
                <a:spcPts val="600"/>
              </a:spcAft>
            </a:pPr>
            <a:endParaRPr lang="en-US" sz="2800" b="1" dirty="0">
              <a:latin typeface="Arial"/>
              <a:cs typeface="Arial"/>
            </a:endParaRPr>
          </a:p>
          <a:p>
            <a:pPr algn="ctr">
              <a:lnSpc>
                <a:spcPts val="3100"/>
              </a:lnSpc>
              <a:spcAft>
                <a:spcPts val="600"/>
              </a:spcAft>
            </a:pPr>
            <a:r>
              <a:rPr lang="en-GB" sz="2800" i="1" dirty="0">
                <a:latin typeface="Arial"/>
                <a:cs typeface="Arial"/>
              </a:rPr>
              <a:t>r</a:t>
            </a:r>
            <a:r>
              <a:rPr lang="en-GB" sz="2800" dirty="0">
                <a:latin typeface="Arial"/>
                <a:cs typeface="Arial"/>
              </a:rPr>
              <a:t> = the </a:t>
            </a:r>
            <a:r>
              <a:rPr lang="en-GB" sz="2800" b="1" dirty="0">
                <a:latin typeface="Arial"/>
                <a:cs typeface="Arial"/>
              </a:rPr>
              <a:t>cost</a:t>
            </a:r>
            <a:r>
              <a:rPr lang="en-GB" sz="2800" dirty="0">
                <a:latin typeface="Arial"/>
                <a:cs typeface="Arial"/>
              </a:rPr>
              <a:t> of sending a small parcel</a:t>
            </a:r>
            <a:br>
              <a:rPr lang="en-GB" sz="2800" dirty="0">
                <a:latin typeface="Arial"/>
                <a:cs typeface="Arial"/>
              </a:rPr>
            </a:br>
            <a:r>
              <a:rPr lang="en-GB" sz="2800" i="1" dirty="0">
                <a:latin typeface="Arial"/>
                <a:cs typeface="Arial"/>
              </a:rPr>
              <a:t>t</a:t>
            </a:r>
            <a:r>
              <a:rPr lang="en-GB" sz="2800" dirty="0">
                <a:latin typeface="Arial"/>
                <a:cs typeface="Arial"/>
              </a:rPr>
              <a:t> = the</a:t>
            </a:r>
            <a:r>
              <a:rPr lang="en-GB" sz="2800" b="1" dirty="0">
                <a:latin typeface="Arial"/>
                <a:cs typeface="Arial"/>
              </a:rPr>
              <a:t> cost</a:t>
            </a:r>
            <a:r>
              <a:rPr lang="en-GB" sz="2800" dirty="0">
                <a:latin typeface="Arial"/>
                <a:cs typeface="Arial"/>
              </a:rPr>
              <a:t> of sending a large parcel</a:t>
            </a:r>
          </a:p>
        </p:txBody>
      </p:sp>
      <p:sp>
        <p:nvSpPr>
          <p:cNvPr id="18"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6078444" y="2207229"/>
            <a:ext cx="5255999" cy="2735973"/>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0683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BE0064"/>
                </a:solidFill>
                <a:effectLst/>
                <a:uLnTx/>
                <a:uFillTx/>
                <a:latin typeface="Arial" panose="020B0604020202020204" pitchFamily="34" charset="0"/>
                <a:ea typeface="+mj-ea"/>
                <a:cs typeface="Arial" panose="020B0604020202020204" pitchFamily="34" charset="0"/>
              </a:rPr>
              <a:t>Working in pairs</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YOUR TURN</a:t>
            </a:r>
          </a:p>
        </p:txBody>
      </p:sp>
      <p:sp>
        <p:nvSpPr>
          <p:cNvPr id="10" name="TextBox 9">
            <a:extLst>
              <a:ext uri="{FF2B5EF4-FFF2-40B4-BE49-F238E27FC236}">
                <a16:creationId xmlns:a16="http://schemas.microsoft.com/office/drawing/2014/main" id="{B0AB6807-1007-2C40-ACD3-85A647021B46}"/>
              </a:ext>
            </a:extLst>
          </p:cNvPr>
          <p:cNvSpPr txBox="1"/>
          <p:nvPr/>
        </p:nvSpPr>
        <p:spPr>
          <a:xfrm>
            <a:off x="927727" y="1302362"/>
            <a:ext cx="4321607" cy="4778658"/>
          </a:xfrm>
          <a:prstGeom prst="rect">
            <a:avLst/>
          </a:prstGeom>
          <a:noFill/>
        </p:spPr>
        <p:txBody>
          <a:bodyPr wrap="square" rtlCol="0">
            <a:spAutoFit/>
          </a:bodyPr>
          <a:lstStyle/>
          <a:p>
            <a:pPr algn="ctr">
              <a:lnSpc>
                <a:spcPts val="3100"/>
              </a:lnSpc>
              <a:spcAft>
                <a:spcPts val="600"/>
              </a:spcAft>
            </a:pPr>
            <a:r>
              <a:rPr lang="en-GB" sz="2800" b="1">
                <a:latin typeface="Arial"/>
                <a:cs typeface="Arial"/>
              </a:rPr>
              <a:t>It costs £3 to send a small parcel</a:t>
            </a:r>
            <a:endParaRPr lang="en-US" sz="2800" b="1">
              <a:latin typeface="Arial"/>
              <a:cs typeface="Arial"/>
            </a:endParaRPr>
          </a:p>
          <a:p>
            <a:pPr marL="457200" indent="-457200">
              <a:lnSpc>
                <a:spcPts val="3100"/>
              </a:lnSpc>
              <a:spcAft>
                <a:spcPts val="600"/>
              </a:spcAft>
              <a:buFont typeface="Arial"/>
              <a:buChar char="•"/>
            </a:pPr>
            <a:r>
              <a:rPr lang="en-GB" sz="2800">
                <a:latin typeface="Arial"/>
                <a:cs typeface="Arial"/>
              </a:rPr>
              <a:t>Take turns to complete a missing statement/equation.</a:t>
            </a:r>
          </a:p>
          <a:p>
            <a:pPr marL="457200" indent="-457200">
              <a:lnSpc>
                <a:spcPts val="3100"/>
              </a:lnSpc>
              <a:spcAft>
                <a:spcPts val="600"/>
              </a:spcAft>
              <a:buFont typeface="Arial"/>
              <a:buChar char="•"/>
            </a:pPr>
            <a:r>
              <a:rPr lang="en-GB" sz="2800">
                <a:latin typeface="Arial"/>
                <a:cs typeface="Arial"/>
              </a:rPr>
              <a:t>Explain your reasoning to your partner. </a:t>
            </a:r>
            <a:endParaRPr lang="en-GB" sz="2800"/>
          </a:p>
          <a:p>
            <a:pPr marL="457200" indent="-457200">
              <a:lnSpc>
                <a:spcPts val="3100"/>
              </a:lnSpc>
              <a:spcAft>
                <a:spcPts val="600"/>
              </a:spcAft>
              <a:buFont typeface="Arial"/>
              <a:buChar char="•"/>
            </a:pPr>
            <a:r>
              <a:rPr lang="en-GB" sz="2800">
                <a:latin typeface="Arial" panose="020B0604020202020204" pitchFamily="34" charset="0"/>
                <a:cs typeface="Arial" panose="020B0604020202020204" pitchFamily="34" charset="0"/>
              </a:rPr>
              <a:t>Find the values of </a:t>
            </a:r>
            <a:r>
              <a:rPr lang="en-GB" sz="2800" i="1">
                <a:latin typeface="Arial" panose="020B0604020202020204" pitchFamily="34" charset="0"/>
                <a:cs typeface="Arial" panose="020B0604020202020204" pitchFamily="34" charset="0"/>
              </a:rPr>
              <a:t>t</a:t>
            </a:r>
            <a:r>
              <a:rPr lang="en-GB" sz="2800">
                <a:latin typeface="Arial" panose="020B0604020202020204" pitchFamily="34" charset="0"/>
                <a:cs typeface="Arial" panose="020B0604020202020204" pitchFamily="34" charset="0"/>
              </a:rPr>
              <a:t>, </a:t>
            </a:r>
            <a:r>
              <a:rPr lang="en-GB" sz="2800" i="1">
                <a:latin typeface="Arial" panose="020B0604020202020204" pitchFamily="34" charset="0"/>
                <a:cs typeface="Arial" panose="020B0604020202020204" pitchFamily="34" charset="0"/>
              </a:rPr>
              <a:t>s</a:t>
            </a:r>
            <a:r>
              <a:rPr lang="en-GB" sz="2800">
                <a:latin typeface="Arial" panose="020B0604020202020204" pitchFamily="34" charset="0"/>
                <a:cs typeface="Arial" panose="020B0604020202020204" pitchFamily="34" charset="0"/>
              </a:rPr>
              <a:t> and </a:t>
            </a:r>
            <a:r>
              <a:rPr lang="en-GB" sz="2800" i="1">
                <a:latin typeface="Arial" panose="020B0604020202020204" pitchFamily="34" charset="0"/>
                <a:cs typeface="Arial" panose="020B0604020202020204" pitchFamily="34" charset="0"/>
              </a:rPr>
              <a:t>l</a:t>
            </a:r>
            <a:r>
              <a:rPr lang="en-GB" sz="28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a:p>
            <a:pPr marL="457200" indent="-457200">
              <a:lnSpc>
                <a:spcPts val="3100"/>
              </a:lnSpc>
              <a:spcAft>
                <a:spcPts val="600"/>
              </a:spcAft>
              <a:buFont typeface="Arial"/>
              <a:buChar char="•"/>
            </a:pPr>
            <a:r>
              <a:rPr lang="en-US" sz="2800">
                <a:latin typeface="Arial" panose="020B0604020202020204" pitchFamily="34" charset="0"/>
                <a:cs typeface="Arial" panose="020B0604020202020204" pitchFamily="34" charset="0"/>
              </a:rPr>
              <a:t>Work out the cost of sending all the parcels. </a:t>
            </a:r>
          </a:p>
        </p:txBody>
      </p:sp>
      <p:sp>
        <p:nvSpPr>
          <p:cNvPr id="11"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592044" y="1292818"/>
            <a:ext cx="4895999" cy="4859995"/>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0"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1" name="TextBox 20">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a:latin typeface="Arial" panose="020B0604020202020204" pitchFamily="34" charset="0"/>
                  <a:cs typeface="Arial" panose="020B0604020202020204" pitchFamily="34" charset="0"/>
                </a:rPr>
                <a:t>Handout</a:t>
              </a:r>
              <a:br>
                <a:rPr lang="en-GB" sz="2000" b="1">
                  <a:latin typeface="Arial" panose="020B0604020202020204" pitchFamily="34" charset="0"/>
                  <a:cs typeface="Arial" panose="020B0604020202020204" pitchFamily="34" charset="0"/>
                </a:rPr>
              </a:br>
              <a:r>
                <a:rPr lang="en-GB" sz="2000" b="1">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15</a:t>
            </a:fld>
            <a:endParaRPr lang="en-US"/>
          </a:p>
        </p:txBody>
      </p:sp>
      <p:sp>
        <p:nvSpPr>
          <p:cNvPr id="3" name="TextBox 2"/>
          <p:cNvSpPr txBox="1"/>
          <p:nvPr/>
        </p:nvSpPr>
        <p:spPr>
          <a:xfrm>
            <a:off x="9572499" y="3668574"/>
            <a:ext cx="184666" cy="369332"/>
          </a:xfrm>
          <a:prstGeom prst="rect">
            <a:avLst/>
          </a:prstGeom>
          <a:noFill/>
        </p:spPr>
        <p:txBody>
          <a:bodyPr wrap="none" rtlCol="0">
            <a:spAutoFit/>
          </a:bodyPr>
          <a:lstStyle/>
          <a:p>
            <a:endParaRPr lang="en-US"/>
          </a:p>
        </p:txBody>
      </p:sp>
      <p:pic>
        <p:nvPicPr>
          <p:cNvPr id="2" name="Picture 1" descr="CfE L8 Completing descriptions handout.pdf"/>
          <p:cNvPicPr>
            <a:picLocks noChangeAspect="1"/>
          </p:cNvPicPr>
          <p:nvPr/>
        </p:nvPicPr>
        <p:blipFill rotWithShape="1">
          <a:blip r:embed="rId5">
            <a:extLst>
              <a:ext uri="{28A0092B-C50C-407E-A947-70E740481C1C}">
                <a14:useLocalDpi xmlns:a14="http://schemas.microsoft.com/office/drawing/2010/main" val="0"/>
              </a:ext>
            </a:extLst>
          </a:blip>
          <a:srcRect b="7315"/>
          <a:stretch/>
        </p:blipFill>
        <p:spPr>
          <a:xfrm rot="549016">
            <a:off x="6342897" y="1027022"/>
            <a:ext cx="4062174" cy="5328000"/>
          </a:xfrm>
          <a:prstGeom prst="rect">
            <a:avLst/>
          </a:prstGeom>
          <a:solidFill>
            <a:schemeClr val="bg1"/>
          </a:solidFill>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253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16</a:t>
            </a:fld>
            <a:endParaRPr lang="en-US"/>
          </a:p>
        </p:txBody>
      </p:sp>
      <p:sp>
        <p:nvSpPr>
          <p:cNvPr id="14"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a:solidFill>
                  <a:srgbClr val="BE0064"/>
                </a:solidFill>
                <a:latin typeface="Arial" panose="020B0604020202020204" pitchFamily="34" charset="0"/>
                <a:cs typeface="Arial" panose="020B0604020202020204" pitchFamily="34" charset="0"/>
              </a:rPr>
              <a:t>Statements and equations</a:t>
            </a:r>
            <a:endParaRPr kumimoji="0" lang="en-US" sz="3600" b="1" i="0" u="none" strike="noStrike" kern="1200" cap="none" spc="0" normalizeH="0" baseline="0" noProof="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5" name="Isosceles Triangle 1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B0368C08-DEAE-4069-AAC6-76CF00AF1749}"/>
              </a:ext>
            </a:extLst>
          </p:cNvPr>
          <p:cNvSpPr txBox="1"/>
          <p:nvPr/>
        </p:nvSpPr>
        <p:spPr>
          <a:xfrm>
            <a:off x="765406" y="1424775"/>
            <a:ext cx="4000861" cy="2701167"/>
          </a:xfrm>
          <a:prstGeom prst="rect">
            <a:avLst/>
          </a:prstGeom>
          <a:noFill/>
        </p:spPr>
        <p:txBody>
          <a:bodyPr wrap="square" rtlCol="0">
            <a:spAutoFit/>
          </a:bodyPr>
          <a:lstStyle/>
          <a:p>
            <a:pPr algn="ctr"/>
            <a:r>
              <a:rPr lang="en-GB" sz="2000" i="1" dirty="0">
                <a:latin typeface="Arial"/>
                <a:cs typeface="Arial"/>
              </a:rPr>
              <a:t>s</a:t>
            </a:r>
            <a:r>
              <a:rPr lang="en-GB" sz="2000" dirty="0">
                <a:latin typeface="Arial"/>
                <a:cs typeface="Arial"/>
              </a:rPr>
              <a:t> = the number of small parcels</a:t>
            </a:r>
            <a:br>
              <a:rPr lang="en-GB" sz="2000" dirty="0">
                <a:latin typeface="Arial"/>
                <a:cs typeface="Arial"/>
              </a:rPr>
            </a:br>
            <a:r>
              <a:rPr lang="en-GB" sz="2000" i="1" dirty="0">
                <a:latin typeface="Arial"/>
                <a:cs typeface="Arial"/>
              </a:rPr>
              <a:t>l</a:t>
            </a:r>
            <a:r>
              <a:rPr lang="en-GB" sz="2000" dirty="0">
                <a:latin typeface="Arial"/>
                <a:cs typeface="Arial"/>
              </a:rPr>
              <a:t> = the number of large parcels</a:t>
            </a:r>
          </a:p>
          <a:p>
            <a:pPr algn="ctr"/>
            <a:endParaRPr lang="en-GB" sz="2000" dirty="0">
              <a:latin typeface="Arial"/>
              <a:cs typeface="Arial"/>
            </a:endParaRPr>
          </a:p>
          <a:p>
            <a:pPr algn="ctr"/>
            <a:r>
              <a:rPr lang="en-GB" sz="2000" i="1" dirty="0">
                <a:latin typeface="Arial"/>
                <a:cs typeface="Arial"/>
              </a:rPr>
              <a:t>r</a:t>
            </a:r>
            <a:r>
              <a:rPr lang="en-GB" sz="2000" dirty="0">
                <a:latin typeface="Arial"/>
                <a:cs typeface="Arial"/>
              </a:rPr>
              <a:t> = the cost of sending</a:t>
            </a:r>
            <a:br>
              <a:rPr lang="en-GB" sz="2000" dirty="0">
                <a:latin typeface="Arial"/>
                <a:cs typeface="Arial"/>
              </a:rPr>
            </a:br>
            <a:r>
              <a:rPr lang="en-GB" sz="2000" dirty="0">
                <a:latin typeface="Arial"/>
                <a:cs typeface="Arial"/>
              </a:rPr>
              <a:t>a small parcel</a:t>
            </a:r>
            <a:br>
              <a:rPr lang="en-GB" sz="2000" dirty="0">
                <a:latin typeface="Arial"/>
                <a:cs typeface="Arial"/>
              </a:rPr>
            </a:br>
            <a:r>
              <a:rPr lang="en-GB" sz="2000" i="1" dirty="0">
                <a:latin typeface="Arial"/>
                <a:cs typeface="Arial"/>
              </a:rPr>
              <a:t>t</a:t>
            </a:r>
            <a:r>
              <a:rPr lang="en-GB" sz="2000" dirty="0">
                <a:latin typeface="Arial"/>
                <a:cs typeface="Arial"/>
              </a:rPr>
              <a:t> = the cost of sending</a:t>
            </a:r>
            <a:br>
              <a:rPr lang="en-GB" sz="2000" dirty="0">
                <a:latin typeface="Arial"/>
                <a:cs typeface="Arial"/>
              </a:rPr>
            </a:br>
            <a:r>
              <a:rPr lang="en-GB" sz="2000" dirty="0">
                <a:latin typeface="Arial"/>
                <a:cs typeface="Arial"/>
              </a:rPr>
              <a:t>a large parcel</a:t>
            </a:r>
            <a:r>
              <a:rPr lang="en-GB" sz="2400" dirty="0"/>
              <a:t> </a:t>
            </a:r>
            <a:endParaRPr lang="en-US" sz="2400" dirty="0">
              <a:latin typeface="Arial" panose="020B0604020202020204" pitchFamily="34" charset="0"/>
              <a:cs typeface="Arial" panose="020B0604020202020204" pitchFamily="34" charset="0"/>
            </a:endParaRP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9"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836966" y="1355582"/>
            <a:ext cx="3929301" cy="2437845"/>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fE_L8_Completing_descriptions_handout_answers.pdf"/>
          <p:cNvPicPr>
            <a:picLocks noChangeAspect="1"/>
          </p:cNvPicPr>
          <p:nvPr/>
        </p:nvPicPr>
        <p:blipFill rotWithShape="1">
          <a:blip r:embed="rId3">
            <a:extLst>
              <a:ext uri="{28A0092B-C50C-407E-A947-70E740481C1C}">
                <a14:useLocalDpi xmlns:a14="http://schemas.microsoft.com/office/drawing/2010/main" val="0"/>
              </a:ext>
            </a:extLst>
          </a:blip>
          <a:srcRect t="22593" b="17068"/>
          <a:stretch/>
        </p:blipFill>
        <p:spPr>
          <a:xfrm>
            <a:off x="4328764" y="1129212"/>
            <a:ext cx="5986135" cy="5111392"/>
          </a:xfrm>
          <a:prstGeom prst="rect">
            <a:avLst/>
          </a:prstGeom>
        </p:spPr>
      </p:pic>
      <p:sp>
        <p:nvSpPr>
          <p:cNvPr id="24" name="Rectangle 23">
            <a:extLst>
              <a:ext uri="{FF2B5EF4-FFF2-40B4-BE49-F238E27FC236}">
                <a16:creationId xmlns:a16="http://schemas.microsoft.com/office/drawing/2014/main" id="{1EEC2AED-371E-A945-8768-96A4888AE29A}"/>
              </a:ext>
              <a:ext uri="{C183D7F6-B498-43B3-948B-1728B52AA6E4}">
                <adec:decorative xmlns:adec="http://schemas.microsoft.com/office/drawing/2017/decorative" val="1"/>
              </a:ext>
            </a:extLst>
          </p:cNvPr>
          <p:cNvSpPr/>
          <p:nvPr/>
        </p:nvSpPr>
        <p:spPr>
          <a:xfrm>
            <a:off x="7647556" y="4464657"/>
            <a:ext cx="1404000"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1EEC2AED-371E-A945-8768-96A4888AE29A}"/>
              </a:ext>
              <a:ext uri="{C183D7F6-B498-43B3-948B-1728B52AA6E4}">
                <adec:decorative xmlns:adec="http://schemas.microsoft.com/office/drawing/2017/decorative" val="1"/>
              </a:ext>
            </a:extLst>
          </p:cNvPr>
          <p:cNvSpPr/>
          <p:nvPr/>
        </p:nvSpPr>
        <p:spPr>
          <a:xfrm>
            <a:off x="5281495" y="3793427"/>
            <a:ext cx="1943996" cy="431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1EEC2AED-371E-A945-8768-96A4888AE29A}"/>
              </a:ext>
              <a:ext uri="{C183D7F6-B498-43B3-948B-1728B52AA6E4}">
                <adec:decorative xmlns:adec="http://schemas.microsoft.com/office/drawing/2017/decorative" val="1"/>
              </a:ext>
            </a:extLst>
          </p:cNvPr>
          <p:cNvSpPr/>
          <p:nvPr/>
        </p:nvSpPr>
        <p:spPr>
          <a:xfrm>
            <a:off x="5269164" y="5041865"/>
            <a:ext cx="1943996" cy="395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1EEC2AED-371E-A945-8768-96A4888AE29A}"/>
              </a:ext>
              <a:ext uri="{C183D7F6-B498-43B3-948B-1728B52AA6E4}">
                <adec:decorative xmlns:adec="http://schemas.microsoft.com/office/drawing/2017/decorative" val="1"/>
              </a:ext>
            </a:extLst>
          </p:cNvPr>
          <p:cNvSpPr/>
          <p:nvPr/>
        </p:nvSpPr>
        <p:spPr>
          <a:xfrm>
            <a:off x="5281492" y="2603510"/>
            <a:ext cx="1943996" cy="431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TextBox 28">
            <a:extLst>
              <a:ext uri="{FF2B5EF4-FFF2-40B4-BE49-F238E27FC236}">
                <a16:creationId xmlns:a16="http://schemas.microsoft.com/office/drawing/2014/main" id="{B0368C08-DEAE-4069-AAC6-76CF00AF1749}"/>
              </a:ext>
            </a:extLst>
          </p:cNvPr>
          <p:cNvSpPr txBox="1"/>
          <p:nvPr/>
        </p:nvSpPr>
        <p:spPr>
          <a:xfrm>
            <a:off x="9925452" y="4044535"/>
            <a:ext cx="1967227" cy="485176"/>
          </a:xfrm>
          <a:prstGeom prst="rect">
            <a:avLst/>
          </a:prstGeom>
          <a:noFill/>
        </p:spPr>
        <p:txBody>
          <a:bodyPr wrap="square" rtlCol="0">
            <a:spAutoFit/>
          </a:bodyPr>
          <a:lstStyle/>
          <a:p>
            <a:pPr algn="ctr">
              <a:lnSpc>
                <a:spcPts val="3100"/>
              </a:lnSpc>
              <a:spcAft>
                <a:spcPts val="600"/>
              </a:spcAft>
            </a:pPr>
            <a:r>
              <a:rPr lang="en-US" sz="2400">
                <a:latin typeface="Arial" panose="020B0604020202020204" pitchFamily="34" charset="0"/>
                <a:cs typeface="Arial" panose="020B0604020202020204" pitchFamily="34" charset="0"/>
              </a:rPr>
              <a:t>Tia</a:t>
            </a:r>
          </a:p>
        </p:txBody>
      </p:sp>
      <p:pic>
        <p:nvPicPr>
          <p:cNvPr id="30" name="Picture 29"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4"/>
          <a:srcRect l="15209" r="27524"/>
          <a:stretch/>
        </p:blipFill>
        <p:spPr>
          <a:xfrm>
            <a:off x="10314899" y="2361070"/>
            <a:ext cx="1030809" cy="1799996"/>
          </a:xfrm>
          <a:prstGeom prst="rect">
            <a:avLst/>
          </a:prstGeom>
        </p:spPr>
      </p:pic>
      <p:sp>
        <p:nvSpPr>
          <p:cNvPr id="31" name="Rounded Rectangular Callout 30"/>
          <p:cNvSpPr/>
          <p:nvPr/>
        </p:nvSpPr>
        <p:spPr>
          <a:xfrm>
            <a:off x="9895185" y="1164463"/>
            <a:ext cx="2160874" cy="794245"/>
          </a:xfrm>
          <a:prstGeom prst="wedgeRoundRectCallout">
            <a:avLst>
              <a:gd name="adj1" fmla="val 2388"/>
              <a:gd name="adj2" fmla="val 110082"/>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i="1" dirty="0">
                <a:solidFill>
                  <a:schemeClr val="tx1"/>
                </a:solidFill>
                <a:latin typeface="Arial" panose="020B0604020202020204" pitchFamily="34" charset="0"/>
                <a:cs typeface="Arial" panose="020B0604020202020204" pitchFamily="34" charset="0"/>
              </a:rPr>
              <a:t>I put</a:t>
            </a:r>
            <a:br>
              <a:rPr lang="en-GB" sz="2400" i="1" dirty="0">
                <a:solidFill>
                  <a:schemeClr val="tx1"/>
                </a:solidFill>
                <a:latin typeface="Arial" panose="020B0604020202020204" pitchFamily="34" charset="0"/>
                <a:cs typeface="Arial" panose="020B0604020202020204" pitchFamily="34" charset="0"/>
              </a:rPr>
            </a:br>
            <a:r>
              <a:rPr lang="en-GB" sz="2400" i="1" dirty="0">
                <a:solidFill>
                  <a:schemeClr val="tx1"/>
                </a:solidFill>
                <a:latin typeface="Arial" panose="020B0604020202020204" pitchFamily="34" charset="0"/>
                <a:cs typeface="Arial" panose="020B0604020202020204" pitchFamily="34" charset="0"/>
              </a:rPr>
              <a:t>t = 9 here</a:t>
            </a:r>
            <a:endParaRPr lang="en-US" sz="3200" i="1" dirty="0">
              <a:solidFill>
                <a:schemeClr val="tx1"/>
              </a:solidFill>
            </a:endParaRPr>
          </a:p>
        </p:txBody>
      </p:sp>
      <p:sp>
        <p:nvSpPr>
          <p:cNvPr id="32" name="Rounded Rectangular Callout 31"/>
          <p:cNvSpPr/>
          <p:nvPr/>
        </p:nvSpPr>
        <p:spPr>
          <a:xfrm>
            <a:off x="10077437" y="4991628"/>
            <a:ext cx="1837514" cy="1103348"/>
          </a:xfrm>
          <a:prstGeom prst="wedgeRoundRectCallout">
            <a:avLst>
              <a:gd name="adj1" fmla="val 19373"/>
              <a:gd name="adj2" fmla="val -174295"/>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i="1" dirty="0">
                <a:solidFill>
                  <a:schemeClr val="tx1"/>
                </a:solidFill>
                <a:latin typeface="Arial" panose="020B0604020202020204" pitchFamily="34" charset="0"/>
                <a:cs typeface="Arial" panose="020B0604020202020204" pitchFamily="34" charset="0"/>
              </a:rPr>
              <a:t>I have</a:t>
            </a:r>
            <a:br>
              <a:rPr lang="en-GB" sz="2400" i="1" dirty="0">
                <a:solidFill>
                  <a:schemeClr val="tx1"/>
                </a:solidFill>
                <a:latin typeface="Arial" panose="020B0604020202020204" pitchFamily="34" charset="0"/>
                <a:cs typeface="Arial" panose="020B0604020202020204" pitchFamily="34" charset="0"/>
              </a:rPr>
            </a:br>
            <a:r>
              <a:rPr lang="en-GB" sz="2400" i="1" dirty="0">
                <a:solidFill>
                  <a:schemeClr val="tx1"/>
                </a:solidFill>
                <a:latin typeface="Arial" panose="020B0604020202020204" pitchFamily="34" charset="0"/>
                <a:cs typeface="Arial" panose="020B0604020202020204" pitchFamily="34" charset="0"/>
              </a:rPr>
              <a:t>3s = 12</a:t>
            </a:r>
            <a:br>
              <a:rPr lang="en-GB" sz="2400" i="1" dirty="0">
                <a:solidFill>
                  <a:schemeClr val="tx1"/>
                </a:solidFill>
                <a:latin typeface="Arial" panose="020B0604020202020204" pitchFamily="34" charset="0"/>
                <a:cs typeface="Arial" panose="020B0604020202020204" pitchFamily="34" charset="0"/>
              </a:rPr>
            </a:br>
            <a:r>
              <a:rPr lang="en-GB" sz="2400" i="1" dirty="0">
                <a:solidFill>
                  <a:schemeClr val="tx1"/>
                </a:solidFill>
                <a:latin typeface="Arial" panose="020B0604020202020204" pitchFamily="34" charset="0"/>
                <a:cs typeface="Arial" panose="020B0604020202020204" pitchFamily="34" charset="0"/>
              </a:rPr>
              <a:t>here</a:t>
            </a:r>
            <a:endParaRPr lang="en-US" sz="3200" i="1" dirty="0">
              <a:solidFill>
                <a:schemeClr val="tx1"/>
              </a:solidFill>
            </a:endParaRPr>
          </a:p>
        </p:txBody>
      </p:sp>
      <p:sp>
        <p:nvSpPr>
          <p:cNvPr id="33"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a:spLocks/>
          </p:cNvSpPr>
          <p:nvPr/>
        </p:nvSpPr>
        <p:spPr>
          <a:xfrm>
            <a:off x="8006055" y="3187896"/>
            <a:ext cx="863999" cy="395998"/>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a:spLocks/>
          </p:cNvSpPr>
          <p:nvPr/>
        </p:nvSpPr>
        <p:spPr>
          <a:xfrm>
            <a:off x="7928164" y="5683428"/>
            <a:ext cx="1007999" cy="359997"/>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p:cNvCxnSpPr/>
          <p:nvPr/>
        </p:nvCxnSpPr>
        <p:spPr>
          <a:xfrm flipH="1">
            <a:off x="9226954" y="3793427"/>
            <a:ext cx="1246290" cy="212953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1EEC2AED-371E-A945-8768-96A4888AE29A}"/>
              </a:ext>
              <a:ext uri="{C183D7F6-B498-43B3-948B-1728B52AA6E4}">
                <adec:decorative xmlns:adec="http://schemas.microsoft.com/office/drawing/2017/decorative" val="1"/>
              </a:ext>
            </a:extLst>
          </p:cNvPr>
          <p:cNvSpPr/>
          <p:nvPr/>
        </p:nvSpPr>
        <p:spPr>
          <a:xfrm>
            <a:off x="7721349" y="3151401"/>
            <a:ext cx="1404000" cy="467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6" name="Rectangle 45">
            <a:extLst>
              <a:ext uri="{FF2B5EF4-FFF2-40B4-BE49-F238E27FC236}">
                <a16:creationId xmlns:a16="http://schemas.microsoft.com/office/drawing/2014/main" id="{1EEC2AED-371E-A945-8768-96A4888AE29A}"/>
              </a:ext>
              <a:ext uri="{C183D7F6-B498-43B3-948B-1728B52AA6E4}">
                <adec:decorative xmlns:adec="http://schemas.microsoft.com/office/drawing/2017/decorative" val="1"/>
              </a:ext>
            </a:extLst>
          </p:cNvPr>
          <p:cNvSpPr/>
          <p:nvPr/>
        </p:nvSpPr>
        <p:spPr>
          <a:xfrm>
            <a:off x="7730553" y="5613388"/>
            <a:ext cx="1404000" cy="467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36" name="Straight Arrow Connector 35"/>
          <p:cNvCxnSpPr/>
          <p:nvPr/>
        </p:nvCxnSpPr>
        <p:spPr>
          <a:xfrm flipH="1" flipV="1">
            <a:off x="9051556" y="3330609"/>
            <a:ext cx="1421688" cy="25328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827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8" restart="whenNotActive" fill="hold" evtFilter="cancelBubble" nodeType="interactiveSeq">
                <p:stCondLst>
                  <p:cond evt="onClick" delay="0">
                    <p:tgtEl>
                      <p:spTgt spid="26"/>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3" restart="whenNotActive" fill="hold" evtFilter="cancelBubble" nodeType="interactiveSeq">
                <p:stCondLst>
                  <p:cond evt="onClick" delay="0">
                    <p:tgtEl>
                      <p:spTgt spid="45"/>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8" restart="whenNotActive" fill="hold" evtFilter="cancelBubble" nodeType="interactiveSeq">
                <p:stCondLst>
                  <p:cond evt="onClick" delay="0">
                    <p:tgtEl>
                      <p:spTgt spid="46"/>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24" grpId="0" animBg="1"/>
      <p:bldP spid="26" grpId="0" animBg="1"/>
      <p:bldP spid="27" grpId="0" animBg="1"/>
      <p:bldP spid="28" grpId="0" animBg="1"/>
      <p:bldP spid="29" grpId="0"/>
      <p:bldP spid="31" grpId="0" animBg="1"/>
      <p:bldP spid="32" grpId="0" animBg="1"/>
      <p:bldP spid="33" grpId="0" animBg="1"/>
      <p:bldP spid="34" grpId="0" animBg="1"/>
      <p:bldP spid="45"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17</a:t>
            </a:fld>
            <a:endParaRPr lang="en-US"/>
          </a:p>
        </p:txBody>
      </p:sp>
      <p:sp>
        <p:nvSpPr>
          <p:cNvPr id="14"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a:solidFill>
                  <a:srgbClr val="BE0064"/>
                </a:solidFill>
                <a:latin typeface="Arial" panose="020B0604020202020204" pitchFamily="34" charset="0"/>
                <a:cs typeface="Arial" panose="020B0604020202020204" pitchFamily="34" charset="0"/>
              </a:rPr>
              <a:t>Finding </a:t>
            </a:r>
            <a:r>
              <a:rPr lang="en-US" sz="3600" b="1" i="1">
                <a:solidFill>
                  <a:srgbClr val="BE0064"/>
                </a:solidFill>
                <a:latin typeface="Arial" panose="020B0604020202020204" pitchFamily="34" charset="0"/>
                <a:cs typeface="Arial" panose="020B0604020202020204" pitchFamily="34" charset="0"/>
              </a:rPr>
              <a:t>s</a:t>
            </a:r>
            <a:endParaRPr kumimoji="0" lang="en-US" sz="3600" b="1" i="1" u="none" strike="noStrike" kern="1200" cap="none" spc="0" normalizeH="0" baseline="0" noProof="0">
              <a:ln>
                <a:noFill/>
              </a:ln>
              <a:solidFill>
                <a:srgbClr val="BE0064"/>
              </a:solidFill>
              <a:effectLst/>
              <a:uLnTx/>
              <a:uFillTx/>
              <a:latin typeface="Arial" panose="020B0604020202020204" pitchFamily="34" charset="0"/>
              <a:cs typeface="Arial" panose="020B0604020202020204" pitchFamily="34" charset="0"/>
            </a:endParaRPr>
          </a:p>
        </p:txBody>
      </p:sp>
      <p:sp>
        <p:nvSpPr>
          <p:cNvPr id="15" name="Isosceles Triangle 1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0AB6807-1007-2C40-ACD3-85A647021B46}"/>
              </a:ext>
            </a:extLst>
          </p:cNvPr>
          <p:cNvSpPr txBox="1"/>
          <p:nvPr/>
        </p:nvSpPr>
        <p:spPr>
          <a:xfrm>
            <a:off x="2231499" y="5529812"/>
            <a:ext cx="7370580" cy="495435"/>
          </a:xfrm>
          <a:prstGeom prst="rect">
            <a:avLst/>
          </a:prstGeom>
          <a:noFill/>
        </p:spPr>
        <p:txBody>
          <a:bodyPr wrap="square" rtlCol="0">
            <a:spAutoFit/>
          </a:bodyPr>
          <a:lstStyle/>
          <a:p>
            <a:pPr algn="ctr">
              <a:lnSpc>
                <a:spcPts val="3100"/>
              </a:lnSpc>
              <a:spcAft>
                <a:spcPts val="600"/>
              </a:spcAft>
            </a:pPr>
            <a:r>
              <a:rPr lang="en-GB" sz="2800">
                <a:latin typeface="Arial"/>
                <a:cs typeface="Arial"/>
              </a:rPr>
              <a:t>There are 4 small parcels to be sent</a:t>
            </a:r>
          </a:p>
        </p:txBody>
      </p:sp>
      <p:sp>
        <p:nvSpPr>
          <p:cNvPr id="18" name="TextBox 17">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DISCUSS</a:t>
            </a:r>
          </a:p>
        </p:txBody>
      </p:sp>
      <p:sp>
        <p:nvSpPr>
          <p:cNvPr id="9"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1440923" y="1241454"/>
            <a:ext cx="9366316" cy="1475998"/>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368C08-DEAE-4069-AAC6-76CF00AF1749}"/>
              </a:ext>
            </a:extLst>
          </p:cNvPr>
          <p:cNvSpPr txBox="1"/>
          <p:nvPr/>
        </p:nvSpPr>
        <p:spPr>
          <a:xfrm>
            <a:off x="1548077" y="1231316"/>
            <a:ext cx="4662977" cy="485176"/>
          </a:xfrm>
          <a:prstGeom prst="rect">
            <a:avLst/>
          </a:prstGeom>
          <a:noFill/>
        </p:spPr>
        <p:txBody>
          <a:bodyPr wrap="square" rtlCol="0">
            <a:spAutoFit/>
          </a:bodyPr>
          <a:lstStyle/>
          <a:p>
            <a:pPr>
              <a:lnSpc>
                <a:spcPts val="3100"/>
              </a:lnSpc>
              <a:spcAft>
                <a:spcPts val="600"/>
              </a:spcAft>
            </a:pPr>
            <a:r>
              <a:rPr lang="en-US" sz="2400">
                <a:latin typeface="Arial" panose="020B0604020202020204" pitchFamily="34" charset="0"/>
                <a:cs typeface="Arial" panose="020B0604020202020204" pitchFamily="34" charset="0"/>
              </a:rPr>
              <a:t>Row F: </a:t>
            </a:r>
          </a:p>
        </p:txBody>
      </p:sp>
      <p:cxnSp>
        <p:nvCxnSpPr>
          <p:cNvPr id="5" name="Straight Connector 4"/>
          <p:cNvCxnSpPr/>
          <p:nvPr/>
        </p:nvCxnSpPr>
        <p:spPr>
          <a:xfrm>
            <a:off x="5913506" y="1274404"/>
            <a:ext cx="0" cy="1443048"/>
          </a:xfrm>
          <a:prstGeom prst="line">
            <a:avLst/>
          </a:prstGeom>
          <a:ln w="28575" cmpd="sng">
            <a:solidFill>
              <a:srgbClr val="BE0064"/>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0AB6807-1007-2C40-ACD3-85A647021B46}"/>
              </a:ext>
            </a:extLst>
          </p:cNvPr>
          <p:cNvSpPr txBox="1"/>
          <p:nvPr/>
        </p:nvSpPr>
        <p:spPr>
          <a:xfrm>
            <a:off x="1524086" y="1703356"/>
            <a:ext cx="4321607" cy="892979"/>
          </a:xfrm>
          <a:prstGeom prst="rect">
            <a:avLst/>
          </a:prstGeom>
          <a:noFill/>
        </p:spPr>
        <p:txBody>
          <a:bodyPr wrap="square" rtlCol="0">
            <a:spAutoFit/>
          </a:bodyPr>
          <a:lstStyle/>
          <a:p>
            <a:pPr algn="ctr">
              <a:lnSpc>
                <a:spcPts val="3100"/>
              </a:lnSpc>
              <a:spcAft>
                <a:spcPts val="600"/>
              </a:spcAft>
            </a:pPr>
            <a:r>
              <a:rPr lang="en-GB" sz="2800">
                <a:latin typeface="Arial"/>
                <a:cs typeface="Arial"/>
              </a:rPr>
              <a:t>It costs £12 to send the small parcels </a:t>
            </a:r>
          </a:p>
        </p:txBody>
      </p:sp>
      <p:sp>
        <p:nvSpPr>
          <p:cNvPr id="7" name="Rectangle 6"/>
          <p:cNvSpPr/>
          <p:nvPr/>
        </p:nvSpPr>
        <p:spPr>
          <a:xfrm>
            <a:off x="7235226" y="1594893"/>
            <a:ext cx="1881595" cy="707886"/>
          </a:xfrm>
          <a:prstGeom prst="rect">
            <a:avLst/>
          </a:prstGeom>
        </p:spPr>
        <p:txBody>
          <a:bodyPr wrap="none">
            <a:spAutoFit/>
          </a:bodyPr>
          <a:lstStyle/>
          <a:p>
            <a:r>
              <a:rPr lang="en-GB" sz="4000">
                <a:latin typeface="Arial"/>
                <a:cs typeface="Arial"/>
              </a:rPr>
              <a:t>3</a:t>
            </a:r>
            <a:r>
              <a:rPr lang="en-GB" sz="4000" i="1">
                <a:latin typeface="Arial"/>
                <a:cs typeface="Arial"/>
              </a:rPr>
              <a:t>s</a:t>
            </a:r>
            <a:r>
              <a:rPr lang="en-GB" sz="4000">
                <a:latin typeface="Arial"/>
                <a:cs typeface="Arial"/>
              </a:rPr>
              <a:t> = 12</a:t>
            </a:r>
            <a:r>
              <a:rPr lang="en-GB"/>
              <a:t> </a:t>
            </a:r>
            <a:endParaRPr lang="en-US"/>
          </a:p>
        </p:txBody>
      </p:sp>
      <p:sp>
        <p:nvSpPr>
          <p:cNvPr id="20" name="TextBox 19">
            <a:extLst>
              <a:ext uri="{FF2B5EF4-FFF2-40B4-BE49-F238E27FC236}">
                <a16:creationId xmlns:a16="http://schemas.microsoft.com/office/drawing/2014/main" id="{B0AB6807-1007-2C40-ACD3-85A647021B46}"/>
              </a:ext>
            </a:extLst>
          </p:cNvPr>
          <p:cNvSpPr txBox="1"/>
          <p:nvPr/>
        </p:nvSpPr>
        <p:spPr>
          <a:xfrm>
            <a:off x="2223952" y="2945692"/>
            <a:ext cx="7370580" cy="964367"/>
          </a:xfrm>
          <a:prstGeom prst="rect">
            <a:avLst/>
          </a:prstGeom>
          <a:noFill/>
        </p:spPr>
        <p:txBody>
          <a:bodyPr wrap="square" rtlCol="0">
            <a:spAutoFit/>
          </a:bodyPr>
          <a:lstStyle/>
          <a:p>
            <a:pPr>
              <a:lnSpc>
                <a:spcPts val="3100"/>
              </a:lnSpc>
              <a:spcAft>
                <a:spcPts val="600"/>
              </a:spcAft>
            </a:pPr>
            <a:r>
              <a:rPr lang="en-GB" sz="2800">
                <a:latin typeface="Arial"/>
                <a:cs typeface="Arial"/>
              </a:rPr>
              <a:t>Tia writes:		</a:t>
            </a:r>
          </a:p>
          <a:p>
            <a:pPr>
              <a:lnSpc>
                <a:spcPts val="3100"/>
              </a:lnSpc>
              <a:spcAft>
                <a:spcPts val="600"/>
              </a:spcAft>
            </a:pPr>
            <a:endParaRPr lang="en-GB" sz="2800">
              <a:latin typeface="Arial"/>
              <a:cs typeface="Arial"/>
            </a:endParaRPr>
          </a:p>
        </p:txBody>
      </p:sp>
      <p:sp>
        <p:nvSpPr>
          <p:cNvPr id="27" name="TextBox 26">
            <a:extLst>
              <a:ext uri="{FF2B5EF4-FFF2-40B4-BE49-F238E27FC236}">
                <a16:creationId xmlns:a16="http://schemas.microsoft.com/office/drawing/2014/main" id="{92B977E0-1E79-4D70-AE9B-F5ACB10F60B4}"/>
              </a:ext>
            </a:extLst>
          </p:cNvPr>
          <p:cNvSpPr txBox="1">
            <a:spLocks/>
          </p:cNvSpPr>
          <p:nvPr/>
        </p:nvSpPr>
        <p:spPr>
          <a:xfrm>
            <a:off x="3248271" y="4634846"/>
            <a:ext cx="5092720" cy="578882"/>
          </a:xfrm>
          <a:prstGeom prst="roundRect">
            <a:avLst/>
          </a:prstGeom>
          <a:solidFill>
            <a:srgbClr val="FFDDF1"/>
          </a:solidFill>
          <a:ln>
            <a:noFill/>
          </a:ln>
        </p:spPr>
        <p:txBody>
          <a:bodyPr wrap="square" rtlCol="0">
            <a:spAutoFit/>
          </a:bodyPr>
          <a:lstStyle>
            <a:defPPr>
              <a:defRPr lang="en-US"/>
            </a:defPPr>
            <a:lvl1pPr>
              <a:defRPr sz="2800" b="0" i="1">
                <a:latin typeface="Cambria Math"/>
              </a:defRPr>
            </a:lvl1pPr>
          </a:lstStyle>
          <a:p>
            <a:pPr algn="ctr"/>
            <a:r>
              <a:rPr lang="en-GB" i="0">
                <a:latin typeface="Arial"/>
                <a:cs typeface="Arial"/>
              </a:rPr>
              <a:t>How does Tia find </a:t>
            </a:r>
            <a:r>
              <a:rPr lang="en-GB">
                <a:latin typeface="Arial"/>
                <a:cs typeface="Arial"/>
              </a:rPr>
              <a:t>s</a:t>
            </a:r>
            <a:r>
              <a:rPr lang="en-GB" i="0">
                <a:latin typeface="Arial"/>
                <a:cs typeface="Arial"/>
              </a:rPr>
              <a:t>?</a:t>
            </a:r>
            <a:endParaRPr lang="en-GB" sz="2400" b="1" i="0">
              <a:latin typeface="Arial" panose="020B0604020202020204" pitchFamily="34" charset="0"/>
              <a:cs typeface="Arial" panose="020B0604020202020204" pitchFamily="34" charset="0"/>
            </a:endParaRPr>
          </a:p>
        </p:txBody>
      </p:sp>
      <p:pic>
        <p:nvPicPr>
          <p:cNvPr id="6" name="Picture 5" descr="A picture containing text, invertebrate, arthropod, opener&#10;&#10;Description automatically generated">
            <a:extLst>
              <a:ext uri="{FF2B5EF4-FFF2-40B4-BE49-F238E27FC236}">
                <a16:creationId xmlns:a16="http://schemas.microsoft.com/office/drawing/2014/main" id="{46B500CD-A1DB-01CF-D3B9-45B36AC11017}"/>
              </a:ext>
            </a:extLst>
          </p:cNvPr>
          <p:cNvPicPr>
            <a:picLocks noChangeAspect="1"/>
          </p:cNvPicPr>
          <p:nvPr/>
        </p:nvPicPr>
        <p:blipFill>
          <a:blip r:embed="rId3"/>
          <a:stretch>
            <a:fillRect/>
          </a:stretch>
        </p:blipFill>
        <p:spPr>
          <a:xfrm>
            <a:off x="4541529" y="2849809"/>
            <a:ext cx="2133255" cy="810738"/>
          </a:xfrm>
          <a:prstGeom prst="rect">
            <a:avLst/>
          </a:prstGeom>
        </p:spPr>
      </p:pic>
      <p:pic>
        <p:nvPicPr>
          <p:cNvPr id="11" name="Picture 10">
            <a:extLst>
              <a:ext uri="{FF2B5EF4-FFF2-40B4-BE49-F238E27FC236}">
                <a16:creationId xmlns:a16="http://schemas.microsoft.com/office/drawing/2014/main" id="{5655079E-2DC3-D0D9-C9AC-EDFDB1B0CC40}"/>
              </a:ext>
            </a:extLst>
          </p:cNvPr>
          <p:cNvPicPr>
            <a:picLocks noChangeAspect="1"/>
          </p:cNvPicPr>
          <p:nvPr/>
        </p:nvPicPr>
        <p:blipFill>
          <a:blip r:embed="rId4"/>
          <a:stretch>
            <a:fillRect/>
          </a:stretch>
        </p:blipFill>
        <p:spPr>
          <a:xfrm>
            <a:off x="4792263" y="3685050"/>
            <a:ext cx="1631786" cy="791754"/>
          </a:xfrm>
          <a:prstGeom prst="rect">
            <a:avLst/>
          </a:prstGeom>
        </p:spPr>
      </p:pic>
    </p:spTree>
    <p:extLst>
      <p:ext uri="{BB962C8B-B14F-4D97-AF65-F5344CB8AC3E}">
        <p14:creationId xmlns:p14="http://schemas.microsoft.com/office/powerpoint/2010/main" val="409733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18</a:t>
            </a:fld>
            <a:endParaRPr lang="en-US"/>
          </a:p>
        </p:txBody>
      </p:sp>
      <p:sp>
        <p:nvSpPr>
          <p:cNvPr id="14"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a:solidFill>
                  <a:srgbClr val="BE0064"/>
                </a:solidFill>
                <a:latin typeface="Arial" panose="020B0604020202020204" pitchFamily="34" charset="0"/>
                <a:cs typeface="Arial" panose="020B0604020202020204" pitchFamily="34" charset="0"/>
              </a:rPr>
              <a:t>Finding </a:t>
            </a:r>
            <a:r>
              <a:rPr lang="en-US" sz="3600" b="1" i="1">
                <a:solidFill>
                  <a:srgbClr val="BE0064"/>
                </a:solidFill>
                <a:latin typeface="Arial" panose="020B0604020202020204" pitchFamily="34" charset="0"/>
                <a:cs typeface="Arial" panose="020B0604020202020204" pitchFamily="34" charset="0"/>
              </a:rPr>
              <a:t>l</a:t>
            </a:r>
            <a:endParaRPr kumimoji="0" lang="en-US" sz="3600" b="1" i="1" u="none" strike="noStrike" kern="1200" cap="none" spc="0" normalizeH="0" baseline="0" noProof="0">
              <a:ln>
                <a:noFill/>
              </a:ln>
              <a:solidFill>
                <a:srgbClr val="BE0064"/>
              </a:solidFill>
              <a:effectLst/>
              <a:uLnTx/>
              <a:uFillTx/>
              <a:latin typeface="Arial" panose="020B0604020202020204" pitchFamily="34" charset="0"/>
              <a:cs typeface="Arial" panose="020B0604020202020204" pitchFamily="34" charset="0"/>
            </a:endParaRPr>
          </a:p>
        </p:txBody>
      </p:sp>
      <p:sp>
        <p:nvSpPr>
          <p:cNvPr id="15" name="Isosceles Triangle 1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0AB6807-1007-2C40-ACD3-85A647021B46}"/>
              </a:ext>
            </a:extLst>
          </p:cNvPr>
          <p:cNvSpPr txBox="1"/>
          <p:nvPr/>
        </p:nvSpPr>
        <p:spPr>
          <a:xfrm>
            <a:off x="2231499" y="5529812"/>
            <a:ext cx="7370580" cy="495435"/>
          </a:xfrm>
          <a:prstGeom prst="rect">
            <a:avLst/>
          </a:prstGeom>
          <a:noFill/>
        </p:spPr>
        <p:txBody>
          <a:bodyPr wrap="square" rtlCol="0">
            <a:spAutoFit/>
          </a:bodyPr>
          <a:lstStyle/>
          <a:p>
            <a:pPr algn="ctr">
              <a:lnSpc>
                <a:spcPts val="3100"/>
              </a:lnSpc>
              <a:spcAft>
                <a:spcPts val="600"/>
              </a:spcAft>
            </a:pPr>
            <a:r>
              <a:rPr lang="en-GB" sz="2800">
                <a:latin typeface="Arial"/>
                <a:cs typeface="Arial"/>
              </a:rPr>
              <a:t>There are 2 large parcels to be sent</a:t>
            </a:r>
          </a:p>
        </p:txBody>
      </p:sp>
      <p:sp>
        <p:nvSpPr>
          <p:cNvPr id="18" name="TextBox 17">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DISCUSS</a:t>
            </a:r>
          </a:p>
        </p:txBody>
      </p:sp>
      <p:sp>
        <p:nvSpPr>
          <p:cNvPr id="9"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1440923" y="1241454"/>
            <a:ext cx="9366316" cy="1475998"/>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368C08-DEAE-4069-AAC6-76CF00AF1749}"/>
              </a:ext>
            </a:extLst>
          </p:cNvPr>
          <p:cNvSpPr txBox="1"/>
          <p:nvPr/>
        </p:nvSpPr>
        <p:spPr>
          <a:xfrm>
            <a:off x="1548077" y="1231316"/>
            <a:ext cx="4662977" cy="485176"/>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Row A: </a:t>
            </a:r>
          </a:p>
        </p:txBody>
      </p:sp>
      <p:cxnSp>
        <p:nvCxnSpPr>
          <p:cNvPr id="5" name="Straight Connector 4"/>
          <p:cNvCxnSpPr/>
          <p:nvPr/>
        </p:nvCxnSpPr>
        <p:spPr>
          <a:xfrm>
            <a:off x="5913506" y="1274404"/>
            <a:ext cx="0" cy="1443048"/>
          </a:xfrm>
          <a:prstGeom prst="line">
            <a:avLst/>
          </a:prstGeom>
          <a:ln w="28575" cmpd="sng">
            <a:solidFill>
              <a:srgbClr val="BE0064"/>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0AB6807-1007-2C40-ACD3-85A647021B46}"/>
              </a:ext>
            </a:extLst>
          </p:cNvPr>
          <p:cNvSpPr txBox="1"/>
          <p:nvPr/>
        </p:nvSpPr>
        <p:spPr>
          <a:xfrm>
            <a:off x="1524086" y="1703356"/>
            <a:ext cx="4321607" cy="892979"/>
          </a:xfrm>
          <a:prstGeom prst="rect">
            <a:avLst/>
          </a:prstGeom>
          <a:noFill/>
        </p:spPr>
        <p:txBody>
          <a:bodyPr wrap="square" rtlCol="0">
            <a:spAutoFit/>
          </a:bodyPr>
          <a:lstStyle/>
          <a:p>
            <a:pPr algn="ctr">
              <a:lnSpc>
                <a:spcPts val="3100"/>
              </a:lnSpc>
              <a:spcAft>
                <a:spcPts val="600"/>
              </a:spcAft>
            </a:pPr>
            <a:r>
              <a:rPr lang="en-GB" sz="2800">
                <a:latin typeface="Arial"/>
                <a:cs typeface="Arial"/>
              </a:rPr>
              <a:t>There are 6 parcels altogether </a:t>
            </a:r>
          </a:p>
        </p:txBody>
      </p:sp>
      <p:sp>
        <p:nvSpPr>
          <p:cNvPr id="7" name="Rectangle 6"/>
          <p:cNvSpPr/>
          <p:nvPr/>
        </p:nvSpPr>
        <p:spPr>
          <a:xfrm>
            <a:off x="7235226" y="1594893"/>
            <a:ext cx="2036787" cy="707886"/>
          </a:xfrm>
          <a:prstGeom prst="rect">
            <a:avLst/>
          </a:prstGeom>
        </p:spPr>
        <p:txBody>
          <a:bodyPr wrap="none">
            <a:spAutoFit/>
          </a:bodyPr>
          <a:lstStyle/>
          <a:p>
            <a:r>
              <a:rPr lang="en-GB" sz="4000" i="1">
                <a:latin typeface="Arial"/>
                <a:cs typeface="Arial"/>
              </a:rPr>
              <a:t>s</a:t>
            </a:r>
            <a:r>
              <a:rPr lang="en-GB" sz="4000">
                <a:latin typeface="Arial"/>
                <a:cs typeface="Arial"/>
              </a:rPr>
              <a:t> + </a:t>
            </a:r>
            <a:r>
              <a:rPr lang="en-GB" sz="4000" i="1">
                <a:latin typeface="Arial"/>
                <a:cs typeface="Arial"/>
              </a:rPr>
              <a:t>l</a:t>
            </a:r>
            <a:r>
              <a:rPr lang="en-GB" sz="4000">
                <a:latin typeface="Arial"/>
                <a:cs typeface="Arial"/>
              </a:rPr>
              <a:t> = 6</a:t>
            </a:r>
            <a:r>
              <a:rPr lang="en-GB"/>
              <a:t> </a:t>
            </a:r>
            <a:endParaRPr lang="en-US"/>
          </a:p>
        </p:txBody>
      </p:sp>
      <p:sp>
        <p:nvSpPr>
          <p:cNvPr id="20" name="TextBox 19">
            <a:extLst>
              <a:ext uri="{FF2B5EF4-FFF2-40B4-BE49-F238E27FC236}">
                <a16:creationId xmlns:a16="http://schemas.microsoft.com/office/drawing/2014/main" id="{B0AB6807-1007-2C40-ACD3-85A647021B46}"/>
              </a:ext>
            </a:extLst>
          </p:cNvPr>
          <p:cNvSpPr txBox="1"/>
          <p:nvPr/>
        </p:nvSpPr>
        <p:spPr>
          <a:xfrm>
            <a:off x="2231502" y="2986974"/>
            <a:ext cx="7370580" cy="489878"/>
          </a:xfrm>
          <a:prstGeom prst="rect">
            <a:avLst/>
          </a:prstGeom>
          <a:noFill/>
        </p:spPr>
        <p:txBody>
          <a:bodyPr wrap="square" rtlCol="0">
            <a:spAutoFit/>
          </a:bodyPr>
          <a:lstStyle/>
          <a:p>
            <a:pPr>
              <a:lnSpc>
                <a:spcPts val="3100"/>
              </a:lnSpc>
              <a:spcAft>
                <a:spcPts val="600"/>
              </a:spcAft>
            </a:pPr>
            <a:r>
              <a:rPr lang="en-GB" sz="2800">
                <a:latin typeface="Arial"/>
                <a:cs typeface="Arial"/>
              </a:rPr>
              <a:t>Tia writes:		</a:t>
            </a:r>
          </a:p>
        </p:txBody>
      </p:sp>
      <p:sp>
        <p:nvSpPr>
          <p:cNvPr id="27" name="TextBox 26">
            <a:extLst>
              <a:ext uri="{FF2B5EF4-FFF2-40B4-BE49-F238E27FC236}">
                <a16:creationId xmlns:a16="http://schemas.microsoft.com/office/drawing/2014/main" id="{92B977E0-1E79-4D70-AE9B-F5ACB10F60B4}"/>
              </a:ext>
            </a:extLst>
          </p:cNvPr>
          <p:cNvSpPr txBox="1">
            <a:spLocks/>
          </p:cNvSpPr>
          <p:nvPr/>
        </p:nvSpPr>
        <p:spPr>
          <a:xfrm>
            <a:off x="3248271" y="4634846"/>
            <a:ext cx="5092720" cy="578882"/>
          </a:xfrm>
          <a:prstGeom prst="roundRect">
            <a:avLst/>
          </a:prstGeom>
          <a:solidFill>
            <a:srgbClr val="FFDDF1"/>
          </a:solidFill>
          <a:ln>
            <a:noFill/>
          </a:ln>
        </p:spPr>
        <p:txBody>
          <a:bodyPr wrap="square" rtlCol="0">
            <a:spAutoFit/>
          </a:bodyPr>
          <a:lstStyle>
            <a:defPPr>
              <a:defRPr lang="en-US"/>
            </a:defPPr>
            <a:lvl1pPr>
              <a:defRPr sz="2800" b="0" i="1">
                <a:latin typeface="Cambria Math"/>
              </a:defRPr>
            </a:lvl1pPr>
          </a:lstStyle>
          <a:p>
            <a:pPr algn="ctr"/>
            <a:r>
              <a:rPr lang="en-GB" i="0">
                <a:latin typeface="Arial"/>
                <a:cs typeface="Arial"/>
              </a:rPr>
              <a:t>How does Tia find </a:t>
            </a:r>
            <a:r>
              <a:rPr lang="en-GB">
                <a:latin typeface="Arial"/>
                <a:cs typeface="Arial"/>
              </a:rPr>
              <a:t>l</a:t>
            </a:r>
            <a:r>
              <a:rPr lang="en-GB" i="0">
                <a:latin typeface="Arial"/>
                <a:cs typeface="Arial"/>
              </a:rPr>
              <a:t>?</a:t>
            </a:r>
            <a:endParaRPr lang="en-GB" sz="2400" b="1" i="0">
              <a:latin typeface="Arial" panose="020B0604020202020204" pitchFamily="34" charset="0"/>
              <a:cs typeface="Arial" panose="020B0604020202020204" pitchFamily="34" charset="0"/>
            </a:endParaRPr>
          </a:p>
        </p:txBody>
      </p:sp>
      <p:pic>
        <p:nvPicPr>
          <p:cNvPr id="6" name="Picture 5" descr="A close-up of some writing&#10;&#10;Description automatically generated with low confidence">
            <a:extLst>
              <a:ext uri="{FF2B5EF4-FFF2-40B4-BE49-F238E27FC236}">
                <a16:creationId xmlns:a16="http://schemas.microsoft.com/office/drawing/2014/main" id="{FC748456-AAF2-766C-69A5-D502F084CA69}"/>
              </a:ext>
            </a:extLst>
          </p:cNvPr>
          <p:cNvPicPr>
            <a:picLocks noChangeAspect="1"/>
          </p:cNvPicPr>
          <p:nvPr/>
        </p:nvPicPr>
        <p:blipFill>
          <a:blip r:embed="rId3"/>
          <a:stretch>
            <a:fillRect/>
          </a:stretch>
        </p:blipFill>
        <p:spPr>
          <a:xfrm>
            <a:off x="4864723" y="2948101"/>
            <a:ext cx="2167142" cy="772591"/>
          </a:xfrm>
          <a:prstGeom prst="rect">
            <a:avLst/>
          </a:prstGeom>
        </p:spPr>
      </p:pic>
      <p:pic>
        <p:nvPicPr>
          <p:cNvPr id="11" name="Picture 10" descr="A picture containing insect&#10;&#10;Description automatically generated">
            <a:extLst>
              <a:ext uri="{FF2B5EF4-FFF2-40B4-BE49-F238E27FC236}">
                <a16:creationId xmlns:a16="http://schemas.microsoft.com/office/drawing/2014/main" id="{83A460B2-9218-0F10-888E-1EABF4E8976F}"/>
              </a:ext>
            </a:extLst>
          </p:cNvPr>
          <p:cNvPicPr>
            <a:picLocks noChangeAspect="1"/>
          </p:cNvPicPr>
          <p:nvPr/>
        </p:nvPicPr>
        <p:blipFill>
          <a:blip r:embed="rId4"/>
          <a:stretch>
            <a:fillRect/>
          </a:stretch>
        </p:blipFill>
        <p:spPr>
          <a:xfrm>
            <a:off x="5673146" y="3815574"/>
            <a:ext cx="1358719" cy="616116"/>
          </a:xfrm>
          <a:prstGeom prst="rect">
            <a:avLst/>
          </a:prstGeom>
        </p:spPr>
      </p:pic>
    </p:spTree>
    <p:extLst>
      <p:ext uri="{BB962C8B-B14F-4D97-AF65-F5344CB8AC3E}">
        <p14:creationId xmlns:p14="http://schemas.microsoft.com/office/powerpoint/2010/main" val="17763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2959B6-490E-A144-8C7C-88267F972F69}" type="slidenum">
              <a:rPr lang="en-US" smtClean="0"/>
              <a:t>19</a:t>
            </a:fld>
            <a:endParaRPr lang="en-US"/>
          </a:p>
        </p:txBody>
      </p:sp>
      <p:sp>
        <p:nvSpPr>
          <p:cNvPr id="6"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Cost of sending small parcels</a:t>
            </a:r>
            <a:endParaRPr kumimoji="0" lang="en-US" sz="3600" b="1" i="1" u="none" strike="noStrike" kern="1200" cap="none" spc="0" normalizeH="0" baseline="0" noProof="0" dirty="0">
              <a:ln>
                <a:noFill/>
              </a:ln>
              <a:solidFill>
                <a:srgbClr val="BE0064"/>
              </a:solidFill>
              <a:effectLst/>
              <a:uLnTx/>
              <a:uFillTx/>
              <a:latin typeface="Arial" panose="020B0604020202020204" pitchFamily="34" charset="0"/>
              <a:cs typeface="Arial" panose="020B0604020202020204" pitchFamily="34" charset="0"/>
            </a:endParaRPr>
          </a:p>
        </p:txBody>
      </p:sp>
      <p:sp>
        <p:nvSpPr>
          <p:cNvPr id="9" name="Isosceles Triangle 8">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DISCUSS</a:t>
            </a:r>
          </a:p>
        </p:txBody>
      </p:sp>
      <p:sp>
        <p:nvSpPr>
          <p:cNvPr id="11" name="Rectangle 10"/>
          <p:cNvSpPr/>
          <p:nvPr/>
        </p:nvSpPr>
        <p:spPr>
          <a:xfrm>
            <a:off x="2750177" y="3668373"/>
            <a:ext cx="6688666" cy="707886"/>
          </a:xfrm>
          <a:prstGeom prst="rect">
            <a:avLst/>
          </a:prstGeom>
        </p:spPr>
        <p:txBody>
          <a:bodyPr wrap="square">
            <a:spAutoFit/>
          </a:bodyPr>
          <a:lstStyle/>
          <a:p>
            <a:r>
              <a:rPr lang="en-GB" sz="4000" i="1" dirty="0">
                <a:latin typeface="Arial"/>
                <a:cs typeface="Arial"/>
              </a:rPr>
              <a:t>s</a:t>
            </a:r>
            <a:r>
              <a:rPr lang="en-GB" sz="4000" dirty="0">
                <a:latin typeface="Arial"/>
                <a:cs typeface="Arial"/>
              </a:rPr>
              <a:t> = 4,	</a:t>
            </a:r>
            <a:r>
              <a:rPr lang="en-GB" sz="4000" i="1" dirty="0">
                <a:latin typeface="Arial"/>
                <a:cs typeface="Arial"/>
              </a:rPr>
              <a:t>l</a:t>
            </a:r>
            <a:r>
              <a:rPr lang="en-GB" sz="4000" dirty="0">
                <a:latin typeface="Arial"/>
                <a:cs typeface="Arial"/>
              </a:rPr>
              <a:t> = 2,	</a:t>
            </a:r>
            <a:r>
              <a:rPr lang="en-GB" sz="4000" i="1" dirty="0">
                <a:latin typeface="Arial"/>
                <a:cs typeface="Arial"/>
              </a:rPr>
              <a:t>r</a:t>
            </a:r>
            <a:r>
              <a:rPr lang="en-GB" sz="4000" dirty="0">
                <a:latin typeface="Arial"/>
                <a:cs typeface="Arial"/>
              </a:rPr>
              <a:t> = 3, 	</a:t>
            </a:r>
            <a:r>
              <a:rPr lang="en-GB" sz="4000" i="1" dirty="0">
                <a:latin typeface="Arial"/>
                <a:cs typeface="Arial"/>
              </a:rPr>
              <a:t>t</a:t>
            </a:r>
            <a:r>
              <a:rPr lang="en-GB" sz="4000" dirty="0">
                <a:latin typeface="Arial"/>
                <a:cs typeface="Arial"/>
              </a:rPr>
              <a:t> = 9 </a:t>
            </a:r>
            <a:r>
              <a:rPr lang="en-GB" dirty="0"/>
              <a:t> </a:t>
            </a:r>
            <a:endParaRPr lang="en-US" dirty="0"/>
          </a:p>
        </p:txBody>
      </p:sp>
      <p:sp>
        <p:nvSpPr>
          <p:cNvPr id="16" name="Rectangle 15"/>
          <p:cNvSpPr/>
          <p:nvPr/>
        </p:nvSpPr>
        <p:spPr>
          <a:xfrm>
            <a:off x="639084" y="4924406"/>
            <a:ext cx="11088000" cy="646331"/>
          </a:xfrm>
          <a:prstGeom prst="rect">
            <a:avLst/>
          </a:prstGeom>
        </p:spPr>
        <p:txBody>
          <a:bodyPr wrap="square">
            <a:spAutoFit/>
          </a:bodyPr>
          <a:lstStyle/>
          <a:p>
            <a:pPr algn="ctr"/>
            <a:r>
              <a:rPr lang="en-GB" sz="3600" dirty="0">
                <a:latin typeface="Arial"/>
                <a:cs typeface="Arial"/>
              </a:rPr>
              <a:t>Cost of sending small parcels = </a:t>
            </a:r>
            <a:r>
              <a:rPr lang="en-GB" sz="3600" i="1" dirty="0">
                <a:latin typeface="Arial"/>
                <a:cs typeface="Arial"/>
              </a:rPr>
              <a:t>sr</a:t>
            </a:r>
            <a:r>
              <a:rPr lang="en-GB" sz="3600" dirty="0">
                <a:latin typeface="Arial"/>
                <a:cs typeface="Arial"/>
              </a:rPr>
              <a:t> = 4 × £3 = £12</a:t>
            </a:r>
            <a:endParaRPr lang="en-US" dirty="0"/>
          </a:p>
        </p:txBody>
      </p:sp>
      <p:sp>
        <p:nvSpPr>
          <p:cNvPr id="12" name="TextBox 11">
            <a:extLst>
              <a:ext uri="{FF2B5EF4-FFF2-40B4-BE49-F238E27FC236}">
                <a16:creationId xmlns:a16="http://schemas.microsoft.com/office/drawing/2014/main" id="{B0368C08-DEAE-4069-AAC6-76CF00AF1749}"/>
              </a:ext>
            </a:extLst>
          </p:cNvPr>
          <p:cNvSpPr txBox="1"/>
          <p:nvPr/>
        </p:nvSpPr>
        <p:spPr>
          <a:xfrm>
            <a:off x="3358711" y="1424775"/>
            <a:ext cx="5363996" cy="2085614"/>
          </a:xfrm>
          <a:prstGeom prst="rect">
            <a:avLst/>
          </a:prstGeom>
          <a:noFill/>
        </p:spPr>
        <p:txBody>
          <a:bodyPr wrap="square" rtlCol="0">
            <a:spAutoFit/>
          </a:bodyPr>
          <a:lstStyle/>
          <a:p>
            <a:pPr algn="ctr"/>
            <a:r>
              <a:rPr lang="en-GB" sz="2000" i="1" dirty="0">
                <a:latin typeface="Arial"/>
                <a:cs typeface="Arial"/>
              </a:rPr>
              <a:t>s</a:t>
            </a:r>
            <a:r>
              <a:rPr lang="en-GB" sz="2000" dirty="0">
                <a:latin typeface="Arial"/>
                <a:cs typeface="Arial"/>
              </a:rPr>
              <a:t> = the number of small parcels</a:t>
            </a:r>
            <a:br>
              <a:rPr lang="en-GB" sz="2000" dirty="0">
                <a:latin typeface="Arial"/>
                <a:cs typeface="Arial"/>
              </a:rPr>
            </a:br>
            <a:r>
              <a:rPr lang="en-GB" sz="2000" i="1" dirty="0">
                <a:latin typeface="Arial"/>
                <a:cs typeface="Arial"/>
              </a:rPr>
              <a:t>l</a:t>
            </a:r>
            <a:r>
              <a:rPr lang="en-GB" sz="2000" dirty="0">
                <a:latin typeface="Arial"/>
                <a:cs typeface="Arial"/>
              </a:rPr>
              <a:t> = the number of large parcels</a:t>
            </a:r>
          </a:p>
          <a:p>
            <a:pPr algn="ctr"/>
            <a:endParaRPr lang="en-GB" sz="2000" dirty="0">
              <a:latin typeface="Arial"/>
              <a:cs typeface="Arial"/>
            </a:endParaRPr>
          </a:p>
          <a:p>
            <a:pPr algn="ctr"/>
            <a:r>
              <a:rPr lang="en-GB" sz="2000" i="1">
                <a:latin typeface="Arial"/>
                <a:cs typeface="Arial"/>
              </a:rPr>
              <a:t>r</a:t>
            </a:r>
            <a:r>
              <a:rPr lang="en-GB" sz="2000">
                <a:latin typeface="Arial"/>
                <a:cs typeface="Arial"/>
              </a:rPr>
              <a:t> = the cost of sending a small parcel</a:t>
            </a:r>
            <a:br>
              <a:rPr lang="en-GB" sz="2000">
                <a:latin typeface="Arial"/>
                <a:cs typeface="Arial"/>
              </a:rPr>
            </a:br>
            <a:r>
              <a:rPr lang="en-GB" sz="2000" i="1">
                <a:latin typeface="Arial"/>
                <a:cs typeface="Arial"/>
              </a:rPr>
              <a:t>t</a:t>
            </a:r>
            <a:r>
              <a:rPr lang="en-GB" sz="2000">
                <a:latin typeface="Arial"/>
                <a:cs typeface="Arial"/>
              </a:rPr>
              <a:t> = the cost of sending a large parcel</a:t>
            </a:r>
            <a:r>
              <a:rPr lang="en-GB" sz="2400"/>
              <a:t> </a:t>
            </a:r>
            <a:endParaRPr lang="en-US" sz="2400" dirty="0">
              <a:latin typeface="Arial" panose="020B0604020202020204" pitchFamily="34" charset="0"/>
              <a:cs typeface="Arial" panose="020B0604020202020204" pitchFamily="34" charset="0"/>
            </a:endParaRP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7"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3759530" y="1355582"/>
            <a:ext cx="4571996" cy="1871997"/>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945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Selling skincare products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1" name="TextBox 10">
            <a:extLst>
              <a:ext uri="{FF2B5EF4-FFF2-40B4-BE49-F238E27FC236}">
                <a16:creationId xmlns:a16="http://schemas.microsoft.com/office/drawing/2014/main" id="{92B977E0-1E79-4D70-AE9B-F5ACB10F60B4}"/>
              </a:ext>
            </a:extLst>
          </p:cNvPr>
          <p:cNvSpPr txBox="1"/>
          <p:nvPr/>
        </p:nvSpPr>
        <p:spPr>
          <a:xfrm>
            <a:off x="6115110" y="4198795"/>
            <a:ext cx="5509618" cy="173664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Tia’s dad has ordered</a:t>
            </a:r>
            <a:br>
              <a:rPr lang="en-GB" sz="3200" i="0" dirty="0">
                <a:latin typeface="Arial" panose="020B0604020202020204" pitchFamily="34" charset="0"/>
                <a:cs typeface="Arial" panose="020B0604020202020204" pitchFamily="34" charset="0"/>
              </a:rPr>
            </a:br>
            <a:r>
              <a:rPr lang="en-GB" sz="3200" i="0" dirty="0">
                <a:latin typeface="Arial" panose="020B0604020202020204" pitchFamily="34" charset="0"/>
                <a:cs typeface="Arial" panose="020B0604020202020204" pitchFamily="34" charset="0"/>
              </a:rPr>
              <a:t>some packs of face wipes</a:t>
            </a:r>
            <a:br>
              <a:rPr lang="en-GB" sz="3200" i="0" dirty="0">
                <a:latin typeface="Arial" panose="020B0604020202020204" pitchFamily="34" charset="0"/>
                <a:cs typeface="Arial" panose="020B0604020202020204" pitchFamily="34" charset="0"/>
              </a:rPr>
            </a:br>
            <a:r>
              <a:rPr lang="en-GB" sz="3200" i="0" dirty="0">
                <a:latin typeface="Arial" panose="020B0604020202020204" pitchFamily="34" charset="0"/>
                <a:cs typeface="Arial" panose="020B0604020202020204" pitchFamily="34" charset="0"/>
              </a:rPr>
              <a:t>to sell online</a:t>
            </a:r>
            <a:endParaRPr lang="en-GB" sz="3200" b="1"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a:t>
            </a:fld>
            <a:endParaRPr lang="en-US" b="1" dirty="0">
              <a:solidFill>
                <a:srgbClr val="000000"/>
              </a:solidFill>
              <a:latin typeface="Arial" panose="020B0604020202020204" pitchFamily="34" charset="0"/>
              <a:cs typeface="Arial" panose="020B0604020202020204" pitchFamily="34" charset="0"/>
            </a:endParaRPr>
          </a:p>
        </p:txBody>
      </p:sp>
      <p:sp>
        <p:nvSpPr>
          <p:cNvPr id="21" name="Title 1"/>
          <p:cNvSpPr txBox="1">
            <a:spLocks noChangeAspect="1"/>
          </p:cNvSpPr>
          <p:nvPr/>
        </p:nvSpPr>
        <p:spPr>
          <a:xfrm>
            <a:off x="8293386" y="3524514"/>
            <a:ext cx="755995" cy="5455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Tia</a:t>
            </a:r>
          </a:p>
        </p:txBody>
      </p:sp>
      <p:pic>
        <p:nvPicPr>
          <p:cNvPr id="18" name="Picture 17"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3"/>
          <a:srcRect l="15209" r="24080" b="7756"/>
          <a:stretch/>
        </p:blipFill>
        <p:spPr>
          <a:xfrm>
            <a:off x="7801294" y="1129212"/>
            <a:ext cx="1463065" cy="2223010"/>
          </a:xfrm>
          <a:prstGeom prst="rect">
            <a:avLst/>
          </a:prstGeom>
        </p:spPr>
      </p:pic>
      <p:pic>
        <p:nvPicPr>
          <p:cNvPr id="13" name="Picture 12" descr="A single packet of wipes ">
            <a:extLst>
              <a:ext uri="{FF2B5EF4-FFF2-40B4-BE49-F238E27FC236}">
                <a16:creationId xmlns:a16="http://schemas.microsoft.com/office/drawing/2014/main" id="{B95CA9C7-F643-DA1C-388F-548C92EE8653}"/>
              </a:ext>
            </a:extLst>
          </p:cNvPr>
          <p:cNvPicPr>
            <a:picLocks noChangeAspect="1"/>
          </p:cNvPicPr>
          <p:nvPr/>
        </p:nvPicPr>
        <p:blipFill>
          <a:blip r:embed="rId4"/>
          <a:stretch>
            <a:fillRect/>
          </a:stretch>
        </p:blipFill>
        <p:spPr>
          <a:xfrm>
            <a:off x="1271158" y="1970320"/>
            <a:ext cx="4335498" cy="2851061"/>
          </a:xfrm>
          <a:prstGeom prst="rect">
            <a:avLst/>
          </a:prstGeom>
        </p:spPr>
      </p:pic>
      <p:sp>
        <p:nvSpPr>
          <p:cNvPr id="8" name="Title 1"/>
          <p:cNvSpPr txBox="1">
            <a:spLocks noChangeAspect="1"/>
          </p:cNvSpPr>
          <p:nvPr/>
        </p:nvSpPr>
        <p:spPr>
          <a:xfrm>
            <a:off x="2787160" y="2913745"/>
            <a:ext cx="1047673" cy="755999"/>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Pack of wipes</a:t>
            </a:r>
          </a:p>
        </p:txBody>
      </p:sp>
    </p:spTree>
    <p:extLst>
      <p:ext uri="{BB962C8B-B14F-4D97-AF65-F5344CB8AC3E}">
        <p14:creationId xmlns:p14="http://schemas.microsoft.com/office/powerpoint/2010/main" val="13168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2959B6-490E-A144-8C7C-88267F972F69}" type="slidenum">
              <a:rPr lang="en-US" smtClean="0"/>
              <a:t>20</a:t>
            </a:fld>
            <a:endParaRPr lang="en-US"/>
          </a:p>
        </p:txBody>
      </p:sp>
      <p:sp>
        <p:nvSpPr>
          <p:cNvPr id="6"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Cost of sending large parcels</a:t>
            </a:r>
            <a:endParaRPr kumimoji="0" lang="en-US" sz="3600" b="1" i="1" u="none" strike="noStrike" kern="1200" cap="none" spc="0" normalizeH="0" baseline="0" noProof="0" dirty="0">
              <a:ln>
                <a:noFill/>
              </a:ln>
              <a:solidFill>
                <a:srgbClr val="BE0064"/>
              </a:solidFill>
              <a:effectLst/>
              <a:uLnTx/>
              <a:uFillTx/>
              <a:latin typeface="Arial" panose="020B0604020202020204" pitchFamily="34" charset="0"/>
              <a:cs typeface="Arial" panose="020B0604020202020204" pitchFamily="34" charset="0"/>
            </a:endParaRPr>
          </a:p>
        </p:txBody>
      </p:sp>
      <p:sp>
        <p:nvSpPr>
          <p:cNvPr id="9" name="Isosceles Triangle 8">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DISCUSS</a:t>
            </a:r>
          </a:p>
        </p:txBody>
      </p:sp>
      <p:sp>
        <p:nvSpPr>
          <p:cNvPr id="11" name="Rectangle 10"/>
          <p:cNvSpPr/>
          <p:nvPr/>
        </p:nvSpPr>
        <p:spPr>
          <a:xfrm>
            <a:off x="2750177" y="3668373"/>
            <a:ext cx="6688666" cy="707886"/>
          </a:xfrm>
          <a:prstGeom prst="rect">
            <a:avLst/>
          </a:prstGeom>
        </p:spPr>
        <p:txBody>
          <a:bodyPr wrap="square">
            <a:spAutoFit/>
          </a:bodyPr>
          <a:lstStyle/>
          <a:p>
            <a:r>
              <a:rPr lang="en-GB" sz="4000" i="1" dirty="0">
                <a:latin typeface="Arial"/>
                <a:cs typeface="Arial"/>
              </a:rPr>
              <a:t>s</a:t>
            </a:r>
            <a:r>
              <a:rPr lang="en-GB" sz="4000" dirty="0">
                <a:latin typeface="Arial"/>
                <a:cs typeface="Arial"/>
              </a:rPr>
              <a:t> = 4,	</a:t>
            </a:r>
            <a:r>
              <a:rPr lang="en-GB" sz="4000" i="1" dirty="0">
                <a:latin typeface="Arial"/>
                <a:cs typeface="Arial"/>
              </a:rPr>
              <a:t>l</a:t>
            </a:r>
            <a:r>
              <a:rPr lang="en-GB" sz="4000" dirty="0">
                <a:latin typeface="Arial"/>
                <a:cs typeface="Arial"/>
              </a:rPr>
              <a:t> = 2,	</a:t>
            </a:r>
            <a:r>
              <a:rPr lang="en-GB" sz="4000" i="1" dirty="0">
                <a:latin typeface="Arial"/>
                <a:cs typeface="Arial"/>
              </a:rPr>
              <a:t>r</a:t>
            </a:r>
            <a:r>
              <a:rPr lang="en-GB" sz="4000" dirty="0">
                <a:latin typeface="Arial"/>
                <a:cs typeface="Arial"/>
              </a:rPr>
              <a:t> = 3, 	</a:t>
            </a:r>
            <a:r>
              <a:rPr lang="en-GB" sz="4000" i="1" dirty="0">
                <a:latin typeface="Arial"/>
                <a:cs typeface="Arial"/>
              </a:rPr>
              <a:t>t</a:t>
            </a:r>
            <a:r>
              <a:rPr lang="en-GB" sz="4000" dirty="0">
                <a:latin typeface="Arial"/>
                <a:cs typeface="Arial"/>
              </a:rPr>
              <a:t> = 9 </a:t>
            </a:r>
            <a:r>
              <a:rPr lang="en-GB" dirty="0"/>
              <a:t> </a:t>
            </a:r>
            <a:endParaRPr lang="en-US" dirty="0"/>
          </a:p>
        </p:txBody>
      </p:sp>
      <p:sp>
        <p:nvSpPr>
          <p:cNvPr id="12" name="TextBox 11">
            <a:extLst>
              <a:ext uri="{FF2B5EF4-FFF2-40B4-BE49-F238E27FC236}">
                <a16:creationId xmlns:a16="http://schemas.microsoft.com/office/drawing/2014/main" id="{B0368C08-DEAE-4069-AAC6-76CF00AF1749}"/>
              </a:ext>
            </a:extLst>
          </p:cNvPr>
          <p:cNvSpPr txBox="1"/>
          <p:nvPr/>
        </p:nvSpPr>
        <p:spPr>
          <a:xfrm>
            <a:off x="3358711" y="1424775"/>
            <a:ext cx="5363996" cy="2085614"/>
          </a:xfrm>
          <a:prstGeom prst="rect">
            <a:avLst/>
          </a:prstGeom>
          <a:noFill/>
        </p:spPr>
        <p:txBody>
          <a:bodyPr wrap="square" rtlCol="0">
            <a:spAutoFit/>
          </a:bodyPr>
          <a:lstStyle/>
          <a:p>
            <a:pPr algn="ctr"/>
            <a:r>
              <a:rPr lang="en-GB" sz="2000" i="1" dirty="0">
                <a:latin typeface="Arial"/>
                <a:cs typeface="Arial"/>
              </a:rPr>
              <a:t>s</a:t>
            </a:r>
            <a:r>
              <a:rPr lang="en-GB" sz="2000" dirty="0">
                <a:latin typeface="Arial"/>
                <a:cs typeface="Arial"/>
              </a:rPr>
              <a:t> = the number of small parcels</a:t>
            </a:r>
            <a:br>
              <a:rPr lang="en-GB" sz="2000" dirty="0">
                <a:latin typeface="Arial"/>
                <a:cs typeface="Arial"/>
              </a:rPr>
            </a:br>
            <a:r>
              <a:rPr lang="en-GB" sz="2000" i="1" dirty="0">
                <a:latin typeface="Arial"/>
                <a:cs typeface="Arial"/>
              </a:rPr>
              <a:t>l</a:t>
            </a:r>
            <a:r>
              <a:rPr lang="en-GB" sz="2000" dirty="0">
                <a:latin typeface="Arial"/>
                <a:cs typeface="Arial"/>
              </a:rPr>
              <a:t> = the number of large parcels</a:t>
            </a:r>
          </a:p>
          <a:p>
            <a:pPr algn="ctr"/>
            <a:endParaRPr lang="en-GB" sz="2000" dirty="0">
              <a:latin typeface="Arial"/>
              <a:cs typeface="Arial"/>
            </a:endParaRPr>
          </a:p>
          <a:p>
            <a:pPr algn="ctr"/>
            <a:r>
              <a:rPr lang="en-GB" sz="2000" i="1" dirty="0">
                <a:latin typeface="Arial"/>
                <a:cs typeface="Arial"/>
              </a:rPr>
              <a:t>r</a:t>
            </a:r>
            <a:r>
              <a:rPr lang="en-GB" sz="2000" dirty="0">
                <a:latin typeface="Arial"/>
                <a:cs typeface="Arial"/>
              </a:rPr>
              <a:t> = the cost of sending a small parcel</a:t>
            </a:r>
            <a:br>
              <a:rPr lang="en-GB" sz="2000" dirty="0">
                <a:latin typeface="Arial"/>
                <a:cs typeface="Arial"/>
              </a:rPr>
            </a:br>
            <a:r>
              <a:rPr lang="en-GB" sz="2000" i="1" dirty="0">
                <a:latin typeface="Arial"/>
                <a:cs typeface="Arial"/>
              </a:rPr>
              <a:t>t</a:t>
            </a:r>
            <a:r>
              <a:rPr lang="en-GB" sz="2000" dirty="0">
                <a:latin typeface="Arial"/>
                <a:cs typeface="Arial"/>
              </a:rPr>
              <a:t> = the cost of sending a large parcel</a:t>
            </a:r>
            <a:r>
              <a:rPr lang="en-GB" sz="2400" dirty="0"/>
              <a:t> </a:t>
            </a:r>
            <a:endParaRPr lang="en-US" sz="2400" dirty="0">
              <a:latin typeface="Arial" panose="020B0604020202020204" pitchFamily="34" charset="0"/>
              <a:cs typeface="Arial" panose="020B0604020202020204" pitchFamily="34" charset="0"/>
            </a:endParaRP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7"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3759530" y="1355582"/>
            <a:ext cx="4571996" cy="1871997"/>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39084" y="4924406"/>
            <a:ext cx="11088000" cy="646331"/>
          </a:xfrm>
          <a:prstGeom prst="rect">
            <a:avLst/>
          </a:prstGeom>
        </p:spPr>
        <p:txBody>
          <a:bodyPr wrap="square">
            <a:spAutoFit/>
          </a:bodyPr>
          <a:lstStyle/>
          <a:p>
            <a:pPr algn="ctr"/>
            <a:r>
              <a:rPr lang="en-GB" sz="3600" dirty="0">
                <a:latin typeface="Arial"/>
                <a:cs typeface="Arial"/>
              </a:rPr>
              <a:t>Cost of sending large parcels = </a:t>
            </a:r>
            <a:r>
              <a:rPr lang="en-GB" sz="3600" i="1" dirty="0" err="1">
                <a:latin typeface="Arial"/>
                <a:cs typeface="Arial"/>
              </a:rPr>
              <a:t>lt</a:t>
            </a:r>
            <a:r>
              <a:rPr lang="en-GB" sz="3600" dirty="0">
                <a:latin typeface="Arial"/>
                <a:cs typeface="Arial"/>
              </a:rPr>
              <a:t> = 2 × £9 = £18</a:t>
            </a:r>
            <a:endParaRPr lang="en-US" dirty="0"/>
          </a:p>
        </p:txBody>
      </p:sp>
      <p:sp>
        <p:nvSpPr>
          <p:cNvPr id="14" name="Rectangle 13"/>
          <p:cNvSpPr/>
          <p:nvPr/>
        </p:nvSpPr>
        <p:spPr>
          <a:xfrm>
            <a:off x="623405" y="5582966"/>
            <a:ext cx="11088000" cy="646331"/>
          </a:xfrm>
          <a:prstGeom prst="rect">
            <a:avLst/>
          </a:prstGeom>
        </p:spPr>
        <p:txBody>
          <a:bodyPr wrap="square">
            <a:spAutoFit/>
          </a:bodyPr>
          <a:lstStyle/>
          <a:p>
            <a:pPr algn="ctr"/>
            <a:r>
              <a:rPr lang="en-GB" sz="3600" dirty="0">
                <a:latin typeface="Arial"/>
                <a:cs typeface="Arial"/>
              </a:rPr>
              <a:t>Total cost of sending parcels = </a:t>
            </a:r>
            <a:r>
              <a:rPr lang="en-GB" sz="3600" i="1" dirty="0">
                <a:latin typeface="Arial"/>
                <a:cs typeface="Arial"/>
              </a:rPr>
              <a:t>sr + </a:t>
            </a:r>
            <a:r>
              <a:rPr lang="en-GB" sz="3600" i="1" dirty="0" err="1">
                <a:latin typeface="Arial"/>
                <a:cs typeface="Arial"/>
              </a:rPr>
              <a:t>lt</a:t>
            </a:r>
            <a:r>
              <a:rPr lang="en-GB" sz="3600" dirty="0">
                <a:latin typeface="Arial"/>
                <a:cs typeface="Arial"/>
              </a:rPr>
              <a:t> = £30</a:t>
            </a:r>
            <a:endParaRPr lang="en-US" dirty="0"/>
          </a:p>
        </p:txBody>
      </p:sp>
    </p:spTree>
    <p:extLst>
      <p:ext uri="{BB962C8B-B14F-4D97-AF65-F5344CB8AC3E}">
        <p14:creationId xmlns:p14="http://schemas.microsoft.com/office/powerpoint/2010/main" val="310867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3-02-06 at 17.30.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375" y="1324789"/>
            <a:ext cx="2052000" cy="1540599"/>
          </a:xfrm>
          <a:prstGeom prst="rect">
            <a:avLst/>
          </a:prstGeom>
        </p:spPr>
      </p:pic>
      <p:pic>
        <p:nvPicPr>
          <p:cNvPr id="3" name="Picture 2" descr="Screen shot 2023-02-06 at 17.30.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66" y="1462086"/>
            <a:ext cx="2519980" cy="1784980"/>
          </a:xfrm>
          <a:prstGeom prst="rect">
            <a:avLst/>
          </a:prstGeom>
        </p:spPr>
      </p:pic>
      <p:pic>
        <p:nvPicPr>
          <p:cNvPr id="23" name="Picture 22">
            <a:extLst>
              <a:ext uri="{FF2B5EF4-FFF2-40B4-BE49-F238E27FC236}">
                <a16:creationId xmlns:a16="http://schemas.microsoft.com/office/drawing/2014/main" id="{B06C8EC8-2A70-4D21-9B2E-256BA2BF97B6}"/>
              </a:ext>
            </a:extLst>
          </p:cNvPr>
          <p:cNvPicPr>
            <a:picLocks noChangeAspect="1"/>
          </p:cNvPicPr>
          <p:nvPr/>
        </p:nvPicPr>
        <p:blipFill>
          <a:blip r:embed="rId5"/>
          <a:stretch>
            <a:fillRect/>
          </a:stretch>
        </p:blipFill>
        <p:spPr>
          <a:xfrm>
            <a:off x="4289551" y="1997223"/>
            <a:ext cx="1261981" cy="1920406"/>
          </a:xfrm>
          <a:prstGeom prst="rect">
            <a:avLst/>
          </a:prstGeom>
        </p:spPr>
      </p:pic>
      <p:sp>
        <p:nvSpPr>
          <p:cNvPr id="4" name="Slide Number Placeholder 3"/>
          <p:cNvSpPr>
            <a:spLocks noGrp="1"/>
          </p:cNvSpPr>
          <p:nvPr>
            <p:ph type="sldNum" sz="quarter" idx="12"/>
          </p:nvPr>
        </p:nvSpPr>
        <p:spPr/>
        <p:txBody>
          <a:bodyPr/>
          <a:lstStyle/>
          <a:p>
            <a:fld id="{892959B6-490E-A144-8C7C-88267F972F69}" type="slidenum">
              <a:rPr lang="en-US" smtClean="0"/>
              <a:t>21</a:t>
            </a:fld>
            <a:endParaRPr lang="en-US"/>
          </a:p>
        </p:txBody>
      </p:sp>
      <p:sp>
        <p:nvSpPr>
          <p:cNvPr id="7"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Who is correct?</a:t>
            </a:r>
            <a:endParaRPr kumimoji="0" lang="en-US" sz="3600" b="1" i="1" u="none" strike="noStrike" kern="1200" cap="none" spc="0" normalizeH="0" baseline="0" noProof="0" dirty="0">
              <a:ln>
                <a:noFill/>
              </a:ln>
              <a:solidFill>
                <a:srgbClr val="BE0064"/>
              </a:solidFill>
              <a:effectLst/>
              <a:uLnTx/>
              <a:uFillTx/>
              <a:latin typeface="Arial" panose="020B0604020202020204" pitchFamily="34" charset="0"/>
              <a:cs typeface="Arial" panose="020B0604020202020204" pitchFamily="34" charset="0"/>
            </a:endParaRPr>
          </a:p>
        </p:txBody>
      </p:sp>
      <p:pic>
        <p:nvPicPr>
          <p:cNvPr id="2" name="Picture 1" descr="a sheet of address labels with 14 label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54772">
            <a:off x="8640408" y="2511586"/>
            <a:ext cx="2520000" cy="3566115"/>
          </a:xfrm>
          <a:prstGeom prst="rect">
            <a:avLst/>
          </a:prstGeom>
          <a:solidFill>
            <a:schemeClr val="bg1"/>
          </a:solidFill>
          <a:ln>
            <a:noFill/>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B0368C08-DEAE-4069-AAC6-76CF00AF1749}"/>
              </a:ext>
            </a:extLst>
          </p:cNvPr>
          <p:cNvSpPr txBox="1"/>
          <p:nvPr/>
        </p:nvSpPr>
        <p:spPr>
          <a:xfrm>
            <a:off x="982025" y="4478418"/>
            <a:ext cx="6512902" cy="959664"/>
          </a:xfrm>
          <a:prstGeom prst="rect">
            <a:avLst/>
          </a:prstGeom>
          <a:noFill/>
        </p:spPr>
        <p:txBody>
          <a:bodyPr wrap="square" rtlCol="0">
            <a:spAutoFit/>
          </a:bodyPr>
          <a:lstStyle/>
          <a:p>
            <a:pPr algn="ctr">
              <a:lnSpc>
                <a:spcPts val="3100"/>
              </a:lnSpc>
              <a:spcAft>
                <a:spcPts val="600"/>
              </a:spcAft>
            </a:pPr>
            <a:r>
              <a:rPr lang="en-US" sz="2400" i="1" dirty="0">
                <a:latin typeface="Arial" panose="020B0604020202020204" pitchFamily="34" charset="0"/>
                <a:cs typeface="Arial" panose="020B0604020202020204" pitchFamily="34" charset="0"/>
              </a:rPr>
              <a:t> e</a:t>
            </a:r>
            <a:r>
              <a:rPr lang="en-US" sz="2400" dirty="0">
                <a:latin typeface="Arial" panose="020B0604020202020204" pitchFamily="34" charset="0"/>
                <a:cs typeface="Arial" panose="020B0604020202020204" pitchFamily="34" charset="0"/>
              </a:rPr>
              <a:t> = the cost of a sheet of address labels</a:t>
            </a:r>
          </a:p>
          <a:p>
            <a:pPr algn="ctr">
              <a:lnSpc>
                <a:spcPts val="3100"/>
              </a:lnSpc>
              <a:spcAft>
                <a:spcPts val="600"/>
              </a:spcAft>
            </a:pPr>
            <a:r>
              <a:rPr lang="en-US" sz="2400" i="1" dirty="0">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 = the cost per label</a:t>
            </a:r>
          </a:p>
        </p:txBody>
      </p:sp>
      <p:sp>
        <p:nvSpPr>
          <p:cNvPr id="13"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949952" y="4443136"/>
            <a:ext cx="6616587" cy="102333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2B977E0-1E79-4D70-AE9B-F5ACB10F60B4}"/>
              </a:ext>
            </a:extLst>
          </p:cNvPr>
          <p:cNvSpPr txBox="1">
            <a:spLocks/>
          </p:cNvSpPr>
          <p:nvPr/>
        </p:nvSpPr>
        <p:spPr>
          <a:xfrm>
            <a:off x="8113294" y="1205806"/>
            <a:ext cx="3646934" cy="1055608"/>
          </a:xfrm>
          <a:prstGeom prst="roundRect">
            <a:avLst/>
          </a:prstGeom>
          <a:solidFill>
            <a:srgbClr val="FFDDF1"/>
          </a:solidFill>
          <a:ln>
            <a:noFill/>
          </a:ln>
        </p:spPr>
        <p:txBody>
          <a:bodyPr wrap="square" rtlCol="0">
            <a:spAutoFit/>
          </a:bodyPr>
          <a:lstStyle>
            <a:defPPr>
              <a:defRPr lang="en-US"/>
            </a:defPPr>
            <a:lvl1pPr>
              <a:defRPr sz="2800" b="0" i="1">
                <a:latin typeface="Cambria Math"/>
              </a:defRPr>
            </a:lvl1pPr>
          </a:lstStyle>
          <a:p>
            <a:pPr algn="ctr"/>
            <a:r>
              <a:rPr lang="en-GB" i="0">
                <a:latin typeface="Arial"/>
                <a:cs typeface="Arial"/>
              </a:rPr>
              <a:t>Address labels come in sheets of 14 labels</a:t>
            </a:r>
            <a:endParaRPr lang="en-GB" b="1" i="0">
              <a:latin typeface="Arial" panose="020B0604020202020204" pitchFamily="34" charset="0"/>
              <a:cs typeface="Arial" panose="020B0604020202020204" pitchFamily="34" charset="0"/>
            </a:endParaRPr>
          </a:p>
        </p:txBody>
      </p:sp>
      <p:pic>
        <p:nvPicPr>
          <p:cNvPr id="17" name="Picture 16"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7"/>
          <a:srcRect l="26551" r="26638"/>
          <a:stretch/>
        </p:blipFill>
        <p:spPr>
          <a:xfrm>
            <a:off x="2904566" y="2117629"/>
            <a:ext cx="842597" cy="1800000"/>
          </a:xfrm>
          <a:prstGeom prst="rect">
            <a:avLst/>
          </a:prstGeom>
        </p:spPr>
      </p:pic>
      <p:sp>
        <p:nvSpPr>
          <p:cNvPr id="19" name="TextBox 18">
            <a:extLst>
              <a:ext uri="{FF2B5EF4-FFF2-40B4-BE49-F238E27FC236}">
                <a16:creationId xmlns:a16="http://schemas.microsoft.com/office/drawing/2014/main" id="{B0368C08-DEAE-4069-AAC6-76CF00AF1749}"/>
              </a:ext>
            </a:extLst>
          </p:cNvPr>
          <p:cNvSpPr txBox="1"/>
          <p:nvPr/>
        </p:nvSpPr>
        <p:spPr>
          <a:xfrm>
            <a:off x="2322324" y="3783283"/>
            <a:ext cx="1967227" cy="495435"/>
          </a:xfrm>
          <a:prstGeom prst="rect">
            <a:avLst/>
          </a:prstGeom>
          <a:noFill/>
        </p:spPr>
        <p:txBody>
          <a:bodyPr wrap="square" rtlCol="0">
            <a:spAutoFit/>
          </a:bodyPr>
          <a:lstStyle/>
          <a:p>
            <a:pPr algn="ctr">
              <a:lnSpc>
                <a:spcPts val="3100"/>
              </a:lnSpc>
              <a:spcAft>
                <a:spcPts val="600"/>
              </a:spcAft>
            </a:pPr>
            <a:r>
              <a:rPr lang="en-US" sz="2400">
                <a:latin typeface="Arial" panose="020B0604020202020204" pitchFamily="34" charset="0"/>
                <a:cs typeface="Arial" panose="020B0604020202020204" pitchFamily="34" charset="0"/>
              </a:rPr>
              <a:t>Vinay</a:t>
            </a:r>
            <a:endParaRPr lang="en-US" sz="28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0368C08-DEAE-4069-AAC6-76CF00AF1749}"/>
              </a:ext>
            </a:extLst>
          </p:cNvPr>
          <p:cNvSpPr txBox="1"/>
          <p:nvPr/>
        </p:nvSpPr>
        <p:spPr>
          <a:xfrm>
            <a:off x="3817639" y="3816701"/>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Sade</a:t>
            </a:r>
          </a:p>
        </p:txBody>
      </p:sp>
      <p:sp>
        <p:nvSpPr>
          <p:cNvPr id="21" name="Rounded Rectangular Callout 20"/>
          <p:cNvSpPr/>
          <p:nvPr/>
        </p:nvSpPr>
        <p:spPr>
          <a:xfrm>
            <a:off x="546767" y="1362960"/>
            <a:ext cx="2152146" cy="1901267"/>
          </a:xfrm>
          <a:prstGeom prst="wedgeRoundRectCallout">
            <a:avLst>
              <a:gd name="adj1" fmla="val 64855"/>
              <a:gd name="adj2" fmla="val 18970"/>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i="1">
              <a:solidFill>
                <a:schemeClr val="tx1"/>
              </a:solidFill>
            </a:endParaRPr>
          </a:p>
        </p:txBody>
      </p:sp>
      <p:sp>
        <p:nvSpPr>
          <p:cNvPr id="22" name="Rounded Rectangular Callout 21"/>
          <p:cNvSpPr/>
          <p:nvPr/>
        </p:nvSpPr>
        <p:spPr>
          <a:xfrm>
            <a:off x="5934173" y="1396830"/>
            <a:ext cx="1770547" cy="1405614"/>
          </a:xfrm>
          <a:prstGeom prst="wedgeRoundRectCallout">
            <a:avLst>
              <a:gd name="adj1" fmla="val -81083"/>
              <a:gd name="adj2" fmla="val 25283"/>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a:solidFill>
                  <a:schemeClr val="tx1"/>
                </a:solidFill>
                <a:latin typeface="Arial" panose="020B0604020202020204" pitchFamily="34" charset="0"/>
                <a:cs typeface="Arial" panose="020B0604020202020204" pitchFamily="34" charset="0"/>
              </a:rPr>
              <a:t> </a:t>
            </a:r>
            <a:endParaRPr lang="en-US" sz="3200" i="1">
              <a:solidFill>
                <a:schemeClr val="tx1"/>
              </a:solidFill>
            </a:endParaRPr>
          </a:p>
        </p:txBody>
      </p:sp>
      <p:sp>
        <p:nvSpPr>
          <p:cNvPr id="30" name="TextBox 29">
            <a:extLst>
              <a:ext uri="{FF2B5EF4-FFF2-40B4-BE49-F238E27FC236}">
                <a16:creationId xmlns:a16="http://schemas.microsoft.com/office/drawing/2014/main" id="{92B977E0-1E79-4D70-AE9B-F5ACB10F60B4}"/>
              </a:ext>
            </a:extLst>
          </p:cNvPr>
          <p:cNvSpPr txBox="1">
            <a:spLocks/>
          </p:cNvSpPr>
          <p:nvPr/>
        </p:nvSpPr>
        <p:spPr>
          <a:xfrm>
            <a:off x="1081099" y="5689278"/>
            <a:ext cx="6485440" cy="578882"/>
          </a:xfrm>
          <a:prstGeom prst="roundRect">
            <a:avLst/>
          </a:prstGeom>
          <a:solidFill>
            <a:srgbClr val="FFDDF1"/>
          </a:solidFill>
          <a:ln>
            <a:noFill/>
          </a:ln>
        </p:spPr>
        <p:txBody>
          <a:bodyPr wrap="square" rtlCol="0">
            <a:spAutoFit/>
          </a:bodyPr>
          <a:lstStyle>
            <a:defPPr>
              <a:defRPr lang="en-US"/>
            </a:defPPr>
            <a:lvl1pPr>
              <a:defRPr sz="2800" b="0" i="1">
                <a:latin typeface="Cambria Math"/>
              </a:defRPr>
            </a:lvl1pPr>
          </a:lstStyle>
          <a:p>
            <a:pPr algn="ctr"/>
            <a:r>
              <a:rPr lang="en-GB" i="0">
                <a:latin typeface="Arial"/>
                <a:cs typeface="Arial"/>
              </a:rPr>
              <a:t>Write an equation for the cost per label</a:t>
            </a:r>
            <a:endParaRPr lang="en-GB" b="1" i="0">
              <a:latin typeface="Arial" panose="020B0604020202020204" pitchFamily="34" charset="0"/>
              <a:cs typeface="Arial" panose="020B0604020202020204" pitchFamily="34" charset="0"/>
            </a:endParaRPr>
          </a:p>
        </p:txBody>
      </p:sp>
      <p:sp>
        <p:nvSpPr>
          <p:cNvPr id="31" name="Isosceles Triangle 30">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DISCUSS</a:t>
            </a:r>
          </a:p>
        </p:txBody>
      </p:sp>
    </p:spTree>
    <p:extLst>
      <p:ext uri="{BB962C8B-B14F-4D97-AF65-F5344CB8AC3E}">
        <p14:creationId xmlns:p14="http://schemas.microsoft.com/office/powerpoint/2010/main" val="292166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3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2959B6-490E-A144-8C7C-88267F972F69}" type="slidenum">
              <a:rPr lang="en-US" smtClean="0"/>
              <a:t>22</a:t>
            </a:fld>
            <a:endParaRPr lang="en-US"/>
          </a:p>
        </p:txBody>
      </p:sp>
      <p:sp>
        <p:nvSpPr>
          <p:cNvPr id="5" name="Isosceles Triangle 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REVIEW</a:t>
            </a:r>
          </a:p>
        </p:txBody>
      </p:sp>
      <p:sp>
        <p:nvSpPr>
          <p:cNvPr id="7"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Expressing relationships</a:t>
            </a:r>
            <a:endParaRPr kumimoji="0" lang="en-US" sz="3600" b="1" i="1" u="none" strike="noStrike" kern="1200" cap="none" spc="0" normalizeH="0" baseline="0" noProof="0" dirty="0">
              <a:ln>
                <a:noFill/>
              </a:ln>
              <a:solidFill>
                <a:srgbClr val="BE0064"/>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2B977E0-1E79-4D70-AE9B-F5ACB10F60B4}"/>
              </a:ext>
            </a:extLst>
          </p:cNvPr>
          <p:cNvSpPr txBox="1">
            <a:spLocks/>
          </p:cNvSpPr>
          <p:nvPr/>
        </p:nvSpPr>
        <p:spPr>
          <a:xfrm>
            <a:off x="8617094" y="3360713"/>
            <a:ext cx="2106392" cy="1084458"/>
          </a:xfrm>
          <a:prstGeom prst="roundRect">
            <a:avLst/>
          </a:prstGeom>
          <a:solidFill>
            <a:srgbClr val="FFDDF1"/>
          </a:solidFill>
          <a:ln>
            <a:solidFill>
              <a:srgbClr val="BE0064"/>
            </a:solidFill>
          </a:ln>
        </p:spPr>
        <p:txBody>
          <a:bodyPr wrap="square" rtlCol="0">
            <a:spAutoFit/>
          </a:bodyPr>
          <a:lstStyle>
            <a:defPPr>
              <a:defRPr lang="en-US"/>
            </a:defPPr>
            <a:lvl1pPr>
              <a:defRPr sz="2800" b="0" i="1">
                <a:latin typeface="Cambria Math"/>
              </a:defRPr>
            </a:lvl1pPr>
          </a:lstStyle>
          <a:p>
            <a:pPr algn="ctr">
              <a:lnSpc>
                <a:spcPts val="3100"/>
              </a:lnSpc>
              <a:spcAft>
                <a:spcPts val="600"/>
              </a:spcAft>
            </a:pPr>
            <a:r>
              <a:rPr lang="en-US" sz="3200" dirty="0">
                <a:latin typeface="Arial" panose="020B0604020202020204" pitchFamily="34" charset="0"/>
                <a:cs typeface="Arial" panose="020B0604020202020204" pitchFamily="34" charset="0"/>
              </a:rPr>
              <a:t>f  =  </a:t>
            </a:r>
            <a:r>
              <a:rPr lang="en-US" sz="3200" u="sng" dirty="0">
                <a:latin typeface="Arial" panose="020B0604020202020204" pitchFamily="34" charset="0"/>
                <a:cs typeface="Arial" panose="020B0604020202020204" pitchFamily="34" charset="0"/>
              </a:rPr>
              <a:t>e</a:t>
            </a:r>
          </a:p>
          <a:p>
            <a:pPr algn="ctr">
              <a:lnSpc>
                <a:spcPts val="3100"/>
              </a:lnSpc>
              <a:spcAft>
                <a:spcPts val="600"/>
              </a:spcAft>
            </a:pPr>
            <a:r>
              <a:rPr lang="en-US" sz="3200" dirty="0">
                <a:latin typeface="Arial" panose="020B0604020202020204" pitchFamily="34" charset="0"/>
                <a:cs typeface="Arial" panose="020B0604020202020204" pitchFamily="34" charset="0"/>
              </a:rPr>
              <a:t>      </a:t>
            </a:r>
            <a:r>
              <a:rPr lang="en-US" sz="3200" i="0" dirty="0">
                <a:latin typeface="Arial" panose="020B0604020202020204" pitchFamily="34" charset="0"/>
                <a:cs typeface="Arial" panose="020B0604020202020204" pitchFamily="34" charset="0"/>
              </a:rPr>
              <a:t>14</a:t>
            </a:r>
            <a:endParaRPr lang="en-GB" sz="2400" b="1" i="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2B977E0-1E79-4D70-AE9B-F5ACB10F60B4}"/>
              </a:ext>
            </a:extLst>
          </p:cNvPr>
          <p:cNvSpPr txBox="1">
            <a:spLocks/>
          </p:cNvSpPr>
          <p:nvPr/>
        </p:nvSpPr>
        <p:spPr>
          <a:xfrm>
            <a:off x="8610600" y="4872412"/>
            <a:ext cx="2106392" cy="646986"/>
          </a:xfrm>
          <a:prstGeom prst="roundRect">
            <a:avLst/>
          </a:prstGeom>
          <a:solidFill>
            <a:srgbClr val="FFDDF1"/>
          </a:solidFill>
          <a:ln>
            <a:solidFill>
              <a:srgbClr val="BE0064"/>
            </a:solidFill>
          </a:ln>
        </p:spPr>
        <p:txBody>
          <a:bodyPr wrap="square" rtlCol="0">
            <a:spAutoFit/>
          </a:bodyPr>
          <a:lstStyle>
            <a:defPPr>
              <a:defRPr lang="en-US"/>
            </a:defPPr>
            <a:lvl1pPr>
              <a:defRPr sz="2800" b="0" i="1">
                <a:latin typeface="Cambria Math"/>
              </a:defRPr>
            </a:lvl1pPr>
          </a:lstStyle>
          <a:p>
            <a:pPr algn="ctr"/>
            <a:r>
              <a:rPr lang="en-GB" sz="3200">
                <a:latin typeface="Arial"/>
                <a:cs typeface="Arial"/>
              </a:rPr>
              <a:t>e</a:t>
            </a:r>
            <a:r>
              <a:rPr lang="en-GB" sz="3200" i="0">
                <a:latin typeface="Arial"/>
                <a:cs typeface="Arial"/>
              </a:rPr>
              <a:t> = 14</a:t>
            </a:r>
            <a:r>
              <a:rPr lang="en-GB" sz="3200">
                <a:latin typeface="Arial"/>
                <a:cs typeface="Arial"/>
              </a:rPr>
              <a:t>f</a:t>
            </a:r>
            <a:endParaRPr lang="en-GB" sz="2400" b="1">
              <a:latin typeface="Arial" panose="020B0604020202020204" pitchFamily="34" charset="0"/>
              <a:cs typeface="Arial" panose="020B0604020202020204" pitchFamily="34" charset="0"/>
            </a:endParaRPr>
          </a:p>
        </p:txBody>
      </p:sp>
      <p:sp>
        <p:nvSpPr>
          <p:cNvPr id="13"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2336089" y="1464010"/>
            <a:ext cx="7919999" cy="1141007"/>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367440" y="1722896"/>
            <a:ext cx="7917647" cy="523220"/>
          </a:xfrm>
          <a:prstGeom prst="rect">
            <a:avLst/>
          </a:prstGeom>
          <a:noFill/>
        </p:spPr>
        <p:txBody>
          <a:bodyPr wrap="square" rtlCol="0">
            <a:spAutoFit/>
          </a:bodyPr>
          <a:lstStyle/>
          <a:p>
            <a:pPr algn="ctr"/>
            <a:r>
              <a:rPr lang="en-US" sz="2800" dirty="0">
                <a:latin typeface="Arial"/>
                <a:cs typeface="Arial"/>
              </a:rPr>
              <a:t>We can express a relationship in different ways</a:t>
            </a:r>
            <a:endParaRPr lang="en-US" dirty="0">
              <a:latin typeface="Arial"/>
              <a:cs typeface="Arial"/>
            </a:endParaRPr>
          </a:p>
        </p:txBody>
      </p:sp>
      <p:sp>
        <p:nvSpPr>
          <p:cNvPr id="16"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1674092" y="3690625"/>
            <a:ext cx="5687997" cy="1403997"/>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511336" y="3880378"/>
            <a:ext cx="6096000" cy="959664"/>
          </a:xfrm>
          <a:prstGeom prst="rect">
            <a:avLst/>
          </a:prstGeom>
        </p:spPr>
        <p:txBody>
          <a:bodyPr>
            <a:spAutoFit/>
          </a:bodyPr>
          <a:lstStyle/>
          <a:p>
            <a:pPr algn="ctr">
              <a:lnSpc>
                <a:spcPts val="3100"/>
              </a:lnSpc>
              <a:spcAft>
                <a:spcPts val="600"/>
              </a:spcAft>
            </a:pPr>
            <a:r>
              <a:rPr lang="en-US" sz="2400" i="1"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 = the cost of a sheet of address labels</a:t>
            </a:r>
          </a:p>
          <a:p>
            <a:pPr algn="ctr">
              <a:lnSpc>
                <a:spcPts val="3100"/>
              </a:lnSpc>
              <a:spcAft>
                <a:spcPts val="600"/>
              </a:spcAft>
            </a:pPr>
            <a:r>
              <a:rPr lang="en-US" sz="2400" i="1" dirty="0">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 = the cost per label</a:t>
            </a:r>
            <a:endParaRPr lang="en-US" dirty="0"/>
          </a:p>
        </p:txBody>
      </p:sp>
    </p:spTree>
    <p:extLst>
      <p:ext uri="{BB962C8B-B14F-4D97-AF65-F5344CB8AC3E}">
        <p14:creationId xmlns:p14="http://schemas.microsoft.com/office/powerpoint/2010/main" val="17134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2959B6-490E-A144-8C7C-88267F972F69}" type="slidenum">
              <a:rPr lang="en-US" smtClean="0"/>
              <a:t>23</a:t>
            </a:fld>
            <a:endParaRPr lang="en-US"/>
          </a:p>
        </p:txBody>
      </p:sp>
      <p:sp>
        <p:nvSpPr>
          <p:cNvPr id="7"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a:solidFill>
                  <a:srgbClr val="BE0064"/>
                </a:solidFill>
                <a:latin typeface="Arial" panose="020B0604020202020204" pitchFamily="34" charset="0"/>
                <a:cs typeface="Arial" panose="020B0604020202020204" pitchFamily="34" charset="0"/>
              </a:rPr>
              <a:t>Why are they all wrong?</a:t>
            </a:r>
            <a:endParaRPr kumimoji="0" lang="en-US" sz="3600" b="1" i="1" u="none" strike="noStrike" kern="1200" cap="none" spc="0" normalizeH="0" baseline="0" noProof="0">
              <a:ln>
                <a:noFill/>
              </a:ln>
              <a:solidFill>
                <a:srgbClr val="BE0064"/>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2B977E0-1E79-4D70-AE9B-F5ACB10F60B4}"/>
              </a:ext>
            </a:extLst>
          </p:cNvPr>
          <p:cNvSpPr txBox="1">
            <a:spLocks/>
          </p:cNvSpPr>
          <p:nvPr/>
        </p:nvSpPr>
        <p:spPr>
          <a:xfrm>
            <a:off x="8158733" y="2063785"/>
            <a:ext cx="3646934" cy="2962513"/>
          </a:xfrm>
          <a:prstGeom prst="roundRect">
            <a:avLst/>
          </a:prstGeom>
          <a:solidFill>
            <a:srgbClr val="FFDDF1"/>
          </a:solidFill>
          <a:ln>
            <a:noFill/>
          </a:ln>
        </p:spPr>
        <p:txBody>
          <a:bodyPr wrap="square" rtlCol="0">
            <a:spAutoFit/>
          </a:bodyPr>
          <a:lstStyle>
            <a:defPPr>
              <a:defRPr lang="en-US"/>
            </a:defPPr>
            <a:lvl1pPr>
              <a:defRPr sz="2800" b="0" i="1">
                <a:latin typeface="Cambria Math"/>
              </a:defRPr>
            </a:lvl1pPr>
          </a:lstStyle>
          <a:p>
            <a:pPr algn="ctr"/>
            <a:r>
              <a:rPr lang="en-GB" b="1" i="0" dirty="0">
                <a:latin typeface="Arial"/>
                <a:cs typeface="Arial"/>
              </a:rPr>
              <a:t>Address labels</a:t>
            </a:r>
            <a:r>
              <a:rPr lang="en-GB" i="0" dirty="0">
                <a:latin typeface="Arial"/>
                <a:cs typeface="Arial"/>
              </a:rPr>
              <a:t> cost £e per sheet</a:t>
            </a:r>
          </a:p>
          <a:p>
            <a:pPr algn="ctr"/>
            <a:endParaRPr lang="en-GB" b="1" i="0" dirty="0">
              <a:latin typeface="Arial"/>
              <a:cs typeface="Arial"/>
            </a:endParaRPr>
          </a:p>
          <a:p>
            <a:pPr algn="ctr"/>
            <a:r>
              <a:rPr lang="en-GB"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a:t>
            </a:r>
            <a:r>
              <a:rPr lang="en-US" sz="2800" i="0" dirty="0">
                <a:latin typeface="Arial" panose="020B0604020202020204" pitchFamily="34" charset="0"/>
                <a:cs typeface="Arial" panose="020B0604020202020204" pitchFamily="34" charset="0"/>
              </a:rPr>
              <a:t>= the number of  sheets of labels ordered</a:t>
            </a:r>
          </a:p>
        </p:txBody>
      </p:sp>
      <p:sp>
        <p:nvSpPr>
          <p:cNvPr id="31" name="Isosceles Triangle 30">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DISCUSS</a:t>
            </a:r>
          </a:p>
        </p:txBody>
      </p:sp>
      <p:sp>
        <p:nvSpPr>
          <p:cNvPr id="3" name="TextBox 2">
            <a:extLst>
              <a:ext uri="{FF2B5EF4-FFF2-40B4-BE49-F238E27FC236}">
                <a16:creationId xmlns:a16="http://schemas.microsoft.com/office/drawing/2014/main" id="{00ACA437-22EE-B029-DB38-C32A30565983}"/>
              </a:ext>
            </a:extLst>
          </p:cNvPr>
          <p:cNvSpPr txBox="1">
            <a:spLocks/>
          </p:cNvSpPr>
          <p:nvPr/>
        </p:nvSpPr>
        <p:spPr>
          <a:xfrm>
            <a:off x="240517" y="1947743"/>
            <a:ext cx="3646934" cy="2962513"/>
          </a:xfrm>
          <a:prstGeom prst="roundRect">
            <a:avLst/>
          </a:prstGeom>
          <a:solidFill>
            <a:srgbClr val="FFDDF1"/>
          </a:solidFill>
          <a:ln>
            <a:noFill/>
          </a:ln>
        </p:spPr>
        <p:txBody>
          <a:bodyPr wrap="square" rtlCol="0">
            <a:spAutoFit/>
          </a:bodyPr>
          <a:lstStyle>
            <a:defPPr>
              <a:defRPr lang="en-US"/>
            </a:defPPr>
            <a:lvl1pPr>
              <a:defRPr sz="2800" b="0" i="1">
                <a:latin typeface="Cambria Math"/>
              </a:defRPr>
            </a:lvl1pPr>
          </a:lstStyle>
          <a:p>
            <a:pPr algn="ctr"/>
            <a:r>
              <a:rPr lang="en-GB" b="1" i="0" dirty="0">
                <a:latin typeface="Arial"/>
                <a:cs typeface="Arial"/>
              </a:rPr>
              <a:t>Cardboard mailing envelopes</a:t>
            </a:r>
            <a:r>
              <a:rPr lang="en-GB" i="0" dirty="0">
                <a:latin typeface="Arial"/>
                <a:cs typeface="Arial"/>
              </a:rPr>
              <a:t>  </a:t>
            </a:r>
          </a:p>
          <a:p>
            <a:pPr algn="ctr"/>
            <a:r>
              <a:rPr lang="en-GB" i="0" dirty="0">
                <a:latin typeface="Arial"/>
                <a:cs typeface="Arial"/>
              </a:rPr>
              <a:t>cost £</a:t>
            </a:r>
            <a:r>
              <a:rPr lang="en-GB" dirty="0">
                <a:latin typeface="Arial"/>
                <a:cs typeface="Arial"/>
              </a:rPr>
              <a:t>h</a:t>
            </a:r>
            <a:r>
              <a:rPr lang="en-GB" i="0" dirty="0">
                <a:latin typeface="Arial"/>
                <a:cs typeface="Arial"/>
              </a:rPr>
              <a:t> per pack</a:t>
            </a:r>
          </a:p>
          <a:p>
            <a:pPr algn="ctr"/>
            <a:endParaRPr lang="en-GB" b="1" i="0" dirty="0">
              <a:latin typeface="Arial"/>
              <a:cs typeface="Arial"/>
            </a:endParaRPr>
          </a:p>
          <a:p>
            <a:pPr algn="ctr"/>
            <a:r>
              <a:rPr lang="en-US" sz="2800" i="1" dirty="0">
                <a:latin typeface="Arial" panose="020B0604020202020204" pitchFamily="34" charset="0"/>
                <a:cs typeface="Arial" panose="020B0604020202020204" pitchFamily="34" charset="0"/>
              </a:rPr>
              <a:t>k</a:t>
            </a:r>
            <a:r>
              <a:rPr lang="en-US" sz="2800" dirty="0">
                <a:latin typeface="Arial" panose="020B0604020202020204" pitchFamily="34" charset="0"/>
                <a:cs typeface="Arial" panose="020B0604020202020204" pitchFamily="34" charset="0"/>
              </a:rPr>
              <a:t> </a:t>
            </a:r>
            <a:r>
              <a:rPr lang="en-US" sz="2800" i="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sz="2800" i="0" dirty="0">
                <a:latin typeface="Arial" panose="020B0604020202020204" pitchFamily="34" charset="0"/>
                <a:cs typeface="Arial" panose="020B0604020202020204" pitchFamily="34" charset="0"/>
              </a:rPr>
              <a:t>the number of packs ordered</a:t>
            </a:r>
            <a:r>
              <a:rPr lang="en-GB" i="0" dirty="0">
                <a:latin typeface="Arial"/>
                <a:cs typeface="Arial"/>
              </a:rPr>
              <a:t> </a:t>
            </a:r>
            <a:endParaRPr lang="en-GB" i="0" dirty="0">
              <a:latin typeface="Arial" panose="020B0604020202020204" pitchFamily="34" charset="0"/>
              <a:cs typeface="Arial" panose="020B0604020202020204" pitchFamily="34" charset="0"/>
            </a:endParaRPr>
          </a:p>
        </p:txBody>
      </p:sp>
      <p:sp>
        <p:nvSpPr>
          <p:cNvPr id="8" name="Oval Callout 7">
            <a:extLst>
              <a:ext uri="{FF2B5EF4-FFF2-40B4-BE49-F238E27FC236}">
                <a16:creationId xmlns:a16="http://schemas.microsoft.com/office/drawing/2014/main" id="{C088F386-4D24-0383-231C-565BD9DFD898}"/>
              </a:ext>
            </a:extLst>
          </p:cNvPr>
          <p:cNvSpPr/>
          <p:nvPr/>
        </p:nvSpPr>
        <p:spPr>
          <a:xfrm>
            <a:off x="4230656" y="1151368"/>
            <a:ext cx="3197203" cy="1509486"/>
          </a:xfrm>
          <a:prstGeom prst="wedgeEllipseCallout">
            <a:avLst>
              <a:gd name="adj1" fmla="val -69322"/>
              <a:gd name="adj2" fmla="val -45192"/>
            </a:avLst>
          </a:prstGeom>
          <a:no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Sade:</a:t>
            </a:r>
            <a:br>
              <a:rPr lang="en-GB" sz="2000" b="1" dirty="0">
                <a:solidFill>
                  <a:schemeClr val="tx1"/>
                </a:solidFill>
              </a:rPr>
            </a:br>
            <a:r>
              <a:rPr lang="en-GB" sz="2000" dirty="0">
                <a:solidFill>
                  <a:schemeClr val="tx1"/>
                </a:solidFill>
              </a:rPr>
              <a:t>Total cost of envelopes ordered is </a:t>
            </a:r>
            <a:r>
              <a:rPr lang="en-GB" sz="2000" i="1" dirty="0">
                <a:solidFill>
                  <a:schemeClr val="tx1"/>
                </a:solidFill>
              </a:rPr>
              <a:t>h </a:t>
            </a:r>
            <a:r>
              <a:rPr lang="en-GB" sz="2000" dirty="0">
                <a:solidFill>
                  <a:schemeClr val="tx1"/>
                </a:solidFill>
              </a:rPr>
              <a:t>+ </a:t>
            </a:r>
            <a:r>
              <a:rPr lang="en-GB" sz="2000" i="1" dirty="0">
                <a:solidFill>
                  <a:schemeClr val="tx1"/>
                </a:solidFill>
              </a:rPr>
              <a:t>k</a:t>
            </a:r>
            <a:endParaRPr lang="en-GB" i="1" dirty="0"/>
          </a:p>
        </p:txBody>
      </p:sp>
      <p:sp>
        <p:nvSpPr>
          <p:cNvPr id="12" name="Oval Callout 11">
            <a:extLst>
              <a:ext uri="{FF2B5EF4-FFF2-40B4-BE49-F238E27FC236}">
                <a16:creationId xmlns:a16="http://schemas.microsoft.com/office/drawing/2014/main" id="{DFC5C2BE-D213-5A23-3EE7-3968667F029F}"/>
              </a:ext>
            </a:extLst>
          </p:cNvPr>
          <p:cNvSpPr/>
          <p:nvPr/>
        </p:nvSpPr>
        <p:spPr>
          <a:xfrm>
            <a:off x="4230657" y="2758938"/>
            <a:ext cx="3928076" cy="1661086"/>
          </a:xfrm>
          <a:prstGeom prst="wedgeEllipseCallout">
            <a:avLst>
              <a:gd name="adj1" fmla="val 44170"/>
              <a:gd name="adj2" fmla="val -71154"/>
            </a:avLst>
          </a:prstGeom>
          <a:no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Vinay: </a:t>
            </a:r>
            <a:br>
              <a:rPr lang="en-GB" sz="2000" b="1" dirty="0">
                <a:solidFill>
                  <a:schemeClr val="tx1"/>
                </a:solidFill>
              </a:rPr>
            </a:br>
            <a:r>
              <a:rPr lang="en-GB" sz="2000" dirty="0">
                <a:solidFill>
                  <a:schemeClr val="tx1"/>
                </a:solidFill>
              </a:rPr>
              <a:t>Total number of envelope packs and label sheets ordered is </a:t>
            </a:r>
            <a:r>
              <a:rPr lang="en-GB" sz="2000" i="1" dirty="0">
                <a:solidFill>
                  <a:schemeClr val="tx1"/>
                </a:solidFill>
              </a:rPr>
              <a:t>h </a:t>
            </a:r>
            <a:r>
              <a:rPr lang="en-GB" sz="2000" dirty="0">
                <a:solidFill>
                  <a:schemeClr val="tx1"/>
                </a:solidFill>
              </a:rPr>
              <a:t>+ </a:t>
            </a:r>
            <a:r>
              <a:rPr lang="en-GB" sz="2000" i="1" dirty="0">
                <a:solidFill>
                  <a:schemeClr val="tx1"/>
                </a:solidFill>
              </a:rPr>
              <a:t>g</a:t>
            </a:r>
            <a:r>
              <a:rPr lang="en-GB" dirty="0"/>
              <a:t> </a:t>
            </a:r>
          </a:p>
        </p:txBody>
      </p:sp>
      <p:sp>
        <p:nvSpPr>
          <p:cNvPr id="15" name="Oval Callout 14">
            <a:extLst>
              <a:ext uri="{FF2B5EF4-FFF2-40B4-BE49-F238E27FC236}">
                <a16:creationId xmlns:a16="http://schemas.microsoft.com/office/drawing/2014/main" id="{6F1D35F5-B9C3-B358-B66D-FC7E9D591998}"/>
              </a:ext>
            </a:extLst>
          </p:cNvPr>
          <p:cNvSpPr/>
          <p:nvPr/>
        </p:nvSpPr>
        <p:spPr>
          <a:xfrm>
            <a:off x="4778810" y="4514104"/>
            <a:ext cx="3197203" cy="1509486"/>
          </a:xfrm>
          <a:prstGeom prst="wedgeEllipseCallout">
            <a:avLst>
              <a:gd name="adj1" fmla="val -57519"/>
              <a:gd name="adj2" fmla="val 66346"/>
            </a:avLst>
          </a:prstGeom>
          <a:no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Tia:</a:t>
            </a:r>
            <a:br>
              <a:rPr lang="en-GB" sz="2000" b="1" dirty="0">
                <a:solidFill>
                  <a:schemeClr val="tx1"/>
                </a:solidFill>
              </a:rPr>
            </a:br>
            <a:r>
              <a:rPr lang="en-GB" sz="2000" dirty="0">
                <a:solidFill>
                  <a:schemeClr val="tx1"/>
                </a:solidFill>
              </a:rPr>
              <a:t>Total cost of all the envelopes and labels is </a:t>
            </a:r>
            <a:r>
              <a:rPr lang="en-GB" sz="2000" i="1" dirty="0">
                <a:solidFill>
                  <a:schemeClr val="tx1"/>
                </a:solidFill>
              </a:rPr>
              <a:t>gh</a:t>
            </a:r>
            <a:r>
              <a:rPr lang="en-GB" sz="2000" dirty="0">
                <a:solidFill>
                  <a:schemeClr val="tx1"/>
                </a:solidFill>
              </a:rPr>
              <a:t> + </a:t>
            </a:r>
            <a:r>
              <a:rPr lang="en-GB" sz="2000" i="1" dirty="0">
                <a:solidFill>
                  <a:schemeClr val="tx1"/>
                </a:solidFill>
              </a:rPr>
              <a:t>ke</a:t>
            </a:r>
            <a:endParaRPr lang="en-GB" i="1" dirty="0"/>
          </a:p>
        </p:txBody>
      </p:sp>
    </p:spTree>
    <p:extLst>
      <p:ext uri="{BB962C8B-B14F-4D97-AF65-F5344CB8AC3E}">
        <p14:creationId xmlns:p14="http://schemas.microsoft.com/office/powerpoint/2010/main" val="1598255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BE0064"/>
                </a:solidFill>
                <a:effectLst/>
                <a:uLnTx/>
                <a:uFillTx/>
                <a:latin typeface="Arial" panose="020B0604020202020204" pitchFamily="34" charset="0"/>
                <a:ea typeface="+mj-ea"/>
                <a:cs typeface="Arial" panose="020B0604020202020204" pitchFamily="34" charset="0"/>
              </a:rPr>
              <a:t>Practice question (1)</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REVIEW</a:t>
            </a:r>
          </a:p>
        </p:txBody>
      </p:sp>
      <p:grpSp>
        <p:nvGrpSpPr>
          <p:cNvPr id="27" name="Group 26">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30" name="TextBox 2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a:latin typeface="Arial" panose="020B0604020202020204" pitchFamily="34" charset="0"/>
                  <a:cs typeface="Arial" panose="020B0604020202020204" pitchFamily="34" charset="0"/>
                </a:rPr>
                <a:t>Handout</a:t>
              </a:r>
              <a:br>
                <a:rPr lang="en-GB" sz="2000" b="1">
                  <a:latin typeface="Arial" panose="020B0604020202020204" pitchFamily="34" charset="0"/>
                  <a:cs typeface="Arial" panose="020B0604020202020204" pitchFamily="34" charset="0"/>
                </a:rPr>
              </a:br>
              <a:r>
                <a:rPr lang="en-GB" sz="2000" b="1">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24</a:t>
            </a:fld>
            <a:endParaRPr lang="en-US"/>
          </a:p>
        </p:txBody>
      </p:sp>
      <p:sp>
        <p:nvSpPr>
          <p:cNvPr id="13" name="TextBox 12">
            <a:extLst>
              <a:ext uri="{FF2B5EF4-FFF2-40B4-BE49-F238E27FC236}">
                <a16:creationId xmlns:a16="http://schemas.microsoft.com/office/drawing/2014/main" id="{A274019F-1384-46DB-8EF1-8E2F8CCDCBE4}"/>
              </a:ext>
            </a:extLst>
          </p:cNvPr>
          <p:cNvSpPr txBox="1"/>
          <p:nvPr/>
        </p:nvSpPr>
        <p:spPr>
          <a:xfrm>
            <a:off x="808712" y="1074149"/>
            <a:ext cx="10477356" cy="5109091"/>
          </a:xfrm>
          <a:prstGeom prst="rect">
            <a:avLst/>
          </a:prstGeom>
          <a:noFill/>
        </p:spPr>
        <p:txBody>
          <a:bodyPr wrap="square" rtlCol="0">
            <a:spAutoFit/>
          </a:bodyPr>
          <a:lstStyle/>
          <a:p>
            <a:r>
              <a:rPr lang="en-GB" sz="2000">
                <a:latin typeface="Times New Roman"/>
                <a:cs typeface="Times New Roman"/>
              </a:rPr>
              <a:t>There are </a:t>
            </a:r>
            <a:r>
              <a:rPr lang="en-GB" sz="2000" i="1">
                <a:latin typeface="Times New Roman"/>
                <a:cs typeface="Times New Roman"/>
              </a:rPr>
              <a:t>y</a:t>
            </a:r>
            <a:r>
              <a:rPr lang="en-GB" sz="2000">
                <a:latin typeface="Times New Roman"/>
                <a:cs typeface="Times New Roman"/>
              </a:rPr>
              <a:t> boats on a lake.</a:t>
            </a:r>
            <a:br>
              <a:rPr lang="en-GB" sz="2000">
                <a:latin typeface="Times New Roman"/>
                <a:cs typeface="Times New Roman"/>
              </a:rPr>
            </a:br>
            <a:r>
              <a:rPr lang="en-GB" sz="2000">
                <a:latin typeface="Times New Roman"/>
                <a:cs typeface="Times New Roman"/>
              </a:rPr>
              <a:t>There are 7 people in each boat.</a:t>
            </a:r>
          </a:p>
          <a:p>
            <a:r>
              <a:rPr lang="en-GB" sz="2000">
                <a:latin typeface="Times New Roman"/>
                <a:cs typeface="Times New Roman"/>
              </a:rPr>
              <a:t> </a:t>
            </a:r>
          </a:p>
          <a:p>
            <a:r>
              <a:rPr lang="en-GB" sz="2000">
                <a:latin typeface="Times New Roman"/>
                <a:cs typeface="Times New Roman"/>
              </a:rPr>
              <a:t>Write an expression, in terms of </a:t>
            </a:r>
            <a:r>
              <a:rPr lang="en-GB" sz="2000" i="1">
                <a:latin typeface="Times New Roman"/>
                <a:cs typeface="Times New Roman"/>
              </a:rPr>
              <a:t>y</a:t>
            </a:r>
            <a:r>
              <a:rPr lang="en-GB" sz="2000">
                <a:latin typeface="Times New Roman"/>
                <a:cs typeface="Times New Roman"/>
              </a:rPr>
              <a:t>, for the total number of people in the boats.</a:t>
            </a:r>
            <a:r>
              <a:rPr lang="en-GB" sz="2000"/>
              <a:t> </a:t>
            </a:r>
            <a:endParaRPr lang="en-GB" sz="2000">
              <a:latin typeface="Times New Roman"/>
              <a:cs typeface="Times New Roman"/>
            </a:endParaRPr>
          </a:p>
          <a:p>
            <a:endParaRPr lang="en-GB" sz="2000">
              <a:latin typeface="Times New Roman"/>
              <a:cs typeface="Times New Roman"/>
            </a:endParaRPr>
          </a:p>
          <a:p>
            <a:pPr algn="r"/>
            <a:endParaRPr lang="en-GB" sz="2000">
              <a:latin typeface="Times New Roman"/>
              <a:cs typeface="Times New Roman"/>
            </a:endParaRPr>
          </a:p>
          <a:p>
            <a:pPr algn="r"/>
            <a:endParaRPr lang="en-GB" sz="2000">
              <a:latin typeface="Times New Roman"/>
              <a:cs typeface="Times New Roman"/>
            </a:endParaRPr>
          </a:p>
          <a:p>
            <a:pPr algn="r"/>
            <a:endParaRPr lang="en-GB" sz="2000">
              <a:latin typeface="Times New Roman"/>
              <a:cs typeface="Times New Roman"/>
            </a:endParaRPr>
          </a:p>
          <a:p>
            <a:pPr algn="r"/>
            <a:endParaRPr lang="en-GB" sz="2000">
              <a:latin typeface="Times New Roman"/>
              <a:cs typeface="Times New Roman"/>
            </a:endParaRPr>
          </a:p>
          <a:p>
            <a:pPr lvl="0" algn="r"/>
            <a:r>
              <a:rPr lang="en-GB" sz="2000">
                <a:latin typeface="Times New Roman"/>
                <a:cs typeface="Times New Roman"/>
              </a:rPr>
              <a:t>7</a:t>
            </a:r>
            <a:r>
              <a:rPr lang="en-GB" sz="2000" i="1">
                <a:latin typeface="Times New Roman"/>
                <a:cs typeface="Times New Roman"/>
              </a:rPr>
              <a:t>y   </a:t>
            </a:r>
            <a:r>
              <a:rPr lang="en-GB" sz="2000">
                <a:latin typeface="Times New Roman" panose="02020603050405020304" pitchFamily="18" charset="0"/>
                <a:cs typeface="Times New Roman" panose="02020603050405020304" pitchFamily="18" charset="0"/>
              </a:rPr>
              <a:t> </a:t>
            </a:r>
            <a:r>
              <a:rPr lang="en-GB" sz="2000" b="1">
                <a:latin typeface="Times New Roman" panose="02020603050405020304" pitchFamily="18" charset="0"/>
                <a:cs typeface="Times New Roman" panose="02020603050405020304" pitchFamily="18" charset="0"/>
              </a:rPr>
              <a:t>(1)</a:t>
            </a:r>
            <a:endParaRPr lang="en-GB" i="1"/>
          </a:p>
          <a:p>
            <a:pPr algn="r"/>
            <a:endParaRPr lang="en-GB" i="1"/>
          </a:p>
          <a:p>
            <a:pPr algn="r"/>
            <a:endParaRPr lang="en-GB" i="1"/>
          </a:p>
          <a:p>
            <a:pPr algn="r"/>
            <a:endParaRPr lang="en-GB" i="1"/>
          </a:p>
          <a:p>
            <a:pPr algn="r"/>
            <a:endParaRPr lang="en-GB" i="1"/>
          </a:p>
          <a:p>
            <a:pPr algn="r"/>
            <a:endParaRPr lang="en-GB" i="1"/>
          </a:p>
          <a:p>
            <a:pPr algn="r"/>
            <a:endParaRPr lang="en-GB" i="1"/>
          </a:p>
          <a:p>
            <a:pPr algn="r"/>
            <a:r>
              <a:rPr lang="en-GB" i="1"/>
              <a:t>Q7 from June 2019, 1MA1/2F</a:t>
            </a:r>
            <a:endParaRPr lang="en-GB"/>
          </a:p>
        </p:txBody>
      </p:sp>
      <p:sp>
        <p:nvSpPr>
          <p:cNvPr id="17" name="Rectangle 16">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10325707" y="3908097"/>
            <a:ext cx="503991"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9678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BE0064"/>
                </a:solidFill>
                <a:effectLst/>
                <a:uLnTx/>
                <a:uFillTx/>
                <a:latin typeface="Arial" panose="020B0604020202020204" pitchFamily="34" charset="0"/>
                <a:ea typeface="+mj-ea"/>
                <a:cs typeface="Arial" panose="020B0604020202020204" pitchFamily="34" charset="0"/>
              </a:rPr>
              <a:t>Practice question (2)</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REVIEW</a:t>
            </a:r>
          </a:p>
        </p:txBody>
      </p:sp>
      <p:grpSp>
        <p:nvGrpSpPr>
          <p:cNvPr id="27" name="Group 26">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30" name="TextBox 2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a:latin typeface="Arial" panose="020B0604020202020204" pitchFamily="34" charset="0"/>
                  <a:cs typeface="Arial" panose="020B0604020202020204" pitchFamily="34" charset="0"/>
                </a:rPr>
                <a:t>Handout</a:t>
              </a:r>
              <a:br>
                <a:rPr lang="en-GB" sz="2000" b="1">
                  <a:latin typeface="Arial" panose="020B0604020202020204" pitchFamily="34" charset="0"/>
                  <a:cs typeface="Arial" panose="020B0604020202020204" pitchFamily="34" charset="0"/>
                </a:rPr>
              </a:br>
              <a:r>
                <a:rPr lang="en-GB" sz="2000" b="1">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25</a:t>
            </a:fld>
            <a:endParaRPr lang="en-US"/>
          </a:p>
        </p:txBody>
      </p:sp>
      <p:sp>
        <p:nvSpPr>
          <p:cNvPr id="13" name="TextBox 12">
            <a:extLst>
              <a:ext uri="{FF2B5EF4-FFF2-40B4-BE49-F238E27FC236}">
                <a16:creationId xmlns:a16="http://schemas.microsoft.com/office/drawing/2014/main" id="{A274019F-1384-46DB-8EF1-8E2F8CCDCBE4}"/>
              </a:ext>
            </a:extLst>
          </p:cNvPr>
          <p:cNvSpPr txBox="1"/>
          <p:nvPr/>
        </p:nvSpPr>
        <p:spPr>
          <a:xfrm>
            <a:off x="774846" y="1141881"/>
            <a:ext cx="10477356" cy="5478423"/>
          </a:xfrm>
          <a:prstGeom prst="rect">
            <a:avLst/>
          </a:prstGeom>
          <a:noFill/>
        </p:spPr>
        <p:txBody>
          <a:bodyPr wrap="square" rtlCol="0">
            <a:spAutoFit/>
          </a:bodyPr>
          <a:lstStyle/>
          <a:p>
            <a:r>
              <a:rPr lang="en-GB" sz="2000">
                <a:latin typeface="Times New Roman"/>
                <a:cs typeface="Times New Roman"/>
              </a:rPr>
              <a:t>Cups are sold in packs and in boxes.</a:t>
            </a:r>
          </a:p>
          <a:p>
            <a:r>
              <a:rPr lang="en-GB" sz="2000">
                <a:latin typeface="Times New Roman"/>
                <a:cs typeface="Times New Roman"/>
              </a:rPr>
              <a:t> </a:t>
            </a:r>
          </a:p>
          <a:p>
            <a:r>
              <a:rPr lang="en-GB" sz="2000">
                <a:latin typeface="Times New Roman"/>
                <a:cs typeface="Times New Roman"/>
              </a:rPr>
              <a:t>There are 12 cups in each pack.</a:t>
            </a:r>
          </a:p>
          <a:p>
            <a:r>
              <a:rPr lang="en-GB" sz="2000">
                <a:latin typeface="Times New Roman"/>
                <a:cs typeface="Times New Roman"/>
              </a:rPr>
              <a:t>There are 18 cups in each box.</a:t>
            </a:r>
          </a:p>
          <a:p>
            <a:r>
              <a:rPr lang="en-GB" sz="2000">
                <a:latin typeface="Times New Roman"/>
                <a:cs typeface="Times New Roman"/>
              </a:rPr>
              <a:t> </a:t>
            </a:r>
          </a:p>
          <a:p>
            <a:r>
              <a:rPr lang="en-GB" sz="2000">
                <a:latin typeface="Times New Roman"/>
                <a:cs typeface="Times New Roman"/>
              </a:rPr>
              <a:t>Alison buys </a:t>
            </a:r>
            <a:r>
              <a:rPr lang="en-GB" sz="2000" i="1">
                <a:latin typeface="Times New Roman"/>
                <a:cs typeface="Times New Roman"/>
              </a:rPr>
              <a:t>p</a:t>
            </a:r>
            <a:r>
              <a:rPr lang="en-GB" sz="2000">
                <a:latin typeface="Times New Roman"/>
                <a:cs typeface="Times New Roman"/>
              </a:rPr>
              <a:t> packs of cups and </a:t>
            </a:r>
            <a:r>
              <a:rPr lang="en-GB" sz="2000" i="1">
                <a:latin typeface="Times New Roman"/>
                <a:cs typeface="Times New Roman"/>
              </a:rPr>
              <a:t>b</a:t>
            </a:r>
            <a:r>
              <a:rPr lang="en-GB" sz="2000">
                <a:latin typeface="Times New Roman"/>
                <a:cs typeface="Times New Roman"/>
              </a:rPr>
              <a:t> boxes of cups.</a:t>
            </a:r>
          </a:p>
          <a:p>
            <a:r>
              <a:rPr lang="en-GB" sz="2000">
                <a:latin typeface="Times New Roman"/>
                <a:cs typeface="Times New Roman"/>
              </a:rPr>
              <a:t> </a:t>
            </a:r>
          </a:p>
          <a:p>
            <a:r>
              <a:rPr lang="en-GB" sz="2000">
                <a:latin typeface="Times New Roman"/>
                <a:cs typeface="Times New Roman"/>
              </a:rPr>
              <a:t>Write down an expression, in terms of </a:t>
            </a:r>
            <a:r>
              <a:rPr lang="en-GB" sz="2000" i="1">
                <a:latin typeface="Times New Roman"/>
                <a:cs typeface="Times New Roman"/>
              </a:rPr>
              <a:t>p</a:t>
            </a:r>
            <a:r>
              <a:rPr lang="en-GB" sz="2000">
                <a:latin typeface="Times New Roman"/>
                <a:cs typeface="Times New Roman"/>
              </a:rPr>
              <a:t> and </a:t>
            </a:r>
            <a:r>
              <a:rPr lang="en-GB" sz="2000" i="1">
                <a:latin typeface="Times New Roman"/>
                <a:cs typeface="Times New Roman"/>
              </a:rPr>
              <a:t>b</a:t>
            </a:r>
            <a:r>
              <a:rPr lang="en-GB" sz="2000">
                <a:latin typeface="Times New Roman"/>
                <a:cs typeface="Times New Roman"/>
              </a:rPr>
              <a:t>, for the total number of cups Alison buys. </a:t>
            </a:r>
            <a:endParaRPr lang="en-GB" sz="2400">
              <a:latin typeface="Times New Roman"/>
              <a:cs typeface="Times New Roman"/>
            </a:endParaRPr>
          </a:p>
          <a:p>
            <a:endParaRPr lang="en-GB" sz="2400">
              <a:latin typeface="Times New Roman" panose="02020603050405020304" pitchFamily="18" charset="0"/>
              <a:cs typeface="Times New Roman" panose="02020603050405020304" pitchFamily="18" charset="0"/>
            </a:endParaRPr>
          </a:p>
          <a:p>
            <a:endParaRPr lang="en-GB" sz="2800">
              <a:latin typeface="Times New Roman" panose="02020603050405020304" pitchFamily="18" charset="0"/>
              <a:cs typeface="Times New Roman" panose="02020603050405020304" pitchFamily="18" charset="0"/>
            </a:endParaRPr>
          </a:p>
          <a:p>
            <a:endParaRPr lang="en-GB" sz="2000">
              <a:latin typeface="Times New Roman"/>
              <a:cs typeface="Times New Roman"/>
            </a:endParaRPr>
          </a:p>
          <a:p>
            <a:pPr algn="r"/>
            <a:endParaRPr lang="en-GB" sz="2000" b="1">
              <a:latin typeface="Times New Roman" panose="02020603050405020304" pitchFamily="18" charset="0"/>
              <a:cs typeface="Times New Roman" panose="02020603050405020304" pitchFamily="18" charset="0"/>
            </a:endParaRPr>
          </a:p>
          <a:p>
            <a:endParaRPr lang="en-GB" sz="2000">
              <a:latin typeface="Times New Roman"/>
              <a:cs typeface="Times New Roman"/>
            </a:endParaRPr>
          </a:p>
          <a:p>
            <a:pPr algn="r"/>
            <a:r>
              <a:rPr lang="en-GB" sz="2000">
                <a:latin typeface="Times New Roman" panose="02020603050405020304" pitchFamily="18" charset="0"/>
                <a:cs typeface="Times New Roman" panose="02020603050405020304" pitchFamily="18" charset="0"/>
              </a:rPr>
              <a:t>12</a:t>
            </a:r>
            <a:r>
              <a:rPr lang="en-GB" sz="2000" i="1">
                <a:latin typeface="Times New Roman" panose="02020603050405020304" pitchFamily="18" charset="0"/>
                <a:cs typeface="Times New Roman" panose="02020603050405020304" pitchFamily="18" charset="0"/>
              </a:rPr>
              <a:t>p</a:t>
            </a:r>
            <a:r>
              <a:rPr lang="en-GB" sz="2000">
                <a:latin typeface="Times New Roman" panose="02020603050405020304" pitchFamily="18" charset="0"/>
                <a:cs typeface="Times New Roman" panose="02020603050405020304" pitchFamily="18" charset="0"/>
              </a:rPr>
              <a:t> + 18</a:t>
            </a:r>
            <a:r>
              <a:rPr lang="en-GB" sz="2000" i="1">
                <a:latin typeface="Times New Roman" panose="02020603050405020304" pitchFamily="18" charset="0"/>
                <a:cs typeface="Times New Roman" panose="02020603050405020304" pitchFamily="18" charset="0"/>
              </a:rPr>
              <a:t>b</a:t>
            </a:r>
            <a:r>
              <a:rPr lang="en-GB" sz="2000">
                <a:latin typeface="Times New Roman" panose="02020603050405020304" pitchFamily="18" charset="0"/>
                <a:cs typeface="Times New Roman" panose="02020603050405020304" pitchFamily="18" charset="0"/>
              </a:rPr>
              <a:t> </a:t>
            </a:r>
            <a:r>
              <a:rPr lang="en-GB" sz="2000" b="1">
                <a:latin typeface="Times New Roman" panose="02020603050405020304" pitchFamily="18" charset="0"/>
                <a:cs typeface="Times New Roman" panose="02020603050405020304" pitchFamily="18" charset="0"/>
              </a:rPr>
              <a:t>(2)</a:t>
            </a:r>
            <a:endParaRPr lang="en-GB" i="1">
              <a:latin typeface="Times New Roman" panose="02020603050405020304" pitchFamily="18" charset="0"/>
              <a:ea typeface="Calibri" panose="020F0502020204030204" pitchFamily="34" charset="0"/>
              <a:cs typeface="Times New Roman" panose="02020603050405020304" pitchFamily="18" charset="0"/>
            </a:endParaRPr>
          </a:p>
          <a:p>
            <a:pPr algn="r"/>
            <a:endParaRPr lang="en-GB" i="1"/>
          </a:p>
          <a:p>
            <a:pPr algn="r"/>
            <a:r>
              <a:rPr lang="en-GB" i="1"/>
              <a:t>Q2 from June 2017, 1MA1/3F</a:t>
            </a:r>
            <a:endParaRPr lang="en-GB"/>
          </a:p>
          <a:p>
            <a:pPr algn="r"/>
            <a:endParaRPr lang="en-GB" sz="1800" i="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9731514" y="5367491"/>
            <a:ext cx="1115985"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1958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rgbClr val="BE0064"/>
          </a:solidFill>
          <a:ln>
            <a:solidFill>
              <a:srgbClr val="BE0064"/>
            </a:solidFill>
          </a:ln>
        </p:spPr>
        <p:txBody>
          <a:bodyPr>
            <a:normAutofit/>
          </a:bodyPr>
          <a:lstStyle/>
          <a:p>
            <a:pPr algn="l"/>
            <a:r>
              <a:rPr lang="en-US" sz="4000" b="1">
                <a:solidFill>
                  <a:schemeClr val="bg1"/>
                </a:solidFill>
                <a:latin typeface="Arial" panose="020B0604020202020204" pitchFamily="34" charset="0"/>
                <a:cs typeface="Arial" panose="020B0604020202020204" pitchFamily="34" charset="0"/>
              </a:rPr>
              <a:t>Lesson review: </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Algebraic equations</a:t>
            </a:r>
            <a:endParaRPr lang="en-GB" sz="4000"/>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419497" y="4752736"/>
            <a:ext cx="9144000" cy="1753057"/>
          </a:xfrm>
          <a:prstGeom prst="rect">
            <a:avLst/>
          </a:prstGeom>
          <a:ln w="38100">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b="1">
                <a:solidFill>
                  <a:srgbClr val="BE0064"/>
                </a:solidFill>
                <a:latin typeface="Arial" panose="020B0604020202020204" pitchFamily="34" charset="0"/>
                <a:cs typeface="Arial" panose="020B0604020202020204" pitchFamily="34" charset="0"/>
              </a:rPr>
              <a:t>Suggested further steps/areas to work on</a:t>
            </a:r>
          </a:p>
          <a:p>
            <a:pPr marL="231775" indent="-231775" algn="l">
              <a:lnSpc>
                <a:spcPts val="3100"/>
              </a:lnSpc>
              <a:spcAft>
                <a:spcPts val="600"/>
              </a:spcAft>
              <a:buFont typeface="Arial" panose="020B0604020202020204" pitchFamily="34" charset="0"/>
              <a:buChar char="•"/>
            </a:pPr>
            <a:r>
              <a:rPr lang="en-GB">
                <a:latin typeface="Arial" panose="020B0604020202020204" pitchFamily="34" charset="0"/>
                <a:cs typeface="Arial" panose="020B0604020202020204" pitchFamily="34" charset="0"/>
              </a:rPr>
              <a:t>Solve simultaneous equations</a:t>
            </a:r>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26</a:t>
            </a:fld>
            <a:endParaRPr lang="en-US"/>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05469" y="2070120"/>
            <a:ext cx="9144000" cy="2498940"/>
          </a:xfrm>
          <a:prstGeom prst="rect">
            <a:avLst/>
          </a:prstGeom>
          <a:ln w="38100">
            <a:solidFill>
              <a:srgbClr val="BE0064"/>
            </a:solidFill>
          </a:ln>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Bef>
                <a:spcPts val="600"/>
              </a:spcBef>
              <a:spcAft>
                <a:spcPts val="600"/>
              </a:spcAft>
            </a:pPr>
            <a:r>
              <a:rPr lang="en-GB" sz="9600" b="1">
                <a:solidFill>
                  <a:srgbClr val="BE0064"/>
                </a:solidFill>
                <a:latin typeface="Arial" panose="020B0604020202020204" pitchFamily="34" charset="0"/>
                <a:cs typeface="Arial" panose="020B0604020202020204" pitchFamily="34" charset="0"/>
              </a:rPr>
              <a:t>Objectives</a:t>
            </a:r>
          </a:p>
          <a:p>
            <a:pPr marL="231775" indent="-231775" algn="l">
              <a:lnSpc>
                <a:spcPct val="100000"/>
              </a:lnSpc>
              <a:spcBef>
                <a:spcPts val="600"/>
              </a:spcBef>
              <a:spcAft>
                <a:spcPts val="600"/>
              </a:spcAft>
              <a:buFont typeface="Arial" panose="020B0604020202020204" pitchFamily="34" charset="0"/>
              <a:buChar char="•"/>
            </a:pPr>
            <a:r>
              <a:rPr lang="en-GB" sz="9600">
                <a:latin typeface="Arial" panose="020B0604020202020204" pitchFamily="34" charset="0"/>
                <a:cs typeface="Arial" panose="020B0604020202020204" pitchFamily="34" charset="0"/>
              </a:rPr>
              <a:t>Make connections between real-life situations and algebraic equations </a:t>
            </a:r>
          </a:p>
          <a:p>
            <a:pPr marL="231775" indent="-231775" algn="l">
              <a:lnSpc>
                <a:spcPct val="100000"/>
              </a:lnSpc>
              <a:spcBef>
                <a:spcPts val="600"/>
              </a:spcBef>
              <a:spcAft>
                <a:spcPts val="600"/>
              </a:spcAft>
              <a:buFont typeface="Arial" panose="020B0604020202020204" pitchFamily="34" charset="0"/>
              <a:buChar char="•"/>
            </a:pPr>
            <a:r>
              <a:rPr lang="en-GB" sz="9600">
                <a:latin typeface="Arial" panose="020B0604020202020204" pitchFamily="34" charset="0"/>
                <a:cs typeface="Arial" panose="020B0604020202020204" pitchFamily="34" charset="0"/>
              </a:rPr>
              <a:t>Solve equations and interpret the solutions</a:t>
            </a:r>
          </a:p>
          <a:p>
            <a:pPr marL="231775" indent="-231775" algn="l">
              <a:lnSpc>
                <a:spcPct val="100000"/>
              </a:lnSpc>
              <a:spcBef>
                <a:spcPts val="600"/>
              </a:spcBef>
              <a:spcAft>
                <a:spcPts val="600"/>
              </a:spcAft>
              <a:buFont typeface="Arial" panose="020B0604020202020204" pitchFamily="34" charset="0"/>
              <a:buChar char="•"/>
            </a:pPr>
            <a:r>
              <a:rPr lang="en-GB" sz="9600">
                <a:latin typeface="Arial" panose="020B0604020202020204" pitchFamily="34" charset="0"/>
                <a:cs typeface="Arial" panose="020B0604020202020204" pitchFamily="34" charset="0"/>
              </a:rPr>
              <a:t>Use representations to provide insight into mathematical structure</a:t>
            </a:r>
          </a:p>
          <a:p>
            <a:pPr marL="231775" indent="-231775" algn="l">
              <a:lnSpc>
                <a:spcPct val="100000"/>
              </a:lnSpc>
              <a:spcBef>
                <a:spcPts val="600"/>
              </a:spcBef>
              <a:spcAft>
                <a:spcPts val="600"/>
              </a:spcAft>
              <a:buFont typeface="Arial" panose="020B0604020202020204" pitchFamily="34" charset="0"/>
              <a:buChar char="•"/>
            </a:pPr>
            <a:endParaRPr lang="en-GB" sz="9600">
              <a:latin typeface="Arial" panose="020B0604020202020204" pitchFamily="34" charset="0"/>
              <a:cs typeface="Arial" panose="020B0604020202020204" pitchFamily="34" charset="0"/>
            </a:endParaRPr>
          </a:p>
          <a:p>
            <a:pPr marL="231775" indent="-231775" algn="l">
              <a:lnSpc>
                <a:spcPct val="100000"/>
              </a:lnSpc>
              <a:spcAft>
                <a:spcPts val="600"/>
              </a:spcAft>
              <a:buFont typeface="Arial" panose="020B0604020202020204" pitchFamily="34" charset="0"/>
              <a:buChar char="•"/>
            </a:pPr>
            <a:endParaRPr lang="en-GB" sz="9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096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7"/>
            <a:ext cx="9144000" cy="1420290"/>
          </a:xfrm>
          <a:solidFill>
            <a:srgbClr val="BE0064"/>
          </a:solidFill>
        </p:spPr>
        <p:txBody>
          <a:bodyPr>
            <a:normAutofit/>
          </a:bodyPr>
          <a:lstStyle/>
          <a:p>
            <a:pPr algn="l"/>
            <a:r>
              <a:rPr lang="en-US" sz="4000" b="1">
                <a:solidFill>
                  <a:schemeClr val="bg1"/>
                </a:solidFill>
                <a:latin typeface="Arial" panose="020B0604020202020204" pitchFamily="34" charset="0"/>
                <a:cs typeface="Arial" panose="020B0604020202020204" pitchFamily="34" charset="0"/>
              </a:rPr>
              <a:t>Lesson 8: </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Credits</a:t>
            </a:r>
            <a:endParaRPr lang="en-GB" sz="400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370311" y="322595"/>
            <a:ext cx="3473556" cy="617216"/>
          </a:xfrm>
          <a:prstGeom prst="rect">
            <a:avLst/>
          </a:prstGeom>
        </p:spPr>
      </p:pic>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0"/>
              </a:ext>
            </a:extLst>
          </p:cNvPr>
          <p:cNvSpPr>
            <a:spLocks noGrp="1"/>
          </p:cNvSpPr>
          <p:nvPr>
            <p:ph type="sldNum" sz="quarter" idx="12"/>
          </p:nvPr>
        </p:nvSpPr>
        <p:spPr/>
        <p:txBody>
          <a:bodyPr/>
          <a:lstStyle/>
          <a:p>
            <a:fld id="{A75AAEF5-C690-5D4B-B5C7-510283CCFE4D}" type="slidenum">
              <a:rPr lang="en-US" smtClean="0"/>
              <a:t>27</a:t>
            </a:fld>
            <a:endParaRPr lang="en-US"/>
          </a:p>
        </p:txBody>
      </p:sp>
      <p:sp>
        <p:nvSpPr>
          <p:cNvPr id="8" name="Subtitle 2">
            <a:extLst>
              <a:ext uri="{FF2B5EF4-FFF2-40B4-BE49-F238E27FC236}">
                <a16:creationId xmlns:a16="http://schemas.microsoft.com/office/drawing/2014/main" id="{A8426987-D67F-CD14-BA1F-DACB009A2B6C}"/>
              </a:ext>
            </a:extLst>
          </p:cNvPr>
          <p:cNvSpPr>
            <a:spLocks noGrp="1"/>
          </p:cNvSpPr>
          <p:nvPr>
            <p:ph type="subTitle" idx="1"/>
          </p:nvPr>
        </p:nvSpPr>
        <p:spPr>
          <a:xfrm>
            <a:off x="1524000" y="3001436"/>
            <a:ext cx="9144000" cy="3203421"/>
          </a:xfrm>
          <a:ln w="38100">
            <a:solidFill>
              <a:srgbClr val="BE0064"/>
            </a:solidFill>
          </a:ln>
        </p:spPr>
        <p:txBody>
          <a:bodyPr>
            <a:normAutofit/>
          </a:bodyPr>
          <a:lstStyle/>
          <a:p>
            <a:pPr algn="l">
              <a:lnSpc>
                <a:spcPts val="3100"/>
              </a:lnSpc>
              <a:spcBef>
                <a:spcPts val="1200"/>
              </a:spcBef>
              <a:spcAft>
                <a:spcPts val="600"/>
              </a:spcAft>
            </a:pPr>
            <a:r>
              <a:rPr lang="en-GB" sz="3100" b="1" dirty="0">
                <a:solidFill>
                  <a:srgbClr val="BE0064"/>
                </a:solidFill>
                <a:latin typeface="Arial" panose="020B0604020202020204" pitchFamily="34" charset="0"/>
                <a:cs typeface="Arial" panose="020B0604020202020204" pitchFamily="34" charset="0"/>
              </a:rPr>
              <a:t>Photo acknowledgements</a:t>
            </a:r>
          </a:p>
          <a:p>
            <a:pPr algn="l">
              <a:spcBef>
                <a:spcPts val="0"/>
              </a:spcBef>
            </a:pPr>
            <a:r>
              <a:rPr lang="en-GB" dirty="0">
                <a:solidFill>
                  <a:srgbClr val="000000"/>
                </a:solidFill>
                <a:latin typeface="Arial" panose="020B0604020202020204" pitchFamily="34" charset="0"/>
              </a:rPr>
              <a:t>Shutterstock.com: Vectorfair.com </a:t>
            </a:r>
          </a:p>
          <a:p>
            <a:pPr algn="l">
              <a:lnSpc>
                <a:spcPts val="3100"/>
              </a:lnSpc>
              <a:spcBef>
                <a:spcPts val="600"/>
              </a:spcBef>
              <a:spcAft>
                <a:spcPts val="600"/>
              </a:spcAft>
            </a:pPr>
            <a:r>
              <a:rPr lang="en-GB" sz="3100" b="1" noProof="0" dirty="0">
                <a:solidFill>
                  <a:srgbClr val="BE0064"/>
                </a:solidFill>
                <a:latin typeface="Arial" panose="020B0604020202020204" pitchFamily="34" charset="0"/>
                <a:cs typeface="Arial" panose="020B0604020202020204" pitchFamily="34" charset="0"/>
              </a:rPr>
              <a:t>Text acknowledgements</a:t>
            </a:r>
            <a:br>
              <a:rPr lang="en-GB" sz="3800" noProof="0" dirty="0">
                <a:solidFill>
                  <a:srgbClr val="BE0064"/>
                </a:solidFill>
                <a:latin typeface="Arial" panose="020B0604020202020204" pitchFamily="34" charset="0"/>
                <a:cs typeface="Arial" panose="020B0604020202020204" pitchFamily="34" charset="0"/>
              </a:rPr>
            </a:b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Pearson Edexcel Level 1 / Level 2 GCSE (9-1) Mathematics Paper 2 (Calculator) Foundation Tier June 2019 1MA1/2F, Pearson Edexcel Level 1 / Level 2 GCSE (9-1) Mathematics Paper 3 (Calculator) Foundation Tier June 2017 1MA1/3F </a:t>
            </a:r>
          </a:p>
          <a:p>
            <a:pPr algn="l">
              <a:lnSpc>
                <a:spcPts val="3100"/>
              </a:lnSpc>
              <a:spcBef>
                <a:spcPts val="600"/>
              </a:spcBef>
              <a:spcAft>
                <a:spcPts val="600"/>
              </a:spcAft>
            </a:pPr>
            <a:endParaRPr lang="en-GB" noProof="0" dirty="0">
              <a:latin typeface="Arial" panose="020B0604020202020204" pitchFamily="34" charset="0"/>
              <a:cs typeface="Arial" panose="020B0604020202020204" pitchFamily="34" charset="0"/>
            </a:endParaRPr>
          </a:p>
          <a:p>
            <a:pPr algn="l"/>
            <a:endParaRPr lang="en-GB" noProof="0" dirty="0"/>
          </a:p>
        </p:txBody>
      </p:sp>
      <p:pic>
        <p:nvPicPr>
          <p:cNvPr id="11" name="Picture 10">
            <a:extLst>
              <a:ext uri="{FF2B5EF4-FFF2-40B4-BE49-F238E27FC236}">
                <a16:creationId xmlns:a16="http://schemas.microsoft.com/office/drawing/2014/main" id="{008142ED-39D2-ACDC-1993-77758BF5D107}"/>
              </a:ext>
            </a:extLst>
          </p:cNvPr>
          <p:cNvPicPr>
            <a:picLocks noChangeAspect="1"/>
          </p:cNvPicPr>
          <p:nvPr/>
        </p:nvPicPr>
        <p:blipFill>
          <a:blip r:embed="rId5"/>
          <a:stretch>
            <a:fillRect/>
          </a:stretch>
        </p:blipFill>
        <p:spPr>
          <a:xfrm>
            <a:off x="5089002" y="35584"/>
            <a:ext cx="1764613" cy="901404"/>
          </a:xfrm>
          <a:prstGeom prst="rect">
            <a:avLst/>
          </a:prstGeom>
        </p:spPr>
      </p:pic>
    </p:spTree>
    <p:extLst>
      <p:ext uri="{BB962C8B-B14F-4D97-AF65-F5344CB8AC3E}">
        <p14:creationId xmlns:p14="http://schemas.microsoft.com/office/powerpoint/2010/main" val="378221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ltipack containing six packs of wipes&#10;in a transparent b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496" y="1427156"/>
            <a:ext cx="7079328" cy="3347997"/>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Packs and multipacks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3</a:t>
            </a:fld>
            <a:endParaRPr lang="en-US" b="1" dirty="0">
              <a:solidFill>
                <a:srgbClr val="000000"/>
              </a:solidFill>
              <a:latin typeface="Arial" panose="020B0604020202020204" pitchFamily="34" charset="0"/>
              <a:cs typeface="Arial" panose="020B0604020202020204" pitchFamily="34" charset="0"/>
            </a:endParaRPr>
          </a:p>
        </p:txBody>
      </p:sp>
      <p:sp>
        <p:nvSpPr>
          <p:cNvPr id="18" name="Title 1"/>
          <p:cNvSpPr txBox="1">
            <a:spLocks noChangeAspect="1"/>
          </p:cNvSpPr>
          <p:nvPr/>
        </p:nvSpPr>
        <p:spPr>
          <a:xfrm>
            <a:off x="3314207" y="2061882"/>
            <a:ext cx="755995" cy="545524"/>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Pack 1</a:t>
            </a:r>
          </a:p>
        </p:txBody>
      </p:sp>
      <p:sp>
        <p:nvSpPr>
          <p:cNvPr id="19" name="Title 1"/>
          <p:cNvSpPr txBox="1">
            <a:spLocks noChangeAspect="1"/>
          </p:cNvSpPr>
          <p:nvPr/>
        </p:nvSpPr>
        <p:spPr>
          <a:xfrm>
            <a:off x="5425861" y="2061885"/>
            <a:ext cx="755995" cy="545524"/>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Pack 2</a:t>
            </a:r>
          </a:p>
        </p:txBody>
      </p:sp>
      <p:sp>
        <p:nvSpPr>
          <p:cNvPr id="20" name="Title 1"/>
          <p:cNvSpPr txBox="1">
            <a:spLocks noChangeAspect="1"/>
          </p:cNvSpPr>
          <p:nvPr/>
        </p:nvSpPr>
        <p:spPr>
          <a:xfrm>
            <a:off x="7514779" y="2070769"/>
            <a:ext cx="755995" cy="545524"/>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Pack 3</a:t>
            </a:r>
          </a:p>
        </p:txBody>
      </p:sp>
      <p:sp>
        <p:nvSpPr>
          <p:cNvPr id="21" name="Title 1"/>
          <p:cNvSpPr txBox="1">
            <a:spLocks noChangeAspect="1"/>
          </p:cNvSpPr>
          <p:nvPr/>
        </p:nvSpPr>
        <p:spPr>
          <a:xfrm>
            <a:off x="3323091" y="3490651"/>
            <a:ext cx="755995" cy="545524"/>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Pack 4</a:t>
            </a:r>
          </a:p>
        </p:txBody>
      </p:sp>
      <p:sp>
        <p:nvSpPr>
          <p:cNvPr id="22" name="Title 1"/>
          <p:cNvSpPr txBox="1">
            <a:spLocks noChangeAspect="1"/>
          </p:cNvSpPr>
          <p:nvPr/>
        </p:nvSpPr>
        <p:spPr>
          <a:xfrm>
            <a:off x="5416983" y="3490654"/>
            <a:ext cx="755995" cy="545524"/>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Pack 5</a:t>
            </a:r>
          </a:p>
        </p:txBody>
      </p:sp>
      <p:sp>
        <p:nvSpPr>
          <p:cNvPr id="23" name="Title 1"/>
          <p:cNvSpPr txBox="1">
            <a:spLocks noChangeAspect="1"/>
          </p:cNvSpPr>
          <p:nvPr/>
        </p:nvSpPr>
        <p:spPr>
          <a:xfrm>
            <a:off x="7514782" y="3490657"/>
            <a:ext cx="755995" cy="545524"/>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Pack 6</a:t>
            </a:r>
          </a:p>
        </p:txBody>
      </p:sp>
      <p:sp>
        <p:nvSpPr>
          <p:cNvPr id="29" name="TextBox 28">
            <a:extLst>
              <a:ext uri="{FF2B5EF4-FFF2-40B4-BE49-F238E27FC236}">
                <a16:creationId xmlns:a16="http://schemas.microsoft.com/office/drawing/2014/main" id="{B0368C08-DEAE-4069-AAC6-76CF00AF1749}"/>
              </a:ext>
            </a:extLst>
          </p:cNvPr>
          <p:cNvSpPr txBox="1"/>
          <p:nvPr/>
        </p:nvSpPr>
        <p:spPr>
          <a:xfrm>
            <a:off x="3716981" y="4937949"/>
            <a:ext cx="4112386" cy="903239"/>
          </a:xfrm>
          <a:prstGeom prst="rect">
            <a:avLst/>
          </a:prstGeom>
          <a:noFill/>
        </p:spPr>
        <p:txBody>
          <a:bodyPr wrap="square" rtlCol="0">
            <a:spAutoFit/>
          </a:bodyPr>
          <a:lstStyle/>
          <a:p>
            <a:pPr algn="ctr">
              <a:lnSpc>
                <a:spcPts val="3100"/>
              </a:lnSpc>
              <a:spcAft>
                <a:spcPts val="600"/>
              </a:spcAft>
            </a:pPr>
            <a:r>
              <a:rPr lang="en-US" sz="3200" dirty="0">
                <a:latin typeface="Arial" panose="020B0604020202020204" pitchFamily="34" charset="0"/>
                <a:cs typeface="Arial" panose="020B0604020202020204" pitchFamily="34" charset="0"/>
              </a:rPr>
              <a:t>Multipack containing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six packs of wipes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98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F8D5995-FE8C-454F-A398-F01AED1889C3}"/>
              </a:ext>
            </a:extLst>
          </p:cNvPr>
          <p:cNvPicPr>
            <a:picLocks noChangeAspect="1"/>
          </p:cNvPicPr>
          <p:nvPr/>
        </p:nvPicPr>
        <p:blipFill>
          <a:blip r:embed="rId3"/>
          <a:stretch>
            <a:fillRect/>
          </a:stretch>
        </p:blipFill>
        <p:spPr>
          <a:xfrm>
            <a:off x="8720962" y="3607131"/>
            <a:ext cx="1343196" cy="2209775"/>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Looking at relationships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4</a:t>
            </a:fld>
            <a:endParaRPr lang="en-US" b="1" dirty="0">
              <a:solidFill>
                <a:srgbClr val="000000"/>
              </a:solidFill>
              <a:latin typeface="Arial" panose="020B0604020202020204" pitchFamily="34" charset="0"/>
              <a:cs typeface="Arial" panose="020B0604020202020204" pitchFamily="34" charset="0"/>
            </a:endParaRPr>
          </a:p>
        </p:txBody>
      </p:sp>
      <p:pic>
        <p:nvPicPr>
          <p:cNvPr id="5" name="Picture 4" descr="A stick figure drawing of a girl to indicate the recipient of one half of the baguette.">
            <a:extLst>
              <a:ext uri="{FF2B5EF4-FFF2-40B4-BE49-F238E27FC236}">
                <a16:creationId xmlns:a16="http://schemas.microsoft.com/office/drawing/2014/main" id="{1B3EA31E-FEF3-4F4B-B2FD-73C7D2AAAB67}"/>
              </a:ext>
            </a:extLst>
          </p:cNvPr>
          <p:cNvPicPr>
            <a:picLocks noChangeAspect="1"/>
          </p:cNvPicPr>
          <p:nvPr/>
        </p:nvPicPr>
        <p:blipFill rotWithShape="1">
          <a:blip r:embed="rId4"/>
          <a:srcRect t="1" r="24083" b="4460"/>
          <a:stretch/>
        </p:blipFill>
        <p:spPr>
          <a:xfrm>
            <a:off x="370345" y="1078391"/>
            <a:ext cx="1440889" cy="1813300"/>
          </a:xfrm>
          <a:prstGeom prst="rect">
            <a:avLst/>
          </a:prstGeom>
          <a:ln>
            <a:noFill/>
          </a:ln>
        </p:spPr>
      </p:pic>
      <p:sp>
        <p:nvSpPr>
          <p:cNvPr id="6" name="TextBox 5">
            <a:extLst>
              <a:ext uri="{FF2B5EF4-FFF2-40B4-BE49-F238E27FC236}">
                <a16:creationId xmlns:a16="http://schemas.microsoft.com/office/drawing/2014/main" id="{B0368C08-DEAE-4069-AAC6-76CF00AF1749}"/>
              </a:ext>
            </a:extLst>
          </p:cNvPr>
          <p:cNvSpPr txBox="1"/>
          <p:nvPr/>
        </p:nvSpPr>
        <p:spPr>
          <a:xfrm>
            <a:off x="335811" y="2674754"/>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Tia</a:t>
            </a:r>
          </a:p>
        </p:txBody>
      </p:sp>
      <p:sp>
        <p:nvSpPr>
          <p:cNvPr id="7" name="Rounded Rectangular Callout 6"/>
          <p:cNvSpPr/>
          <p:nvPr/>
        </p:nvSpPr>
        <p:spPr>
          <a:xfrm>
            <a:off x="2890853" y="1315252"/>
            <a:ext cx="8680816" cy="1173948"/>
          </a:xfrm>
          <a:prstGeom prst="wedgeRoundRectCallout">
            <a:avLst>
              <a:gd name="adj1" fmla="val -61845"/>
              <a:gd name="adj2" fmla="val -29960"/>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What is the relationship between the number of multipacks and the number of packs?</a:t>
            </a:r>
            <a:endParaRPr lang="en-US" sz="3200" i="1" dirty="0">
              <a:solidFill>
                <a:schemeClr val="tx1"/>
              </a:solidFill>
            </a:endParaRPr>
          </a:p>
        </p:txBody>
      </p:sp>
      <p:pic>
        <p:nvPicPr>
          <p:cNvPr id="9" name="Picture 8"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5"/>
          <a:srcRect l="26552" r="18160"/>
          <a:stretch/>
        </p:blipFill>
        <p:spPr>
          <a:xfrm>
            <a:off x="5777662" y="3812019"/>
            <a:ext cx="995182" cy="1800000"/>
          </a:xfrm>
          <a:prstGeom prst="rect">
            <a:avLst/>
          </a:prstGeom>
        </p:spPr>
      </p:pic>
      <p:sp>
        <p:nvSpPr>
          <p:cNvPr id="11" name="TextBox 10">
            <a:extLst>
              <a:ext uri="{FF2B5EF4-FFF2-40B4-BE49-F238E27FC236}">
                <a16:creationId xmlns:a16="http://schemas.microsoft.com/office/drawing/2014/main" id="{B0368C08-DEAE-4069-AAC6-76CF00AF1749}"/>
              </a:ext>
            </a:extLst>
          </p:cNvPr>
          <p:cNvSpPr txBox="1"/>
          <p:nvPr/>
        </p:nvSpPr>
        <p:spPr>
          <a:xfrm>
            <a:off x="5315782" y="5474711"/>
            <a:ext cx="1967227" cy="495435"/>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Vinay</a:t>
            </a:r>
            <a:endParaRPr lang="en-US" sz="2800" dirty="0">
              <a:latin typeface="Arial" panose="020B0604020202020204" pitchFamily="34" charset="0"/>
              <a:cs typeface="Arial" panose="020B0604020202020204" pitchFamily="34" charset="0"/>
            </a:endParaRPr>
          </a:p>
        </p:txBody>
      </p:sp>
      <p:sp>
        <p:nvSpPr>
          <p:cNvPr id="14" name="Cloud Callout 13"/>
          <p:cNvSpPr>
            <a:spLocks noChangeAspect="1"/>
          </p:cNvSpPr>
          <p:nvPr/>
        </p:nvSpPr>
        <p:spPr>
          <a:xfrm>
            <a:off x="6623591" y="2941916"/>
            <a:ext cx="1827821" cy="1224642"/>
          </a:xfrm>
          <a:prstGeom prst="cloudCallout">
            <a:avLst>
              <a:gd name="adj1" fmla="val -36874"/>
              <a:gd name="adj2" fmla="val 80651"/>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loud Callout 14"/>
          <p:cNvSpPr>
            <a:spLocks noChangeAspect="1"/>
          </p:cNvSpPr>
          <p:nvPr/>
        </p:nvSpPr>
        <p:spPr>
          <a:xfrm>
            <a:off x="9773098" y="2891690"/>
            <a:ext cx="1827821" cy="1224642"/>
          </a:xfrm>
          <a:prstGeom prst="cloudCallout">
            <a:avLst>
              <a:gd name="adj1" fmla="val -28615"/>
              <a:gd name="adj2" fmla="val 76214"/>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469954" y="3190878"/>
            <a:ext cx="4597153" cy="3059999"/>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B0368C08-DEAE-4069-AAC6-76CF00AF1749}"/>
              </a:ext>
            </a:extLst>
          </p:cNvPr>
          <p:cNvSpPr txBox="1"/>
          <p:nvPr/>
        </p:nvSpPr>
        <p:spPr>
          <a:xfrm>
            <a:off x="601673" y="3200906"/>
            <a:ext cx="4583965" cy="3044850"/>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Using</a:t>
            </a:r>
          </a:p>
          <a:p>
            <a:pPr algn="ctr">
              <a:lnSpc>
                <a:spcPts val="3100"/>
              </a:lnSpc>
              <a:spcAft>
                <a:spcPts val="600"/>
              </a:spcAft>
            </a:pPr>
            <a:r>
              <a:rPr lang="en-US" sz="2800" i="1" dirty="0">
                <a:latin typeface="Arial" panose="020B0604020202020204" pitchFamily="34" charset="0"/>
                <a:cs typeface="Arial" panose="020B0604020202020204" pitchFamily="34" charset="0"/>
              </a:rPr>
              <a:t>p</a:t>
            </a:r>
            <a:r>
              <a:rPr lang="en-US" sz="2800" dirty="0">
                <a:latin typeface="Arial" panose="020B0604020202020204" pitchFamily="34" charset="0"/>
                <a:cs typeface="Arial" panose="020B0604020202020204" pitchFamily="34" charset="0"/>
              </a:rPr>
              <a:t> = the number of packs and</a:t>
            </a:r>
          </a:p>
          <a:p>
            <a:pPr algn="ctr">
              <a:lnSpc>
                <a:spcPts val="3100"/>
              </a:lnSpc>
              <a:spcAft>
                <a:spcPts val="600"/>
              </a:spcAft>
            </a:pPr>
            <a:r>
              <a:rPr lang="en-US" sz="2800" i="1" dirty="0">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 = the number of multipacks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Write an equation</a:t>
            </a:r>
            <a:endParaRPr lang="en-US" sz="28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0368C08-DEAE-4069-AAC6-76CF00AF1749}"/>
              </a:ext>
            </a:extLst>
          </p:cNvPr>
          <p:cNvSpPr txBox="1"/>
          <p:nvPr/>
        </p:nvSpPr>
        <p:spPr>
          <a:xfrm>
            <a:off x="8246008" y="5503263"/>
            <a:ext cx="1967227"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Sade</a:t>
            </a:r>
          </a:p>
        </p:txBody>
      </p:sp>
    </p:spTree>
    <p:extLst>
      <p:ext uri="{BB962C8B-B14F-4D97-AF65-F5344CB8AC3E}">
        <p14:creationId xmlns:p14="http://schemas.microsoft.com/office/powerpoint/2010/main" val="128173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3-01-19 at 15.27.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025" y="2986621"/>
            <a:ext cx="2044700" cy="1244600"/>
          </a:xfrm>
          <a:prstGeom prst="rect">
            <a:avLst/>
          </a:prstGeom>
        </p:spPr>
      </p:pic>
      <p:pic>
        <p:nvPicPr>
          <p:cNvPr id="2" name="Picture 1" descr="Screen shot 2023-01-19 at 15.26.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366" y="4181896"/>
            <a:ext cx="2088000" cy="1164000"/>
          </a:xfrm>
          <a:prstGeom prst="rect">
            <a:avLst/>
          </a:prstGeom>
        </p:spPr>
      </p:pic>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5</a:t>
            </a:fld>
            <a:endParaRPr lang="en-US" b="1" dirty="0">
              <a:solidFill>
                <a:srgbClr val="00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0368C08-DEAE-4069-AAC6-76CF00AF1749}"/>
              </a:ext>
            </a:extLst>
          </p:cNvPr>
          <p:cNvSpPr txBox="1"/>
          <p:nvPr/>
        </p:nvSpPr>
        <p:spPr>
          <a:xfrm>
            <a:off x="215195" y="3039907"/>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Tia</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20" name="Picture 19"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5"/>
          <a:srcRect l="15209" r="16230" b="6519"/>
          <a:stretch/>
        </p:blipFill>
        <p:spPr>
          <a:xfrm>
            <a:off x="1400493" y="2321623"/>
            <a:ext cx="1234098" cy="1682651"/>
          </a:xfrm>
          <a:prstGeom prst="rect">
            <a:avLst/>
          </a:prstGeom>
        </p:spPr>
      </p:pic>
      <p:pic>
        <p:nvPicPr>
          <p:cNvPr id="21" name="Picture 20"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6"/>
          <a:srcRect l="26552" r="21994"/>
          <a:stretch/>
        </p:blipFill>
        <p:spPr>
          <a:xfrm>
            <a:off x="6006472" y="4261574"/>
            <a:ext cx="926183" cy="1800000"/>
          </a:xfrm>
          <a:prstGeom prst="rect">
            <a:avLst/>
          </a:prstGeom>
        </p:spPr>
      </p:pic>
      <p:sp>
        <p:nvSpPr>
          <p:cNvPr id="23" name="TextBox 22">
            <a:extLst>
              <a:ext uri="{FF2B5EF4-FFF2-40B4-BE49-F238E27FC236}">
                <a16:creationId xmlns:a16="http://schemas.microsoft.com/office/drawing/2014/main" id="{B0368C08-DEAE-4069-AAC6-76CF00AF1749}"/>
              </a:ext>
            </a:extLst>
          </p:cNvPr>
          <p:cNvSpPr txBox="1"/>
          <p:nvPr/>
        </p:nvSpPr>
        <p:spPr>
          <a:xfrm>
            <a:off x="4493531" y="5009884"/>
            <a:ext cx="1967227" cy="495435"/>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Vinay</a:t>
            </a:r>
            <a:endParaRPr lang="en-US" sz="28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0368C08-DEAE-4069-AAC6-76CF00AF1749}"/>
              </a:ext>
            </a:extLst>
          </p:cNvPr>
          <p:cNvSpPr txBox="1"/>
          <p:nvPr/>
        </p:nvSpPr>
        <p:spPr>
          <a:xfrm>
            <a:off x="3355514" y="1382162"/>
            <a:ext cx="5888019" cy="969924"/>
          </a:xfrm>
          <a:prstGeom prst="rect">
            <a:avLst/>
          </a:prstGeom>
          <a:noFill/>
        </p:spPr>
        <p:txBody>
          <a:bodyPr wrap="square" rtlCol="0">
            <a:spAutoFit/>
          </a:bodyPr>
          <a:lstStyle/>
          <a:p>
            <a:pPr algn="ctr">
              <a:lnSpc>
                <a:spcPts val="3100"/>
              </a:lnSpc>
              <a:spcAft>
                <a:spcPts val="600"/>
              </a:spcAft>
            </a:pPr>
            <a:r>
              <a:rPr lang="en-US" sz="2800" i="1" dirty="0">
                <a:latin typeface="Arial" panose="020B0604020202020204" pitchFamily="34" charset="0"/>
                <a:cs typeface="Arial" panose="020B0604020202020204" pitchFamily="34" charset="0"/>
              </a:rPr>
              <a:t>p</a:t>
            </a:r>
            <a:r>
              <a:rPr lang="en-US" sz="2800" dirty="0">
                <a:latin typeface="Arial" panose="020B0604020202020204" pitchFamily="34" charset="0"/>
                <a:cs typeface="Arial" panose="020B0604020202020204" pitchFamily="34" charset="0"/>
              </a:rPr>
              <a:t> = the number of packs</a:t>
            </a:r>
          </a:p>
          <a:p>
            <a:pPr algn="ctr">
              <a:lnSpc>
                <a:spcPts val="3100"/>
              </a:lnSpc>
              <a:spcAft>
                <a:spcPts val="600"/>
              </a:spcAft>
            </a:pPr>
            <a:r>
              <a:rPr lang="en-US" sz="2800" i="1" dirty="0">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 = the number of multipacks</a:t>
            </a:r>
          </a:p>
        </p:txBody>
      </p:sp>
      <p:sp>
        <p:nvSpPr>
          <p:cNvPr id="29"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3712139" y="1282257"/>
            <a:ext cx="5075994" cy="1152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992010" y="4238248"/>
            <a:ext cx="1800000" cy="104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Equation for the total number of packs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34" name="Isosceles Triangle 33">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36" name="Rounded Rectangular Callout 35"/>
          <p:cNvSpPr/>
          <p:nvPr/>
        </p:nvSpPr>
        <p:spPr>
          <a:xfrm>
            <a:off x="6884549" y="3038856"/>
            <a:ext cx="2015999" cy="1154248"/>
          </a:xfrm>
          <a:prstGeom prst="wedgeRoundRectCallout">
            <a:avLst>
              <a:gd name="adj1" fmla="val -47845"/>
              <a:gd name="adj2" fmla="val 104030"/>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i="1" dirty="0">
              <a:solidFill>
                <a:schemeClr val="tx1"/>
              </a:solidFill>
            </a:endParaRPr>
          </a:p>
        </p:txBody>
      </p:sp>
    </p:spTree>
    <p:extLst>
      <p:ext uri="{BB962C8B-B14F-4D97-AF65-F5344CB8AC3E}">
        <p14:creationId xmlns:p14="http://schemas.microsoft.com/office/powerpoint/2010/main" val="132543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shot 2023-01-19 at 15.26.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224" y="3182156"/>
            <a:ext cx="2088000" cy="1164000"/>
          </a:xfrm>
          <a:prstGeom prst="rect">
            <a:avLst/>
          </a:prstGeom>
        </p:spPr>
      </p:pic>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6</a:t>
            </a:fld>
            <a:endParaRPr lang="en-US" b="1" dirty="0">
              <a:solidFill>
                <a:srgbClr val="00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0368C08-DEAE-4069-AAC6-76CF00AF1749}"/>
              </a:ext>
            </a:extLst>
          </p:cNvPr>
          <p:cNvSpPr txBox="1"/>
          <p:nvPr/>
        </p:nvSpPr>
        <p:spPr>
          <a:xfrm>
            <a:off x="1281974" y="2006994"/>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Tia</a:t>
            </a:r>
          </a:p>
        </p:txBody>
      </p:sp>
      <p:pic>
        <p:nvPicPr>
          <p:cNvPr id="20" name="Picture 19"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4"/>
          <a:srcRect l="15209" r="-15209"/>
          <a:stretch/>
        </p:blipFill>
        <p:spPr>
          <a:xfrm>
            <a:off x="2467272" y="1288710"/>
            <a:ext cx="1799996" cy="1799996"/>
          </a:xfrm>
          <a:prstGeom prst="rect">
            <a:avLst/>
          </a:prstGeom>
        </p:spPr>
      </p:pic>
      <p:sp>
        <p:nvSpPr>
          <p:cNvPr id="28" name="TextBox 27">
            <a:extLst>
              <a:ext uri="{FF2B5EF4-FFF2-40B4-BE49-F238E27FC236}">
                <a16:creationId xmlns:a16="http://schemas.microsoft.com/office/drawing/2014/main" id="{B0368C08-DEAE-4069-AAC6-76CF00AF1749}"/>
              </a:ext>
            </a:extLst>
          </p:cNvPr>
          <p:cNvSpPr txBox="1"/>
          <p:nvPr/>
        </p:nvSpPr>
        <p:spPr>
          <a:xfrm>
            <a:off x="-108606" y="4887293"/>
            <a:ext cx="6512902" cy="969924"/>
          </a:xfrm>
          <a:prstGeom prst="rect">
            <a:avLst/>
          </a:prstGeom>
          <a:noFill/>
        </p:spPr>
        <p:txBody>
          <a:bodyPr wrap="square" rtlCol="0">
            <a:spAutoFit/>
          </a:bodyPr>
          <a:lstStyle/>
          <a:p>
            <a:pPr algn="ctr">
              <a:lnSpc>
                <a:spcPts val="3100"/>
              </a:lnSpc>
              <a:spcAft>
                <a:spcPts val="600"/>
              </a:spcAft>
            </a:pPr>
            <a:r>
              <a:rPr lang="en-US" sz="2800" i="1" dirty="0">
                <a:latin typeface="Arial" panose="020B0604020202020204" pitchFamily="34" charset="0"/>
                <a:cs typeface="Arial" panose="020B0604020202020204" pitchFamily="34" charset="0"/>
              </a:rPr>
              <a:t>p</a:t>
            </a:r>
            <a:r>
              <a:rPr lang="en-US" sz="2800" dirty="0">
                <a:latin typeface="Arial" panose="020B0604020202020204" pitchFamily="34" charset="0"/>
                <a:cs typeface="Arial" panose="020B0604020202020204" pitchFamily="34" charset="0"/>
              </a:rPr>
              <a:t> = the number of packs</a:t>
            </a:r>
          </a:p>
          <a:p>
            <a:pPr algn="ctr">
              <a:lnSpc>
                <a:spcPts val="3100"/>
              </a:lnSpc>
              <a:spcAft>
                <a:spcPts val="600"/>
              </a:spcAft>
            </a:pPr>
            <a:r>
              <a:rPr lang="en-US" sz="2800" i="1" dirty="0">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 = the number of multipacks</a:t>
            </a:r>
          </a:p>
        </p:txBody>
      </p:sp>
      <p:sp>
        <p:nvSpPr>
          <p:cNvPr id="29"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270317" y="4550326"/>
            <a:ext cx="5723999" cy="158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2058789" y="3205335"/>
            <a:ext cx="1800000" cy="104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Why is Tia’s equation wrong?</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34" name="Isosceles Triangle 33">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B0368C08-DEAE-4069-AAC6-76CF00AF1749}"/>
              </a:ext>
            </a:extLst>
          </p:cNvPr>
          <p:cNvSpPr txBox="1"/>
          <p:nvPr/>
        </p:nvSpPr>
        <p:spPr>
          <a:xfrm>
            <a:off x="6285764" y="1129212"/>
            <a:ext cx="5220000" cy="1754754"/>
          </a:xfrm>
          <a:prstGeom prst="rect">
            <a:avLst/>
          </a:prstGeom>
          <a:noFill/>
        </p:spPr>
        <p:txBody>
          <a:bodyPr wrap="square" rtlCol="0">
            <a:spAutoFit/>
          </a:bodyPr>
          <a:lstStyle/>
          <a:p>
            <a:pPr>
              <a:lnSpc>
                <a:spcPts val="3100"/>
              </a:lnSpc>
              <a:spcAft>
                <a:spcPts val="600"/>
              </a:spcAft>
            </a:pPr>
            <a:r>
              <a:rPr lang="en-US" sz="2400" u="sng" dirty="0">
                <a:latin typeface="Arial" panose="020B0604020202020204" pitchFamily="34" charset="0"/>
                <a:cs typeface="Arial" panose="020B0604020202020204" pitchFamily="34" charset="0"/>
              </a:rPr>
              <a:t>Check</a:t>
            </a:r>
            <a:r>
              <a:rPr lang="en-US" sz="2400" dirty="0">
                <a:latin typeface="Arial" panose="020B0604020202020204" pitchFamily="34" charset="0"/>
                <a:cs typeface="Arial" panose="020B0604020202020204" pitchFamily="34" charset="0"/>
              </a:rPr>
              <a:t>:</a:t>
            </a:r>
          </a:p>
          <a:p>
            <a:pPr>
              <a:lnSpc>
                <a:spcPts val="3100"/>
              </a:lnSpc>
              <a:spcAft>
                <a:spcPts val="600"/>
              </a:spcAft>
            </a:pPr>
            <a:r>
              <a:rPr lang="en-US" sz="2400" dirty="0">
                <a:latin typeface="Arial" panose="020B0604020202020204" pitchFamily="34" charset="0"/>
                <a:cs typeface="Arial" panose="020B0604020202020204" pitchFamily="34" charset="0"/>
              </a:rPr>
              <a:t>If Tia’s dad was sent </a:t>
            </a:r>
            <a:r>
              <a:rPr lang="en-US" sz="2400" b="1" dirty="0">
                <a:latin typeface="Arial" panose="020B0604020202020204" pitchFamily="34" charset="0"/>
                <a:cs typeface="Arial" panose="020B0604020202020204" pitchFamily="34" charset="0"/>
              </a:rPr>
              <a:t>2 multipacks</a:t>
            </a:r>
            <a:r>
              <a:rPr lang="en-US" sz="2400" dirty="0">
                <a:latin typeface="Arial" panose="020B0604020202020204" pitchFamily="34" charset="0"/>
                <a:cs typeface="Arial" panose="020B0604020202020204" pitchFamily="34" charset="0"/>
              </a:rPr>
              <a:t> of wipes, a total of </a:t>
            </a:r>
            <a:r>
              <a:rPr lang="en-US" sz="2400" b="1" dirty="0">
                <a:latin typeface="Arial" panose="020B0604020202020204" pitchFamily="34" charset="0"/>
                <a:cs typeface="Arial" panose="020B0604020202020204" pitchFamily="34" charset="0"/>
              </a:rPr>
              <a:t>12 packs</a:t>
            </a:r>
            <a:r>
              <a:rPr lang="en-US" sz="2400" dirty="0">
                <a:latin typeface="Arial" panose="020B0604020202020204" pitchFamily="34" charset="0"/>
                <a:cs typeface="Arial" panose="020B0604020202020204" pitchFamily="34" charset="0"/>
              </a:rPr>
              <a:t> of wipes were sent.</a:t>
            </a:r>
          </a:p>
        </p:txBody>
      </p:sp>
      <p:sp>
        <p:nvSpPr>
          <p:cNvPr id="13" name="TextBox 12">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4" name="TextBox 13">
            <a:extLst>
              <a:ext uri="{FF2B5EF4-FFF2-40B4-BE49-F238E27FC236}">
                <a16:creationId xmlns:a16="http://schemas.microsoft.com/office/drawing/2014/main" id="{92B977E0-1E79-4D70-AE9B-F5ACB10F60B4}"/>
              </a:ext>
            </a:extLst>
          </p:cNvPr>
          <p:cNvSpPr txBox="1"/>
          <p:nvPr/>
        </p:nvSpPr>
        <p:spPr>
          <a:xfrm>
            <a:off x="6115110" y="3182803"/>
            <a:ext cx="5509618" cy="119181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Why doesn’t Tia’s</a:t>
            </a:r>
            <a:br>
              <a:rPr lang="en-GB" sz="3200" i="0" dirty="0">
                <a:latin typeface="Arial" panose="020B0604020202020204" pitchFamily="34" charset="0"/>
                <a:cs typeface="Arial" panose="020B0604020202020204" pitchFamily="34" charset="0"/>
              </a:rPr>
            </a:br>
            <a:r>
              <a:rPr lang="en-GB" sz="3200" i="0" dirty="0">
                <a:latin typeface="Arial" panose="020B0604020202020204" pitchFamily="34" charset="0"/>
                <a:cs typeface="Arial" panose="020B0604020202020204" pitchFamily="34" charset="0"/>
              </a:rPr>
              <a:t>equation work?</a:t>
            </a:r>
            <a:endParaRPr lang="en-GB" sz="3200" b="1" i="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2B977E0-1E79-4D70-AE9B-F5ACB10F60B4}"/>
              </a:ext>
            </a:extLst>
          </p:cNvPr>
          <p:cNvSpPr txBox="1"/>
          <p:nvPr/>
        </p:nvSpPr>
        <p:spPr>
          <a:xfrm>
            <a:off x="6211066" y="4774525"/>
            <a:ext cx="5509618" cy="119181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Which number do you have to multiply by 6?</a:t>
            </a:r>
            <a:endParaRPr lang="en-GB"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99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creen shot 2023-01-19 at 15.27.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201" y="3149349"/>
            <a:ext cx="2044700" cy="1244600"/>
          </a:xfrm>
          <a:prstGeom prst="rect">
            <a:avLst/>
          </a:prstGeom>
        </p:spPr>
      </p:pic>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7</a:t>
            </a:fld>
            <a:endParaRPr lang="en-US" b="1" dirty="0">
              <a:solidFill>
                <a:srgbClr val="00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0368C08-DEAE-4069-AAC6-76CF00AF1749}"/>
              </a:ext>
            </a:extLst>
          </p:cNvPr>
          <p:cNvSpPr txBox="1"/>
          <p:nvPr/>
        </p:nvSpPr>
        <p:spPr>
          <a:xfrm>
            <a:off x="4818930" y="2550493"/>
            <a:ext cx="6512902" cy="969924"/>
          </a:xfrm>
          <a:prstGeom prst="rect">
            <a:avLst/>
          </a:prstGeom>
          <a:noFill/>
        </p:spPr>
        <p:txBody>
          <a:bodyPr wrap="square" rtlCol="0">
            <a:spAutoFit/>
          </a:bodyPr>
          <a:lstStyle/>
          <a:p>
            <a:pPr algn="ctr">
              <a:lnSpc>
                <a:spcPts val="3100"/>
              </a:lnSpc>
              <a:spcAft>
                <a:spcPts val="600"/>
              </a:spcAft>
            </a:pPr>
            <a:r>
              <a:rPr lang="en-US" sz="2800" i="1" dirty="0">
                <a:latin typeface="Arial" panose="020B0604020202020204" pitchFamily="34" charset="0"/>
                <a:cs typeface="Arial" panose="020B0604020202020204" pitchFamily="34" charset="0"/>
              </a:rPr>
              <a:t>p</a:t>
            </a:r>
            <a:r>
              <a:rPr lang="en-US" sz="2800" dirty="0">
                <a:latin typeface="Arial" panose="020B0604020202020204" pitchFamily="34" charset="0"/>
                <a:cs typeface="Arial" panose="020B0604020202020204" pitchFamily="34" charset="0"/>
              </a:rPr>
              <a:t> = the number of packs</a:t>
            </a:r>
          </a:p>
          <a:p>
            <a:pPr algn="ctr">
              <a:lnSpc>
                <a:spcPts val="3100"/>
              </a:lnSpc>
              <a:spcAft>
                <a:spcPts val="600"/>
              </a:spcAft>
            </a:pPr>
            <a:r>
              <a:rPr lang="en-US" sz="2800" i="1" dirty="0">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 = the number of multipacks</a:t>
            </a:r>
          </a:p>
        </p:txBody>
      </p:sp>
      <p:sp>
        <p:nvSpPr>
          <p:cNvPr id="29"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5197853" y="2213526"/>
            <a:ext cx="5723999" cy="158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err="1">
                <a:solidFill>
                  <a:srgbClr val="BE0064"/>
                </a:solidFill>
                <a:latin typeface="Arial" panose="020B0604020202020204" pitchFamily="34" charset="0"/>
                <a:cs typeface="Arial" panose="020B0604020202020204" pitchFamily="34" charset="0"/>
              </a:rPr>
              <a:t>Vinay’s</a:t>
            </a:r>
            <a:r>
              <a:rPr lang="en-US" sz="3600" b="1" dirty="0">
                <a:solidFill>
                  <a:srgbClr val="BE0064"/>
                </a:solidFill>
                <a:latin typeface="Arial" panose="020B0604020202020204" pitchFamily="34" charset="0"/>
                <a:cs typeface="Arial" panose="020B0604020202020204" pitchFamily="34" charset="0"/>
              </a:rPr>
              <a:t> correct equation</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34" name="Isosceles Triangle 33">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4"/>
          <a:srcRect l="26552" r="17563"/>
          <a:stretch/>
        </p:blipFill>
        <p:spPr>
          <a:xfrm>
            <a:off x="3302727" y="1322866"/>
            <a:ext cx="1005923" cy="1800000"/>
          </a:xfrm>
          <a:prstGeom prst="rect">
            <a:avLst/>
          </a:prstGeom>
        </p:spPr>
      </p:pic>
      <p:sp>
        <p:nvSpPr>
          <p:cNvPr id="16" name="TextBox 15">
            <a:extLst>
              <a:ext uri="{FF2B5EF4-FFF2-40B4-BE49-F238E27FC236}">
                <a16:creationId xmlns:a16="http://schemas.microsoft.com/office/drawing/2014/main" id="{B0368C08-DEAE-4069-AAC6-76CF00AF1749}"/>
              </a:ext>
            </a:extLst>
          </p:cNvPr>
          <p:cNvSpPr txBox="1"/>
          <p:nvPr/>
        </p:nvSpPr>
        <p:spPr>
          <a:xfrm>
            <a:off x="1891865" y="2056575"/>
            <a:ext cx="1967227" cy="495435"/>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Vinay</a:t>
            </a:r>
            <a:endParaRPr lang="en-US" sz="2800" dirty="0">
              <a:latin typeface="Arial" panose="020B0604020202020204" pitchFamily="34" charset="0"/>
              <a:cs typeface="Arial" panose="020B0604020202020204" pitchFamily="34" charset="0"/>
            </a:endParaRPr>
          </a:p>
        </p:txBody>
      </p:sp>
      <p:sp>
        <p:nvSpPr>
          <p:cNvPr id="20"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2621873" y="3262598"/>
            <a:ext cx="1800000" cy="104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7" name="TextBox 16">
            <a:extLst>
              <a:ext uri="{FF2B5EF4-FFF2-40B4-BE49-F238E27FC236}">
                <a16:creationId xmlns:a16="http://schemas.microsoft.com/office/drawing/2014/main" id="{B0368C08-DEAE-4069-AAC6-76CF00AF1749}"/>
              </a:ext>
            </a:extLst>
          </p:cNvPr>
          <p:cNvSpPr txBox="1"/>
          <p:nvPr/>
        </p:nvSpPr>
        <p:spPr>
          <a:xfrm>
            <a:off x="7509386" y="2094247"/>
            <a:ext cx="1967227" cy="964367"/>
          </a:xfrm>
          <a:prstGeom prst="rect">
            <a:avLst/>
          </a:prstGeom>
          <a:noFill/>
        </p:spPr>
        <p:txBody>
          <a:bodyPr wrap="square" rtlCol="0">
            <a:spAutoFit/>
          </a:bodyPr>
          <a:lstStyle/>
          <a:p>
            <a:pPr algn="ctr">
              <a:lnSpc>
                <a:spcPts val="3100"/>
              </a:lnSpc>
              <a:spcAft>
                <a:spcPts val="600"/>
              </a:spcAft>
            </a:pPr>
            <a:endParaRPr lang="en-US" sz="2400" dirty="0">
              <a:latin typeface="Arial" panose="020B0604020202020204" pitchFamily="34" charset="0"/>
              <a:cs typeface="Arial" panose="020B0604020202020204" pitchFamily="34" charset="0"/>
            </a:endParaRPr>
          </a:p>
          <a:p>
            <a:pPr>
              <a:lnSpc>
                <a:spcPts val="3100"/>
              </a:lnSpc>
              <a:spcAft>
                <a:spcPts val="600"/>
              </a:spcAft>
            </a:pPr>
            <a:endParaRPr lang="en-US" sz="28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2B977E0-1E79-4D70-AE9B-F5ACB10F60B4}"/>
              </a:ext>
            </a:extLst>
          </p:cNvPr>
          <p:cNvSpPr txBox="1"/>
          <p:nvPr/>
        </p:nvSpPr>
        <p:spPr>
          <a:xfrm>
            <a:off x="1479784" y="5079325"/>
            <a:ext cx="9656700"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Explain why Vinay’s equation works</a:t>
            </a:r>
            <a:endParaRPr lang="en-GB"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70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3-01-19 at 15.27.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5098" y="3132649"/>
            <a:ext cx="1436898" cy="1273422"/>
          </a:xfrm>
          <a:prstGeom prst="rect">
            <a:avLst/>
          </a:prstGeom>
        </p:spPr>
      </p:pic>
      <p:pic>
        <p:nvPicPr>
          <p:cNvPr id="19" name="Picture 18" descr="Screen shot 2023-01-19 at 15.27.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201" y="3149349"/>
            <a:ext cx="2044700" cy="1244600"/>
          </a:xfrm>
          <a:prstGeom prst="rect">
            <a:avLst/>
          </a:prstGeom>
        </p:spPr>
      </p:pic>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8</a:t>
            </a:fld>
            <a:endParaRPr lang="en-US" b="1" dirty="0">
              <a:solidFill>
                <a:srgbClr val="00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0368C08-DEAE-4069-AAC6-76CF00AF1749}"/>
              </a:ext>
            </a:extLst>
          </p:cNvPr>
          <p:cNvSpPr txBox="1"/>
          <p:nvPr/>
        </p:nvSpPr>
        <p:spPr>
          <a:xfrm>
            <a:off x="119930" y="4887293"/>
            <a:ext cx="6512902" cy="969924"/>
          </a:xfrm>
          <a:prstGeom prst="rect">
            <a:avLst/>
          </a:prstGeom>
          <a:noFill/>
        </p:spPr>
        <p:txBody>
          <a:bodyPr wrap="square" rtlCol="0">
            <a:spAutoFit/>
          </a:bodyPr>
          <a:lstStyle/>
          <a:p>
            <a:pPr algn="ctr">
              <a:lnSpc>
                <a:spcPts val="3100"/>
              </a:lnSpc>
              <a:spcAft>
                <a:spcPts val="600"/>
              </a:spcAft>
            </a:pPr>
            <a:r>
              <a:rPr lang="en-US" sz="2800" i="1" dirty="0">
                <a:latin typeface="Arial" panose="020B0604020202020204" pitchFamily="34" charset="0"/>
                <a:cs typeface="Arial" panose="020B0604020202020204" pitchFamily="34" charset="0"/>
              </a:rPr>
              <a:t>p</a:t>
            </a:r>
            <a:r>
              <a:rPr lang="en-US" sz="2800" dirty="0">
                <a:latin typeface="Arial" panose="020B0604020202020204" pitchFamily="34" charset="0"/>
                <a:cs typeface="Arial" panose="020B0604020202020204" pitchFamily="34" charset="0"/>
              </a:rPr>
              <a:t> = the number of packs</a:t>
            </a:r>
          </a:p>
          <a:p>
            <a:pPr algn="ctr">
              <a:lnSpc>
                <a:spcPts val="3100"/>
              </a:lnSpc>
              <a:spcAft>
                <a:spcPts val="600"/>
              </a:spcAft>
            </a:pPr>
            <a:r>
              <a:rPr lang="en-US" sz="2800" i="1" dirty="0">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 = the number of multipacks</a:t>
            </a:r>
          </a:p>
        </p:txBody>
      </p:sp>
      <p:sp>
        <p:nvSpPr>
          <p:cNvPr id="29"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524254" y="4550326"/>
            <a:ext cx="5471997" cy="158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8196090" y="3246810"/>
            <a:ext cx="1800000" cy="104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Vinay’s and Sade’s equations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34" name="Isosceles Triangle 33">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p:nvPr/>
        </p:nvCxnSpPr>
        <p:spPr>
          <a:xfrm>
            <a:off x="6163727" y="1236241"/>
            <a:ext cx="0" cy="3171218"/>
          </a:xfrm>
          <a:prstGeom prst="line">
            <a:avLst/>
          </a:prstGeom>
          <a:ln w="285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pic>
        <p:nvPicPr>
          <p:cNvPr id="15" name="Picture 14"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5"/>
          <a:srcRect l="26552" r="17563"/>
          <a:stretch/>
        </p:blipFill>
        <p:spPr>
          <a:xfrm>
            <a:off x="3302727" y="1322866"/>
            <a:ext cx="1005923" cy="1800000"/>
          </a:xfrm>
          <a:prstGeom prst="rect">
            <a:avLst/>
          </a:prstGeom>
        </p:spPr>
      </p:pic>
      <p:sp>
        <p:nvSpPr>
          <p:cNvPr id="16" name="TextBox 15">
            <a:extLst>
              <a:ext uri="{FF2B5EF4-FFF2-40B4-BE49-F238E27FC236}">
                <a16:creationId xmlns:a16="http://schemas.microsoft.com/office/drawing/2014/main" id="{B0368C08-DEAE-4069-AAC6-76CF00AF1749}"/>
              </a:ext>
            </a:extLst>
          </p:cNvPr>
          <p:cNvSpPr txBox="1"/>
          <p:nvPr/>
        </p:nvSpPr>
        <p:spPr>
          <a:xfrm>
            <a:off x="1891865" y="2056575"/>
            <a:ext cx="1967227" cy="495435"/>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Vinay</a:t>
            </a:r>
            <a:endParaRPr lang="en-US" sz="2800" dirty="0">
              <a:latin typeface="Arial" panose="020B0604020202020204" pitchFamily="34" charset="0"/>
              <a:cs typeface="Arial" panose="020B0604020202020204" pitchFamily="34" charset="0"/>
            </a:endParaRPr>
          </a:p>
        </p:txBody>
      </p:sp>
      <p:sp>
        <p:nvSpPr>
          <p:cNvPr id="20"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2621873" y="3262598"/>
            <a:ext cx="1800000" cy="104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7" name="TextBox 16">
            <a:extLst>
              <a:ext uri="{FF2B5EF4-FFF2-40B4-BE49-F238E27FC236}">
                <a16:creationId xmlns:a16="http://schemas.microsoft.com/office/drawing/2014/main" id="{B0368C08-DEAE-4069-AAC6-76CF00AF1749}"/>
              </a:ext>
            </a:extLst>
          </p:cNvPr>
          <p:cNvSpPr txBox="1"/>
          <p:nvPr/>
        </p:nvSpPr>
        <p:spPr>
          <a:xfrm>
            <a:off x="7509386" y="2094247"/>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Sade</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18" name="Picture 17">
            <a:extLst>
              <a:ext uri="{FF2B5EF4-FFF2-40B4-BE49-F238E27FC236}">
                <a16:creationId xmlns:a16="http://schemas.microsoft.com/office/drawing/2014/main" id="{453CFF57-6F7C-4A57-BC41-D6B42E3D0749}"/>
              </a:ext>
            </a:extLst>
          </p:cNvPr>
          <p:cNvPicPr>
            <a:picLocks noChangeAspect="1"/>
          </p:cNvPicPr>
          <p:nvPr/>
        </p:nvPicPr>
        <p:blipFill rotWithShape="1">
          <a:blip r:embed="rId6"/>
          <a:srcRect b="7585"/>
          <a:stretch/>
        </p:blipFill>
        <p:spPr>
          <a:xfrm>
            <a:off x="9106638" y="1181144"/>
            <a:ext cx="1265198" cy="1923564"/>
          </a:xfrm>
          <a:prstGeom prst="rect">
            <a:avLst/>
          </a:prstGeom>
        </p:spPr>
      </p:pic>
      <p:sp>
        <p:nvSpPr>
          <p:cNvPr id="22" name="TextBox 21">
            <a:extLst>
              <a:ext uri="{FF2B5EF4-FFF2-40B4-BE49-F238E27FC236}">
                <a16:creationId xmlns:a16="http://schemas.microsoft.com/office/drawing/2014/main" id="{92B977E0-1E79-4D70-AE9B-F5ACB10F60B4}"/>
              </a:ext>
            </a:extLst>
          </p:cNvPr>
          <p:cNvSpPr txBox="1"/>
          <p:nvPr/>
        </p:nvSpPr>
        <p:spPr>
          <a:xfrm>
            <a:off x="6693668" y="4749125"/>
            <a:ext cx="4969614" cy="119181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How are the two</a:t>
            </a:r>
            <a:br>
              <a:rPr lang="en-GB" sz="3200" i="0" dirty="0">
                <a:latin typeface="Arial" panose="020B0604020202020204" pitchFamily="34" charset="0"/>
                <a:cs typeface="Arial" panose="020B0604020202020204" pitchFamily="34" charset="0"/>
              </a:rPr>
            </a:br>
            <a:r>
              <a:rPr lang="en-GB" sz="3200" i="0" dirty="0">
                <a:latin typeface="Arial" panose="020B0604020202020204" pitchFamily="34" charset="0"/>
                <a:cs typeface="Arial" panose="020B0604020202020204" pitchFamily="34" charset="0"/>
              </a:rPr>
              <a:t>equations the same?</a:t>
            </a:r>
            <a:endParaRPr lang="en-GB"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58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Screen shot 2023-01-19 at 15.27.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698" y="3081849"/>
            <a:ext cx="1436898" cy="1273422"/>
          </a:xfrm>
          <a:prstGeom prst="rect">
            <a:avLst/>
          </a:prstGeom>
        </p:spPr>
      </p:pic>
      <p:pic>
        <p:nvPicPr>
          <p:cNvPr id="40" name="Picture 39" descr="Screen shot 2023-01-19 at 15.27.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01" y="3098549"/>
            <a:ext cx="2044700" cy="1244600"/>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01977"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Mathematical structure</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9</a:t>
            </a:fld>
            <a:endParaRPr lang="en-US" b="1" dirty="0">
              <a:solidFill>
                <a:srgbClr val="00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26" name="Isosceles Triangle 25">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3" y="-17450"/>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B0368C08-DEAE-4069-AAC6-76CF00AF1749}"/>
              </a:ext>
            </a:extLst>
          </p:cNvPr>
          <p:cNvSpPr txBox="1"/>
          <p:nvPr/>
        </p:nvSpPr>
        <p:spPr>
          <a:xfrm>
            <a:off x="4947640" y="2100209"/>
            <a:ext cx="1967227" cy="495435"/>
          </a:xfrm>
          <a:prstGeom prst="rect">
            <a:avLst/>
          </a:prstGeom>
          <a:noFill/>
        </p:spPr>
        <p:txBody>
          <a:bodyPr wrap="square" rtlCol="0">
            <a:spAutoFit/>
          </a:bodyPr>
          <a:lstStyle/>
          <a:p>
            <a:pPr algn="ctr">
              <a:lnSpc>
                <a:spcPts val="3100"/>
              </a:lnSpc>
              <a:spcAft>
                <a:spcPts val="600"/>
              </a:spcAft>
            </a:pPr>
            <a:r>
              <a:rPr lang="en-US" sz="2800" i="1" dirty="0">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 = 1</a:t>
            </a:r>
            <a:endParaRPr lang="en-US" sz="2800" i="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0368C08-DEAE-4069-AAC6-76CF00AF1749}"/>
              </a:ext>
            </a:extLst>
          </p:cNvPr>
          <p:cNvSpPr txBox="1"/>
          <p:nvPr/>
        </p:nvSpPr>
        <p:spPr>
          <a:xfrm>
            <a:off x="6760061" y="2763574"/>
            <a:ext cx="1967227" cy="495435"/>
          </a:xfrm>
          <a:prstGeom prst="rect">
            <a:avLst/>
          </a:prstGeom>
          <a:noFill/>
        </p:spPr>
        <p:txBody>
          <a:bodyPr wrap="square" rtlCol="0">
            <a:spAutoFit/>
          </a:bodyPr>
          <a:lstStyle/>
          <a:p>
            <a:pPr algn="ctr">
              <a:lnSpc>
                <a:spcPts val="3100"/>
              </a:lnSpc>
              <a:spcAft>
                <a:spcPts val="600"/>
              </a:spcAft>
            </a:pPr>
            <a:r>
              <a:rPr lang="en-US" sz="2800" i="1" dirty="0">
                <a:latin typeface="Arial" panose="020B0604020202020204" pitchFamily="34" charset="0"/>
                <a:cs typeface="Arial" panose="020B0604020202020204" pitchFamily="34" charset="0"/>
              </a:rPr>
              <a:t>p</a:t>
            </a:r>
            <a:r>
              <a:rPr lang="en-US" sz="2800" dirty="0">
                <a:latin typeface="Arial" panose="020B0604020202020204" pitchFamily="34" charset="0"/>
                <a:cs typeface="Arial" panose="020B0604020202020204" pitchFamily="34" charset="0"/>
              </a:rPr>
              <a:t> = 6</a:t>
            </a:r>
            <a:endParaRPr lang="en-US" sz="2800" i="1" dirty="0">
              <a:latin typeface="Arial" panose="020B0604020202020204" pitchFamily="34" charset="0"/>
              <a:cs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66359006"/>
              </p:ext>
            </p:extLst>
          </p:nvPr>
        </p:nvGraphicFramePr>
        <p:xfrm>
          <a:off x="6493934" y="4502506"/>
          <a:ext cx="2495340" cy="741680"/>
        </p:xfrm>
        <a:graphic>
          <a:graphicData uri="http://schemas.openxmlformats.org/drawingml/2006/table">
            <a:tbl>
              <a:tblPr firstRow="1" bandRow="1">
                <a:tableStyleId>{5C22544A-7EE6-4342-B048-85BDC9FD1C3A}</a:tableStyleId>
              </a:tblPr>
              <a:tblGrid>
                <a:gridCol w="831780">
                  <a:extLst>
                    <a:ext uri="{9D8B030D-6E8A-4147-A177-3AD203B41FA5}">
                      <a16:colId xmlns:a16="http://schemas.microsoft.com/office/drawing/2014/main" val="20000"/>
                    </a:ext>
                  </a:extLst>
                </a:gridCol>
                <a:gridCol w="831780">
                  <a:extLst>
                    <a:ext uri="{9D8B030D-6E8A-4147-A177-3AD203B41FA5}">
                      <a16:colId xmlns:a16="http://schemas.microsoft.com/office/drawing/2014/main" val="20001"/>
                    </a:ext>
                  </a:extLst>
                </a:gridCol>
                <a:gridCol w="831780">
                  <a:extLst>
                    <a:ext uri="{9D8B030D-6E8A-4147-A177-3AD203B41FA5}">
                      <a16:colId xmlns:a16="http://schemas.microsoft.com/office/drawing/2014/main" val="20002"/>
                    </a:ext>
                  </a:extLst>
                </a:gridCol>
              </a:tblGrid>
              <a:tr h="370840">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013477126"/>
              </p:ext>
            </p:extLst>
          </p:nvPr>
        </p:nvGraphicFramePr>
        <p:xfrm>
          <a:off x="9286868" y="4510231"/>
          <a:ext cx="2495340" cy="741680"/>
        </p:xfrm>
        <a:graphic>
          <a:graphicData uri="http://schemas.openxmlformats.org/drawingml/2006/table">
            <a:tbl>
              <a:tblPr firstRow="1" bandRow="1">
                <a:tableStyleId>{5C22544A-7EE6-4342-B048-85BDC9FD1C3A}</a:tableStyleId>
              </a:tblPr>
              <a:tblGrid>
                <a:gridCol w="831780">
                  <a:extLst>
                    <a:ext uri="{9D8B030D-6E8A-4147-A177-3AD203B41FA5}">
                      <a16:colId xmlns:a16="http://schemas.microsoft.com/office/drawing/2014/main" val="20000"/>
                    </a:ext>
                  </a:extLst>
                </a:gridCol>
                <a:gridCol w="831780">
                  <a:extLst>
                    <a:ext uri="{9D8B030D-6E8A-4147-A177-3AD203B41FA5}">
                      <a16:colId xmlns:a16="http://schemas.microsoft.com/office/drawing/2014/main" val="20001"/>
                    </a:ext>
                  </a:extLst>
                </a:gridCol>
                <a:gridCol w="831780">
                  <a:extLst>
                    <a:ext uri="{9D8B030D-6E8A-4147-A177-3AD203B41FA5}">
                      <a16:colId xmlns:a16="http://schemas.microsoft.com/office/drawing/2014/main" val="20002"/>
                    </a:ext>
                  </a:extLst>
                </a:gridCol>
              </a:tblGrid>
              <a:tr h="370840">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0" name="TextBox 19">
            <a:extLst>
              <a:ext uri="{FF2B5EF4-FFF2-40B4-BE49-F238E27FC236}">
                <a16:creationId xmlns:a16="http://schemas.microsoft.com/office/drawing/2014/main" id="{B0368C08-DEAE-4069-AAC6-76CF00AF1749}"/>
              </a:ext>
            </a:extLst>
          </p:cNvPr>
          <p:cNvSpPr txBox="1"/>
          <p:nvPr/>
        </p:nvSpPr>
        <p:spPr>
          <a:xfrm>
            <a:off x="4955347" y="4647784"/>
            <a:ext cx="1967227" cy="495435"/>
          </a:xfrm>
          <a:prstGeom prst="rect">
            <a:avLst/>
          </a:prstGeom>
          <a:noFill/>
        </p:spPr>
        <p:txBody>
          <a:bodyPr wrap="square" rtlCol="0">
            <a:spAutoFit/>
          </a:bodyPr>
          <a:lstStyle/>
          <a:p>
            <a:pPr algn="ctr">
              <a:lnSpc>
                <a:spcPts val="3100"/>
              </a:lnSpc>
              <a:spcAft>
                <a:spcPts val="600"/>
              </a:spcAft>
            </a:pPr>
            <a:r>
              <a:rPr lang="en-US" sz="2800" i="1" dirty="0">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 = 2</a:t>
            </a:r>
            <a:endParaRPr lang="en-US" sz="2800" i="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0368C08-DEAE-4069-AAC6-76CF00AF1749}"/>
              </a:ext>
            </a:extLst>
          </p:cNvPr>
          <p:cNvSpPr txBox="1"/>
          <p:nvPr/>
        </p:nvSpPr>
        <p:spPr>
          <a:xfrm>
            <a:off x="8223071" y="5368585"/>
            <a:ext cx="1967227" cy="495435"/>
          </a:xfrm>
          <a:prstGeom prst="rect">
            <a:avLst/>
          </a:prstGeom>
          <a:noFill/>
        </p:spPr>
        <p:txBody>
          <a:bodyPr wrap="square" rtlCol="0">
            <a:spAutoFit/>
          </a:bodyPr>
          <a:lstStyle/>
          <a:p>
            <a:pPr algn="ctr">
              <a:lnSpc>
                <a:spcPts val="3100"/>
              </a:lnSpc>
              <a:spcAft>
                <a:spcPts val="600"/>
              </a:spcAft>
            </a:pPr>
            <a:r>
              <a:rPr lang="en-US" sz="2800" i="1" dirty="0">
                <a:latin typeface="Arial" panose="020B0604020202020204" pitchFamily="34" charset="0"/>
                <a:cs typeface="Arial" panose="020B0604020202020204" pitchFamily="34" charset="0"/>
              </a:rPr>
              <a:t>p</a:t>
            </a:r>
            <a:r>
              <a:rPr lang="en-US" sz="2800" dirty="0">
                <a:latin typeface="Arial" panose="020B0604020202020204" pitchFamily="34" charset="0"/>
                <a:cs typeface="Arial" panose="020B0604020202020204" pitchFamily="34" charset="0"/>
              </a:rPr>
              <a:t> = 12</a:t>
            </a:r>
            <a:endParaRPr lang="en-US" sz="2800" i="1"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0368C08-DEAE-4069-AAC6-76CF00AF1749}"/>
              </a:ext>
            </a:extLst>
          </p:cNvPr>
          <p:cNvSpPr txBox="1"/>
          <p:nvPr/>
        </p:nvSpPr>
        <p:spPr>
          <a:xfrm>
            <a:off x="-514998" y="4785695"/>
            <a:ext cx="6512902" cy="969924"/>
          </a:xfrm>
          <a:prstGeom prst="rect">
            <a:avLst/>
          </a:prstGeom>
          <a:noFill/>
        </p:spPr>
        <p:txBody>
          <a:bodyPr wrap="square" rtlCol="0">
            <a:spAutoFit/>
          </a:bodyPr>
          <a:lstStyle/>
          <a:p>
            <a:pPr algn="ctr">
              <a:lnSpc>
                <a:spcPts val="3100"/>
              </a:lnSpc>
              <a:spcAft>
                <a:spcPts val="600"/>
              </a:spcAft>
            </a:pP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 the number of packs</a:t>
            </a:r>
          </a:p>
          <a:p>
            <a:pPr algn="ctr">
              <a:lnSpc>
                <a:spcPts val="3100"/>
              </a:lnSpc>
              <a:spcAft>
                <a:spcPts val="600"/>
              </a:spcAft>
            </a:pPr>
            <a:r>
              <a:rPr lang="en-US" sz="2400" i="1"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 the number of multipacks</a:t>
            </a:r>
            <a:endParaRPr lang="en-US" sz="2800" dirty="0">
              <a:latin typeface="Arial" panose="020B0604020202020204" pitchFamily="34" charset="0"/>
              <a:cs typeface="Arial" panose="020B0604020202020204" pitchFamily="34" charset="0"/>
            </a:endParaRPr>
          </a:p>
        </p:txBody>
      </p:sp>
      <p:sp>
        <p:nvSpPr>
          <p:cNvPr id="30"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270319" y="4618058"/>
            <a:ext cx="4895994" cy="1332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5"/>
          <a:srcRect l="26552" r="17115"/>
          <a:stretch/>
        </p:blipFill>
        <p:spPr>
          <a:xfrm>
            <a:off x="1229144" y="1312924"/>
            <a:ext cx="1013994" cy="1800000"/>
          </a:xfrm>
          <a:prstGeom prst="rect">
            <a:avLst/>
          </a:prstGeom>
        </p:spPr>
      </p:pic>
      <p:sp>
        <p:nvSpPr>
          <p:cNvPr id="32" name="TextBox 31">
            <a:extLst>
              <a:ext uri="{FF2B5EF4-FFF2-40B4-BE49-F238E27FC236}">
                <a16:creationId xmlns:a16="http://schemas.microsoft.com/office/drawing/2014/main" id="{B0368C08-DEAE-4069-AAC6-76CF00AF1749}"/>
              </a:ext>
            </a:extLst>
          </p:cNvPr>
          <p:cNvSpPr txBox="1"/>
          <p:nvPr/>
        </p:nvSpPr>
        <p:spPr>
          <a:xfrm>
            <a:off x="-283798" y="2061234"/>
            <a:ext cx="1967227" cy="495435"/>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Vinay</a:t>
            </a:r>
            <a:endParaRPr lang="en-US" sz="2800" dirty="0">
              <a:latin typeface="Arial" panose="020B0604020202020204" pitchFamily="34" charset="0"/>
              <a:cs typeface="Arial" panose="020B0604020202020204" pitchFamily="34" charset="0"/>
            </a:endParaRPr>
          </a:p>
        </p:txBody>
      </p:sp>
      <p:sp>
        <p:nvSpPr>
          <p:cNvPr id="34"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585618" y="3205335"/>
            <a:ext cx="1800000" cy="104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2939305" y="3188402"/>
            <a:ext cx="1800000" cy="104465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42" name="Rectangle 41"/>
          <p:cNvSpPr/>
          <p:nvPr/>
        </p:nvSpPr>
        <p:spPr>
          <a:xfrm>
            <a:off x="6436360" y="1957640"/>
            <a:ext cx="827999" cy="35999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p:cNvSpPr/>
          <p:nvPr/>
        </p:nvSpPr>
        <p:spPr>
          <a:xfrm>
            <a:off x="6438519" y="2318780"/>
            <a:ext cx="827999" cy="35999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p:cNvSpPr/>
          <p:nvPr/>
        </p:nvSpPr>
        <p:spPr>
          <a:xfrm>
            <a:off x="7267321" y="1959835"/>
            <a:ext cx="827999" cy="35999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p:cNvSpPr/>
          <p:nvPr/>
        </p:nvSpPr>
        <p:spPr>
          <a:xfrm>
            <a:off x="8096123" y="1959835"/>
            <a:ext cx="827999" cy="35999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p:cNvSpPr/>
          <p:nvPr/>
        </p:nvSpPr>
        <p:spPr>
          <a:xfrm>
            <a:off x="8098282" y="2320975"/>
            <a:ext cx="827999" cy="35999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p:cNvSpPr/>
          <p:nvPr/>
        </p:nvSpPr>
        <p:spPr>
          <a:xfrm>
            <a:off x="7263130" y="2319320"/>
            <a:ext cx="827999" cy="35999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B0368C08-DEAE-4069-AAC6-76CF00AF1749}"/>
              </a:ext>
            </a:extLst>
          </p:cNvPr>
          <p:cNvSpPr txBox="1"/>
          <p:nvPr/>
        </p:nvSpPr>
        <p:spPr>
          <a:xfrm>
            <a:off x="2296230" y="2005701"/>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Sade</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35" name="Picture 34">
            <a:extLst>
              <a:ext uri="{FF2B5EF4-FFF2-40B4-BE49-F238E27FC236}">
                <a16:creationId xmlns:a16="http://schemas.microsoft.com/office/drawing/2014/main" id="{24CB4C4C-6D85-4D61-ACEA-0A00CCC7A253}"/>
              </a:ext>
            </a:extLst>
          </p:cNvPr>
          <p:cNvPicPr>
            <a:picLocks noChangeAspect="1"/>
          </p:cNvPicPr>
          <p:nvPr/>
        </p:nvPicPr>
        <p:blipFill>
          <a:blip r:embed="rId6"/>
          <a:stretch>
            <a:fillRect/>
          </a:stretch>
        </p:blipFill>
        <p:spPr>
          <a:xfrm>
            <a:off x="3835241" y="1072906"/>
            <a:ext cx="1261981" cy="1920406"/>
          </a:xfrm>
          <a:prstGeom prst="rect">
            <a:avLst/>
          </a:prstGeom>
        </p:spPr>
      </p:pic>
    </p:spTree>
    <p:extLst>
      <p:ext uri="{BB962C8B-B14F-4D97-AF65-F5344CB8AC3E}">
        <p14:creationId xmlns:p14="http://schemas.microsoft.com/office/powerpoint/2010/main" val="196524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P spid="24" grpId="0"/>
      <p:bldP spid="42" grpId="0" animBg="1"/>
      <p:bldP spid="45" grpId="0" animBg="1"/>
      <p:bldP spid="46" grpId="0" animBg="1"/>
      <p:bldP spid="47" grpId="0" animBg="1"/>
      <p:bldP spid="48" grpId="0" animBg="1"/>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1628A5-910B-4537-B3D9-C6667932CF8B}"/>
</file>

<file path=customXml/itemProps2.xml><?xml version="1.0" encoding="utf-8"?>
<ds:datastoreItem xmlns:ds="http://schemas.openxmlformats.org/officeDocument/2006/customXml" ds:itemID="{D90024DA-D80F-419A-A577-2FA41E23A056}"/>
</file>

<file path=customXml/itemProps3.xml><?xml version="1.0" encoding="utf-8"?>
<ds:datastoreItem xmlns:ds="http://schemas.openxmlformats.org/officeDocument/2006/customXml" ds:itemID="{289C5A2B-42E1-4C7A-9928-510C5BD700ED}"/>
</file>

<file path=docProps/app.xml><?xml version="1.0" encoding="utf-8"?>
<Properties xmlns="http://schemas.openxmlformats.org/officeDocument/2006/extended-properties" xmlns:vt="http://schemas.openxmlformats.org/officeDocument/2006/docPropsVTypes">
  <Template>CfE_LA_Slides_v7</Template>
  <TotalTime>43134</TotalTime>
  <Words>3888</Words>
  <Application>Microsoft Office PowerPoint</Application>
  <PresentationFormat>Widescreen</PresentationFormat>
  <Paragraphs>496</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Cambria Math</vt:lpstr>
      <vt:lpstr>Times New Roman</vt:lpstr>
      <vt:lpstr>Office Theme</vt:lpstr>
      <vt:lpstr>Custom Design</vt:lpstr>
      <vt:lpstr>Lesson 8:  Algebraic equations</vt:lpstr>
      <vt:lpstr>Selling skincare products</vt:lpstr>
      <vt:lpstr>Packs and multipacks</vt:lpstr>
      <vt:lpstr>Looking at relationships</vt:lpstr>
      <vt:lpstr>Equation for the total number of packs</vt:lpstr>
      <vt:lpstr>Why is Tia’s equation wrong?</vt:lpstr>
      <vt:lpstr>Vinay’s correct equation</vt:lpstr>
      <vt:lpstr>Vinay’s and Sade’s equations</vt:lpstr>
      <vt:lpstr>Mathematical structure</vt:lpstr>
      <vt:lpstr>Cost of wipes</vt:lpstr>
      <vt:lpstr>Cost of a multipack of wipes</vt:lpstr>
      <vt:lpstr>Why is Tia’s equation correct?</vt:lpstr>
      <vt:lpstr>‘Basic’ and ‘Deluxe’ wipes</vt:lpstr>
      <vt:lpstr>Using variables</vt:lpstr>
      <vt:lpstr>Working in pairs</vt:lpstr>
      <vt:lpstr>Statements and equations</vt:lpstr>
      <vt:lpstr>Finding s</vt:lpstr>
      <vt:lpstr>Finding l</vt:lpstr>
      <vt:lpstr>Cost of sending small parcels</vt:lpstr>
      <vt:lpstr>Cost of sending large parcels</vt:lpstr>
      <vt:lpstr>Who is correct?</vt:lpstr>
      <vt:lpstr>Expressing relationships</vt:lpstr>
      <vt:lpstr>Why are they all wrong?</vt:lpstr>
      <vt:lpstr>Practice question (1)</vt:lpstr>
      <vt:lpstr>Practice question (2)</vt:lpstr>
      <vt:lpstr>Lesson review:  Algebraic equations</vt:lpstr>
      <vt:lpstr>Lesson 8: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A:  Factors and multiples</dc:title>
  <dc:subject/>
  <dc:creator>Collett, Clare</dc:creator>
  <cp:keywords/>
  <dc:description/>
  <cp:lastModifiedBy>Elizabeth Parker</cp:lastModifiedBy>
  <cp:revision>817</cp:revision>
  <dcterms:created xsi:type="dcterms:W3CDTF">2021-03-24T10:45:40Z</dcterms:created>
  <dcterms:modified xsi:type="dcterms:W3CDTF">2023-02-16T14:06:08Z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