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7"/>
  </p:notesMasterIdLst>
  <p:sldIdLst>
    <p:sldId id="261" r:id="rId6"/>
    <p:sldId id="264" r:id="rId7"/>
    <p:sldId id="316" r:id="rId8"/>
    <p:sldId id="322" r:id="rId9"/>
    <p:sldId id="297" r:id="rId10"/>
    <p:sldId id="324" r:id="rId11"/>
    <p:sldId id="302" r:id="rId12"/>
    <p:sldId id="299" r:id="rId13"/>
    <p:sldId id="317" r:id="rId14"/>
    <p:sldId id="312" r:id="rId15"/>
    <p:sldId id="307" r:id="rId16"/>
    <p:sldId id="305" r:id="rId17"/>
    <p:sldId id="323" r:id="rId18"/>
    <p:sldId id="321" r:id="rId19"/>
    <p:sldId id="301" r:id="rId20"/>
    <p:sldId id="315" r:id="rId21"/>
    <p:sldId id="318" r:id="rId22"/>
    <p:sldId id="320" r:id="rId23"/>
    <p:sldId id="295" r:id="rId24"/>
    <p:sldId id="266" r:id="rId25"/>
    <p:sldId id="32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0064"/>
    <a:srgbClr val="E6C8D9"/>
    <a:srgbClr val="0071F8"/>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E45D95-5CF1-4DBB-BDCD-90E01AE06338}" v="1" dt="2023-03-14T11:21:57.2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42" autoAdjust="0"/>
    <p:restoredTop sz="72381" autoAdjust="0"/>
  </p:normalViewPr>
  <p:slideViewPr>
    <p:cSldViewPr snapToGrid="0" snapToObjects="1">
      <p:cViewPr varScale="1">
        <p:scale>
          <a:sx n="59" d="100"/>
          <a:sy n="59" d="100"/>
        </p:scale>
        <p:origin x="1685"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5/24/2023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students which approach shows the rate per night. Establish that the rate per night is the multiplier between the lines. Although finding the cost of a 1-night stay (as part of Bahir’s approach) exposes the corresponding value of £25 on the bottom number line, it is Catia’s approach that shows the multiplier between the lines..</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Emphasise the proportional relationship between the number of days and the cost. Point out the constant of proportionality in Catia’s approach noting that in this approach the arrows show the relationship between the two quantities (the arrow goes between the lines). </a:t>
            </a:r>
          </a:p>
          <a:p>
            <a:endParaRPr lang="en-US"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students to work in pairs and give each pair a copy of the ‘Cost of stay’ handout. It is important that students answer the questions in order because they have been carefully designed to guide them to complete the table in a way that explores different relationships in a sequential way. Ask them not to be tempted just to fill in the table.</a:t>
            </a:r>
          </a:p>
          <a:p>
            <a:r>
              <a:rPr lang="en-GB" sz="1200" kern="1200" dirty="0">
                <a:solidFill>
                  <a:schemeClr val="tx1"/>
                </a:solidFill>
                <a:effectLst/>
                <a:latin typeface="+mn-lt"/>
                <a:ea typeface="+mn-ea"/>
                <a:cs typeface="+mn-cs"/>
              </a:rPr>
              <a:t>Make sure that students explain their approach to their partner, working together to agree a solution and develop their own understanding. If you notice that one student is answering all the questions, or they are not working collaboratively, ask a student to explain a question that has been answered by their partner.</a:t>
            </a:r>
          </a:p>
          <a:p>
            <a:r>
              <a:rPr lang="en-GB" sz="1200" kern="1200" dirty="0">
                <a:solidFill>
                  <a:schemeClr val="tx1"/>
                </a:solidFill>
                <a:effectLst/>
                <a:latin typeface="+mn-lt"/>
                <a:ea typeface="+mn-ea"/>
                <a:cs typeface="+mn-cs"/>
              </a:rPr>
              <a:t>Observe students as they complete this task but do not intervene unless necessary. As students work on the task, notice how they illustrate their strategy. As you observe them, identify those with different approaches whom you can call on to explain in the next part of the lesson. </a:t>
            </a:r>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6460766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pairs of students (whom you will have identified earlier) with different approaches to share their approaches to the task. Reinforce their explanations using double number lines on the board or you could use those provided on the slide.</a:t>
            </a:r>
          </a:p>
          <a:p>
            <a:r>
              <a:rPr lang="en-GB" sz="1200" kern="1200" dirty="0">
                <a:solidFill>
                  <a:schemeClr val="tx1"/>
                </a:solidFill>
                <a:effectLst/>
                <a:latin typeface="+mn-lt"/>
                <a:ea typeface="+mn-ea"/>
                <a:cs typeface="+mn-cs"/>
              </a:rPr>
              <a:t>Students are likely to want to check that they have answered the questions correctly but encourage them also to share their approaches to the task. </a:t>
            </a:r>
          </a:p>
          <a:p>
            <a:r>
              <a:rPr lang="en-GB" sz="1200" kern="1200" dirty="0">
                <a:solidFill>
                  <a:schemeClr val="tx1"/>
                </a:solidFill>
                <a:effectLst/>
                <a:latin typeface="+mn-lt"/>
                <a:ea typeface="+mn-ea"/>
                <a:cs typeface="+mn-cs"/>
              </a:rPr>
              <a:t>Answers</a:t>
            </a:r>
          </a:p>
          <a:p>
            <a:pPr marL="342900" lvl="0" indent="-342900">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5 nights: 150 Euros, 11 nights: 330 Euros</a:t>
            </a:r>
          </a:p>
          <a:p>
            <a:pPr marL="342900" lvl="0" indent="-342900">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2 nights: 960 South African Rand, 11 nights: 5280 South African Rand</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60 Euros = 960 South African Rand, 2400 South African Rand = 150 Euros, 330 Euros = 5280 South African Rand</a:t>
            </a: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1017487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Establish that the relationship between two currencies is called an exchange rate and is a directly proportional relationship. </a:t>
            </a:r>
            <a:r>
              <a:rPr lang="en-US" sz="1200" kern="1200" dirty="0" err="1">
                <a:solidFill>
                  <a:schemeClr val="tx1"/>
                </a:solidFill>
                <a:effectLst/>
                <a:latin typeface="+mn-lt"/>
                <a:ea typeface="+mn-ea"/>
                <a:cs typeface="+mn-cs"/>
              </a:rPr>
              <a:t>Emphasise</a:t>
            </a:r>
            <a:r>
              <a:rPr lang="en-US" sz="1200" kern="1200" dirty="0">
                <a:solidFill>
                  <a:schemeClr val="tx1"/>
                </a:solidFill>
                <a:effectLst/>
                <a:latin typeface="+mn-lt"/>
                <a:ea typeface="+mn-ea"/>
                <a:cs typeface="+mn-cs"/>
              </a:rPr>
              <a:t> that when one quantity is zero, so is the other. Check that students know that to find how many ZAR in 3 Euros, you need to multiply 16 by 3 (1 x 3 = 3, 16 x 3 = 48).</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27368497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Depending on the class, you may want students to continue working in pairs or to work on these questions individually. Either way, they should answer these questions on their mini whiteboards. Once the students have had an opportunity to answer the question, use the diagram to explore their thinking. It is likely that there will be a variety of approaches to the task and it is important not to promote a particular method with students.   </a:t>
            </a:r>
          </a:p>
          <a:p>
            <a:r>
              <a:rPr lang="en-GB" sz="1200" kern="1200" dirty="0">
                <a:solidFill>
                  <a:schemeClr val="tx1"/>
                </a:solidFill>
                <a:effectLst/>
                <a:latin typeface="+mn-lt"/>
                <a:ea typeface="+mn-ea"/>
                <a:cs typeface="+mn-cs"/>
              </a:rPr>
              <a:t>If students are struggling with the third question, you may need to remind them to look back at how much per night in Euros the hotel cost. They should then be able to see that 60 Euros is the cost of a 2-night stay, so the equivalent in East Caribbean Dollars (192) gives the cost of a 2-night stay in East Caribbean Dollars.</a:t>
            </a:r>
          </a:p>
          <a:p>
            <a:r>
              <a:rPr lang="en-GB" sz="1200" kern="1200" dirty="0">
                <a:solidFill>
                  <a:schemeClr val="tx1"/>
                </a:solidFill>
                <a:effectLst/>
                <a:latin typeface="+mn-lt"/>
                <a:ea typeface="+mn-ea"/>
                <a:cs typeface="+mn-cs"/>
              </a:rPr>
              <a:t>Answers:</a:t>
            </a:r>
          </a:p>
          <a:p>
            <a:pPr lvl="0"/>
            <a:r>
              <a:rPr lang="en-GB" sz="1200" kern="1200" dirty="0">
                <a:solidFill>
                  <a:schemeClr val="tx1"/>
                </a:solidFill>
                <a:effectLst/>
                <a:latin typeface="+mn-lt"/>
                <a:ea typeface="+mn-ea"/>
                <a:cs typeface="+mn-cs"/>
              </a:rPr>
              <a:t>60 Euros are worth 192 East </a:t>
            </a:r>
            <a:r>
              <a:rPr lang="en-GB" sz="1200" kern="1200">
                <a:solidFill>
                  <a:schemeClr val="tx1"/>
                </a:solidFill>
                <a:effectLst/>
                <a:latin typeface="+mn-lt"/>
                <a:ea typeface="+mn-ea"/>
                <a:cs typeface="+mn-cs"/>
              </a:rPr>
              <a:t>Caribbean Dollars.</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1344 East Caribbean Dollars are worth 420 Euros.</a:t>
            </a:r>
          </a:p>
          <a:p>
            <a:pPr lvl="0"/>
            <a:r>
              <a:rPr lang="en-GB" sz="1200" kern="1200" dirty="0">
                <a:solidFill>
                  <a:schemeClr val="tx1"/>
                </a:solidFill>
                <a:effectLst/>
                <a:latin typeface="+mn-lt"/>
                <a:ea typeface="+mn-ea"/>
                <a:cs typeface="+mn-cs"/>
              </a:rPr>
              <a:t>1344 East Caribbean Dollars is the amount you would pay for a 14-night stay at the hotel.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Discuss ways that a 5-night stay and an 11-night stay can be found.  </a:t>
            </a:r>
          </a:p>
          <a:p>
            <a:r>
              <a:rPr lang="en-GB" sz="1200" kern="1200" dirty="0">
                <a:solidFill>
                  <a:schemeClr val="tx1"/>
                </a:solidFill>
                <a:effectLst/>
                <a:latin typeface="+mn-lt"/>
                <a:ea typeface="+mn-ea"/>
                <a:cs typeface="+mn-cs"/>
              </a:rPr>
              <a:t>Answers:</a:t>
            </a:r>
          </a:p>
          <a:p>
            <a:pPr lvl="0"/>
            <a:r>
              <a:rPr lang="en-GB" sz="1200" kern="1200" dirty="0">
                <a:solidFill>
                  <a:schemeClr val="tx1"/>
                </a:solidFill>
                <a:effectLst/>
                <a:latin typeface="+mn-lt"/>
                <a:ea typeface="+mn-ea"/>
                <a:cs typeface="+mn-cs"/>
              </a:rPr>
              <a:t>A 5-night stay costs 480 East Caribbean Dollars</a:t>
            </a:r>
          </a:p>
          <a:p>
            <a:pPr lvl="0"/>
            <a:r>
              <a:rPr lang="en-GB" sz="1200" kern="1200" dirty="0">
                <a:solidFill>
                  <a:schemeClr val="tx1"/>
                </a:solidFill>
                <a:effectLst/>
                <a:latin typeface="+mn-lt"/>
                <a:ea typeface="+mn-ea"/>
                <a:cs typeface="+mn-cs"/>
              </a:rPr>
              <a:t>An 11-night stay costs 1056 East Caribbean Dollars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Note that it has been assumed that both trains travel at the same average speed. </a:t>
            </a:r>
          </a:p>
          <a:p>
            <a:r>
              <a:rPr lang="en-GB" sz="1200" kern="1200" dirty="0">
                <a:solidFill>
                  <a:schemeClr val="tx1"/>
                </a:solidFill>
                <a:effectLst/>
                <a:latin typeface="+mn-lt"/>
                <a:ea typeface="+mn-ea"/>
                <a:cs typeface="+mn-cs"/>
              </a:rPr>
              <a:t>Depending on the class, you may want students to continue working in pairs or to work on these questions individually. Either way, they should answer these questions on their mini whiteboards. Give students time to work out the distance travelled, and take note of the different approaches that students use. Students may draw their own double number line to illustrate their thinking.  </a:t>
            </a:r>
          </a:p>
          <a:p>
            <a:r>
              <a:rPr lang="en-GB" sz="1200" kern="1200" dirty="0">
                <a:solidFill>
                  <a:schemeClr val="tx1"/>
                </a:solidFill>
                <a:effectLst/>
                <a:latin typeface="+mn-lt"/>
                <a:ea typeface="+mn-ea"/>
                <a:cs typeface="+mn-cs"/>
              </a:rPr>
              <a:t>Once most students have answered the problem, discuss the different approaches that students used, using the double number line to illustrate their thinking. </a:t>
            </a:r>
          </a:p>
          <a:p>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Answer:</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Fi </a:t>
            </a:r>
            <a:r>
              <a:rPr lang="en-GB" sz="1200" kern="1200" dirty="0">
                <a:solidFill>
                  <a:schemeClr val="tx1"/>
                </a:solidFill>
                <a:effectLst/>
                <a:latin typeface="+mn-lt"/>
                <a:ea typeface="+mn-ea"/>
                <a:cs typeface="+mn-cs"/>
              </a:rPr>
              <a:t>travels</a:t>
            </a:r>
            <a:r>
              <a:rPr lang="en-US" sz="1200" kern="1200" dirty="0">
                <a:solidFill>
                  <a:schemeClr val="tx1"/>
                </a:solidFill>
                <a:effectLst/>
                <a:latin typeface="+mn-lt"/>
                <a:ea typeface="+mn-ea"/>
                <a:cs typeface="+mn-cs"/>
              </a:rPr>
              <a:t> 160 km on the train. </a:t>
            </a:r>
          </a:p>
          <a:p>
            <a:pPr lvl="0"/>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Deepening understanding </a:t>
            </a:r>
            <a:r>
              <a:rPr lang="en-GB" sz="1200" kern="1200" dirty="0">
                <a:solidFill>
                  <a:schemeClr val="tx1"/>
                </a:solidFill>
                <a:effectLst/>
                <a:latin typeface="+mn-lt"/>
                <a:ea typeface="+mn-ea"/>
                <a:cs typeface="+mn-cs"/>
              </a:rPr>
              <a:t>Ask students what the rate of 40 kilometres per hour represents. Can they explain why the multiplier gives the speed of the train?</a:t>
            </a:r>
          </a:p>
          <a:p>
            <a:r>
              <a:rPr lang="en-GB"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Close the lesson by summarising the different relationships explored during the lesson. Emphasise that the multiplier in a proportional relationship provides all the information you need to calculate all other values.</a:t>
            </a:r>
          </a:p>
          <a:p>
            <a:r>
              <a:rPr lang="en-US" sz="1200" kern="1200" dirty="0">
                <a:solidFill>
                  <a:schemeClr val="tx1"/>
                </a:solidFill>
                <a:effectLst/>
                <a:latin typeface="+mn-lt"/>
                <a:ea typeface="+mn-ea"/>
                <a:cs typeface="+mn-cs"/>
              </a:rPr>
              <a:t>Tell students that the relationships shown on </a:t>
            </a:r>
            <a:r>
              <a:rPr lang="en-US" sz="1200" kern="1200">
                <a:solidFill>
                  <a:schemeClr val="tx1"/>
                </a:solidFill>
                <a:effectLst/>
                <a:latin typeface="+mn-lt"/>
                <a:ea typeface="+mn-ea"/>
                <a:cs typeface="+mn-cs"/>
              </a:rPr>
              <a:t>the slide are </a:t>
            </a:r>
            <a:r>
              <a:rPr lang="en-US" sz="1200" kern="1200" dirty="0">
                <a:solidFill>
                  <a:schemeClr val="tx1"/>
                </a:solidFill>
                <a:effectLst/>
                <a:latin typeface="+mn-lt"/>
                <a:ea typeface="+mn-ea"/>
                <a:cs typeface="+mn-cs"/>
              </a:rPr>
              <a:t>all proportional relationships: there is a multiplier that gets us from each value to its corresponding value.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Highlight what the multiplier represents in terms of the different contexts.</a:t>
            </a:r>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25 is the rate per night in British Pounds</a:t>
            </a:r>
          </a:p>
          <a:p>
            <a:pPr lvl="0"/>
            <a:r>
              <a:rPr lang="en-GB" sz="1200" kern="1200" dirty="0">
                <a:solidFill>
                  <a:schemeClr val="tx1"/>
                </a:solidFill>
                <a:effectLst/>
                <a:latin typeface="+mn-lt"/>
                <a:ea typeface="+mn-ea"/>
                <a:cs typeface="+mn-cs"/>
              </a:rPr>
              <a:t>30 is the rate per night in Euros</a:t>
            </a:r>
          </a:p>
          <a:p>
            <a:pPr lvl="0"/>
            <a:r>
              <a:rPr lang="en-GB" sz="1200" kern="1200" dirty="0">
                <a:solidFill>
                  <a:schemeClr val="tx1"/>
                </a:solidFill>
                <a:effectLst/>
                <a:latin typeface="+mn-lt"/>
                <a:ea typeface="+mn-ea"/>
                <a:cs typeface="+mn-cs"/>
              </a:rPr>
              <a:t>480 is the rate per night in South African Rand</a:t>
            </a:r>
          </a:p>
          <a:p>
            <a:pPr lvl="0"/>
            <a:r>
              <a:rPr lang="en-GB" sz="1200" kern="1200" dirty="0">
                <a:solidFill>
                  <a:schemeClr val="tx1"/>
                </a:solidFill>
                <a:effectLst/>
                <a:latin typeface="+mn-lt"/>
                <a:ea typeface="+mn-ea"/>
                <a:cs typeface="+mn-cs"/>
              </a:rPr>
              <a:t>16 is how many South African Rand you get per Euro </a:t>
            </a:r>
          </a:p>
          <a:p>
            <a:pPr lvl="0"/>
            <a:r>
              <a:rPr lang="en-GB" sz="1200" kern="1200" dirty="0">
                <a:solidFill>
                  <a:schemeClr val="tx1"/>
                </a:solidFill>
                <a:effectLst/>
                <a:latin typeface="+mn-lt"/>
                <a:ea typeface="+mn-ea"/>
                <a:cs typeface="+mn-cs"/>
              </a:rPr>
              <a:t>3.2 is how many East Caribbean Dollars you get per Euro </a:t>
            </a:r>
          </a:p>
          <a:p>
            <a:pPr lvl="0"/>
            <a:r>
              <a:rPr lang="en-GB" sz="1200" kern="1200" dirty="0">
                <a:solidFill>
                  <a:schemeClr val="tx1"/>
                </a:solidFill>
                <a:effectLst/>
                <a:latin typeface="+mn-lt"/>
                <a:ea typeface="+mn-ea"/>
                <a:cs typeface="+mn-cs"/>
              </a:rPr>
              <a:t>40 is the distance travelled per hour (speed)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Students who have previously used an additive approach when solving proportion problems may recognise that finding the cost of 1 kg of apples and adding it on to the cost of 2.5 kg of apples is not the most efficient approach. They may choose to draw a double number line to help in identifying the multiplier. </a:t>
            </a:r>
          </a:p>
          <a:p>
            <a:r>
              <a:rPr lang="en-GB" sz="1200" kern="1200" dirty="0">
                <a:solidFill>
                  <a:schemeClr val="tx1"/>
                </a:solidFill>
                <a:effectLst/>
                <a:latin typeface="+mn-lt"/>
                <a:ea typeface="+mn-ea"/>
                <a:cs typeface="+mn-cs"/>
              </a:rPr>
              <a:t>Ask students whether they have used a different approach to that used prior to the lesson when solving proportion problems. How has their thinking changed? What have they learned about multiplicative structure?</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Introduce the context of the owner of a hotel charging the same price per night, regardless of how long someone wants to stay (this is an important assumption in this task) and tell students that the charge for a 2-night stay is £50.</a:t>
            </a:r>
          </a:p>
          <a:p>
            <a:r>
              <a:rPr lang="en-GB" sz="1200" kern="1200" dirty="0">
                <a:solidFill>
                  <a:schemeClr val="tx1"/>
                </a:solidFill>
                <a:effectLst/>
                <a:latin typeface="+mn-lt"/>
                <a:ea typeface="+mn-ea"/>
                <a:cs typeface="+mn-cs"/>
              </a:rPr>
              <a:t>Ask half the students to find the cost of a 5-night stay, and ask the other half of the class to find the cost of an 11-night stay. Give students a few minutes on their own to think about how to tackle the problem, before pairing students that have been working on a different number of nights. </a:t>
            </a:r>
          </a:p>
          <a:p>
            <a:r>
              <a:rPr lang="en-GB" sz="1200" kern="1200" dirty="0">
                <a:solidFill>
                  <a:schemeClr val="tx1"/>
                </a:solidFill>
                <a:effectLst/>
                <a:latin typeface="+mn-lt"/>
                <a:ea typeface="+mn-ea"/>
                <a:cs typeface="+mn-cs"/>
              </a:rPr>
              <a:t>Ask pairs of students to explain their approach to each other and agree on an approach for finding the two lengths of stay. They should write their method for finding a solution on their mini whiteboards.</a:t>
            </a:r>
          </a:p>
          <a:p>
            <a:r>
              <a:rPr lang="en-GB" sz="1200" kern="1200" dirty="0">
                <a:solidFill>
                  <a:schemeClr val="tx1"/>
                </a:solidFill>
                <a:effectLst/>
                <a:latin typeface="+mn-lt"/>
                <a:ea typeface="+mn-ea"/>
                <a:cs typeface="+mn-cs"/>
              </a:rPr>
              <a:t>As students work through the problem, identify any students who use one of the four approaches described on Slide 4. These students can be called on when these methods are covered in Discuss 1.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Bring the class together and ask students to explain their method for finding the cost of an 11-night stay. Capture the different methods on the double number line provided on the slide.</a:t>
            </a:r>
          </a:p>
          <a:p>
            <a:r>
              <a:rPr lang="en-GB" sz="1200" kern="1200" dirty="0">
                <a:solidFill>
                  <a:schemeClr val="tx1"/>
                </a:solidFill>
                <a:effectLst/>
                <a:latin typeface="+mn-lt"/>
                <a:ea typeface="+mn-ea"/>
                <a:cs typeface="+mn-cs"/>
              </a:rPr>
              <a:t>It is common for students to use an additive approach. For example, students might multiply the cost of a 2-night stay by 5 (£50 × 5 = £250), find the cost of 1 night (£50 ÷ 2 = £25) and then add these two values together (£250 + £25 = £275).</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1" kern="1200" dirty="0">
                <a:solidFill>
                  <a:schemeClr val="tx1"/>
                </a:solidFill>
                <a:effectLst/>
                <a:latin typeface="+mn-lt"/>
                <a:ea typeface="+mn-ea"/>
                <a:cs typeface="+mn-cs"/>
              </a:rPr>
              <a:t>The approach names (Ava’ approach,</a:t>
            </a:r>
            <a:r>
              <a:rPr lang="en-GB" sz="1200" b="0" i="1" kern="1200" baseline="0" dirty="0">
                <a:solidFill>
                  <a:schemeClr val="tx1"/>
                </a:solidFill>
                <a:effectLst/>
                <a:latin typeface="+mn-lt"/>
                <a:ea typeface="+mn-ea"/>
                <a:cs typeface="+mn-cs"/>
              </a:rPr>
              <a:t> etc.)</a:t>
            </a:r>
            <a:r>
              <a:rPr lang="en-GB" sz="1200" b="0" i="1" kern="1200" dirty="0">
                <a:solidFill>
                  <a:schemeClr val="tx1"/>
                </a:solidFill>
                <a:effectLst/>
                <a:latin typeface="+mn-lt"/>
                <a:ea typeface="+mn-ea"/>
                <a:cs typeface="+mn-cs"/>
              </a:rPr>
              <a:t>  have</a:t>
            </a:r>
            <a:r>
              <a:rPr lang="en-GB" sz="1200" b="0" i="1" kern="1200" baseline="0" dirty="0">
                <a:solidFill>
                  <a:schemeClr val="tx1"/>
                </a:solidFill>
                <a:effectLst/>
                <a:latin typeface="+mn-lt"/>
                <a:ea typeface="+mn-ea"/>
                <a:cs typeface="+mn-cs"/>
              </a:rPr>
              <a:t> links</a:t>
            </a:r>
            <a:r>
              <a:rPr lang="en-GB" sz="1200" b="0" i="1" kern="1200" dirty="0">
                <a:solidFill>
                  <a:schemeClr val="tx1"/>
                </a:solidFill>
                <a:effectLst/>
                <a:latin typeface="+mn-lt"/>
                <a:ea typeface="+mn-ea"/>
                <a:cs typeface="+mn-cs"/>
              </a:rPr>
              <a:t> to take you to the</a:t>
            </a:r>
            <a:r>
              <a:rPr lang="en-GB" sz="1200" b="0" i="1" kern="1200" baseline="0" dirty="0">
                <a:solidFill>
                  <a:schemeClr val="tx1"/>
                </a:solidFill>
                <a:effectLst/>
                <a:latin typeface="+mn-lt"/>
                <a:ea typeface="+mn-ea"/>
                <a:cs typeface="+mn-cs"/>
              </a:rPr>
              <a:t> corresponding slide for each approach so they can be discussed in an order of your choice.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1" kern="1200" baseline="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slide shows four different approaches to finding the cost of an 11-night stay. Slides 5–8 illustrate each of these approaches using an animated double number line. These approaches can be discussed in any order.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Ask the class about the four approaches, relating them to approaches you have already discussed when capturing approaches from the class on the double number line in Slide 3.</a:t>
            </a:r>
          </a:p>
          <a:p>
            <a:r>
              <a:rPr lang="en-GB" sz="1200" kern="1200" dirty="0">
                <a:solidFill>
                  <a:schemeClr val="tx1"/>
                </a:solidFill>
                <a:effectLst/>
                <a:latin typeface="+mn-lt"/>
                <a:ea typeface="+mn-ea"/>
                <a:cs typeface="+mn-cs"/>
              </a:rPr>
              <a:t>Ask students who have used a similar method to describe the thinking behind the method, using animated slides 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279147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Ava uses an additive approach. Ava has added the cost of 2 nights twice to find the cost of 4 nights (£100). She has then halved the cost of 2 nights to find the cost of 1 night (£25). Adding these together gives the cost of 5 nights (£125). </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To find the cost for 11 nights, she has used 5 nights + 5 nights + 1 night </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(£125 + £125 + £25 = £275).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err="1">
                <a:solidFill>
                  <a:schemeClr val="tx1"/>
                </a:solidFill>
                <a:effectLst/>
                <a:latin typeface="+mn-lt"/>
                <a:ea typeface="+mn-ea"/>
                <a:cs typeface="+mn-cs"/>
              </a:rPr>
              <a:t>Bahir</a:t>
            </a:r>
            <a:r>
              <a:rPr lang="en-GB" sz="1200" kern="1200" dirty="0">
                <a:solidFill>
                  <a:schemeClr val="tx1"/>
                </a:solidFill>
                <a:effectLst/>
                <a:latin typeface="+mn-lt"/>
                <a:ea typeface="+mn-ea"/>
                <a:cs typeface="+mn-cs"/>
              </a:rPr>
              <a:t> uses the unitary approach. Bahir has worked out the cost of one night and then multiplied by 11.</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59882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Rather than working along the number lines, this method looks at the relationship between the lines and gives the rate of £25 per night, a multiplier that is true for all corresponding points on the number lines.</a:t>
            </a:r>
            <a:endParaRPr lang="en-GB"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a:effectLst/>
              </a:rPr>
              <a:t> </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Danny has worked out that 2 is multiplied by 5.5 to get to 11. He has multiplied £50 by 5.5. </a:t>
            </a:r>
            <a:endParaRPr lang="en-GB"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i="1" dirty="0">
                <a:effectLst/>
              </a:rPr>
              <a:t> </a:t>
            </a:r>
            <a:endParaRPr lang="en-GB" sz="1200"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Having looked at each of the four approaches in detail, ask students which they found the most efficient. Have they seen an approach that they prefer to the method they used? If so, why do they prefer it?</a:t>
            </a:r>
            <a:r>
              <a:rPr lang="en-GB" dirty="0">
                <a:effectLst/>
              </a:rPr>
              <a:t> </a:t>
            </a:r>
            <a:r>
              <a:rPr lang="en-GB" sz="1200" kern="1200" dirty="0">
                <a:solidFill>
                  <a:schemeClr val="tx1"/>
                </a:solidFill>
                <a:effectLst/>
                <a:latin typeface="+mn-lt"/>
                <a:ea typeface="+mn-ea"/>
                <a:cs typeface="+mn-cs"/>
              </a:rPr>
              <a:t> Did anyone use a different approach (e.g. 2 + 2 + 2 + 2 + 2 +1 =&gt; 50 + 50 + 50 + 50 + 50 + 25)</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154787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5/24/2023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5/24/2023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5/24/2023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5/24/2023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5/24/2023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5/24/2023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5/24/2023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5/24/2023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5/24/2023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5/24/2023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5/24/2023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5/24/2023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5/24/2023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5/24/2023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5/24/2023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5/24/2023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5/24/2023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5/24/2023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5/24/2023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5/24/2023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5/24/2023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5/24/2023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5/24/2023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5/24/2023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850229"/>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Multiplicative reasoning </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3"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1"/>
            <a:ext cx="9144000" cy="2733260"/>
          </a:xfrm>
          <a:ln w="38100">
            <a:solidFill>
              <a:srgbClr val="BE0064"/>
            </a:solidFill>
          </a:ln>
        </p:spPr>
        <p:txBody>
          <a:bodyPr>
            <a:normAutofit fontScale="25000" lnSpcReduction="20000"/>
          </a:bodyPr>
          <a:lstStyle/>
          <a:p>
            <a:pPr algn="l">
              <a:lnSpc>
                <a:spcPts val="3100"/>
              </a:lnSpc>
              <a:spcAft>
                <a:spcPts val="600"/>
              </a:spcAft>
            </a:pPr>
            <a:r>
              <a:rPr lang="en-GB" sz="11200" b="1" dirty="0">
                <a:solidFill>
                  <a:srgbClr val="BE0064"/>
                </a:solidFill>
                <a:latin typeface="Arial" panose="020B0604020202020204" pitchFamily="34" charset="0"/>
                <a:cs typeface="Arial" panose="020B0604020202020204" pitchFamily="34" charset="0"/>
              </a:rPr>
              <a:t>Objectives</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Understand the multiplicative relationship between two quantities (non-calculator)</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Solve multi-step currency or unit conversions problems (calculator)</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Understand how to use representations to provide insight into solving problems</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6" name="Picture 5">
            <a:extLst>
              <a:ext uri="{FF2B5EF4-FFF2-40B4-BE49-F238E27FC236}">
                <a16:creationId xmlns:a16="http://schemas.microsoft.com/office/drawing/2014/main" id="{E908576A-23C6-3745-90D7-FC78AE54BE6A}"/>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5243474" y="68836"/>
            <a:ext cx="1705051" cy="870975"/>
          </a:xfrm>
          <a:prstGeom prst="rect">
            <a:avLst/>
          </a:prstGeom>
          <a:noFill/>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Different approaches compared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cxnSp>
        <p:nvCxnSpPr>
          <p:cNvPr id="3" name="Straight Connector 2">
            <a:extLst>
              <a:ext uri="{C183D7F6-B498-43B3-948B-1728B52AA6E4}">
                <adec:decorative xmlns:adec="http://schemas.microsoft.com/office/drawing/2017/decorative" val="1"/>
              </a:ext>
            </a:extLst>
          </p:cNvPr>
          <p:cNvCxnSpPr/>
          <p:nvPr/>
        </p:nvCxnSpPr>
        <p:spPr>
          <a:xfrm>
            <a:off x="5916130" y="1253693"/>
            <a:ext cx="0" cy="4355985"/>
          </a:xfrm>
          <a:prstGeom prst="line">
            <a:avLst/>
          </a:prstGeom>
          <a:ln w="381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C183D7F6-B498-43B3-948B-1728B52AA6E4}">
                <adec:decorative xmlns:adec="http://schemas.microsoft.com/office/drawing/2017/decorative" val="1"/>
              </a:ext>
            </a:extLst>
          </p:cNvPr>
          <p:cNvCxnSpPr/>
          <p:nvPr/>
        </p:nvCxnSpPr>
        <p:spPr>
          <a:xfrm>
            <a:off x="620302" y="3466064"/>
            <a:ext cx="10944000" cy="0"/>
          </a:xfrm>
          <a:prstGeom prst="line">
            <a:avLst/>
          </a:prstGeom>
          <a:ln w="381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157" name="Rounded Rectangle 1">
            <a:hlinkClick r:id="rId3" action="ppaction://hlinksldjump"/>
            <a:extLst>
              <a:ext uri="{FF2B5EF4-FFF2-40B4-BE49-F238E27FC236}">
                <a16:creationId xmlns:a16="http://schemas.microsoft.com/office/drawing/2014/main" id="{3181BC4B-26BE-41C4-A4AE-65954E502350}"/>
              </a:ext>
            </a:extLst>
          </p:cNvPr>
          <p:cNvSpPr/>
          <p:nvPr/>
        </p:nvSpPr>
        <p:spPr>
          <a:xfrm>
            <a:off x="433928" y="1077157"/>
            <a:ext cx="3697056" cy="646986"/>
          </a:xfrm>
          <a:prstGeom prst="roundRect">
            <a:avLst/>
          </a:prstGeom>
          <a:solidFill>
            <a:schemeClr val="bg1"/>
          </a:solidFill>
          <a:ln>
            <a:solidFill>
              <a:schemeClr val="bg1"/>
            </a:solidFill>
          </a:ln>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Ava’s approach</a:t>
            </a:r>
          </a:p>
        </p:txBody>
      </p:sp>
      <p:sp>
        <p:nvSpPr>
          <p:cNvPr id="158" name="Rounded Rectangle 1">
            <a:hlinkClick r:id="rId4" action="ppaction://hlinksldjump"/>
            <a:extLst>
              <a:ext uri="{FF2B5EF4-FFF2-40B4-BE49-F238E27FC236}">
                <a16:creationId xmlns:a16="http://schemas.microsoft.com/office/drawing/2014/main" id="{DD8A401D-16F3-4D3B-99DB-C20238D310FB}"/>
              </a:ext>
            </a:extLst>
          </p:cNvPr>
          <p:cNvSpPr/>
          <p:nvPr/>
        </p:nvSpPr>
        <p:spPr>
          <a:xfrm>
            <a:off x="6220880" y="1077157"/>
            <a:ext cx="3942603"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Bahir’s approach</a:t>
            </a:r>
          </a:p>
        </p:txBody>
      </p:sp>
      <p:sp>
        <p:nvSpPr>
          <p:cNvPr id="159" name="Rounded Rectangle 1">
            <a:hlinkClick r:id="rId5" action="ppaction://hlinksldjump"/>
            <a:extLst>
              <a:ext uri="{FF2B5EF4-FFF2-40B4-BE49-F238E27FC236}">
                <a16:creationId xmlns:a16="http://schemas.microsoft.com/office/drawing/2014/main" id="{616760D3-3AA4-4D9B-8535-9E0EE43797C1}"/>
              </a:ext>
            </a:extLst>
          </p:cNvPr>
          <p:cNvSpPr/>
          <p:nvPr/>
        </p:nvSpPr>
        <p:spPr>
          <a:xfrm>
            <a:off x="433928" y="3469359"/>
            <a:ext cx="4245989" cy="646986"/>
          </a:xfrm>
          <a:prstGeom prst="roundRect">
            <a:avLst/>
          </a:prstGeom>
          <a:no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Catia’s approach</a:t>
            </a:r>
          </a:p>
        </p:txBody>
      </p:sp>
      <p:grpSp>
        <p:nvGrpSpPr>
          <p:cNvPr id="101" name="Group 100" descr="A double number line with the top showing 0, 2 and 11 as 'number of nights stay' with the bottom showing 0, 50 and 275' as 'cost in pounds'. Arrow from 2 in the top row to 50 the bottom row labelled 'multiply by 25'. Another arrow from 11 in the top row to 275 in the bottom row labelled 'multiply by 25'.">
            <a:extLst>
              <a:ext uri="{FF2B5EF4-FFF2-40B4-BE49-F238E27FC236}">
                <a16:creationId xmlns:a16="http://schemas.microsoft.com/office/drawing/2014/main" id="{AF077C13-356A-413E-9B93-65D64A8DBB15}"/>
              </a:ext>
            </a:extLst>
          </p:cNvPr>
          <p:cNvGrpSpPr/>
          <p:nvPr/>
        </p:nvGrpSpPr>
        <p:grpSpPr>
          <a:xfrm>
            <a:off x="406994" y="4211603"/>
            <a:ext cx="5744173" cy="1461150"/>
            <a:chOff x="871056" y="4057228"/>
            <a:chExt cx="9194460" cy="2550406"/>
          </a:xfrm>
        </p:grpSpPr>
        <p:grpSp>
          <p:nvGrpSpPr>
            <p:cNvPr id="102" name="Group 101">
              <a:extLst>
                <a:ext uri="{FF2B5EF4-FFF2-40B4-BE49-F238E27FC236}">
                  <a16:creationId xmlns:a16="http://schemas.microsoft.com/office/drawing/2014/main" id="{77BFBDBD-958C-4605-89D2-81FD46BF3CDE}"/>
                </a:ext>
              </a:extLst>
            </p:cNvPr>
            <p:cNvGrpSpPr/>
            <p:nvPr/>
          </p:nvGrpSpPr>
          <p:grpSpPr>
            <a:xfrm>
              <a:off x="871056" y="4057228"/>
              <a:ext cx="9194460" cy="2443457"/>
              <a:chOff x="853074" y="2534234"/>
              <a:chExt cx="9194460" cy="2443457"/>
            </a:xfrm>
          </p:grpSpPr>
          <p:grpSp>
            <p:nvGrpSpPr>
              <p:cNvPr id="106" name="Group 105">
                <a:extLst>
                  <a:ext uri="{FF2B5EF4-FFF2-40B4-BE49-F238E27FC236}">
                    <a16:creationId xmlns:a16="http://schemas.microsoft.com/office/drawing/2014/main" id="{F455F02F-5E27-4E99-86F4-C76905B1E5D8}"/>
                  </a:ext>
                </a:extLst>
              </p:cNvPr>
              <p:cNvGrpSpPr/>
              <p:nvPr/>
            </p:nvGrpSpPr>
            <p:grpSpPr>
              <a:xfrm>
                <a:off x="853074" y="2534234"/>
                <a:ext cx="9194460" cy="2443457"/>
                <a:chOff x="835092" y="3376090"/>
                <a:chExt cx="9194460" cy="2443457"/>
              </a:xfrm>
            </p:grpSpPr>
            <p:sp>
              <p:nvSpPr>
                <p:cNvPr id="110" name="TextBox 109">
                  <a:extLst>
                    <a:ext uri="{FF2B5EF4-FFF2-40B4-BE49-F238E27FC236}">
                      <a16:creationId xmlns:a16="http://schemas.microsoft.com/office/drawing/2014/main" id="{8708E65A-79DD-41D7-923D-EB94AC6B9E4C}"/>
                    </a:ext>
                  </a:extLst>
                </p:cNvPr>
                <p:cNvSpPr txBox="1"/>
                <p:nvPr/>
              </p:nvSpPr>
              <p:spPr>
                <a:xfrm>
                  <a:off x="835092" y="3376090"/>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111" name="TextBox 110">
                  <a:extLst>
                    <a:ext uri="{FF2B5EF4-FFF2-40B4-BE49-F238E27FC236}">
                      <a16:creationId xmlns:a16="http://schemas.microsoft.com/office/drawing/2014/main" id="{BC6F3840-C924-4E2B-90C5-A69E1B097FB4}"/>
                    </a:ext>
                  </a:extLst>
                </p:cNvPr>
                <p:cNvSpPr txBox="1"/>
                <p:nvPr/>
              </p:nvSpPr>
              <p:spPr>
                <a:xfrm>
                  <a:off x="1903007" y="3403440"/>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a:t>
                  </a:r>
                </a:p>
              </p:txBody>
            </p:sp>
            <p:sp>
              <p:nvSpPr>
                <p:cNvPr id="112" name="TextBox 111">
                  <a:extLst>
                    <a:ext uri="{FF2B5EF4-FFF2-40B4-BE49-F238E27FC236}">
                      <a16:creationId xmlns:a16="http://schemas.microsoft.com/office/drawing/2014/main" id="{BE102DF9-7A15-4323-81DC-6F285E69B9BE}"/>
                    </a:ext>
                  </a:extLst>
                </p:cNvPr>
                <p:cNvSpPr txBox="1"/>
                <p:nvPr/>
              </p:nvSpPr>
              <p:spPr>
                <a:xfrm>
                  <a:off x="6309188" y="3383739"/>
                  <a:ext cx="785895"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11</a:t>
                  </a:r>
                </a:p>
              </p:txBody>
            </p:sp>
            <p:sp>
              <p:nvSpPr>
                <p:cNvPr id="113" name="TextBox 112">
                  <a:extLst>
                    <a:ext uri="{FF2B5EF4-FFF2-40B4-BE49-F238E27FC236}">
                      <a16:creationId xmlns:a16="http://schemas.microsoft.com/office/drawing/2014/main" id="{46F05396-09E3-4967-B308-001F374596F2}"/>
                    </a:ext>
                  </a:extLst>
                </p:cNvPr>
                <p:cNvSpPr txBox="1"/>
                <p:nvPr/>
              </p:nvSpPr>
              <p:spPr>
                <a:xfrm>
                  <a:off x="7014355" y="3736825"/>
                  <a:ext cx="301519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No. of nights stay</a:t>
                  </a:r>
                </a:p>
              </p:txBody>
            </p:sp>
            <p:grpSp>
              <p:nvGrpSpPr>
                <p:cNvPr id="114" name="Group 113">
                  <a:extLst>
                    <a:ext uri="{FF2B5EF4-FFF2-40B4-BE49-F238E27FC236}">
                      <a16:creationId xmlns:a16="http://schemas.microsoft.com/office/drawing/2014/main" id="{5626BE17-FC4E-4442-98A7-8E32A0C0A35F}"/>
                    </a:ext>
                  </a:extLst>
                </p:cNvPr>
                <p:cNvGrpSpPr/>
                <p:nvPr/>
              </p:nvGrpSpPr>
              <p:grpSpPr>
                <a:xfrm>
                  <a:off x="885551" y="5072300"/>
                  <a:ext cx="9144001" cy="681865"/>
                  <a:chOff x="1248659" y="4429284"/>
                  <a:chExt cx="10356948" cy="866013"/>
                </a:xfrm>
              </p:grpSpPr>
              <p:sp>
                <p:nvSpPr>
                  <p:cNvPr id="126" name="TextBox 125">
                    <a:extLst>
                      <a:ext uri="{FF2B5EF4-FFF2-40B4-BE49-F238E27FC236}">
                        <a16:creationId xmlns:a16="http://schemas.microsoft.com/office/drawing/2014/main" id="{7018CA40-2F3F-4C31-92CB-E0EE5E405679}"/>
                      </a:ext>
                    </a:extLst>
                  </p:cNvPr>
                  <p:cNvSpPr txBox="1"/>
                  <p:nvPr/>
                </p:nvSpPr>
                <p:spPr>
                  <a:xfrm>
                    <a:off x="1248659" y="4904400"/>
                    <a:ext cx="594648"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127" name="TextBox 126">
                    <a:extLst>
                      <a:ext uri="{FF2B5EF4-FFF2-40B4-BE49-F238E27FC236}">
                        <a16:creationId xmlns:a16="http://schemas.microsoft.com/office/drawing/2014/main" id="{97172E68-D519-407F-BC77-95C113EE6947}"/>
                      </a:ext>
                    </a:extLst>
                  </p:cNvPr>
                  <p:cNvSpPr txBox="1"/>
                  <p:nvPr/>
                </p:nvSpPr>
                <p:spPr>
                  <a:xfrm>
                    <a:off x="2313995" y="4891306"/>
                    <a:ext cx="704973"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a:t>
                    </a:r>
                  </a:p>
                </p:txBody>
              </p:sp>
              <p:sp>
                <p:nvSpPr>
                  <p:cNvPr id="128" name="TextBox 127">
                    <a:extLst>
                      <a:ext uri="{FF2B5EF4-FFF2-40B4-BE49-F238E27FC236}">
                        <a16:creationId xmlns:a16="http://schemas.microsoft.com/office/drawing/2014/main" id="{5983CF25-3B0C-4EC9-9AF0-62718ED7F129}"/>
                      </a:ext>
                    </a:extLst>
                  </p:cNvPr>
                  <p:cNvSpPr txBox="1"/>
                  <p:nvPr/>
                </p:nvSpPr>
                <p:spPr>
                  <a:xfrm>
                    <a:off x="8190446" y="4429284"/>
                    <a:ext cx="3415161"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Cost (£)</a:t>
                    </a:r>
                  </a:p>
                </p:txBody>
              </p:sp>
            </p:grpSp>
            <p:grpSp>
              <p:nvGrpSpPr>
                <p:cNvPr id="115" name="Group 114">
                  <a:extLst>
                    <a:ext uri="{FF2B5EF4-FFF2-40B4-BE49-F238E27FC236}">
                      <a16:creationId xmlns:a16="http://schemas.microsoft.com/office/drawing/2014/main" id="{0A9666FF-8D8B-4B96-8C23-C0B0883F1909}"/>
                    </a:ext>
                  </a:extLst>
                </p:cNvPr>
                <p:cNvGrpSpPr/>
                <p:nvPr/>
              </p:nvGrpSpPr>
              <p:grpSpPr>
                <a:xfrm>
                  <a:off x="1045173" y="3876253"/>
                  <a:ext cx="5853477" cy="231567"/>
                  <a:chOff x="1214329" y="4578859"/>
                  <a:chExt cx="5853477" cy="231567"/>
                </a:xfrm>
              </p:grpSpPr>
              <p:cxnSp>
                <p:nvCxnSpPr>
                  <p:cNvPr id="122" name="Straight Connector 121">
                    <a:extLst>
                      <a:ext uri="{FF2B5EF4-FFF2-40B4-BE49-F238E27FC236}">
                        <a16:creationId xmlns:a16="http://schemas.microsoft.com/office/drawing/2014/main" id="{729C0764-1CCC-4A01-BB93-DB2A223E5EEA}"/>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FEDA8A3-C12C-4E3D-A0BB-346E1E4A5F0E}"/>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7931ADF-8AC3-4DF3-B512-1008150265F8}"/>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2876EE1-76C3-415C-8DFA-E1E899BB8CC0}"/>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6" name="Group 115">
                  <a:extLst>
                    <a:ext uri="{FF2B5EF4-FFF2-40B4-BE49-F238E27FC236}">
                      <a16:creationId xmlns:a16="http://schemas.microsoft.com/office/drawing/2014/main" id="{B4622A3A-1AF1-4014-B2A8-705405B12763}"/>
                    </a:ext>
                  </a:extLst>
                </p:cNvPr>
                <p:cNvGrpSpPr/>
                <p:nvPr/>
              </p:nvGrpSpPr>
              <p:grpSpPr>
                <a:xfrm>
                  <a:off x="1055320" y="5171483"/>
                  <a:ext cx="5853477" cy="231567"/>
                  <a:chOff x="1214329" y="4578859"/>
                  <a:chExt cx="5853477" cy="231567"/>
                </a:xfrm>
              </p:grpSpPr>
              <p:cxnSp>
                <p:nvCxnSpPr>
                  <p:cNvPr id="118" name="Straight Connector 117">
                    <a:extLst>
                      <a:ext uri="{FF2B5EF4-FFF2-40B4-BE49-F238E27FC236}">
                        <a16:creationId xmlns:a16="http://schemas.microsoft.com/office/drawing/2014/main" id="{7E9AFC60-4920-4F7A-B277-18355939F66F}"/>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EF90DB0-1DCD-4D5F-8809-CD1A2BE5F178}"/>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815A60EA-57CC-4FB6-911F-DC532463DB59}"/>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2021CEDA-D5A4-42C9-BD21-5DCE9C893F69}"/>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Rectangle 116">
                  <a:extLst>
                    <a:ext uri="{FF2B5EF4-FFF2-40B4-BE49-F238E27FC236}">
                      <a16:creationId xmlns:a16="http://schemas.microsoft.com/office/drawing/2014/main" id="{8B65C23B-ECBF-4A9F-A787-CD7160C391B7}"/>
                    </a:ext>
                  </a:extLst>
                </p:cNvPr>
                <p:cNvSpPr/>
                <p:nvPr/>
              </p:nvSpPr>
              <p:spPr>
                <a:xfrm>
                  <a:off x="6248455" y="5457119"/>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07" name="Arc 106">
                <a:extLst>
                  <a:ext uri="{FF2B5EF4-FFF2-40B4-BE49-F238E27FC236}">
                    <a16:creationId xmlns:a16="http://schemas.microsoft.com/office/drawing/2014/main" id="{4AE58276-4448-4387-B6C2-C3312FAEDEB9}"/>
                  </a:ext>
                </a:extLst>
              </p:cNvPr>
              <p:cNvSpPr/>
              <p:nvPr/>
            </p:nvSpPr>
            <p:spPr>
              <a:xfrm flipH="1">
                <a:off x="1844103" y="3240687"/>
                <a:ext cx="948502" cy="1135384"/>
              </a:xfrm>
              <a:prstGeom prst="arc">
                <a:avLst>
                  <a:gd name="adj1" fmla="val 17961067"/>
                  <a:gd name="adj2" fmla="val 3600295"/>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108" name="TextBox 107">
                <a:extLst>
                  <a:ext uri="{FF2B5EF4-FFF2-40B4-BE49-F238E27FC236}">
                    <a16:creationId xmlns:a16="http://schemas.microsoft.com/office/drawing/2014/main" id="{1624BAA7-F275-41E9-A0FF-47D7F71F20ED}"/>
                  </a:ext>
                </a:extLst>
              </p:cNvPr>
              <p:cNvSpPr txBox="1"/>
              <p:nvPr/>
            </p:nvSpPr>
            <p:spPr>
              <a:xfrm>
                <a:off x="1129913" y="3530174"/>
                <a:ext cx="896819" cy="537218"/>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×25</a:t>
                </a:r>
              </a:p>
            </p:txBody>
          </p:sp>
        </p:grpSp>
        <p:sp>
          <p:nvSpPr>
            <p:cNvPr id="103" name="Arc 102">
              <a:extLst>
                <a:ext uri="{FF2B5EF4-FFF2-40B4-BE49-F238E27FC236}">
                  <a16:creationId xmlns:a16="http://schemas.microsoft.com/office/drawing/2014/main" id="{19A340E7-7DD4-44CF-A056-156FCF7EB5FE}"/>
                </a:ext>
              </a:extLst>
            </p:cNvPr>
            <p:cNvSpPr/>
            <p:nvPr/>
          </p:nvSpPr>
          <p:spPr>
            <a:xfrm flipH="1">
              <a:off x="6391739" y="4756021"/>
              <a:ext cx="948502" cy="1135384"/>
            </a:xfrm>
            <a:prstGeom prst="arc">
              <a:avLst>
                <a:gd name="adj1" fmla="val 17961067"/>
                <a:gd name="adj2" fmla="val 3600295"/>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104" name="TextBox 103">
              <a:extLst>
                <a:ext uri="{FF2B5EF4-FFF2-40B4-BE49-F238E27FC236}">
                  <a16:creationId xmlns:a16="http://schemas.microsoft.com/office/drawing/2014/main" id="{2011FC99-4961-453E-BE1B-5D6EB85076B4}"/>
                </a:ext>
              </a:extLst>
            </p:cNvPr>
            <p:cNvSpPr txBox="1"/>
            <p:nvPr/>
          </p:nvSpPr>
          <p:spPr>
            <a:xfrm>
              <a:off x="5677549" y="5045507"/>
              <a:ext cx="896819" cy="537218"/>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×25</a:t>
              </a:r>
            </a:p>
          </p:txBody>
        </p:sp>
        <p:sp>
          <p:nvSpPr>
            <p:cNvPr id="105" name="TextBox 104">
              <a:extLst>
                <a:ext uri="{FF2B5EF4-FFF2-40B4-BE49-F238E27FC236}">
                  <a16:creationId xmlns:a16="http://schemas.microsoft.com/office/drawing/2014/main" id="{8DAE0FF6-A3CD-4B4F-8BE4-E30B754F9C36}"/>
                </a:ext>
              </a:extLst>
            </p:cNvPr>
            <p:cNvSpPr txBox="1"/>
            <p:nvPr/>
          </p:nvSpPr>
          <p:spPr>
            <a:xfrm>
              <a:off x="6317521" y="6070416"/>
              <a:ext cx="1015290" cy="537218"/>
            </a:xfrm>
            <a:prstGeom prst="rect">
              <a:avLst/>
            </a:prstGeom>
            <a:noFill/>
          </p:spPr>
          <p:txBody>
            <a:bodyPr wrap="square" rtlCol="0">
              <a:spAutoFit/>
            </a:bodyPr>
            <a:lstStyle/>
            <a:p>
              <a:r>
                <a:rPr lang="en-GB" sz="1400" dirty="0">
                  <a:solidFill>
                    <a:srgbClr val="BE0064"/>
                  </a:solidFill>
                  <a:latin typeface="Arial" panose="020B0604020202020204" pitchFamily="34" charset="0"/>
                  <a:cs typeface="Arial" panose="020B0604020202020204" pitchFamily="34" charset="0"/>
                </a:rPr>
                <a:t>275</a:t>
              </a:r>
            </a:p>
          </p:txBody>
        </p:sp>
      </p:grpSp>
      <p:sp>
        <p:nvSpPr>
          <p:cNvPr id="160" name="Rounded Rectangle 1">
            <a:hlinkClick r:id="rId6" action="ppaction://hlinksldjump"/>
            <a:extLst>
              <a:ext uri="{FF2B5EF4-FFF2-40B4-BE49-F238E27FC236}">
                <a16:creationId xmlns:a16="http://schemas.microsoft.com/office/drawing/2014/main" id="{21766203-10D3-4D04-90FE-C300261FE6FD}"/>
              </a:ext>
            </a:extLst>
          </p:cNvPr>
          <p:cNvSpPr/>
          <p:nvPr/>
        </p:nvSpPr>
        <p:spPr>
          <a:xfrm>
            <a:off x="6220881" y="3436492"/>
            <a:ext cx="3942602" cy="646986"/>
          </a:xfrm>
          <a:prstGeom prst="roundRect">
            <a:avLst/>
          </a:prstGeom>
          <a:no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Danny’s approach</a:t>
            </a:r>
          </a:p>
        </p:txBody>
      </p:sp>
      <p:grpSp>
        <p:nvGrpSpPr>
          <p:cNvPr id="2" name="Group 1" descr="A double number line with the top showing 0, 2 and 11 as 'number of nights stay' with the bottom showing 0, 50 and 275' as 'cost in pounds'. Arrow along the top from 2 to 11 labelled 'multiply by five point five'. Another arrow along the bottom from 50 to 275 labelled 'multiply by five point five'. ">
            <a:extLst>
              <a:ext uri="{FF2B5EF4-FFF2-40B4-BE49-F238E27FC236}">
                <a16:creationId xmlns:a16="http://schemas.microsoft.com/office/drawing/2014/main" id="{ACA65821-0A3B-4EFF-B3DC-C33160F0F598}"/>
              </a:ext>
            </a:extLst>
          </p:cNvPr>
          <p:cNvGrpSpPr/>
          <p:nvPr/>
        </p:nvGrpSpPr>
        <p:grpSpPr>
          <a:xfrm>
            <a:off x="6132672" y="4254034"/>
            <a:ext cx="5773705" cy="1301952"/>
            <a:chOff x="6117403" y="4431764"/>
            <a:chExt cx="5773705" cy="1301952"/>
          </a:xfrm>
        </p:grpSpPr>
        <p:grpSp>
          <p:nvGrpSpPr>
            <p:cNvPr id="129" name="Group 128">
              <a:extLst>
                <a:ext uri="{FF2B5EF4-FFF2-40B4-BE49-F238E27FC236}">
                  <a16:creationId xmlns:a16="http://schemas.microsoft.com/office/drawing/2014/main" id="{D645BB11-195D-40F2-A089-2E76D1BA05E0}"/>
                </a:ext>
              </a:extLst>
            </p:cNvPr>
            <p:cNvGrpSpPr/>
            <p:nvPr/>
          </p:nvGrpSpPr>
          <p:grpSpPr>
            <a:xfrm>
              <a:off x="6117403" y="4431764"/>
              <a:ext cx="5773705" cy="1301952"/>
              <a:chOff x="972158" y="3587551"/>
              <a:chExt cx="9144001" cy="2218160"/>
            </a:xfrm>
          </p:grpSpPr>
          <p:grpSp>
            <p:nvGrpSpPr>
              <p:cNvPr id="130" name="Group 129">
                <a:extLst>
                  <a:ext uri="{FF2B5EF4-FFF2-40B4-BE49-F238E27FC236}">
                    <a16:creationId xmlns:a16="http://schemas.microsoft.com/office/drawing/2014/main" id="{DBC6DA8B-83D1-45BA-8429-11E5AD14C6C1}"/>
                  </a:ext>
                </a:extLst>
              </p:cNvPr>
              <p:cNvGrpSpPr/>
              <p:nvPr/>
            </p:nvGrpSpPr>
            <p:grpSpPr>
              <a:xfrm>
                <a:off x="972158" y="3654689"/>
                <a:ext cx="9144001" cy="1640620"/>
                <a:chOff x="944604" y="1448596"/>
                <a:chExt cx="9144001" cy="1640620"/>
              </a:xfrm>
            </p:grpSpPr>
            <p:sp>
              <p:nvSpPr>
                <p:cNvPr id="136" name="TextBox 135">
                  <a:extLst>
                    <a:ext uri="{FF2B5EF4-FFF2-40B4-BE49-F238E27FC236}">
                      <a16:creationId xmlns:a16="http://schemas.microsoft.com/office/drawing/2014/main" id="{1A129AC0-6F62-4BC9-9B40-77BBCE7EF0F1}"/>
                    </a:ext>
                  </a:extLst>
                </p:cNvPr>
                <p:cNvSpPr txBox="1"/>
                <p:nvPr/>
              </p:nvSpPr>
              <p:spPr>
                <a:xfrm>
                  <a:off x="944604" y="1636578"/>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137" name="TextBox 136">
                  <a:extLst>
                    <a:ext uri="{FF2B5EF4-FFF2-40B4-BE49-F238E27FC236}">
                      <a16:creationId xmlns:a16="http://schemas.microsoft.com/office/drawing/2014/main" id="{AC9064E9-D7DA-4B18-A2CD-43A03D013F32}"/>
                    </a:ext>
                  </a:extLst>
                </p:cNvPr>
                <p:cNvSpPr txBox="1"/>
                <p:nvPr/>
              </p:nvSpPr>
              <p:spPr>
                <a:xfrm>
                  <a:off x="1962060" y="1626268"/>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a:t>
                  </a:r>
                </a:p>
              </p:txBody>
            </p:sp>
            <p:sp>
              <p:nvSpPr>
                <p:cNvPr id="138" name="TextBox 137">
                  <a:extLst>
                    <a:ext uri="{FF2B5EF4-FFF2-40B4-BE49-F238E27FC236}">
                      <a16:creationId xmlns:a16="http://schemas.microsoft.com/office/drawing/2014/main" id="{65A722B6-80FB-44C4-9B9E-0244D9C88FA8}"/>
                    </a:ext>
                  </a:extLst>
                </p:cNvPr>
                <p:cNvSpPr txBox="1"/>
                <p:nvPr/>
              </p:nvSpPr>
              <p:spPr>
                <a:xfrm>
                  <a:off x="6368241" y="1633103"/>
                  <a:ext cx="785894"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11</a:t>
                  </a:r>
                </a:p>
              </p:txBody>
            </p:sp>
            <p:sp>
              <p:nvSpPr>
                <p:cNvPr id="139" name="TextBox 138">
                  <a:extLst>
                    <a:ext uri="{FF2B5EF4-FFF2-40B4-BE49-F238E27FC236}">
                      <a16:creationId xmlns:a16="http://schemas.microsoft.com/office/drawing/2014/main" id="{453220AE-A258-4854-AE16-5C2C12B1B42B}"/>
                    </a:ext>
                  </a:extLst>
                </p:cNvPr>
                <p:cNvSpPr txBox="1"/>
                <p:nvPr/>
              </p:nvSpPr>
              <p:spPr>
                <a:xfrm>
                  <a:off x="7073408" y="1891026"/>
                  <a:ext cx="301519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No. of nights stay</a:t>
                  </a:r>
                </a:p>
              </p:txBody>
            </p:sp>
            <p:grpSp>
              <p:nvGrpSpPr>
                <p:cNvPr id="140" name="Group 139">
                  <a:extLst>
                    <a:ext uri="{FF2B5EF4-FFF2-40B4-BE49-F238E27FC236}">
                      <a16:creationId xmlns:a16="http://schemas.microsoft.com/office/drawing/2014/main" id="{33899B4B-A446-4743-80F1-CF1B6101F430}"/>
                    </a:ext>
                  </a:extLst>
                </p:cNvPr>
                <p:cNvGrpSpPr/>
                <p:nvPr/>
              </p:nvGrpSpPr>
              <p:grpSpPr>
                <a:xfrm>
                  <a:off x="944604" y="2407351"/>
                  <a:ext cx="9144001" cy="681865"/>
                  <a:chOff x="1248659" y="4429284"/>
                  <a:chExt cx="10356948" cy="866013"/>
                </a:xfrm>
              </p:grpSpPr>
              <p:sp>
                <p:nvSpPr>
                  <p:cNvPr id="152" name="TextBox 151">
                    <a:extLst>
                      <a:ext uri="{FF2B5EF4-FFF2-40B4-BE49-F238E27FC236}">
                        <a16:creationId xmlns:a16="http://schemas.microsoft.com/office/drawing/2014/main" id="{056911F3-E8E9-4030-AE22-FCDAEF80B286}"/>
                      </a:ext>
                    </a:extLst>
                  </p:cNvPr>
                  <p:cNvSpPr txBox="1"/>
                  <p:nvPr/>
                </p:nvSpPr>
                <p:spPr>
                  <a:xfrm>
                    <a:off x="1248659" y="4904400"/>
                    <a:ext cx="594648"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153" name="TextBox 152">
                    <a:extLst>
                      <a:ext uri="{FF2B5EF4-FFF2-40B4-BE49-F238E27FC236}">
                        <a16:creationId xmlns:a16="http://schemas.microsoft.com/office/drawing/2014/main" id="{F1226147-1AC6-40D7-8C4B-23DD83163D46}"/>
                      </a:ext>
                    </a:extLst>
                  </p:cNvPr>
                  <p:cNvSpPr txBox="1"/>
                  <p:nvPr/>
                </p:nvSpPr>
                <p:spPr>
                  <a:xfrm>
                    <a:off x="2313995" y="4891306"/>
                    <a:ext cx="704973"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a:t>
                    </a:r>
                  </a:p>
                </p:txBody>
              </p:sp>
              <p:sp>
                <p:nvSpPr>
                  <p:cNvPr id="154" name="TextBox 153">
                    <a:extLst>
                      <a:ext uri="{FF2B5EF4-FFF2-40B4-BE49-F238E27FC236}">
                        <a16:creationId xmlns:a16="http://schemas.microsoft.com/office/drawing/2014/main" id="{A0B18186-2CC5-4BE3-B6C1-F14D636AC98A}"/>
                      </a:ext>
                    </a:extLst>
                  </p:cNvPr>
                  <p:cNvSpPr txBox="1"/>
                  <p:nvPr/>
                </p:nvSpPr>
                <p:spPr>
                  <a:xfrm>
                    <a:off x="8190446" y="4429284"/>
                    <a:ext cx="3415161"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Cost (£)</a:t>
                    </a:r>
                  </a:p>
                </p:txBody>
              </p:sp>
            </p:grpSp>
            <p:grpSp>
              <p:nvGrpSpPr>
                <p:cNvPr id="141" name="Group 140">
                  <a:extLst>
                    <a:ext uri="{FF2B5EF4-FFF2-40B4-BE49-F238E27FC236}">
                      <a16:creationId xmlns:a16="http://schemas.microsoft.com/office/drawing/2014/main" id="{AB353B46-48C7-40B5-92B9-B8C02650003D}"/>
                    </a:ext>
                  </a:extLst>
                </p:cNvPr>
                <p:cNvGrpSpPr/>
                <p:nvPr/>
              </p:nvGrpSpPr>
              <p:grpSpPr>
                <a:xfrm>
                  <a:off x="1104226" y="2030454"/>
                  <a:ext cx="5853477" cy="231567"/>
                  <a:chOff x="1214329" y="4578859"/>
                  <a:chExt cx="5853477" cy="231567"/>
                </a:xfrm>
              </p:grpSpPr>
              <p:cxnSp>
                <p:nvCxnSpPr>
                  <p:cNvPr id="148" name="Straight Connector 147">
                    <a:extLst>
                      <a:ext uri="{FF2B5EF4-FFF2-40B4-BE49-F238E27FC236}">
                        <a16:creationId xmlns:a16="http://schemas.microsoft.com/office/drawing/2014/main" id="{178A0AFE-1C17-4C6D-8E6D-2A62EF1A5290}"/>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045D1C7C-C6D6-43DC-B206-A9D3FA5946C1}"/>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EB7A50C0-4E5B-4088-8095-8AE0E75AF7E5}"/>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03B9C4AC-9AE3-4387-B49B-67DD6449D6DD}"/>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2" name="Group 141">
                  <a:extLst>
                    <a:ext uri="{FF2B5EF4-FFF2-40B4-BE49-F238E27FC236}">
                      <a16:creationId xmlns:a16="http://schemas.microsoft.com/office/drawing/2014/main" id="{38A8A587-F50C-477D-ACEE-8F0202BFE83B}"/>
                    </a:ext>
                  </a:extLst>
                </p:cNvPr>
                <p:cNvGrpSpPr/>
                <p:nvPr/>
              </p:nvGrpSpPr>
              <p:grpSpPr>
                <a:xfrm>
                  <a:off x="1114373" y="2506534"/>
                  <a:ext cx="5853477" cy="231567"/>
                  <a:chOff x="1214329" y="4578859"/>
                  <a:chExt cx="5853477" cy="231567"/>
                </a:xfrm>
              </p:grpSpPr>
              <p:cxnSp>
                <p:nvCxnSpPr>
                  <p:cNvPr id="144" name="Straight Connector 143">
                    <a:extLst>
                      <a:ext uri="{FF2B5EF4-FFF2-40B4-BE49-F238E27FC236}">
                        <a16:creationId xmlns:a16="http://schemas.microsoft.com/office/drawing/2014/main" id="{ED4BEA2D-E279-4370-83C8-5E70A88F32B4}"/>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3DC008D6-A2EA-42B8-92BF-2F17BF54DEF6}"/>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718BF163-783E-4B06-A952-805C577873A2}"/>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B284D3F9-7829-4965-9D2D-DEFAC1489E61}"/>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3" name="Arc 142">
                  <a:extLst>
                    <a:ext uri="{FF2B5EF4-FFF2-40B4-BE49-F238E27FC236}">
                      <a16:creationId xmlns:a16="http://schemas.microsoft.com/office/drawing/2014/main" id="{ED9D48EA-6360-4A78-8D21-EF62E05379DC}"/>
                    </a:ext>
                  </a:extLst>
                </p:cNvPr>
                <p:cNvSpPr/>
                <p:nvPr/>
              </p:nvSpPr>
              <p:spPr>
                <a:xfrm>
                  <a:off x="2188836" y="1448596"/>
                  <a:ext cx="4490346" cy="602171"/>
                </a:xfrm>
                <a:prstGeom prst="arc">
                  <a:avLst>
                    <a:gd name="adj1" fmla="val 10813071"/>
                    <a:gd name="adj2" fmla="val 102144"/>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grpSp>
          <p:sp>
            <p:nvSpPr>
              <p:cNvPr id="131" name="TextBox 130">
                <a:extLst>
                  <a:ext uri="{FF2B5EF4-FFF2-40B4-BE49-F238E27FC236}">
                    <a16:creationId xmlns:a16="http://schemas.microsoft.com/office/drawing/2014/main" id="{2D906740-9A21-452A-9AAA-8D8DE4165A04}"/>
                  </a:ext>
                </a:extLst>
              </p:cNvPr>
              <p:cNvSpPr txBox="1"/>
              <p:nvPr/>
            </p:nvSpPr>
            <p:spPr>
              <a:xfrm>
                <a:off x="3901848" y="3587551"/>
                <a:ext cx="1285583" cy="524366"/>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×5.5</a:t>
                </a:r>
              </a:p>
            </p:txBody>
          </p:sp>
          <p:sp>
            <p:nvSpPr>
              <p:cNvPr id="133" name="TextBox 132">
                <a:extLst>
                  <a:ext uri="{FF2B5EF4-FFF2-40B4-BE49-F238E27FC236}">
                    <a16:creationId xmlns:a16="http://schemas.microsoft.com/office/drawing/2014/main" id="{E1E7AEBF-C40C-44CC-9A6E-7F42F27F4CD9}"/>
                  </a:ext>
                </a:extLst>
              </p:cNvPr>
              <p:cNvSpPr txBox="1"/>
              <p:nvPr/>
            </p:nvSpPr>
            <p:spPr>
              <a:xfrm>
                <a:off x="3919903" y="5281345"/>
                <a:ext cx="1285583" cy="524366"/>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×5.5</a:t>
                </a:r>
              </a:p>
            </p:txBody>
          </p:sp>
          <p:sp>
            <p:nvSpPr>
              <p:cNvPr id="132" name="Arc 131">
                <a:extLst>
                  <a:ext uri="{FF2B5EF4-FFF2-40B4-BE49-F238E27FC236}">
                    <a16:creationId xmlns:a16="http://schemas.microsoft.com/office/drawing/2014/main" id="{39167D8D-5C02-46AE-8BE2-EDC646AE4CE7}"/>
                  </a:ext>
                </a:extLst>
              </p:cNvPr>
              <p:cNvSpPr/>
              <p:nvPr/>
            </p:nvSpPr>
            <p:spPr>
              <a:xfrm rot="10800000">
                <a:off x="2189972" y="5187294"/>
                <a:ext cx="4449694" cy="550971"/>
              </a:xfrm>
              <a:prstGeom prst="arc">
                <a:avLst>
                  <a:gd name="adj1" fmla="val 10813071"/>
                  <a:gd name="adj2" fmla="val 16707"/>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grpSp>
        <p:sp>
          <p:nvSpPr>
            <p:cNvPr id="155" name="Rectangle 154">
              <a:extLst>
                <a:ext uri="{FF2B5EF4-FFF2-40B4-BE49-F238E27FC236}">
                  <a16:creationId xmlns:a16="http://schemas.microsoft.com/office/drawing/2014/main" id="{D0E7E767-68A4-4267-9A04-CC383792981A}"/>
                </a:ext>
              </a:extLst>
            </p:cNvPr>
            <p:cNvSpPr/>
            <p:nvPr/>
          </p:nvSpPr>
          <p:spPr>
            <a:xfrm>
              <a:off x="9457026" y="5246693"/>
              <a:ext cx="501237" cy="26976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156" name="TextBox 155">
              <a:extLst>
                <a:ext uri="{FF2B5EF4-FFF2-40B4-BE49-F238E27FC236}">
                  <a16:creationId xmlns:a16="http://schemas.microsoft.com/office/drawing/2014/main" id="{C3799224-82B2-4CE6-ABD9-B4EBF5EC3A13}"/>
                </a:ext>
              </a:extLst>
            </p:cNvPr>
            <p:cNvSpPr txBox="1"/>
            <p:nvPr/>
          </p:nvSpPr>
          <p:spPr>
            <a:xfrm>
              <a:off x="9432797" y="5226049"/>
              <a:ext cx="525466" cy="307777"/>
            </a:xfrm>
            <a:prstGeom prst="rect">
              <a:avLst/>
            </a:prstGeom>
            <a:noFill/>
          </p:spPr>
          <p:txBody>
            <a:bodyPr wrap="square" rtlCol="0">
              <a:spAutoFit/>
            </a:bodyPr>
            <a:lstStyle/>
            <a:p>
              <a:r>
                <a:rPr lang="en-GB" sz="1400" dirty="0">
                  <a:solidFill>
                    <a:srgbClr val="BE0064"/>
                  </a:solidFill>
                  <a:latin typeface="Arial" panose="020B0604020202020204" pitchFamily="34" charset="0"/>
                  <a:cs typeface="Arial" panose="020B0604020202020204" pitchFamily="34" charset="0"/>
                </a:rPr>
                <a:t>275</a:t>
              </a:r>
            </a:p>
          </p:txBody>
        </p:sp>
      </p:grpSp>
      <p:grpSp>
        <p:nvGrpSpPr>
          <p:cNvPr id="18" name="Group 17">
            <a:extLst>
              <a:ext uri="{C183D7F6-B498-43B3-948B-1728B52AA6E4}">
                <adec:decorative xmlns:adec="http://schemas.microsoft.com/office/drawing/2017/decorative" val="1"/>
              </a:ext>
            </a:extLst>
          </p:cNvPr>
          <p:cNvGrpSpPr/>
          <p:nvPr/>
        </p:nvGrpSpPr>
        <p:grpSpPr>
          <a:xfrm>
            <a:off x="2158707" y="5696564"/>
            <a:ext cx="7950227" cy="990404"/>
            <a:chOff x="8299365" y="3981239"/>
            <a:chExt cx="4047402" cy="990404"/>
          </a:xfrm>
        </p:grpSpPr>
        <p:sp>
          <p:nvSpPr>
            <p:cNvPr id="19" name="Rounded Rectangle 11">
              <a:extLst>
                <a:ext uri="{FF2B5EF4-FFF2-40B4-BE49-F238E27FC236}">
                  <a16:creationId xmlns:a16="http://schemas.microsoft.com/office/drawing/2014/main" id="{0B35C966-377D-43A5-A367-35406E1C3E22}"/>
                </a:ext>
              </a:extLst>
            </p:cNvPr>
            <p:cNvSpPr/>
            <p:nvPr/>
          </p:nvSpPr>
          <p:spPr>
            <a:xfrm>
              <a:off x="8299365" y="3981239"/>
              <a:ext cx="4047402" cy="539999"/>
            </a:xfrm>
            <a:prstGeom prst="roundRect">
              <a:avLst/>
            </a:prstGeom>
            <a:solidFill>
              <a:srgbClr val="E6C8D9"/>
            </a:solidFill>
            <a:ln w="28575">
              <a:solidFill>
                <a:srgbClr val="E6C8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B0AB6807-1007-2C40-ACD3-85A647021B46}"/>
                </a:ext>
              </a:extLst>
            </p:cNvPr>
            <p:cNvSpPr txBox="1"/>
            <p:nvPr/>
          </p:nvSpPr>
          <p:spPr>
            <a:xfrm>
              <a:off x="8318308" y="4001719"/>
              <a:ext cx="4000235" cy="969924"/>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Which approach shows the rate per night? </a:t>
              </a:r>
            </a:p>
            <a:p>
              <a:pPr algn="ctr">
                <a:lnSpc>
                  <a:spcPts val="3100"/>
                </a:lnSpc>
                <a:spcAft>
                  <a:spcPts val="600"/>
                </a:spcAft>
              </a:pPr>
              <a:r>
                <a:rPr lang="en-US" sz="2800" dirty="0">
                  <a:latin typeface="Arial" panose="020B0604020202020204" pitchFamily="34" charset="0"/>
                  <a:cs typeface="Arial" panose="020B0604020202020204" pitchFamily="34" charset="0"/>
                </a:rPr>
                <a:t> </a:t>
              </a:r>
            </a:p>
          </p:txBody>
        </p:sp>
      </p:grpSp>
      <p:grpSp>
        <p:nvGrpSpPr>
          <p:cNvPr id="5" name="Group 4" descr="Double number line. Top line marked 0, 2, 4, 5, 10 and 11 number of nights stay. Corresponding bottom line marked 0, 50, 100, 125, 250 and 'blank answer box' cost in pounds. Arrow added from 0 to 2 at the top and a matching one from 0 to 50 at the bottom. Further arrows added from 2 to 4 at the top and 50 to 100 at the bottom. And again from 4 to 5 and from 100 to 125. And again from 5 to 10 and from 125 to 250. Final arrows from 10 to 11 and from 250 to the blank answer box, with the answer 275 revealed.">
            <a:extLst>
              <a:ext uri="{FF2B5EF4-FFF2-40B4-BE49-F238E27FC236}">
                <a16:creationId xmlns:a16="http://schemas.microsoft.com/office/drawing/2014/main" id="{C740F2B2-1A65-4F0E-8383-78913AC8A51B}"/>
              </a:ext>
            </a:extLst>
          </p:cNvPr>
          <p:cNvGrpSpPr/>
          <p:nvPr/>
        </p:nvGrpSpPr>
        <p:grpSpPr>
          <a:xfrm>
            <a:off x="471411" y="1563482"/>
            <a:ext cx="5704499" cy="1958102"/>
            <a:chOff x="471411" y="1563482"/>
            <a:chExt cx="5704499" cy="1958102"/>
          </a:xfrm>
        </p:grpSpPr>
        <p:grpSp>
          <p:nvGrpSpPr>
            <p:cNvPr id="21" name="Group 20" descr="A double number line with the top showing 0, 2, 4, 5, 10 and 11 as 'number of nights stay' with the bottom showing 0, 50, 100, 125, 250, 275' as 'cost in pounds'. Arrows on the top row from 0 to 2, 2 to 4, 4 to 5, 5 to 10 and 10 to 11. Matching arrows on the bottom row from 0 to 50, 50 to 100, 100 to 125, 125 to 250 and 250 to 275.">
              <a:extLst>
                <a:ext uri="{FF2B5EF4-FFF2-40B4-BE49-F238E27FC236}">
                  <a16:creationId xmlns:a16="http://schemas.microsoft.com/office/drawing/2014/main" id="{950C5A79-B410-4874-B43C-D653422A494A}"/>
                </a:ext>
              </a:extLst>
            </p:cNvPr>
            <p:cNvGrpSpPr/>
            <p:nvPr/>
          </p:nvGrpSpPr>
          <p:grpSpPr>
            <a:xfrm>
              <a:off x="471411" y="1823604"/>
              <a:ext cx="5704499" cy="1553970"/>
              <a:chOff x="944604" y="1317057"/>
              <a:chExt cx="9144001" cy="2281562"/>
            </a:xfrm>
          </p:grpSpPr>
          <p:sp>
            <p:nvSpPr>
              <p:cNvPr id="24" name="TextBox 23">
                <a:extLst>
                  <a:ext uri="{FF2B5EF4-FFF2-40B4-BE49-F238E27FC236}">
                    <a16:creationId xmlns:a16="http://schemas.microsoft.com/office/drawing/2014/main" id="{33F15767-174A-4F92-98C1-F0C9A1F775EE}"/>
                  </a:ext>
                </a:extLst>
              </p:cNvPr>
              <p:cNvSpPr txBox="1"/>
              <p:nvPr/>
            </p:nvSpPr>
            <p:spPr>
              <a:xfrm>
                <a:off x="944605" y="1636577"/>
                <a:ext cx="525006"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25" name="TextBox 24">
                <a:extLst>
                  <a:ext uri="{FF2B5EF4-FFF2-40B4-BE49-F238E27FC236}">
                    <a16:creationId xmlns:a16="http://schemas.microsoft.com/office/drawing/2014/main" id="{32D5ACFB-882F-4A2F-9BC6-FA85E3E2ADF9}"/>
                  </a:ext>
                </a:extLst>
              </p:cNvPr>
              <p:cNvSpPr txBox="1"/>
              <p:nvPr/>
            </p:nvSpPr>
            <p:spPr>
              <a:xfrm>
                <a:off x="1962061" y="1626267"/>
                <a:ext cx="525006"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a:t>
                </a:r>
              </a:p>
            </p:txBody>
          </p:sp>
          <p:sp>
            <p:nvSpPr>
              <p:cNvPr id="31" name="TextBox 30">
                <a:extLst>
                  <a:ext uri="{FF2B5EF4-FFF2-40B4-BE49-F238E27FC236}">
                    <a16:creationId xmlns:a16="http://schemas.microsoft.com/office/drawing/2014/main" id="{E642E2D6-FC12-4175-8084-202E92B14252}"/>
                  </a:ext>
                </a:extLst>
              </p:cNvPr>
              <p:cNvSpPr txBox="1"/>
              <p:nvPr/>
            </p:nvSpPr>
            <p:spPr>
              <a:xfrm>
                <a:off x="6368241" y="1633103"/>
                <a:ext cx="785894"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11</a:t>
                </a:r>
              </a:p>
            </p:txBody>
          </p:sp>
          <p:sp>
            <p:nvSpPr>
              <p:cNvPr id="32" name="TextBox 31">
                <a:extLst>
                  <a:ext uri="{FF2B5EF4-FFF2-40B4-BE49-F238E27FC236}">
                    <a16:creationId xmlns:a16="http://schemas.microsoft.com/office/drawing/2014/main" id="{B0D6D217-47F3-4BFE-8D68-72805D208721}"/>
                  </a:ext>
                </a:extLst>
              </p:cNvPr>
              <p:cNvSpPr txBox="1"/>
              <p:nvPr/>
            </p:nvSpPr>
            <p:spPr>
              <a:xfrm>
                <a:off x="7073407" y="1891026"/>
                <a:ext cx="3015198"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No. of nights stay</a:t>
                </a:r>
              </a:p>
            </p:txBody>
          </p:sp>
          <p:grpSp>
            <p:nvGrpSpPr>
              <p:cNvPr id="33" name="Group 32">
                <a:extLst>
                  <a:ext uri="{FF2B5EF4-FFF2-40B4-BE49-F238E27FC236}">
                    <a16:creationId xmlns:a16="http://schemas.microsoft.com/office/drawing/2014/main" id="{9B5D942C-119F-476A-9885-DEF9EE75ED01}"/>
                  </a:ext>
                </a:extLst>
              </p:cNvPr>
              <p:cNvGrpSpPr/>
              <p:nvPr/>
            </p:nvGrpSpPr>
            <p:grpSpPr>
              <a:xfrm>
                <a:off x="944604" y="2407348"/>
                <a:ext cx="9144001" cy="825971"/>
                <a:chOff x="1248659" y="4429284"/>
                <a:chExt cx="10356948" cy="1049038"/>
              </a:xfrm>
            </p:grpSpPr>
            <p:sp>
              <p:nvSpPr>
                <p:cNvPr id="68" name="TextBox 67">
                  <a:extLst>
                    <a:ext uri="{FF2B5EF4-FFF2-40B4-BE49-F238E27FC236}">
                      <a16:creationId xmlns:a16="http://schemas.microsoft.com/office/drawing/2014/main" id="{3F472AC4-4FF7-4D3C-897D-86C26F596915}"/>
                    </a:ext>
                  </a:extLst>
                </p:cNvPr>
                <p:cNvSpPr txBox="1"/>
                <p:nvPr/>
              </p:nvSpPr>
              <p:spPr>
                <a:xfrm>
                  <a:off x="1248659" y="4904401"/>
                  <a:ext cx="594648" cy="573921"/>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69" name="TextBox 68">
                  <a:extLst>
                    <a:ext uri="{FF2B5EF4-FFF2-40B4-BE49-F238E27FC236}">
                      <a16:creationId xmlns:a16="http://schemas.microsoft.com/office/drawing/2014/main" id="{9413574D-5FB7-4227-8163-0FCC6505ADDA}"/>
                    </a:ext>
                  </a:extLst>
                </p:cNvPr>
                <p:cNvSpPr txBox="1"/>
                <p:nvPr/>
              </p:nvSpPr>
              <p:spPr>
                <a:xfrm>
                  <a:off x="2313995" y="4891307"/>
                  <a:ext cx="704972" cy="573921"/>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a:t>
                  </a:r>
                </a:p>
              </p:txBody>
            </p:sp>
            <p:sp>
              <p:nvSpPr>
                <p:cNvPr id="70" name="TextBox 69">
                  <a:extLst>
                    <a:ext uri="{FF2B5EF4-FFF2-40B4-BE49-F238E27FC236}">
                      <a16:creationId xmlns:a16="http://schemas.microsoft.com/office/drawing/2014/main" id="{C91BCE5F-9CD4-4B33-951B-C652595D8177}"/>
                    </a:ext>
                  </a:extLst>
                </p:cNvPr>
                <p:cNvSpPr txBox="1"/>
                <p:nvPr/>
              </p:nvSpPr>
              <p:spPr>
                <a:xfrm>
                  <a:off x="8190447" y="4429284"/>
                  <a:ext cx="3415160" cy="573921"/>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Cost (£)</a:t>
                  </a:r>
                </a:p>
              </p:txBody>
            </p:sp>
          </p:grpSp>
          <p:grpSp>
            <p:nvGrpSpPr>
              <p:cNvPr id="34" name="Group 33">
                <a:extLst>
                  <a:ext uri="{FF2B5EF4-FFF2-40B4-BE49-F238E27FC236}">
                    <a16:creationId xmlns:a16="http://schemas.microsoft.com/office/drawing/2014/main" id="{24580EAD-CCB8-43F4-B4A0-B9847A5B0094}"/>
                  </a:ext>
                </a:extLst>
              </p:cNvPr>
              <p:cNvGrpSpPr/>
              <p:nvPr/>
            </p:nvGrpSpPr>
            <p:grpSpPr>
              <a:xfrm>
                <a:off x="1104226" y="2030454"/>
                <a:ext cx="5853477" cy="231567"/>
                <a:chOff x="1214329" y="4578859"/>
                <a:chExt cx="5853477" cy="231567"/>
              </a:xfrm>
            </p:grpSpPr>
            <p:cxnSp>
              <p:nvCxnSpPr>
                <p:cNvPr id="62" name="Straight Connector 61">
                  <a:extLst>
                    <a:ext uri="{FF2B5EF4-FFF2-40B4-BE49-F238E27FC236}">
                      <a16:creationId xmlns:a16="http://schemas.microsoft.com/office/drawing/2014/main" id="{6B61A0C2-72B4-4ABE-989A-BC15BC8FBA67}"/>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FCFED54-BD6D-4B07-8D7A-4DDEEF7AAC66}"/>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2DAC8E08-FD66-4BD3-B43D-44D8000C49C2}"/>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BA5197E-955D-41A2-BB2D-38E7734A8B2E}"/>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C0B022AE-5F63-48C6-BF5E-8EBCE23519B7}"/>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BBB38FB0-CBDA-4BCB-99CD-74030F5937E2}"/>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7567F5C6-2D17-4CFB-AC20-EE66BB22C0F2}"/>
                  </a:ext>
                </a:extLst>
              </p:cNvPr>
              <p:cNvCxnSpPr>
                <a:cxnSpLocks/>
              </p:cNvCxnSpPr>
              <p:nvPr/>
            </p:nvCxnSpPr>
            <p:spPr>
              <a:xfrm flipV="1">
                <a:off x="3661401" y="2030454"/>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4E63FB3C-B1BD-4600-9BA7-73A7AEEAB252}"/>
                  </a:ext>
                </a:extLst>
              </p:cNvPr>
              <p:cNvSpPr txBox="1"/>
              <p:nvPr/>
            </p:nvSpPr>
            <p:spPr>
              <a:xfrm>
                <a:off x="3026743" y="1636577"/>
                <a:ext cx="525006"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4</a:t>
                </a:r>
              </a:p>
            </p:txBody>
          </p:sp>
          <p:sp>
            <p:nvSpPr>
              <p:cNvPr id="37" name="TextBox 36">
                <a:extLst>
                  <a:ext uri="{FF2B5EF4-FFF2-40B4-BE49-F238E27FC236}">
                    <a16:creationId xmlns:a16="http://schemas.microsoft.com/office/drawing/2014/main" id="{13CDF4F3-7513-4C68-BFA8-0CD13E900EBD}"/>
                  </a:ext>
                </a:extLst>
              </p:cNvPr>
              <p:cNvSpPr txBox="1"/>
              <p:nvPr/>
            </p:nvSpPr>
            <p:spPr>
              <a:xfrm>
                <a:off x="3498040" y="1637322"/>
                <a:ext cx="525006"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a:t>
                </a:r>
              </a:p>
            </p:txBody>
          </p:sp>
          <p:sp>
            <p:nvSpPr>
              <p:cNvPr id="38" name="TextBox 37">
                <a:extLst>
                  <a:ext uri="{FF2B5EF4-FFF2-40B4-BE49-F238E27FC236}">
                    <a16:creationId xmlns:a16="http://schemas.microsoft.com/office/drawing/2014/main" id="{EF2410B6-AF3D-46E7-868C-0677C3270E5F}"/>
                  </a:ext>
                </a:extLst>
              </p:cNvPr>
              <p:cNvSpPr txBox="1"/>
              <p:nvPr/>
            </p:nvSpPr>
            <p:spPr>
              <a:xfrm>
                <a:off x="5677413" y="1651546"/>
                <a:ext cx="653633"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10</a:t>
                </a:r>
              </a:p>
            </p:txBody>
          </p:sp>
          <p:grpSp>
            <p:nvGrpSpPr>
              <p:cNvPr id="39" name="Group 38">
                <a:extLst>
                  <a:ext uri="{FF2B5EF4-FFF2-40B4-BE49-F238E27FC236}">
                    <a16:creationId xmlns:a16="http://schemas.microsoft.com/office/drawing/2014/main" id="{225156A6-4525-43AD-BC99-C235AF008507}"/>
                  </a:ext>
                </a:extLst>
              </p:cNvPr>
              <p:cNvGrpSpPr/>
              <p:nvPr/>
            </p:nvGrpSpPr>
            <p:grpSpPr>
              <a:xfrm>
                <a:off x="1114373" y="2506534"/>
                <a:ext cx="5853477" cy="231567"/>
                <a:chOff x="1214329" y="4578859"/>
                <a:chExt cx="5853477" cy="231567"/>
              </a:xfrm>
            </p:grpSpPr>
            <p:cxnSp>
              <p:nvCxnSpPr>
                <p:cNvPr id="56" name="Straight Connector 55">
                  <a:extLst>
                    <a:ext uri="{FF2B5EF4-FFF2-40B4-BE49-F238E27FC236}">
                      <a16:creationId xmlns:a16="http://schemas.microsoft.com/office/drawing/2014/main" id="{F4F891C0-FCF1-4A04-8A74-E88029EF7BC8}"/>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3285B9A3-7513-43BD-8115-2C2E2E2C5CAD}"/>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D8A1FC8-5077-4ADA-87D9-A7BC7E1C927D}"/>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C88CE14-85DA-49D0-BB49-568A784D9581}"/>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CB354E4-04B0-41AF-B73C-340477CE8E94}"/>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0AF0E60B-CB2D-4785-8D05-797CA227CBDD}"/>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 name="TextBox 39">
                <a:extLst>
                  <a:ext uri="{FF2B5EF4-FFF2-40B4-BE49-F238E27FC236}">
                    <a16:creationId xmlns:a16="http://schemas.microsoft.com/office/drawing/2014/main" id="{D5CE2558-AF7D-4764-9422-14ADA4C7AAB6}"/>
                  </a:ext>
                </a:extLst>
              </p:cNvPr>
              <p:cNvSpPr txBox="1"/>
              <p:nvPr/>
            </p:nvSpPr>
            <p:spPr>
              <a:xfrm>
                <a:off x="2727179" y="2747222"/>
                <a:ext cx="885308"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100</a:t>
                </a:r>
              </a:p>
            </p:txBody>
          </p:sp>
          <p:cxnSp>
            <p:nvCxnSpPr>
              <p:cNvPr id="41" name="Straight Connector 40">
                <a:extLst>
                  <a:ext uri="{FF2B5EF4-FFF2-40B4-BE49-F238E27FC236}">
                    <a16:creationId xmlns:a16="http://schemas.microsoft.com/office/drawing/2014/main" id="{EC84667F-FE9B-4191-BB46-C8B8D5E5ED9C}"/>
                  </a:ext>
                </a:extLst>
              </p:cNvPr>
              <p:cNvCxnSpPr>
                <a:cxnSpLocks/>
              </p:cNvCxnSpPr>
              <p:nvPr/>
            </p:nvCxnSpPr>
            <p:spPr>
              <a:xfrm flipV="1">
                <a:off x="3661401" y="2495656"/>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140F51FD-D5D3-4EB4-B355-C181D9D22B03}"/>
                  </a:ext>
                </a:extLst>
              </p:cNvPr>
              <p:cNvSpPr txBox="1"/>
              <p:nvPr/>
            </p:nvSpPr>
            <p:spPr>
              <a:xfrm>
                <a:off x="3448814" y="2727223"/>
                <a:ext cx="983521"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125</a:t>
                </a:r>
              </a:p>
            </p:txBody>
          </p:sp>
          <p:sp>
            <p:nvSpPr>
              <p:cNvPr id="43" name="TextBox 42">
                <a:extLst>
                  <a:ext uri="{FF2B5EF4-FFF2-40B4-BE49-F238E27FC236}">
                    <a16:creationId xmlns:a16="http://schemas.microsoft.com/office/drawing/2014/main" id="{DFEF4AD0-92D9-4253-9DBC-F03A4F96CA20}"/>
                  </a:ext>
                </a:extLst>
              </p:cNvPr>
              <p:cNvSpPr txBox="1"/>
              <p:nvPr/>
            </p:nvSpPr>
            <p:spPr>
              <a:xfrm>
                <a:off x="5586388" y="2735796"/>
                <a:ext cx="927378" cy="45188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250</a:t>
                </a:r>
              </a:p>
            </p:txBody>
          </p:sp>
          <p:sp>
            <p:nvSpPr>
              <p:cNvPr id="44" name="TextBox 43">
                <a:extLst>
                  <a:ext uri="{FF2B5EF4-FFF2-40B4-BE49-F238E27FC236}">
                    <a16:creationId xmlns:a16="http://schemas.microsoft.com/office/drawing/2014/main" id="{6C5A02D2-359B-47EE-8232-153E3F417403}"/>
                  </a:ext>
                </a:extLst>
              </p:cNvPr>
              <p:cNvSpPr txBox="1"/>
              <p:nvPr/>
            </p:nvSpPr>
            <p:spPr>
              <a:xfrm>
                <a:off x="6360050" y="2735796"/>
                <a:ext cx="911259" cy="451883"/>
              </a:xfrm>
              <a:prstGeom prst="rect">
                <a:avLst/>
              </a:prstGeom>
              <a:noFill/>
            </p:spPr>
            <p:txBody>
              <a:bodyPr wrap="square" rtlCol="0">
                <a:spAutoFit/>
              </a:bodyPr>
              <a:lstStyle/>
              <a:p>
                <a:r>
                  <a:rPr lang="en-GB" sz="1400" dirty="0">
                    <a:solidFill>
                      <a:srgbClr val="BE0064"/>
                    </a:solidFill>
                    <a:latin typeface="Arial" panose="020B0604020202020204" pitchFamily="34" charset="0"/>
                    <a:cs typeface="Arial" panose="020B0604020202020204" pitchFamily="34" charset="0"/>
                  </a:rPr>
                  <a:t>275</a:t>
                </a:r>
              </a:p>
            </p:txBody>
          </p:sp>
          <p:sp>
            <p:nvSpPr>
              <p:cNvPr id="45" name="Arc 44">
                <a:extLst>
                  <a:ext uri="{FF2B5EF4-FFF2-40B4-BE49-F238E27FC236}">
                    <a16:creationId xmlns:a16="http://schemas.microsoft.com/office/drawing/2014/main" id="{AF99D817-49BB-44D2-9084-01ECBDFE3D73}"/>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46" name="Arc 45">
                <a:extLst>
                  <a:ext uri="{FF2B5EF4-FFF2-40B4-BE49-F238E27FC236}">
                    <a16:creationId xmlns:a16="http://schemas.microsoft.com/office/drawing/2014/main" id="{CC382EFE-D04E-4C46-8F32-F486B3ED26FC}"/>
                  </a:ext>
                </a:extLst>
              </p:cNvPr>
              <p:cNvSpPr/>
              <p:nvPr/>
            </p:nvSpPr>
            <p:spPr>
              <a:xfrm>
                <a:off x="2129532" y="1460185"/>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47" name="Arc 46">
                <a:extLst>
                  <a:ext uri="{FF2B5EF4-FFF2-40B4-BE49-F238E27FC236}">
                    <a16:creationId xmlns:a16="http://schemas.microsoft.com/office/drawing/2014/main" id="{9BDE13A1-76CE-4A77-B92D-F8C94EF7102B}"/>
                  </a:ext>
                </a:extLst>
              </p:cNvPr>
              <p:cNvSpPr/>
              <p:nvPr/>
            </p:nvSpPr>
            <p:spPr>
              <a:xfrm>
                <a:off x="3166664" y="150969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48" name="Arc 47">
                <a:extLst>
                  <a:ext uri="{FF2B5EF4-FFF2-40B4-BE49-F238E27FC236}">
                    <a16:creationId xmlns:a16="http://schemas.microsoft.com/office/drawing/2014/main" id="{B59BA796-EB19-4A18-8E93-F3D75D2C8D11}"/>
                  </a:ext>
                </a:extLst>
              </p:cNvPr>
              <p:cNvSpPr/>
              <p:nvPr/>
            </p:nvSpPr>
            <p:spPr>
              <a:xfrm>
                <a:off x="3649247" y="1317057"/>
                <a:ext cx="245017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49" name="Arc 48">
                <a:extLst>
                  <a:ext uri="{FF2B5EF4-FFF2-40B4-BE49-F238E27FC236}">
                    <a16:creationId xmlns:a16="http://schemas.microsoft.com/office/drawing/2014/main" id="{A36907C7-2DFB-4C4C-93FA-FF99FF431382}"/>
                  </a:ext>
                </a:extLst>
              </p:cNvPr>
              <p:cNvSpPr/>
              <p:nvPr/>
            </p:nvSpPr>
            <p:spPr>
              <a:xfrm>
                <a:off x="6145394" y="149584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0" name="Arc 49">
                <a:extLst>
                  <a:ext uri="{FF2B5EF4-FFF2-40B4-BE49-F238E27FC236}">
                    <a16:creationId xmlns:a16="http://schemas.microsoft.com/office/drawing/2014/main" id="{B9E530EB-E16B-48DB-BADB-5974626F7D58}"/>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1" name="Arc 50">
                <a:extLst>
                  <a:ext uri="{FF2B5EF4-FFF2-40B4-BE49-F238E27FC236}">
                    <a16:creationId xmlns:a16="http://schemas.microsoft.com/office/drawing/2014/main" id="{DC7C111F-5B6B-440A-B512-FB362038A005}"/>
                  </a:ext>
                </a:extLst>
              </p:cNvPr>
              <p:cNvSpPr/>
              <p:nvPr/>
            </p:nvSpPr>
            <p:spPr>
              <a:xfrm rot="10952656">
                <a:off x="3225272" y="2947874"/>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2" name="Arc 51">
                <a:extLst>
                  <a:ext uri="{FF2B5EF4-FFF2-40B4-BE49-F238E27FC236}">
                    <a16:creationId xmlns:a16="http://schemas.microsoft.com/office/drawing/2014/main" id="{D7A1BCC0-633A-4AEF-B48C-E2316829B114}"/>
                  </a:ext>
                </a:extLst>
              </p:cNvPr>
              <p:cNvSpPr/>
              <p:nvPr/>
            </p:nvSpPr>
            <p:spPr>
              <a:xfrm rot="10800000">
                <a:off x="3708893" y="2589290"/>
                <a:ext cx="2450171"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3" name="Arc 52">
                <a:extLst>
                  <a:ext uri="{FF2B5EF4-FFF2-40B4-BE49-F238E27FC236}">
                    <a16:creationId xmlns:a16="http://schemas.microsoft.com/office/drawing/2014/main" id="{66869B3A-9F71-42F1-AB2F-D624F9485BB2}"/>
                  </a:ext>
                </a:extLst>
              </p:cNvPr>
              <p:cNvSpPr/>
              <p:nvPr/>
            </p:nvSpPr>
            <p:spPr>
              <a:xfrm rot="10800000">
                <a:off x="2145180" y="2886911"/>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4" name="Arc 53">
                <a:extLst>
                  <a:ext uri="{FF2B5EF4-FFF2-40B4-BE49-F238E27FC236}">
                    <a16:creationId xmlns:a16="http://schemas.microsoft.com/office/drawing/2014/main" id="{2ED877E2-6CF2-4311-87B5-FDC47D34220A}"/>
                  </a:ext>
                </a:extLst>
              </p:cNvPr>
              <p:cNvSpPr/>
              <p:nvPr/>
            </p:nvSpPr>
            <p:spPr>
              <a:xfrm rot="10952656">
                <a:off x="6193781" y="2918316"/>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55" name="Rectangle 54">
                <a:extLst>
                  <a:ext uri="{FF2B5EF4-FFF2-40B4-BE49-F238E27FC236}">
                    <a16:creationId xmlns:a16="http://schemas.microsoft.com/office/drawing/2014/main" id="{AF42E05B-9DFE-4C67-A485-721457822E99}"/>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61" name="TextBox 160">
              <a:extLst>
                <a:ext uri="{FF2B5EF4-FFF2-40B4-BE49-F238E27FC236}">
                  <a16:creationId xmlns:a16="http://schemas.microsoft.com/office/drawing/2014/main" id="{F1B23B18-0630-4AB1-82F5-4C088F603FE6}"/>
                </a:ext>
              </a:extLst>
            </p:cNvPr>
            <p:cNvSpPr txBox="1"/>
            <p:nvPr/>
          </p:nvSpPr>
          <p:spPr>
            <a:xfrm>
              <a:off x="676676" y="1641828"/>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sp>
          <p:nvSpPr>
            <p:cNvPr id="162" name="TextBox 161">
              <a:extLst>
                <a:ext uri="{FF2B5EF4-FFF2-40B4-BE49-F238E27FC236}">
                  <a16:creationId xmlns:a16="http://schemas.microsoft.com/office/drawing/2014/main" id="{526BCE59-E7BE-42AB-9F83-186E6580CC0E}"/>
                </a:ext>
              </a:extLst>
            </p:cNvPr>
            <p:cNvSpPr txBox="1"/>
            <p:nvPr/>
          </p:nvSpPr>
          <p:spPr>
            <a:xfrm>
              <a:off x="1308761" y="1625555"/>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sp>
          <p:nvSpPr>
            <p:cNvPr id="163" name="TextBox 162">
              <a:extLst>
                <a:ext uri="{FF2B5EF4-FFF2-40B4-BE49-F238E27FC236}">
                  <a16:creationId xmlns:a16="http://schemas.microsoft.com/office/drawing/2014/main" id="{163CBC31-B7D1-4105-9189-16BC0C79E09F}"/>
                </a:ext>
              </a:extLst>
            </p:cNvPr>
            <p:cNvSpPr txBox="1"/>
            <p:nvPr/>
          </p:nvSpPr>
          <p:spPr>
            <a:xfrm>
              <a:off x="1800117" y="1625555"/>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a:t>
              </a:r>
            </a:p>
          </p:txBody>
        </p:sp>
        <p:sp>
          <p:nvSpPr>
            <p:cNvPr id="164" name="TextBox 163">
              <a:extLst>
                <a:ext uri="{FF2B5EF4-FFF2-40B4-BE49-F238E27FC236}">
                  <a16:creationId xmlns:a16="http://schemas.microsoft.com/office/drawing/2014/main" id="{266CF3A8-A008-4C1D-8FB0-B3E255C42A59}"/>
                </a:ext>
              </a:extLst>
            </p:cNvPr>
            <p:cNvSpPr txBox="1"/>
            <p:nvPr/>
          </p:nvSpPr>
          <p:spPr>
            <a:xfrm>
              <a:off x="2694445" y="1563482"/>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+5</a:t>
              </a:r>
            </a:p>
          </p:txBody>
        </p:sp>
        <p:sp>
          <p:nvSpPr>
            <p:cNvPr id="165" name="TextBox 164">
              <a:extLst>
                <a:ext uri="{FF2B5EF4-FFF2-40B4-BE49-F238E27FC236}">
                  <a16:creationId xmlns:a16="http://schemas.microsoft.com/office/drawing/2014/main" id="{6401C2C7-E490-4713-A98D-85A07BC54597}"/>
                </a:ext>
              </a:extLst>
            </p:cNvPr>
            <p:cNvSpPr txBox="1"/>
            <p:nvPr/>
          </p:nvSpPr>
          <p:spPr>
            <a:xfrm>
              <a:off x="3669049" y="1653564"/>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a:t>
              </a:r>
            </a:p>
          </p:txBody>
        </p:sp>
        <p:sp>
          <p:nvSpPr>
            <p:cNvPr id="166" name="TextBox 165">
              <a:extLst>
                <a:ext uri="{FF2B5EF4-FFF2-40B4-BE49-F238E27FC236}">
                  <a16:creationId xmlns:a16="http://schemas.microsoft.com/office/drawing/2014/main" id="{2F8D25B4-20A4-4879-B3B7-68FA24B8626D}"/>
                </a:ext>
              </a:extLst>
            </p:cNvPr>
            <p:cNvSpPr txBox="1"/>
            <p:nvPr/>
          </p:nvSpPr>
          <p:spPr>
            <a:xfrm>
              <a:off x="657676" y="3213807"/>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sp>
          <p:nvSpPr>
            <p:cNvPr id="167" name="TextBox 166">
              <a:extLst>
                <a:ext uri="{FF2B5EF4-FFF2-40B4-BE49-F238E27FC236}">
                  <a16:creationId xmlns:a16="http://schemas.microsoft.com/office/drawing/2014/main" id="{1DCC87EB-0FF5-486A-9ADF-130121D17611}"/>
                </a:ext>
              </a:extLst>
            </p:cNvPr>
            <p:cNvSpPr txBox="1"/>
            <p:nvPr/>
          </p:nvSpPr>
          <p:spPr>
            <a:xfrm>
              <a:off x="1289761" y="3197534"/>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sp>
          <p:nvSpPr>
            <p:cNvPr id="168" name="TextBox 167">
              <a:extLst>
                <a:ext uri="{FF2B5EF4-FFF2-40B4-BE49-F238E27FC236}">
                  <a16:creationId xmlns:a16="http://schemas.microsoft.com/office/drawing/2014/main" id="{73711572-636E-4F15-9E61-548481F1AE64}"/>
                </a:ext>
              </a:extLst>
            </p:cNvPr>
            <p:cNvSpPr txBox="1"/>
            <p:nvPr/>
          </p:nvSpPr>
          <p:spPr>
            <a:xfrm>
              <a:off x="1825636" y="3210376"/>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a:t>
              </a:r>
            </a:p>
          </p:txBody>
        </p:sp>
        <p:sp>
          <p:nvSpPr>
            <p:cNvPr id="169" name="TextBox 168">
              <a:extLst>
                <a:ext uri="{FF2B5EF4-FFF2-40B4-BE49-F238E27FC236}">
                  <a16:creationId xmlns:a16="http://schemas.microsoft.com/office/drawing/2014/main" id="{15F887EE-6163-41E2-8604-A86593C12E5D}"/>
                </a:ext>
              </a:extLst>
            </p:cNvPr>
            <p:cNvSpPr txBox="1"/>
            <p:nvPr/>
          </p:nvSpPr>
          <p:spPr>
            <a:xfrm>
              <a:off x="2796254" y="3129264"/>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+5</a:t>
              </a:r>
            </a:p>
          </p:txBody>
        </p:sp>
        <p:sp>
          <p:nvSpPr>
            <p:cNvPr id="170" name="TextBox 169">
              <a:extLst>
                <a:ext uri="{FF2B5EF4-FFF2-40B4-BE49-F238E27FC236}">
                  <a16:creationId xmlns:a16="http://schemas.microsoft.com/office/drawing/2014/main" id="{5A9CDC05-58E2-4004-AE4F-EE1CCC7CD272}"/>
                </a:ext>
              </a:extLst>
            </p:cNvPr>
            <p:cNvSpPr txBox="1"/>
            <p:nvPr/>
          </p:nvSpPr>
          <p:spPr>
            <a:xfrm>
              <a:off x="3726343" y="3200240"/>
              <a:ext cx="560281"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a:t>
              </a:r>
            </a:p>
          </p:txBody>
        </p:sp>
      </p:grpSp>
      <p:grpSp>
        <p:nvGrpSpPr>
          <p:cNvPr id="6" name="Group 5" descr="Double number line. Top line marked 0, 1, 2 and 11 is number of nights stay. Bottom line marked 0, 25, 50 and a blank answer box is cost in pounds. &#10; Arrow added from 0 to 1 at the top and a matching one from 0 to 25 at the bottom. Further arrows added from 1 to 11 at the top and 1 to the blank answer box, with the answer 275 revealed.">
            <a:extLst>
              <a:ext uri="{FF2B5EF4-FFF2-40B4-BE49-F238E27FC236}">
                <a16:creationId xmlns:a16="http://schemas.microsoft.com/office/drawing/2014/main" id="{2788577D-5878-45AA-BFB6-3BB894604905}"/>
              </a:ext>
            </a:extLst>
          </p:cNvPr>
          <p:cNvGrpSpPr/>
          <p:nvPr/>
        </p:nvGrpSpPr>
        <p:grpSpPr>
          <a:xfrm>
            <a:off x="6049361" y="1578462"/>
            <a:ext cx="5831970" cy="1802324"/>
            <a:chOff x="6049361" y="1578462"/>
            <a:chExt cx="5831970" cy="1802324"/>
          </a:xfrm>
        </p:grpSpPr>
        <p:grpSp>
          <p:nvGrpSpPr>
            <p:cNvPr id="72" name="Group 71">
              <a:extLst>
                <a:ext uri="{FF2B5EF4-FFF2-40B4-BE49-F238E27FC236}">
                  <a16:creationId xmlns:a16="http://schemas.microsoft.com/office/drawing/2014/main" id="{456ED7D4-0AD6-4DDC-A4E5-13B434BA83B9}"/>
                </a:ext>
              </a:extLst>
            </p:cNvPr>
            <p:cNvGrpSpPr/>
            <p:nvPr/>
          </p:nvGrpSpPr>
          <p:grpSpPr>
            <a:xfrm>
              <a:off x="6049361" y="1917268"/>
              <a:ext cx="5831970" cy="1137591"/>
              <a:chOff x="867569" y="4228945"/>
              <a:chExt cx="9144001" cy="1528330"/>
            </a:xfrm>
          </p:grpSpPr>
          <p:grpSp>
            <p:nvGrpSpPr>
              <p:cNvPr id="76" name="Group 75">
                <a:extLst>
                  <a:ext uri="{FF2B5EF4-FFF2-40B4-BE49-F238E27FC236}">
                    <a16:creationId xmlns:a16="http://schemas.microsoft.com/office/drawing/2014/main" id="{2E1E9732-9BDE-4EDF-AE2A-9899F2EB1A94}"/>
                  </a:ext>
                </a:extLst>
              </p:cNvPr>
              <p:cNvGrpSpPr/>
              <p:nvPr/>
            </p:nvGrpSpPr>
            <p:grpSpPr>
              <a:xfrm>
                <a:off x="867569" y="4228945"/>
                <a:ext cx="9144001" cy="1528330"/>
                <a:chOff x="944604" y="1626268"/>
                <a:chExt cx="9144001" cy="1528330"/>
              </a:xfrm>
            </p:grpSpPr>
            <p:sp>
              <p:nvSpPr>
                <p:cNvPr id="82" name="TextBox 81">
                  <a:extLst>
                    <a:ext uri="{FF2B5EF4-FFF2-40B4-BE49-F238E27FC236}">
                      <a16:creationId xmlns:a16="http://schemas.microsoft.com/office/drawing/2014/main" id="{F9DB0710-BFB6-40F8-905D-A5A7C4CF61AF}"/>
                    </a:ext>
                  </a:extLst>
                </p:cNvPr>
                <p:cNvSpPr txBox="1"/>
                <p:nvPr/>
              </p:nvSpPr>
              <p:spPr>
                <a:xfrm>
                  <a:off x="944604" y="1636578"/>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83" name="TextBox 82">
                  <a:extLst>
                    <a:ext uri="{FF2B5EF4-FFF2-40B4-BE49-F238E27FC236}">
                      <a16:creationId xmlns:a16="http://schemas.microsoft.com/office/drawing/2014/main" id="{8B767580-E6CE-4C62-A33E-2BBFB6C37BD3}"/>
                    </a:ext>
                  </a:extLst>
                </p:cNvPr>
                <p:cNvSpPr txBox="1"/>
                <p:nvPr/>
              </p:nvSpPr>
              <p:spPr>
                <a:xfrm>
                  <a:off x="1962060" y="1626268"/>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a:t>
                  </a:r>
                </a:p>
              </p:txBody>
            </p:sp>
            <p:sp>
              <p:nvSpPr>
                <p:cNvPr id="84" name="TextBox 83">
                  <a:extLst>
                    <a:ext uri="{FF2B5EF4-FFF2-40B4-BE49-F238E27FC236}">
                      <a16:creationId xmlns:a16="http://schemas.microsoft.com/office/drawing/2014/main" id="{1166DB65-4D06-4CAE-8FB5-92D3A050558C}"/>
                    </a:ext>
                  </a:extLst>
                </p:cNvPr>
                <p:cNvSpPr txBox="1"/>
                <p:nvPr/>
              </p:nvSpPr>
              <p:spPr>
                <a:xfrm>
                  <a:off x="6368241" y="1633103"/>
                  <a:ext cx="785894"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11</a:t>
                  </a:r>
                </a:p>
              </p:txBody>
            </p:sp>
            <p:sp>
              <p:nvSpPr>
                <p:cNvPr id="85" name="TextBox 84">
                  <a:extLst>
                    <a:ext uri="{FF2B5EF4-FFF2-40B4-BE49-F238E27FC236}">
                      <a16:creationId xmlns:a16="http://schemas.microsoft.com/office/drawing/2014/main" id="{B82D8EAA-5269-4E0C-88E9-88DCA39449BC}"/>
                    </a:ext>
                  </a:extLst>
                </p:cNvPr>
                <p:cNvSpPr txBox="1"/>
                <p:nvPr/>
              </p:nvSpPr>
              <p:spPr>
                <a:xfrm>
                  <a:off x="7073408" y="1891026"/>
                  <a:ext cx="301519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No. of nights stay</a:t>
                  </a:r>
                </a:p>
              </p:txBody>
            </p:sp>
            <p:grpSp>
              <p:nvGrpSpPr>
                <p:cNvPr id="86" name="Group 85">
                  <a:extLst>
                    <a:ext uri="{FF2B5EF4-FFF2-40B4-BE49-F238E27FC236}">
                      <a16:creationId xmlns:a16="http://schemas.microsoft.com/office/drawing/2014/main" id="{EBAE6AB9-82F3-4EBE-AEF0-AFE70A8DE553}"/>
                    </a:ext>
                  </a:extLst>
                </p:cNvPr>
                <p:cNvGrpSpPr/>
                <p:nvPr/>
              </p:nvGrpSpPr>
              <p:grpSpPr>
                <a:xfrm>
                  <a:off x="944604" y="2407351"/>
                  <a:ext cx="9144001" cy="681865"/>
                  <a:chOff x="1248659" y="4429284"/>
                  <a:chExt cx="10356948" cy="866013"/>
                </a:xfrm>
              </p:grpSpPr>
              <p:sp>
                <p:nvSpPr>
                  <p:cNvPr id="98" name="TextBox 97">
                    <a:extLst>
                      <a:ext uri="{FF2B5EF4-FFF2-40B4-BE49-F238E27FC236}">
                        <a16:creationId xmlns:a16="http://schemas.microsoft.com/office/drawing/2014/main" id="{EC040921-76D1-46F7-8712-5D83E46409C7}"/>
                      </a:ext>
                    </a:extLst>
                  </p:cNvPr>
                  <p:cNvSpPr txBox="1"/>
                  <p:nvPr/>
                </p:nvSpPr>
                <p:spPr>
                  <a:xfrm>
                    <a:off x="1248659" y="4904400"/>
                    <a:ext cx="594648"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0</a:t>
                    </a:r>
                  </a:p>
                </p:txBody>
              </p:sp>
              <p:sp>
                <p:nvSpPr>
                  <p:cNvPr id="99" name="TextBox 98">
                    <a:extLst>
                      <a:ext uri="{FF2B5EF4-FFF2-40B4-BE49-F238E27FC236}">
                        <a16:creationId xmlns:a16="http://schemas.microsoft.com/office/drawing/2014/main" id="{4F05D1A7-2718-40EE-B2CF-EF69CCA55556}"/>
                      </a:ext>
                    </a:extLst>
                  </p:cNvPr>
                  <p:cNvSpPr txBox="1"/>
                  <p:nvPr/>
                </p:nvSpPr>
                <p:spPr>
                  <a:xfrm>
                    <a:off x="2313995" y="4891306"/>
                    <a:ext cx="704973"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a:t>
                    </a:r>
                  </a:p>
                </p:txBody>
              </p:sp>
              <p:sp>
                <p:nvSpPr>
                  <p:cNvPr id="100" name="TextBox 99">
                    <a:extLst>
                      <a:ext uri="{FF2B5EF4-FFF2-40B4-BE49-F238E27FC236}">
                        <a16:creationId xmlns:a16="http://schemas.microsoft.com/office/drawing/2014/main" id="{5E488330-447E-4E1C-90E6-706EC7BF83E4}"/>
                      </a:ext>
                    </a:extLst>
                  </p:cNvPr>
                  <p:cNvSpPr txBox="1"/>
                  <p:nvPr/>
                </p:nvSpPr>
                <p:spPr>
                  <a:xfrm>
                    <a:off x="8190446" y="4429284"/>
                    <a:ext cx="3415161" cy="3908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Cost (£)</a:t>
                    </a:r>
                  </a:p>
                </p:txBody>
              </p:sp>
            </p:grpSp>
            <p:grpSp>
              <p:nvGrpSpPr>
                <p:cNvPr id="87" name="Group 86">
                  <a:extLst>
                    <a:ext uri="{FF2B5EF4-FFF2-40B4-BE49-F238E27FC236}">
                      <a16:creationId xmlns:a16="http://schemas.microsoft.com/office/drawing/2014/main" id="{AA8F4183-83ED-4A75-BD52-BF8AAFBB1EA2}"/>
                    </a:ext>
                  </a:extLst>
                </p:cNvPr>
                <p:cNvGrpSpPr/>
                <p:nvPr/>
              </p:nvGrpSpPr>
              <p:grpSpPr>
                <a:xfrm>
                  <a:off x="1104226" y="2030454"/>
                  <a:ext cx="5853477" cy="231567"/>
                  <a:chOff x="1214329" y="4578859"/>
                  <a:chExt cx="5853477" cy="231567"/>
                </a:xfrm>
              </p:grpSpPr>
              <p:cxnSp>
                <p:nvCxnSpPr>
                  <p:cNvPr id="94" name="Straight Connector 93">
                    <a:extLst>
                      <a:ext uri="{FF2B5EF4-FFF2-40B4-BE49-F238E27FC236}">
                        <a16:creationId xmlns:a16="http://schemas.microsoft.com/office/drawing/2014/main" id="{03D48E02-C2B8-464C-90E7-95A8B518C20A}"/>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976531B-AC0B-4BC6-898A-928F06186A18}"/>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910B58F0-0047-474F-A248-A491D5F7D35F}"/>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278ABD77-5B0A-4837-A284-B2DEAEF290DA}"/>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8" name="Group 87">
                  <a:extLst>
                    <a:ext uri="{FF2B5EF4-FFF2-40B4-BE49-F238E27FC236}">
                      <a16:creationId xmlns:a16="http://schemas.microsoft.com/office/drawing/2014/main" id="{791578A9-BEAC-4787-A22F-0DAB74282FFD}"/>
                    </a:ext>
                  </a:extLst>
                </p:cNvPr>
                <p:cNvGrpSpPr/>
                <p:nvPr/>
              </p:nvGrpSpPr>
              <p:grpSpPr>
                <a:xfrm>
                  <a:off x="1114373" y="2506534"/>
                  <a:ext cx="5853477" cy="231567"/>
                  <a:chOff x="1214329" y="4578859"/>
                  <a:chExt cx="5853477" cy="231567"/>
                </a:xfrm>
              </p:grpSpPr>
              <p:cxnSp>
                <p:nvCxnSpPr>
                  <p:cNvPr id="90" name="Straight Connector 89">
                    <a:extLst>
                      <a:ext uri="{FF2B5EF4-FFF2-40B4-BE49-F238E27FC236}">
                        <a16:creationId xmlns:a16="http://schemas.microsoft.com/office/drawing/2014/main" id="{CF8DA309-3F3D-45F2-858D-812425CC37F5}"/>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507C5F7-EC31-4597-BFFA-6F2C651715BE}"/>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DE160EC-6BD4-4757-9D7D-01010A85D077}"/>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8B504C39-28E9-4EB0-8572-AD26C321C1A8}"/>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9" name="Rectangle 88">
                  <a:extLst>
                    <a:ext uri="{FF2B5EF4-FFF2-40B4-BE49-F238E27FC236}">
                      <a16:creationId xmlns:a16="http://schemas.microsoft.com/office/drawing/2014/main" id="{2FF357B1-2375-4874-828F-2BCEFAB24E73}"/>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cxnSp>
            <p:nvCxnSpPr>
              <p:cNvPr id="77" name="Straight Connector 76">
                <a:extLst>
                  <a:ext uri="{FF2B5EF4-FFF2-40B4-BE49-F238E27FC236}">
                    <a16:creationId xmlns:a16="http://schemas.microsoft.com/office/drawing/2014/main" id="{17996B24-9A10-4966-9173-8F8C4E141A1B}"/>
                  </a:ext>
                </a:extLst>
              </p:cNvPr>
              <p:cNvCxnSpPr>
                <a:cxnSpLocks/>
              </p:cNvCxnSpPr>
              <p:nvPr/>
            </p:nvCxnSpPr>
            <p:spPr>
              <a:xfrm flipV="1">
                <a:off x="1517290" y="4627585"/>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2A5214C-0EF9-4C21-A39E-F913861273FD}"/>
                  </a:ext>
                </a:extLst>
              </p:cNvPr>
              <p:cNvCxnSpPr>
                <a:cxnSpLocks/>
              </p:cNvCxnSpPr>
              <p:nvPr/>
            </p:nvCxnSpPr>
            <p:spPr>
              <a:xfrm flipV="1">
                <a:off x="1539064" y="5099298"/>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A21396E-B306-4535-88A8-01FE82179BD1}"/>
                  </a:ext>
                </a:extLst>
              </p:cNvPr>
              <p:cNvSpPr txBox="1"/>
              <p:nvPr/>
            </p:nvSpPr>
            <p:spPr>
              <a:xfrm>
                <a:off x="1262614" y="5366718"/>
                <a:ext cx="622411"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25</a:t>
                </a:r>
              </a:p>
            </p:txBody>
          </p:sp>
          <p:sp>
            <p:nvSpPr>
              <p:cNvPr id="80" name="TextBox 79">
                <a:extLst>
                  <a:ext uri="{FF2B5EF4-FFF2-40B4-BE49-F238E27FC236}">
                    <a16:creationId xmlns:a16="http://schemas.microsoft.com/office/drawing/2014/main" id="{0C14CFCA-6726-4E89-AF8B-DBAD87274357}"/>
                  </a:ext>
                </a:extLst>
              </p:cNvPr>
              <p:cNvSpPr txBox="1"/>
              <p:nvPr/>
            </p:nvSpPr>
            <p:spPr>
              <a:xfrm>
                <a:off x="1327688" y="4235780"/>
                <a:ext cx="52500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1</a:t>
                </a:r>
              </a:p>
            </p:txBody>
          </p:sp>
        </p:grpSp>
        <p:sp>
          <p:nvSpPr>
            <p:cNvPr id="73" name="Arc 72">
              <a:extLst>
                <a:ext uri="{FF2B5EF4-FFF2-40B4-BE49-F238E27FC236}">
                  <a16:creationId xmlns:a16="http://schemas.microsoft.com/office/drawing/2014/main" id="{8E99D4BB-27D5-426E-8122-BC1CC8A842B1}"/>
                </a:ext>
              </a:extLst>
            </p:cNvPr>
            <p:cNvSpPr/>
            <p:nvPr/>
          </p:nvSpPr>
          <p:spPr>
            <a:xfrm>
              <a:off x="6417418" y="1610313"/>
              <a:ext cx="3247517" cy="496778"/>
            </a:xfrm>
            <a:prstGeom prst="arc">
              <a:avLst>
                <a:gd name="adj1" fmla="val 10997979"/>
                <a:gd name="adj2" fmla="val 83767"/>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74" name="Arc 73">
              <a:extLst>
                <a:ext uri="{FF2B5EF4-FFF2-40B4-BE49-F238E27FC236}">
                  <a16:creationId xmlns:a16="http://schemas.microsoft.com/office/drawing/2014/main" id="{AF55682E-C669-448E-A345-20D3EE97D78D}"/>
                </a:ext>
              </a:extLst>
            </p:cNvPr>
            <p:cNvSpPr/>
            <p:nvPr/>
          </p:nvSpPr>
          <p:spPr>
            <a:xfrm flipV="1">
              <a:off x="6474088" y="2965870"/>
              <a:ext cx="3247517" cy="413412"/>
            </a:xfrm>
            <a:prstGeom prst="arc">
              <a:avLst>
                <a:gd name="adj1" fmla="val 10836673"/>
                <a:gd name="adj2" fmla="val 88829"/>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75" name="TextBox 74">
              <a:extLst>
                <a:ext uri="{FF2B5EF4-FFF2-40B4-BE49-F238E27FC236}">
                  <a16:creationId xmlns:a16="http://schemas.microsoft.com/office/drawing/2014/main" id="{EC0CB069-68D3-4795-BC86-D50F1D983828}"/>
                </a:ext>
              </a:extLst>
            </p:cNvPr>
            <p:cNvSpPr txBox="1"/>
            <p:nvPr/>
          </p:nvSpPr>
          <p:spPr>
            <a:xfrm>
              <a:off x="9445549" y="2779687"/>
              <a:ext cx="525466" cy="307777"/>
            </a:xfrm>
            <a:prstGeom prst="rect">
              <a:avLst/>
            </a:prstGeom>
            <a:noFill/>
          </p:spPr>
          <p:txBody>
            <a:bodyPr wrap="square" rtlCol="0">
              <a:spAutoFit/>
            </a:bodyPr>
            <a:lstStyle/>
            <a:p>
              <a:r>
                <a:rPr lang="en-GB" sz="1400" dirty="0">
                  <a:solidFill>
                    <a:srgbClr val="BE0064"/>
                  </a:solidFill>
                  <a:latin typeface="Arial" panose="020B0604020202020204" pitchFamily="34" charset="0"/>
                  <a:cs typeface="Arial" panose="020B0604020202020204" pitchFamily="34" charset="0"/>
                </a:rPr>
                <a:t>275</a:t>
              </a:r>
            </a:p>
          </p:txBody>
        </p:sp>
        <p:sp>
          <p:nvSpPr>
            <p:cNvPr id="171" name="TextBox 170">
              <a:extLst>
                <a:ext uri="{FF2B5EF4-FFF2-40B4-BE49-F238E27FC236}">
                  <a16:creationId xmlns:a16="http://schemas.microsoft.com/office/drawing/2014/main" id="{4991A40B-F9EA-4BF3-AE64-3AE379805DD3}"/>
                </a:ext>
              </a:extLst>
            </p:cNvPr>
            <p:cNvSpPr txBox="1"/>
            <p:nvPr/>
          </p:nvSpPr>
          <p:spPr>
            <a:xfrm>
              <a:off x="7864950" y="1578462"/>
              <a:ext cx="811743"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×11</a:t>
              </a:r>
            </a:p>
          </p:txBody>
        </p:sp>
        <p:sp>
          <p:nvSpPr>
            <p:cNvPr id="172" name="TextBox 171">
              <a:extLst>
                <a:ext uri="{FF2B5EF4-FFF2-40B4-BE49-F238E27FC236}">
                  <a16:creationId xmlns:a16="http://schemas.microsoft.com/office/drawing/2014/main" id="{63C70A1F-3597-49A8-B6E2-50879661153C}"/>
                </a:ext>
              </a:extLst>
            </p:cNvPr>
            <p:cNvSpPr txBox="1"/>
            <p:nvPr/>
          </p:nvSpPr>
          <p:spPr>
            <a:xfrm>
              <a:off x="7832558" y="3073009"/>
              <a:ext cx="811743"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×11</a:t>
              </a:r>
            </a:p>
          </p:txBody>
        </p:sp>
        <p:sp>
          <p:nvSpPr>
            <p:cNvPr id="174" name="Arc 173">
              <a:extLst>
                <a:ext uri="{FF2B5EF4-FFF2-40B4-BE49-F238E27FC236}">
                  <a16:creationId xmlns:a16="http://schemas.microsoft.com/office/drawing/2014/main" id="{860B5C4D-4890-45E0-8390-88A1A7A0A2EE}"/>
                </a:ext>
              </a:extLst>
            </p:cNvPr>
            <p:cNvSpPr/>
            <p:nvPr/>
          </p:nvSpPr>
          <p:spPr>
            <a:xfrm flipV="1">
              <a:off x="6499956" y="1827326"/>
              <a:ext cx="342798" cy="356811"/>
            </a:xfrm>
            <a:prstGeom prst="arc">
              <a:avLst>
                <a:gd name="adj1" fmla="val 1244389"/>
                <a:gd name="adj2" fmla="val 10609234"/>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a:p>
          </p:txBody>
        </p:sp>
        <p:sp>
          <p:nvSpPr>
            <p:cNvPr id="175" name="Arc 174">
              <a:extLst>
                <a:ext uri="{FF2B5EF4-FFF2-40B4-BE49-F238E27FC236}">
                  <a16:creationId xmlns:a16="http://schemas.microsoft.com/office/drawing/2014/main" id="{483FF542-DD8A-4028-B2AF-1BFCE129B79E}"/>
                </a:ext>
              </a:extLst>
            </p:cNvPr>
            <p:cNvSpPr/>
            <p:nvPr/>
          </p:nvSpPr>
          <p:spPr>
            <a:xfrm flipV="1">
              <a:off x="6487313" y="2781649"/>
              <a:ext cx="407904" cy="386845"/>
            </a:xfrm>
            <a:prstGeom prst="arc">
              <a:avLst>
                <a:gd name="adj1" fmla="val 11185847"/>
                <a:gd name="adj2" fmla="val 20356600"/>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dirty="0"/>
            </a:p>
          </p:txBody>
        </p:sp>
        <p:sp>
          <p:nvSpPr>
            <p:cNvPr id="176" name="TextBox 175">
              <a:extLst>
                <a:ext uri="{FF2B5EF4-FFF2-40B4-BE49-F238E27FC236}">
                  <a16:creationId xmlns:a16="http://schemas.microsoft.com/office/drawing/2014/main" id="{B2477FF1-E639-4FBA-B2D3-7F6097FA6EF7}"/>
                </a:ext>
              </a:extLst>
            </p:cNvPr>
            <p:cNvSpPr txBox="1"/>
            <p:nvPr/>
          </p:nvSpPr>
          <p:spPr>
            <a:xfrm>
              <a:off x="6726567" y="1673064"/>
              <a:ext cx="811743"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sp>
          <p:nvSpPr>
            <p:cNvPr id="177" name="TextBox 176">
              <a:extLst>
                <a:ext uri="{FF2B5EF4-FFF2-40B4-BE49-F238E27FC236}">
                  <a16:creationId xmlns:a16="http://schemas.microsoft.com/office/drawing/2014/main" id="{136B0D2E-8D11-47E6-8685-C2DDD506CE6A}"/>
                </a:ext>
              </a:extLst>
            </p:cNvPr>
            <p:cNvSpPr txBox="1"/>
            <p:nvPr/>
          </p:nvSpPr>
          <p:spPr>
            <a:xfrm>
              <a:off x="6756356" y="3012956"/>
              <a:ext cx="811743" cy="307777"/>
            </a:xfrm>
            <a:prstGeom prst="rect">
              <a:avLst/>
            </a:prstGeom>
            <a:noFill/>
          </p:spPr>
          <p:txBody>
            <a:bodyPr wrap="square" rtlCol="0">
              <a:spAutoFit/>
            </a:bodyPr>
            <a:lstStyle/>
            <a:p>
              <a:r>
                <a:rPr lang="en-GB" sz="1400" b="1" dirty="0">
                  <a:solidFill>
                    <a:srgbClr val="BE0064"/>
                  </a:solidFill>
                  <a:latin typeface="Arial" panose="020B0604020202020204" pitchFamily="34" charset="0"/>
                  <a:cs typeface="Arial" panose="020B0604020202020204" pitchFamily="34" charset="0"/>
                </a:rPr>
                <a:t>÷2</a:t>
              </a:r>
            </a:p>
          </p:txBody>
        </p:sp>
      </p:grpSp>
    </p:spTree>
    <p:extLst>
      <p:ext uri="{BB962C8B-B14F-4D97-AF65-F5344CB8AC3E}">
        <p14:creationId xmlns:p14="http://schemas.microsoft.com/office/powerpoint/2010/main" val="320779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Direct proportion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391639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rgbClr val="BE0064"/>
            </a:solidFill>
            <a:ln w="38100">
              <a:solidFill>
                <a:srgbClr val="BE0064"/>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4"/>
            <a:ext cx="7551002" cy="3382977"/>
          </a:xfrm>
          <a:prstGeom prst="rect">
            <a:avLst/>
          </a:prstGeom>
          <a:noFill/>
        </p:spPr>
        <p:txBody>
          <a:bodyPr wrap="square" rtlCol="0">
            <a:spAutoFit/>
          </a:bodyPr>
          <a:lstStyle/>
          <a:p>
            <a:pPr>
              <a:spcAft>
                <a:spcPts val="600"/>
              </a:spcAft>
            </a:pPr>
            <a:r>
              <a:rPr lang="en-GB" sz="2800" dirty="0">
                <a:latin typeface="Arial" panose="020B0604020202020204" pitchFamily="34" charset="0"/>
                <a:cs typeface="Arial" panose="020B0604020202020204" pitchFamily="34" charset="0"/>
              </a:rPr>
              <a:t>If two quantities are in direct proportion:</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as one value gets bigger, so does the other (by the same multiplier)</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a​s one value gets smaller, so does the other (by the same divisor)</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if one value is 0, then the other value is 0.</a:t>
            </a:r>
            <a:r>
              <a:rPr lang="en-US" sz="2800" dirty="0">
                <a:latin typeface="Arial" panose="020B0604020202020204" pitchFamily="34" charset="0"/>
                <a:cs typeface="Arial" panose="020B0604020202020204" pitchFamily="34" charset="0"/>
              </a:rPr>
              <a:t> </a:t>
            </a: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34758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13983" y="112165"/>
            <a:ext cx="852854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Cost of stay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rgbClr val="BE0064"/>
          </a:solidFill>
          <a:ln>
            <a:solidFill>
              <a:srgbClr val="BE0064"/>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5" name="TextBox 4">
            <a:extLst>
              <a:ext uri="{FF2B5EF4-FFF2-40B4-BE49-F238E27FC236}">
                <a16:creationId xmlns:a16="http://schemas.microsoft.com/office/drawing/2014/main" id="{B0AB6807-1007-2C40-ACD3-85A647021B46}"/>
              </a:ext>
            </a:extLst>
          </p:cNvPr>
          <p:cNvSpPr txBox="1"/>
          <p:nvPr/>
        </p:nvSpPr>
        <p:spPr>
          <a:xfrm>
            <a:off x="1238737" y="1323246"/>
            <a:ext cx="4883468" cy="5176203"/>
          </a:xfrm>
          <a:prstGeom prst="rect">
            <a:avLst/>
          </a:prstGeom>
          <a:noFill/>
        </p:spPr>
        <p:txBody>
          <a:bodyPr wrap="square" rtlCol="0">
            <a:spAutoFit/>
          </a:bodyPr>
          <a:lstStyle/>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Work through a question on your own.</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Take turns to explain your method to your partner.</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If your partner used the same method they must describe their thinking in their own words.</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If they used a different approach they must explain their thinking.</a:t>
            </a:r>
          </a:p>
          <a:p>
            <a:pPr>
              <a:lnSpc>
                <a:spcPts val="3100"/>
              </a:lnSpc>
              <a:spcAft>
                <a:spcPts val="600"/>
              </a:spcAft>
            </a:pPr>
            <a:endParaRPr lang="en-US" sz="28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C8BEB7F0-ADF4-4466-A020-B8082546C61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855693" y="1226325"/>
            <a:ext cx="4233223" cy="493748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541215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Ways of working</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59" name="Isosceles Triangle 158">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0F82D19D-1FB9-47B5-A87D-36C07F3B87C2}"/>
              </a:ext>
            </a:extLst>
          </p:cNvPr>
          <p:cNvSpPr txBox="1"/>
          <p:nvPr/>
        </p:nvSpPr>
        <p:spPr>
          <a:xfrm>
            <a:off x="10562" y="112167"/>
            <a:ext cx="1406193" cy="398995"/>
          </a:xfrm>
          <a:prstGeom prst="rect">
            <a:avLst/>
          </a:prstGeom>
          <a:solidFill>
            <a:srgbClr val="BE0064"/>
          </a:solidFill>
          <a:ln>
            <a:solidFill>
              <a:srgbClr val="BE0064"/>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6" name="Group 5" descr="Double number line with 0, 2, 5 and 11 marked on the top, number of nights stay, line and 0, 60, blank answer space, blank answer space on the bottom, cost in Euros, line.">
            <a:extLst>
              <a:ext uri="{FF2B5EF4-FFF2-40B4-BE49-F238E27FC236}">
                <a16:creationId xmlns:a16="http://schemas.microsoft.com/office/drawing/2014/main" id="{94D448ED-2BA2-4112-A322-9F712D5211F2}"/>
              </a:ext>
            </a:extLst>
          </p:cNvPr>
          <p:cNvGrpSpPr/>
          <p:nvPr/>
        </p:nvGrpSpPr>
        <p:grpSpPr>
          <a:xfrm>
            <a:off x="2318791" y="1184357"/>
            <a:ext cx="7721680" cy="1506263"/>
            <a:chOff x="3298517" y="1203800"/>
            <a:chExt cx="7600639" cy="1506263"/>
          </a:xfrm>
        </p:grpSpPr>
        <p:grpSp>
          <p:nvGrpSpPr>
            <p:cNvPr id="29" name="Group 28">
              <a:extLst>
                <a:ext uri="{FF2B5EF4-FFF2-40B4-BE49-F238E27FC236}">
                  <a16:creationId xmlns:a16="http://schemas.microsoft.com/office/drawing/2014/main" id="{DBA8C48B-15DB-49EB-9D27-51387764F9D2}"/>
                </a:ext>
              </a:extLst>
            </p:cNvPr>
            <p:cNvGrpSpPr/>
            <p:nvPr/>
          </p:nvGrpSpPr>
          <p:grpSpPr>
            <a:xfrm>
              <a:off x="3431198" y="1553234"/>
              <a:ext cx="4865503" cy="215607"/>
              <a:chOff x="1416755" y="5533572"/>
              <a:chExt cx="7326192" cy="294105"/>
            </a:xfrm>
          </p:grpSpPr>
          <p:cxnSp>
            <p:nvCxnSpPr>
              <p:cNvPr id="34" name="Straight Connector 33">
                <a:extLst>
                  <a:ext uri="{FF2B5EF4-FFF2-40B4-BE49-F238E27FC236}">
                    <a16:creationId xmlns:a16="http://schemas.microsoft.com/office/drawing/2014/main" id="{E05DD525-536B-4D26-A8EF-CE6A991B7F83}"/>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A50578E-364C-4A0E-9018-6030A295F0A0}"/>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51C042-EB5F-45D2-BA8C-A958A8815037}"/>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9C76F0D-129C-4064-A3A1-03958045CFF7}"/>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87C647D8-4712-4B13-848D-2A7084BB8DCC}"/>
                </a:ext>
              </a:extLst>
            </p:cNvPr>
            <p:cNvSpPr txBox="1"/>
            <p:nvPr/>
          </p:nvSpPr>
          <p:spPr>
            <a:xfrm>
              <a:off x="3298517" y="1203800"/>
              <a:ext cx="436393"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31" name="TextBox 30">
              <a:extLst>
                <a:ext uri="{FF2B5EF4-FFF2-40B4-BE49-F238E27FC236}">
                  <a16:creationId xmlns:a16="http://schemas.microsoft.com/office/drawing/2014/main" id="{5F35533A-FE3E-466D-8A21-7A17F0578A18}"/>
                </a:ext>
              </a:extLst>
            </p:cNvPr>
            <p:cNvSpPr txBox="1"/>
            <p:nvPr/>
          </p:nvSpPr>
          <p:spPr>
            <a:xfrm>
              <a:off x="4144243" y="1203800"/>
              <a:ext cx="436393"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a:t>
              </a:r>
            </a:p>
          </p:txBody>
        </p:sp>
        <p:sp>
          <p:nvSpPr>
            <p:cNvPr id="32" name="TextBox 31">
              <a:extLst>
                <a:ext uri="{FF2B5EF4-FFF2-40B4-BE49-F238E27FC236}">
                  <a16:creationId xmlns:a16="http://schemas.microsoft.com/office/drawing/2014/main" id="{23456214-0A08-4132-8586-55628A40B8AA}"/>
                </a:ext>
              </a:extLst>
            </p:cNvPr>
            <p:cNvSpPr txBox="1"/>
            <p:nvPr/>
          </p:nvSpPr>
          <p:spPr>
            <a:xfrm>
              <a:off x="7806731" y="1203800"/>
              <a:ext cx="653247"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11</a:t>
              </a:r>
            </a:p>
          </p:txBody>
        </p:sp>
        <p:sp>
          <p:nvSpPr>
            <p:cNvPr id="33" name="TextBox 32">
              <a:extLst>
                <a:ext uri="{FF2B5EF4-FFF2-40B4-BE49-F238E27FC236}">
                  <a16:creationId xmlns:a16="http://schemas.microsoft.com/office/drawing/2014/main" id="{E95A53F1-0F14-4B87-8DCB-A74130AADB2A}"/>
                </a:ext>
              </a:extLst>
            </p:cNvPr>
            <p:cNvSpPr txBox="1"/>
            <p:nvPr/>
          </p:nvSpPr>
          <p:spPr>
            <a:xfrm>
              <a:off x="8392877" y="1423415"/>
              <a:ext cx="2506279"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No. of nights stay</a:t>
              </a:r>
            </a:p>
          </p:txBody>
        </p:sp>
        <p:grpSp>
          <p:nvGrpSpPr>
            <p:cNvPr id="16" name="Group 15">
              <a:extLst>
                <a:ext uri="{FF2B5EF4-FFF2-40B4-BE49-F238E27FC236}">
                  <a16:creationId xmlns:a16="http://schemas.microsoft.com/office/drawing/2014/main" id="{303AB684-AAC7-4AA0-978A-60F16AA48BA6}"/>
                </a:ext>
              </a:extLst>
            </p:cNvPr>
            <p:cNvGrpSpPr/>
            <p:nvPr/>
          </p:nvGrpSpPr>
          <p:grpSpPr>
            <a:xfrm>
              <a:off x="3298517" y="1954561"/>
              <a:ext cx="7600639" cy="746295"/>
              <a:chOff x="1248659" y="5447290"/>
              <a:chExt cx="10356948" cy="1018004"/>
            </a:xfrm>
          </p:grpSpPr>
          <p:grpSp>
            <p:nvGrpSpPr>
              <p:cNvPr id="18" name="Group 17">
                <a:extLst>
                  <a:ext uri="{FF2B5EF4-FFF2-40B4-BE49-F238E27FC236}">
                    <a16:creationId xmlns:a16="http://schemas.microsoft.com/office/drawing/2014/main" id="{E95F62D6-86DA-4B12-8789-F7C3DBEE943D}"/>
                  </a:ext>
                </a:extLst>
              </p:cNvPr>
              <p:cNvGrpSpPr/>
              <p:nvPr/>
            </p:nvGrpSpPr>
            <p:grpSpPr>
              <a:xfrm>
                <a:off x="1248659" y="5447290"/>
                <a:ext cx="10356948" cy="1007802"/>
                <a:chOff x="1248659" y="4429284"/>
                <a:chExt cx="10356948" cy="1007802"/>
              </a:xfrm>
            </p:grpSpPr>
            <p:grpSp>
              <p:nvGrpSpPr>
                <p:cNvPr id="20" name="Group 19">
                  <a:extLst>
                    <a:ext uri="{FF2B5EF4-FFF2-40B4-BE49-F238E27FC236}">
                      <a16:creationId xmlns:a16="http://schemas.microsoft.com/office/drawing/2014/main" id="{7CD9515E-71B5-4315-AEB6-C48F68359FA1}"/>
                    </a:ext>
                  </a:extLst>
                </p:cNvPr>
                <p:cNvGrpSpPr/>
                <p:nvPr/>
              </p:nvGrpSpPr>
              <p:grpSpPr>
                <a:xfrm>
                  <a:off x="1429455" y="4606367"/>
                  <a:ext cx="6629938" cy="294105"/>
                  <a:chOff x="1416755" y="5533572"/>
                  <a:chExt cx="7326192" cy="294105"/>
                </a:xfrm>
              </p:grpSpPr>
              <p:cxnSp>
                <p:nvCxnSpPr>
                  <p:cNvPr id="25" name="Straight Connector 24">
                    <a:extLst>
                      <a:ext uri="{FF2B5EF4-FFF2-40B4-BE49-F238E27FC236}">
                        <a16:creationId xmlns:a16="http://schemas.microsoft.com/office/drawing/2014/main" id="{64534869-0574-481D-B07E-C80C38D70678}"/>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7EC1C57-5A41-4F05-A229-5C72E08AD261}"/>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EA0C52B-0C72-44BD-8756-B023CBCE6882}"/>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A62904A-443F-4485-817D-88F24277CBD9}"/>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92310881-C4D3-4BB1-89B3-435BC66A8C11}"/>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23" name="TextBox 22">
                  <a:extLst>
                    <a:ext uri="{FF2B5EF4-FFF2-40B4-BE49-F238E27FC236}">
                      <a16:creationId xmlns:a16="http://schemas.microsoft.com/office/drawing/2014/main" id="{4596784E-59C9-46D3-89BA-C7F3FAE48AEA}"/>
                    </a:ext>
                  </a:extLst>
                </p:cNvPr>
                <p:cNvSpPr txBox="1"/>
                <p:nvPr/>
              </p:nvSpPr>
              <p:spPr>
                <a:xfrm>
                  <a:off x="2313995" y="4891305"/>
                  <a:ext cx="704974"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60</a:t>
                  </a:r>
                </a:p>
              </p:txBody>
            </p:sp>
            <p:sp>
              <p:nvSpPr>
                <p:cNvPr id="24" name="TextBox 23">
                  <a:extLst>
                    <a:ext uri="{FF2B5EF4-FFF2-40B4-BE49-F238E27FC236}">
                      <a16:creationId xmlns:a16="http://schemas.microsoft.com/office/drawing/2014/main" id="{BE7CF292-F540-437D-A94D-95A4CB4BFF6D}"/>
                    </a:ext>
                  </a:extLst>
                </p:cNvPr>
                <p:cNvSpPr txBox="1"/>
                <p:nvPr/>
              </p:nvSpPr>
              <p:spPr>
                <a:xfrm>
                  <a:off x="8190447" y="4429284"/>
                  <a:ext cx="3415160"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Euros</a:t>
                  </a:r>
                </a:p>
              </p:txBody>
            </p:sp>
          </p:grpSp>
          <p:sp>
            <p:nvSpPr>
              <p:cNvPr id="19" name="Rectangle 18">
                <a:extLst>
                  <a:ext uri="{FF2B5EF4-FFF2-40B4-BE49-F238E27FC236}">
                    <a16:creationId xmlns:a16="http://schemas.microsoft.com/office/drawing/2014/main" id="{ADE063B5-EC95-4F5A-A75A-F2B5A1126816}"/>
                  </a:ext>
                </a:extLst>
              </p:cNvPr>
              <p:cNvSpPr/>
              <p:nvPr/>
            </p:nvSpPr>
            <p:spPr>
              <a:xfrm>
                <a:off x="7300304" y="6004987"/>
                <a:ext cx="890142" cy="46030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38" name="Straight Connector 37">
              <a:extLst>
                <a:ext uri="{FF2B5EF4-FFF2-40B4-BE49-F238E27FC236}">
                  <a16:creationId xmlns:a16="http://schemas.microsoft.com/office/drawing/2014/main" id="{30B9DC14-0387-4051-8D28-D6B3AEEB2980}"/>
                </a:ext>
              </a:extLst>
            </p:cNvPr>
            <p:cNvCxnSpPr>
              <a:cxnSpLocks/>
            </p:cNvCxnSpPr>
            <p:nvPr/>
          </p:nvCxnSpPr>
          <p:spPr>
            <a:xfrm flipV="1">
              <a:off x="5476722" y="156220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B9311B1-5A79-4544-9978-D7F1C80FE8A2}"/>
                </a:ext>
              </a:extLst>
            </p:cNvPr>
            <p:cNvCxnSpPr>
              <a:cxnSpLocks/>
            </p:cNvCxnSpPr>
            <p:nvPr/>
          </p:nvCxnSpPr>
          <p:spPr>
            <a:xfrm flipV="1">
              <a:off x="5467761" y="209111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1CACD3F0-B36A-4FB5-B9E1-27FCB9A5F274}"/>
                </a:ext>
              </a:extLst>
            </p:cNvPr>
            <p:cNvSpPr/>
            <p:nvPr/>
          </p:nvSpPr>
          <p:spPr>
            <a:xfrm>
              <a:off x="5150098" y="2372614"/>
              <a:ext cx="653247" cy="3374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1" name="TextBox 40">
              <a:extLst>
                <a:ext uri="{FF2B5EF4-FFF2-40B4-BE49-F238E27FC236}">
                  <a16:creationId xmlns:a16="http://schemas.microsoft.com/office/drawing/2014/main" id="{145CC135-2225-46BA-8532-AC3ED1C8A775}"/>
                </a:ext>
              </a:extLst>
            </p:cNvPr>
            <p:cNvSpPr txBox="1"/>
            <p:nvPr/>
          </p:nvSpPr>
          <p:spPr>
            <a:xfrm>
              <a:off x="5300691" y="1203800"/>
              <a:ext cx="436393"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5</a:t>
              </a:r>
            </a:p>
          </p:txBody>
        </p:sp>
      </p:grpSp>
      <p:grpSp>
        <p:nvGrpSpPr>
          <p:cNvPr id="42" name="Group 41" descr="Double number line with 0, 2, 5 and 11 marked on the top, number of nights stay, line and 0, blank answer space, 2400, blank answer space on the bottom, cost in South African Rand, line.">
            <a:extLst>
              <a:ext uri="{FF2B5EF4-FFF2-40B4-BE49-F238E27FC236}">
                <a16:creationId xmlns:a16="http://schemas.microsoft.com/office/drawing/2014/main" id="{B60B75D2-5A7E-4D5C-B3F3-21AB2F9E92B8}"/>
              </a:ext>
            </a:extLst>
          </p:cNvPr>
          <p:cNvGrpSpPr/>
          <p:nvPr/>
        </p:nvGrpSpPr>
        <p:grpSpPr>
          <a:xfrm>
            <a:off x="2318791" y="2967774"/>
            <a:ext cx="8464643" cy="1489575"/>
            <a:chOff x="3298517" y="1203800"/>
            <a:chExt cx="8464643" cy="1489575"/>
          </a:xfrm>
        </p:grpSpPr>
        <p:grpSp>
          <p:nvGrpSpPr>
            <p:cNvPr id="43" name="Group 42">
              <a:extLst>
                <a:ext uri="{FF2B5EF4-FFF2-40B4-BE49-F238E27FC236}">
                  <a16:creationId xmlns:a16="http://schemas.microsoft.com/office/drawing/2014/main" id="{38FF0338-1FAB-4AB2-8675-76E7568622DE}"/>
                </a:ext>
              </a:extLst>
            </p:cNvPr>
            <p:cNvGrpSpPr/>
            <p:nvPr/>
          </p:nvGrpSpPr>
          <p:grpSpPr>
            <a:xfrm>
              <a:off x="3431198" y="1553234"/>
              <a:ext cx="4865503" cy="215607"/>
              <a:chOff x="1416755" y="5533572"/>
              <a:chExt cx="7326192" cy="294105"/>
            </a:xfrm>
          </p:grpSpPr>
          <p:cxnSp>
            <p:nvCxnSpPr>
              <p:cNvPr id="63" name="Straight Connector 62">
                <a:extLst>
                  <a:ext uri="{FF2B5EF4-FFF2-40B4-BE49-F238E27FC236}">
                    <a16:creationId xmlns:a16="http://schemas.microsoft.com/office/drawing/2014/main" id="{4D082A1A-306D-4F09-88F0-1FD4173707E9}"/>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D7EF09D5-16E6-4F62-9BFF-596AD9D70091}"/>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04ED8F2-F12A-49C2-AC8E-37CD32ADCA8E}"/>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0F0CF2D-6FA7-4328-9D40-BF515A707877}"/>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TextBox 43">
              <a:extLst>
                <a:ext uri="{FF2B5EF4-FFF2-40B4-BE49-F238E27FC236}">
                  <a16:creationId xmlns:a16="http://schemas.microsoft.com/office/drawing/2014/main" id="{220ED880-75C3-4D35-B3AA-826C5E3AA668}"/>
                </a:ext>
              </a:extLst>
            </p:cNvPr>
            <p:cNvSpPr txBox="1"/>
            <p:nvPr/>
          </p:nvSpPr>
          <p:spPr>
            <a:xfrm>
              <a:off x="3298517" y="1203800"/>
              <a:ext cx="436393"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45" name="TextBox 44">
              <a:extLst>
                <a:ext uri="{FF2B5EF4-FFF2-40B4-BE49-F238E27FC236}">
                  <a16:creationId xmlns:a16="http://schemas.microsoft.com/office/drawing/2014/main" id="{BF248270-8AA4-4580-A453-3B191FFB2B79}"/>
                </a:ext>
              </a:extLst>
            </p:cNvPr>
            <p:cNvSpPr txBox="1"/>
            <p:nvPr/>
          </p:nvSpPr>
          <p:spPr>
            <a:xfrm>
              <a:off x="4144243" y="1203800"/>
              <a:ext cx="436393"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a:t>
              </a:r>
            </a:p>
          </p:txBody>
        </p:sp>
        <p:sp>
          <p:nvSpPr>
            <p:cNvPr id="46" name="TextBox 45">
              <a:extLst>
                <a:ext uri="{FF2B5EF4-FFF2-40B4-BE49-F238E27FC236}">
                  <a16:creationId xmlns:a16="http://schemas.microsoft.com/office/drawing/2014/main" id="{A0DE009E-FBFB-44B9-BCA4-175E4E30F649}"/>
                </a:ext>
              </a:extLst>
            </p:cNvPr>
            <p:cNvSpPr txBox="1"/>
            <p:nvPr/>
          </p:nvSpPr>
          <p:spPr>
            <a:xfrm>
              <a:off x="7806731" y="1203800"/>
              <a:ext cx="653247"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11</a:t>
              </a:r>
            </a:p>
          </p:txBody>
        </p:sp>
        <p:sp>
          <p:nvSpPr>
            <p:cNvPr id="47" name="TextBox 46">
              <a:extLst>
                <a:ext uri="{FF2B5EF4-FFF2-40B4-BE49-F238E27FC236}">
                  <a16:creationId xmlns:a16="http://schemas.microsoft.com/office/drawing/2014/main" id="{17DCA25F-53D5-405C-A7A3-0D6BFCD68DD5}"/>
                </a:ext>
              </a:extLst>
            </p:cNvPr>
            <p:cNvSpPr txBox="1"/>
            <p:nvPr/>
          </p:nvSpPr>
          <p:spPr>
            <a:xfrm>
              <a:off x="8392877" y="1423415"/>
              <a:ext cx="2506279"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No. of nights stay</a:t>
              </a:r>
            </a:p>
          </p:txBody>
        </p:sp>
        <p:grpSp>
          <p:nvGrpSpPr>
            <p:cNvPr id="48" name="Group 47">
              <a:extLst>
                <a:ext uri="{FF2B5EF4-FFF2-40B4-BE49-F238E27FC236}">
                  <a16:creationId xmlns:a16="http://schemas.microsoft.com/office/drawing/2014/main" id="{02D076D9-655F-4D39-8F48-7E99E2219177}"/>
                </a:ext>
              </a:extLst>
            </p:cNvPr>
            <p:cNvGrpSpPr/>
            <p:nvPr/>
          </p:nvGrpSpPr>
          <p:grpSpPr>
            <a:xfrm>
              <a:off x="3298517" y="1954560"/>
              <a:ext cx="8464643" cy="738815"/>
              <a:chOff x="1248659" y="5447290"/>
              <a:chExt cx="11534276" cy="1007801"/>
            </a:xfrm>
          </p:grpSpPr>
          <p:grpSp>
            <p:nvGrpSpPr>
              <p:cNvPr id="53" name="Group 52">
                <a:extLst>
                  <a:ext uri="{FF2B5EF4-FFF2-40B4-BE49-F238E27FC236}">
                    <a16:creationId xmlns:a16="http://schemas.microsoft.com/office/drawing/2014/main" id="{D78354C9-8972-4028-91BC-69854B35C6A5}"/>
                  </a:ext>
                </a:extLst>
              </p:cNvPr>
              <p:cNvGrpSpPr/>
              <p:nvPr/>
            </p:nvGrpSpPr>
            <p:grpSpPr>
              <a:xfrm>
                <a:off x="1248659" y="5447290"/>
                <a:ext cx="11534276" cy="1007801"/>
                <a:chOff x="1248659" y="4429284"/>
                <a:chExt cx="11534276" cy="1007801"/>
              </a:xfrm>
            </p:grpSpPr>
            <p:grpSp>
              <p:nvGrpSpPr>
                <p:cNvPr id="55" name="Group 54">
                  <a:extLst>
                    <a:ext uri="{FF2B5EF4-FFF2-40B4-BE49-F238E27FC236}">
                      <a16:creationId xmlns:a16="http://schemas.microsoft.com/office/drawing/2014/main" id="{B5734D90-30D1-42AC-A4EC-962F5642050B}"/>
                    </a:ext>
                  </a:extLst>
                </p:cNvPr>
                <p:cNvGrpSpPr/>
                <p:nvPr/>
              </p:nvGrpSpPr>
              <p:grpSpPr>
                <a:xfrm>
                  <a:off x="1429455" y="4606367"/>
                  <a:ext cx="6629938" cy="294105"/>
                  <a:chOff x="1416755" y="5533572"/>
                  <a:chExt cx="7326192" cy="294105"/>
                </a:xfrm>
              </p:grpSpPr>
              <p:cxnSp>
                <p:nvCxnSpPr>
                  <p:cNvPr id="59" name="Straight Connector 58">
                    <a:extLst>
                      <a:ext uri="{FF2B5EF4-FFF2-40B4-BE49-F238E27FC236}">
                        <a16:creationId xmlns:a16="http://schemas.microsoft.com/office/drawing/2014/main" id="{734718F7-DE24-410A-9A12-0FC62C02B2D4}"/>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98F6D91-BDC1-4AF8-A75D-D59B3983F6B4}"/>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89313EE1-0B3D-4F06-A9B4-A224D2D309B8}"/>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28A77F2E-9745-44BD-A82D-3A1B173DFD28}"/>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6" name="TextBox 55">
                  <a:extLst>
                    <a:ext uri="{FF2B5EF4-FFF2-40B4-BE49-F238E27FC236}">
                      <a16:creationId xmlns:a16="http://schemas.microsoft.com/office/drawing/2014/main" id="{94989673-A2D1-45F9-83F1-BCB2BE053578}"/>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57" name="TextBox 56">
                  <a:extLst>
                    <a:ext uri="{FF2B5EF4-FFF2-40B4-BE49-F238E27FC236}">
                      <a16:creationId xmlns:a16="http://schemas.microsoft.com/office/drawing/2014/main" id="{CE309831-9BD7-444C-A155-A5AE5634F6A7}"/>
                    </a:ext>
                  </a:extLst>
                </p:cNvPr>
                <p:cNvSpPr txBox="1"/>
                <p:nvPr/>
              </p:nvSpPr>
              <p:spPr>
                <a:xfrm>
                  <a:off x="3757698" y="4891304"/>
                  <a:ext cx="1264229"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2400</a:t>
                  </a:r>
                </a:p>
              </p:txBody>
            </p:sp>
            <p:sp>
              <p:nvSpPr>
                <p:cNvPr id="58" name="TextBox 57">
                  <a:extLst>
                    <a:ext uri="{FF2B5EF4-FFF2-40B4-BE49-F238E27FC236}">
                      <a16:creationId xmlns:a16="http://schemas.microsoft.com/office/drawing/2014/main" id="{C1476E73-B997-482A-A36D-3FB6B6E6E7B8}"/>
                    </a:ext>
                  </a:extLst>
                </p:cNvPr>
                <p:cNvSpPr txBox="1"/>
                <p:nvPr/>
              </p:nvSpPr>
              <p:spPr>
                <a:xfrm>
                  <a:off x="8190447" y="4429284"/>
                  <a:ext cx="4592488"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South African Rand</a:t>
                  </a:r>
                </a:p>
              </p:txBody>
            </p:sp>
          </p:grpSp>
          <p:sp>
            <p:nvSpPr>
              <p:cNvPr id="54" name="Rectangle 53">
                <a:extLst>
                  <a:ext uri="{FF2B5EF4-FFF2-40B4-BE49-F238E27FC236}">
                    <a16:creationId xmlns:a16="http://schemas.microsoft.com/office/drawing/2014/main" id="{F50CA12A-D98E-4986-9937-B2164758A748}"/>
                  </a:ext>
                </a:extLst>
              </p:cNvPr>
              <p:cNvSpPr/>
              <p:nvPr/>
            </p:nvSpPr>
            <p:spPr>
              <a:xfrm>
                <a:off x="7300304" y="5956075"/>
                <a:ext cx="890142" cy="46030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49" name="Straight Connector 48">
              <a:extLst>
                <a:ext uri="{FF2B5EF4-FFF2-40B4-BE49-F238E27FC236}">
                  <a16:creationId xmlns:a16="http://schemas.microsoft.com/office/drawing/2014/main" id="{35FE7507-0A66-485E-98E1-AD56337E974B}"/>
                </a:ext>
              </a:extLst>
            </p:cNvPr>
            <p:cNvCxnSpPr>
              <a:cxnSpLocks/>
            </p:cNvCxnSpPr>
            <p:nvPr/>
          </p:nvCxnSpPr>
          <p:spPr>
            <a:xfrm flipV="1">
              <a:off x="5476722" y="156220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BA2990D-ED4E-4521-9D3C-503538C7761F}"/>
                </a:ext>
              </a:extLst>
            </p:cNvPr>
            <p:cNvCxnSpPr>
              <a:cxnSpLocks/>
            </p:cNvCxnSpPr>
            <p:nvPr/>
          </p:nvCxnSpPr>
          <p:spPr>
            <a:xfrm flipV="1">
              <a:off x="5467761" y="209111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DD6C6978-7293-4BEC-851A-5ED0D5C2B533}"/>
                </a:ext>
              </a:extLst>
            </p:cNvPr>
            <p:cNvSpPr/>
            <p:nvPr/>
          </p:nvSpPr>
          <p:spPr>
            <a:xfrm>
              <a:off x="3984686" y="2336756"/>
              <a:ext cx="653247" cy="3374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52" name="TextBox 51">
              <a:extLst>
                <a:ext uri="{FF2B5EF4-FFF2-40B4-BE49-F238E27FC236}">
                  <a16:creationId xmlns:a16="http://schemas.microsoft.com/office/drawing/2014/main" id="{25D88627-EAEC-49A0-ABC0-518A38159561}"/>
                </a:ext>
              </a:extLst>
            </p:cNvPr>
            <p:cNvSpPr txBox="1"/>
            <p:nvPr/>
          </p:nvSpPr>
          <p:spPr>
            <a:xfrm>
              <a:off x="5300691" y="1203800"/>
              <a:ext cx="436393"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5</a:t>
              </a:r>
            </a:p>
          </p:txBody>
        </p:sp>
      </p:grpSp>
      <p:grpSp>
        <p:nvGrpSpPr>
          <p:cNvPr id="7" name="Group 6" descr="Double number line with 0, 60, blank answer space and blank answer space marked on the top, Cost in Euros, line and 0, blank answer space, 2400, blank answer space on the bottom, cost in South African Rand, line.">
            <a:extLst>
              <a:ext uri="{FF2B5EF4-FFF2-40B4-BE49-F238E27FC236}">
                <a16:creationId xmlns:a16="http://schemas.microsoft.com/office/drawing/2014/main" id="{D4890B09-BC68-4D06-B57E-5FCE3943CEE8}"/>
              </a:ext>
            </a:extLst>
          </p:cNvPr>
          <p:cNvGrpSpPr/>
          <p:nvPr/>
        </p:nvGrpSpPr>
        <p:grpSpPr>
          <a:xfrm>
            <a:off x="2287958" y="4707481"/>
            <a:ext cx="8464643" cy="1532721"/>
            <a:chOff x="2287958" y="4959352"/>
            <a:chExt cx="8464643" cy="1532721"/>
          </a:xfrm>
        </p:grpSpPr>
        <p:grpSp>
          <p:nvGrpSpPr>
            <p:cNvPr id="74" name="Group 73">
              <a:extLst>
                <a:ext uri="{FF2B5EF4-FFF2-40B4-BE49-F238E27FC236}">
                  <a16:creationId xmlns:a16="http://schemas.microsoft.com/office/drawing/2014/main" id="{23D3E6BD-EC37-4FBF-AE22-681A2C66DFC4}"/>
                </a:ext>
              </a:extLst>
            </p:cNvPr>
            <p:cNvGrpSpPr/>
            <p:nvPr/>
          </p:nvGrpSpPr>
          <p:grpSpPr>
            <a:xfrm>
              <a:off x="2287958" y="4959352"/>
              <a:ext cx="7721680" cy="746295"/>
              <a:chOff x="1248659" y="5447290"/>
              <a:chExt cx="10356948" cy="1018004"/>
            </a:xfrm>
          </p:grpSpPr>
          <p:grpSp>
            <p:nvGrpSpPr>
              <p:cNvPr id="79" name="Group 78">
                <a:extLst>
                  <a:ext uri="{FF2B5EF4-FFF2-40B4-BE49-F238E27FC236}">
                    <a16:creationId xmlns:a16="http://schemas.microsoft.com/office/drawing/2014/main" id="{CA980373-48BA-4D48-A9FE-370C7D3955AD}"/>
                  </a:ext>
                </a:extLst>
              </p:cNvPr>
              <p:cNvGrpSpPr/>
              <p:nvPr/>
            </p:nvGrpSpPr>
            <p:grpSpPr>
              <a:xfrm>
                <a:off x="1248659" y="5447290"/>
                <a:ext cx="10356948" cy="1007802"/>
                <a:chOff x="1248659" y="4429284"/>
                <a:chExt cx="10356948" cy="1007802"/>
              </a:xfrm>
            </p:grpSpPr>
            <p:grpSp>
              <p:nvGrpSpPr>
                <p:cNvPr id="81" name="Group 80">
                  <a:extLst>
                    <a:ext uri="{FF2B5EF4-FFF2-40B4-BE49-F238E27FC236}">
                      <a16:creationId xmlns:a16="http://schemas.microsoft.com/office/drawing/2014/main" id="{E0F42AF5-B29E-4354-9FC4-F852A1ECAFA5}"/>
                    </a:ext>
                  </a:extLst>
                </p:cNvPr>
                <p:cNvGrpSpPr/>
                <p:nvPr/>
              </p:nvGrpSpPr>
              <p:grpSpPr>
                <a:xfrm>
                  <a:off x="1429455" y="4606367"/>
                  <a:ext cx="6629938" cy="294105"/>
                  <a:chOff x="1416755" y="5533572"/>
                  <a:chExt cx="7326192" cy="294105"/>
                </a:xfrm>
              </p:grpSpPr>
              <p:cxnSp>
                <p:nvCxnSpPr>
                  <p:cNvPr id="85" name="Straight Connector 84">
                    <a:extLst>
                      <a:ext uri="{FF2B5EF4-FFF2-40B4-BE49-F238E27FC236}">
                        <a16:creationId xmlns:a16="http://schemas.microsoft.com/office/drawing/2014/main" id="{909F1FF9-F3EB-4AE8-9C57-6055E897B57C}"/>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B5AB0A92-B7AC-4261-93CC-55372CBE5F21}"/>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982034E-2853-469B-ACC4-011EDD5690D3}"/>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52057057-31A8-48B7-8E30-53DF1114CA91}"/>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2" name="TextBox 81">
                  <a:extLst>
                    <a:ext uri="{FF2B5EF4-FFF2-40B4-BE49-F238E27FC236}">
                      <a16:creationId xmlns:a16="http://schemas.microsoft.com/office/drawing/2014/main" id="{A4205C59-DC0C-44E2-B2B0-734F4DDD1952}"/>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83" name="TextBox 82">
                  <a:extLst>
                    <a:ext uri="{FF2B5EF4-FFF2-40B4-BE49-F238E27FC236}">
                      <a16:creationId xmlns:a16="http://schemas.microsoft.com/office/drawing/2014/main" id="{3618679A-E017-409C-B37A-7B28712A1B00}"/>
                    </a:ext>
                  </a:extLst>
                </p:cNvPr>
                <p:cNvSpPr txBox="1"/>
                <p:nvPr/>
              </p:nvSpPr>
              <p:spPr>
                <a:xfrm>
                  <a:off x="2313995" y="4891305"/>
                  <a:ext cx="704974"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60</a:t>
                  </a:r>
                </a:p>
              </p:txBody>
            </p:sp>
            <p:sp>
              <p:nvSpPr>
                <p:cNvPr id="84" name="TextBox 83">
                  <a:extLst>
                    <a:ext uri="{FF2B5EF4-FFF2-40B4-BE49-F238E27FC236}">
                      <a16:creationId xmlns:a16="http://schemas.microsoft.com/office/drawing/2014/main" id="{7EA78248-2573-419D-AF3B-4B3CEAF89605}"/>
                    </a:ext>
                  </a:extLst>
                </p:cNvPr>
                <p:cNvSpPr txBox="1"/>
                <p:nvPr/>
              </p:nvSpPr>
              <p:spPr>
                <a:xfrm>
                  <a:off x="8190447" y="4429284"/>
                  <a:ext cx="3415160"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Euros</a:t>
                  </a:r>
                </a:p>
              </p:txBody>
            </p:sp>
          </p:grpSp>
          <p:sp>
            <p:nvSpPr>
              <p:cNvPr id="80" name="Rectangle 79">
                <a:extLst>
                  <a:ext uri="{FF2B5EF4-FFF2-40B4-BE49-F238E27FC236}">
                    <a16:creationId xmlns:a16="http://schemas.microsoft.com/office/drawing/2014/main" id="{3D423119-0EB5-4E01-AA56-651219728C36}"/>
                  </a:ext>
                </a:extLst>
              </p:cNvPr>
              <p:cNvSpPr/>
              <p:nvPr/>
            </p:nvSpPr>
            <p:spPr>
              <a:xfrm>
                <a:off x="7300304" y="6004987"/>
                <a:ext cx="890142" cy="46030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76" name="Straight Connector 75">
              <a:extLst>
                <a:ext uri="{FF2B5EF4-FFF2-40B4-BE49-F238E27FC236}">
                  <a16:creationId xmlns:a16="http://schemas.microsoft.com/office/drawing/2014/main" id="{51E0B15F-E017-4C5B-BCD1-7C8EF5187769}"/>
                </a:ext>
              </a:extLst>
            </p:cNvPr>
            <p:cNvCxnSpPr>
              <a:cxnSpLocks/>
            </p:cNvCxnSpPr>
            <p:nvPr/>
          </p:nvCxnSpPr>
          <p:spPr>
            <a:xfrm flipV="1">
              <a:off x="4491747" y="5095903"/>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0B0A2B08-E6B2-4B39-9B4B-747B73BEB9CB}"/>
                </a:ext>
              </a:extLst>
            </p:cNvPr>
            <p:cNvSpPr/>
            <p:nvPr/>
          </p:nvSpPr>
          <p:spPr>
            <a:xfrm>
              <a:off x="4169026" y="5377405"/>
              <a:ext cx="663650" cy="3374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nvGrpSpPr>
            <p:cNvPr id="93" name="Group 92">
              <a:extLst>
                <a:ext uri="{FF2B5EF4-FFF2-40B4-BE49-F238E27FC236}">
                  <a16:creationId xmlns:a16="http://schemas.microsoft.com/office/drawing/2014/main" id="{1E4B7BA8-2654-4787-8F32-11F71216794B}"/>
                </a:ext>
              </a:extLst>
            </p:cNvPr>
            <p:cNvGrpSpPr/>
            <p:nvPr/>
          </p:nvGrpSpPr>
          <p:grpSpPr>
            <a:xfrm>
              <a:off x="2287958" y="5753258"/>
              <a:ext cx="8464643" cy="738815"/>
              <a:chOff x="3298517" y="1954560"/>
              <a:chExt cx="8464643" cy="738815"/>
            </a:xfrm>
          </p:grpSpPr>
          <p:grpSp>
            <p:nvGrpSpPr>
              <p:cNvPr id="99" name="Group 98">
                <a:extLst>
                  <a:ext uri="{FF2B5EF4-FFF2-40B4-BE49-F238E27FC236}">
                    <a16:creationId xmlns:a16="http://schemas.microsoft.com/office/drawing/2014/main" id="{8E5364D3-4D73-42B4-98BA-6051B9FCE6EC}"/>
                  </a:ext>
                </a:extLst>
              </p:cNvPr>
              <p:cNvGrpSpPr/>
              <p:nvPr/>
            </p:nvGrpSpPr>
            <p:grpSpPr>
              <a:xfrm>
                <a:off x="3298517" y="1954560"/>
                <a:ext cx="8464643" cy="738815"/>
                <a:chOff x="1248659" y="5447290"/>
                <a:chExt cx="11534276" cy="1007801"/>
              </a:xfrm>
            </p:grpSpPr>
            <p:grpSp>
              <p:nvGrpSpPr>
                <p:cNvPr id="104" name="Group 103">
                  <a:extLst>
                    <a:ext uri="{FF2B5EF4-FFF2-40B4-BE49-F238E27FC236}">
                      <a16:creationId xmlns:a16="http://schemas.microsoft.com/office/drawing/2014/main" id="{77E2DA67-4A67-452A-B546-6237CAAA659B}"/>
                    </a:ext>
                  </a:extLst>
                </p:cNvPr>
                <p:cNvGrpSpPr/>
                <p:nvPr/>
              </p:nvGrpSpPr>
              <p:grpSpPr>
                <a:xfrm>
                  <a:off x="1248659" y="5447290"/>
                  <a:ext cx="11534276" cy="1007801"/>
                  <a:chOff x="1248659" y="4429284"/>
                  <a:chExt cx="11534276" cy="1007801"/>
                </a:xfrm>
              </p:grpSpPr>
              <p:grpSp>
                <p:nvGrpSpPr>
                  <p:cNvPr id="106" name="Group 105">
                    <a:extLst>
                      <a:ext uri="{FF2B5EF4-FFF2-40B4-BE49-F238E27FC236}">
                        <a16:creationId xmlns:a16="http://schemas.microsoft.com/office/drawing/2014/main" id="{2B68E9D3-5820-4790-9149-05561F0E68FB}"/>
                      </a:ext>
                    </a:extLst>
                  </p:cNvPr>
                  <p:cNvGrpSpPr/>
                  <p:nvPr/>
                </p:nvGrpSpPr>
                <p:grpSpPr>
                  <a:xfrm>
                    <a:off x="1429455" y="4606367"/>
                    <a:ext cx="6629938" cy="294105"/>
                    <a:chOff x="1416755" y="5533572"/>
                    <a:chExt cx="7326192" cy="294105"/>
                  </a:xfrm>
                </p:grpSpPr>
                <p:cxnSp>
                  <p:nvCxnSpPr>
                    <p:cNvPr id="110" name="Straight Connector 109">
                      <a:extLst>
                        <a:ext uri="{FF2B5EF4-FFF2-40B4-BE49-F238E27FC236}">
                          <a16:creationId xmlns:a16="http://schemas.microsoft.com/office/drawing/2014/main" id="{69FA95C6-CB1D-423B-AB3E-25912A0241CC}"/>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DC00CCB-4C0F-4CA3-A6E8-C7950F392CEE}"/>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18C1E9BB-EEBA-4549-9C80-EAB25D8731EE}"/>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605EF669-87D4-43AF-BC83-92CE79F74E2B}"/>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7" name="TextBox 106">
                    <a:extLst>
                      <a:ext uri="{FF2B5EF4-FFF2-40B4-BE49-F238E27FC236}">
                        <a16:creationId xmlns:a16="http://schemas.microsoft.com/office/drawing/2014/main" id="{6F304349-1C4D-436F-8ABF-1CA211B009BB}"/>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108" name="TextBox 107">
                    <a:extLst>
                      <a:ext uri="{FF2B5EF4-FFF2-40B4-BE49-F238E27FC236}">
                        <a16:creationId xmlns:a16="http://schemas.microsoft.com/office/drawing/2014/main" id="{68B47CCB-A660-48FB-BCA2-F0B938CA1ADB}"/>
                      </a:ext>
                    </a:extLst>
                  </p:cNvPr>
                  <p:cNvSpPr txBox="1"/>
                  <p:nvPr/>
                </p:nvSpPr>
                <p:spPr>
                  <a:xfrm>
                    <a:off x="3757698" y="4891304"/>
                    <a:ext cx="1264229"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2400</a:t>
                    </a:r>
                  </a:p>
                </p:txBody>
              </p:sp>
              <p:sp>
                <p:nvSpPr>
                  <p:cNvPr id="109" name="TextBox 108">
                    <a:extLst>
                      <a:ext uri="{FF2B5EF4-FFF2-40B4-BE49-F238E27FC236}">
                        <a16:creationId xmlns:a16="http://schemas.microsoft.com/office/drawing/2014/main" id="{43F6B202-4FE8-493B-B4A9-47E07532CD97}"/>
                      </a:ext>
                    </a:extLst>
                  </p:cNvPr>
                  <p:cNvSpPr txBox="1"/>
                  <p:nvPr/>
                </p:nvSpPr>
                <p:spPr>
                  <a:xfrm>
                    <a:off x="8190447" y="4429284"/>
                    <a:ext cx="4592488"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South African Rand</a:t>
                    </a:r>
                  </a:p>
                </p:txBody>
              </p:sp>
            </p:grpSp>
            <p:sp>
              <p:nvSpPr>
                <p:cNvPr id="105" name="Rectangle 104">
                  <a:extLst>
                    <a:ext uri="{FF2B5EF4-FFF2-40B4-BE49-F238E27FC236}">
                      <a16:creationId xmlns:a16="http://schemas.microsoft.com/office/drawing/2014/main" id="{BCBF1707-8C64-4C9A-A2D5-8DE50911A92C}"/>
                    </a:ext>
                  </a:extLst>
                </p:cNvPr>
                <p:cNvSpPr/>
                <p:nvPr/>
              </p:nvSpPr>
              <p:spPr>
                <a:xfrm>
                  <a:off x="7300304" y="5956075"/>
                  <a:ext cx="890142" cy="46030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101" name="Straight Connector 100">
                <a:extLst>
                  <a:ext uri="{FF2B5EF4-FFF2-40B4-BE49-F238E27FC236}">
                    <a16:creationId xmlns:a16="http://schemas.microsoft.com/office/drawing/2014/main" id="{4BA0C51A-6E66-494C-BFF7-C6249E324E35}"/>
                  </a:ext>
                </a:extLst>
              </p:cNvPr>
              <p:cNvCxnSpPr>
                <a:cxnSpLocks/>
              </p:cNvCxnSpPr>
              <p:nvPr/>
            </p:nvCxnSpPr>
            <p:spPr>
              <a:xfrm flipV="1">
                <a:off x="5467761" y="209111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A9619C38-BFDA-4A70-95E4-BC8BC551B92A}"/>
                  </a:ext>
                </a:extLst>
              </p:cNvPr>
              <p:cNvSpPr/>
              <p:nvPr/>
            </p:nvSpPr>
            <p:spPr>
              <a:xfrm>
                <a:off x="3984686" y="2336756"/>
                <a:ext cx="653247" cy="3374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grpSp>
      <p:cxnSp>
        <p:nvCxnSpPr>
          <p:cNvPr id="10" name="Straight Connector 9">
            <a:extLst>
              <a:ext uri="{FF2B5EF4-FFF2-40B4-BE49-F238E27FC236}">
                <a16:creationId xmlns:a16="http://schemas.microsoft.com/office/drawing/2014/main" id="{82DBB9CD-684F-45CA-A154-BB7911B9268B}"/>
              </a:ext>
              <a:ext uri="{C183D7F6-B498-43B3-948B-1728B52AA6E4}">
                <adec:decorative xmlns:adec="http://schemas.microsoft.com/office/drawing/2017/decorative" val="1"/>
              </a:ext>
            </a:extLst>
          </p:cNvPr>
          <p:cNvCxnSpPr>
            <a:cxnSpLocks/>
          </p:cNvCxnSpPr>
          <p:nvPr/>
        </p:nvCxnSpPr>
        <p:spPr>
          <a:xfrm>
            <a:off x="713658" y="2896058"/>
            <a:ext cx="10474295" cy="0"/>
          </a:xfrm>
          <a:prstGeom prst="line">
            <a:avLst/>
          </a:prstGeom>
          <a:ln w="19050">
            <a:solidFill>
              <a:srgbClr val="BE0064"/>
            </a:solidFill>
          </a:ln>
          <a:effectLst/>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AB135A4-0090-45A9-815D-F4E6E1B7C8D5}"/>
              </a:ext>
              <a:ext uri="{C183D7F6-B498-43B3-948B-1728B52AA6E4}">
                <adec:decorative xmlns:adec="http://schemas.microsoft.com/office/drawing/2017/decorative" val="1"/>
              </a:ext>
            </a:extLst>
          </p:cNvPr>
          <p:cNvCxnSpPr>
            <a:cxnSpLocks/>
          </p:cNvCxnSpPr>
          <p:nvPr/>
        </p:nvCxnSpPr>
        <p:spPr>
          <a:xfrm>
            <a:off x="713658" y="4670960"/>
            <a:ext cx="10474295" cy="0"/>
          </a:xfrm>
          <a:prstGeom prst="line">
            <a:avLst/>
          </a:prstGeom>
          <a:ln w="19050">
            <a:solidFill>
              <a:srgbClr val="BE0064"/>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007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440" y="365125"/>
            <a:ext cx="10515600" cy="1325563"/>
          </a:xfrm>
        </p:spPr>
        <p:txBody>
          <a:bodyPr/>
          <a:lstStyle/>
          <a:p>
            <a:r>
              <a:rPr lang="en-US" sz="3600" dirty="0"/>
              <a:t>Exchange rates</a:t>
            </a:r>
          </a:p>
        </p:txBody>
      </p:sp>
      <p:sp>
        <p:nvSpPr>
          <p:cNvPr id="4" name="Slide Number Placeholder 3"/>
          <p:cNvSpPr>
            <a:spLocks noGrp="1"/>
          </p:cNvSpPr>
          <p:nvPr>
            <p:ph type="sldNum" sz="quarter" idx="12"/>
          </p:nvPr>
        </p:nvSpPr>
        <p:spPr/>
        <p:txBody>
          <a:bodyPr/>
          <a:lstStyle/>
          <a:p>
            <a:fld id="{892959B6-490E-A144-8C7C-88267F972F69}" type="slidenum">
              <a:rPr lang="en-US" smtClean="0"/>
              <a:t>14</a:t>
            </a:fld>
            <a:endParaRPr lang="en-US"/>
          </a:p>
        </p:txBody>
      </p:sp>
      <p:sp>
        <p:nvSpPr>
          <p:cNvPr id="10" name="Rounded Rectangle 1">
            <a:extLst>
              <a:ext uri="{FF2B5EF4-FFF2-40B4-BE49-F238E27FC236}">
                <a16:creationId xmlns:a16="http://schemas.microsoft.com/office/drawing/2014/main" id="{1C8DFB17-0C4F-4BD7-94FD-8F8F8C05FEFA}"/>
              </a:ext>
            </a:extLst>
          </p:cNvPr>
          <p:cNvSpPr/>
          <p:nvPr/>
        </p:nvSpPr>
        <p:spPr>
          <a:xfrm>
            <a:off x="485441" y="1484962"/>
            <a:ext cx="5420060" cy="1736646"/>
          </a:xfrm>
          <a:prstGeom prst="roundRect">
            <a:avLst/>
          </a:prstGeom>
          <a:solidFill>
            <a:srgbClr val="E6C8D9"/>
          </a:solidFill>
        </p:spPr>
        <p:txBody>
          <a:bodyPr wrap="square">
            <a:spAutoFit/>
          </a:bodyPr>
          <a:lstStyle/>
          <a:p>
            <a:pPr algn="ctr"/>
            <a:r>
              <a:rPr lang="en-GB" sz="3200" dirty="0">
                <a:solidFill>
                  <a:srgbClr val="000000"/>
                </a:solidFill>
              </a:rPr>
              <a:t> </a:t>
            </a:r>
            <a:r>
              <a:rPr lang="en-US" sz="3200" dirty="0">
                <a:latin typeface="Arial" panose="020B0604020202020204" pitchFamily="34" charset="0"/>
                <a:cs typeface="Arial" panose="020B0604020202020204" pitchFamily="34" charset="0"/>
              </a:rPr>
              <a:t>The </a:t>
            </a:r>
            <a:r>
              <a:rPr lang="en-US" sz="3200" b="1" dirty="0">
                <a:latin typeface="Arial" panose="020B0604020202020204" pitchFamily="34" charset="0"/>
                <a:cs typeface="Arial" panose="020B0604020202020204" pitchFamily="34" charset="0"/>
              </a:rPr>
              <a:t>exchange rate</a:t>
            </a:r>
            <a:r>
              <a:rPr lang="en-US" sz="3200" dirty="0">
                <a:latin typeface="Arial" panose="020B0604020202020204" pitchFamily="34" charset="0"/>
                <a:cs typeface="Arial" panose="020B0604020202020204" pitchFamily="34" charset="0"/>
              </a:rPr>
              <a:t>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describes the relationship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between two currencies. </a:t>
            </a:r>
            <a:endParaRPr lang="en-GB" sz="3200" b="1" dirty="0">
              <a:solidFill>
                <a:srgbClr val="000000"/>
              </a:solidFill>
              <a:latin typeface="Arial" panose="020B0604020202020204" pitchFamily="34" charset="0"/>
              <a:cs typeface="Arial" panose="020B0604020202020204" pitchFamily="34" charset="0"/>
            </a:endParaRPr>
          </a:p>
        </p:txBody>
      </p:sp>
      <p:sp>
        <p:nvSpPr>
          <p:cNvPr id="9" name="Rectangle 8"/>
          <p:cNvSpPr/>
          <p:nvPr/>
        </p:nvSpPr>
        <p:spPr>
          <a:xfrm>
            <a:off x="6450054" y="1540021"/>
            <a:ext cx="5256505" cy="1754327"/>
          </a:xfrm>
          <a:prstGeom prst="rect">
            <a:avLst/>
          </a:prstGeom>
          <a:ln w="28575">
            <a:solidFill>
              <a:srgbClr val="BE0064"/>
            </a:solidFill>
          </a:ln>
        </p:spPr>
        <p:txBody>
          <a:bodyPr wrap="square">
            <a:spAutoFit/>
          </a:bodyPr>
          <a:lstStyle/>
          <a:p>
            <a:pPr algn="ctr"/>
            <a:r>
              <a:rPr lang="en-US" sz="3600" b="1" dirty="0">
                <a:latin typeface="Arial" panose="020B0604020202020204" pitchFamily="34" charset="0"/>
                <a:cs typeface="Arial" panose="020B0604020202020204" pitchFamily="34" charset="0"/>
              </a:rPr>
              <a:t>1 Euro</a:t>
            </a:r>
          </a:p>
          <a:p>
            <a:pPr algn="ctr"/>
            <a:r>
              <a:rPr lang="en-US" sz="3600" dirty="0">
                <a:latin typeface="Arial" panose="020B0604020202020204" pitchFamily="34" charset="0"/>
                <a:cs typeface="Arial" panose="020B0604020202020204" pitchFamily="34" charset="0"/>
              </a:rPr>
              <a:t>is worth </a:t>
            </a:r>
          </a:p>
          <a:p>
            <a:pPr algn="ctr"/>
            <a:r>
              <a:rPr lang="en-US" sz="3600" b="1" dirty="0">
                <a:latin typeface="Arial" panose="020B0604020202020204" pitchFamily="34" charset="0"/>
                <a:cs typeface="Arial" panose="020B0604020202020204" pitchFamily="34" charset="0"/>
              </a:rPr>
              <a:t>16 South African Rand</a:t>
            </a:r>
            <a:r>
              <a:rPr lang="en-US" sz="2800" dirty="0">
                <a:latin typeface="Arial" panose="020B0604020202020204" pitchFamily="34" charset="0"/>
                <a:cs typeface="Arial" panose="020B0604020202020204" pitchFamily="34" charset="0"/>
              </a:rPr>
              <a:t> </a:t>
            </a:r>
            <a:endParaRPr lang="en-US" sz="2800" dirty="0"/>
          </a:p>
        </p:txBody>
      </p:sp>
      <p:sp>
        <p:nvSpPr>
          <p:cNvPr id="5" name="Rounded Rectangle 1">
            <a:extLst>
              <a:ext uri="{FF2B5EF4-FFF2-40B4-BE49-F238E27FC236}">
                <a16:creationId xmlns:a16="http://schemas.microsoft.com/office/drawing/2014/main" id="{F014E426-D1D5-4D09-A8F4-8DADA07C888F}"/>
              </a:ext>
            </a:extLst>
          </p:cNvPr>
          <p:cNvSpPr/>
          <p:nvPr/>
        </p:nvSpPr>
        <p:spPr>
          <a:xfrm>
            <a:off x="485440" y="3707888"/>
            <a:ext cx="5420061" cy="1736646"/>
          </a:xfrm>
          <a:prstGeom prst="roundRect">
            <a:avLst/>
          </a:prstGeom>
          <a:solidFill>
            <a:srgbClr val="E6C8D9"/>
          </a:solidFill>
        </p:spPr>
        <p:txBody>
          <a:bodyPr wrap="square">
            <a:spAutoFit/>
          </a:bodyPr>
          <a:lstStyle/>
          <a:p>
            <a:pPr algn="ctr"/>
            <a:r>
              <a:rPr lang="en-GB" sz="3200" dirty="0">
                <a:solidFill>
                  <a:srgbClr val="000000"/>
                </a:solidFill>
              </a:rPr>
              <a:t> </a:t>
            </a:r>
            <a:r>
              <a:rPr lang="en-GB" sz="3200" dirty="0">
                <a:solidFill>
                  <a:srgbClr val="000000"/>
                </a:solidFill>
                <a:latin typeface="Arial" panose="020B0604020202020204" pitchFamily="34" charset="0"/>
                <a:cs typeface="Arial" panose="020B0604020202020204" pitchFamily="34" charset="0"/>
              </a:rPr>
              <a:t>The relationship between two currencies is </a:t>
            </a:r>
            <a:br>
              <a:rPr lang="en-GB" sz="3200" dirty="0">
                <a:solidFill>
                  <a:srgbClr val="000000"/>
                </a:solidFill>
                <a:latin typeface="Arial" panose="020B0604020202020204" pitchFamily="34" charset="0"/>
                <a:cs typeface="Arial" panose="020B0604020202020204" pitchFamily="34" charset="0"/>
              </a:rPr>
            </a:br>
            <a:r>
              <a:rPr lang="en-GB" sz="3200" b="1" dirty="0">
                <a:solidFill>
                  <a:srgbClr val="000000"/>
                </a:solidFill>
                <a:latin typeface="Arial" panose="020B0604020202020204" pitchFamily="34" charset="0"/>
                <a:cs typeface="Arial" panose="020B0604020202020204" pitchFamily="34" charset="0"/>
              </a:rPr>
              <a:t>directly proportional</a:t>
            </a:r>
            <a:r>
              <a:rPr lang="en-GB" sz="3200" dirty="0">
                <a:solidFill>
                  <a:srgbClr val="0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91337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13188"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Currency conversions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rgbClr val="BE0064"/>
          </a:solidFill>
          <a:ln>
            <a:solidFill>
              <a:srgbClr val="BE0064"/>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8" name="Rounded Rectangle 1">
            <a:extLst>
              <a:ext uri="{FF2B5EF4-FFF2-40B4-BE49-F238E27FC236}">
                <a16:creationId xmlns:a16="http://schemas.microsoft.com/office/drawing/2014/main" id="{F014E426-D1D5-4D09-A8F4-8DADA07C888F}"/>
              </a:ext>
            </a:extLst>
          </p:cNvPr>
          <p:cNvSpPr/>
          <p:nvPr/>
        </p:nvSpPr>
        <p:spPr>
          <a:xfrm>
            <a:off x="904337" y="1239464"/>
            <a:ext cx="8899872" cy="646986"/>
          </a:xfrm>
          <a:prstGeom prst="roundRect">
            <a:avLst/>
          </a:prstGeom>
          <a:solidFill>
            <a:srgbClr val="E6C8D9"/>
          </a:solidFill>
        </p:spPr>
        <p:txBody>
          <a:bodyPr wrap="square">
            <a:spAutoFit/>
          </a:bodyPr>
          <a:lstStyle/>
          <a:p>
            <a:pPr algn="ctr"/>
            <a:r>
              <a:rPr lang="en-GB" sz="3200" dirty="0">
                <a:solidFill>
                  <a:srgbClr val="000000"/>
                </a:solidFill>
                <a:latin typeface="Arial" panose="020B0604020202020204" pitchFamily="34" charset="0"/>
                <a:cs typeface="Arial" panose="020B0604020202020204" pitchFamily="34" charset="0"/>
              </a:rPr>
              <a:t> </a:t>
            </a:r>
            <a:r>
              <a:rPr lang="en-GB" sz="3200" b="1" dirty="0">
                <a:solidFill>
                  <a:srgbClr val="000000"/>
                </a:solidFill>
                <a:latin typeface="Arial" panose="020B0604020202020204" pitchFamily="34" charset="0"/>
                <a:cs typeface="Arial" panose="020B0604020202020204" pitchFamily="34" charset="0"/>
              </a:rPr>
              <a:t>5 Euros</a:t>
            </a:r>
            <a:r>
              <a:rPr lang="en-GB" sz="3200" dirty="0">
                <a:solidFill>
                  <a:srgbClr val="000000"/>
                </a:solidFill>
                <a:latin typeface="Arial" panose="020B0604020202020204" pitchFamily="34" charset="0"/>
                <a:cs typeface="Arial" panose="020B0604020202020204" pitchFamily="34" charset="0"/>
              </a:rPr>
              <a:t> are worth </a:t>
            </a:r>
            <a:r>
              <a:rPr lang="en-GB" sz="3200" b="1" dirty="0">
                <a:solidFill>
                  <a:srgbClr val="000000"/>
                </a:solidFill>
                <a:latin typeface="Arial" panose="020B0604020202020204" pitchFamily="34" charset="0"/>
                <a:cs typeface="Arial" panose="020B0604020202020204" pitchFamily="34" charset="0"/>
              </a:rPr>
              <a:t>16 East Caribbean Dollars</a:t>
            </a:r>
            <a:r>
              <a:rPr lang="en-GB" sz="3200" dirty="0">
                <a:solidFill>
                  <a:srgbClr val="000000"/>
                </a:solidFill>
                <a:latin typeface="Arial" panose="020B0604020202020204" pitchFamily="34" charset="0"/>
                <a:cs typeface="Arial" panose="020B0604020202020204" pitchFamily="34" charset="0"/>
              </a:rPr>
              <a:t>.</a:t>
            </a:r>
          </a:p>
        </p:txBody>
      </p:sp>
      <p:sp>
        <p:nvSpPr>
          <p:cNvPr id="5" name="Rectangle 4"/>
          <p:cNvSpPr/>
          <p:nvPr/>
        </p:nvSpPr>
        <p:spPr>
          <a:xfrm>
            <a:off x="911966" y="2099743"/>
            <a:ext cx="11156403" cy="523220"/>
          </a:xfrm>
          <a:prstGeom prst="rect">
            <a:avLst/>
          </a:prstGeom>
        </p:spPr>
        <p:txBody>
          <a:bodyPr wrap="square">
            <a:spAutoFit/>
          </a:bodyPr>
          <a:lstStyle/>
          <a:p>
            <a:pPr marL="457200" indent="-457200">
              <a:buClr>
                <a:srgbClr val="BE0064"/>
              </a:buClr>
              <a:buFont typeface="Arial" panose="020B0604020202020204" pitchFamily="34" charset="0"/>
              <a:buChar char="•"/>
            </a:pPr>
            <a:r>
              <a:rPr lang="en-US" sz="2800" dirty="0">
                <a:latin typeface="Arial" panose="020B0604020202020204" pitchFamily="34" charset="0"/>
                <a:cs typeface="Arial" panose="020B0604020202020204" pitchFamily="34" charset="0"/>
              </a:rPr>
              <a:t>What are 60 Euros worth in East Caribbean Dollars?  </a:t>
            </a:r>
            <a:endParaRPr lang="en-US" sz="2800" dirty="0"/>
          </a:p>
        </p:txBody>
      </p:sp>
      <p:sp>
        <p:nvSpPr>
          <p:cNvPr id="9" name="Rectangle 8"/>
          <p:cNvSpPr/>
          <p:nvPr/>
        </p:nvSpPr>
        <p:spPr>
          <a:xfrm>
            <a:off x="1023668" y="4721114"/>
            <a:ext cx="10144663" cy="523220"/>
          </a:xfrm>
          <a:prstGeom prst="rect">
            <a:avLst/>
          </a:prstGeom>
        </p:spPr>
        <p:txBody>
          <a:bodyPr wrap="square">
            <a:spAutoFit/>
          </a:bodyPr>
          <a:lstStyle/>
          <a:p>
            <a:pPr marL="457200" indent="-457200">
              <a:buClr>
                <a:srgbClr val="BE0064"/>
              </a:buClr>
              <a:buFont typeface="Arial" panose="020B0604020202020204" pitchFamily="34" charset="0"/>
              <a:buChar char="•"/>
            </a:pPr>
            <a:r>
              <a:rPr lang="en-US" sz="2800" dirty="0">
                <a:latin typeface="Arial" panose="020B0604020202020204" pitchFamily="34" charset="0"/>
                <a:cs typeface="Arial" panose="020B0604020202020204" pitchFamily="34" charset="0"/>
              </a:rPr>
              <a:t>What are 1344 East Caribbean Dollars worth in Euros?  </a:t>
            </a:r>
            <a:endParaRPr lang="en-US" sz="2800" dirty="0"/>
          </a:p>
        </p:txBody>
      </p:sp>
      <p:grpSp>
        <p:nvGrpSpPr>
          <p:cNvPr id="83" name="Group 82" descr="Double number line with 0, 5, 60, and blank answer space marked on the top, Cost in Euros, line and 0, 16, blank answer space, 1344, on the bottom, cost in South African Rand, line.">
            <a:extLst>
              <a:ext uri="{FF2B5EF4-FFF2-40B4-BE49-F238E27FC236}">
                <a16:creationId xmlns:a16="http://schemas.microsoft.com/office/drawing/2014/main" id="{E66B295C-16F8-4074-883F-F52AC73F67A8}"/>
              </a:ext>
            </a:extLst>
          </p:cNvPr>
          <p:cNvGrpSpPr/>
          <p:nvPr/>
        </p:nvGrpSpPr>
        <p:grpSpPr>
          <a:xfrm>
            <a:off x="1537725" y="2800138"/>
            <a:ext cx="9372697" cy="1598340"/>
            <a:chOff x="1489478" y="3318845"/>
            <a:chExt cx="9372697" cy="1598340"/>
          </a:xfrm>
        </p:grpSpPr>
        <p:sp>
          <p:nvSpPr>
            <p:cNvPr id="52" name="TextBox 51">
              <a:extLst>
                <a:ext uri="{FF2B5EF4-FFF2-40B4-BE49-F238E27FC236}">
                  <a16:creationId xmlns:a16="http://schemas.microsoft.com/office/drawing/2014/main" id="{04D75CEC-897B-44F9-81FE-9CD7F630B8B1}"/>
                </a:ext>
              </a:extLst>
            </p:cNvPr>
            <p:cNvSpPr txBox="1"/>
            <p:nvPr/>
          </p:nvSpPr>
          <p:spPr>
            <a:xfrm>
              <a:off x="3543565" y="3324731"/>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60</a:t>
              </a:r>
            </a:p>
          </p:txBody>
        </p:sp>
        <p:grpSp>
          <p:nvGrpSpPr>
            <p:cNvPr id="75" name="Group 74">
              <a:extLst>
                <a:ext uri="{FF2B5EF4-FFF2-40B4-BE49-F238E27FC236}">
                  <a16:creationId xmlns:a16="http://schemas.microsoft.com/office/drawing/2014/main" id="{0F860342-899B-4D94-9336-DF3F9FA41994}"/>
                </a:ext>
              </a:extLst>
            </p:cNvPr>
            <p:cNvGrpSpPr/>
            <p:nvPr/>
          </p:nvGrpSpPr>
          <p:grpSpPr>
            <a:xfrm>
              <a:off x="1489478" y="3318845"/>
              <a:ext cx="9372697" cy="1598340"/>
              <a:chOff x="1489478" y="3318845"/>
              <a:chExt cx="9372697" cy="1598340"/>
            </a:xfrm>
          </p:grpSpPr>
          <p:grpSp>
            <p:nvGrpSpPr>
              <p:cNvPr id="3" name="Group 2">
                <a:extLst>
                  <a:ext uri="{FF2B5EF4-FFF2-40B4-BE49-F238E27FC236}">
                    <a16:creationId xmlns:a16="http://schemas.microsoft.com/office/drawing/2014/main" id="{3BD4F29D-45B7-4003-80C1-B866F50F60BB}"/>
                  </a:ext>
                </a:extLst>
              </p:cNvPr>
              <p:cNvGrpSpPr/>
              <p:nvPr/>
            </p:nvGrpSpPr>
            <p:grpSpPr>
              <a:xfrm>
                <a:off x="1489478" y="3318845"/>
                <a:ext cx="8123274" cy="671004"/>
                <a:chOff x="1489478" y="3102945"/>
                <a:chExt cx="8123274" cy="671004"/>
              </a:xfrm>
            </p:grpSpPr>
            <p:grpSp>
              <p:nvGrpSpPr>
                <p:cNvPr id="66" name="Group 65">
                  <a:extLst>
                    <a:ext uri="{FF2B5EF4-FFF2-40B4-BE49-F238E27FC236}">
                      <a16:creationId xmlns:a16="http://schemas.microsoft.com/office/drawing/2014/main" id="{FBF3FB71-3204-498D-9A30-C5D113947435}"/>
                    </a:ext>
                  </a:extLst>
                </p:cNvPr>
                <p:cNvGrpSpPr/>
                <p:nvPr/>
              </p:nvGrpSpPr>
              <p:grpSpPr>
                <a:xfrm>
                  <a:off x="1629762" y="3503658"/>
                  <a:ext cx="5083458" cy="215607"/>
                  <a:chOff x="1416755" y="5533572"/>
                  <a:chExt cx="7239518" cy="294105"/>
                </a:xfrm>
              </p:grpSpPr>
              <p:cxnSp>
                <p:nvCxnSpPr>
                  <p:cNvPr id="70" name="Straight Connector 69">
                    <a:extLst>
                      <a:ext uri="{FF2B5EF4-FFF2-40B4-BE49-F238E27FC236}">
                        <a16:creationId xmlns:a16="http://schemas.microsoft.com/office/drawing/2014/main" id="{9B0E31CC-1F9D-42DB-B288-1731DA68A8AF}"/>
                      </a:ext>
                    </a:extLst>
                  </p:cNvPr>
                  <p:cNvCxnSpPr>
                    <a:cxnSpLocks/>
                  </p:cNvCxnSpPr>
                  <p:nvPr/>
                </p:nvCxnSpPr>
                <p:spPr>
                  <a:xfrm>
                    <a:off x="1416755" y="5680624"/>
                    <a:ext cx="723951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3D95944-4AD5-475D-ADC3-8AD3787FF5A9}"/>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B7BB4310-E474-4CCA-880F-67FEEC8C6901}"/>
                      </a:ext>
                    </a:extLst>
                  </p:cNvPr>
                  <p:cNvCxnSpPr>
                    <a:cxnSpLocks/>
                  </p:cNvCxnSpPr>
                  <p:nvPr/>
                </p:nvCxnSpPr>
                <p:spPr>
                  <a:xfrm flipV="1">
                    <a:off x="2211729"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84B55227-9346-4E38-B9D3-CBA46D09DF89}"/>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TextBox 66">
                  <a:extLst>
                    <a:ext uri="{FF2B5EF4-FFF2-40B4-BE49-F238E27FC236}">
                      <a16:creationId xmlns:a16="http://schemas.microsoft.com/office/drawing/2014/main" id="{F49F850C-CFB8-4206-A6DE-83A7EF38B400}"/>
                    </a:ext>
                  </a:extLst>
                </p:cNvPr>
                <p:cNvSpPr txBox="1"/>
                <p:nvPr/>
              </p:nvSpPr>
              <p:spPr>
                <a:xfrm>
                  <a:off x="1489478" y="3112545"/>
                  <a:ext cx="461401"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68" name="TextBox 67">
                  <a:extLst>
                    <a:ext uri="{FF2B5EF4-FFF2-40B4-BE49-F238E27FC236}">
                      <a16:creationId xmlns:a16="http://schemas.microsoft.com/office/drawing/2014/main" id="{763FFE3B-B3D2-4C22-BFF5-4C00F65BA35F}"/>
                    </a:ext>
                  </a:extLst>
                </p:cNvPr>
                <p:cNvSpPr txBox="1"/>
                <p:nvPr/>
              </p:nvSpPr>
              <p:spPr>
                <a:xfrm>
                  <a:off x="2035790" y="3102945"/>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5</a:t>
                  </a:r>
                </a:p>
              </p:txBody>
            </p:sp>
            <p:sp>
              <p:nvSpPr>
                <p:cNvPr id="69" name="TextBox 68">
                  <a:extLst>
                    <a:ext uri="{FF2B5EF4-FFF2-40B4-BE49-F238E27FC236}">
                      <a16:creationId xmlns:a16="http://schemas.microsoft.com/office/drawing/2014/main" id="{AB22C52C-1B19-4885-AB0D-B302A69ACC64}"/>
                    </a:ext>
                  </a:extLst>
                </p:cNvPr>
                <p:cNvSpPr txBox="1"/>
                <p:nvPr/>
              </p:nvSpPr>
              <p:spPr>
                <a:xfrm>
                  <a:off x="6962852" y="3373839"/>
                  <a:ext cx="26499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Euros</a:t>
                  </a:r>
                </a:p>
              </p:txBody>
            </p:sp>
            <p:sp>
              <p:nvSpPr>
                <p:cNvPr id="49" name="Rectangle 48">
                  <a:extLst>
                    <a:ext uri="{FF2B5EF4-FFF2-40B4-BE49-F238E27FC236}">
                      <a16:creationId xmlns:a16="http://schemas.microsoft.com/office/drawing/2014/main" id="{88C8DFA5-93A6-4B7E-8F00-2FCEF6702406}"/>
                    </a:ext>
                  </a:extLst>
                </p:cNvPr>
                <p:cNvSpPr/>
                <p:nvPr/>
              </p:nvSpPr>
              <p:spPr>
                <a:xfrm>
                  <a:off x="6185086" y="3122285"/>
                  <a:ext cx="690681" cy="3374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50" name="Straight Connector 49">
                  <a:extLst>
                    <a:ext uri="{FF2B5EF4-FFF2-40B4-BE49-F238E27FC236}">
                      <a16:creationId xmlns:a16="http://schemas.microsoft.com/office/drawing/2014/main" id="{A37120CE-6D0D-4E75-AEA3-060247026AC7}"/>
                    </a:ext>
                  </a:extLst>
                </p:cNvPr>
                <p:cNvCxnSpPr>
                  <a:cxnSpLocks/>
                </p:cNvCxnSpPr>
                <p:nvPr/>
              </p:nvCxnSpPr>
              <p:spPr>
                <a:xfrm flipV="1">
                  <a:off x="3783029" y="3510390"/>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39A9FB7A-CCE3-4984-A2F6-266B3DF8E1D6}"/>
                  </a:ext>
                </a:extLst>
              </p:cNvPr>
              <p:cNvGrpSpPr/>
              <p:nvPr/>
            </p:nvGrpSpPr>
            <p:grpSpPr>
              <a:xfrm>
                <a:off x="1489478" y="4167747"/>
                <a:ext cx="9372697" cy="738817"/>
                <a:chOff x="3298517" y="1954562"/>
                <a:chExt cx="9005881" cy="738817"/>
              </a:xfrm>
            </p:grpSpPr>
            <p:grpSp>
              <p:nvGrpSpPr>
                <p:cNvPr id="54" name="Group 53">
                  <a:extLst>
                    <a:ext uri="{FF2B5EF4-FFF2-40B4-BE49-F238E27FC236}">
                      <a16:creationId xmlns:a16="http://schemas.microsoft.com/office/drawing/2014/main" id="{64C2F6C2-67DE-4C30-B912-1525A3BAB837}"/>
                    </a:ext>
                  </a:extLst>
                </p:cNvPr>
                <p:cNvGrpSpPr/>
                <p:nvPr/>
              </p:nvGrpSpPr>
              <p:grpSpPr>
                <a:xfrm>
                  <a:off x="3298517" y="1954562"/>
                  <a:ext cx="9005881" cy="738817"/>
                  <a:chOff x="1248659" y="5447288"/>
                  <a:chExt cx="12271787" cy="1007803"/>
                </a:xfrm>
              </p:grpSpPr>
              <p:grpSp>
                <p:nvGrpSpPr>
                  <p:cNvPr id="56" name="Group 55">
                    <a:extLst>
                      <a:ext uri="{FF2B5EF4-FFF2-40B4-BE49-F238E27FC236}">
                        <a16:creationId xmlns:a16="http://schemas.microsoft.com/office/drawing/2014/main" id="{7A5E8570-F620-49DB-A7AF-B9FEF8EC0C8F}"/>
                      </a:ext>
                    </a:extLst>
                  </p:cNvPr>
                  <p:cNvGrpSpPr/>
                  <p:nvPr/>
                </p:nvGrpSpPr>
                <p:grpSpPr>
                  <a:xfrm>
                    <a:off x="1248659" y="5447288"/>
                    <a:ext cx="12271787" cy="1007803"/>
                    <a:chOff x="1248659" y="4429282"/>
                    <a:chExt cx="12271787" cy="1007803"/>
                  </a:xfrm>
                </p:grpSpPr>
                <p:grpSp>
                  <p:nvGrpSpPr>
                    <p:cNvPr id="58" name="Group 57">
                      <a:extLst>
                        <a:ext uri="{FF2B5EF4-FFF2-40B4-BE49-F238E27FC236}">
                          <a16:creationId xmlns:a16="http://schemas.microsoft.com/office/drawing/2014/main" id="{E4E91194-A382-4647-A75E-AFB3B0C8BD48}"/>
                        </a:ext>
                      </a:extLst>
                    </p:cNvPr>
                    <p:cNvGrpSpPr/>
                    <p:nvPr/>
                  </p:nvGrpSpPr>
                  <p:grpSpPr>
                    <a:xfrm>
                      <a:off x="1432334" y="4564791"/>
                      <a:ext cx="6655834" cy="335681"/>
                      <a:chOff x="1419936" y="5491996"/>
                      <a:chExt cx="7354812" cy="335681"/>
                    </a:xfrm>
                  </p:grpSpPr>
                  <p:cxnSp>
                    <p:nvCxnSpPr>
                      <p:cNvPr id="62" name="Straight Connector 61">
                        <a:extLst>
                          <a:ext uri="{FF2B5EF4-FFF2-40B4-BE49-F238E27FC236}">
                            <a16:creationId xmlns:a16="http://schemas.microsoft.com/office/drawing/2014/main" id="{ABECBEE7-244C-47B5-A8FD-924FDB4A30F7}"/>
                          </a:ext>
                        </a:extLst>
                      </p:cNvPr>
                      <p:cNvCxnSpPr>
                        <a:cxnSpLocks/>
                      </p:cNvCxnSpPr>
                      <p:nvPr/>
                    </p:nvCxnSpPr>
                    <p:spPr>
                      <a:xfrm flipV="1">
                        <a:off x="1419936" y="5629377"/>
                        <a:ext cx="7354812" cy="5124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4D3AC94-A520-4856-B63D-BF6F49A0CD7B}"/>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1E884695-365E-458B-9B8D-7A7D00141F6E}"/>
                          </a:ext>
                        </a:extLst>
                      </p:cNvPr>
                      <p:cNvCxnSpPr>
                        <a:cxnSpLocks/>
                      </p:cNvCxnSpPr>
                      <p:nvPr/>
                    </p:nvCxnSpPr>
                    <p:spPr>
                      <a:xfrm flipV="1">
                        <a:off x="2245493"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AB9A1DE-7FC6-411D-B378-3E39FC213848}"/>
                          </a:ext>
                        </a:extLst>
                      </p:cNvPr>
                      <p:cNvCxnSpPr>
                        <a:cxnSpLocks/>
                      </p:cNvCxnSpPr>
                      <p:nvPr/>
                    </p:nvCxnSpPr>
                    <p:spPr>
                      <a:xfrm flipV="1">
                        <a:off x="8492508" y="5491996"/>
                        <a:ext cx="0" cy="2941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9" name="TextBox 58">
                      <a:extLst>
                        <a:ext uri="{FF2B5EF4-FFF2-40B4-BE49-F238E27FC236}">
                          <a16:creationId xmlns:a16="http://schemas.microsoft.com/office/drawing/2014/main" id="{82D087A5-F120-44FE-A622-0D9F8B0F30C7}"/>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60" name="TextBox 59">
                      <a:extLst>
                        <a:ext uri="{FF2B5EF4-FFF2-40B4-BE49-F238E27FC236}">
                          <a16:creationId xmlns:a16="http://schemas.microsoft.com/office/drawing/2014/main" id="{98663D11-072C-4526-A501-6D314D564E61}"/>
                        </a:ext>
                      </a:extLst>
                    </p:cNvPr>
                    <p:cNvSpPr txBox="1"/>
                    <p:nvPr/>
                  </p:nvSpPr>
                  <p:spPr>
                    <a:xfrm>
                      <a:off x="7349406" y="4891304"/>
                      <a:ext cx="1264229"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1344</a:t>
                      </a:r>
                    </a:p>
                  </p:txBody>
                </p:sp>
                <p:sp>
                  <p:nvSpPr>
                    <p:cNvPr id="61" name="TextBox 60">
                      <a:extLst>
                        <a:ext uri="{FF2B5EF4-FFF2-40B4-BE49-F238E27FC236}">
                          <a16:creationId xmlns:a16="http://schemas.microsoft.com/office/drawing/2014/main" id="{7C7668BF-99EB-42AA-9A72-0B14F198C45A}"/>
                        </a:ext>
                      </a:extLst>
                    </p:cNvPr>
                    <p:cNvSpPr txBox="1"/>
                    <p:nvPr/>
                  </p:nvSpPr>
                  <p:spPr>
                    <a:xfrm>
                      <a:off x="8399482" y="4429282"/>
                      <a:ext cx="5120964"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Cost in East Caribbean Dollars</a:t>
                      </a:r>
                    </a:p>
                  </p:txBody>
                </p:sp>
              </p:grpSp>
              <p:sp>
                <p:nvSpPr>
                  <p:cNvPr id="57" name="Rectangle 56">
                    <a:extLst>
                      <a:ext uri="{FF2B5EF4-FFF2-40B4-BE49-F238E27FC236}">
                        <a16:creationId xmlns:a16="http://schemas.microsoft.com/office/drawing/2014/main" id="{193A08E4-F99A-44C0-8528-6A8F8A4D24E7}"/>
                      </a:ext>
                    </a:extLst>
                  </p:cNvPr>
                  <p:cNvSpPr/>
                  <p:nvPr/>
                </p:nvSpPr>
                <p:spPr>
                  <a:xfrm>
                    <a:off x="3851131" y="5956075"/>
                    <a:ext cx="890143" cy="46030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55" name="Straight Connector 54">
                  <a:extLst>
                    <a:ext uri="{FF2B5EF4-FFF2-40B4-BE49-F238E27FC236}">
                      <a16:creationId xmlns:a16="http://schemas.microsoft.com/office/drawing/2014/main" id="{32EF23DB-49C7-46B0-BB2A-D2862B797A96}"/>
                    </a:ext>
                  </a:extLst>
                </p:cNvPr>
                <p:cNvCxnSpPr>
                  <a:cxnSpLocks/>
                </p:cNvCxnSpPr>
                <p:nvPr/>
              </p:nvCxnSpPr>
              <p:spPr>
                <a:xfrm flipV="1">
                  <a:off x="5516573" y="2068252"/>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TextBox 52">
                <a:extLst>
                  <a:ext uri="{FF2B5EF4-FFF2-40B4-BE49-F238E27FC236}">
                    <a16:creationId xmlns:a16="http://schemas.microsoft.com/office/drawing/2014/main" id="{8F89B83C-5FAD-439B-A25A-12E619CFCDEA}"/>
                  </a:ext>
                </a:extLst>
              </p:cNvPr>
              <p:cNvSpPr txBox="1"/>
              <p:nvPr/>
            </p:nvSpPr>
            <p:spPr>
              <a:xfrm>
                <a:off x="1967772" y="4517075"/>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16</a:t>
                </a:r>
              </a:p>
            </p:txBody>
          </p:sp>
        </p:grpSp>
      </p:grpSp>
      <p:sp>
        <p:nvSpPr>
          <p:cNvPr id="13" name="Rectangle 12"/>
          <p:cNvSpPr/>
          <p:nvPr/>
        </p:nvSpPr>
        <p:spPr>
          <a:xfrm>
            <a:off x="1030243" y="5253556"/>
            <a:ext cx="11075745" cy="954107"/>
          </a:xfrm>
          <a:prstGeom prst="rect">
            <a:avLst/>
          </a:prstGeom>
        </p:spPr>
        <p:txBody>
          <a:bodyPr wrap="square">
            <a:spAutoFit/>
          </a:bodyPr>
          <a:lstStyle/>
          <a:p>
            <a:pPr marL="457200" indent="-457200">
              <a:buClr>
                <a:srgbClr val="BE0064"/>
              </a:buClr>
              <a:buFont typeface="Arial" panose="020B0604020202020204" pitchFamily="34" charset="0"/>
              <a:buChar char="•"/>
            </a:pPr>
            <a:r>
              <a:rPr lang="en-US" sz="2800" dirty="0">
                <a:latin typeface="Arial" panose="020B0604020202020204" pitchFamily="34" charset="0"/>
                <a:cs typeface="Arial" panose="020B0604020202020204" pitchFamily="34" charset="0"/>
              </a:rPr>
              <a:t>How many nights could you stay at the hotel for</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if you paid 1344 East Caribbean Dollars?</a:t>
            </a:r>
            <a:endParaRPr lang="en-US" sz="2800" dirty="0"/>
          </a:p>
        </p:txBody>
      </p:sp>
    </p:spTree>
    <p:extLst>
      <p:ext uri="{BB962C8B-B14F-4D97-AF65-F5344CB8AC3E}">
        <p14:creationId xmlns:p14="http://schemas.microsoft.com/office/powerpoint/2010/main" val="2785252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Cost of stay in East Caribbean Dollars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5" name="Rectangle 4"/>
          <p:cNvSpPr/>
          <p:nvPr/>
        </p:nvSpPr>
        <p:spPr>
          <a:xfrm>
            <a:off x="473679" y="1135491"/>
            <a:ext cx="11156403" cy="1815882"/>
          </a:xfrm>
          <a:prstGeom prst="rect">
            <a:avLst/>
          </a:prstGeom>
        </p:spPr>
        <p:txBody>
          <a:bodyPr wrap="square">
            <a:spAutoFit/>
          </a:bodyPr>
          <a:lstStyle/>
          <a:p>
            <a:r>
              <a:rPr lang="en-US" sz="2800" dirty="0">
                <a:latin typeface="Arial" panose="020B0604020202020204" pitchFamily="34" charset="0"/>
                <a:cs typeface="Arial" panose="020B0604020202020204" pitchFamily="34" charset="0"/>
              </a:rPr>
              <a:t>How could you find the cost in East Caribbean Dollars of</a:t>
            </a:r>
          </a:p>
          <a:p>
            <a:pPr marL="457200" indent="-457200">
              <a:buClr>
                <a:srgbClr val="BE0064"/>
              </a:buClr>
              <a:buFont typeface="Arial" panose="020B0604020202020204" pitchFamily="34" charset="0"/>
              <a:buChar char="•"/>
            </a:pPr>
            <a:r>
              <a:rPr lang="en-US" sz="2800" dirty="0">
                <a:latin typeface="Arial" panose="020B0604020202020204" pitchFamily="34" charset="0"/>
                <a:cs typeface="Arial" panose="020B0604020202020204" pitchFamily="34" charset="0"/>
              </a:rPr>
              <a:t>a 5-night stay</a:t>
            </a:r>
          </a:p>
          <a:p>
            <a:pPr marL="457200" indent="-457200">
              <a:buClr>
                <a:srgbClr val="BE0064"/>
              </a:buClr>
              <a:buFont typeface="Arial" panose="020B0604020202020204" pitchFamily="34" charset="0"/>
              <a:buChar char="•"/>
            </a:pPr>
            <a:r>
              <a:rPr lang="en-US" sz="2800" dirty="0">
                <a:latin typeface="Arial" panose="020B0604020202020204" pitchFamily="34" charset="0"/>
                <a:cs typeface="Arial" panose="020B0604020202020204" pitchFamily="34" charset="0"/>
              </a:rPr>
              <a:t>an 11-night stay?  </a:t>
            </a:r>
          </a:p>
          <a:p>
            <a:r>
              <a:rPr lang="en-US" sz="2800" dirty="0">
                <a:latin typeface="Arial" panose="020B0604020202020204" pitchFamily="34" charset="0"/>
                <a:cs typeface="Arial" panose="020B0604020202020204" pitchFamily="34" charset="0"/>
              </a:rPr>
              <a:t> </a:t>
            </a:r>
            <a:endParaRPr lang="en-US" sz="2800" dirty="0"/>
          </a:p>
        </p:txBody>
      </p:sp>
      <p:graphicFrame>
        <p:nvGraphicFramePr>
          <p:cNvPr id="2" name="Table 5">
            <a:extLst>
              <a:ext uri="{FF2B5EF4-FFF2-40B4-BE49-F238E27FC236}">
                <a16:creationId xmlns:a16="http://schemas.microsoft.com/office/drawing/2014/main" id="{78754DBE-9DB8-46E8-AF95-6FCDC8A57E40}"/>
              </a:ext>
            </a:extLst>
          </p:cNvPr>
          <p:cNvGraphicFramePr>
            <a:graphicFrameLocks noGrp="1"/>
          </p:cNvGraphicFramePr>
          <p:nvPr>
            <p:extLst>
              <p:ext uri="{D42A27DB-BD31-4B8C-83A1-F6EECF244321}">
                <p14:modId xmlns:p14="http://schemas.microsoft.com/office/powerpoint/2010/main" val="187996844"/>
              </p:ext>
            </p:extLst>
          </p:nvPr>
        </p:nvGraphicFramePr>
        <p:xfrm>
          <a:off x="933449" y="2303648"/>
          <a:ext cx="7880032" cy="3641540"/>
        </p:xfrm>
        <a:graphic>
          <a:graphicData uri="http://schemas.openxmlformats.org/drawingml/2006/table">
            <a:tbl>
              <a:tblPr firstRow="1" bandRow="1">
                <a:tableStyleId>{5C22544A-7EE6-4342-B048-85BDC9FD1C3A}</a:tableStyleId>
              </a:tblPr>
              <a:tblGrid>
                <a:gridCol w="3989653">
                  <a:extLst>
                    <a:ext uri="{9D8B030D-6E8A-4147-A177-3AD203B41FA5}">
                      <a16:colId xmlns:a16="http://schemas.microsoft.com/office/drawing/2014/main" val="3010635420"/>
                    </a:ext>
                  </a:extLst>
                </a:gridCol>
                <a:gridCol w="1296793">
                  <a:extLst>
                    <a:ext uri="{9D8B030D-6E8A-4147-A177-3AD203B41FA5}">
                      <a16:colId xmlns:a16="http://schemas.microsoft.com/office/drawing/2014/main" val="2904167218"/>
                    </a:ext>
                  </a:extLst>
                </a:gridCol>
                <a:gridCol w="1296793">
                  <a:extLst>
                    <a:ext uri="{9D8B030D-6E8A-4147-A177-3AD203B41FA5}">
                      <a16:colId xmlns:a16="http://schemas.microsoft.com/office/drawing/2014/main" val="2503694094"/>
                    </a:ext>
                  </a:extLst>
                </a:gridCol>
                <a:gridCol w="1296793">
                  <a:extLst>
                    <a:ext uri="{9D8B030D-6E8A-4147-A177-3AD203B41FA5}">
                      <a16:colId xmlns:a16="http://schemas.microsoft.com/office/drawing/2014/main" val="542705006"/>
                    </a:ext>
                  </a:extLst>
                </a:gridCol>
              </a:tblGrid>
              <a:tr h="493886">
                <a:tc>
                  <a:txBody>
                    <a:bodyPr/>
                    <a:lstStyle/>
                    <a:p>
                      <a:pPr algn="ctr"/>
                      <a:endParaRPr lang="en-GB" sz="24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28575" cap="flat" cmpd="sng" algn="ctr">
                      <a:solidFill>
                        <a:srgbClr val="BE0064"/>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GB" sz="2400" dirty="0">
                          <a:solidFill>
                            <a:schemeClr val="tx1"/>
                          </a:solidFill>
                          <a:latin typeface="Arial" panose="020B0604020202020204" pitchFamily="34" charset="0"/>
                          <a:cs typeface="Arial" panose="020B0604020202020204" pitchFamily="34" charset="0"/>
                        </a:rPr>
                        <a:t>Number of nights stay</a:t>
                      </a:r>
                    </a:p>
                  </a:txBody>
                  <a:tcP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lnTlToBr w="12700" cmpd="sng">
                      <a:noFill/>
                      <a:prstDash val="solid"/>
                    </a:lnTlToBr>
                    <a:lnBlToTr w="12700" cmpd="sng">
                      <a:noFill/>
                      <a:prstDash val="solid"/>
                    </a:lnBlToTr>
                    <a:solidFill>
                      <a:srgbClr val="E6C8D9"/>
                    </a:solidFill>
                  </a:tcPr>
                </a:tc>
                <a:tc hMerge="1">
                  <a:txBody>
                    <a:bodyPr/>
                    <a:lstStyle/>
                    <a:p>
                      <a:pPr algn="ctr"/>
                      <a:endParaRPr lang="en-GB" sz="2800" dirty="0">
                        <a:latin typeface="Arial" panose="020B0604020202020204" pitchFamily="34" charset="0"/>
                        <a:cs typeface="Arial" panose="020B0604020202020204" pitchFamily="34" charset="0"/>
                      </a:endParaRPr>
                    </a:p>
                  </a:txBody>
                  <a:tcPr/>
                </a:tc>
                <a:tc hMerge="1">
                  <a:txBody>
                    <a:bodyPr/>
                    <a:lstStyle/>
                    <a:p>
                      <a:pPr algn="ctr"/>
                      <a:endParaRPr lang="en-GB"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56935177"/>
                  </a:ext>
                </a:extLst>
              </a:tr>
              <a:tr h="493886">
                <a:tc>
                  <a:txBody>
                    <a:bodyPr/>
                    <a:lstStyle/>
                    <a:p>
                      <a:pPr algn="ctr"/>
                      <a:endParaRPr lang="en-GB" sz="24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28575" cap="flat" cmpd="sng" algn="ctr">
                      <a:solidFill>
                        <a:srgbClr val="BE0064"/>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BE006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2</a:t>
                      </a:r>
                    </a:p>
                  </a:txBody>
                  <a:tcP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lnTlToBr w="12700" cmpd="sng">
                      <a:noFill/>
                      <a:prstDash val="solid"/>
                    </a:lnTlToBr>
                    <a:lnBlToTr w="12700" cmpd="sng">
                      <a:noFill/>
                      <a:prstDash val="solid"/>
                    </a:lnBlToTr>
                    <a:solidFill>
                      <a:srgbClr val="E6C8D9"/>
                    </a:solid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5</a:t>
                      </a:r>
                    </a:p>
                  </a:txBody>
                  <a:tcP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lnTlToBr w="12700" cmpd="sng">
                      <a:noFill/>
                      <a:prstDash val="solid"/>
                    </a:lnTlToBr>
                    <a:lnBlToTr w="12700" cmpd="sng">
                      <a:noFill/>
                      <a:prstDash val="solid"/>
                    </a:lnBlToTr>
                    <a:solidFill>
                      <a:srgbClr val="E6C8D9"/>
                    </a:solid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11</a:t>
                      </a:r>
                    </a:p>
                  </a:txBody>
                  <a:tcP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lnTlToBr w="12700" cmpd="sng">
                      <a:noFill/>
                      <a:prstDash val="solid"/>
                    </a:lnTlToBr>
                    <a:lnBlToTr w="12700" cmpd="sng">
                      <a:noFill/>
                      <a:prstDash val="solid"/>
                    </a:lnBlToTr>
                    <a:solidFill>
                      <a:srgbClr val="E6C8D9"/>
                    </a:solidFill>
                  </a:tcPr>
                </a:tc>
                <a:extLst>
                  <a:ext uri="{0D108BD9-81ED-4DB2-BD59-A6C34878D82A}">
                    <a16:rowId xmlns:a16="http://schemas.microsoft.com/office/drawing/2014/main" val="4042263930"/>
                  </a:ext>
                </a:extLst>
              </a:tr>
              <a:tr h="8525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latin typeface="Arial" panose="020B0604020202020204" pitchFamily="34" charset="0"/>
                          <a:cs typeface="Arial" panose="020B0604020202020204" pitchFamily="34" charset="0"/>
                        </a:rPr>
                        <a:t>Cost of stay in Euros</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solidFill>
                      <a:srgbClr val="E6C8D9"/>
                    </a:solidFill>
                  </a:tcPr>
                </a:tc>
                <a:tc>
                  <a:txBody>
                    <a:bodyPr/>
                    <a:lstStyle/>
                    <a:p>
                      <a:pPr algn="ctr"/>
                      <a:r>
                        <a:rPr lang="en-GB" sz="2400" dirty="0">
                          <a:solidFill>
                            <a:schemeClr val="tx1"/>
                          </a:solidFill>
                          <a:latin typeface="Arial" panose="020B0604020202020204" pitchFamily="34" charset="0"/>
                          <a:cs typeface="Arial" panose="020B0604020202020204" pitchFamily="34" charset="0"/>
                        </a:rPr>
                        <a:t> 60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r>
                        <a:rPr lang="en-GB" sz="2400" dirty="0">
                          <a:solidFill>
                            <a:schemeClr val="tx1"/>
                          </a:solidFill>
                          <a:latin typeface="Arial" panose="020B0604020202020204" pitchFamily="34" charset="0"/>
                          <a:cs typeface="Arial" panose="020B0604020202020204" pitchFamily="34" charset="0"/>
                        </a:rPr>
                        <a:t> 150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r>
                        <a:rPr lang="en-GB" sz="2400" dirty="0">
                          <a:solidFill>
                            <a:schemeClr val="tx1"/>
                          </a:solidFill>
                          <a:latin typeface="Arial" panose="020B0604020202020204" pitchFamily="34" charset="0"/>
                          <a:cs typeface="Arial" panose="020B0604020202020204" pitchFamily="34" charset="0"/>
                        </a:rPr>
                        <a:t> 330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extLst>
                  <a:ext uri="{0D108BD9-81ED-4DB2-BD59-A6C34878D82A}">
                    <a16:rowId xmlns:a16="http://schemas.microsoft.com/office/drawing/2014/main" val="332907867"/>
                  </a:ext>
                </a:extLst>
              </a:tr>
              <a:tr h="900615">
                <a:tc>
                  <a:txBody>
                    <a:bodyPr/>
                    <a:lstStyle/>
                    <a:p>
                      <a:pPr algn="l"/>
                      <a:r>
                        <a:rPr lang="en-GB" sz="2400" b="1" dirty="0">
                          <a:latin typeface="Arial" panose="020B0604020202020204" pitchFamily="34" charset="0"/>
                          <a:cs typeface="Arial" panose="020B0604020202020204" pitchFamily="34" charset="0"/>
                        </a:rPr>
                        <a:t>Cost of stay in </a:t>
                      </a:r>
                      <a:br>
                        <a:rPr lang="en-GB" sz="2400" b="1"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South African Rand</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solidFill>
                      <a:srgbClr val="E6C8D9"/>
                    </a:solidFill>
                  </a:tcPr>
                </a:tc>
                <a:tc>
                  <a:txBody>
                    <a:bodyPr/>
                    <a:lstStyle/>
                    <a:p>
                      <a:pPr algn="ctr"/>
                      <a:r>
                        <a:rPr lang="en-GB" sz="2400" dirty="0">
                          <a:solidFill>
                            <a:schemeClr val="tx1"/>
                          </a:solidFill>
                          <a:latin typeface="Arial" panose="020B0604020202020204" pitchFamily="34" charset="0"/>
                          <a:cs typeface="Arial" panose="020B0604020202020204" pitchFamily="34" charset="0"/>
                        </a:rPr>
                        <a:t>960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r>
                        <a:rPr lang="en-GB" sz="2400" dirty="0">
                          <a:solidFill>
                            <a:schemeClr val="tx1"/>
                          </a:solidFill>
                          <a:latin typeface="Arial" panose="020B0604020202020204" pitchFamily="34" charset="0"/>
                          <a:cs typeface="Arial" panose="020B0604020202020204" pitchFamily="34" charset="0"/>
                        </a:rPr>
                        <a:t>2400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r>
                        <a:rPr lang="en-GB" sz="2400" dirty="0">
                          <a:solidFill>
                            <a:schemeClr val="tx1"/>
                          </a:solidFill>
                          <a:latin typeface="Arial" panose="020B0604020202020204" pitchFamily="34" charset="0"/>
                          <a:cs typeface="Arial" panose="020B0604020202020204" pitchFamily="34" charset="0"/>
                        </a:rPr>
                        <a:t>5280</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extLst>
                  <a:ext uri="{0D108BD9-81ED-4DB2-BD59-A6C34878D82A}">
                    <a16:rowId xmlns:a16="http://schemas.microsoft.com/office/drawing/2014/main" val="38184879"/>
                  </a:ext>
                </a:extLst>
              </a:tr>
              <a:tr h="900615">
                <a:tc>
                  <a:txBody>
                    <a:bodyPr/>
                    <a:lstStyle/>
                    <a:p>
                      <a:pPr algn="l"/>
                      <a:r>
                        <a:rPr lang="en-GB" sz="2400" b="1" dirty="0">
                          <a:latin typeface="Arial" panose="020B0604020202020204" pitchFamily="34" charset="0"/>
                          <a:cs typeface="Arial" panose="020B0604020202020204" pitchFamily="34" charset="0"/>
                        </a:rPr>
                        <a:t>Cost of stay in </a:t>
                      </a:r>
                      <a:br>
                        <a:rPr lang="en-GB" sz="2400" b="1"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East Caribbean Dollars</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solidFill>
                      <a:srgbClr val="E6C8D9"/>
                    </a:solidFill>
                  </a:tcPr>
                </a:tc>
                <a:tc>
                  <a:txBody>
                    <a:bodyPr/>
                    <a:lstStyle/>
                    <a:p>
                      <a:pPr algn="ctr"/>
                      <a:r>
                        <a:rPr lang="en-GB" sz="2400" dirty="0">
                          <a:solidFill>
                            <a:schemeClr val="tx1"/>
                          </a:solidFill>
                          <a:latin typeface="Arial" panose="020B0604020202020204" pitchFamily="34" charset="0"/>
                          <a:cs typeface="Arial" panose="020B0604020202020204" pitchFamily="34" charset="0"/>
                        </a:rPr>
                        <a:t>192</a:t>
                      </a: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endParaRPr lang="en-GB" sz="2400" dirty="0">
                        <a:solidFill>
                          <a:schemeClr val="tx1"/>
                        </a:solidFill>
                        <a:latin typeface="Arial" panose="020B0604020202020204" pitchFamily="34" charset="0"/>
                        <a:cs typeface="Arial" panose="020B0604020202020204" pitchFamily="34" charset="0"/>
                      </a:endParaRP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tc>
                  <a:txBody>
                    <a:bodyPr/>
                    <a:lstStyle/>
                    <a:p>
                      <a:pPr algn="ctr"/>
                      <a:endParaRPr lang="en-GB" sz="2400" dirty="0">
                        <a:solidFill>
                          <a:schemeClr val="tx1"/>
                        </a:solidFill>
                        <a:latin typeface="Arial" panose="020B0604020202020204" pitchFamily="34" charset="0"/>
                        <a:cs typeface="Arial" panose="020B0604020202020204" pitchFamily="34" charset="0"/>
                      </a:endParaRPr>
                    </a:p>
                  </a:txBody>
                  <a:tcPr anchor="ctr">
                    <a:lnL w="28575" cap="flat" cmpd="sng" algn="ctr">
                      <a:solidFill>
                        <a:srgbClr val="BE0064"/>
                      </a:solidFill>
                      <a:prstDash val="solid"/>
                      <a:round/>
                      <a:headEnd type="none" w="med" len="med"/>
                      <a:tailEnd type="none" w="med" len="med"/>
                    </a:lnL>
                    <a:lnR w="28575" cap="flat" cmpd="sng" algn="ctr">
                      <a:solidFill>
                        <a:srgbClr val="BE0064"/>
                      </a:solidFill>
                      <a:prstDash val="solid"/>
                      <a:round/>
                      <a:headEnd type="none" w="med" len="med"/>
                      <a:tailEnd type="none" w="med" len="med"/>
                    </a:lnR>
                    <a:lnT w="28575" cap="flat" cmpd="sng" algn="ctr">
                      <a:solidFill>
                        <a:srgbClr val="BE0064"/>
                      </a:solidFill>
                      <a:prstDash val="solid"/>
                      <a:round/>
                      <a:headEnd type="none" w="med" len="med"/>
                      <a:tailEnd type="none" w="med" len="med"/>
                    </a:lnT>
                    <a:lnB w="28575" cap="flat" cmpd="sng" algn="ctr">
                      <a:solidFill>
                        <a:srgbClr val="BE0064"/>
                      </a:solidFill>
                      <a:prstDash val="solid"/>
                      <a:round/>
                      <a:headEnd type="none" w="med" len="med"/>
                      <a:tailEnd type="none" w="med" len="med"/>
                    </a:lnB>
                    <a:noFill/>
                  </a:tcPr>
                </a:tc>
                <a:extLst>
                  <a:ext uri="{0D108BD9-81ED-4DB2-BD59-A6C34878D82A}">
                    <a16:rowId xmlns:a16="http://schemas.microsoft.com/office/drawing/2014/main" val="3977345543"/>
                  </a:ext>
                </a:extLst>
              </a:tr>
            </a:tbl>
          </a:graphicData>
        </a:graphic>
      </p:graphicFrame>
    </p:spTree>
    <p:extLst>
      <p:ext uri="{BB962C8B-B14F-4D97-AF65-F5344CB8AC3E}">
        <p14:creationId xmlns:p14="http://schemas.microsoft.com/office/powerpoint/2010/main" val="2020430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Getting to the hotel</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5" name="Rectangle 4"/>
          <p:cNvSpPr/>
          <p:nvPr/>
        </p:nvSpPr>
        <p:spPr>
          <a:xfrm>
            <a:off x="473679" y="1135491"/>
            <a:ext cx="7679721" cy="1569660"/>
          </a:xfrm>
          <a:prstGeom prst="rect">
            <a:avLst/>
          </a:prstGeom>
        </p:spPr>
        <p:txBody>
          <a:bodyPr wrap="square">
            <a:spAutoFit/>
          </a:bodyPr>
          <a:lstStyle/>
          <a:p>
            <a:pPr marL="457200" indent="-457200">
              <a:buClr>
                <a:srgbClr val="BE0064"/>
              </a:buClr>
              <a:buFont typeface="Arial" panose="020B0604020202020204" pitchFamily="34" charset="0"/>
              <a:buChar char="•"/>
            </a:pPr>
            <a:r>
              <a:rPr lang="en-US" sz="3200" dirty="0">
                <a:latin typeface="Arial" panose="020B0604020202020204" pitchFamily="34" charset="0"/>
                <a:cs typeface="Arial" panose="020B0604020202020204" pitchFamily="34" charset="0"/>
              </a:rPr>
              <a:t>Two friends Eli and Fi are travelling by train from their homes to the hotel. </a:t>
            </a:r>
          </a:p>
          <a:p>
            <a:pPr>
              <a:buClr>
                <a:srgbClr val="BE0064"/>
              </a:buClr>
            </a:pPr>
            <a:endParaRPr lang="en-US" sz="3200" dirty="0"/>
          </a:p>
        </p:txBody>
      </p:sp>
      <p:sp>
        <p:nvSpPr>
          <p:cNvPr id="9" name="Rectangle 8">
            <a:extLst>
              <a:ext uri="{FF2B5EF4-FFF2-40B4-BE49-F238E27FC236}">
                <a16:creationId xmlns:a16="http://schemas.microsoft.com/office/drawing/2014/main" id="{13B66E9D-D2E5-467E-8C85-0D074617BCC0}"/>
              </a:ext>
            </a:extLst>
          </p:cNvPr>
          <p:cNvSpPr/>
          <p:nvPr/>
        </p:nvSpPr>
        <p:spPr>
          <a:xfrm>
            <a:off x="473679" y="2135934"/>
            <a:ext cx="10652864" cy="584775"/>
          </a:xfrm>
          <a:prstGeom prst="rect">
            <a:avLst/>
          </a:prstGeom>
        </p:spPr>
        <p:txBody>
          <a:bodyPr wrap="square">
            <a:spAutoFit/>
          </a:bodyPr>
          <a:lstStyle/>
          <a:p>
            <a:pPr marL="457200" indent="-457200">
              <a:buClr>
                <a:srgbClr val="BE0064"/>
              </a:buClr>
              <a:buFont typeface="Arial" panose="020B0604020202020204" pitchFamily="34" charset="0"/>
              <a:buChar char="•"/>
            </a:pPr>
            <a:r>
              <a:rPr lang="en-GB" sz="3200" dirty="0">
                <a:latin typeface="Arial" panose="020B0604020202020204" pitchFamily="34" charset="0"/>
                <a:cs typeface="Arial" panose="020B0604020202020204" pitchFamily="34" charset="0"/>
              </a:rPr>
              <a:t>Eli’s journey is 60 km and takes 1.5 hours on the train.</a:t>
            </a:r>
            <a:endParaRPr lang="en-US" sz="3200" dirty="0"/>
          </a:p>
        </p:txBody>
      </p:sp>
      <p:sp>
        <p:nvSpPr>
          <p:cNvPr id="14" name="Rectangle 13"/>
          <p:cNvSpPr/>
          <p:nvPr/>
        </p:nvSpPr>
        <p:spPr>
          <a:xfrm>
            <a:off x="498748" y="2663559"/>
            <a:ext cx="11156403" cy="584775"/>
          </a:xfrm>
          <a:prstGeom prst="rect">
            <a:avLst/>
          </a:prstGeom>
        </p:spPr>
        <p:txBody>
          <a:bodyPr wrap="square">
            <a:spAutoFit/>
          </a:bodyPr>
          <a:lstStyle/>
          <a:p>
            <a:pPr marL="457200" indent="-457200">
              <a:buClr>
                <a:srgbClr val="BE0064"/>
              </a:buClr>
              <a:buFont typeface="Arial" panose="020B0604020202020204" pitchFamily="34" charset="0"/>
              <a:buChar char="•"/>
            </a:pPr>
            <a:r>
              <a:rPr lang="en-GB" sz="3200" dirty="0" err="1">
                <a:latin typeface="Arial"/>
                <a:cs typeface="Arial"/>
              </a:rPr>
              <a:t>Fi’s</a:t>
            </a:r>
            <a:r>
              <a:rPr lang="en-GB" sz="3200" dirty="0">
                <a:latin typeface="Arial"/>
                <a:cs typeface="Arial"/>
              </a:rPr>
              <a:t> train journey takes 4 hours.</a:t>
            </a:r>
          </a:p>
        </p:txBody>
      </p:sp>
      <p:sp>
        <p:nvSpPr>
          <p:cNvPr id="8" name="Rounded Rectangle 1">
            <a:extLst>
              <a:ext uri="{FF2B5EF4-FFF2-40B4-BE49-F238E27FC236}">
                <a16:creationId xmlns:a16="http://schemas.microsoft.com/office/drawing/2014/main" id="{F014E426-D1D5-4D09-A8F4-8DADA07C888F}"/>
              </a:ext>
            </a:extLst>
          </p:cNvPr>
          <p:cNvSpPr/>
          <p:nvPr/>
        </p:nvSpPr>
        <p:spPr>
          <a:xfrm>
            <a:off x="864631" y="3321459"/>
            <a:ext cx="6774419" cy="646986"/>
          </a:xfrm>
          <a:prstGeom prst="roundRect">
            <a:avLst/>
          </a:prstGeom>
          <a:solidFill>
            <a:srgbClr val="E6C8D9"/>
          </a:solidFill>
        </p:spPr>
        <p:txBody>
          <a:bodyPr wrap="square">
            <a:spAutoFit/>
          </a:bodyPr>
          <a:lstStyle/>
          <a:p>
            <a:r>
              <a:rPr lang="en-GB" sz="3200" dirty="0">
                <a:latin typeface="Arial" panose="020B0604020202020204" pitchFamily="34" charset="0"/>
                <a:cs typeface="Arial" panose="020B0604020202020204" pitchFamily="34" charset="0"/>
              </a:rPr>
              <a:t>How far does Fi travel on the train?</a:t>
            </a:r>
          </a:p>
        </p:txBody>
      </p:sp>
      <p:grpSp>
        <p:nvGrpSpPr>
          <p:cNvPr id="40" name="Group 39" descr="Double number line with 0, 1.5 and 4 marked on the top, Time in hours, line and 0, 60, blank answer space on the bottom, Distance in kilometres, line.">
            <a:extLst>
              <a:ext uri="{FF2B5EF4-FFF2-40B4-BE49-F238E27FC236}">
                <a16:creationId xmlns:a16="http://schemas.microsoft.com/office/drawing/2014/main" id="{EC0AE91F-D1D3-479B-9CEA-E83ABCD2CC42}"/>
              </a:ext>
            </a:extLst>
          </p:cNvPr>
          <p:cNvGrpSpPr/>
          <p:nvPr/>
        </p:nvGrpSpPr>
        <p:grpSpPr>
          <a:xfrm>
            <a:off x="1113762" y="4367802"/>
            <a:ext cx="9372697" cy="1598340"/>
            <a:chOff x="1113762" y="4367802"/>
            <a:chExt cx="9372697" cy="1598340"/>
          </a:xfrm>
        </p:grpSpPr>
        <p:sp>
          <p:nvSpPr>
            <p:cNvPr id="41" name="TextBox 40">
              <a:extLst>
                <a:ext uri="{FF2B5EF4-FFF2-40B4-BE49-F238E27FC236}">
                  <a16:creationId xmlns:a16="http://schemas.microsoft.com/office/drawing/2014/main" id="{188E81B1-F312-4FE2-9457-66C14EF877D2}"/>
                </a:ext>
              </a:extLst>
            </p:cNvPr>
            <p:cNvSpPr txBox="1"/>
            <p:nvPr/>
          </p:nvSpPr>
          <p:spPr>
            <a:xfrm>
              <a:off x="3254934" y="4373688"/>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4</a:t>
              </a:r>
            </a:p>
          </p:txBody>
        </p:sp>
        <p:grpSp>
          <p:nvGrpSpPr>
            <p:cNvPr id="42" name="Group 41">
              <a:extLst>
                <a:ext uri="{FF2B5EF4-FFF2-40B4-BE49-F238E27FC236}">
                  <a16:creationId xmlns:a16="http://schemas.microsoft.com/office/drawing/2014/main" id="{A408E1D7-64C6-4804-B20B-C16CF77018F9}"/>
                </a:ext>
              </a:extLst>
            </p:cNvPr>
            <p:cNvGrpSpPr/>
            <p:nvPr/>
          </p:nvGrpSpPr>
          <p:grpSpPr>
            <a:xfrm>
              <a:off x="1254046" y="4768515"/>
              <a:ext cx="5083458" cy="215607"/>
              <a:chOff x="1416755" y="5533572"/>
              <a:chExt cx="7239518" cy="294105"/>
            </a:xfrm>
          </p:grpSpPr>
          <p:cxnSp>
            <p:nvCxnSpPr>
              <p:cNvPr id="58" name="Straight Connector 57">
                <a:extLst>
                  <a:ext uri="{FF2B5EF4-FFF2-40B4-BE49-F238E27FC236}">
                    <a16:creationId xmlns:a16="http://schemas.microsoft.com/office/drawing/2014/main" id="{982CF365-DDEA-45D6-B8AE-B86E90A9F470}"/>
                  </a:ext>
                </a:extLst>
              </p:cNvPr>
              <p:cNvCxnSpPr>
                <a:cxnSpLocks/>
              </p:cNvCxnSpPr>
              <p:nvPr/>
            </p:nvCxnSpPr>
            <p:spPr>
              <a:xfrm>
                <a:off x="1416755" y="5680624"/>
                <a:ext cx="723951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92E78CB5-176B-4B02-91EE-390A789C3D89}"/>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F752407-8ECC-4861-8F46-AB74FE9C0CCD}"/>
                  </a:ext>
                </a:extLst>
              </p:cNvPr>
              <p:cNvCxnSpPr>
                <a:cxnSpLocks/>
              </p:cNvCxnSpPr>
              <p:nvPr/>
            </p:nvCxnSpPr>
            <p:spPr>
              <a:xfrm flipV="1">
                <a:off x="266647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TextBox 42">
              <a:extLst>
                <a:ext uri="{FF2B5EF4-FFF2-40B4-BE49-F238E27FC236}">
                  <a16:creationId xmlns:a16="http://schemas.microsoft.com/office/drawing/2014/main" id="{929B4007-7ABE-4075-938B-1F37401B8FD8}"/>
                </a:ext>
              </a:extLst>
            </p:cNvPr>
            <p:cNvSpPr txBox="1"/>
            <p:nvPr/>
          </p:nvSpPr>
          <p:spPr>
            <a:xfrm>
              <a:off x="1113762" y="4377402"/>
              <a:ext cx="461401" cy="29331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44" name="TextBox 43">
              <a:extLst>
                <a:ext uri="{FF2B5EF4-FFF2-40B4-BE49-F238E27FC236}">
                  <a16:creationId xmlns:a16="http://schemas.microsoft.com/office/drawing/2014/main" id="{894CA916-F66F-461F-83E6-5F090DA92BA9}"/>
                </a:ext>
              </a:extLst>
            </p:cNvPr>
            <p:cNvSpPr txBox="1"/>
            <p:nvPr/>
          </p:nvSpPr>
          <p:spPr>
            <a:xfrm>
              <a:off x="1848758" y="4367802"/>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1.5</a:t>
              </a:r>
            </a:p>
          </p:txBody>
        </p:sp>
        <p:sp>
          <p:nvSpPr>
            <p:cNvPr id="45" name="TextBox 44">
              <a:extLst>
                <a:ext uri="{FF2B5EF4-FFF2-40B4-BE49-F238E27FC236}">
                  <a16:creationId xmlns:a16="http://schemas.microsoft.com/office/drawing/2014/main" id="{7092DE4F-01AD-4223-BE2E-1B0E4BE46C3D}"/>
                </a:ext>
              </a:extLst>
            </p:cNvPr>
            <p:cNvSpPr txBox="1"/>
            <p:nvPr/>
          </p:nvSpPr>
          <p:spPr>
            <a:xfrm>
              <a:off x="6587136" y="4638696"/>
              <a:ext cx="26499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Time (hours)</a:t>
              </a:r>
            </a:p>
          </p:txBody>
        </p:sp>
        <p:cxnSp>
          <p:nvCxnSpPr>
            <p:cNvPr id="46" name="Straight Connector 45">
              <a:extLst>
                <a:ext uri="{FF2B5EF4-FFF2-40B4-BE49-F238E27FC236}">
                  <a16:creationId xmlns:a16="http://schemas.microsoft.com/office/drawing/2014/main" id="{D145047E-7D74-4547-A5D0-BC27CC161089}"/>
                </a:ext>
              </a:extLst>
            </p:cNvPr>
            <p:cNvCxnSpPr>
              <a:cxnSpLocks/>
            </p:cNvCxnSpPr>
            <p:nvPr/>
          </p:nvCxnSpPr>
          <p:spPr>
            <a:xfrm flipV="1">
              <a:off x="3407313" y="4775247"/>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DE176356-74CC-44E7-B997-E17D7C58E146}"/>
                </a:ext>
              </a:extLst>
            </p:cNvPr>
            <p:cNvGrpSpPr/>
            <p:nvPr/>
          </p:nvGrpSpPr>
          <p:grpSpPr>
            <a:xfrm>
              <a:off x="1113762" y="5216702"/>
              <a:ext cx="9372697" cy="710440"/>
              <a:chOff x="1248659" y="5447288"/>
              <a:chExt cx="12271787" cy="969095"/>
            </a:xfrm>
          </p:grpSpPr>
          <p:grpSp>
            <p:nvGrpSpPr>
              <p:cNvPr id="50" name="Group 49">
                <a:extLst>
                  <a:ext uri="{FF2B5EF4-FFF2-40B4-BE49-F238E27FC236}">
                    <a16:creationId xmlns:a16="http://schemas.microsoft.com/office/drawing/2014/main" id="{45D9B677-40BB-4783-B99C-C1777C86A89B}"/>
                  </a:ext>
                </a:extLst>
              </p:cNvPr>
              <p:cNvGrpSpPr/>
              <p:nvPr/>
            </p:nvGrpSpPr>
            <p:grpSpPr>
              <a:xfrm>
                <a:off x="1248659" y="5447288"/>
                <a:ext cx="12271787" cy="875228"/>
                <a:chOff x="1248659" y="4429282"/>
                <a:chExt cx="12271787" cy="875228"/>
              </a:xfrm>
            </p:grpSpPr>
            <p:grpSp>
              <p:nvGrpSpPr>
                <p:cNvPr id="52" name="Group 51">
                  <a:extLst>
                    <a:ext uri="{FF2B5EF4-FFF2-40B4-BE49-F238E27FC236}">
                      <a16:creationId xmlns:a16="http://schemas.microsoft.com/office/drawing/2014/main" id="{8AD76E8D-A1C0-47B0-9C9C-429F3564846F}"/>
                    </a:ext>
                  </a:extLst>
                </p:cNvPr>
                <p:cNvGrpSpPr/>
                <p:nvPr/>
              </p:nvGrpSpPr>
              <p:grpSpPr>
                <a:xfrm>
                  <a:off x="1432334" y="4606367"/>
                  <a:ext cx="6655834" cy="294105"/>
                  <a:chOff x="1419936" y="5533572"/>
                  <a:chExt cx="7354812" cy="294105"/>
                </a:xfrm>
              </p:grpSpPr>
              <p:cxnSp>
                <p:nvCxnSpPr>
                  <p:cNvPr id="55" name="Straight Connector 54">
                    <a:extLst>
                      <a:ext uri="{FF2B5EF4-FFF2-40B4-BE49-F238E27FC236}">
                        <a16:creationId xmlns:a16="http://schemas.microsoft.com/office/drawing/2014/main" id="{08A41A68-DCB4-4DF1-A12B-31E1E7321A3A}"/>
                      </a:ext>
                    </a:extLst>
                  </p:cNvPr>
                  <p:cNvCxnSpPr>
                    <a:cxnSpLocks/>
                  </p:cNvCxnSpPr>
                  <p:nvPr/>
                </p:nvCxnSpPr>
                <p:spPr>
                  <a:xfrm flipV="1">
                    <a:off x="1419936" y="5629377"/>
                    <a:ext cx="7354812" cy="5124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42FA98D9-AA74-4992-BE4B-BAA61AB32E58}"/>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A6A4F72-282D-4D41-95F8-2C95FBF386F1}"/>
                      </a:ext>
                    </a:extLst>
                  </p:cNvPr>
                  <p:cNvCxnSpPr>
                    <a:cxnSpLocks/>
                  </p:cNvCxnSpPr>
                  <p:nvPr/>
                </p:nvCxnSpPr>
                <p:spPr>
                  <a:xfrm flipV="1">
                    <a:off x="2707481"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TextBox 52">
                  <a:extLst>
                    <a:ext uri="{FF2B5EF4-FFF2-40B4-BE49-F238E27FC236}">
                      <a16:creationId xmlns:a16="http://schemas.microsoft.com/office/drawing/2014/main" id="{DB3A1497-BC3C-4114-A30E-29ACDFB344FF}"/>
                    </a:ext>
                  </a:extLst>
                </p:cNvPr>
                <p:cNvSpPr txBox="1"/>
                <p:nvPr/>
              </p:nvSpPr>
              <p:spPr>
                <a:xfrm>
                  <a:off x="1248659" y="4904400"/>
                  <a:ext cx="594648"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0</a:t>
                  </a:r>
                </a:p>
              </p:txBody>
            </p:sp>
            <p:sp>
              <p:nvSpPr>
                <p:cNvPr id="54" name="TextBox 53">
                  <a:extLst>
                    <a:ext uri="{FF2B5EF4-FFF2-40B4-BE49-F238E27FC236}">
                      <a16:creationId xmlns:a16="http://schemas.microsoft.com/office/drawing/2014/main" id="{4CAA8276-2D4E-471A-B50B-81C214E0D2DE}"/>
                    </a:ext>
                  </a:extLst>
                </p:cNvPr>
                <p:cNvSpPr txBox="1"/>
                <p:nvPr/>
              </p:nvSpPr>
              <p:spPr>
                <a:xfrm>
                  <a:off x="8399482" y="4429282"/>
                  <a:ext cx="5120964" cy="54578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Distance (km)</a:t>
                  </a:r>
                </a:p>
              </p:txBody>
            </p:sp>
          </p:grpSp>
          <p:sp>
            <p:nvSpPr>
              <p:cNvPr id="51" name="Rectangle 50">
                <a:extLst>
                  <a:ext uri="{FF2B5EF4-FFF2-40B4-BE49-F238E27FC236}">
                    <a16:creationId xmlns:a16="http://schemas.microsoft.com/office/drawing/2014/main" id="{1D6B3407-219A-4AAF-8169-6988E7AC0977}"/>
                  </a:ext>
                </a:extLst>
              </p:cNvPr>
              <p:cNvSpPr/>
              <p:nvPr/>
            </p:nvSpPr>
            <p:spPr>
              <a:xfrm>
                <a:off x="3851131" y="5956075"/>
                <a:ext cx="890143" cy="46030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grpSp>
        <p:cxnSp>
          <p:nvCxnSpPr>
            <p:cNvPr id="48" name="Straight Connector 47">
              <a:extLst>
                <a:ext uri="{FF2B5EF4-FFF2-40B4-BE49-F238E27FC236}">
                  <a16:creationId xmlns:a16="http://schemas.microsoft.com/office/drawing/2014/main" id="{4858074E-5199-470F-8223-A68EDF89644C}"/>
                </a:ext>
              </a:extLst>
            </p:cNvPr>
            <p:cNvCxnSpPr>
              <a:cxnSpLocks/>
            </p:cNvCxnSpPr>
            <p:nvPr/>
          </p:nvCxnSpPr>
          <p:spPr>
            <a:xfrm flipV="1">
              <a:off x="3422161" y="5330394"/>
              <a:ext cx="0" cy="2156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3FB35383-4E22-498B-932D-9D67E4BA1A2D}"/>
                </a:ext>
              </a:extLst>
            </p:cNvPr>
            <p:cNvSpPr txBox="1"/>
            <p:nvPr/>
          </p:nvSpPr>
          <p:spPr>
            <a:xfrm>
              <a:off x="1925885" y="5566032"/>
              <a:ext cx="5470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60</a:t>
              </a:r>
            </a:p>
          </p:txBody>
        </p:sp>
      </p:grpSp>
    </p:spTree>
    <p:extLst>
      <p:ext uri="{BB962C8B-B14F-4D97-AF65-F5344CB8AC3E}">
        <p14:creationId xmlns:p14="http://schemas.microsoft.com/office/powerpoint/2010/main" val="231735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Multipliers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grpSp>
        <p:nvGrpSpPr>
          <p:cNvPr id="10" name="Group 9">
            <a:extLst>
              <a:ext uri="{C183D7F6-B498-43B3-948B-1728B52AA6E4}">
                <adec:decorative xmlns:adec="http://schemas.microsoft.com/office/drawing/2017/decorative" val="1"/>
              </a:ext>
            </a:extLst>
          </p:cNvPr>
          <p:cNvGrpSpPr/>
          <p:nvPr/>
        </p:nvGrpSpPr>
        <p:grpSpPr>
          <a:xfrm>
            <a:off x="1075765" y="1308847"/>
            <a:ext cx="10949539" cy="3010394"/>
            <a:chOff x="7389692" y="3960266"/>
            <a:chExt cx="4768682" cy="1018059"/>
          </a:xfrm>
        </p:grpSpPr>
        <p:sp>
          <p:nvSpPr>
            <p:cNvPr id="11" name="Rounded Rectangle 11">
              <a:extLst>
                <a:ext uri="{FF2B5EF4-FFF2-40B4-BE49-F238E27FC236}">
                  <a16:creationId xmlns:a16="http://schemas.microsoft.com/office/drawing/2014/main" id="{0B35C966-377D-43A5-A367-35406E1C3E22}"/>
                </a:ext>
              </a:extLst>
            </p:cNvPr>
            <p:cNvSpPr/>
            <p:nvPr/>
          </p:nvSpPr>
          <p:spPr>
            <a:xfrm>
              <a:off x="7389692" y="3960266"/>
              <a:ext cx="4532501" cy="1018059"/>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B0AB6807-1007-2C40-ACD3-85A647021B46}"/>
                </a:ext>
              </a:extLst>
            </p:cNvPr>
            <p:cNvSpPr txBox="1"/>
            <p:nvPr/>
          </p:nvSpPr>
          <p:spPr>
            <a:xfrm>
              <a:off x="7625873" y="4024845"/>
              <a:ext cx="4532501" cy="915942"/>
            </a:xfrm>
            <a:prstGeom prst="rect">
              <a:avLst/>
            </a:prstGeom>
            <a:noFill/>
          </p:spPr>
          <p:txBody>
            <a:bodyPr wrap="square" rtlCol="0">
              <a:spAutoFit/>
            </a:bodyPr>
            <a:lstStyle/>
            <a:p>
              <a:pPr>
                <a:lnSpc>
                  <a:spcPts val="3100"/>
                </a:lnSpc>
                <a:spcAft>
                  <a:spcPts val="600"/>
                </a:spcAft>
              </a:pPr>
              <a:r>
                <a:rPr lang="en-US" sz="2800" dirty="0">
                  <a:latin typeface="Arial" panose="020B0604020202020204" pitchFamily="34" charset="0"/>
                  <a:cs typeface="Arial" panose="020B0604020202020204" pitchFamily="34" charset="0"/>
                </a:rPr>
                <a:t>Number of nights stay			Cost in Pounds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Number of nights stay 			Cost in Euros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Number of nights stay			Cost in Rand</a:t>
              </a:r>
            </a:p>
            <a:p>
              <a:pPr>
                <a:lnSpc>
                  <a:spcPts val="3100"/>
                </a:lnSpc>
                <a:spcAft>
                  <a:spcPts val="600"/>
                </a:spcAft>
              </a:pPr>
              <a:r>
                <a:rPr lang="en-US" sz="2800" dirty="0">
                  <a:latin typeface="Arial" panose="020B0604020202020204" pitchFamily="34" charset="0"/>
                  <a:cs typeface="Arial" panose="020B0604020202020204" pitchFamily="34" charset="0"/>
                </a:rPr>
                <a:t>Euros					Rand</a:t>
              </a:r>
            </a:p>
            <a:p>
              <a:pPr>
                <a:lnSpc>
                  <a:spcPts val="3100"/>
                </a:lnSpc>
                <a:spcAft>
                  <a:spcPts val="600"/>
                </a:spcAft>
              </a:pPr>
              <a:r>
                <a:rPr lang="en-US" sz="2800" dirty="0">
                  <a:latin typeface="Arial" panose="020B0604020202020204" pitchFamily="34" charset="0"/>
                  <a:cs typeface="Arial" panose="020B0604020202020204" pitchFamily="34" charset="0"/>
                </a:rPr>
                <a:t>Euros					East Caribbean Dollars</a:t>
              </a:r>
            </a:p>
            <a:p>
              <a:pPr>
                <a:lnSpc>
                  <a:spcPts val="3100"/>
                </a:lnSpc>
                <a:spcAft>
                  <a:spcPts val="600"/>
                </a:spcAft>
              </a:pPr>
              <a:r>
                <a:rPr lang="en-US" sz="2800" dirty="0">
                  <a:latin typeface="Arial" panose="020B0604020202020204" pitchFamily="34" charset="0"/>
                  <a:cs typeface="Arial" panose="020B0604020202020204" pitchFamily="34" charset="0"/>
                </a:rPr>
                <a:t>Time						Distance</a:t>
              </a:r>
            </a:p>
          </p:txBody>
        </p:sp>
      </p:grpSp>
      <p:sp>
        <p:nvSpPr>
          <p:cNvPr id="13" name="Rounded Rectangle 1">
            <a:extLst>
              <a:ext uri="{FF2B5EF4-FFF2-40B4-BE49-F238E27FC236}">
                <a16:creationId xmlns:a16="http://schemas.microsoft.com/office/drawing/2014/main" id="{F014E426-D1D5-4D09-A8F4-8DADA07C888F}"/>
              </a:ext>
            </a:extLst>
          </p:cNvPr>
          <p:cNvSpPr/>
          <p:nvPr/>
        </p:nvSpPr>
        <p:spPr>
          <a:xfrm>
            <a:off x="3228269" y="4733296"/>
            <a:ext cx="6102223" cy="1191816"/>
          </a:xfrm>
          <a:prstGeom prst="roundRect">
            <a:avLst/>
          </a:prstGeom>
          <a:solidFill>
            <a:srgbClr val="E6C8D9"/>
          </a:solidFill>
        </p:spPr>
        <p:txBody>
          <a:bodyPr wrap="square">
            <a:spAutoFit/>
          </a:bodyPr>
          <a:lstStyle/>
          <a:p>
            <a:pPr algn="ctr"/>
            <a:r>
              <a:rPr lang="en-GB" sz="3200" dirty="0">
                <a:solidFill>
                  <a:srgbClr val="000000"/>
                </a:solidFill>
              </a:rPr>
              <a:t> </a:t>
            </a:r>
            <a:r>
              <a:rPr lang="en-GB" sz="3200" dirty="0">
                <a:solidFill>
                  <a:srgbClr val="000000"/>
                </a:solidFill>
                <a:latin typeface="Arial" panose="020B0604020202020204" pitchFamily="34" charset="0"/>
                <a:cs typeface="Arial" panose="020B0604020202020204" pitchFamily="34" charset="0"/>
              </a:rPr>
              <a:t>The </a:t>
            </a:r>
            <a:r>
              <a:rPr lang="en-GB" sz="3200" b="1" dirty="0">
                <a:solidFill>
                  <a:srgbClr val="000000"/>
                </a:solidFill>
                <a:latin typeface="Arial" panose="020B0604020202020204" pitchFamily="34" charset="0"/>
                <a:cs typeface="Arial" panose="020B0604020202020204" pitchFamily="34" charset="0"/>
              </a:rPr>
              <a:t>multiplier</a:t>
            </a:r>
            <a:r>
              <a:rPr lang="en-GB" sz="3200" dirty="0">
                <a:solidFill>
                  <a:srgbClr val="000000"/>
                </a:solidFill>
                <a:latin typeface="Arial" panose="020B0604020202020204" pitchFamily="34" charset="0"/>
                <a:cs typeface="Arial" panose="020B0604020202020204" pitchFamily="34" charset="0"/>
              </a:rPr>
              <a:t> is called the </a:t>
            </a:r>
            <a:r>
              <a:rPr lang="en-GB" sz="3200" b="1" dirty="0">
                <a:solidFill>
                  <a:srgbClr val="000000"/>
                </a:solidFill>
                <a:latin typeface="Arial" panose="020B0604020202020204" pitchFamily="34" charset="0"/>
                <a:cs typeface="Arial" panose="020B0604020202020204" pitchFamily="34" charset="0"/>
              </a:rPr>
              <a:t>constant of</a:t>
            </a:r>
            <a:r>
              <a:rPr lang="en-GB" sz="3200" dirty="0">
                <a:solidFill>
                  <a:srgbClr val="000000"/>
                </a:solidFill>
                <a:latin typeface="Arial" panose="020B0604020202020204" pitchFamily="34" charset="0"/>
                <a:cs typeface="Arial" panose="020B0604020202020204" pitchFamily="34" charset="0"/>
              </a:rPr>
              <a:t> </a:t>
            </a:r>
            <a:r>
              <a:rPr lang="en-GB" sz="3200" b="1" dirty="0">
                <a:solidFill>
                  <a:srgbClr val="000000"/>
                </a:solidFill>
                <a:latin typeface="Arial" panose="020B0604020202020204" pitchFamily="34" charset="0"/>
                <a:cs typeface="Arial" panose="020B0604020202020204" pitchFamily="34" charset="0"/>
              </a:rPr>
              <a:t>proportionality</a:t>
            </a:r>
            <a:r>
              <a:rPr lang="en-GB" sz="3200" dirty="0">
                <a:solidFill>
                  <a:srgbClr val="000000"/>
                </a:solidFill>
                <a:latin typeface="Arial" panose="020B0604020202020204" pitchFamily="34" charset="0"/>
                <a:cs typeface="Arial" panose="020B0604020202020204" pitchFamily="34" charset="0"/>
              </a:rPr>
              <a:t>.</a:t>
            </a:r>
          </a:p>
        </p:txBody>
      </p:sp>
      <p:sp>
        <p:nvSpPr>
          <p:cNvPr id="14" name="TextBox 13">
            <a:extLst>
              <a:ext uri="{FF2B5EF4-FFF2-40B4-BE49-F238E27FC236}">
                <a16:creationId xmlns:a16="http://schemas.microsoft.com/office/drawing/2014/main" id="{B0AB6807-1007-2C40-ACD3-85A647021B46}"/>
              </a:ext>
            </a:extLst>
          </p:cNvPr>
          <p:cNvSpPr txBox="1"/>
          <p:nvPr/>
        </p:nvSpPr>
        <p:spPr>
          <a:xfrm>
            <a:off x="5643151" y="1519627"/>
            <a:ext cx="2122951" cy="2708434"/>
          </a:xfrm>
          <a:prstGeom prst="rect">
            <a:avLst/>
          </a:prstGeom>
          <a:noFill/>
        </p:spPr>
        <p:txBody>
          <a:bodyPr wrap="square" rtlCol="0">
            <a:spAutoFit/>
          </a:bodyPr>
          <a:lstStyle/>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25</a:t>
            </a:r>
            <a:r>
              <a:rPr lang="en-US" sz="2800" dirty="0">
                <a:latin typeface="Arial" panose="020B0604020202020204" pitchFamily="34" charset="0"/>
                <a:cs typeface="Arial" panose="020B0604020202020204" pitchFamily="34" charset="0"/>
              </a:rPr>
              <a:t>	</a:t>
            </a:r>
          </a:p>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30</a:t>
            </a:r>
            <a:r>
              <a:rPr lang="en-US" sz="2800" dirty="0">
                <a:latin typeface="Arial" panose="020B0604020202020204" pitchFamily="34" charset="0"/>
                <a:cs typeface="Arial" panose="020B0604020202020204" pitchFamily="34" charset="0"/>
              </a:rPr>
              <a:t>	</a:t>
            </a:r>
          </a:p>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480  </a:t>
            </a:r>
            <a:r>
              <a:rPr lang="en-US" sz="2800" dirty="0">
                <a:latin typeface="Arial" panose="020B0604020202020204" pitchFamily="34" charset="0"/>
                <a:cs typeface="Arial" panose="020B0604020202020204" pitchFamily="34" charset="0"/>
              </a:rPr>
              <a:t>	</a:t>
            </a:r>
          </a:p>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16</a:t>
            </a:r>
            <a:r>
              <a:rPr lang="en-US" sz="2800" dirty="0">
                <a:latin typeface="Arial" panose="020B0604020202020204" pitchFamily="34" charset="0"/>
                <a:cs typeface="Arial" panose="020B0604020202020204" pitchFamily="34" charset="0"/>
              </a:rPr>
              <a:t>		</a:t>
            </a:r>
          </a:p>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3.2</a:t>
            </a:r>
            <a:r>
              <a:rPr lang="en-US" sz="2800" dirty="0">
                <a:latin typeface="Arial" panose="020B0604020202020204" pitchFamily="34" charset="0"/>
                <a:cs typeface="Arial" panose="020B0604020202020204" pitchFamily="34" charset="0"/>
              </a:rPr>
              <a:t>	 	</a:t>
            </a:r>
          </a:p>
          <a:p>
            <a:pPr>
              <a:lnSpc>
                <a:spcPts val="2900"/>
              </a:lnSpc>
              <a:spcAft>
                <a:spcPts val="600"/>
              </a:spcAft>
            </a:pPr>
            <a:r>
              <a:rPr lang="en-US" sz="2800" dirty="0">
                <a:solidFill>
                  <a:srgbClr val="BE0064"/>
                </a:solidFill>
                <a:latin typeface="Arial" panose="020B0604020202020204" pitchFamily="34" charset="0"/>
                <a:ea typeface="ＭＳ ゴシック"/>
                <a:cs typeface="Arial" panose="020B0604020202020204" pitchFamily="34" charset="0"/>
              </a:rPr>
              <a:t>×</a:t>
            </a:r>
            <a:r>
              <a:rPr lang="en-US" sz="2800" dirty="0">
                <a:solidFill>
                  <a:srgbClr val="BE0064"/>
                </a:solidFill>
                <a:latin typeface="Arial" panose="020B0604020202020204" pitchFamily="34" charset="0"/>
                <a:cs typeface="Arial" panose="020B0604020202020204" pitchFamily="34" charset="0"/>
              </a:rPr>
              <a:t>40</a:t>
            </a: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2253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A274019F-1384-46DB-8EF1-8E2F8CCDCBE4}"/>
              </a:ext>
            </a:extLst>
          </p:cNvPr>
          <p:cNvSpPr txBox="1"/>
          <p:nvPr/>
        </p:nvSpPr>
        <p:spPr>
          <a:xfrm>
            <a:off x="876444" y="1257345"/>
            <a:ext cx="8155595" cy="4678204"/>
          </a:xfrm>
          <a:prstGeom prst="rect">
            <a:avLst/>
          </a:prstGeom>
          <a:noFill/>
        </p:spPr>
        <p:txBody>
          <a:bodyPr wrap="square" rtlCol="0">
            <a:spAutoFit/>
          </a:bodyPr>
          <a:lstStyle/>
          <a:p>
            <a:r>
              <a:rPr lang="en-GB" sz="2800" dirty="0">
                <a:latin typeface="Times New Roman" panose="02020603050405020304" pitchFamily="18" charset="0"/>
                <a:cs typeface="Times New Roman" panose="02020603050405020304" pitchFamily="18" charset="0"/>
              </a:rPr>
              <a:t>2.5 kg of apples cost £3.60.</a:t>
            </a:r>
          </a:p>
          <a:p>
            <a:r>
              <a:rPr lang="en-GB" sz="2800" dirty="0">
                <a:latin typeface="Times New Roman" panose="02020603050405020304" pitchFamily="18" charset="0"/>
                <a:cs typeface="Times New Roman" panose="02020603050405020304" pitchFamily="18" charset="0"/>
              </a:rPr>
              <a:t>Work out the cost of 3.5 kg of apples. </a:t>
            </a:r>
          </a:p>
          <a:p>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pPr algn="r"/>
            <a:endParaRPr lang="en-GB" sz="2800" dirty="0">
              <a:latin typeface="Times New Roman" panose="02020603050405020304" pitchFamily="18" charset="0"/>
              <a:cs typeface="Times New Roman" panose="02020603050405020304" pitchFamily="18" charset="0"/>
            </a:endParaRPr>
          </a:p>
          <a:p>
            <a:pPr algn="r"/>
            <a:r>
              <a:rPr lang="en-GB" sz="2800" dirty="0">
                <a:latin typeface="Times New Roman" panose="02020603050405020304" pitchFamily="18" charset="0"/>
                <a:cs typeface="Times New Roman" panose="02020603050405020304" pitchFamily="18" charset="0"/>
              </a:rPr>
              <a:t>£…………………………….</a:t>
            </a:r>
          </a:p>
          <a:p>
            <a:pPr algn="r"/>
            <a:r>
              <a:rPr lang="en-GB" sz="2800" b="1" dirty="0">
                <a:latin typeface="Times New Roman" panose="02020603050405020304" pitchFamily="18" charset="0"/>
                <a:cs typeface="Times New Roman" panose="02020603050405020304" pitchFamily="18" charset="0"/>
              </a:rPr>
              <a:t>(2)</a:t>
            </a:r>
          </a:p>
          <a:p>
            <a:pPr algn="r"/>
            <a:r>
              <a:rPr lang="en-GB" sz="1800" i="1" dirty="0">
                <a:effectLst/>
                <a:latin typeface="Times New Roman" panose="02020603050405020304" pitchFamily="18" charset="0"/>
                <a:ea typeface="Calibri" panose="020F0502020204030204" pitchFamily="34" charset="0"/>
                <a:cs typeface="Times New Roman" panose="02020603050405020304" pitchFamily="18" charset="0"/>
              </a:rPr>
              <a:t>Question 12 from Nov 2017, 1MA1/3F</a:t>
            </a:r>
          </a:p>
        </p:txBody>
      </p:sp>
      <p:sp>
        <p:nvSpPr>
          <p:cNvPr id="26"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9198254" y="5132568"/>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9420817" y="5473884"/>
            <a:ext cx="1688673" cy="461665"/>
          </a:xfrm>
          <a:prstGeom prst="rect">
            <a:avLst/>
          </a:prstGeom>
          <a:noFill/>
        </p:spPr>
        <p:txBody>
          <a:bodyPr wrap="square" rtlCol="0">
            <a:spAutoFit/>
          </a:bodyPr>
          <a:lstStyle/>
          <a:p>
            <a:pPr algn="ctr"/>
            <a:r>
              <a:rPr lang="en-US" sz="2400" dirty="0">
                <a:solidFill>
                  <a:srgbClr val="BE0064"/>
                </a:solidFill>
              </a:rPr>
              <a:t>£5.04</a:t>
            </a:r>
          </a:p>
        </p:txBody>
      </p:sp>
      <p:sp>
        <p:nvSpPr>
          <p:cNvPr id="10" name="Rectangle 9" descr="Pink rectangle covering the answer">
            <a:extLst>
              <a:ext uri="{FF2B5EF4-FFF2-40B4-BE49-F238E27FC236}">
                <a16:creationId xmlns:a16="http://schemas.microsoft.com/office/drawing/2014/main" id="{605B13A3-BE31-44A7-A606-38729832003E}"/>
              </a:ext>
            </a:extLst>
          </p:cNvPr>
          <p:cNvSpPr/>
          <p:nvPr/>
        </p:nvSpPr>
        <p:spPr>
          <a:xfrm>
            <a:off x="9380379" y="5257094"/>
            <a:ext cx="1769548" cy="722945"/>
          </a:xfrm>
          <a:prstGeom prst="rect">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9255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Staying in a hotel</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 name="Rectangle: Rounded Corners 1">
            <a:extLst>
              <a:ext uri="{FF2B5EF4-FFF2-40B4-BE49-F238E27FC236}">
                <a16:creationId xmlns:a16="http://schemas.microsoft.com/office/drawing/2014/main" id="{0157EDFF-03E3-4687-9F8B-250C73C985F2}"/>
              </a:ext>
            </a:extLst>
          </p:cNvPr>
          <p:cNvSpPr/>
          <p:nvPr/>
        </p:nvSpPr>
        <p:spPr>
          <a:xfrm>
            <a:off x="450533" y="4244169"/>
            <a:ext cx="9381021" cy="1872553"/>
          </a:xfrm>
          <a:prstGeom prst="roundRect">
            <a:avLst/>
          </a:prstGeom>
          <a:solidFill>
            <a:srgbClr val="E6C8D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tx1"/>
                </a:solidFill>
                <a:latin typeface="Arial" panose="020B0604020202020204" pitchFamily="34" charset="0"/>
                <a:cs typeface="Arial" panose="020B0604020202020204" pitchFamily="34" charset="0"/>
              </a:rPr>
              <a:t>How much should the hotel owner charge for:</a:t>
            </a:r>
          </a:p>
          <a:p>
            <a:endParaRPr lang="en-GB" sz="3200" dirty="0">
              <a:solidFill>
                <a:schemeClr val="tx1"/>
              </a:solidFill>
              <a:latin typeface="Arial" panose="020B0604020202020204" pitchFamily="34" charset="0"/>
              <a:cs typeface="Arial" panose="020B0604020202020204" pitchFamily="34" charset="0"/>
            </a:endParaRPr>
          </a:p>
          <a:p>
            <a:r>
              <a:rPr lang="en-GB" sz="3200" dirty="0">
                <a:solidFill>
                  <a:schemeClr val="tx1"/>
                </a:solidFill>
                <a:latin typeface="Arial" panose="020B0604020202020204" pitchFamily="34" charset="0"/>
                <a:cs typeface="Arial" panose="020B0604020202020204" pitchFamily="34" charset="0"/>
              </a:rPr>
              <a:t>	5 nights?				11 nights?</a:t>
            </a:r>
          </a:p>
        </p:txBody>
      </p:sp>
      <p:sp>
        <p:nvSpPr>
          <p:cNvPr id="3" name="TextBox 2">
            <a:extLst>
              <a:ext uri="{FF2B5EF4-FFF2-40B4-BE49-F238E27FC236}">
                <a16:creationId xmlns:a16="http://schemas.microsoft.com/office/drawing/2014/main" id="{E03A399E-A079-4972-986A-8F5EFC549EED}"/>
              </a:ext>
            </a:extLst>
          </p:cNvPr>
          <p:cNvSpPr txBox="1"/>
          <p:nvPr/>
        </p:nvSpPr>
        <p:spPr>
          <a:xfrm>
            <a:off x="564811" y="1308308"/>
            <a:ext cx="10850571" cy="1077218"/>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A </a:t>
            </a:r>
            <a:r>
              <a:rPr lang="en-US" sz="3200" dirty="0">
                <a:latin typeface="Arial" panose="020B0604020202020204" pitchFamily="34" charset="0"/>
                <a:cs typeface="Arial" panose="020B0604020202020204" pitchFamily="34" charset="0"/>
              </a:rPr>
              <a:t>hotel owner charges the </a:t>
            </a:r>
            <a:r>
              <a:rPr lang="en-US" sz="3200" b="1" dirty="0">
                <a:latin typeface="Arial" panose="020B0604020202020204" pitchFamily="34" charset="0"/>
                <a:cs typeface="Arial" panose="020B0604020202020204" pitchFamily="34" charset="0"/>
              </a:rPr>
              <a:t>same price per night</a:t>
            </a:r>
            <a:br>
              <a:rPr lang="en-US" sz="3200" b="1"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regardless of the length of stay.</a:t>
            </a:r>
          </a:p>
        </p:txBody>
      </p:sp>
      <p:sp>
        <p:nvSpPr>
          <p:cNvPr id="13" name="TextBox 12">
            <a:extLst>
              <a:ext uri="{FF2B5EF4-FFF2-40B4-BE49-F238E27FC236}">
                <a16:creationId xmlns:a16="http://schemas.microsoft.com/office/drawing/2014/main" id="{A0D3CEE6-6050-43E5-8067-3A383FB4E76D}"/>
              </a:ext>
            </a:extLst>
          </p:cNvPr>
          <p:cNvSpPr txBox="1"/>
          <p:nvPr/>
        </p:nvSpPr>
        <p:spPr>
          <a:xfrm>
            <a:off x="564811" y="2564622"/>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You can stay any number of nights</a:t>
            </a:r>
            <a:r>
              <a:rPr lang="en-US" sz="3200" dirty="0">
                <a:latin typeface="Arial" panose="020B0604020202020204" pitchFamily="34" charset="0"/>
                <a:cs typeface="Arial" panose="020B0604020202020204" pitchFamily="34" charset="0"/>
              </a:rPr>
              <a:t>.</a:t>
            </a:r>
          </a:p>
        </p:txBody>
      </p:sp>
      <p:sp>
        <p:nvSpPr>
          <p:cNvPr id="15" name="TextBox 14">
            <a:extLst>
              <a:ext uri="{FF2B5EF4-FFF2-40B4-BE49-F238E27FC236}">
                <a16:creationId xmlns:a16="http://schemas.microsoft.com/office/drawing/2014/main" id="{9D820282-422E-4207-A274-E37A9CDC4879}"/>
              </a:ext>
            </a:extLst>
          </p:cNvPr>
          <p:cNvSpPr txBox="1"/>
          <p:nvPr/>
        </p:nvSpPr>
        <p:spPr>
          <a:xfrm>
            <a:off x="564811" y="3358981"/>
            <a:ext cx="10281993"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For a</a:t>
            </a:r>
            <a:r>
              <a:rPr lang="en-US" sz="3200" b="1" dirty="0">
                <a:latin typeface="Arial" panose="020B0604020202020204" pitchFamily="34" charset="0"/>
                <a:cs typeface="Arial" panose="020B0604020202020204" pitchFamily="34" charset="0"/>
              </a:rPr>
              <a:t> 2-night stay</a:t>
            </a:r>
            <a:r>
              <a:rPr lang="en-US" sz="3200" dirty="0">
                <a:latin typeface="Arial" panose="020B0604020202020204" pitchFamily="34" charset="0"/>
                <a:cs typeface="Arial" panose="020B0604020202020204" pitchFamily="34" charset="0"/>
              </a:rPr>
              <a:t>, the charge is</a:t>
            </a:r>
            <a:r>
              <a:rPr lang="en-US" sz="3200" b="1" dirty="0">
                <a:latin typeface="Arial" panose="020B0604020202020204" pitchFamily="34" charset="0"/>
                <a:cs typeface="Arial" panose="020B0604020202020204" pitchFamily="34" charset="0"/>
              </a:rPr>
              <a:t> £50</a:t>
            </a:r>
            <a:r>
              <a:rPr lang="en-US" sz="32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383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rgbClr val="BE0064"/>
          </a:solidFill>
          <a:ln>
            <a:solidFill>
              <a:srgbClr val="BE0064"/>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Multiplicative reasoning </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20</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143000"/>
            <a:ext cx="9144000" cy="2886202"/>
          </a:xfrm>
          <a:prstGeom prst="rect">
            <a:avLst/>
          </a:prstGeom>
          <a:ln w="38100">
            <a:solidFill>
              <a:srgbClr val="BE0064"/>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11200" b="1" dirty="0">
                <a:solidFill>
                  <a:srgbClr val="BE0064"/>
                </a:solidFill>
                <a:latin typeface="Arial" panose="020B0604020202020204" pitchFamily="34" charset="0"/>
                <a:cs typeface="Arial" panose="020B0604020202020204" pitchFamily="34" charset="0"/>
              </a:rPr>
              <a:t>Objectives</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Understand the multiplicative relationship between two quantities (non-calculator)</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Solve multi-step currency or unit conversions problems (calculator)</a:t>
            </a:r>
          </a:p>
          <a:p>
            <a:pPr marL="231775" indent="-231775" algn="l">
              <a:lnSpc>
                <a:spcPct val="120000"/>
              </a:lnSpc>
              <a:spcBef>
                <a:spcPts val="0"/>
              </a:spcBef>
              <a:buFont typeface="Arial" panose="020B0604020202020204" pitchFamily="34" charset="0"/>
              <a:buChar char="•"/>
            </a:pPr>
            <a:r>
              <a:rPr lang="en-GB" sz="9600" dirty="0">
                <a:latin typeface="Arial" panose="020B0604020202020204" pitchFamily="34" charset="0"/>
                <a:cs typeface="Arial" panose="020B0604020202020204" pitchFamily="34" charset="0"/>
              </a:rPr>
              <a:t>Understand how to use representations to provide insight into solving problems</a:t>
            </a:r>
          </a:p>
          <a:p>
            <a:pPr algn="l"/>
            <a:endParaRPr lang="en-GB" dirty="0"/>
          </a:p>
        </p:txBody>
      </p:sp>
      <p:sp>
        <p:nvSpPr>
          <p:cNvPr id="9" name="Subtitle 2">
            <a:extLst>
              <a:ext uri="{FF2B5EF4-FFF2-40B4-BE49-F238E27FC236}">
                <a16:creationId xmlns:a16="http://schemas.microsoft.com/office/drawing/2014/main" id="{13263C75-0454-43FB-B0EA-4509EC19BB7F}"/>
              </a:ext>
            </a:extLst>
          </p:cNvPr>
          <p:cNvSpPr txBox="1">
            <a:spLocks/>
          </p:cNvSpPr>
          <p:nvPr/>
        </p:nvSpPr>
        <p:spPr>
          <a:xfrm>
            <a:off x="1419497" y="5245915"/>
            <a:ext cx="9558936" cy="1080077"/>
          </a:xfrm>
          <a:prstGeom prst="rect">
            <a:avLst/>
          </a:prstGeom>
          <a:ln w="38100">
            <a:no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9600" b="1" dirty="0">
                <a:solidFill>
                  <a:srgbClr val="BE0064"/>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Interpret and use a conversion graph</a:t>
            </a:r>
          </a:p>
        </p:txBody>
      </p:sp>
      <p:sp>
        <p:nvSpPr>
          <p:cNvPr id="3" name="TextBox 2"/>
          <p:cNvSpPr txBox="1"/>
          <p:nvPr/>
        </p:nvSpPr>
        <p:spPr>
          <a:xfrm>
            <a:off x="3378200" y="60960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36096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21</a:t>
            </a:fld>
            <a:endParaRPr lang="en-US" dirty="0"/>
          </a:p>
        </p:txBody>
      </p:sp>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3"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8081"/>
            <a:ext cx="9144000" cy="2343149"/>
          </a:xfrm>
          <a:ln w="38100">
            <a:solidFill>
              <a:srgbClr val="BE0064"/>
            </a:solidFill>
          </a:ln>
        </p:spPr>
        <p:txBody>
          <a:bodyPr>
            <a:normAutofit fontScale="92500" lnSpcReduction="10000"/>
          </a:bodyPr>
          <a:lstStyle/>
          <a:p>
            <a:pPr algn="l">
              <a:lnSpc>
                <a:spcPct val="120000"/>
              </a:lnSpc>
              <a:spcBef>
                <a:spcPts val="0"/>
              </a:spcBef>
            </a:pPr>
            <a:r>
              <a:rPr kumimoji="0" lang="en-US" sz="34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3400" b="1" dirty="0">
                <a:latin typeface="Arial" panose="020B0604020202020204" pitchFamily="34" charset="0"/>
                <a:cs typeface="Arial" panose="020B0604020202020204" pitchFamily="34" charset="0"/>
              </a:rPr>
              <a:t>Pearson Education Ltd:</a:t>
            </a:r>
            <a:r>
              <a:rPr lang="en-GB" sz="3400" dirty="0">
                <a:latin typeface="Arial" panose="020B0604020202020204" pitchFamily="34" charset="0"/>
                <a:cs typeface="Arial" panose="020B0604020202020204" pitchFamily="34" charset="0"/>
              </a:rPr>
              <a:t> Pearson Edexcel </a:t>
            </a:r>
            <a:br>
              <a:rPr lang="en-GB" sz="3400" dirty="0">
                <a:latin typeface="Arial" panose="020B0604020202020204" pitchFamily="34" charset="0"/>
                <a:cs typeface="Arial" panose="020B0604020202020204" pitchFamily="34" charset="0"/>
              </a:rPr>
            </a:br>
            <a:r>
              <a:rPr lang="en-GB" sz="3400" dirty="0">
                <a:latin typeface="Arial" panose="020B0604020202020204" pitchFamily="34" charset="0"/>
                <a:cs typeface="Arial" panose="020B0604020202020204" pitchFamily="34" charset="0"/>
              </a:rPr>
              <a:t>GCSE (9-1) In Mathematics (1MA1) Foundation (Calculator) Paper 3F, November 2017</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8" name="Picture 7">
            <a:extLst>
              <a:ext uri="{FF2B5EF4-FFF2-40B4-BE49-F238E27FC236}">
                <a16:creationId xmlns:a16="http://schemas.microsoft.com/office/drawing/2014/main" id="{D58FA788-9C5A-5498-BD72-60516985BAB0}"/>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5243474" y="68836"/>
            <a:ext cx="1705051" cy="870975"/>
          </a:xfrm>
          <a:prstGeom prst="rect">
            <a:avLst/>
          </a:prstGeom>
          <a:noFill/>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Class methods for 11-night stay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398995"/>
          </a:xfrm>
          <a:prstGeom prst="rect">
            <a:avLst/>
          </a:prstGeom>
          <a:solidFill>
            <a:srgbClr val="BE0064"/>
          </a:solidFill>
          <a:ln>
            <a:solidFill>
              <a:srgbClr val="BE0064"/>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32" name="Group 31" descr="Double number line. Top line marked 0, 2 and 11 number of nights stay. Corresponding bottom line marked 0, 50 and 'blank answer box' cost in pounds. ">
            <a:extLst>
              <a:ext uri="{FF2B5EF4-FFF2-40B4-BE49-F238E27FC236}">
                <a16:creationId xmlns:a16="http://schemas.microsoft.com/office/drawing/2014/main" id="{889FCFDE-2C25-446A-A093-2DBEE4E9BB60}"/>
              </a:ext>
            </a:extLst>
          </p:cNvPr>
          <p:cNvGrpSpPr/>
          <p:nvPr/>
        </p:nvGrpSpPr>
        <p:grpSpPr>
          <a:xfrm>
            <a:off x="1224020" y="1896916"/>
            <a:ext cx="10356948" cy="2414157"/>
            <a:chOff x="1248659" y="4093024"/>
            <a:chExt cx="10356948" cy="2414157"/>
          </a:xfrm>
        </p:grpSpPr>
        <p:grpSp>
          <p:nvGrpSpPr>
            <p:cNvPr id="15" name="Group 14">
              <a:extLst>
                <a:ext uri="{FF2B5EF4-FFF2-40B4-BE49-F238E27FC236}">
                  <a16:creationId xmlns:a16="http://schemas.microsoft.com/office/drawing/2014/main" id="{8C509F97-AE96-4E89-B2CB-95BD5739A072}"/>
                </a:ext>
              </a:extLst>
            </p:cNvPr>
            <p:cNvGrpSpPr/>
            <p:nvPr/>
          </p:nvGrpSpPr>
          <p:grpSpPr>
            <a:xfrm>
              <a:off x="1248659" y="4093024"/>
              <a:ext cx="10356948" cy="859480"/>
              <a:chOff x="1248659" y="4093024"/>
              <a:chExt cx="10356948" cy="859480"/>
            </a:xfrm>
          </p:grpSpPr>
          <p:grpSp>
            <p:nvGrpSpPr>
              <p:cNvPr id="8" name="Group 7">
                <a:extLst>
                  <a:ext uri="{FF2B5EF4-FFF2-40B4-BE49-F238E27FC236}">
                    <a16:creationId xmlns:a16="http://schemas.microsoft.com/office/drawing/2014/main" id="{E29AEBA7-D406-41A3-835D-B709B3410081}"/>
                  </a:ext>
                </a:extLst>
              </p:cNvPr>
              <p:cNvGrpSpPr/>
              <p:nvPr/>
            </p:nvGrpSpPr>
            <p:grpSpPr>
              <a:xfrm>
                <a:off x="1429455" y="4606367"/>
                <a:ext cx="6629938" cy="294105"/>
                <a:chOff x="1416755" y="5533572"/>
                <a:chExt cx="7326192" cy="294105"/>
              </a:xfrm>
            </p:grpSpPr>
            <p:cxnSp>
              <p:nvCxnSpPr>
                <p:cNvPr id="5" name="Straight Connector 4">
                  <a:extLst>
                    <a:ext uri="{FF2B5EF4-FFF2-40B4-BE49-F238E27FC236}">
                      <a16:creationId xmlns:a16="http://schemas.microsoft.com/office/drawing/2014/main" id="{21E8F84B-9A1B-425F-AB55-A3E795274AE9}"/>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DB6687F-8C8B-4833-BA89-E89B508F5B78}"/>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091B207-F622-48E5-BC49-A65750E6A366}"/>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ECE97D3-0E7A-47E3-B0E7-C225F178C800}"/>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TextBox 8">
                <a:extLst>
                  <a:ext uri="{FF2B5EF4-FFF2-40B4-BE49-F238E27FC236}">
                    <a16:creationId xmlns:a16="http://schemas.microsoft.com/office/drawing/2014/main" id="{53D03237-7526-4FC8-813D-FD6CA9A5D61D}"/>
                  </a:ext>
                </a:extLst>
              </p:cNvPr>
              <p:cNvSpPr txBox="1"/>
              <p:nvPr/>
            </p:nvSpPr>
            <p:spPr>
              <a:xfrm>
                <a:off x="1248659" y="4106119"/>
                <a:ext cx="59464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0</a:t>
                </a:r>
              </a:p>
            </p:txBody>
          </p:sp>
          <p:sp>
            <p:nvSpPr>
              <p:cNvPr id="16" name="TextBox 15">
                <a:extLst>
                  <a:ext uri="{FF2B5EF4-FFF2-40B4-BE49-F238E27FC236}">
                    <a16:creationId xmlns:a16="http://schemas.microsoft.com/office/drawing/2014/main" id="{083DB257-3D4E-4CA2-8B65-D751FFE36F47}"/>
                  </a:ext>
                </a:extLst>
              </p:cNvPr>
              <p:cNvSpPr txBox="1"/>
              <p:nvPr/>
            </p:nvSpPr>
            <p:spPr>
              <a:xfrm>
                <a:off x="2401080" y="4093024"/>
                <a:ext cx="59464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2</a:t>
                </a:r>
              </a:p>
            </p:txBody>
          </p:sp>
          <p:sp>
            <p:nvSpPr>
              <p:cNvPr id="17" name="TextBox 16">
                <a:extLst>
                  <a:ext uri="{FF2B5EF4-FFF2-40B4-BE49-F238E27FC236}">
                    <a16:creationId xmlns:a16="http://schemas.microsoft.com/office/drawing/2014/main" id="{F2855231-A90E-4FC2-8E3F-00000875134C}"/>
                  </a:ext>
                </a:extLst>
              </p:cNvPr>
              <p:cNvSpPr txBox="1"/>
              <p:nvPr/>
            </p:nvSpPr>
            <p:spPr>
              <a:xfrm>
                <a:off x="7391739" y="4101705"/>
                <a:ext cx="890142"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11</a:t>
                </a:r>
              </a:p>
            </p:txBody>
          </p:sp>
          <p:sp>
            <p:nvSpPr>
              <p:cNvPr id="18" name="TextBox 17">
                <a:extLst>
                  <a:ext uri="{FF2B5EF4-FFF2-40B4-BE49-F238E27FC236}">
                    <a16:creationId xmlns:a16="http://schemas.microsoft.com/office/drawing/2014/main" id="{A410C9E1-0804-4B92-A723-545675254CA4}"/>
                  </a:ext>
                </a:extLst>
              </p:cNvPr>
              <p:cNvSpPr txBox="1"/>
              <p:nvPr/>
            </p:nvSpPr>
            <p:spPr>
              <a:xfrm>
                <a:off x="8190446" y="4429284"/>
                <a:ext cx="3415161"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No. of nights stay</a:t>
                </a:r>
              </a:p>
            </p:txBody>
          </p:sp>
        </p:grpSp>
        <p:grpSp>
          <p:nvGrpSpPr>
            <p:cNvPr id="31" name="Group 30">
              <a:extLst>
                <a:ext uri="{FF2B5EF4-FFF2-40B4-BE49-F238E27FC236}">
                  <a16:creationId xmlns:a16="http://schemas.microsoft.com/office/drawing/2014/main" id="{4A9B7649-613E-4267-BAE6-89E6B3625AA6}"/>
                </a:ext>
              </a:extLst>
            </p:cNvPr>
            <p:cNvGrpSpPr/>
            <p:nvPr/>
          </p:nvGrpSpPr>
          <p:grpSpPr>
            <a:xfrm>
              <a:off x="1248659" y="5447290"/>
              <a:ext cx="10356948" cy="1059891"/>
              <a:chOff x="1248659" y="5447290"/>
              <a:chExt cx="10356948" cy="1059891"/>
            </a:xfrm>
          </p:grpSpPr>
          <p:grpSp>
            <p:nvGrpSpPr>
              <p:cNvPr id="20" name="Group 19">
                <a:extLst>
                  <a:ext uri="{FF2B5EF4-FFF2-40B4-BE49-F238E27FC236}">
                    <a16:creationId xmlns:a16="http://schemas.microsoft.com/office/drawing/2014/main" id="{2810037E-1F4B-40AC-BA74-FB023DD6734E}"/>
                  </a:ext>
                </a:extLst>
              </p:cNvPr>
              <p:cNvGrpSpPr/>
              <p:nvPr/>
            </p:nvGrpSpPr>
            <p:grpSpPr>
              <a:xfrm>
                <a:off x="1248659" y="5447290"/>
                <a:ext cx="10356948" cy="1059891"/>
                <a:chOff x="1248659" y="4429284"/>
                <a:chExt cx="10356948" cy="1059891"/>
              </a:xfrm>
            </p:grpSpPr>
            <p:grpSp>
              <p:nvGrpSpPr>
                <p:cNvPr id="21" name="Group 20">
                  <a:extLst>
                    <a:ext uri="{FF2B5EF4-FFF2-40B4-BE49-F238E27FC236}">
                      <a16:creationId xmlns:a16="http://schemas.microsoft.com/office/drawing/2014/main" id="{CA6F0AFC-C353-4AF2-9476-513BBA29FD58}"/>
                    </a:ext>
                  </a:extLst>
                </p:cNvPr>
                <p:cNvGrpSpPr/>
                <p:nvPr/>
              </p:nvGrpSpPr>
              <p:grpSpPr>
                <a:xfrm>
                  <a:off x="1429455" y="4606367"/>
                  <a:ext cx="6629938" cy="294105"/>
                  <a:chOff x="1416755" y="5533572"/>
                  <a:chExt cx="7326192" cy="294105"/>
                </a:xfrm>
              </p:grpSpPr>
              <p:cxnSp>
                <p:nvCxnSpPr>
                  <p:cNvPr id="27" name="Straight Connector 26">
                    <a:extLst>
                      <a:ext uri="{FF2B5EF4-FFF2-40B4-BE49-F238E27FC236}">
                        <a16:creationId xmlns:a16="http://schemas.microsoft.com/office/drawing/2014/main" id="{6F411F7B-A1C6-4595-B934-F059AB5002B6}"/>
                      </a:ext>
                    </a:extLst>
                  </p:cNvPr>
                  <p:cNvCxnSpPr/>
                  <p:nvPr/>
                </p:nvCxnSpPr>
                <p:spPr>
                  <a:xfrm>
                    <a:off x="1416755" y="5680624"/>
                    <a:ext cx="7326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1BFAA27-C467-4ECD-87A3-682003A656F9}"/>
                      </a:ext>
                    </a:extLst>
                  </p:cNvPr>
                  <p:cNvCxnSpPr>
                    <a:cxnSpLocks/>
                  </p:cNvCxnSpPr>
                  <p:nvPr/>
                </p:nvCxnSpPr>
                <p:spPr>
                  <a:xfrm flipV="1">
                    <a:off x="1429455"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2C64BBD-0688-4ECC-991D-685DEA87556F}"/>
                      </a:ext>
                    </a:extLst>
                  </p:cNvPr>
                  <p:cNvCxnSpPr>
                    <a:cxnSpLocks/>
                  </p:cNvCxnSpPr>
                  <p:nvPr/>
                </p:nvCxnSpPr>
                <p:spPr>
                  <a:xfrm flipV="1">
                    <a:off x="2728484"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100D086-3306-4E66-8D38-0A07027922FB}"/>
                      </a:ext>
                    </a:extLst>
                  </p:cNvPr>
                  <p:cNvCxnSpPr>
                    <a:cxnSpLocks/>
                  </p:cNvCxnSpPr>
                  <p:nvPr/>
                </p:nvCxnSpPr>
                <p:spPr>
                  <a:xfrm flipV="1">
                    <a:off x="8345512" y="5533572"/>
                    <a:ext cx="0" cy="2941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675B2551-3C8B-4F7E-8EB8-CB7D3D066176}"/>
                    </a:ext>
                  </a:extLst>
                </p:cNvPr>
                <p:cNvSpPr txBox="1"/>
                <p:nvPr/>
              </p:nvSpPr>
              <p:spPr>
                <a:xfrm>
                  <a:off x="1248659" y="4904400"/>
                  <a:ext cx="59464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0</a:t>
                  </a:r>
                </a:p>
              </p:txBody>
            </p:sp>
            <p:sp>
              <p:nvSpPr>
                <p:cNvPr id="24" name="TextBox 23">
                  <a:extLst>
                    <a:ext uri="{FF2B5EF4-FFF2-40B4-BE49-F238E27FC236}">
                      <a16:creationId xmlns:a16="http://schemas.microsoft.com/office/drawing/2014/main" id="{3C3D55AA-C9DA-4410-9488-D68AB542149E}"/>
                    </a:ext>
                  </a:extLst>
                </p:cNvPr>
                <p:cNvSpPr txBox="1"/>
                <p:nvPr/>
              </p:nvSpPr>
              <p:spPr>
                <a:xfrm>
                  <a:off x="2313995" y="4891305"/>
                  <a:ext cx="704973"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50</a:t>
                  </a:r>
                </a:p>
              </p:txBody>
            </p:sp>
            <p:sp>
              <p:nvSpPr>
                <p:cNvPr id="26" name="TextBox 25">
                  <a:extLst>
                    <a:ext uri="{FF2B5EF4-FFF2-40B4-BE49-F238E27FC236}">
                      <a16:creationId xmlns:a16="http://schemas.microsoft.com/office/drawing/2014/main" id="{C9B64436-9153-45F6-9D1F-347A79E0CB5A}"/>
                    </a:ext>
                  </a:extLst>
                </p:cNvPr>
                <p:cNvSpPr txBox="1"/>
                <p:nvPr/>
              </p:nvSpPr>
              <p:spPr>
                <a:xfrm>
                  <a:off x="8190446" y="4429284"/>
                  <a:ext cx="3415161"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Cost (£)</a:t>
                  </a:r>
                </a:p>
              </p:txBody>
            </p:sp>
          </p:grpSp>
          <p:sp>
            <p:nvSpPr>
              <p:cNvPr id="19" name="Rectangle 18">
                <a:extLst>
                  <a:ext uri="{FF2B5EF4-FFF2-40B4-BE49-F238E27FC236}">
                    <a16:creationId xmlns:a16="http://schemas.microsoft.com/office/drawing/2014/main" id="{D9D07C49-C7D4-4658-8C60-3D9571E33B21}"/>
                  </a:ext>
                </a:extLst>
              </p:cNvPr>
              <p:cNvSpPr/>
              <p:nvPr/>
            </p:nvSpPr>
            <p:spPr>
              <a:xfrm>
                <a:off x="7300304" y="6004987"/>
                <a:ext cx="890142" cy="4603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8381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Different approaches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9" name="Rectangle 18">
            <a:extLst>
              <a:ext uri="{FF2B5EF4-FFF2-40B4-BE49-F238E27FC236}">
                <a16:creationId xmlns:a16="http://schemas.microsoft.com/office/drawing/2014/main" id="{773BB52F-4DCD-44E9-8A0D-1DF31E0E59BF}"/>
              </a:ext>
              <a:ext uri="{C183D7F6-B498-43B3-948B-1728B52AA6E4}">
                <adec:decorative xmlns:adec="http://schemas.microsoft.com/office/drawing/2017/decorative" val="1"/>
              </a:ext>
            </a:extLst>
          </p:cNvPr>
          <p:cNvSpPr/>
          <p:nvPr/>
        </p:nvSpPr>
        <p:spPr>
          <a:xfrm>
            <a:off x="580383" y="4524135"/>
            <a:ext cx="5479159"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54CFBA74-31E9-4338-A6B2-43F4B635FB55}"/>
              </a:ext>
              <a:ext uri="{C183D7F6-B498-43B3-948B-1728B52AA6E4}">
                <adec:decorative xmlns:adec="http://schemas.microsoft.com/office/drawing/2017/decorative" val="1"/>
              </a:ext>
            </a:extLst>
          </p:cNvPr>
          <p:cNvSpPr/>
          <p:nvPr/>
        </p:nvSpPr>
        <p:spPr>
          <a:xfrm>
            <a:off x="6367337" y="4524135"/>
            <a:ext cx="5109152"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C0EFCB9-51B1-4501-9A51-B20F0E514CE2}"/>
              </a:ext>
              <a:ext uri="{C183D7F6-B498-43B3-948B-1728B52AA6E4}">
                <adec:decorative xmlns:adec="http://schemas.microsoft.com/office/drawing/2017/decorative" val="1"/>
              </a:ext>
            </a:extLst>
          </p:cNvPr>
          <p:cNvSpPr/>
          <p:nvPr/>
        </p:nvSpPr>
        <p:spPr>
          <a:xfrm>
            <a:off x="6367337" y="1876314"/>
            <a:ext cx="5109152"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6B24E4B5-E0AC-482D-904A-73B6B3AC876D}"/>
              </a:ext>
              <a:ext uri="{C183D7F6-B498-43B3-948B-1728B52AA6E4}">
                <adec:decorative xmlns:adec="http://schemas.microsoft.com/office/drawing/2017/decorative" val="1"/>
              </a:ext>
            </a:extLst>
          </p:cNvPr>
          <p:cNvSpPr/>
          <p:nvPr/>
        </p:nvSpPr>
        <p:spPr>
          <a:xfrm>
            <a:off x="590680" y="1876314"/>
            <a:ext cx="5479159"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
            <a:hlinkClick r:id="rId3" action="ppaction://hlinksldjump"/>
            <a:extLst>
              <a:ext uri="{FF2B5EF4-FFF2-40B4-BE49-F238E27FC236}">
                <a16:creationId xmlns:a16="http://schemas.microsoft.com/office/drawing/2014/main" id="{F014E426-D1D5-4D09-A8F4-8DADA07C888F}"/>
              </a:ext>
              <a:ext uri="{C183D7F6-B498-43B3-948B-1728B52AA6E4}">
                <adec:decorative xmlns:adec="http://schemas.microsoft.com/office/drawing/2017/decorative" val="0"/>
              </a:ext>
            </a:extLst>
          </p:cNvPr>
          <p:cNvSpPr/>
          <p:nvPr/>
        </p:nvSpPr>
        <p:spPr>
          <a:xfrm>
            <a:off x="580383" y="1191346"/>
            <a:ext cx="3788417"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Ava’s approach</a:t>
            </a:r>
          </a:p>
        </p:txBody>
      </p:sp>
      <p:grpSp>
        <p:nvGrpSpPr>
          <p:cNvPr id="30" name="Group 29">
            <a:extLst>
              <a:ext uri="{FF2B5EF4-FFF2-40B4-BE49-F238E27FC236}">
                <a16:creationId xmlns:a16="http://schemas.microsoft.com/office/drawing/2014/main" id="{6EC4B473-2C5F-4140-AEA7-4B0A316DCCDD}"/>
              </a:ext>
              <a:ext uri="{C183D7F6-B498-43B3-948B-1728B52AA6E4}">
                <adec:decorative xmlns:adec="http://schemas.microsoft.com/office/drawing/2017/decorative" val="1"/>
              </a:ext>
            </a:extLst>
          </p:cNvPr>
          <p:cNvGrpSpPr/>
          <p:nvPr/>
        </p:nvGrpSpPr>
        <p:grpSpPr>
          <a:xfrm>
            <a:off x="580383" y="1972929"/>
            <a:ext cx="5637783" cy="1672702"/>
            <a:chOff x="305103" y="1972929"/>
            <a:chExt cx="5637783" cy="1672702"/>
          </a:xfrm>
        </p:grpSpPr>
        <p:grpSp>
          <p:nvGrpSpPr>
            <p:cNvPr id="13" name="Group 12">
              <a:extLst>
                <a:ext uri="{FF2B5EF4-FFF2-40B4-BE49-F238E27FC236}">
                  <a16:creationId xmlns:a16="http://schemas.microsoft.com/office/drawing/2014/main" id="{CE7469C9-92EB-4001-ADDD-39AB7CBAC5F1}"/>
                </a:ext>
              </a:extLst>
            </p:cNvPr>
            <p:cNvGrpSpPr/>
            <p:nvPr/>
          </p:nvGrpSpPr>
          <p:grpSpPr>
            <a:xfrm>
              <a:off x="305103" y="1972929"/>
              <a:ext cx="2879568" cy="1646605"/>
              <a:chOff x="305103" y="1972929"/>
              <a:chExt cx="2879568" cy="1646605"/>
            </a:xfrm>
          </p:grpSpPr>
          <p:sp>
            <p:nvSpPr>
              <p:cNvPr id="25" name="TextBox 24">
                <a:extLst>
                  <a:ext uri="{FF2B5EF4-FFF2-40B4-BE49-F238E27FC236}">
                    <a16:creationId xmlns:a16="http://schemas.microsoft.com/office/drawing/2014/main" id="{52BFACEE-2DCD-4BD6-8D57-27B3CD4AB78B}"/>
                  </a:ext>
                </a:extLst>
              </p:cNvPr>
              <p:cNvSpPr txBox="1"/>
              <p:nvPr/>
            </p:nvSpPr>
            <p:spPr>
              <a:xfrm>
                <a:off x="305103" y="1972929"/>
                <a:ext cx="2879568" cy="1646605"/>
              </a:xfrm>
              <a:prstGeom prst="rect">
                <a:avLst/>
              </a:prstGeom>
              <a:noFill/>
            </p:spPr>
            <p:txBody>
              <a:bodyPr wrap="square" rtlCol="0">
                <a:spAutoFit/>
              </a:bodyPr>
              <a:lstStyle/>
              <a:p>
                <a:r>
                  <a:rPr lang="en-GB" sz="2400" dirty="0">
                    <a:latin typeface="Comic Sans MS" panose="030F0702030302020204" pitchFamily="66" charset="0"/>
                  </a:rPr>
                  <a:t>2 nights ➝ £50</a:t>
                </a:r>
              </a:p>
              <a:p>
                <a:r>
                  <a:rPr lang="en-GB" sz="2400" dirty="0">
                    <a:latin typeface="Comic Sans MS" panose="030F0702030302020204" pitchFamily="66" charset="0"/>
                  </a:rPr>
                  <a:t>2 nights ➝ £50</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£125</a:t>
                </a:r>
              </a:p>
            </p:txBody>
          </p:sp>
          <p:cxnSp>
            <p:nvCxnSpPr>
              <p:cNvPr id="8" name="Straight Connector 7">
                <a:extLst>
                  <a:ext uri="{FF2B5EF4-FFF2-40B4-BE49-F238E27FC236}">
                    <a16:creationId xmlns:a16="http://schemas.microsoft.com/office/drawing/2014/main" id="{69D8F65B-E74E-41A1-99E7-54022F9A8CBB}"/>
                  </a:ext>
                </a:extLst>
              </p:cNvPr>
              <p:cNvCxnSpPr/>
              <p:nvPr/>
            </p:nvCxnSpPr>
            <p:spPr>
              <a:xfrm>
                <a:off x="1769019" y="3137647"/>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Group 28">
              <a:extLst>
                <a:ext uri="{FF2B5EF4-FFF2-40B4-BE49-F238E27FC236}">
                  <a16:creationId xmlns:a16="http://schemas.microsoft.com/office/drawing/2014/main" id="{512F3AA0-426B-459D-AAED-1C5DD8A5BCC5}"/>
                </a:ext>
              </a:extLst>
            </p:cNvPr>
            <p:cNvGrpSpPr/>
            <p:nvPr/>
          </p:nvGrpSpPr>
          <p:grpSpPr>
            <a:xfrm>
              <a:off x="3063318" y="1999026"/>
              <a:ext cx="2879568" cy="1646605"/>
              <a:chOff x="3063318" y="1999026"/>
              <a:chExt cx="2879568" cy="1646605"/>
            </a:xfrm>
          </p:grpSpPr>
          <p:sp>
            <p:nvSpPr>
              <p:cNvPr id="27" name="TextBox 26">
                <a:extLst>
                  <a:ext uri="{FF2B5EF4-FFF2-40B4-BE49-F238E27FC236}">
                    <a16:creationId xmlns:a16="http://schemas.microsoft.com/office/drawing/2014/main" id="{DFB2A225-03A0-4FAD-81DE-17A34E7DAF29}"/>
                  </a:ext>
                </a:extLst>
              </p:cNvPr>
              <p:cNvSpPr txBox="1"/>
              <p:nvPr/>
            </p:nvSpPr>
            <p:spPr>
              <a:xfrm>
                <a:off x="3063318" y="1999026"/>
                <a:ext cx="2879568" cy="1646605"/>
              </a:xfrm>
              <a:prstGeom prst="rect">
                <a:avLst/>
              </a:prstGeom>
              <a:noFill/>
            </p:spPr>
            <p:txBody>
              <a:bodyPr wrap="square" rtlCol="0">
                <a:spAutoFit/>
              </a:bodyPr>
              <a:lstStyle/>
              <a:p>
                <a:r>
                  <a:rPr lang="en-GB" sz="2400" dirty="0">
                    <a:latin typeface="Comic Sans MS" panose="030F0702030302020204" pitchFamily="66" charset="0"/>
                  </a:rPr>
                  <a:t>5 nights ➝ £125</a:t>
                </a:r>
              </a:p>
              <a:p>
                <a:r>
                  <a:rPr lang="en-GB" sz="2400" dirty="0">
                    <a:latin typeface="Comic Sans MS" panose="030F0702030302020204" pitchFamily="66" charset="0"/>
                  </a:rPr>
                  <a:t>5 nights ➝ £125</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£275</a:t>
                </a:r>
              </a:p>
            </p:txBody>
          </p:sp>
          <p:cxnSp>
            <p:nvCxnSpPr>
              <p:cNvPr id="28" name="Straight Connector 27">
                <a:extLst>
                  <a:ext uri="{FF2B5EF4-FFF2-40B4-BE49-F238E27FC236}">
                    <a16:creationId xmlns:a16="http://schemas.microsoft.com/office/drawing/2014/main" id="{4EFE2AA8-EF7F-491D-A434-50B1848EA261}"/>
                  </a:ext>
                </a:extLst>
              </p:cNvPr>
              <p:cNvCxnSpPr/>
              <p:nvPr/>
            </p:nvCxnSpPr>
            <p:spPr>
              <a:xfrm>
                <a:off x="4551092" y="3146612"/>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4" name="Rounded Rectangle 1">
            <a:hlinkClick r:id="rId4" action="ppaction://hlinksldjump"/>
            <a:extLst>
              <a:ext uri="{FF2B5EF4-FFF2-40B4-BE49-F238E27FC236}">
                <a16:creationId xmlns:a16="http://schemas.microsoft.com/office/drawing/2014/main" id="{F014E426-D1D5-4D09-A8F4-8DADA07C888F}"/>
              </a:ext>
              <a:ext uri="{C183D7F6-B498-43B3-948B-1728B52AA6E4}">
                <adec:decorative xmlns:adec="http://schemas.microsoft.com/office/drawing/2017/decorative" val="0"/>
              </a:ext>
            </a:extLst>
          </p:cNvPr>
          <p:cNvSpPr/>
          <p:nvPr/>
        </p:nvSpPr>
        <p:spPr>
          <a:xfrm>
            <a:off x="6367336" y="1191346"/>
            <a:ext cx="4072064"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Bahir’s approach</a:t>
            </a:r>
          </a:p>
        </p:txBody>
      </p:sp>
      <p:sp>
        <p:nvSpPr>
          <p:cNvPr id="5" name="TextBox 4">
            <a:extLst>
              <a:ext uri="{FF2B5EF4-FFF2-40B4-BE49-F238E27FC236}">
                <a16:creationId xmlns:a16="http://schemas.microsoft.com/office/drawing/2014/main" id="{1130EAF6-67E0-4860-842B-5FBD13D7D29F}"/>
              </a:ext>
            </a:extLst>
          </p:cNvPr>
          <p:cNvSpPr txBox="1"/>
          <p:nvPr/>
        </p:nvSpPr>
        <p:spPr>
          <a:xfrm>
            <a:off x="6719117" y="2001990"/>
            <a:ext cx="4757371" cy="1528945"/>
          </a:xfrm>
          <a:prstGeom prst="rect">
            <a:avLst/>
          </a:prstGeom>
          <a:noFill/>
        </p:spPr>
        <p:txBody>
          <a:bodyPr wrap="square" rtlCol="0">
            <a:spAutoFit/>
          </a:bodyPr>
          <a:lstStyle/>
          <a:p>
            <a:r>
              <a:rPr lang="en-GB" sz="2800" dirty="0">
                <a:latin typeface="Comic Sans MS" panose="030F0702030302020204" pitchFamily="66" charset="0"/>
              </a:rPr>
              <a:t>2 nights  	➝   £50</a:t>
            </a:r>
          </a:p>
          <a:p>
            <a:r>
              <a:rPr lang="en-GB" sz="2800" dirty="0">
                <a:latin typeface="Comic Sans MS" panose="030F0702030302020204" pitchFamily="66" charset="0"/>
              </a:rPr>
              <a:t>1 night  	➝   £25</a:t>
            </a:r>
          </a:p>
          <a:p>
            <a:pPr>
              <a:lnSpc>
                <a:spcPct val="150000"/>
              </a:lnSpc>
            </a:pPr>
            <a:r>
              <a:rPr lang="en-GB" sz="2800" dirty="0">
                <a:latin typeface="Comic Sans MS" panose="030F0702030302020204" pitchFamily="66" charset="0"/>
              </a:rPr>
              <a:t>£25 × 11 = £275 </a:t>
            </a:r>
          </a:p>
        </p:txBody>
      </p:sp>
      <p:sp>
        <p:nvSpPr>
          <p:cNvPr id="16" name="Rounded Rectangle 1">
            <a:hlinkClick r:id="rId5" action="ppaction://hlinksldjump"/>
            <a:extLst>
              <a:ext uri="{FF2B5EF4-FFF2-40B4-BE49-F238E27FC236}">
                <a16:creationId xmlns:a16="http://schemas.microsoft.com/office/drawing/2014/main" id="{F014E426-D1D5-4D09-A8F4-8DADA07C888F}"/>
              </a:ext>
              <a:ext uri="{C183D7F6-B498-43B3-948B-1728B52AA6E4}">
                <adec:decorative xmlns:adec="http://schemas.microsoft.com/office/drawing/2017/decorative" val="0"/>
              </a:ext>
            </a:extLst>
          </p:cNvPr>
          <p:cNvSpPr/>
          <p:nvPr/>
        </p:nvSpPr>
        <p:spPr>
          <a:xfrm>
            <a:off x="580383" y="3837548"/>
            <a:ext cx="4144017"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Catia’s approach</a:t>
            </a:r>
          </a:p>
        </p:txBody>
      </p:sp>
      <p:sp>
        <p:nvSpPr>
          <p:cNvPr id="24" name="TextBox 23">
            <a:extLst>
              <a:ext uri="{FF2B5EF4-FFF2-40B4-BE49-F238E27FC236}">
                <a16:creationId xmlns:a16="http://schemas.microsoft.com/office/drawing/2014/main" id="{2ED53385-7BD1-4AFC-80CC-B21E28CA0F9E}"/>
              </a:ext>
            </a:extLst>
          </p:cNvPr>
          <p:cNvSpPr txBox="1"/>
          <p:nvPr/>
        </p:nvSpPr>
        <p:spPr>
          <a:xfrm>
            <a:off x="627825" y="4765314"/>
            <a:ext cx="5637876" cy="1176284"/>
          </a:xfrm>
          <a:prstGeom prst="rect">
            <a:avLst/>
          </a:prstGeom>
          <a:noFill/>
        </p:spPr>
        <p:txBody>
          <a:bodyPr wrap="square" rtlCol="0">
            <a:spAutoFit/>
          </a:bodyPr>
          <a:lstStyle/>
          <a:p>
            <a:r>
              <a:rPr lang="en-GB" sz="2600" dirty="0">
                <a:latin typeface="Comic Sans MS" panose="030F0702030302020204" pitchFamily="66" charset="0"/>
              </a:rPr>
              <a:t>£50 for 2 nights ➝ £25 per night</a:t>
            </a:r>
          </a:p>
          <a:p>
            <a:pPr>
              <a:lnSpc>
                <a:spcPct val="200000"/>
              </a:lnSpc>
            </a:pPr>
            <a:r>
              <a:rPr lang="en-GB" sz="2600" dirty="0">
                <a:latin typeface="Comic Sans MS" panose="030F0702030302020204" pitchFamily="66" charset="0"/>
              </a:rPr>
              <a:t>11 nights × £25 per night = £275 </a:t>
            </a:r>
          </a:p>
        </p:txBody>
      </p:sp>
      <p:sp>
        <p:nvSpPr>
          <p:cNvPr id="17" name="Rounded Rectangle 1">
            <a:hlinkClick r:id="rId6" action="ppaction://hlinksldjump"/>
            <a:extLst>
              <a:ext uri="{FF2B5EF4-FFF2-40B4-BE49-F238E27FC236}">
                <a16:creationId xmlns:a16="http://schemas.microsoft.com/office/drawing/2014/main" id="{F014E426-D1D5-4D09-A8F4-8DADA07C888F}"/>
              </a:ext>
              <a:ext uri="{C183D7F6-B498-43B3-948B-1728B52AA6E4}">
                <adec:decorative xmlns:adec="http://schemas.microsoft.com/office/drawing/2017/decorative" val="0"/>
              </a:ext>
            </a:extLst>
          </p:cNvPr>
          <p:cNvSpPr/>
          <p:nvPr/>
        </p:nvSpPr>
        <p:spPr>
          <a:xfrm>
            <a:off x="6367336" y="3804681"/>
            <a:ext cx="4262564"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Danny’s approach</a:t>
            </a:r>
          </a:p>
        </p:txBody>
      </p:sp>
      <p:sp>
        <p:nvSpPr>
          <p:cNvPr id="23" name="TextBox 22">
            <a:extLst>
              <a:ext uri="{FF2B5EF4-FFF2-40B4-BE49-F238E27FC236}">
                <a16:creationId xmlns:a16="http://schemas.microsoft.com/office/drawing/2014/main" id="{C7ECA66E-F3B6-45B8-8DE5-3795988C78BB}"/>
              </a:ext>
            </a:extLst>
          </p:cNvPr>
          <p:cNvSpPr txBox="1"/>
          <p:nvPr/>
        </p:nvSpPr>
        <p:spPr>
          <a:xfrm>
            <a:off x="6719117" y="4546979"/>
            <a:ext cx="4757371" cy="1528945"/>
          </a:xfrm>
          <a:prstGeom prst="rect">
            <a:avLst/>
          </a:prstGeom>
          <a:noFill/>
        </p:spPr>
        <p:txBody>
          <a:bodyPr wrap="square" rtlCol="0">
            <a:spAutoFit/>
          </a:bodyPr>
          <a:lstStyle/>
          <a:p>
            <a:r>
              <a:rPr lang="en-GB" sz="2800" dirty="0">
                <a:latin typeface="Comic Sans MS" panose="030F0702030302020204" pitchFamily="66" charset="0"/>
              </a:rPr>
              <a:t>11 nights is 5.5 as many nights as 2 nights</a:t>
            </a:r>
          </a:p>
          <a:p>
            <a:pPr>
              <a:lnSpc>
                <a:spcPct val="150000"/>
              </a:lnSpc>
            </a:pPr>
            <a:r>
              <a:rPr lang="en-GB" sz="2800" dirty="0">
                <a:latin typeface="Comic Sans MS" panose="030F0702030302020204" pitchFamily="66" charset="0"/>
              </a:rPr>
              <a:t>so £50 × 5.5 = £275 </a:t>
            </a:r>
          </a:p>
        </p:txBody>
      </p:sp>
    </p:spTree>
    <p:extLst>
      <p:ext uri="{BB962C8B-B14F-4D97-AF65-F5344CB8AC3E}">
        <p14:creationId xmlns:p14="http://schemas.microsoft.com/office/powerpoint/2010/main" val="1622677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5" grpId="0"/>
      <p:bldP spid="16" grpId="0" animBg="1"/>
      <p:bldP spid="24" grpId="0"/>
      <p:bldP spid="17" grpId="0" animBg="1"/>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155278" y="68277"/>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Ava’s approach</a:t>
            </a:r>
          </a:p>
        </p:txBody>
      </p:sp>
      <p:sp>
        <p:nvSpPr>
          <p:cNvPr id="255" name="Slide Number Placeholder 3">
            <a:extLst>
              <a:ext uri="{FF2B5EF4-FFF2-40B4-BE49-F238E27FC236}">
                <a16:creationId xmlns:a16="http://schemas.microsoft.com/office/drawing/2014/main" id="{C1C58B63-59B7-4D79-B236-63E1AC78A0BB}"/>
              </a:ext>
            </a:extLst>
          </p:cNvPr>
          <p:cNvSpPr txBox="1">
            <a:spLocks/>
          </p:cNvSpPr>
          <p:nvPr/>
        </p:nvSpPr>
        <p:spPr>
          <a:xfrm>
            <a:off x="8657952" y="63934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5</a:t>
            </a:fld>
            <a:endParaRPr lang="en-US" dirty="0"/>
          </a:p>
        </p:txBody>
      </p:sp>
      <p:sp>
        <p:nvSpPr>
          <p:cNvPr id="15" name="Rectangle 14">
            <a:extLst>
              <a:ext uri="{FF2B5EF4-FFF2-40B4-BE49-F238E27FC236}">
                <a16:creationId xmlns:a16="http://schemas.microsoft.com/office/drawing/2014/main" id="{FC0885AB-E382-496F-890F-0DEF28715212}"/>
              </a:ext>
              <a:ext uri="{C183D7F6-B498-43B3-948B-1728B52AA6E4}">
                <adec:decorative xmlns:adec="http://schemas.microsoft.com/office/drawing/2017/decorative" val="1"/>
              </a:ext>
            </a:extLst>
          </p:cNvPr>
          <p:cNvSpPr/>
          <p:nvPr/>
        </p:nvSpPr>
        <p:spPr>
          <a:xfrm>
            <a:off x="450532" y="1365399"/>
            <a:ext cx="6990173" cy="1831158"/>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3F6629BE-D425-4867-A574-4E77F023D9C2}"/>
              </a:ext>
              <a:ext uri="{C183D7F6-B498-43B3-948B-1728B52AA6E4}">
                <adec:decorative xmlns:adec="http://schemas.microsoft.com/office/drawing/2017/decorative" val="1"/>
              </a:ext>
            </a:extLst>
          </p:cNvPr>
          <p:cNvGrpSpPr/>
          <p:nvPr/>
        </p:nvGrpSpPr>
        <p:grpSpPr>
          <a:xfrm>
            <a:off x="877462" y="1406379"/>
            <a:ext cx="6563243" cy="1646606"/>
            <a:chOff x="-620357" y="1999025"/>
            <a:chExt cx="6563243" cy="1646606"/>
          </a:xfrm>
        </p:grpSpPr>
        <p:grpSp>
          <p:nvGrpSpPr>
            <p:cNvPr id="9" name="Group 8">
              <a:extLst>
                <a:ext uri="{FF2B5EF4-FFF2-40B4-BE49-F238E27FC236}">
                  <a16:creationId xmlns:a16="http://schemas.microsoft.com/office/drawing/2014/main" id="{38B54925-3189-4603-9F76-88D10830B351}"/>
                </a:ext>
              </a:extLst>
            </p:cNvPr>
            <p:cNvGrpSpPr/>
            <p:nvPr/>
          </p:nvGrpSpPr>
          <p:grpSpPr>
            <a:xfrm>
              <a:off x="-620357" y="1999025"/>
              <a:ext cx="2879568" cy="1646605"/>
              <a:chOff x="-620357" y="1999025"/>
              <a:chExt cx="2879568" cy="1646605"/>
            </a:xfrm>
          </p:grpSpPr>
          <p:sp>
            <p:nvSpPr>
              <p:cNvPr id="13" name="TextBox 12">
                <a:extLst>
                  <a:ext uri="{FF2B5EF4-FFF2-40B4-BE49-F238E27FC236}">
                    <a16:creationId xmlns:a16="http://schemas.microsoft.com/office/drawing/2014/main" id="{4CC2FD64-56A6-4C8A-B1B2-1D22F956481A}"/>
                  </a:ext>
                </a:extLst>
              </p:cNvPr>
              <p:cNvSpPr txBox="1"/>
              <p:nvPr/>
            </p:nvSpPr>
            <p:spPr>
              <a:xfrm>
                <a:off x="-620357" y="1999025"/>
                <a:ext cx="2879568" cy="1646605"/>
              </a:xfrm>
              <a:prstGeom prst="rect">
                <a:avLst/>
              </a:prstGeom>
              <a:noFill/>
            </p:spPr>
            <p:txBody>
              <a:bodyPr wrap="square" rtlCol="0">
                <a:spAutoFit/>
              </a:bodyPr>
              <a:lstStyle/>
              <a:p>
                <a:r>
                  <a:rPr lang="en-GB" sz="2400" dirty="0">
                    <a:latin typeface="Comic Sans MS" panose="030F0702030302020204" pitchFamily="66" charset="0"/>
                  </a:rPr>
                  <a:t>2 nights ➝ £50</a:t>
                </a:r>
              </a:p>
              <a:p>
                <a:r>
                  <a:rPr lang="en-GB" sz="2400" dirty="0">
                    <a:latin typeface="Comic Sans MS" panose="030F0702030302020204" pitchFamily="66" charset="0"/>
                  </a:rPr>
                  <a:t>2 nights ➝ £50</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£125</a:t>
                </a:r>
              </a:p>
            </p:txBody>
          </p:sp>
          <p:cxnSp>
            <p:nvCxnSpPr>
              <p:cNvPr id="14" name="Straight Connector 13">
                <a:extLst>
                  <a:ext uri="{FF2B5EF4-FFF2-40B4-BE49-F238E27FC236}">
                    <a16:creationId xmlns:a16="http://schemas.microsoft.com/office/drawing/2014/main" id="{4A96D6CC-647B-4979-A9BC-68E9B0421D4A}"/>
                  </a:ext>
                </a:extLst>
              </p:cNvPr>
              <p:cNvCxnSpPr/>
              <p:nvPr/>
            </p:nvCxnSpPr>
            <p:spPr>
              <a:xfrm>
                <a:off x="965881" y="3146612"/>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CF1EEADD-8A63-404B-BB0A-FD7345069FF5}"/>
                </a:ext>
              </a:extLst>
            </p:cNvPr>
            <p:cNvGrpSpPr/>
            <p:nvPr/>
          </p:nvGrpSpPr>
          <p:grpSpPr>
            <a:xfrm>
              <a:off x="3063318" y="1999026"/>
              <a:ext cx="2879568" cy="1646605"/>
              <a:chOff x="3063318" y="1999026"/>
              <a:chExt cx="2879568" cy="1646605"/>
            </a:xfrm>
          </p:grpSpPr>
          <p:sp>
            <p:nvSpPr>
              <p:cNvPr id="11" name="TextBox 10">
                <a:extLst>
                  <a:ext uri="{FF2B5EF4-FFF2-40B4-BE49-F238E27FC236}">
                    <a16:creationId xmlns:a16="http://schemas.microsoft.com/office/drawing/2014/main" id="{AEBB5D26-8B7B-4233-B68F-CA081713DF69}"/>
                  </a:ext>
                </a:extLst>
              </p:cNvPr>
              <p:cNvSpPr txBox="1"/>
              <p:nvPr/>
            </p:nvSpPr>
            <p:spPr>
              <a:xfrm>
                <a:off x="3063318" y="1999026"/>
                <a:ext cx="2879568" cy="1646605"/>
              </a:xfrm>
              <a:prstGeom prst="rect">
                <a:avLst/>
              </a:prstGeom>
              <a:noFill/>
            </p:spPr>
            <p:txBody>
              <a:bodyPr wrap="square" rtlCol="0">
                <a:spAutoFit/>
              </a:bodyPr>
              <a:lstStyle/>
              <a:p>
                <a:r>
                  <a:rPr lang="en-GB" sz="2400" dirty="0">
                    <a:latin typeface="Comic Sans MS" panose="030F0702030302020204" pitchFamily="66" charset="0"/>
                  </a:rPr>
                  <a:t>5 nights ➝ £125</a:t>
                </a:r>
              </a:p>
              <a:p>
                <a:r>
                  <a:rPr lang="en-GB" sz="2400" dirty="0">
                    <a:latin typeface="Comic Sans MS" panose="030F0702030302020204" pitchFamily="66" charset="0"/>
                  </a:rPr>
                  <a:t>5 nights ➝ £125</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£275</a:t>
                </a:r>
              </a:p>
            </p:txBody>
          </p:sp>
          <p:cxnSp>
            <p:nvCxnSpPr>
              <p:cNvPr id="12" name="Straight Connector 11">
                <a:extLst>
                  <a:ext uri="{FF2B5EF4-FFF2-40B4-BE49-F238E27FC236}">
                    <a16:creationId xmlns:a16="http://schemas.microsoft.com/office/drawing/2014/main" id="{2346D6FC-AF86-47BC-8AD3-87214C656DC6}"/>
                  </a:ext>
                </a:extLst>
              </p:cNvPr>
              <p:cNvCxnSpPr/>
              <p:nvPr/>
            </p:nvCxnSpPr>
            <p:spPr>
              <a:xfrm>
                <a:off x="4551092" y="3146612"/>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1" name="Group 60" descr="Double number line. Top line marked 0, 2, 4, 5, 10 and 11 is number of nights stay. Bottom line marked 0, 50, 100, 125, 250 and blank answer box is cost in pounds. ">
            <a:extLst>
              <a:ext uri="{FF2B5EF4-FFF2-40B4-BE49-F238E27FC236}">
                <a16:creationId xmlns:a16="http://schemas.microsoft.com/office/drawing/2014/main" id="{1402CE08-5E29-4190-9E91-9E1A279F438A}"/>
              </a:ext>
            </a:extLst>
          </p:cNvPr>
          <p:cNvGrpSpPr/>
          <p:nvPr/>
        </p:nvGrpSpPr>
        <p:grpSpPr>
          <a:xfrm>
            <a:off x="954176" y="3500429"/>
            <a:ext cx="9161983" cy="2480457"/>
            <a:chOff x="926622" y="1218136"/>
            <a:chExt cx="9161983" cy="2480457"/>
          </a:xfrm>
        </p:grpSpPr>
        <p:sp>
          <p:nvSpPr>
            <p:cNvPr id="62" name="Rectangle 61">
              <a:extLst>
                <a:ext uri="{FF2B5EF4-FFF2-40B4-BE49-F238E27FC236}">
                  <a16:creationId xmlns:a16="http://schemas.microsoft.com/office/drawing/2014/main" id="{E3EE52D2-ACDD-4446-810F-8C060C31DCBB}"/>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a:extLst>
                <a:ext uri="{FF2B5EF4-FFF2-40B4-BE49-F238E27FC236}">
                  <a16:creationId xmlns:a16="http://schemas.microsoft.com/office/drawing/2014/main" id="{A4C5DB93-FEA9-4B8D-A764-D56806801C4C}"/>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64" name="TextBox 63">
              <a:extLst>
                <a:ext uri="{FF2B5EF4-FFF2-40B4-BE49-F238E27FC236}">
                  <a16:creationId xmlns:a16="http://schemas.microsoft.com/office/drawing/2014/main" id="{A220E7C7-2399-4699-A7FD-571D46955C92}"/>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65" name="TextBox 64">
              <a:extLst>
                <a:ext uri="{FF2B5EF4-FFF2-40B4-BE49-F238E27FC236}">
                  <a16:creationId xmlns:a16="http://schemas.microsoft.com/office/drawing/2014/main" id="{82EA0F09-3B94-4801-A2E3-DB195D2C686F}"/>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66" name="TextBox 65">
              <a:extLst>
                <a:ext uri="{FF2B5EF4-FFF2-40B4-BE49-F238E27FC236}">
                  <a16:creationId xmlns:a16="http://schemas.microsoft.com/office/drawing/2014/main" id="{5B9BFCFE-F04F-4B01-B7CA-E8FF770D1020}"/>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67" name="Group 66">
              <a:extLst>
                <a:ext uri="{FF2B5EF4-FFF2-40B4-BE49-F238E27FC236}">
                  <a16:creationId xmlns:a16="http://schemas.microsoft.com/office/drawing/2014/main" id="{B3F57039-53BE-446C-93C2-8AED1D327AA3}"/>
                </a:ext>
              </a:extLst>
            </p:cNvPr>
            <p:cNvGrpSpPr/>
            <p:nvPr/>
          </p:nvGrpSpPr>
          <p:grpSpPr>
            <a:xfrm>
              <a:off x="944604" y="2407350"/>
              <a:ext cx="9144001" cy="835753"/>
              <a:chOff x="1248659" y="4429284"/>
              <a:chExt cx="10356948" cy="1061461"/>
            </a:xfrm>
          </p:grpSpPr>
          <p:sp>
            <p:nvSpPr>
              <p:cNvPr id="79" name="TextBox 78">
                <a:extLst>
                  <a:ext uri="{FF2B5EF4-FFF2-40B4-BE49-F238E27FC236}">
                    <a16:creationId xmlns:a16="http://schemas.microsoft.com/office/drawing/2014/main" id="{16664BFF-CB70-4016-8D97-D47F2AFFF2FD}"/>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80" name="TextBox 79">
                <a:extLst>
                  <a:ext uri="{FF2B5EF4-FFF2-40B4-BE49-F238E27FC236}">
                    <a16:creationId xmlns:a16="http://schemas.microsoft.com/office/drawing/2014/main" id="{B32D3ACB-7D2E-4798-9A74-12495B59F7AF}"/>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81" name="TextBox 80">
                <a:extLst>
                  <a:ext uri="{FF2B5EF4-FFF2-40B4-BE49-F238E27FC236}">
                    <a16:creationId xmlns:a16="http://schemas.microsoft.com/office/drawing/2014/main" id="{8B55FCE1-E556-40A8-9FFD-189EAA341510}"/>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68" name="Group 67">
              <a:extLst>
                <a:ext uri="{FF2B5EF4-FFF2-40B4-BE49-F238E27FC236}">
                  <a16:creationId xmlns:a16="http://schemas.microsoft.com/office/drawing/2014/main" id="{4FE0ED74-1EBC-472B-8506-85A63F3F45A6}"/>
                </a:ext>
              </a:extLst>
            </p:cNvPr>
            <p:cNvGrpSpPr/>
            <p:nvPr/>
          </p:nvGrpSpPr>
          <p:grpSpPr>
            <a:xfrm>
              <a:off x="1104226" y="2030454"/>
              <a:ext cx="5853477" cy="231567"/>
              <a:chOff x="1214329" y="4578859"/>
              <a:chExt cx="5853477" cy="231567"/>
            </a:xfrm>
          </p:grpSpPr>
          <p:cxnSp>
            <p:nvCxnSpPr>
              <p:cNvPr id="75" name="Straight Connector 74">
                <a:extLst>
                  <a:ext uri="{FF2B5EF4-FFF2-40B4-BE49-F238E27FC236}">
                    <a16:creationId xmlns:a16="http://schemas.microsoft.com/office/drawing/2014/main" id="{3C9EDC7D-284D-4309-A253-9D0C3CF2B289}"/>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B863679A-FB68-4B55-A79A-09C8418635B3}"/>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E13D3A1-5E47-4187-A51F-8744101B370B}"/>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F94FA6E9-5B74-4CCF-B16A-0FD22885E060}"/>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F367F898-BDC1-491E-ABB5-AD1E1065DFAD}"/>
                </a:ext>
              </a:extLst>
            </p:cNvPr>
            <p:cNvGrpSpPr/>
            <p:nvPr/>
          </p:nvGrpSpPr>
          <p:grpSpPr>
            <a:xfrm>
              <a:off x="1114373" y="2506534"/>
              <a:ext cx="5853477" cy="231567"/>
              <a:chOff x="1214329" y="4578859"/>
              <a:chExt cx="5853477" cy="231567"/>
            </a:xfrm>
          </p:grpSpPr>
          <p:cxnSp>
            <p:nvCxnSpPr>
              <p:cNvPr id="71" name="Straight Connector 70">
                <a:extLst>
                  <a:ext uri="{FF2B5EF4-FFF2-40B4-BE49-F238E27FC236}">
                    <a16:creationId xmlns:a16="http://schemas.microsoft.com/office/drawing/2014/main" id="{FE007E43-37E3-4C1B-9AF2-2379CC4B6FB3}"/>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B1280887-BD38-42B3-AD36-878DF79B0087}"/>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502A0CBE-1937-4242-A471-DC16981107AB}"/>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440D3B6-4FC6-4C93-8D33-86F36779F48D}"/>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0" name="Rectangle 69">
              <a:extLst>
                <a:ext uri="{FF2B5EF4-FFF2-40B4-BE49-F238E27FC236}">
                  <a16:creationId xmlns:a16="http://schemas.microsoft.com/office/drawing/2014/main" id="{C1DEADEB-E9F2-4D03-BC49-5B3220839FD7}"/>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82" name="Group 81" descr="Double number line. Top line marked 0, 2, 4, 5, 10 and 11 is number of nights stay. Bottom line marked 0, 50, 100, 125, 250 and blank answer box is cost in pounds. Arrow added from 0 to 2 at the top and a matching one from 0 to 50 at the bottom. ">
            <a:extLst>
              <a:ext uri="{FF2B5EF4-FFF2-40B4-BE49-F238E27FC236}">
                <a16:creationId xmlns:a16="http://schemas.microsoft.com/office/drawing/2014/main" id="{BD5877FE-5974-4A50-B888-802C052C6171}"/>
              </a:ext>
            </a:extLst>
          </p:cNvPr>
          <p:cNvGrpSpPr/>
          <p:nvPr/>
        </p:nvGrpSpPr>
        <p:grpSpPr>
          <a:xfrm>
            <a:off x="954176" y="3500429"/>
            <a:ext cx="9161983" cy="2480457"/>
            <a:chOff x="926622" y="1218136"/>
            <a:chExt cx="9161983" cy="2480457"/>
          </a:xfrm>
        </p:grpSpPr>
        <p:sp>
          <p:nvSpPr>
            <p:cNvPr id="83" name="Rectangle 82">
              <a:extLst>
                <a:ext uri="{FF2B5EF4-FFF2-40B4-BE49-F238E27FC236}">
                  <a16:creationId xmlns:a16="http://schemas.microsoft.com/office/drawing/2014/main" id="{F906C6CA-83F2-4E04-81CC-8E0E5FA9EF0F}"/>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TextBox 83">
              <a:extLst>
                <a:ext uri="{FF2B5EF4-FFF2-40B4-BE49-F238E27FC236}">
                  <a16:creationId xmlns:a16="http://schemas.microsoft.com/office/drawing/2014/main" id="{88A1E6DD-CB2E-46E1-ADB8-DB1EE9896E96}"/>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85" name="TextBox 84">
              <a:extLst>
                <a:ext uri="{FF2B5EF4-FFF2-40B4-BE49-F238E27FC236}">
                  <a16:creationId xmlns:a16="http://schemas.microsoft.com/office/drawing/2014/main" id="{FD42E699-8F13-4943-AEA0-A1A07517B25D}"/>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86" name="TextBox 85">
              <a:extLst>
                <a:ext uri="{FF2B5EF4-FFF2-40B4-BE49-F238E27FC236}">
                  <a16:creationId xmlns:a16="http://schemas.microsoft.com/office/drawing/2014/main" id="{780AF50E-3CDA-4C11-912E-9E976A0770A8}"/>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87" name="TextBox 86">
              <a:extLst>
                <a:ext uri="{FF2B5EF4-FFF2-40B4-BE49-F238E27FC236}">
                  <a16:creationId xmlns:a16="http://schemas.microsoft.com/office/drawing/2014/main" id="{EC850124-3256-4157-9047-443874403746}"/>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88" name="Group 87">
              <a:extLst>
                <a:ext uri="{FF2B5EF4-FFF2-40B4-BE49-F238E27FC236}">
                  <a16:creationId xmlns:a16="http://schemas.microsoft.com/office/drawing/2014/main" id="{307EB3FD-C131-4C73-8011-788BAECB7652}"/>
                </a:ext>
              </a:extLst>
            </p:cNvPr>
            <p:cNvGrpSpPr/>
            <p:nvPr/>
          </p:nvGrpSpPr>
          <p:grpSpPr>
            <a:xfrm>
              <a:off x="944604" y="2407350"/>
              <a:ext cx="9144001" cy="835753"/>
              <a:chOff x="1248659" y="4429284"/>
              <a:chExt cx="10356948" cy="1061461"/>
            </a:xfrm>
          </p:grpSpPr>
          <p:sp>
            <p:nvSpPr>
              <p:cNvPr id="102" name="TextBox 101">
                <a:extLst>
                  <a:ext uri="{FF2B5EF4-FFF2-40B4-BE49-F238E27FC236}">
                    <a16:creationId xmlns:a16="http://schemas.microsoft.com/office/drawing/2014/main" id="{A6AE512B-C78D-47D1-A606-589B0DFAD0F2}"/>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03" name="TextBox 102">
                <a:extLst>
                  <a:ext uri="{FF2B5EF4-FFF2-40B4-BE49-F238E27FC236}">
                    <a16:creationId xmlns:a16="http://schemas.microsoft.com/office/drawing/2014/main" id="{6FB50855-C9D9-445A-9618-C37787E50E94}"/>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104" name="TextBox 103">
                <a:extLst>
                  <a:ext uri="{FF2B5EF4-FFF2-40B4-BE49-F238E27FC236}">
                    <a16:creationId xmlns:a16="http://schemas.microsoft.com/office/drawing/2014/main" id="{D6EFDED6-B08D-471C-BAE5-CCFBC407D6CB}"/>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89" name="Group 88">
              <a:extLst>
                <a:ext uri="{FF2B5EF4-FFF2-40B4-BE49-F238E27FC236}">
                  <a16:creationId xmlns:a16="http://schemas.microsoft.com/office/drawing/2014/main" id="{D4F00174-F780-405F-B7F6-1976C0CD49EC}"/>
                </a:ext>
              </a:extLst>
            </p:cNvPr>
            <p:cNvGrpSpPr/>
            <p:nvPr/>
          </p:nvGrpSpPr>
          <p:grpSpPr>
            <a:xfrm>
              <a:off x="1104226" y="2030454"/>
              <a:ext cx="5853477" cy="231567"/>
              <a:chOff x="1214329" y="4578859"/>
              <a:chExt cx="5853477" cy="231567"/>
            </a:xfrm>
          </p:grpSpPr>
          <p:cxnSp>
            <p:nvCxnSpPr>
              <p:cNvPr id="98" name="Straight Connector 97">
                <a:extLst>
                  <a:ext uri="{FF2B5EF4-FFF2-40B4-BE49-F238E27FC236}">
                    <a16:creationId xmlns:a16="http://schemas.microsoft.com/office/drawing/2014/main" id="{F9BFAC9E-F2E0-4DD0-BC6D-FF997E30D9FA}"/>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FCE21B0-4E3B-4131-95DC-915B1C6CF018}"/>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03A83181-9F9A-4F37-BF15-B694C8063C05}"/>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FAB1D06-5D67-421B-8B20-8F94A2027613}"/>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0" name="Group 89">
              <a:extLst>
                <a:ext uri="{FF2B5EF4-FFF2-40B4-BE49-F238E27FC236}">
                  <a16:creationId xmlns:a16="http://schemas.microsoft.com/office/drawing/2014/main" id="{F8E33AD7-4D49-4F1A-BB94-183AC531B0CB}"/>
                </a:ext>
              </a:extLst>
            </p:cNvPr>
            <p:cNvGrpSpPr/>
            <p:nvPr/>
          </p:nvGrpSpPr>
          <p:grpSpPr>
            <a:xfrm>
              <a:off x="1114373" y="2506534"/>
              <a:ext cx="5853477" cy="231567"/>
              <a:chOff x="1214329" y="4578859"/>
              <a:chExt cx="5853477" cy="231567"/>
            </a:xfrm>
          </p:grpSpPr>
          <p:cxnSp>
            <p:nvCxnSpPr>
              <p:cNvPr id="94" name="Straight Connector 93">
                <a:extLst>
                  <a:ext uri="{FF2B5EF4-FFF2-40B4-BE49-F238E27FC236}">
                    <a16:creationId xmlns:a16="http://schemas.microsoft.com/office/drawing/2014/main" id="{49DD435A-2776-4CEF-99A5-86CBD864F2F7}"/>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29D8F9FA-2463-4477-8596-0C953A00CAC2}"/>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B42BF933-9722-4CBD-B4F1-DDE04177D108}"/>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AB5537DF-8325-4DBE-8CA3-CA105110C7EB}"/>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1" name="Arc 90">
              <a:extLst>
                <a:ext uri="{FF2B5EF4-FFF2-40B4-BE49-F238E27FC236}">
                  <a16:creationId xmlns:a16="http://schemas.microsoft.com/office/drawing/2014/main" id="{3779FAC9-6328-4A73-ABDD-D6E8E05E2E6A}"/>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2" name="Arc 91">
              <a:extLst>
                <a:ext uri="{FF2B5EF4-FFF2-40B4-BE49-F238E27FC236}">
                  <a16:creationId xmlns:a16="http://schemas.microsoft.com/office/drawing/2014/main" id="{3D781AFF-AAE7-44BD-826F-EAB25F3A2FB6}"/>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3" name="Rectangle 92">
              <a:extLst>
                <a:ext uri="{FF2B5EF4-FFF2-40B4-BE49-F238E27FC236}">
                  <a16:creationId xmlns:a16="http://schemas.microsoft.com/office/drawing/2014/main" id="{66DF9A89-0C88-479F-B58D-A2FD8533EBAF}"/>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105" name="Group 104" descr="Double number line. Top line marked 0, 2, 4, 5, 10 and 11 is number of nights stay. Bottom line marked 0, 50, 100, 125, 250 and blank answer box is cost in pounds. Arrow added from 0 to 2 at the top and a matching one from 0 to 50 at the bottom. Further arrows added from 2 to 4 at the top and 50 to 100 at the bottom. ">
            <a:extLst>
              <a:ext uri="{FF2B5EF4-FFF2-40B4-BE49-F238E27FC236}">
                <a16:creationId xmlns:a16="http://schemas.microsoft.com/office/drawing/2014/main" id="{6F003CE1-DB52-41E9-AC3A-B4D2BCD87A1F}"/>
              </a:ext>
            </a:extLst>
          </p:cNvPr>
          <p:cNvGrpSpPr/>
          <p:nvPr/>
        </p:nvGrpSpPr>
        <p:grpSpPr>
          <a:xfrm>
            <a:off x="954176" y="3500429"/>
            <a:ext cx="9161983" cy="2480457"/>
            <a:chOff x="926622" y="1218136"/>
            <a:chExt cx="9161983" cy="2480457"/>
          </a:xfrm>
        </p:grpSpPr>
        <p:sp>
          <p:nvSpPr>
            <p:cNvPr id="106" name="Rectangle 105">
              <a:extLst>
                <a:ext uri="{FF2B5EF4-FFF2-40B4-BE49-F238E27FC236}">
                  <a16:creationId xmlns:a16="http://schemas.microsoft.com/office/drawing/2014/main" id="{FF002715-D61B-408A-BAD2-924AFA7719F3}"/>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TextBox 106">
              <a:extLst>
                <a:ext uri="{FF2B5EF4-FFF2-40B4-BE49-F238E27FC236}">
                  <a16:creationId xmlns:a16="http://schemas.microsoft.com/office/drawing/2014/main" id="{D3AF7502-9604-49EA-8566-1D715FD4C551}"/>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08" name="TextBox 107">
              <a:extLst>
                <a:ext uri="{FF2B5EF4-FFF2-40B4-BE49-F238E27FC236}">
                  <a16:creationId xmlns:a16="http://schemas.microsoft.com/office/drawing/2014/main" id="{759ABBF1-4B18-4085-9B39-C35C784A3A0C}"/>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09" name="TextBox 108">
              <a:extLst>
                <a:ext uri="{FF2B5EF4-FFF2-40B4-BE49-F238E27FC236}">
                  <a16:creationId xmlns:a16="http://schemas.microsoft.com/office/drawing/2014/main" id="{9375610C-F403-4EF5-A730-4AC80B5D2EB2}"/>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10" name="TextBox 109">
              <a:extLst>
                <a:ext uri="{FF2B5EF4-FFF2-40B4-BE49-F238E27FC236}">
                  <a16:creationId xmlns:a16="http://schemas.microsoft.com/office/drawing/2014/main" id="{78AD7EEA-8ECE-4010-9140-6FAF519FCB74}"/>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11" name="Group 110">
              <a:extLst>
                <a:ext uri="{FF2B5EF4-FFF2-40B4-BE49-F238E27FC236}">
                  <a16:creationId xmlns:a16="http://schemas.microsoft.com/office/drawing/2014/main" id="{8261205D-C874-4142-B0EF-21ACBB07AEDF}"/>
                </a:ext>
              </a:extLst>
            </p:cNvPr>
            <p:cNvGrpSpPr/>
            <p:nvPr/>
          </p:nvGrpSpPr>
          <p:grpSpPr>
            <a:xfrm>
              <a:off x="944604" y="2407350"/>
              <a:ext cx="9144001" cy="835753"/>
              <a:chOff x="1248659" y="4429284"/>
              <a:chExt cx="10356948" cy="1061461"/>
            </a:xfrm>
          </p:grpSpPr>
          <p:sp>
            <p:nvSpPr>
              <p:cNvPr id="131" name="TextBox 130">
                <a:extLst>
                  <a:ext uri="{FF2B5EF4-FFF2-40B4-BE49-F238E27FC236}">
                    <a16:creationId xmlns:a16="http://schemas.microsoft.com/office/drawing/2014/main" id="{12EC5F0D-5566-4910-808C-F87A6D9D998B}"/>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32" name="TextBox 131">
                <a:extLst>
                  <a:ext uri="{FF2B5EF4-FFF2-40B4-BE49-F238E27FC236}">
                    <a16:creationId xmlns:a16="http://schemas.microsoft.com/office/drawing/2014/main" id="{56482887-D9C9-4FF5-8F86-2BFB2D4A451E}"/>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133" name="TextBox 132">
                <a:extLst>
                  <a:ext uri="{FF2B5EF4-FFF2-40B4-BE49-F238E27FC236}">
                    <a16:creationId xmlns:a16="http://schemas.microsoft.com/office/drawing/2014/main" id="{FF674E8A-6350-4A31-840F-DE4AB7E52A74}"/>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12" name="Group 111">
              <a:extLst>
                <a:ext uri="{FF2B5EF4-FFF2-40B4-BE49-F238E27FC236}">
                  <a16:creationId xmlns:a16="http://schemas.microsoft.com/office/drawing/2014/main" id="{A66B5641-0DD9-4385-BD76-8201462876C7}"/>
                </a:ext>
              </a:extLst>
            </p:cNvPr>
            <p:cNvGrpSpPr/>
            <p:nvPr/>
          </p:nvGrpSpPr>
          <p:grpSpPr>
            <a:xfrm>
              <a:off x="1104226" y="2030454"/>
              <a:ext cx="5853477" cy="231567"/>
              <a:chOff x="1214329" y="4578859"/>
              <a:chExt cx="5853477" cy="231567"/>
            </a:xfrm>
          </p:grpSpPr>
          <p:cxnSp>
            <p:nvCxnSpPr>
              <p:cNvPr id="126" name="Straight Connector 125">
                <a:extLst>
                  <a:ext uri="{FF2B5EF4-FFF2-40B4-BE49-F238E27FC236}">
                    <a16:creationId xmlns:a16="http://schemas.microsoft.com/office/drawing/2014/main" id="{EF3FA157-47BA-4F44-963B-5B505227AE6C}"/>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60C5500-7D6C-4061-A1A1-AE98E8AE8EE3}"/>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029DA5A-BF85-438C-A3B1-A1E64230CF95}"/>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6640972-4B63-4BB0-897E-20A1A8A4234E}"/>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ADB2342-E35E-4E04-B189-8501C7363B38}"/>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3" name="TextBox 112">
              <a:extLst>
                <a:ext uri="{FF2B5EF4-FFF2-40B4-BE49-F238E27FC236}">
                  <a16:creationId xmlns:a16="http://schemas.microsoft.com/office/drawing/2014/main" id="{03EBB5B0-F524-431D-9CC1-70663E53F44B}"/>
                </a:ext>
              </a:extLst>
            </p:cNvPr>
            <p:cNvSpPr txBox="1"/>
            <p:nvPr/>
          </p:nvSpPr>
          <p:spPr>
            <a:xfrm>
              <a:off x="3026743"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4</a:t>
              </a:r>
            </a:p>
          </p:txBody>
        </p:sp>
        <p:grpSp>
          <p:nvGrpSpPr>
            <p:cNvPr id="114" name="Group 113">
              <a:extLst>
                <a:ext uri="{FF2B5EF4-FFF2-40B4-BE49-F238E27FC236}">
                  <a16:creationId xmlns:a16="http://schemas.microsoft.com/office/drawing/2014/main" id="{06DF9848-69BF-4F36-8D7A-E5AA91D38A88}"/>
                </a:ext>
              </a:extLst>
            </p:cNvPr>
            <p:cNvGrpSpPr/>
            <p:nvPr/>
          </p:nvGrpSpPr>
          <p:grpSpPr>
            <a:xfrm>
              <a:off x="1114373" y="2506534"/>
              <a:ext cx="5853477" cy="231567"/>
              <a:chOff x="1214329" y="4578859"/>
              <a:chExt cx="5853477" cy="231567"/>
            </a:xfrm>
          </p:grpSpPr>
          <p:cxnSp>
            <p:nvCxnSpPr>
              <p:cNvPr id="121" name="Straight Connector 120">
                <a:extLst>
                  <a:ext uri="{FF2B5EF4-FFF2-40B4-BE49-F238E27FC236}">
                    <a16:creationId xmlns:a16="http://schemas.microsoft.com/office/drawing/2014/main" id="{7CA59029-BBC1-43CA-9528-62B3CACC149B}"/>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AB5B26D1-B142-4C93-AF75-5E848BD9AA37}"/>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F370B4F-9B03-41DB-9BA5-3077CC419E8F}"/>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7DB91869-F93A-41AC-8720-41436B5545D6}"/>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9712A431-DF0F-4622-B371-844324893425}"/>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5" name="TextBox 114">
              <a:extLst>
                <a:ext uri="{FF2B5EF4-FFF2-40B4-BE49-F238E27FC236}">
                  <a16:creationId xmlns:a16="http://schemas.microsoft.com/office/drawing/2014/main" id="{8424CA6D-2DB1-4AA6-BDBD-3999714D159B}"/>
                </a:ext>
              </a:extLst>
            </p:cNvPr>
            <p:cNvSpPr txBox="1"/>
            <p:nvPr/>
          </p:nvSpPr>
          <p:spPr>
            <a:xfrm>
              <a:off x="2727178" y="2747222"/>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100</a:t>
              </a:r>
            </a:p>
          </p:txBody>
        </p:sp>
        <p:sp>
          <p:nvSpPr>
            <p:cNvPr id="116" name="Arc 115">
              <a:extLst>
                <a:ext uri="{FF2B5EF4-FFF2-40B4-BE49-F238E27FC236}">
                  <a16:creationId xmlns:a16="http://schemas.microsoft.com/office/drawing/2014/main" id="{617D2D03-A623-472D-AFB0-B929E0703BB7}"/>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7" name="Arc 116">
              <a:extLst>
                <a:ext uri="{FF2B5EF4-FFF2-40B4-BE49-F238E27FC236}">
                  <a16:creationId xmlns:a16="http://schemas.microsoft.com/office/drawing/2014/main" id="{5E0ECE62-D41F-4678-A9FA-6D24ECC6F8AA}"/>
                </a:ext>
              </a:extLst>
            </p:cNvPr>
            <p:cNvSpPr/>
            <p:nvPr/>
          </p:nvSpPr>
          <p:spPr>
            <a:xfrm>
              <a:off x="2129532" y="1460185"/>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8" name="Arc 117">
              <a:extLst>
                <a:ext uri="{FF2B5EF4-FFF2-40B4-BE49-F238E27FC236}">
                  <a16:creationId xmlns:a16="http://schemas.microsoft.com/office/drawing/2014/main" id="{DDCB67AD-11DD-40F9-B8A4-C9BA3B7A875A}"/>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9" name="Arc 118">
              <a:extLst>
                <a:ext uri="{FF2B5EF4-FFF2-40B4-BE49-F238E27FC236}">
                  <a16:creationId xmlns:a16="http://schemas.microsoft.com/office/drawing/2014/main" id="{AC8BAE19-2DB8-4ABC-9092-3E3A50D5F261}"/>
                </a:ext>
              </a:extLst>
            </p:cNvPr>
            <p:cNvSpPr/>
            <p:nvPr/>
          </p:nvSpPr>
          <p:spPr>
            <a:xfrm rot="10800000">
              <a:off x="2145180" y="2886911"/>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0" name="Rectangle 119">
              <a:extLst>
                <a:ext uri="{FF2B5EF4-FFF2-40B4-BE49-F238E27FC236}">
                  <a16:creationId xmlns:a16="http://schemas.microsoft.com/office/drawing/2014/main" id="{8E8F14CF-B23E-49BB-8048-B915E8C9062A}"/>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134" name="Group 133" descr="Double number line. Top line marked 0, 2, 4, 5, 10 and 11 is number of nights stay. Bottom line marked 0, 50, 100, 125, 250 and blank answer box is cost in pounds. Arrow added from 0 to 2 at the top and a matching one from 0 to 50 at the bottom. Further arrows added from 2 to 4 at the top and 50 to 100 at the bottom. And again from 4 to 5 and from 100 to 125. ">
            <a:extLst>
              <a:ext uri="{FF2B5EF4-FFF2-40B4-BE49-F238E27FC236}">
                <a16:creationId xmlns:a16="http://schemas.microsoft.com/office/drawing/2014/main" id="{A8E83FC4-FD73-403D-B565-3F0520B9DC7F}"/>
              </a:ext>
            </a:extLst>
          </p:cNvPr>
          <p:cNvGrpSpPr/>
          <p:nvPr/>
        </p:nvGrpSpPr>
        <p:grpSpPr>
          <a:xfrm>
            <a:off x="954176" y="3500429"/>
            <a:ext cx="9161983" cy="2480457"/>
            <a:chOff x="926622" y="1218136"/>
            <a:chExt cx="9161983" cy="2480457"/>
          </a:xfrm>
        </p:grpSpPr>
        <p:sp>
          <p:nvSpPr>
            <p:cNvPr id="135" name="Rectangle 134">
              <a:extLst>
                <a:ext uri="{FF2B5EF4-FFF2-40B4-BE49-F238E27FC236}">
                  <a16:creationId xmlns:a16="http://schemas.microsoft.com/office/drawing/2014/main" id="{5A26A3D5-D5ED-4D3C-B914-2BB08CD67FF3}"/>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6" name="TextBox 135">
              <a:extLst>
                <a:ext uri="{FF2B5EF4-FFF2-40B4-BE49-F238E27FC236}">
                  <a16:creationId xmlns:a16="http://schemas.microsoft.com/office/drawing/2014/main" id="{9BFACFC1-1CCA-4643-9F32-62B56212CFBA}"/>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37" name="TextBox 136">
              <a:extLst>
                <a:ext uri="{FF2B5EF4-FFF2-40B4-BE49-F238E27FC236}">
                  <a16:creationId xmlns:a16="http://schemas.microsoft.com/office/drawing/2014/main" id="{2D0E4956-5EE1-4789-A6F3-897FA14945EE}"/>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38" name="TextBox 137">
              <a:extLst>
                <a:ext uri="{FF2B5EF4-FFF2-40B4-BE49-F238E27FC236}">
                  <a16:creationId xmlns:a16="http://schemas.microsoft.com/office/drawing/2014/main" id="{31BD1F17-3D98-499B-9A50-78C54B94F3DC}"/>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39" name="TextBox 138">
              <a:extLst>
                <a:ext uri="{FF2B5EF4-FFF2-40B4-BE49-F238E27FC236}">
                  <a16:creationId xmlns:a16="http://schemas.microsoft.com/office/drawing/2014/main" id="{01FAA30D-9276-45BA-80AC-4F4B659D5C58}"/>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40" name="Group 139">
              <a:extLst>
                <a:ext uri="{FF2B5EF4-FFF2-40B4-BE49-F238E27FC236}">
                  <a16:creationId xmlns:a16="http://schemas.microsoft.com/office/drawing/2014/main" id="{6018B33E-CF1E-46B3-A84F-A9F999833370}"/>
                </a:ext>
              </a:extLst>
            </p:cNvPr>
            <p:cNvGrpSpPr/>
            <p:nvPr/>
          </p:nvGrpSpPr>
          <p:grpSpPr>
            <a:xfrm>
              <a:off x="944604" y="2407350"/>
              <a:ext cx="9144001" cy="835753"/>
              <a:chOff x="1248659" y="4429284"/>
              <a:chExt cx="10356948" cy="1061461"/>
            </a:xfrm>
          </p:grpSpPr>
          <p:sp>
            <p:nvSpPr>
              <p:cNvPr id="166" name="TextBox 165">
                <a:extLst>
                  <a:ext uri="{FF2B5EF4-FFF2-40B4-BE49-F238E27FC236}">
                    <a16:creationId xmlns:a16="http://schemas.microsoft.com/office/drawing/2014/main" id="{1A7F5293-680A-4C38-93E1-58F4FFDBE30D}"/>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67" name="TextBox 166">
                <a:extLst>
                  <a:ext uri="{FF2B5EF4-FFF2-40B4-BE49-F238E27FC236}">
                    <a16:creationId xmlns:a16="http://schemas.microsoft.com/office/drawing/2014/main" id="{09A96D89-E2F7-4E14-9060-2F5A092D5B2A}"/>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168" name="TextBox 167">
                <a:extLst>
                  <a:ext uri="{FF2B5EF4-FFF2-40B4-BE49-F238E27FC236}">
                    <a16:creationId xmlns:a16="http://schemas.microsoft.com/office/drawing/2014/main" id="{B6B4424D-4F36-4D75-A0C8-C1739644879B}"/>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41" name="Group 140">
              <a:extLst>
                <a:ext uri="{FF2B5EF4-FFF2-40B4-BE49-F238E27FC236}">
                  <a16:creationId xmlns:a16="http://schemas.microsoft.com/office/drawing/2014/main" id="{8EF5E0A0-A8E9-47B0-A969-F2CE804EE70C}"/>
                </a:ext>
              </a:extLst>
            </p:cNvPr>
            <p:cNvGrpSpPr/>
            <p:nvPr/>
          </p:nvGrpSpPr>
          <p:grpSpPr>
            <a:xfrm>
              <a:off x="1104226" y="2030454"/>
              <a:ext cx="5853477" cy="231567"/>
              <a:chOff x="1214329" y="4578859"/>
              <a:chExt cx="5853477" cy="231567"/>
            </a:xfrm>
          </p:grpSpPr>
          <p:cxnSp>
            <p:nvCxnSpPr>
              <p:cNvPr id="161" name="Straight Connector 160">
                <a:extLst>
                  <a:ext uri="{FF2B5EF4-FFF2-40B4-BE49-F238E27FC236}">
                    <a16:creationId xmlns:a16="http://schemas.microsoft.com/office/drawing/2014/main" id="{627B72B2-B9EF-4D6A-8E29-CAA07EE100B9}"/>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E448C801-6765-49D1-96A9-E8E7592B77BB}"/>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89C2D9C7-ECF2-4510-843C-B7F483AA7182}"/>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2A782523-BCB0-480E-B6D9-B68B694C9AC0}"/>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9E12848D-0599-4B4C-A66B-2E7546781EEA}"/>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2" name="Straight Connector 141">
              <a:extLst>
                <a:ext uri="{FF2B5EF4-FFF2-40B4-BE49-F238E27FC236}">
                  <a16:creationId xmlns:a16="http://schemas.microsoft.com/office/drawing/2014/main" id="{6B706F87-B451-41AC-9E4B-E787FEB86E7E}"/>
                </a:ext>
              </a:extLst>
            </p:cNvPr>
            <p:cNvCxnSpPr>
              <a:cxnSpLocks/>
            </p:cNvCxnSpPr>
            <p:nvPr/>
          </p:nvCxnSpPr>
          <p:spPr>
            <a:xfrm flipV="1">
              <a:off x="3661401" y="2030454"/>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81302997-1B9C-4F5A-8F90-28DDA4AECDF8}"/>
                </a:ext>
              </a:extLst>
            </p:cNvPr>
            <p:cNvSpPr txBox="1"/>
            <p:nvPr/>
          </p:nvSpPr>
          <p:spPr>
            <a:xfrm>
              <a:off x="3026743"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4</a:t>
              </a:r>
            </a:p>
          </p:txBody>
        </p:sp>
        <p:sp>
          <p:nvSpPr>
            <p:cNvPr id="144" name="TextBox 143">
              <a:extLst>
                <a:ext uri="{FF2B5EF4-FFF2-40B4-BE49-F238E27FC236}">
                  <a16:creationId xmlns:a16="http://schemas.microsoft.com/office/drawing/2014/main" id="{9187C4C8-DBAB-41CA-B1D7-8194EC8ABAC8}"/>
                </a:ext>
              </a:extLst>
            </p:cNvPr>
            <p:cNvSpPr txBox="1"/>
            <p:nvPr/>
          </p:nvSpPr>
          <p:spPr>
            <a:xfrm>
              <a:off x="3498041" y="1637322"/>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a:t>
              </a:r>
            </a:p>
          </p:txBody>
        </p:sp>
        <p:grpSp>
          <p:nvGrpSpPr>
            <p:cNvPr id="145" name="Group 144">
              <a:extLst>
                <a:ext uri="{FF2B5EF4-FFF2-40B4-BE49-F238E27FC236}">
                  <a16:creationId xmlns:a16="http://schemas.microsoft.com/office/drawing/2014/main" id="{C45B6183-6AB7-4200-A34E-DFDC3B2D585C}"/>
                </a:ext>
              </a:extLst>
            </p:cNvPr>
            <p:cNvGrpSpPr/>
            <p:nvPr/>
          </p:nvGrpSpPr>
          <p:grpSpPr>
            <a:xfrm>
              <a:off x="1114373" y="2506534"/>
              <a:ext cx="5853477" cy="231567"/>
              <a:chOff x="1214329" y="4578859"/>
              <a:chExt cx="5853477" cy="231567"/>
            </a:xfrm>
          </p:grpSpPr>
          <p:cxnSp>
            <p:nvCxnSpPr>
              <p:cNvPr id="156" name="Straight Connector 155">
                <a:extLst>
                  <a:ext uri="{FF2B5EF4-FFF2-40B4-BE49-F238E27FC236}">
                    <a16:creationId xmlns:a16="http://schemas.microsoft.com/office/drawing/2014/main" id="{EF00BCEC-FACD-484E-BA25-AFF7B27799B9}"/>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9EF93B99-8413-4D0A-A011-2A4836D1FC08}"/>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3DDCF604-C57F-48E7-A1D0-4106C2A9507F}"/>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9BB22FCB-0025-453D-9B99-EE8ABD0BD52C}"/>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9948E9CB-861A-4640-94C3-19B0C4A1D9FD}"/>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6" name="TextBox 145">
              <a:extLst>
                <a:ext uri="{FF2B5EF4-FFF2-40B4-BE49-F238E27FC236}">
                  <a16:creationId xmlns:a16="http://schemas.microsoft.com/office/drawing/2014/main" id="{1D58B63B-13E0-4CDF-AB0C-FE69E72795A5}"/>
                </a:ext>
              </a:extLst>
            </p:cNvPr>
            <p:cNvSpPr txBox="1"/>
            <p:nvPr/>
          </p:nvSpPr>
          <p:spPr>
            <a:xfrm>
              <a:off x="2727178" y="2747222"/>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100</a:t>
              </a:r>
            </a:p>
          </p:txBody>
        </p:sp>
        <p:cxnSp>
          <p:nvCxnSpPr>
            <p:cNvPr id="147" name="Straight Connector 146">
              <a:extLst>
                <a:ext uri="{FF2B5EF4-FFF2-40B4-BE49-F238E27FC236}">
                  <a16:creationId xmlns:a16="http://schemas.microsoft.com/office/drawing/2014/main" id="{FF6BCD10-A1DC-4F3D-A080-D986C60CC109}"/>
                </a:ext>
              </a:extLst>
            </p:cNvPr>
            <p:cNvCxnSpPr>
              <a:cxnSpLocks/>
            </p:cNvCxnSpPr>
            <p:nvPr/>
          </p:nvCxnSpPr>
          <p:spPr>
            <a:xfrm flipV="1">
              <a:off x="3661401" y="2495656"/>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74CB7281-7E86-4E4E-B849-4F245B03D98B}"/>
                </a:ext>
              </a:extLst>
            </p:cNvPr>
            <p:cNvSpPr txBox="1"/>
            <p:nvPr/>
          </p:nvSpPr>
          <p:spPr>
            <a:xfrm>
              <a:off x="3448812" y="2727223"/>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125</a:t>
              </a:r>
            </a:p>
          </p:txBody>
        </p:sp>
        <p:sp>
          <p:nvSpPr>
            <p:cNvPr id="149" name="Arc 148">
              <a:extLst>
                <a:ext uri="{FF2B5EF4-FFF2-40B4-BE49-F238E27FC236}">
                  <a16:creationId xmlns:a16="http://schemas.microsoft.com/office/drawing/2014/main" id="{1CB4B8B4-1169-4A9C-A4F4-C72C10090908}"/>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0" name="Arc 149">
              <a:extLst>
                <a:ext uri="{FF2B5EF4-FFF2-40B4-BE49-F238E27FC236}">
                  <a16:creationId xmlns:a16="http://schemas.microsoft.com/office/drawing/2014/main" id="{C3774498-ADDE-4771-B4E7-DF265F2E6E11}"/>
                </a:ext>
              </a:extLst>
            </p:cNvPr>
            <p:cNvSpPr/>
            <p:nvPr/>
          </p:nvSpPr>
          <p:spPr>
            <a:xfrm>
              <a:off x="2129532" y="1460185"/>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1" name="Arc 150">
              <a:extLst>
                <a:ext uri="{FF2B5EF4-FFF2-40B4-BE49-F238E27FC236}">
                  <a16:creationId xmlns:a16="http://schemas.microsoft.com/office/drawing/2014/main" id="{00F269DE-FBDE-4A22-8F30-7AC47A6A3C5F}"/>
                </a:ext>
              </a:extLst>
            </p:cNvPr>
            <p:cNvSpPr/>
            <p:nvPr/>
          </p:nvSpPr>
          <p:spPr>
            <a:xfrm>
              <a:off x="3166664" y="150969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2" name="Arc 151">
              <a:extLst>
                <a:ext uri="{FF2B5EF4-FFF2-40B4-BE49-F238E27FC236}">
                  <a16:creationId xmlns:a16="http://schemas.microsoft.com/office/drawing/2014/main" id="{C6945674-3079-48F1-A2C8-B6DAB3B379AD}"/>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3" name="Arc 152">
              <a:extLst>
                <a:ext uri="{FF2B5EF4-FFF2-40B4-BE49-F238E27FC236}">
                  <a16:creationId xmlns:a16="http://schemas.microsoft.com/office/drawing/2014/main" id="{0B39F7AD-0B86-4EC4-9B96-9475DC7F00C3}"/>
                </a:ext>
              </a:extLst>
            </p:cNvPr>
            <p:cNvSpPr/>
            <p:nvPr/>
          </p:nvSpPr>
          <p:spPr>
            <a:xfrm rot="10952656">
              <a:off x="3225272" y="2947874"/>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4" name="Arc 153">
              <a:extLst>
                <a:ext uri="{FF2B5EF4-FFF2-40B4-BE49-F238E27FC236}">
                  <a16:creationId xmlns:a16="http://schemas.microsoft.com/office/drawing/2014/main" id="{863B1A49-4FE6-4A69-BF98-77E80DB1BF0B}"/>
                </a:ext>
              </a:extLst>
            </p:cNvPr>
            <p:cNvSpPr/>
            <p:nvPr/>
          </p:nvSpPr>
          <p:spPr>
            <a:xfrm rot="10800000">
              <a:off x="2145180" y="2886911"/>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5" name="Rectangle 154">
              <a:extLst>
                <a:ext uri="{FF2B5EF4-FFF2-40B4-BE49-F238E27FC236}">
                  <a16:creationId xmlns:a16="http://schemas.microsoft.com/office/drawing/2014/main" id="{FF6A504C-4FE5-4A62-B6B7-F8B72264148D}"/>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169" name="Group 168" descr="Double number line. Top line marked 0, 2, 4, 5, 10 and 11 is number of nights stay. Bottom line marked 0, 50, 100, 125, 250 and blank answer box is cost in pounds. Arrow added from 0 to 2 at the top and a matching one from 0 to 50 at the bottom. Further arrows added from 2 to 4 at the top and 50 to 100 at the bottom. And again from 4 to 5 and from 100 to 125. And again from 5 to 10 and from 125 to 250. ">
            <a:extLst>
              <a:ext uri="{FF2B5EF4-FFF2-40B4-BE49-F238E27FC236}">
                <a16:creationId xmlns:a16="http://schemas.microsoft.com/office/drawing/2014/main" id="{8D19D553-27E7-4264-87C0-0D3EE18DC07B}"/>
              </a:ext>
            </a:extLst>
          </p:cNvPr>
          <p:cNvGrpSpPr/>
          <p:nvPr/>
        </p:nvGrpSpPr>
        <p:grpSpPr>
          <a:xfrm>
            <a:off x="954176" y="3491453"/>
            <a:ext cx="9161983" cy="2480457"/>
            <a:chOff x="926622" y="1218136"/>
            <a:chExt cx="9161983" cy="2480457"/>
          </a:xfrm>
        </p:grpSpPr>
        <p:sp>
          <p:nvSpPr>
            <p:cNvPr id="170" name="Rectangle 169">
              <a:extLst>
                <a:ext uri="{FF2B5EF4-FFF2-40B4-BE49-F238E27FC236}">
                  <a16:creationId xmlns:a16="http://schemas.microsoft.com/office/drawing/2014/main" id="{A1C0C72F-EFB4-40E3-A1FF-D60FF7E8A030}"/>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1" name="TextBox 170">
              <a:extLst>
                <a:ext uri="{FF2B5EF4-FFF2-40B4-BE49-F238E27FC236}">
                  <a16:creationId xmlns:a16="http://schemas.microsoft.com/office/drawing/2014/main" id="{92FA9119-9142-4CD7-821E-AE21C1E7C139}"/>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72" name="TextBox 171">
              <a:extLst>
                <a:ext uri="{FF2B5EF4-FFF2-40B4-BE49-F238E27FC236}">
                  <a16:creationId xmlns:a16="http://schemas.microsoft.com/office/drawing/2014/main" id="{0BACE129-158E-4C9B-AB56-9991510C382F}"/>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73" name="TextBox 172">
              <a:extLst>
                <a:ext uri="{FF2B5EF4-FFF2-40B4-BE49-F238E27FC236}">
                  <a16:creationId xmlns:a16="http://schemas.microsoft.com/office/drawing/2014/main" id="{F9E868F0-E54E-48B0-A759-82CDF06F01D9}"/>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74" name="TextBox 173">
              <a:extLst>
                <a:ext uri="{FF2B5EF4-FFF2-40B4-BE49-F238E27FC236}">
                  <a16:creationId xmlns:a16="http://schemas.microsoft.com/office/drawing/2014/main" id="{1D464158-E937-428B-8930-845F0C2FD848}"/>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75" name="Group 174">
              <a:extLst>
                <a:ext uri="{FF2B5EF4-FFF2-40B4-BE49-F238E27FC236}">
                  <a16:creationId xmlns:a16="http://schemas.microsoft.com/office/drawing/2014/main" id="{007FFF54-26C7-49EA-8782-0CCC086EDDB1}"/>
                </a:ext>
              </a:extLst>
            </p:cNvPr>
            <p:cNvGrpSpPr/>
            <p:nvPr/>
          </p:nvGrpSpPr>
          <p:grpSpPr>
            <a:xfrm>
              <a:off x="944604" y="2407350"/>
              <a:ext cx="9144001" cy="835753"/>
              <a:chOff x="1248659" y="4429284"/>
              <a:chExt cx="10356948" cy="1061461"/>
            </a:xfrm>
          </p:grpSpPr>
          <p:sp>
            <p:nvSpPr>
              <p:cNvPr id="207" name="TextBox 206">
                <a:extLst>
                  <a:ext uri="{FF2B5EF4-FFF2-40B4-BE49-F238E27FC236}">
                    <a16:creationId xmlns:a16="http://schemas.microsoft.com/office/drawing/2014/main" id="{4348A9F7-D79F-4040-BC13-84D9ECF0F398}"/>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208" name="TextBox 207">
                <a:extLst>
                  <a:ext uri="{FF2B5EF4-FFF2-40B4-BE49-F238E27FC236}">
                    <a16:creationId xmlns:a16="http://schemas.microsoft.com/office/drawing/2014/main" id="{ECB4ED42-1D49-4FA1-9B7B-0255BAAD1576}"/>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209" name="TextBox 208">
                <a:extLst>
                  <a:ext uri="{FF2B5EF4-FFF2-40B4-BE49-F238E27FC236}">
                    <a16:creationId xmlns:a16="http://schemas.microsoft.com/office/drawing/2014/main" id="{27BAE20F-8139-4ED1-AEBF-FA6A50B59FDD}"/>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76" name="Group 175">
              <a:extLst>
                <a:ext uri="{FF2B5EF4-FFF2-40B4-BE49-F238E27FC236}">
                  <a16:creationId xmlns:a16="http://schemas.microsoft.com/office/drawing/2014/main" id="{925D3ABC-7CD2-456D-BCA2-61BE4AF03164}"/>
                </a:ext>
              </a:extLst>
            </p:cNvPr>
            <p:cNvGrpSpPr/>
            <p:nvPr/>
          </p:nvGrpSpPr>
          <p:grpSpPr>
            <a:xfrm>
              <a:off x="1104226" y="2030454"/>
              <a:ext cx="5853477" cy="231567"/>
              <a:chOff x="1214329" y="4578859"/>
              <a:chExt cx="5853477" cy="231567"/>
            </a:xfrm>
          </p:grpSpPr>
          <p:cxnSp>
            <p:nvCxnSpPr>
              <p:cNvPr id="201" name="Straight Connector 200">
                <a:extLst>
                  <a:ext uri="{FF2B5EF4-FFF2-40B4-BE49-F238E27FC236}">
                    <a16:creationId xmlns:a16="http://schemas.microsoft.com/office/drawing/2014/main" id="{E7CDFA1A-64AE-45A4-9F42-880174CAFE05}"/>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1762BEA4-E3E6-4982-8A43-CAD3D15EAD69}"/>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A60FF83B-7056-44B2-8FA4-50F45E0292C7}"/>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8502F594-22C9-4F17-82A6-1D67D7E373F9}"/>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DD1C3061-3463-4C7B-B502-E62B545E49AA}"/>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2EE96CDB-B52F-4689-9D7C-5A046AB2873E}"/>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7" name="Straight Connector 176">
              <a:extLst>
                <a:ext uri="{FF2B5EF4-FFF2-40B4-BE49-F238E27FC236}">
                  <a16:creationId xmlns:a16="http://schemas.microsoft.com/office/drawing/2014/main" id="{C344406F-FD83-489F-9ABF-9FDE25FDAF2F}"/>
                </a:ext>
              </a:extLst>
            </p:cNvPr>
            <p:cNvCxnSpPr>
              <a:cxnSpLocks/>
            </p:cNvCxnSpPr>
            <p:nvPr/>
          </p:nvCxnSpPr>
          <p:spPr>
            <a:xfrm flipV="1">
              <a:off x="3661401" y="2030454"/>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2DD46010-F31A-4B6E-B4C9-47D2C6DF6A92}"/>
                </a:ext>
              </a:extLst>
            </p:cNvPr>
            <p:cNvSpPr txBox="1"/>
            <p:nvPr/>
          </p:nvSpPr>
          <p:spPr>
            <a:xfrm>
              <a:off x="3026743"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4</a:t>
              </a:r>
            </a:p>
          </p:txBody>
        </p:sp>
        <p:sp>
          <p:nvSpPr>
            <p:cNvPr id="179" name="TextBox 178">
              <a:extLst>
                <a:ext uri="{FF2B5EF4-FFF2-40B4-BE49-F238E27FC236}">
                  <a16:creationId xmlns:a16="http://schemas.microsoft.com/office/drawing/2014/main" id="{7391CAC7-99F0-4509-911C-D5664168C797}"/>
                </a:ext>
              </a:extLst>
            </p:cNvPr>
            <p:cNvSpPr txBox="1"/>
            <p:nvPr/>
          </p:nvSpPr>
          <p:spPr>
            <a:xfrm>
              <a:off x="3498041" y="1637322"/>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a:t>
              </a:r>
            </a:p>
          </p:txBody>
        </p:sp>
        <p:sp>
          <p:nvSpPr>
            <p:cNvPr id="180" name="TextBox 179">
              <a:extLst>
                <a:ext uri="{FF2B5EF4-FFF2-40B4-BE49-F238E27FC236}">
                  <a16:creationId xmlns:a16="http://schemas.microsoft.com/office/drawing/2014/main" id="{4B3D163F-8191-4157-A420-AC4BFCBA3C06}"/>
                </a:ext>
              </a:extLst>
            </p:cNvPr>
            <p:cNvSpPr txBox="1"/>
            <p:nvPr/>
          </p:nvSpPr>
          <p:spPr>
            <a:xfrm>
              <a:off x="5806039" y="1651546"/>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a:t>
              </a:r>
            </a:p>
          </p:txBody>
        </p:sp>
        <p:grpSp>
          <p:nvGrpSpPr>
            <p:cNvPr id="181" name="Group 180">
              <a:extLst>
                <a:ext uri="{FF2B5EF4-FFF2-40B4-BE49-F238E27FC236}">
                  <a16:creationId xmlns:a16="http://schemas.microsoft.com/office/drawing/2014/main" id="{BDA153D4-BC56-47C3-B42B-A995F3D386F5}"/>
                </a:ext>
              </a:extLst>
            </p:cNvPr>
            <p:cNvGrpSpPr/>
            <p:nvPr/>
          </p:nvGrpSpPr>
          <p:grpSpPr>
            <a:xfrm>
              <a:off x="1114373" y="2506534"/>
              <a:ext cx="5853477" cy="231567"/>
              <a:chOff x="1214329" y="4578859"/>
              <a:chExt cx="5853477" cy="231567"/>
            </a:xfrm>
          </p:grpSpPr>
          <p:cxnSp>
            <p:nvCxnSpPr>
              <p:cNvPr id="195" name="Straight Connector 194">
                <a:extLst>
                  <a:ext uri="{FF2B5EF4-FFF2-40B4-BE49-F238E27FC236}">
                    <a16:creationId xmlns:a16="http://schemas.microsoft.com/office/drawing/2014/main" id="{FFEEC2A7-548C-4B80-8351-FF25DCA8604F}"/>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E87498D5-704C-4C72-8B77-487515B110B5}"/>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70378F18-DE88-47D3-850F-26CBD5AEE909}"/>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7FA19FEF-0488-404D-ACB8-BB9415B43CFC}"/>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FA494E6E-907F-449F-BE88-E88E62A7C160}"/>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A1F61DDE-FA04-4FAB-9F06-8F878AD76972}"/>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2" name="TextBox 181">
              <a:extLst>
                <a:ext uri="{FF2B5EF4-FFF2-40B4-BE49-F238E27FC236}">
                  <a16:creationId xmlns:a16="http://schemas.microsoft.com/office/drawing/2014/main" id="{75BE9D24-9155-4764-B554-637E0280BC85}"/>
                </a:ext>
              </a:extLst>
            </p:cNvPr>
            <p:cNvSpPr txBox="1"/>
            <p:nvPr/>
          </p:nvSpPr>
          <p:spPr>
            <a:xfrm>
              <a:off x="2727178" y="2747222"/>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100</a:t>
              </a:r>
            </a:p>
          </p:txBody>
        </p:sp>
        <p:cxnSp>
          <p:nvCxnSpPr>
            <p:cNvPr id="183" name="Straight Connector 182">
              <a:extLst>
                <a:ext uri="{FF2B5EF4-FFF2-40B4-BE49-F238E27FC236}">
                  <a16:creationId xmlns:a16="http://schemas.microsoft.com/office/drawing/2014/main" id="{EC57000F-FB65-4C10-9B40-01721CF0E4EE}"/>
                </a:ext>
              </a:extLst>
            </p:cNvPr>
            <p:cNvCxnSpPr>
              <a:cxnSpLocks/>
            </p:cNvCxnSpPr>
            <p:nvPr/>
          </p:nvCxnSpPr>
          <p:spPr>
            <a:xfrm flipV="1">
              <a:off x="3661401" y="2495656"/>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4" name="TextBox 183">
              <a:extLst>
                <a:ext uri="{FF2B5EF4-FFF2-40B4-BE49-F238E27FC236}">
                  <a16:creationId xmlns:a16="http://schemas.microsoft.com/office/drawing/2014/main" id="{4A13E6F8-B860-48A9-9AAE-2CB223991172}"/>
                </a:ext>
              </a:extLst>
            </p:cNvPr>
            <p:cNvSpPr txBox="1"/>
            <p:nvPr/>
          </p:nvSpPr>
          <p:spPr>
            <a:xfrm>
              <a:off x="3448812" y="2727223"/>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125</a:t>
              </a:r>
            </a:p>
          </p:txBody>
        </p:sp>
        <p:sp>
          <p:nvSpPr>
            <p:cNvPr id="185" name="TextBox 184">
              <a:extLst>
                <a:ext uri="{FF2B5EF4-FFF2-40B4-BE49-F238E27FC236}">
                  <a16:creationId xmlns:a16="http://schemas.microsoft.com/office/drawing/2014/main" id="{8EDD0E4D-AFA6-40B9-B759-0C465371EDEE}"/>
                </a:ext>
              </a:extLst>
            </p:cNvPr>
            <p:cNvSpPr txBox="1"/>
            <p:nvPr/>
          </p:nvSpPr>
          <p:spPr>
            <a:xfrm>
              <a:off x="5586387" y="2735796"/>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250</a:t>
              </a:r>
            </a:p>
          </p:txBody>
        </p:sp>
        <p:sp>
          <p:nvSpPr>
            <p:cNvPr id="186" name="Arc 185">
              <a:extLst>
                <a:ext uri="{FF2B5EF4-FFF2-40B4-BE49-F238E27FC236}">
                  <a16:creationId xmlns:a16="http://schemas.microsoft.com/office/drawing/2014/main" id="{195A12C3-A45A-4741-A716-B4DE9D4C0C6B}"/>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7" name="Arc 186">
              <a:extLst>
                <a:ext uri="{FF2B5EF4-FFF2-40B4-BE49-F238E27FC236}">
                  <a16:creationId xmlns:a16="http://schemas.microsoft.com/office/drawing/2014/main" id="{EEDE21EE-9FA6-42CE-96A9-C192CE0FE9FB}"/>
                </a:ext>
              </a:extLst>
            </p:cNvPr>
            <p:cNvSpPr/>
            <p:nvPr/>
          </p:nvSpPr>
          <p:spPr>
            <a:xfrm>
              <a:off x="2129532" y="1460185"/>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8" name="Arc 187">
              <a:extLst>
                <a:ext uri="{FF2B5EF4-FFF2-40B4-BE49-F238E27FC236}">
                  <a16:creationId xmlns:a16="http://schemas.microsoft.com/office/drawing/2014/main" id="{F3A6C342-E4C3-4F41-91D3-E3F206610FCA}"/>
                </a:ext>
              </a:extLst>
            </p:cNvPr>
            <p:cNvSpPr/>
            <p:nvPr/>
          </p:nvSpPr>
          <p:spPr>
            <a:xfrm>
              <a:off x="3166664" y="150969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9" name="Arc 188">
              <a:extLst>
                <a:ext uri="{FF2B5EF4-FFF2-40B4-BE49-F238E27FC236}">
                  <a16:creationId xmlns:a16="http://schemas.microsoft.com/office/drawing/2014/main" id="{C645BD19-DF3C-4819-BD73-B16BD071BE5A}"/>
                </a:ext>
              </a:extLst>
            </p:cNvPr>
            <p:cNvSpPr/>
            <p:nvPr/>
          </p:nvSpPr>
          <p:spPr>
            <a:xfrm>
              <a:off x="3649247" y="1317057"/>
              <a:ext cx="245017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0" name="Arc 189">
              <a:extLst>
                <a:ext uri="{FF2B5EF4-FFF2-40B4-BE49-F238E27FC236}">
                  <a16:creationId xmlns:a16="http://schemas.microsoft.com/office/drawing/2014/main" id="{7E1B8B20-6448-447F-8C4F-0A68EC8CC21D}"/>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1" name="Arc 190">
              <a:extLst>
                <a:ext uri="{FF2B5EF4-FFF2-40B4-BE49-F238E27FC236}">
                  <a16:creationId xmlns:a16="http://schemas.microsoft.com/office/drawing/2014/main" id="{625C15B2-5184-41A1-B188-1A11A2E961D6}"/>
                </a:ext>
              </a:extLst>
            </p:cNvPr>
            <p:cNvSpPr/>
            <p:nvPr/>
          </p:nvSpPr>
          <p:spPr>
            <a:xfrm rot="10952656">
              <a:off x="3225272" y="2947874"/>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2" name="Arc 191">
              <a:extLst>
                <a:ext uri="{FF2B5EF4-FFF2-40B4-BE49-F238E27FC236}">
                  <a16:creationId xmlns:a16="http://schemas.microsoft.com/office/drawing/2014/main" id="{272DEA1D-8C40-47F7-AE89-649069CEA181}"/>
                </a:ext>
              </a:extLst>
            </p:cNvPr>
            <p:cNvSpPr/>
            <p:nvPr/>
          </p:nvSpPr>
          <p:spPr>
            <a:xfrm rot="10800000">
              <a:off x="3708893" y="2589290"/>
              <a:ext cx="2450171"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3" name="Arc 192">
              <a:extLst>
                <a:ext uri="{FF2B5EF4-FFF2-40B4-BE49-F238E27FC236}">
                  <a16:creationId xmlns:a16="http://schemas.microsoft.com/office/drawing/2014/main" id="{4DE1EF5B-2487-4A4C-81E0-84B89331F994}"/>
                </a:ext>
              </a:extLst>
            </p:cNvPr>
            <p:cNvSpPr/>
            <p:nvPr/>
          </p:nvSpPr>
          <p:spPr>
            <a:xfrm rot="10800000">
              <a:off x="2145180" y="2886911"/>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4" name="Rectangle 193">
              <a:extLst>
                <a:ext uri="{FF2B5EF4-FFF2-40B4-BE49-F238E27FC236}">
                  <a16:creationId xmlns:a16="http://schemas.microsoft.com/office/drawing/2014/main" id="{A0E023F9-A03E-4302-AA86-DC9F8EEF8E3A}"/>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211" name="Group 210" descr="Double number line. Top line marked 0, 2, 4, 5, 10 and 11 number of nights stay. Corresponding bottom line marked 0, 50, 100, 125, 250 and 'blank answer box' cost in pounds. Arrow added from 0 to 2 at the top and a matching one from 0 to 50 at the bottom. Further arrows added from 2 to 4 at the top and 50 to 100 at the bottom. And again from 4 to 5 and from 100 to 125. And again from 5 to 10 and from 125 to 250. Final arrows from 10 to 11 and from 250 to the blank answer box, with the answer 275 revealed.">
            <a:extLst>
              <a:ext uri="{FF2B5EF4-FFF2-40B4-BE49-F238E27FC236}">
                <a16:creationId xmlns:a16="http://schemas.microsoft.com/office/drawing/2014/main" id="{83630EE3-B1AB-4E3C-9908-2DBC9E743CC7}"/>
              </a:ext>
            </a:extLst>
          </p:cNvPr>
          <p:cNvGrpSpPr/>
          <p:nvPr/>
        </p:nvGrpSpPr>
        <p:grpSpPr>
          <a:xfrm>
            <a:off x="954176" y="3500429"/>
            <a:ext cx="9161983" cy="2480457"/>
            <a:chOff x="926622" y="1218136"/>
            <a:chExt cx="9161983" cy="2480457"/>
          </a:xfrm>
        </p:grpSpPr>
        <p:sp>
          <p:nvSpPr>
            <p:cNvPr id="212" name="Rectangle 211">
              <a:extLst>
                <a:ext uri="{FF2B5EF4-FFF2-40B4-BE49-F238E27FC236}">
                  <a16:creationId xmlns:a16="http://schemas.microsoft.com/office/drawing/2014/main" id="{ED9A0403-1CC2-48EF-82ED-0CBB09AC8C68}"/>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3" name="TextBox 212">
              <a:extLst>
                <a:ext uri="{FF2B5EF4-FFF2-40B4-BE49-F238E27FC236}">
                  <a16:creationId xmlns:a16="http://schemas.microsoft.com/office/drawing/2014/main" id="{2202D2E3-998F-4B08-BBAA-E78D5A458B3F}"/>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214" name="TextBox 213">
              <a:extLst>
                <a:ext uri="{FF2B5EF4-FFF2-40B4-BE49-F238E27FC236}">
                  <a16:creationId xmlns:a16="http://schemas.microsoft.com/office/drawing/2014/main" id="{09976FFE-0364-444E-B69D-629CFF5DBC33}"/>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215" name="TextBox 214">
              <a:extLst>
                <a:ext uri="{FF2B5EF4-FFF2-40B4-BE49-F238E27FC236}">
                  <a16:creationId xmlns:a16="http://schemas.microsoft.com/office/drawing/2014/main" id="{9E840640-4845-40E3-B7E7-6EA1A30A3A5A}"/>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216" name="TextBox 215">
              <a:extLst>
                <a:ext uri="{FF2B5EF4-FFF2-40B4-BE49-F238E27FC236}">
                  <a16:creationId xmlns:a16="http://schemas.microsoft.com/office/drawing/2014/main" id="{300A117A-8041-4DB7-BBBA-1D84EE6EE30A}"/>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217" name="Group 216">
              <a:extLst>
                <a:ext uri="{FF2B5EF4-FFF2-40B4-BE49-F238E27FC236}">
                  <a16:creationId xmlns:a16="http://schemas.microsoft.com/office/drawing/2014/main" id="{12911A25-0D85-4723-B499-897116E7E5EB}"/>
                </a:ext>
              </a:extLst>
            </p:cNvPr>
            <p:cNvGrpSpPr/>
            <p:nvPr/>
          </p:nvGrpSpPr>
          <p:grpSpPr>
            <a:xfrm>
              <a:off x="944604" y="2407350"/>
              <a:ext cx="9144001" cy="835753"/>
              <a:chOff x="1248659" y="4429284"/>
              <a:chExt cx="10356948" cy="1061461"/>
            </a:xfrm>
          </p:grpSpPr>
          <p:sp>
            <p:nvSpPr>
              <p:cNvPr id="252" name="TextBox 251">
                <a:extLst>
                  <a:ext uri="{FF2B5EF4-FFF2-40B4-BE49-F238E27FC236}">
                    <a16:creationId xmlns:a16="http://schemas.microsoft.com/office/drawing/2014/main" id="{A89713F0-4B40-4065-98EC-A6C35B9E758C}"/>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253" name="TextBox 252">
                <a:extLst>
                  <a:ext uri="{FF2B5EF4-FFF2-40B4-BE49-F238E27FC236}">
                    <a16:creationId xmlns:a16="http://schemas.microsoft.com/office/drawing/2014/main" id="{E726C49D-4AF7-4699-9067-C62AA0D7ADA1}"/>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254" name="TextBox 253">
                <a:extLst>
                  <a:ext uri="{FF2B5EF4-FFF2-40B4-BE49-F238E27FC236}">
                    <a16:creationId xmlns:a16="http://schemas.microsoft.com/office/drawing/2014/main" id="{8EFC802A-4A6B-4207-A70B-C8B8342A8C93}"/>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218" name="Group 217">
              <a:extLst>
                <a:ext uri="{FF2B5EF4-FFF2-40B4-BE49-F238E27FC236}">
                  <a16:creationId xmlns:a16="http://schemas.microsoft.com/office/drawing/2014/main" id="{4142CE1B-86EF-4947-8673-0850363CF672}"/>
                </a:ext>
              </a:extLst>
            </p:cNvPr>
            <p:cNvGrpSpPr/>
            <p:nvPr/>
          </p:nvGrpSpPr>
          <p:grpSpPr>
            <a:xfrm>
              <a:off x="1104226" y="2030454"/>
              <a:ext cx="5853477" cy="231567"/>
              <a:chOff x="1214329" y="4578859"/>
              <a:chExt cx="5853477" cy="231567"/>
            </a:xfrm>
          </p:grpSpPr>
          <p:cxnSp>
            <p:nvCxnSpPr>
              <p:cNvPr id="246" name="Straight Connector 245">
                <a:extLst>
                  <a:ext uri="{FF2B5EF4-FFF2-40B4-BE49-F238E27FC236}">
                    <a16:creationId xmlns:a16="http://schemas.microsoft.com/office/drawing/2014/main" id="{CB45175E-72F1-4BD7-BD24-6EF8FF9378A4}"/>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450037CA-718B-4F53-AC83-39897CA1EBC1}"/>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2FFD8CD2-4E6E-4D2B-95E0-F81B09D02810}"/>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4A33EFD4-8699-44C2-97C7-55A05B06EF33}"/>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8C847F62-06E7-402C-8E7A-8DCE8CAE609F}"/>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57DD8E41-82D0-4070-AC98-C3FE14FCC776}"/>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19" name="Straight Connector 218">
              <a:extLst>
                <a:ext uri="{FF2B5EF4-FFF2-40B4-BE49-F238E27FC236}">
                  <a16:creationId xmlns:a16="http://schemas.microsoft.com/office/drawing/2014/main" id="{0D7D90BA-AB82-4380-9B6B-A11E45C590CB}"/>
                </a:ext>
              </a:extLst>
            </p:cNvPr>
            <p:cNvCxnSpPr>
              <a:cxnSpLocks/>
            </p:cNvCxnSpPr>
            <p:nvPr/>
          </p:nvCxnSpPr>
          <p:spPr>
            <a:xfrm flipV="1">
              <a:off x="3661401" y="2030454"/>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20" name="TextBox 219">
              <a:extLst>
                <a:ext uri="{FF2B5EF4-FFF2-40B4-BE49-F238E27FC236}">
                  <a16:creationId xmlns:a16="http://schemas.microsoft.com/office/drawing/2014/main" id="{D9B40A76-5002-400C-87BF-A18E4B07FCB8}"/>
                </a:ext>
              </a:extLst>
            </p:cNvPr>
            <p:cNvSpPr txBox="1"/>
            <p:nvPr/>
          </p:nvSpPr>
          <p:spPr>
            <a:xfrm>
              <a:off x="3026743"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4</a:t>
              </a:r>
            </a:p>
          </p:txBody>
        </p:sp>
        <p:sp>
          <p:nvSpPr>
            <p:cNvPr id="221" name="TextBox 220">
              <a:extLst>
                <a:ext uri="{FF2B5EF4-FFF2-40B4-BE49-F238E27FC236}">
                  <a16:creationId xmlns:a16="http://schemas.microsoft.com/office/drawing/2014/main" id="{15AD51C3-0125-4395-A902-6BC7902AFF3E}"/>
                </a:ext>
              </a:extLst>
            </p:cNvPr>
            <p:cNvSpPr txBox="1"/>
            <p:nvPr/>
          </p:nvSpPr>
          <p:spPr>
            <a:xfrm>
              <a:off x="3498041" y="1637322"/>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a:t>
              </a:r>
            </a:p>
          </p:txBody>
        </p:sp>
        <p:sp>
          <p:nvSpPr>
            <p:cNvPr id="222" name="TextBox 221">
              <a:extLst>
                <a:ext uri="{FF2B5EF4-FFF2-40B4-BE49-F238E27FC236}">
                  <a16:creationId xmlns:a16="http://schemas.microsoft.com/office/drawing/2014/main" id="{7CB88601-C6E3-4971-8020-DB54E212D0B4}"/>
                </a:ext>
              </a:extLst>
            </p:cNvPr>
            <p:cNvSpPr txBox="1"/>
            <p:nvPr/>
          </p:nvSpPr>
          <p:spPr>
            <a:xfrm>
              <a:off x="5806039" y="1651546"/>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a:t>
              </a:r>
            </a:p>
          </p:txBody>
        </p:sp>
        <p:grpSp>
          <p:nvGrpSpPr>
            <p:cNvPr id="223" name="Group 222">
              <a:extLst>
                <a:ext uri="{FF2B5EF4-FFF2-40B4-BE49-F238E27FC236}">
                  <a16:creationId xmlns:a16="http://schemas.microsoft.com/office/drawing/2014/main" id="{E2551787-0A40-4882-BBDF-1ABC1B792923}"/>
                </a:ext>
              </a:extLst>
            </p:cNvPr>
            <p:cNvGrpSpPr/>
            <p:nvPr/>
          </p:nvGrpSpPr>
          <p:grpSpPr>
            <a:xfrm>
              <a:off x="1114373" y="2506534"/>
              <a:ext cx="5853477" cy="231567"/>
              <a:chOff x="1214329" y="4578859"/>
              <a:chExt cx="5853477" cy="231567"/>
            </a:xfrm>
          </p:grpSpPr>
          <p:cxnSp>
            <p:nvCxnSpPr>
              <p:cNvPr id="240" name="Straight Connector 239">
                <a:extLst>
                  <a:ext uri="{FF2B5EF4-FFF2-40B4-BE49-F238E27FC236}">
                    <a16:creationId xmlns:a16="http://schemas.microsoft.com/office/drawing/2014/main" id="{D9AEE1C6-1425-449B-AAB4-058D7AEDE452}"/>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D886D84E-BDA5-4AE2-9011-52CFF1AF5583}"/>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FBC544A1-853B-44D2-9FAA-68C40E1793B9}"/>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BD3808FF-661B-4882-B705-37C6799965D5}"/>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D031E4D5-BD9E-4FC2-9E55-D62914858955}"/>
                  </a:ext>
                </a:extLst>
              </p:cNvPr>
              <p:cNvCxnSpPr>
                <a:cxnSpLocks/>
              </p:cNvCxnSpPr>
              <p:nvPr/>
            </p:nvCxnSpPr>
            <p:spPr>
              <a:xfrm flipV="1">
                <a:off x="33291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CFA1A536-5E18-4DD6-85B5-2CA3A6BBFDFB}"/>
                  </a:ext>
                </a:extLst>
              </p:cNvPr>
              <p:cNvCxnSpPr>
                <a:cxnSpLocks/>
              </p:cNvCxnSpPr>
              <p:nvPr/>
            </p:nvCxnSpPr>
            <p:spPr>
              <a:xfrm flipV="1">
                <a:off x="6199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4" name="TextBox 223">
              <a:extLst>
                <a:ext uri="{FF2B5EF4-FFF2-40B4-BE49-F238E27FC236}">
                  <a16:creationId xmlns:a16="http://schemas.microsoft.com/office/drawing/2014/main" id="{A4BD6091-5642-4A33-9EA4-DEA0878312F6}"/>
                </a:ext>
              </a:extLst>
            </p:cNvPr>
            <p:cNvSpPr txBox="1"/>
            <p:nvPr/>
          </p:nvSpPr>
          <p:spPr>
            <a:xfrm>
              <a:off x="2727178" y="2747222"/>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100</a:t>
              </a:r>
            </a:p>
          </p:txBody>
        </p:sp>
        <p:cxnSp>
          <p:nvCxnSpPr>
            <p:cNvPr id="225" name="Straight Connector 224">
              <a:extLst>
                <a:ext uri="{FF2B5EF4-FFF2-40B4-BE49-F238E27FC236}">
                  <a16:creationId xmlns:a16="http://schemas.microsoft.com/office/drawing/2014/main" id="{EE3B013B-A0BF-4E01-B35C-23A1C3AA4509}"/>
                </a:ext>
              </a:extLst>
            </p:cNvPr>
            <p:cNvCxnSpPr>
              <a:cxnSpLocks/>
            </p:cNvCxnSpPr>
            <p:nvPr/>
          </p:nvCxnSpPr>
          <p:spPr>
            <a:xfrm flipV="1">
              <a:off x="3661401" y="2495656"/>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26" name="TextBox 225">
              <a:extLst>
                <a:ext uri="{FF2B5EF4-FFF2-40B4-BE49-F238E27FC236}">
                  <a16:creationId xmlns:a16="http://schemas.microsoft.com/office/drawing/2014/main" id="{081B06AD-A274-40A5-98E8-07E09FE13D14}"/>
                </a:ext>
              </a:extLst>
            </p:cNvPr>
            <p:cNvSpPr txBox="1"/>
            <p:nvPr/>
          </p:nvSpPr>
          <p:spPr>
            <a:xfrm>
              <a:off x="3448812" y="2727223"/>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125</a:t>
              </a:r>
            </a:p>
          </p:txBody>
        </p:sp>
        <p:sp>
          <p:nvSpPr>
            <p:cNvPr id="227" name="TextBox 226">
              <a:extLst>
                <a:ext uri="{FF2B5EF4-FFF2-40B4-BE49-F238E27FC236}">
                  <a16:creationId xmlns:a16="http://schemas.microsoft.com/office/drawing/2014/main" id="{345604B8-4F1F-48AC-8FB6-01E9439F8DC2}"/>
                </a:ext>
              </a:extLst>
            </p:cNvPr>
            <p:cNvSpPr txBox="1"/>
            <p:nvPr/>
          </p:nvSpPr>
          <p:spPr>
            <a:xfrm>
              <a:off x="5586387" y="2735796"/>
              <a:ext cx="7011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250</a:t>
              </a:r>
            </a:p>
          </p:txBody>
        </p:sp>
        <p:sp>
          <p:nvSpPr>
            <p:cNvPr id="228" name="TextBox 227">
              <a:extLst>
                <a:ext uri="{FF2B5EF4-FFF2-40B4-BE49-F238E27FC236}">
                  <a16:creationId xmlns:a16="http://schemas.microsoft.com/office/drawing/2014/main" id="{0F48FF5A-05DC-4B02-B764-648806948A07}"/>
                </a:ext>
              </a:extLst>
            </p:cNvPr>
            <p:cNvSpPr txBox="1"/>
            <p:nvPr/>
          </p:nvSpPr>
          <p:spPr>
            <a:xfrm>
              <a:off x="6360050" y="2735796"/>
              <a:ext cx="701128" cy="461665"/>
            </a:xfrm>
            <a:prstGeom prst="rect">
              <a:avLst/>
            </a:prstGeom>
            <a:noFill/>
          </p:spPr>
          <p:txBody>
            <a:bodyPr wrap="square" rtlCol="0">
              <a:spAutoFit/>
            </a:bodyPr>
            <a:lstStyle/>
            <a:p>
              <a:r>
                <a:rPr lang="en-GB" sz="2400" dirty="0">
                  <a:solidFill>
                    <a:srgbClr val="BE0064"/>
                  </a:solidFill>
                  <a:latin typeface="Arial" panose="020B0604020202020204" pitchFamily="34" charset="0"/>
                  <a:cs typeface="Arial" panose="020B0604020202020204" pitchFamily="34" charset="0"/>
                </a:rPr>
                <a:t>275</a:t>
              </a:r>
            </a:p>
          </p:txBody>
        </p:sp>
        <p:sp>
          <p:nvSpPr>
            <p:cNvPr id="229" name="Arc 228">
              <a:extLst>
                <a:ext uri="{FF2B5EF4-FFF2-40B4-BE49-F238E27FC236}">
                  <a16:creationId xmlns:a16="http://schemas.microsoft.com/office/drawing/2014/main" id="{625F9189-3B67-40C9-9A59-9C122DCFFA65}"/>
                </a:ext>
              </a:extLst>
            </p:cNvPr>
            <p:cNvSpPr/>
            <p:nvPr/>
          </p:nvSpPr>
          <p:spPr>
            <a:xfrm>
              <a:off x="1092400" y="1450068"/>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0" name="Arc 229">
              <a:extLst>
                <a:ext uri="{FF2B5EF4-FFF2-40B4-BE49-F238E27FC236}">
                  <a16:creationId xmlns:a16="http://schemas.microsoft.com/office/drawing/2014/main" id="{B61C691E-7F58-4A06-94F6-AAFF87ED3059}"/>
                </a:ext>
              </a:extLst>
            </p:cNvPr>
            <p:cNvSpPr/>
            <p:nvPr/>
          </p:nvSpPr>
          <p:spPr>
            <a:xfrm>
              <a:off x="2129532" y="1460185"/>
              <a:ext cx="1017456" cy="53378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1" name="Arc 230">
              <a:extLst>
                <a:ext uri="{FF2B5EF4-FFF2-40B4-BE49-F238E27FC236}">
                  <a16:creationId xmlns:a16="http://schemas.microsoft.com/office/drawing/2014/main" id="{139FFB04-D139-4212-BCCF-80B511FE25BA}"/>
                </a:ext>
              </a:extLst>
            </p:cNvPr>
            <p:cNvSpPr/>
            <p:nvPr/>
          </p:nvSpPr>
          <p:spPr>
            <a:xfrm>
              <a:off x="3166664" y="150969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2" name="Arc 231">
              <a:extLst>
                <a:ext uri="{FF2B5EF4-FFF2-40B4-BE49-F238E27FC236}">
                  <a16:creationId xmlns:a16="http://schemas.microsoft.com/office/drawing/2014/main" id="{D4DB4882-76EA-4C14-BB34-D276B62B2507}"/>
                </a:ext>
              </a:extLst>
            </p:cNvPr>
            <p:cNvSpPr/>
            <p:nvPr/>
          </p:nvSpPr>
          <p:spPr>
            <a:xfrm>
              <a:off x="3649247" y="1317057"/>
              <a:ext cx="245017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3" name="Arc 232">
              <a:extLst>
                <a:ext uri="{FF2B5EF4-FFF2-40B4-BE49-F238E27FC236}">
                  <a16:creationId xmlns:a16="http://schemas.microsoft.com/office/drawing/2014/main" id="{E479A7D6-8CBD-4AF9-88E0-5CB673EF9886}"/>
                </a:ext>
              </a:extLst>
            </p:cNvPr>
            <p:cNvSpPr/>
            <p:nvPr/>
          </p:nvSpPr>
          <p:spPr>
            <a:xfrm>
              <a:off x="6145394" y="1495844"/>
              <a:ext cx="494736" cy="484277"/>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4" name="Arc 233">
              <a:extLst>
                <a:ext uri="{FF2B5EF4-FFF2-40B4-BE49-F238E27FC236}">
                  <a16:creationId xmlns:a16="http://schemas.microsoft.com/office/drawing/2014/main" id="{76FA33BB-0863-403C-B103-CCF3C66A0640}"/>
                </a:ext>
              </a:extLst>
            </p:cNvPr>
            <p:cNvSpPr/>
            <p:nvPr/>
          </p:nvSpPr>
          <p:spPr>
            <a:xfrm rot="10800000">
              <a:off x="1127724"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5" name="Arc 234">
              <a:extLst>
                <a:ext uri="{FF2B5EF4-FFF2-40B4-BE49-F238E27FC236}">
                  <a16:creationId xmlns:a16="http://schemas.microsoft.com/office/drawing/2014/main" id="{629D21E3-16DB-4590-81D0-BC4E6CE84CDE}"/>
                </a:ext>
              </a:extLst>
            </p:cNvPr>
            <p:cNvSpPr/>
            <p:nvPr/>
          </p:nvSpPr>
          <p:spPr>
            <a:xfrm rot="10952656">
              <a:off x="3225272" y="2947874"/>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6" name="Arc 235">
              <a:extLst>
                <a:ext uri="{FF2B5EF4-FFF2-40B4-BE49-F238E27FC236}">
                  <a16:creationId xmlns:a16="http://schemas.microsoft.com/office/drawing/2014/main" id="{28922D35-0B59-4413-848F-B9C9E8C2EA73}"/>
                </a:ext>
              </a:extLst>
            </p:cNvPr>
            <p:cNvSpPr/>
            <p:nvPr/>
          </p:nvSpPr>
          <p:spPr>
            <a:xfrm rot="10800000">
              <a:off x="3708893" y="2589290"/>
              <a:ext cx="2450171"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7" name="Arc 236">
              <a:extLst>
                <a:ext uri="{FF2B5EF4-FFF2-40B4-BE49-F238E27FC236}">
                  <a16:creationId xmlns:a16="http://schemas.microsoft.com/office/drawing/2014/main" id="{612E4568-4C0A-4198-9617-C1A4AEA14A49}"/>
                </a:ext>
              </a:extLst>
            </p:cNvPr>
            <p:cNvSpPr/>
            <p:nvPr/>
          </p:nvSpPr>
          <p:spPr>
            <a:xfrm rot="10800000">
              <a:off x="2145180" y="2863387"/>
              <a:ext cx="1017456" cy="53378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8" name="Arc 237">
              <a:extLst>
                <a:ext uri="{FF2B5EF4-FFF2-40B4-BE49-F238E27FC236}">
                  <a16:creationId xmlns:a16="http://schemas.microsoft.com/office/drawing/2014/main" id="{4650DD61-259D-4131-91C3-825871BF351F}"/>
                </a:ext>
              </a:extLst>
            </p:cNvPr>
            <p:cNvSpPr/>
            <p:nvPr/>
          </p:nvSpPr>
          <p:spPr>
            <a:xfrm rot="10952656">
              <a:off x="6193781" y="2918316"/>
              <a:ext cx="494736" cy="484277"/>
            </a:xfrm>
            <a:prstGeom prst="arc">
              <a:avLst>
                <a:gd name="adj1" fmla="val 11177696"/>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9" name="Rectangle 238">
              <a:extLst>
                <a:ext uri="{FF2B5EF4-FFF2-40B4-BE49-F238E27FC236}">
                  <a16:creationId xmlns:a16="http://schemas.microsoft.com/office/drawing/2014/main" id="{A006DC7E-0782-4C55-818D-7B8D16D36AC7}"/>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sp>
        <p:nvSpPr>
          <p:cNvPr id="210" name="TextBox 209">
            <a:extLst>
              <a:ext uri="{FF2B5EF4-FFF2-40B4-BE49-F238E27FC236}">
                <a16:creationId xmlns:a16="http://schemas.microsoft.com/office/drawing/2014/main" id="{A8A8E096-5669-4917-AEB7-B11A1925373D}"/>
              </a:ext>
            </a:extLst>
          </p:cNvPr>
          <p:cNvSpPr txBox="1"/>
          <p:nvPr/>
        </p:nvSpPr>
        <p:spPr>
          <a:xfrm>
            <a:off x="2317246" y="3321346"/>
            <a:ext cx="61216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a:t>
            </a:r>
          </a:p>
        </p:txBody>
      </p:sp>
      <p:sp>
        <p:nvSpPr>
          <p:cNvPr id="256" name="TextBox 255">
            <a:extLst>
              <a:ext uri="{FF2B5EF4-FFF2-40B4-BE49-F238E27FC236}">
                <a16:creationId xmlns:a16="http://schemas.microsoft.com/office/drawing/2014/main" id="{D49DDF05-B77B-46CF-A08E-6AFB8F29DB94}"/>
              </a:ext>
            </a:extLst>
          </p:cNvPr>
          <p:cNvSpPr txBox="1"/>
          <p:nvPr/>
        </p:nvSpPr>
        <p:spPr>
          <a:xfrm>
            <a:off x="3176513" y="3397539"/>
            <a:ext cx="61216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+1</a:t>
            </a:r>
          </a:p>
        </p:txBody>
      </p:sp>
      <p:sp>
        <p:nvSpPr>
          <p:cNvPr id="257" name="TextBox 256">
            <a:extLst>
              <a:ext uri="{FF2B5EF4-FFF2-40B4-BE49-F238E27FC236}">
                <a16:creationId xmlns:a16="http://schemas.microsoft.com/office/drawing/2014/main" id="{95DEEE1A-AE13-40B0-AA1B-199A453DED5F}"/>
              </a:ext>
            </a:extLst>
          </p:cNvPr>
          <p:cNvSpPr txBox="1"/>
          <p:nvPr/>
        </p:nvSpPr>
        <p:spPr>
          <a:xfrm>
            <a:off x="4633068" y="3206140"/>
            <a:ext cx="61216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+5</a:t>
            </a:r>
          </a:p>
        </p:txBody>
      </p:sp>
      <p:sp>
        <p:nvSpPr>
          <p:cNvPr id="258" name="TextBox 257">
            <a:extLst>
              <a:ext uri="{FF2B5EF4-FFF2-40B4-BE49-F238E27FC236}">
                <a16:creationId xmlns:a16="http://schemas.microsoft.com/office/drawing/2014/main" id="{296DE948-67BB-4A29-BE80-D0B1AFC1D2FC}"/>
              </a:ext>
            </a:extLst>
          </p:cNvPr>
          <p:cNvSpPr txBox="1"/>
          <p:nvPr/>
        </p:nvSpPr>
        <p:spPr>
          <a:xfrm>
            <a:off x="6091261" y="3337803"/>
            <a:ext cx="61216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381693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 grpId="0"/>
      <p:bldP spid="256" grpId="0"/>
      <p:bldP spid="257" grpId="0"/>
      <p:bldP spid="25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Bahir’s approach</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657952" y="6393410"/>
            <a:ext cx="2743200" cy="365125"/>
          </a:xfrm>
        </p:spPr>
        <p:txBody>
          <a:bodyPr/>
          <a:lstStyle/>
          <a:p>
            <a:fld id="{892959B6-490E-A144-8C7C-88267F972F69}" type="slidenum">
              <a:rPr lang="en-US" smtClean="0"/>
              <a:t>6</a:t>
            </a:fld>
            <a:endParaRPr lang="en-US" dirty="0"/>
          </a:p>
        </p:txBody>
      </p:sp>
      <p:sp>
        <p:nvSpPr>
          <p:cNvPr id="9" name="Rectangle 8">
            <a:extLst>
              <a:ext uri="{FF2B5EF4-FFF2-40B4-BE49-F238E27FC236}">
                <a16:creationId xmlns:a16="http://schemas.microsoft.com/office/drawing/2014/main" id="{118888E3-1B8F-485A-AF39-0716F2AE8635}"/>
              </a:ext>
              <a:ext uri="{C183D7F6-B498-43B3-948B-1728B52AA6E4}">
                <adec:decorative xmlns:adec="http://schemas.microsoft.com/office/drawing/2017/decorative" val="1"/>
              </a:ext>
            </a:extLst>
          </p:cNvPr>
          <p:cNvSpPr/>
          <p:nvPr/>
        </p:nvSpPr>
        <p:spPr>
          <a:xfrm>
            <a:off x="576137" y="1331203"/>
            <a:ext cx="5109152"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5922696A-A06A-47E8-816D-DE28F4F9DC80}"/>
              </a:ext>
            </a:extLst>
          </p:cNvPr>
          <p:cNvSpPr txBox="1"/>
          <p:nvPr/>
        </p:nvSpPr>
        <p:spPr>
          <a:xfrm>
            <a:off x="927917" y="1456879"/>
            <a:ext cx="4757371" cy="1528945"/>
          </a:xfrm>
          <a:prstGeom prst="rect">
            <a:avLst/>
          </a:prstGeom>
          <a:noFill/>
        </p:spPr>
        <p:txBody>
          <a:bodyPr wrap="square" rtlCol="0">
            <a:spAutoFit/>
          </a:bodyPr>
          <a:lstStyle/>
          <a:p>
            <a:r>
              <a:rPr lang="en-GB" sz="2800" dirty="0">
                <a:latin typeface="Comic Sans MS" panose="030F0702030302020204" pitchFamily="66" charset="0"/>
              </a:rPr>
              <a:t>2 nights  	➝   £50</a:t>
            </a:r>
          </a:p>
          <a:p>
            <a:r>
              <a:rPr lang="en-GB" sz="2800" dirty="0">
                <a:latin typeface="Comic Sans MS" panose="030F0702030302020204" pitchFamily="66" charset="0"/>
              </a:rPr>
              <a:t>1 night  	➝   £25</a:t>
            </a:r>
          </a:p>
          <a:p>
            <a:pPr>
              <a:lnSpc>
                <a:spcPct val="150000"/>
              </a:lnSpc>
            </a:pPr>
            <a:r>
              <a:rPr lang="en-GB" sz="2800" dirty="0">
                <a:latin typeface="Comic Sans MS" panose="030F0702030302020204" pitchFamily="66" charset="0"/>
              </a:rPr>
              <a:t>£25 × 11 = £275 </a:t>
            </a:r>
          </a:p>
        </p:txBody>
      </p:sp>
      <p:grpSp>
        <p:nvGrpSpPr>
          <p:cNvPr id="11" name="Group 10" descr="Double number line. Top line marked 0, 1, 2 and 11 is number of nights stay. Bottom line marked 0, 25, 50 and a blank answer box is cost in pounds. &#10; Arrow added from 0 to 1 at the top and a matching one from 0 to 25 at the bottom. Further arrows added from 1 to 11 at the top and 1 to the blank answer box, with the answer 275 revealed.">
            <a:extLst>
              <a:ext uri="{FF2B5EF4-FFF2-40B4-BE49-F238E27FC236}">
                <a16:creationId xmlns:a16="http://schemas.microsoft.com/office/drawing/2014/main" id="{856214E0-CDB6-4707-870E-940B348D8D80}"/>
              </a:ext>
            </a:extLst>
          </p:cNvPr>
          <p:cNvGrpSpPr/>
          <p:nvPr/>
        </p:nvGrpSpPr>
        <p:grpSpPr>
          <a:xfrm>
            <a:off x="909807" y="3603043"/>
            <a:ext cx="9161983" cy="2480457"/>
            <a:chOff x="926622" y="1218136"/>
            <a:chExt cx="9161983" cy="2480457"/>
          </a:xfrm>
        </p:grpSpPr>
        <p:sp>
          <p:nvSpPr>
            <p:cNvPr id="12" name="Rectangle 11">
              <a:extLst>
                <a:ext uri="{FF2B5EF4-FFF2-40B4-BE49-F238E27FC236}">
                  <a16:creationId xmlns:a16="http://schemas.microsoft.com/office/drawing/2014/main" id="{0256E759-D36D-4F65-8244-574F8702184E}"/>
                </a:ext>
              </a:extLst>
            </p:cNvPr>
            <p:cNvSpPr/>
            <p:nvPr/>
          </p:nvSpPr>
          <p:spPr>
            <a:xfrm>
              <a:off x="926622" y="1218136"/>
              <a:ext cx="8881567" cy="248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5373435C-3C61-4D66-981D-E60974539808}"/>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4" name="TextBox 13">
              <a:extLst>
                <a:ext uri="{FF2B5EF4-FFF2-40B4-BE49-F238E27FC236}">
                  <a16:creationId xmlns:a16="http://schemas.microsoft.com/office/drawing/2014/main" id="{B8E36D60-10FC-4096-A3BA-501EDEDE217D}"/>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5" name="TextBox 14">
              <a:extLst>
                <a:ext uri="{FF2B5EF4-FFF2-40B4-BE49-F238E27FC236}">
                  <a16:creationId xmlns:a16="http://schemas.microsoft.com/office/drawing/2014/main" id="{862C3C28-797E-4458-BFCB-8DE643CA279A}"/>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6" name="TextBox 15">
              <a:extLst>
                <a:ext uri="{FF2B5EF4-FFF2-40B4-BE49-F238E27FC236}">
                  <a16:creationId xmlns:a16="http://schemas.microsoft.com/office/drawing/2014/main" id="{A6F2BC18-F5E4-45A8-8975-E0F969748999}"/>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7" name="Group 16">
              <a:extLst>
                <a:ext uri="{FF2B5EF4-FFF2-40B4-BE49-F238E27FC236}">
                  <a16:creationId xmlns:a16="http://schemas.microsoft.com/office/drawing/2014/main" id="{4CED1BDD-DFB9-4C33-8A20-E76F736EC6A8}"/>
                </a:ext>
              </a:extLst>
            </p:cNvPr>
            <p:cNvGrpSpPr/>
            <p:nvPr/>
          </p:nvGrpSpPr>
          <p:grpSpPr>
            <a:xfrm>
              <a:off x="944604" y="2407350"/>
              <a:ext cx="9144001" cy="835753"/>
              <a:chOff x="1248659" y="4429284"/>
              <a:chExt cx="10356948" cy="1061461"/>
            </a:xfrm>
          </p:grpSpPr>
          <p:sp>
            <p:nvSpPr>
              <p:cNvPr id="30" name="TextBox 29">
                <a:extLst>
                  <a:ext uri="{FF2B5EF4-FFF2-40B4-BE49-F238E27FC236}">
                    <a16:creationId xmlns:a16="http://schemas.microsoft.com/office/drawing/2014/main" id="{F86A5E50-4BFD-4BCC-B290-1CA36B580537}"/>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31" name="TextBox 30">
                <a:extLst>
                  <a:ext uri="{FF2B5EF4-FFF2-40B4-BE49-F238E27FC236}">
                    <a16:creationId xmlns:a16="http://schemas.microsoft.com/office/drawing/2014/main" id="{56518F68-F800-4620-B699-C8947F7ABA20}"/>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32" name="TextBox 31">
                <a:extLst>
                  <a:ext uri="{FF2B5EF4-FFF2-40B4-BE49-F238E27FC236}">
                    <a16:creationId xmlns:a16="http://schemas.microsoft.com/office/drawing/2014/main" id="{3C6B7C85-75E2-43E5-94E7-D2C12D9F9664}"/>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8" name="Group 17">
              <a:extLst>
                <a:ext uri="{FF2B5EF4-FFF2-40B4-BE49-F238E27FC236}">
                  <a16:creationId xmlns:a16="http://schemas.microsoft.com/office/drawing/2014/main" id="{973B17A5-170B-45B4-895E-5DF9925C3F4C}"/>
                </a:ext>
              </a:extLst>
            </p:cNvPr>
            <p:cNvGrpSpPr/>
            <p:nvPr/>
          </p:nvGrpSpPr>
          <p:grpSpPr>
            <a:xfrm>
              <a:off x="1104226" y="2030454"/>
              <a:ext cx="5853477" cy="231567"/>
              <a:chOff x="1214329" y="4578859"/>
              <a:chExt cx="5853477" cy="231567"/>
            </a:xfrm>
          </p:grpSpPr>
          <p:cxnSp>
            <p:nvCxnSpPr>
              <p:cNvPr id="26" name="Straight Connector 25">
                <a:extLst>
                  <a:ext uri="{FF2B5EF4-FFF2-40B4-BE49-F238E27FC236}">
                    <a16:creationId xmlns:a16="http://schemas.microsoft.com/office/drawing/2014/main" id="{BE14095F-4D84-460E-8B0E-38EA591BF003}"/>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25A4D4D-708B-4230-938E-07B013F9ECE0}"/>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059BC4F-F020-4623-990A-65C1302BAF06}"/>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92D2D23-F119-4460-8350-1D2D10799192}"/>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9D0006BE-F4CC-4B70-B602-30F7484D10BA}"/>
                </a:ext>
              </a:extLst>
            </p:cNvPr>
            <p:cNvGrpSpPr/>
            <p:nvPr/>
          </p:nvGrpSpPr>
          <p:grpSpPr>
            <a:xfrm>
              <a:off x="1114373" y="2506534"/>
              <a:ext cx="5853477" cy="231567"/>
              <a:chOff x="1214329" y="4578859"/>
              <a:chExt cx="5853477" cy="231567"/>
            </a:xfrm>
          </p:grpSpPr>
          <p:cxnSp>
            <p:nvCxnSpPr>
              <p:cNvPr id="21" name="Straight Connector 20">
                <a:extLst>
                  <a:ext uri="{FF2B5EF4-FFF2-40B4-BE49-F238E27FC236}">
                    <a16:creationId xmlns:a16="http://schemas.microsoft.com/office/drawing/2014/main" id="{2DD48707-6A21-45BF-9542-44BE312020BD}"/>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73DEDDE-0A36-428F-A73F-70AFC05D4327}"/>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0AC3BE8-6B71-4F30-BA68-AC282BFC116D}"/>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F0DD1B0-8464-4881-AD6B-F9B3F307DDAD}"/>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547DABD2-8941-4FEA-99A4-65184FBF9013}"/>
                </a:ext>
              </a:extLst>
            </p:cNvPr>
            <p:cNvSpPr/>
            <p:nvPr/>
          </p:nvSpPr>
          <p:spPr>
            <a:xfrm>
              <a:off x="6307508" y="2792170"/>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7" name="Group 6">
            <a:extLst>
              <a:ext uri="{FF2B5EF4-FFF2-40B4-BE49-F238E27FC236}">
                <a16:creationId xmlns:a16="http://schemas.microsoft.com/office/drawing/2014/main" id="{E34B40D2-B635-43B7-A288-6378B82F5539}"/>
              </a:ext>
            </a:extLst>
          </p:cNvPr>
          <p:cNvGrpSpPr/>
          <p:nvPr/>
        </p:nvGrpSpPr>
        <p:grpSpPr>
          <a:xfrm>
            <a:off x="1544346" y="3259772"/>
            <a:ext cx="5619597" cy="2955652"/>
            <a:chOff x="1506602" y="3153041"/>
            <a:chExt cx="5619597" cy="2955652"/>
          </a:xfrm>
        </p:grpSpPr>
        <p:grpSp>
          <p:nvGrpSpPr>
            <p:cNvPr id="5" name="Group 4">
              <a:extLst>
                <a:ext uri="{FF2B5EF4-FFF2-40B4-BE49-F238E27FC236}">
                  <a16:creationId xmlns:a16="http://schemas.microsoft.com/office/drawing/2014/main" id="{AF8A5F89-1B25-493C-8F17-998D86D9C459}"/>
                </a:ext>
              </a:extLst>
            </p:cNvPr>
            <p:cNvGrpSpPr/>
            <p:nvPr/>
          </p:nvGrpSpPr>
          <p:grpSpPr>
            <a:xfrm>
              <a:off x="1506602" y="3191054"/>
              <a:ext cx="5619597" cy="2859079"/>
              <a:chOff x="2679752" y="811509"/>
              <a:chExt cx="5619597" cy="2859079"/>
            </a:xfrm>
          </p:grpSpPr>
          <p:sp>
            <p:nvSpPr>
              <p:cNvPr id="99" name="Arc 98">
                <a:extLst>
                  <a:ext uri="{FF2B5EF4-FFF2-40B4-BE49-F238E27FC236}">
                    <a16:creationId xmlns:a16="http://schemas.microsoft.com/office/drawing/2014/main" id="{9D240EC1-DED8-4E8D-BACF-EF75A4E0048B}"/>
                  </a:ext>
                </a:extLst>
              </p:cNvPr>
              <p:cNvSpPr/>
              <p:nvPr/>
            </p:nvSpPr>
            <p:spPr>
              <a:xfrm>
                <a:off x="2717496" y="811509"/>
                <a:ext cx="5091813" cy="1448447"/>
              </a:xfrm>
              <a:prstGeom prst="arc">
                <a:avLst>
                  <a:gd name="adj1" fmla="val 10880123"/>
                  <a:gd name="adj2" fmla="val 21525833"/>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Arc 99">
                <a:extLst>
                  <a:ext uri="{FF2B5EF4-FFF2-40B4-BE49-F238E27FC236}">
                    <a16:creationId xmlns:a16="http://schemas.microsoft.com/office/drawing/2014/main" id="{08F5A8EF-BF0D-4B00-819D-DDC884A337C5}"/>
                  </a:ext>
                </a:extLst>
              </p:cNvPr>
              <p:cNvSpPr/>
              <p:nvPr/>
            </p:nvSpPr>
            <p:spPr>
              <a:xfrm flipV="1">
                <a:off x="2679752" y="2606905"/>
                <a:ext cx="5058313" cy="1063683"/>
              </a:xfrm>
              <a:prstGeom prst="arc">
                <a:avLst>
                  <a:gd name="adj1" fmla="val 10863313"/>
                  <a:gd name="adj2" fmla="val 21578883"/>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1" name="TextBox 100">
                <a:extLst>
                  <a:ext uri="{FF2B5EF4-FFF2-40B4-BE49-F238E27FC236}">
                    <a16:creationId xmlns:a16="http://schemas.microsoft.com/office/drawing/2014/main" id="{DA37459E-82A1-47E3-A511-EC3913FA6319}"/>
                  </a:ext>
                </a:extLst>
              </p:cNvPr>
              <p:cNvSpPr txBox="1"/>
              <p:nvPr/>
            </p:nvSpPr>
            <p:spPr>
              <a:xfrm>
                <a:off x="7475466" y="2641182"/>
                <a:ext cx="823883" cy="461665"/>
              </a:xfrm>
              <a:prstGeom prst="rect">
                <a:avLst/>
              </a:prstGeom>
              <a:noFill/>
            </p:spPr>
            <p:txBody>
              <a:bodyPr wrap="square" rtlCol="0">
                <a:spAutoFit/>
              </a:bodyPr>
              <a:lstStyle/>
              <a:p>
                <a:r>
                  <a:rPr lang="en-GB" sz="2400" dirty="0">
                    <a:solidFill>
                      <a:srgbClr val="BE0064"/>
                    </a:solidFill>
                    <a:latin typeface="Arial" panose="020B0604020202020204" pitchFamily="34" charset="0"/>
                    <a:cs typeface="Arial" panose="020B0604020202020204" pitchFamily="34" charset="0"/>
                  </a:rPr>
                  <a:t>275</a:t>
                </a:r>
              </a:p>
            </p:txBody>
          </p:sp>
        </p:grpSp>
        <p:sp>
          <p:nvSpPr>
            <p:cNvPr id="102" name="TextBox 101">
              <a:extLst>
                <a:ext uri="{FF2B5EF4-FFF2-40B4-BE49-F238E27FC236}">
                  <a16:creationId xmlns:a16="http://schemas.microsoft.com/office/drawing/2014/main" id="{C6745E7B-2573-40AC-9C6E-8E9E928699FD}"/>
                </a:ext>
              </a:extLst>
            </p:cNvPr>
            <p:cNvSpPr txBox="1"/>
            <p:nvPr/>
          </p:nvSpPr>
          <p:spPr>
            <a:xfrm>
              <a:off x="3698007" y="3153041"/>
              <a:ext cx="710164"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×11</a:t>
              </a:r>
            </a:p>
          </p:txBody>
        </p:sp>
        <p:sp>
          <p:nvSpPr>
            <p:cNvPr id="103" name="TextBox 102">
              <a:extLst>
                <a:ext uri="{FF2B5EF4-FFF2-40B4-BE49-F238E27FC236}">
                  <a16:creationId xmlns:a16="http://schemas.microsoft.com/office/drawing/2014/main" id="{530F22FD-3F4C-427E-97BB-2837AA306124}"/>
                </a:ext>
              </a:extLst>
            </p:cNvPr>
            <p:cNvSpPr txBox="1"/>
            <p:nvPr/>
          </p:nvSpPr>
          <p:spPr>
            <a:xfrm>
              <a:off x="3840362" y="5647028"/>
              <a:ext cx="710164"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×11</a:t>
              </a:r>
            </a:p>
          </p:txBody>
        </p:sp>
      </p:grpSp>
      <p:grpSp>
        <p:nvGrpSpPr>
          <p:cNvPr id="6" name="Group 5">
            <a:extLst>
              <a:ext uri="{FF2B5EF4-FFF2-40B4-BE49-F238E27FC236}">
                <a16:creationId xmlns:a16="http://schemas.microsoft.com/office/drawing/2014/main" id="{59B2CF8D-9103-4D86-AF16-7CE9285F85D7}"/>
              </a:ext>
            </a:extLst>
          </p:cNvPr>
          <p:cNvGrpSpPr/>
          <p:nvPr/>
        </p:nvGrpSpPr>
        <p:grpSpPr>
          <a:xfrm>
            <a:off x="1280596" y="3627794"/>
            <a:ext cx="1349180" cy="2230597"/>
            <a:chOff x="1280596" y="3627794"/>
            <a:chExt cx="1349180" cy="2230597"/>
          </a:xfrm>
        </p:grpSpPr>
        <p:grpSp>
          <p:nvGrpSpPr>
            <p:cNvPr id="3" name="Group 2">
              <a:extLst>
                <a:ext uri="{FF2B5EF4-FFF2-40B4-BE49-F238E27FC236}">
                  <a16:creationId xmlns:a16="http://schemas.microsoft.com/office/drawing/2014/main" id="{C289F186-4CEB-4483-9774-BED5AF9C7E9B}"/>
                </a:ext>
              </a:extLst>
            </p:cNvPr>
            <p:cNvGrpSpPr/>
            <p:nvPr/>
          </p:nvGrpSpPr>
          <p:grpSpPr>
            <a:xfrm>
              <a:off x="1280596" y="3627794"/>
              <a:ext cx="1349180" cy="2230597"/>
              <a:chOff x="1280596" y="3627794"/>
              <a:chExt cx="1349180" cy="2230597"/>
            </a:xfrm>
          </p:grpSpPr>
          <p:grpSp>
            <p:nvGrpSpPr>
              <p:cNvPr id="2" name="Group 1">
                <a:extLst>
                  <a:ext uri="{FF2B5EF4-FFF2-40B4-BE49-F238E27FC236}">
                    <a16:creationId xmlns:a16="http://schemas.microsoft.com/office/drawing/2014/main" id="{A87299E0-81CE-4CDB-A60E-8088EFD0A493}"/>
                  </a:ext>
                </a:extLst>
              </p:cNvPr>
              <p:cNvGrpSpPr/>
              <p:nvPr/>
            </p:nvGrpSpPr>
            <p:grpSpPr>
              <a:xfrm>
                <a:off x="1280596" y="3880857"/>
                <a:ext cx="782540" cy="1726323"/>
                <a:chOff x="1280596" y="3880857"/>
                <a:chExt cx="782540" cy="1726323"/>
              </a:xfrm>
            </p:grpSpPr>
            <p:cxnSp>
              <p:nvCxnSpPr>
                <p:cNvPr id="91" name="Straight Connector 90">
                  <a:extLst>
                    <a:ext uri="{FF2B5EF4-FFF2-40B4-BE49-F238E27FC236}">
                      <a16:creationId xmlns:a16="http://schemas.microsoft.com/office/drawing/2014/main" id="{9A12CA14-2AE0-4E63-8310-F0F3DD2066D0}"/>
                    </a:ext>
                  </a:extLst>
                </p:cNvPr>
                <p:cNvCxnSpPr>
                  <a:cxnSpLocks/>
                </p:cNvCxnSpPr>
                <p:nvPr/>
              </p:nvCxnSpPr>
              <p:spPr>
                <a:xfrm flipV="1">
                  <a:off x="1535272" y="4406382"/>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3A10016-A7BA-47CE-9CCF-8509D712ED0F}"/>
                    </a:ext>
                  </a:extLst>
                </p:cNvPr>
                <p:cNvCxnSpPr>
                  <a:cxnSpLocks/>
                </p:cNvCxnSpPr>
                <p:nvPr/>
              </p:nvCxnSpPr>
              <p:spPr>
                <a:xfrm flipV="1">
                  <a:off x="1544346" y="4878095"/>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A1A9D9BC-83B8-4F63-8376-E0FE81593EDE}"/>
                    </a:ext>
                  </a:extLst>
                </p:cNvPr>
                <p:cNvSpPr txBox="1"/>
                <p:nvPr/>
              </p:nvSpPr>
              <p:spPr>
                <a:xfrm>
                  <a:off x="1280596" y="5145515"/>
                  <a:ext cx="622411"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25</a:t>
                  </a:r>
                </a:p>
              </p:txBody>
            </p:sp>
            <p:sp>
              <p:nvSpPr>
                <p:cNvPr id="94" name="TextBox 93">
                  <a:extLst>
                    <a:ext uri="{FF2B5EF4-FFF2-40B4-BE49-F238E27FC236}">
                      <a16:creationId xmlns:a16="http://schemas.microsoft.com/office/drawing/2014/main" id="{87627541-FBD2-443E-B394-F753C2D3D365}"/>
                    </a:ext>
                  </a:extLst>
                </p:cNvPr>
                <p:cNvSpPr txBox="1"/>
                <p:nvPr/>
              </p:nvSpPr>
              <p:spPr>
                <a:xfrm>
                  <a:off x="1345670" y="4014577"/>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a:t>
                  </a:r>
                </a:p>
              </p:txBody>
            </p:sp>
            <p:sp>
              <p:nvSpPr>
                <p:cNvPr id="95" name="Arc 94">
                  <a:extLst>
                    <a:ext uri="{FF2B5EF4-FFF2-40B4-BE49-F238E27FC236}">
                      <a16:creationId xmlns:a16="http://schemas.microsoft.com/office/drawing/2014/main" id="{FB3DFE18-7FF7-45F8-83EF-50B06C3D1DF1}"/>
                    </a:ext>
                  </a:extLst>
                </p:cNvPr>
                <p:cNvSpPr/>
                <p:nvPr/>
              </p:nvSpPr>
              <p:spPr>
                <a:xfrm>
                  <a:off x="1568400" y="3880857"/>
                  <a:ext cx="494736" cy="484277"/>
                </a:xfrm>
                <a:prstGeom prst="arc">
                  <a:avLst>
                    <a:gd name="adj1" fmla="val 10537279"/>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97" name="TextBox 96">
                <a:extLst>
                  <a:ext uri="{FF2B5EF4-FFF2-40B4-BE49-F238E27FC236}">
                    <a16:creationId xmlns:a16="http://schemas.microsoft.com/office/drawing/2014/main" id="{BE478703-8C66-47D1-A368-3674D5968FAC}"/>
                  </a:ext>
                </a:extLst>
              </p:cNvPr>
              <p:cNvSpPr txBox="1"/>
              <p:nvPr/>
            </p:nvSpPr>
            <p:spPr>
              <a:xfrm>
                <a:off x="1881237" y="3627794"/>
                <a:ext cx="61216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a:t>
                </a:r>
              </a:p>
            </p:txBody>
          </p:sp>
          <p:sp>
            <p:nvSpPr>
              <p:cNvPr id="98" name="TextBox 97">
                <a:extLst>
                  <a:ext uri="{FF2B5EF4-FFF2-40B4-BE49-F238E27FC236}">
                    <a16:creationId xmlns:a16="http://schemas.microsoft.com/office/drawing/2014/main" id="{5CAA565A-F7A7-4613-9007-6C13C5EE2A23}"/>
                  </a:ext>
                </a:extLst>
              </p:cNvPr>
              <p:cNvSpPr txBox="1"/>
              <p:nvPr/>
            </p:nvSpPr>
            <p:spPr>
              <a:xfrm>
                <a:off x="2007365" y="5396726"/>
                <a:ext cx="622411"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a:t>
                </a:r>
              </a:p>
            </p:txBody>
          </p:sp>
        </p:grpSp>
        <p:sp>
          <p:nvSpPr>
            <p:cNvPr id="104" name="Arc 103">
              <a:extLst>
                <a:ext uri="{FF2B5EF4-FFF2-40B4-BE49-F238E27FC236}">
                  <a16:creationId xmlns:a16="http://schemas.microsoft.com/office/drawing/2014/main" id="{6AB249B9-1F19-4622-8292-F82AA2FEE20C}"/>
                </a:ext>
              </a:extLst>
            </p:cNvPr>
            <p:cNvSpPr/>
            <p:nvPr/>
          </p:nvSpPr>
          <p:spPr>
            <a:xfrm flipV="1">
              <a:off x="1553431" y="5222311"/>
              <a:ext cx="523347" cy="544199"/>
            </a:xfrm>
            <a:prstGeom prst="arc">
              <a:avLst>
                <a:gd name="adj1" fmla="val 10537279"/>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Tree>
    <p:extLst>
      <p:ext uri="{BB962C8B-B14F-4D97-AF65-F5344CB8AC3E}">
        <p14:creationId xmlns:p14="http://schemas.microsoft.com/office/powerpoint/2010/main" val="148451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Catia’s approach</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120" name="Rectangle 119">
            <a:extLst>
              <a:ext uri="{FF2B5EF4-FFF2-40B4-BE49-F238E27FC236}">
                <a16:creationId xmlns:a16="http://schemas.microsoft.com/office/drawing/2014/main" id="{0F8975BE-A822-4AEA-8B1E-C4B4D08F5D5B}"/>
              </a:ext>
              <a:ext uri="{C183D7F6-B498-43B3-948B-1728B52AA6E4}">
                <adec:decorative xmlns:adec="http://schemas.microsoft.com/office/drawing/2017/decorative" val="1"/>
              </a:ext>
            </a:extLst>
          </p:cNvPr>
          <p:cNvSpPr/>
          <p:nvPr/>
        </p:nvSpPr>
        <p:spPr>
          <a:xfrm>
            <a:off x="616841" y="1266426"/>
            <a:ext cx="5479159"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1" name="TextBox 120">
            <a:extLst>
              <a:ext uri="{FF2B5EF4-FFF2-40B4-BE49-F238E27FC236}">
                <a16:creationId xmlns:a16="http://schemas.microsoft.com/office/drawing/2014/main" id="{ABFB5DC1-0741-4192-AC8D-9FC720493B00}"/>
              </a:ext>
            </a:extLst>
          </p:cNvPr>
          <p:cNvSpPr txBox="1"/>
          <p:nvPr/>
        </p:nvSpPr>
        <p:spPr>
          <a:xfrm>
            <a:off x="664283" y="1507605"/>
            <a:ext cx="5637876" cy="1176284"/>
          </a:xfrm>
          <a:prstGeom prst="rect">
            <a:avLst/>
          </a:prstGeom>
          <a:noFill/>
        </p:spPr>
        <p:txBody>
          <a:bodyPr wrap="square" rtlCol="0">
            <a:spAutoFit/>
          </a:bodyPr>
          <a:lstStyle/>
          <a:p>
            <a:r>
              <a:rPr lang="en-GB" sz="2600" dirty="0">
                <a:latin typeface="Comic Sans MS" panose="030F0702030302020204" pitchFamily="66" charset="0"/>
              </a:rPr>
              <a:t>£50 for 2 nights ➝ £25 per night</a:t>
            </a:r>
          </a:p>
          <a:p>
            <a:pPr>
              <a:lnSpc>
                <a:spcPct val="200000"/>
              </a:lnSpc>
            </a:pPr>
            <a:r>
              <a:rPr lang="en-GB" sz="2600" dirty="0">
                <a:latin typeface="Comic Sans MS" panose="030F0702030302020204" pitchFamily="66" charset="0"/>
              </a:rPr>
              <a:t>11 nights × £25 per night = £275 </a:t>
            </a:r>
          </a:p>
        </p:txBody>
      </p:sp>
      <p:grpSp>
        <p:nvGrpSpPr>
          <p:cNvPr id="2" name="Group 1" descr="Double number line. Top line marked 0,  2 and 11 is number of nights stay. Bottom line marked 0, 50 and a blank answer box is cost in pounds. ">
            <a:extLst>
              <a:ext uri="{FF2B5EF4-FFF2-40B4-BE49-F238E27FC236}">
                <a16:creationId xmlns:a16="http://schemas.microsoft.com/office/drawing/2014/main" id="{D8E8B5A1-D981-4FD3-BE11-CD424B0B65B5}"/>
              </a:ext>
            </a:extLst>
          </p:cNvPr>
          <p:cNvGrpSpPr/>
          <p:nvPr/>
        </p:nvGrpSpPr>
        <p:grpSpPr>
          <a:xfrm>
            <a:off x="1279231" y="3295499"/>
            <a:ext cx="9421424" cy="2814422"/>
            <a:chOff x="867569" y="3301471"/>
            <a:chExt cx="9421424" cy="2814422"/>
          </a:xfrm>
          <a:noFill/>
        </p:grpSpPr>
        <p:sp>
          <p:nvSpPr>
            <p:cNvPr id="42" name="Rectangle 41">
              <a:extLst>
                <a:ext uri="{FF2B5EF4-FFF2-40B4-BE49-F238E27FC236}">
                  <a16:creationId xmlns:a16="http://schemas.microsoft.com/office/drawing/2014/main" id="{743E45DF-FDCE-4E79-A60C-9A57C70D1BC9}"/>
                </a:ext>
              </a:extLst>
            </p:cNvPr>
            <p:cNvSpPr/>
            <p:nvPr/>
          </p:nvSpPr>
          <p:spPr>
            <a:xfrm>
              <a:off x="867569" y="3301471"/>
              <a:ext cx="9421424" cy="28144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2579566F-AFFA-4DC0-8A57-9A84D5F65A71}"/>
                </a:ext>
              </a:extLst>
            </p:cNvPr>
            <p:cNvSpPr txBox="1"/>
            <p:nvPr/>
          </p:nvSpPr>
          <p:spPr>
            <a:xfrm>
              <a:off x="885551" y="3482377"/>
              <a:ext cx="525006"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44" name="TextBox 43">
              <a:extLst>
                <a:ext uri="{FF2B5EF4-FFF2-40B4-BE49-F238E27FC236}">
                  <a16:creationId xmlns:a16="http://schemas.microsoft.com/office/drawing/2014/main" id="{5CDD2163-D943-4504-8A4F-011F267134D5}"/>
                </a:ext>
              </a:extLst>
            </p:cNvPr>
            <p:cNvSpPr txBox="1"/>
            <p:nvPr/>
          </p:nvSpPr>
          <p:spPr>
            <a:xfrm>
              <a:off x="1903007" y="3472067"/>
              <a:ext cx="525006"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45" name="TextBox 44">
              <a:extLst>
                <a:ext uri="{FF2B5EF4-FFF2-40B4-BE49-F238E27FC236}">
                  <a16:creationId xmlns:a16="http://schemas.microsoft.com/office/drawing/2014/main" id="{AF7798DE-4927-4119-A0BF-5DC18272BFA7}"/>
                </a:ext>
              </a:extLst>
            </p:cNvPr>
            <p:cNvSpPr txBox="1"/>
            <p:nvPr/>
          </p:nvSpPr>
          <p:spPr>
            <a:xfrm>
              <a:off x="6309188" y="3478902"/>
              <a:ext cx="785894"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46" name="TextBox 45">
              <a:extLst>
                <a:ext uri="{FF2B5EF4-FFF2-40B4-BE49-F238E27FC236}">
                  <a16:creationId xmlns:a16="http://schemas.microsoft.com/office/drawing/2014/main" id="{3A403567-F177-43C1-AC22-138F97EC96CE}"/>
                </a:ext>
              </a:extLst>
            </p:cNvPr>
            <p:cNvSpPr txBox="1"/>
            <p:nvPr/>
          </p:nvSpPr>
          <p:spPr>
            <a:xfrm>
              <a:off x="7014355" y="3736825"/>
              <a:ext cx="3015197"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47" name="Group 46">
              <a:extLst>
                <a:ext uri="{FF2B5EF4-FFF2-40B4-BE49-F238E27FC236}">
                  <a16:creationId xmlns:a16="http://schemas.microsoft.com/office/drawing/2014/main" id="{E8A93897-65AD-425C-BB6F-BCCF3F362C8E}"/>
                </a:ext>
              </a:extLst>
            </p:cNvPr>
            <p:cNvGrpSpPr/>
            <p:nvPr/>
          </p:nvGrpSpPr>
          <p:grpSpPr>
            <a:xfrm>
              <a:off x="885551" y="5072299"/>
              <a:ext cx="9144001" cy="835753"/>
              <a:chOff x="1248659" y="4429284"/>
              <a:chExt cx="10356948" cy="1061461"/>
            </a:xfrm>
            <a:grpFill/>
          </p:grpSpPr>
          <p:sp>
            <p:nvSpPr>
              <p:cNvPr id="59" name="TextBox 58">
                <a:extLst>
                  <a:ext uri="{FF2B5EF4-FFF2-40B4-BE49-F238E27FC236}">
                    <a16:creationId xmlns:a16="http://schemas.microsoft.com/office/drawing/2014/main" id="{70FFD1F5-C101-484E-82D3-F8281631CBCF}"/>
                  </a:ext>
                </a:extLst>
              </p:cNvPr>
              <p:cNvSpPr txBox="1"/>
              <p:nvPr/>
            </p:nvSpPr>
            <p:spPr>
              <a:xfrm>
                <a:off x="1248659" y="4904400"/>
                <a:ext cx="594648"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60" name="TextBox 59">
                <a:extLst>
                  <a:ext uri="{FF2B5EF4-FFF2-40B4-BE49-F238E27FC236}">
                    <a16:creationId xmlns:a16="http://schemas.microsoft.com/office/drawing/2014/main" id="{F1898AAD-6162-4932-BDF7-77EFF9586811}"/>
                  </a:ext>
                </a:extLst>
              </p:cNvPr>
              <p:cNvSpPr txBox="1"/>
              <p:nvPr/>
            </p:nvSpPr>
            <p:spPr>
              <a:xfrm>
                <a:off x="2313995" y="4891306"/>
                <a:ext cx="704973"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61" name="TextBox 60">
                <a:extLst>
                  <a:ext uri="{FF2B5EF4-FFF2-40B4-BE49-F238E27FC236}">
                    <a16:creationId xmlns:a16="http://schemas.microsoft.com/office/drawing/2014/main" id="{71E99C70-8FD9-4406-80A1-86BA3D99476F}"/>
                  </a:ext>
                </a:extLst>
              </p:cNvPr>
              <p:cNvSpPr txBox="1"/>
              <p:nvPr/>
            </p:nvSpPr>
            <p:spPr>
              <a:xfrm>
                <a:off x="8190446" y="4429284"/>
                <a:ext cx="3415161"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48" name="Group 47">
              <a:extLst>
                <a:ext uri="{FF2B5EF4-FFF2-40B4-BE49-F238E27FC236}">
                  <a16:creationId xmlns:a16="http://schemas.microsoft.com/office/drawing/2014/main" id="{3F107F5F-6DEC-4094-A6D2-7B6005780854}"/>
                </a:ext>
              </a:extLst>
            </p:cNvPr>
            <p:cNvGrpSpPr/>
            <p:nvPr/>
          </p:nvGrpSpPr>
          <p:grpSpPr>
            <a:xfrm>
              <a:off x="1045173" y="3876253"/>
              <a:ext cx="5853477" cy="231567"/>
              <a:chOff x="1214329" y="4578859"/>
              <a:chExt cx="5853477" cy="231567"/>
            </a:xfrm>
            <a:grpFill/>
          </p:grpSpPr>
          <p:cxnSp>
            <p:nvCxnSpPr>
              <p:cNvPr id="55" name="Straight Connector 54">
                <a:extLst>
                  <a:ext uri="{FF2B5EF4-FFF2-40B4-BE49-F238E27FC236}">
                    <a16:creationId xmlns:a16="http://schemas.microsoft.com/office/drawing/2014/main" id="{4514AC40-63B0-415F-AA1B-10BFA5BF98E8}"/>
                  </a:ext>
                </a:extLst>
              </p:cNvPr>
              <p:cNvCxnSpPr/>
              <p:nvPr/>
            </p:nvCxnSpPr>
            <p:spPr>
              <a:xfrm>
                <a:off x="1214329" y="4694642"/>
                <a:ext cx="5853477" cy="0"/>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ED28C3E-D5CC-4686-816E-AA76B5235F05}"/>
                  </a:ext>
                </a:extLst>
              </p:cNvPr>
              <p:cNvCxnSpPr>
                <a:cxnSpLocks/>
              </p:cNvCxnSpPr>
              <p:nvPr/>
            </p:nvCxnSpPr>
            <p:spPr>
              <a:xfrm flipV="1">
                <a:off x="1224476"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DD4185C-335F-4C1C-B426-C726F6C19A25}"/>
                  </a:ext>
                </a:extLst>
              </p:cNvPr>
              <p:cNvCxnSpPr>
                <a:cxnSpLocks/>
              </p:cNvCxnSpPr>
              <p:nvPr/>
            </p:nvCxnSpPr>
            <p:spPr>
              <a:xfrm flipV="1">
                <a:off x="226237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D9D5397F-8964-4417-A710-2F9A73783284}"/>
                  </a:ext>
                </a:extLst>
              </p:cNvPr>
              <p:cNvCxnSpPr>
                <a:cxnSpLocks/>
              </p:cNvCxnSpPr>
              <p:nvPr/>
            </p:nvCxnSpPr>
            <p:spPr>
              <a:xfrm flipV="1">
                <a:off x="675026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A6717F26-CD11-4785-8F48-DD42451036B0}"/>
                </a:ext>
              </a:extLst>
            </p:cNvPr>
            <p:cNvGrpSpPr/>
            <p:nvPr/>
          </p:nvGrpSpPr>
          <p:grpSpPr>
            <a:xfrm>
              <a:off x="1055320" y="5171483"/>
              <a:ext cx="5853477" cy="231567"/>
              <a:chOff x="1214329" y="4578859"/>
              <a:chExt cx="5853477" cy="231567"/>
            </a:xfrm>
            <a:grpFill/>
          </p:grpSpPr>
          <p:cxnSp>
            <p:nvCxnSpPr>
              <p:cNvPr id="51" name="Straight Connector 50">
                <a:extLst>
                  <a:ext uri="{FF2B5EF4-FFF2-40B4-BE49-F238E27FC236}">
                    <a16:creationId xmlns:a16="http://schemas.microsoft.com/office/drawing/2014/main" id="{EEAF1719-C945-4720-85F9-76B3586C35E6}"/>
                  </a:ext>
                </a:extLst>
              </p:cNvPr>
              <p:cNvCxnSpPr/>
              <p:nvPr/>
            </p:nvCxnSpPr>
            <p:spPr>
              <a:xfrm>
                <a:off x="1214329" y="4694642"/>
                <a:ext cx="5853477" cy="0"/>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940AFEE-3DD0-47C6-8F03-F00899E07C68}"/>
                  </a:ext>
                </a:extLst>
              </p:cNvPr>
              <p:cNvCxnSpPr>
                <a:cxnSpLocks/>
              </p:cNvCxnSpPr>
              <p:nvPr/>
            </p:nvCxnSpPr>
            <p:spPr>
              <a:xfrm flipV="1">
                <a:off x="1224476"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93946236-EC1B-4FD2-A995-CAE329AE10EF}"/>
                  </a:ext>
                </a:extLst>
              </p:cNvPr>
              <p:cNvCxnSpPr>
                <a:cxnSpLocks/>
              </p:cNvCxnSpPr>
              <p:nvPr/>
            </p:nvCxnSpPr>
            <p:spPr>
              <a:xfrm flipV="1">
                <a:off x="226237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6ECEFF2-CB1B-43C8-8220-299A370197D4}"/>
                  </a:ext>
                </a:extLst>
              </p:cNvPr>
              <p:cNvCxnSpPr>
                <a:cxnSpLocks/>
              </p:cNvCxnSpPr>
              <p:nvPr/>
            </p:nvCxnSpPr>
            <p:spPr>
              <a:xfrm flipV="1">
                <a:off x="675026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0" name="Rectangle 49">
              <a:extLst>
                <a:ext uri="{FF2B5EF4-FFF2-40B4-BE49-F238E27FC236}">
                  <a16:creationId xmlns:a16="http://schemas.microsoft.com/office/drawing/2014/main" id="{716DB62E-57BB-4116-8D7B-D9EE1F8BB60D}"/>
                </a:ext>
              </a:extLst>
            </p:cNvPr>
            <p:cNvSpPr/>
            <p:nvPr/>
          </p:nvSpPr>
          <p:spPr>
            <a:xfrm>
              <a:off x="6248455" y="5457119"/>
              <a:ext cx="785894" cy="362428"/>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grpSp>
        <p:nvGrpSpPr>
          <p:cNvPr id="122" name="Group 121" descr="Double number line. Top line marked 0,  2 and 11 is number of nights stay. Bottom line marked 0, 50 and a blank answer box is cost in pounds. Arrow added on the top line to the bottom line, from 2 to 50, and marked multiplied by 25. ">
            <a:extLst>
              <a:ext uri="{FF2B5EF4-FFF2-40B4-BE49-F238E27FC236}">
                <a16:creationId xmlns:a16="http://schemas.microsoft.com/office/drawing/2014/main" id="{29C23A94-36AF-4D51-ADA4-FDC9F3CC3A91}"/>
              </a:ext>
            </a:extLst>
          </p:cNvPr>
          <p:cNvGrpSpPr/>
          <p:nvPr/>
        </p:nvGrpSpPr>
        <p:grpSpPr>
          <a:xfrm>
            <a:off x="1286740" y="3302867"/>
            <a:ext cx="9421424" cy="2814422"/>
            <a:chOff x="885551" y="2459615"/>
            <a:chExt cx="9421424" cy="2814422"/>
          </a:xfrm>
          <a:noFill/>
        </p:grpSpPr>
        <p:grpSp>
          <p:nvGrpSpPr>
            <p:cNvPr id="123" name="Group 122">
              <a:extLst>
                <a:ext uri="{FF2B5EF4-FFF2-40B4-BE49-F238E27FC236}">
                  <a16:creationId xmlns:a16="http://schemas.microsoft.com/office/drawing/2014/main" id="{9D9716F9-5999-426B-9880-C01223F76DF7}"/>
                </a:ext>
              </a:extLst>
            </p:cNvPr>
            <p:cNvGrpSpPr/>
            <p:nvPr/>
          </p:nvGrpSpPr>
          <p:grpSpPr>
            <a:xfrm>
              <a:off x="885551" y="2459615"/>
              <a:ext cx="9421424" cy="2814422"/>
              <a:chOff x="867569" y="3301471"/>
              <a:chExt cx="9421424" cy="2814422"/>
            </a:xfrm>
            <a:grpFill/>
          </p:grpSpPr>
          <p:sp>
            <p:nvSpPr>
              <p:cNvPr id="126" name="Rectangle 125">
                <a:extLst>
                  <a:ext uri="{FF2B5EF4-FFF2-40B4-BE49-F238E27FC236}">
                    <a16:creationId xmlns:a16="http://schemas.microsoft.com/office/drawing/2014/main" id="{484ADE43-78ED-4CE4-B681-E289982FEBC4}"/>
                  </a:ext>
                </a:extLst>
              </p:cNvPr>
              <p:cNvSpPr/>
              <p:nvPr/>
            </p:nvSpPr>
            <p:spPr>
              <a:xfrm>
                <a:off x="867569" y="3301471"/>
                <a:ext cx="9421424" cy="28144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TextBox 126">
                <a:extLst>
                  <a:ext uri="{FF2B5EF4-FFF2-40B4-BE49-F238E27FC236}">
                    <a16:creationId xmlns:a16="http://schemas.microsoft.com/office/drawing/2014/main" id="{B1465158-9283-498B-91F8-04D8944C255A}"/>
                  </a:ext>
                </a:extLst>
              </p:cNvPr>
              <p:cNvSpPr txBox="1"/>
              <p:nvPr/>
            </p:nvSpPr>
            <p:spPr>
              <a:xfrm>
                <a:off x="885551" y="3482377"/>
                <a:ext cx="525006"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28" name="TextBox 127">
                <a:extLst>
                  <a:ext uri="{FF2B5EF4-FFF2-40B4-BE49-F238E27FC236}">
                    <a16:creationId xmlns:a16="http://schemas.microsoft.com/office/drawing/2014/main" id="{8108DB05-BEB8-4B0B-BE8A-4D6210D7EC4A}"/>
                  </a:ext>
                </a:extLst>
              </p:cNvPr>
              <p:cNvSpPr txBox="1"/>
              <p:nvPr/>
            </p:nvSpPr>
            <p:spPr>
              <a:xfrm>
                <a:off x="1903007" y="3472067"/>
                <a:ext cx="525006"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29" name="TextBox 128">
                <a:extLst>
                  <a:ext uri="{FF2B5EF4-FFF2-40B4-BE49-F238E27FC236}">
                    <a16:creationId xmlns:a16="http://schemas.microsoft.com/office/drawing/2014/main" id="{1F91F479-54F5-451C-9741-B013DFB26651}"/>
                  </a:ext>
                </a:extLst>
              </p:cNvPr>
              <p:cNvSpPr txBox="1"/>
              <p:nvPr/>
            </p:nvSpPr>
            <p:spPr>
              <a:xfrm>
                <a:off x="6309188" y="3478902"/>
                <a:ext cx="785894"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30" name="TextBox 129">
                <a:extLst>
                  <a:ext uri="{FF2B5EF4-FFF2-40B4-BE49-F238E27FC236}">
                    <a16:creationId xmlns:a16="http://schemas.microsoft.com/office/drawing/2014/main" id="{DEF1F275-BFF4-4F29-8489-916849BEB3A8}"/>
                  </a:ext>
                </a:extLst>
              </p:cNvPr>
              <p:cNvSpPr txBox="1"/>
              <p:nvPr/>
            </p:nvSpPr>
            <p:spPr>
              <a:xfrm>
                <a:off x="7014355" y="3736825"/>
                <a:ext cx="3015197" cy="46166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31" name="Group 130">
                <a:extLst>
                  <a:ext uri="{FF2B5EF4-FFF2-40B4-BE49-F238E27FC236}">
                    <a16:creationId xmlns:a16="http://schemas.microsoft.com/office/drawing/2014/main" id="{37502FD0-AC66-492C-91E4-D09E1EDF4950}"/>
                  </a:ext>
                </a:extLst>
              </p:cNvPr>
              <p:cNvGrpSpPr/>
              <p:nvPr/>
            </p:nvGrpSpPr>
            <p:grpSpPr>
              <a:xfrm>
                <a:off x="885551" y="5072299"/>
                <a:ext cx="9144001" cy="835753"/>
                <a:chOff x="1248659" y="4429284"/>
                <a:chExt cx="10356948" cy="1061461"/>
              </a:xfrm>
              <a:grpFill/>
            </p:grpSpPr>
            <p:sp>
              <p:nvSpPr>
                <p:cNvPr id="143" name="TextBox 142">
                  <a:extLst>
                    <a:ext uri="{FF2B5EF4-FFF2-40B4-BE49-F238E27FC236}">
                      <a16:creationId xmlns:a16="http://schemas.microsoft.com/office/drawing/2014/main" id="{90333FEC-F3BC-42F8-AF0F-EF04D87B6D53}"/>
                    </a:ext>
                  </a:extLst>
                </p:cNvPr>
                <p:cNvSpPr txBox="1"/>
                <p:nvPr/>
              </p:nvSpPr>
              <p:spPr>
                <a:xfrm>
                  <a:off x="1248659" y="4904400"/>
                  <a:ext cx="594648"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44" name="TextBox 143">
                  <a:extLst>
                    <a:ext uri="{FF2B5EF4-FFF2-40B4-BE49-F238E27FC236}">
                      <a16:creationId xmlns:a16="http://schemas.microsoft.com/office/drawing/2014/main" id="{E356DBAC-BFCF-48B8-A1EA-456F4CE96965}"/>
                    </a:ext>
                  </a:extLst>
                </p:cNvPr>
                <p:cNvSpPr txBox="1"/>
                <p:nvPr/>
              </p:nvSpPr>
              <p:spPr>
                <a:xfrm>
                  <a:off x="2313995" y="4891306"/>
                  <a:ext cx="704973"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145" name="TextBox 144">
                  <a:extLst>
                    <a:ext uri="{FF2B5EF4-FFF2-40B4-BE49-F238E27FC236}">
                      <a16:creationId xmlns:a16="http://schemas.microsoft.com/office/drawing/2014/main" id="{D71024DE-F11D-414C-91B9-EE2F89BF1003}"/>
                    </a:ext>
                  </a:extLst>
                </p:cNvPr>
                <p:cNvSpPr txBox="1"/>
                <p:nvPr/>
              </p:nvSpPr>
              <p:spPr>
                <a:xfrm>
                  <a:off x="8190446" y="4429284"/>
                  <a:ext cx="3415161" cy="586345"/>
                </a:xfrm>
                <a:prstGeom prst="rect">
                  <a:avLst/>
                </a:prstGeom>
                <a:grp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32" name="Group 131">
                <a:extLst>
                  <a:ext uri="{FF2B5EF4-FFF2-40B4-BE49-F238E27FC236}">
                    <a16:creationId xmlns:a16="http://schemas.microsoft.com/office/drawing/2014/main" id="{EC2F77C3-A268-4FCF-85E4-DD2B01584114}"/>
                  </a:ext>
                </a:extLst>
              </p:cNvPr>
              <p:cNvGrpSpPr/>
              <p:nvPr/>
            </p:nvGrpSpPr>
            <p:grpSpPr>
              <a:xfrm>
                <a:off x="1045173" y="3876253"/>
                <a:ext cx="5853477" cy="231567"/>
                <a:chOff x="1214329" y="4578859"/>
                <a:chExt cx="5853477" cy="231567"/>
              </a:xfrm>
              <a:grpFill/>
            </p:grpSpPr>
            <p:cxnSp>
              <p:nvCxnSpPr>
                <p:cNvPr id="139" name="Straight Connector 138">
                  <a:extLst>
                    <a:ext uri="{FF2B5EF4-FFF2-40B4-BE49-F238E27FC236}">
                      <a16:creationId xmlns:a16="http://schemas.microsoft.com/office/drawing/2014/main" id="{69311B44-5D32-41E3-ACEB-421EB91FBDAC}"/>
                    </a:ext>
                  </a:extLst>
                </p:cNvPr>
                <p:cNvCxnSpPr/>
                <p:nvPr/>
              </p:nvCxnSpPr>
              <p:spPr>
                <a:xfrm>
                  <a:off x="1214329" y="4694642"/>
                  <a:ext cx="5853477" cy="0"/>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5ED8D7CC-5216-466F-B319-24AFD456B9CF}"/>
                    </a:ext>
                  </a:extLst>
                </p:cNvPr>
                <p:cNvCxnSpPr>
                  <a:cxnSpLocks/>
                </p:cNvCxnSpPr>
                <p:nvPr/>
              </p:nvCxnSpPr>
              <p:spPr>
                <a:xfrm flipV="1">
                  <a:off x="1224476"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16B6FDF6-AAB7-4508-BB91-6A55A27C05C2}"/>
                    </a:ext>
                  </a:extLst>
                </p:cNvPr>
                <p:cNvCxnSpPr>
                  <a:cxnSpLocks/>
                </p:cNvCxnSpPr>
                <p:nvPr/>
              </p:nvCxnSpPr>
              <p:spPr>
                <a:xfrm flipV="1">
                  <a:off x="226237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E02F87CB-FAF0-4C25-90B2-1BFF3C263CFB}"/>
                    </a:ext>
                  </a:extLst>
                </p:cNvPr>
                <p:cNvCxnSpPr>
                  <a:cxnSpLocks/>
                </p:cNvCxnSpPr>
                <p:nvPr/>
              </p:nvCxnSpPr>
              <p:spPr>
                <a:xfrm flipV="1">
                  <a:off x="675026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3" name="Group 132">
                <a:extLst>
                  <a:ext uri="{FF2B5EF4-FFF2-40B4-BE49-F238E27FC236}">
                    <a16:creationId xmlns:a16="http://schemas.microsoft.com/office/drawing/2014/main" id="{FE1A6BCB-93D4-4F46-A138-2E15EDCB6CDC}"/>
                  </a:ext>
                </a:extLst>
              </p:cNvPr>
              <p:cNvGrpSpPr/>
              <p:nvPr/>
            </p:nvGrpSpPr>
            <p:grpSpPr>
              <a:xfrm>
                <a:off x="1055320" y="5171483"/>
                <a:ext cx="5853477" cy="231567"/>
                <a:chOff x="1214329" y="4578859"/>
                <a:chExt cx="5853477" cy="231567"/>
              </a:xfrm>
              <a:grpFill/>
            </p:grpSpPr>
            <p:cxnSp>
              <p:nvCxnSpPr>
                <p:cNvPr id="135" name="Straight Connector 134">
                  <a:extLst>
                    <a:ext uri="{FF2B5EF4-FFF2-40B4-BE49-F238E27FC236}">
                      <a16:creationId xmlns:a16="http://schemas.microsoft.com/office/drawing/2014/main" id="{15F5EFA5-5125-47C4-8324-47322B7A91EA}"/>
                    </a:ext>
                  </a:extLst>
                </p:cNvPr>
                <p:cNvCxnSpPr/>
                <p:nvPr/>
              </p:nvCxnSpPr>
              <p:spPr>
                <a:xfrm>
                  <a:off x="1214329" y="4694642"/>
                  <a:ext cx="5853477" cy="0"/>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4459B34-25C4-41C8-B242-F62E3BFCFB6C}"/>
                    </a:ext>
                  </a:extLst>
                </p:cNvPr>
                <p:cNvCxnSpPr>
                  <a:cxnSpLocks/>
                </p:cNvCxnSpPr>
                <p:nvPr/>
              </p:nvCxnSpPr>
              <p:spPr>
                <a:xfrm flipV="1">
                  <a:off x="1224476"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7A5DF0FD-B20B-4382-8297-07ED3FF430E8}"/>
                    </a:ext>
                  </a:extLst>
                </p:cNvPr>
                <p:cNvCxnSpPr>
                  <a:cxnSpLocks/>
                </p:cNvCxnSpPr>
                <p:nvPr/>
              </p:nvCxnSpPr>
              <p:spPr>
                <a:xfrm flipV="1">
                  <a:off x="226237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403FC54-856F-4E5E-ACE4-891F9DD5CD14}"/>
                    </a:ext>
                  </a:extLst>
                </p:cNvPr>
                <p:cNvCxnSpPr>
                  <a:cxnSpLocks/>
                </p:cNvCxnSpPr>
                <p:nvPr/>
              </p:nvCxnSpPr>
              <p:spPr>
                <a:xfrm flipV="1">
                  <a:off x="6750264" y="4578859"/>
                  <a:ext cx="0" cy="231567"/>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4" name="Rectangle 133">
                <a:extLst>
                  <a:ext uri="{FF2B5EF4-FFF2-40B4-BE49-F238E27FC236}">
                    <a16:creationId xmlns:a16="http://schemas.microsoft.com/office/drawing/2014/main" id="{F3CE207A-32D3-4EE9-B74F-FF59251FB4E5}"/>
                  </a:ext>
                </a:extLst>
              </p:cNvPr>
              <p:cNvSpPr/>
              <p:nvPr/>
            </p:nvSpPr>
            <p:spPr>
              <a:xfrm>
                <a:off x="6248455" y="5457119"/>
                <a:ext cx="785894" cy="362428"/>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sp>
          <p:nvSpPr>
            <p:cNvPr id="124" name="Arc 123">
              <a:extLst>
                <a:ext uri="{FF2B5EF4-FFF2-40B4-BE49-F238E27FC236}">
                  <a16:creationId xmlns:a16="http://schemas.microsoft.com/office/drawing/2014/main" id="{516B90C8-8B49-4254-83B3-65C27CA77701}"/>
                </a:ext>
              </a:extLst>
            </p:cNvPr>
            <p:cNvSpPr/>
            <p:nvPr/>
          </p:nvSpPr>
          <p:spPr>
            <a:xfrm flipH="1">
              <a:off x="1844103" y="3240687"/>
              <a:ext cx="948502" cy="1135384"/>
            </a:xfrm>
            <a:prstGeom prst="arc">
              <a:avLst>
                <a:gd name="adj1" fmla="val 17961067"/>
                <a:gd name="adj2" fmla="val 3600295"/>
              </a:avLst>
            </a:prstGeom>
            <a:grpFill/>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5" name="TextBox 124">
              <a:extLst>
                <a:ext uri="{FF2B5EF4-FFF2-40B4-BE49-F238E27FC236}">
                  <a16:creationId xmlns:a16="http://schemas.microsoft.com/office/drawing/2014/main" id="{51927E5E-5FAF-447D-93C0-30D143667A3B}"/>
                </a:ext>
              </a:extLst>
            </p:cNvPr>
            <p:cNvSpPr txBox="1"/>
            <p:nvPr/>
          </p:nvSpPr>
          <p:spPr>
            <a:xfrm>
              <a:off x="1156019" y="3530174"/>
              <a:ext cx="896819" cy="461665"/>
            </a:xfrm>
            <a:prstGeom prst="rect">
              <a:avLst/>
            </a:prstGeom>
            <a:grp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×25</a:t>
              </a:r>
            </a:p>
          </p:txBody>
        </p:sp>
      </p:grpSp>
      <p:grpSp>
        <p:nvGrpSpPr>
          <p:cNvPr id="79" name="Group 78" descr="Double number line. Top line marked 0,  2 and 11 number of nights stay. Corresponding bottom line marked 0, 50 and a blank answer box cost in pounds. Arrow added on the top line to the bottom line, from 2 to 50, and marked multiplied by 25. Another arrow is added from the top line to the bottom line, from 11 to the answer box, and marked multiplied by 25. The answer box says '275'. ">
            <a:extLst>
              <a:ext uri="{FF2B5EF4-FFF2-40B4-BE49-F238E27FC236}">
                <a16:creationId xmlns:a16="http://schemas.microsoft.com/office/drawing/2014/main" id="{EB95064B-3FF3-4AB7-8B0B-8DD0B9FF4185}"/>
              </a:ext>
            </a:extLst>
          </p:cNvPr>
          <p:cNvGrpSpPr/>
          <p:nvPr/>
        </p:nvGrpSpPr>
        <p:grpSpPr>
          <a:xfrm>
            <a:off x="1297213" y="3310235"/>
            <a:ext cx="9421424" cy="2814422"/>
            <a:chOff x="903533" y="3982609"/>
            <a:chExt cx="9421424" cy="2814422"/>
          </a:xfrm>
        </p:grpSpPr>
        <p:grpSp>
          <p:nvGrpSpPr>
            <p:cNvPr id="80" name="Group 79">
              <a:extLst>
                <a:ext uri="{FF2B5EF4-FFF2-40B4-BE49-F238E27FC236}">
                  <a16:creationId xmlns:a16="http://schemas.microsoft.com/office/drawing/2014/main" id="{8E28754B-C4C2-4149-A158-C28E6A0E5EA6}"/>
                </a:ext>
              </a:extLst>
            </p:cNvPr>
            <p:cNvGrpSpPr/>
            <p:nvPr/>
          </p:nvGrpSpPr>
          <p:grpSpPr>
            <a:xfrm>
              <a:off x="903533" y="3982609"/>
              <a:ext cx="9421424" cy="2814422"/>
              <a:chOff x="885551" y="2459615"/>
              <a:chExt cx="9421424" cy="2814422"/>
            </a:xfrm>
          </p:grpSpPr>
          <p:grpSp>
            <p:nvGrpSpPr>
              <p:cNvPr id="84" name="Group 83">
                <a:extLst>
                  <a:ext uri="{FF2B5EF4-FFF2-40B4-BE49-F238E27FC236}">
                    <a16:creationId xmlns:a16="http://schemas.microsoft.com/office/drawing/2014/main" id="{F6C94F03-1223-4A7C-98D4-6190836A076D}"/>
                  </a:ext>
                </a:extLst>
              </p:cNvPr>
              <p:cNvGrpSpPr/>
              <p:nvPr/>
            </p:nvGrpSpPr>
            <p:grpSpPr>
              <a:xfrm>
                <a:off x="885551" y="2459615"/>
                <a:ext cx="9421424" cy="2814422"/>
                <a:chOff x="867569" y="3301471"/>
                <a:chExt cx="9421424" cy="2814422"/>
              </a:xfrm>
            </p:grpSpPr>
            <p:sp>
              <p:nvSpPr>
                <p:cNvPr id="87" name="Rectangle 86">
                  <a:extLst>
                    <a:ext uri="{FF2B5EF4-FFF2-40B4-BE49-F238E27FC236}">
                      <a16:creationId xmlns:a16="http://schemas.microsoft.com/office/drawing/2014/main" id="{E3A2A41F-B60D-4184-8823-24114C6ADF35}"/>
                    </a:ext>
                  </a:extLst>
                </p:cNvPr>
                <p:cNvSpPr/>
                <p:nvPr/>
              </p:nvSpPr>
              <p:spPr>
                <a:xfrm>
                  <a:off x="867569" y="3301471"/>
                  <a:ext cx="9421424" cy="28144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TextBox 87">
                  <a:extLst>
                    <a:ext uri="{FF2B5EF4-FFF2-40B4-BE49-F238E27FC236}">
                      <a16:creationId xmlns:a16="http://schemas.microsoft.com/office/drawing/2014/main" id="{3CD144A3-E711-4553-BA4D-6819D2DC347B}"/>
                    </a:ext>
                  </a:extLst>
                </p:cNvPr>
                <p:cNvSpPr txBox="1"/>
                <p:nvPr/>
              </p:nvSpPr>
              <p:spPr>
                <a:xfrm>
                  <a:off x="885551" y="3482377"/>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89" name="TextBox 88">
                  <a:extLst>
                    <a:ext uri="{FF2B5EF4-FFF2-40B4-BE49-F238E27FC236}">
                      <a16:creationId xmlns:a16="http://schemas.microsoft.com/office/drawing/2014/main" id="{12B4763C-C48A-41BE-A4A4-D6DE078F5D9F}"/>
                    </a:ext>
                  </a:extLst>
                </p:cNvPr>
                <p:cNvSpPr txBox="1"/>
                <p:nvPr/>
              </p:nvSpPr>
              <p:spPr>
                <a:xfrm>
                  <a:off x="1903007" y="3472067"/>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90" name="TextBox 89">
                  <a:extLst>
                    <a:ext uri="{FF2B5EF4-FFF2-40B4-BE49-F238E27FC236}">
                      <a16:creationId xmlns:a16="http://schemas.microsoft.com/office/drawing/2014/main" id="{A44A1456-61C2-4714-91E7-AD1E10695CB2}"/>
                    </a:ext>
                  </a:extLst>
                </p:cNvPr>
                <p:cNvSpPr txBox="1"/>
                <p:nvPr/>
              </p:nvSpPr>
              <p:spPr>
                <a:xfrm>
                  <a:off x="6309188" y="3478902"/>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91" name="TextBox 90">
                  <a:extLst>
                    <a:ext uri="{FF2B5EF4-FFF2-40B4-BE49-F238E27FC236}">
                      <a16:creationId xmlns:a16="http://schemas.microsoft.com/office/drawing/2014/main" id="{80C68479-0BA9-456B-A141-2F5A5A7922CF}"/>
                    </a:ext>
                  </a:extLst>
                </p:cNvPr>
                <p:cNvSpPr txBox="1"/>
                <p:nvPr/>
              </p:nvSpPr>
              <p:spPr>
                <a:xfrm>
                  <a:off x="7014355" y="3736825"/>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92" name="Group 91">
                  <a:extLst>
                    <a:ext uri="{FF2B5EF4-FFF2-40B4-BE49-F238E27FC236}">
                      <a16:creationId xmlns:a16="http://schemas.microsoft.com/office/drawing/2014/main" id="{9B283284-0B6F-46D6-BF69-D0E2EDAEAA52}"/>
                    </a:ext>
                  </a:extLst>
                </p:cNvPr>
                <p:cNvGrpSpPr/>
                <p:nvPr/>
              </p:nvGrpSpPr>
              <p:grpSpPr>
                <a:xfrm>
                  <a:off x="885551" y="5072299"/>
                  <a:ext cx="9144001" cy="835753"/>
                  <a:chOff x="1248659" y="4429284"/>
                  <a:chExt cx="10356948" cy="1061461"/>
                </a:xfrm>
              </p:grpSpPr>
              <p:sp>
                <p:nvSpPr>
                  <p:cNvPr id="104" name="TextBox 103">
                    <a:extLst>
                      <a:ext uri="{FF2B5EF4-FFF2-40B4-BE49-F238E27FC236}">
                        <a16:creationId xmlns:a16="http://schemas.microsoft.com/office/drawing/2014/main" id="{B5B5F177-5A65-4690-AE68-0CFF31234C2F}"/>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05" name="TextBox 104">
                    <a:extLst>
                      <a:ext uri="{FF2B5EF4-FFF2-40B4-BE49-F238E27FC236}">
                        <a16:creationId xmlns:a16="http://schemas.microsoft.com/office/drawing/2014/main" id="{1EA1FD35-4BB8-4CAE-9950-9FDB0A53F868}"/>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106" name="TextBox 105">
                    <a:extLst>
                      <a:ext uri="{FF2B5EF4-FFF2-40B4-BE49-F238E27FC236}">
                        <a16:creationId xmlns:a16="http://schemas.microsoft.com/office/drawing/2014/main" id="{5BAB342D-DDC6-4D36-A1A6-FF65D82840B2}"/>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93" name="Group 92">
                  <a:extLst>
                    <a:ext uri="{FF2B5EF4-FFF2-40B4-BE49-F238E27FC236}">
                      <a16:creationId xmlns:a16="http://schemas.microsoft.com/office/drawing/2014/main" id="{86295478-8E52-4176-AD24-6DBB291A2377}"/>
                    </a:ext>
                  </a:extLst>
                </p:cNvPr>
                <p:cNvGrpSpPr/>
                <p:nvPr/>
              </p:nvGrpSpPr>
              <p:grpSpPr>
                <a:xfrm>
                  <a:off x="1045173" y="3876253"/>
                  <a:ext cx="5853477" cy="231567"/>
                  <a:chOff x="1214329" y="4578859"/>
                  <a:chExt cx="5853477" cy="231567"/>
                </a:xfrm>
              </p:grpSpPr>
              <p:cxnSp>
                <p:nvCxnSpPr>
                  <p:cNvPr id="100" name="Straight Connector 99">
                    <a:extLst>
                      <a:ext uri="{FF2B5EF4-FFF2-40B4-BE49-F238E27FC236}">
                        <a16:creationId xmlns:a16="http://schemas.microsoft.com/office/drawing/2014/main" id="{32A5247A-CEB1-46E9-AF6F-4E552671B2A7}"/>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EF56BD9-BF61-4A78-8C66-D429FD770CC4}"/>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53728414-D7EE-4DF1-98F1-886DDDF66E40}"/>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E552457-C715-46E5-8097-30764E9918A7}"/>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4" name="Group 93">
                  <a:extLst>
                    <a:ext uri="{FF2B5EF4-FFF2-40B4-BE49-F238E27FC236}">
                      <a16:creationId xmlns:a16="http://schemas.microsoft.com/office/drawing/2014/main" id="{ED9E211A-D5FD-4630-8B96-B8EFD2BEFAB6}"/>
                    </a:ext>
                  </a:extLst>
                </p:cNvPr>
                <p:cNvGrpSpPr/>
                <p:nvPr/>
              </p:nvGrpSpPr>
              <p:grpSpPr>
                <a:xfrm>
                  <a:off x="1055320" y="5171483"/>
                  <a:ext cx="5853477" cy="231567"/>
                  <a:chOff x="1214329" y="4578859"/>
                  <a:chExt cx="5853477" cy="231567"/>
                </a:xfrm>
              </p:grpSpPr>
              <p:cxnSp>
                <p:nvCxnSpPr>
                  <p:cNvPr id="96" name="Straight Connector 95">
                    <a:extLst>
                      <a:ext uri="{FF2B5EF4-FFF2-40B4-BE49-F238E27FC236}">
                        <a16:creationId xmlns:a16="http://schemas.microsoft.com/office/drawing/2014/main" id="{32766A41-9AE8-4BCD-A627-744DD3852F2D}"/>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8EACC5F0-543C-41B0-A8E4-077D6CDFBDFB}"/>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9C0FCE36-3B93-483D-9141-CDED79D8A37E}"/>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015F06C-39C1-45D5-A5DE-5BACC8A09CA3}"/>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5" name="Rectangle 94">
                  <a:extLst>
                    <a:ext uri="{FF2B5EF4-FFF2-40B4-BE49-F238E27FC236}">
                      <a16:creationId xmlns:a16="http://schemas.microsoft.com/office/drawing/2014/main" id="{CAE5F725-DAC6-4ACB-B665-76CB513AD736}"/>
                    </a:ext>
                  </a:extLst>
                </p:cNvPr>
                <p:cNvSpPr/>
                <p:nvPr/>
              </p:nvSpPr>
              <p:spPr>
                <a:xfrm>
                  <a:off x="6248455" y="5457119"/>
                  <a:ext cx="785894" cy="36242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pSp>
          <p:sp>
            <p:nvSpPr>
              <p:cNvPr id="85" name="Arc 84">
                <a:extLst>
                  <a:ext uri="{FF2B5EF4-FFF2-40B4-BE49-F238E27FC236}">
                    <a16:creationId xmlns:a16="http://schemas.microsoft.com/office/drawing/2014/main" id="{4C7913BD-1A50-491B-9306-8DC155497C28}"/>
                  </a:ext>
                </a:extLst>
              </p:cNvPr>
              <p:cNvSpPr/>
              <p:nvPr/>
            </p:nvSpPr>
            <p:spPr>
              <a:xfrm flipH="1">
                <a:off x="1844103" y="3240687"/>
                <a:ext cx="948502" cy="1135384"/>
              </a:xfrm>
              <a:prstGeom prst="arc">
                <a:avLst>
                  <a:gd name="adj1" fmla="val 17961067"/>
                  <a:gd name="adj2" fmla="val 3600295"/>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TextBox 85">
                <a:extLst>
                  <a:ext uri="{FF2B5EF4-FFF2-40B4-BE49-F238E27FC236}">
                    <a16:creationId xmlns:a16="http://schemas.microsoft.com/office/drawing/2014/main" id="{3E88537F-0283-449E-BFB5-B8031019B4AD}"/>
                  </a:ext>
                </a:extLst>
              </p:cNvPr>
              <p:cNvSpPr txBox="1"/>
              <p:nvPr/>
            </p:nvSpPr>
            <p:spPr>
              <a:xfrm>
                <a:off x="1173682" y="3530174"/>
                <a:ext cx="806586"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×25</a:t>
                </a:r>
              </a:p>
            </p:txBody>
          </p:sp>
        </p:grpSp>
        <p:sp>
          <p:nvSpPr>
            <p:cNvPr id="81" name="Arc 80">
              <a:extLst>
                <a:ext uri="{FF2B5EF4-FFF2-40B4-BE49-F238E27FC236}">
                  <a16:creationId xmlns:a16="http://schemas.microsoft.com/office/drawing/2014/main" id="{952D1103-D499-494E-B78E-9434755B675B}"/>
                </a:ext>
              </a:extLst>
            </p:cNvPr>
            <p:cNvSpPr/>
            <p:nvPr/>
          </p:nvSpPr>
          <p:spPr>
            <a:xfrm flipH="1">
              <a:off x="6391739" y="4756021"/>
              <a:ext cx="948502" cy="1135384"/>
            </a:xfrm>
            <a:prstGeom prst="arc">
              <a:avLst>
                <a:gd name="adj1" fmla="val 17961067"/>
                <a:gd name="adj2" fmla="val 3600295"/>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2" name="TextBox 81">
              <a:extLst>
                <a:ext uri="{FF2B5EF4-FFF2-40B4-BE49-F238E27FC236}">
                  <a16:creationId xmlns:a16="http://schemas.microsoft.com/office/drawing/2014/main" id="{2C09EAB9-125E-4C19-AE2D-18C6276B947C}"/>
                </a:ext>
              </a:extLst>
            </p:cNvPr>
            <p:cNvSpPr txBox="1"/>
            <p:nvPr/>
          </p:nvSpPr>
          <p:spPr>
            <a:xfrm>
              <a:off x="5738264" y="5045508"/>
              <a:ext cx="789640"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×25</a:t>
              </a:r>
            </a:p>
          </p:txBody>
        </p:sp>
        <p:sp>
          <p:nvSpPr>
            <p:cNvPr id="83" name="TextBox 82">
              <a:extLst>
                <a:ext uri="{FF2B5EF4-FFF2-40B4-BE49-F238E27FC236}">
                  <a16:creationId xmlns:a16="http://schemas.microsoft.com/office/drawing/2014/main" id="{73911BCF-811E-4DEC-8326-141B4FE8C6B5}"/>
                </a:ext>
              </a:extLst>
            </p:cNvPr>
            <p:cNvSpPr txBox="1"/>
            <p:nvPr/>
          </p:nvSpPr>
          <p:spPr>
            <a:xfrm>
              <a:off x="6317521" y="6070415"/>
              <a:ext cx="1015290" cy="461665"/>
            </a:xfrm>
            <a:prstGeom prst="rect">
              <a:avLst/>
            </a:prstGeom>
            <a:noFill/>
          </p:spPr>
          <p:txBody>
            <a:bodyPr wrap="square" rtlCol="0">
              <a:spAutoFit/>
            </a:bodyPr>
            <a:lstStyle/>
            <a:p>
              <a:r>
                <a:rPr lang="en-GB" sz="2400" dirty="0">
                  <a:solidFill>
                    <a:srgbClr val="BE0064"/>
                  </a:solidFill>
                  <a:latin typeface="Arial" panose="020B0604020202020204" pitchFamily="34" charset="0"/>
                  <a:cs typeface="Arial" panose="020B0604020202020204" pitchFamily="34" charset="0"/>
                </a:rPr>
                <a:t>275</a:t>
              </a:r>
            </a:p>
          </p:txBody>
        </p:sp>
      </p:grpSp>
    </p:spTree>
    <p:extLst>
      <p:ext uri="{BB962C8B-B14F-4D97-AF65-F5344CB8AC3E}">
        <p14:creationId xmlns:p14="http://schemas.microsoft.com/office/powerpoint/2010/main" val="9584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Danny’s approach</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sp>
        <p:nvSpPr>
          <p:cNvPr id="9" name="Rectangle 8">
            <a:extLst>
              <a:ext uri="{FF2B5EF4-FFF2-40B4-BE49-F238E27FC236}">
                <a16:creationId xmlns:a16="http://schemas.microsoft.com/office/drawing/2014/main" id="{E635325B-C275-45BF-BBA0-0C3A0A7C9903}"/>
              </a:ext>
              <a:ext uri="{C183D7F6-B498-43B3-948B-1728B52AA6E4}">
                <adec:decorative xmlns:adec="http://schemas.microsoft.com/office/drawing/2017/decorative" val="1"/>
              </a:ext>
            </a:extLst>
          </p:cNvPr>
          <p:cNvSpPr/>
          <p:nvPr/>
        </p:nvSpPr>
        <p:spPr>
          <a:xfrm>
            <a:off x="594066" y="1337477"/>
            <a:ext cx="5109152"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D1CE7233-A7BA-45FD-9CBE-B389801559DF}"/>
              </a:ext>
            </a:extLst>
          </p:cNvPr>
          <p:cNvSpPr txBox="1"/>
          <p:nvPr/>
        </p:nvSpPr>
        <p:spPr>
          <a:xfrm>
            <a:off x="945846" y="1360321"/>
            <a:ext cx="4757371" cy="1528945"/>
          </a:xfrm>
          <a:prstGeom prst="rect">
            <a:avLst/>
          </a:prstGeom>
          <a:noFill/>
        </p:spPr>
        <p:txBody>
          <a:bodyPr wrap="square" rtlCol="0">
            <a:spAutoFit/>
          </a:bodyPr>
          <a:lstStyle/>
          <a:p>
            <a:r>
              <a:rPr lang="en-GB" sz="2800" dirty="0">
                <a:latin typeface="Comic Sans MS" panose="030F0702030302020204" pitchFamily="66" charset="0"/>
              </a:rPr>
              <a:t>11 nights is 5.5 as many nights as 2 nights</a:t>
            </a:r>
          </a:p>
          <a:p>
            <a:pPr>
              <a:lnSpc>
                <a:spcPct val="150000"/>
              </a:lnSpc>
            </a:pPr>
            <a:r>
              <a:rPr lang="en-GB" sz="2800" dirty="0">
                <a:latin typeface="Comic Sans MS" panose="030F0702030302020204" pitchFamily="66" charset="0"/>
              </a:rPr>
              <a:t>so £50 × 5.5 = £275 </a:t>
            </a:r>
          </a:p>
        </p:txBody>
      </p:sp>
      <p:grpSp>
        <p:nvGrpSpPr>
          <p:cNvPr id="7" name="Group 6" descr="Double number line with 0, 2 and 11 marked on the top, number of nights stay, line and 0, 50, blank space on the bottom, cost in pounds, line. ">
            <a:extLst>
              <a:ext uri="{FF2B5EF4-FFF2-40B4-BE49-F238E27FC236}">
                <a16:creationId xmlns:a16="http://schemas.microsoft.com/office/drawing/2014/main" id="{17B50069-35C4-4A8D-B971-DF315AF026A8}"/>
              </a:ext>
            </a:extLst>
          </p:cNvPr>
          <p:cNvGrpSpPr/>
          <p:nvPr/>
        </p:nvGrpSpPr>
        <p:grpSpPr>
          <a:xfrm>
            <a:off x="917966" y="3252069"/>
            <a:ext cx="9144001" cy="2951256"/>
            <a:chOff x="972158" y="3185853"/>
            <a:chExt cx="9144001" cy="2951256"/>
          </a:xfrm>
        </p:grpSpPr>
        <p:grpSp>
          <p:nvGrpSpPr>
            <p:cNvPr id="11" name="Group 10">
              <a:extLst>
                <a:ext uri="{FF2B5EF4-FFF2-40B4-BE49-F238E27FC236}">
                  <a16:creationId xmlns:a16="http://schemas.microsoft.com/office/drawing/2014/main" id="{7ABDCF42-9A00-481A-9CA1-75E293C7077B}"/>
                </a:ext>
              </a:extLst>
            </p:cNvPr>
            <p:cNvGrpSpPr/>
            <p:nvPr/>
          </p:nvGrpSpPr>
          <p:grpSpPr>
            <a:xfrm>
              <a:off x="972158" y="3185853"/>
              <a:ext cx="9144001" cy="2951256"/>
              <a:chOff x="944604" y="979760"/>
              <a:chExt cx="9144001" cy="2951256"/>
            </a:xfrm>
          </p:grpSpPr>
          <p:sp>
            <p:nvSpPr>
              <p:cNvPr id="13" name="Rectangle 12">
                <a:extLst>
                  <a:ext uri="{FF2B5EF4-FFF2-40B4-BE49-F238E27FC236}">
                    <a16:creationId xmlns:a16="http://schemas.microsoft.com/office/drawing/2014/main" id="{35C646F7-324E-4A97-B2D3-757FA90CA675}"/>
                  </a:ext>
                </a:extLst>
              </p:cNvPr>
              <p:cNvSpPr/>
              <p:nvPr/>
            </p:nvSpPr>
            <p:spPr>
              <a:xfrm>
                <a:off x="944604" y="979760"/>
                <a:ext cx="9015985" cy="2951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AEDC82DF-A611-44D4-B0D5-7C12CA665CCE}"/>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15" name="TextBox 14">
                <a:extLst>
                  <a:ext uri="{FF2B5EF4-FFF2-40B4-BE49-F238E27FC236}">
                    <a16:creationId xmlns:a16="http://schemas.microsoft.com/office/drawing/2014/main" id="{B192C5B8-0D6F-48EC-90DC-DA88DD36F329}"/>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16" name="TextBox 15">
                <a:extLst>
                  <a:ext uri="{FF2B5EF4-FFF2-40B4-BE49-F238E27FC236}">
                    <a16:creationId xmlns:a16="http://schemas.microsoft.com/office/drawing/2014/main" id="{C93209BD-0D34-486E-81C0-87B98DD3BF00}"/>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17" name="TextBox 16">
                <a:extLst>
                  <a:ext uri="{FF2B5EF4-FFF2-40B4-BE49-F238E27FC236}">
                    <a16:creationId xmlns:a16="http://schemas.microsoft.com/office/drawing/2014/main" id="{0A3BCE78-538C-4743-97B2-F641B5421AE4}"/>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18" name="Group 17">
                <a:extLst>
                  <a:ext uri="{FF2B5EF4-FFF2-40B4-BE49-F238E27FC236}">
                    <a16:creationId xmlns:a16="http://schemas.microsoft.com/office/drawing/2014/main" id="{9C7572B0-A9F1-43BA-9997-1DA06805A1B0}"/>
                  </a:ext>
                </a:extLst>
              </p:cNvPr>
              <p:cNvGrpSpPr/>
              <p:nvPr/>
            </p:nvGrpSpPr>
            <p:grpSpPr>
              <a:xfrm>
                <a:off x="944604" y="2407350"/>
                <a:ext cx="9144001" cy="835753"/>
                <a:chOff x="1248659" y="4429284"/>
                <a:chExt cx="10356948" cy="1061461"/>
              </a:xfrm>
            </p:grpSpPr>
            <p:sp>
              <p:nvSpPr>
                <p:cNvPr id="30" name="TextBox 29">
                  <a:extLst>
                    <a:ext uri="{FF2B5EF4-FFF2-40B4-BE49-F238E27FC236}">
                      <a16:creationId xmlns:a16="http://schemas.microsoft.com/office/drawing/2014/main" id="{2DA974D7-CF00-4532-AEC8-24D46781A52F}"/>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31" name="TextBox 30">
                  <a:extLst>
                    <a:ext uri="{FF2B5EF4-FFF2-40B4-BE49-F238E27FC236}">
                      <a16:creationId xmlns:a16="http://schemas.microsoft.com/office/drawing/2014/main" id="{F72E375E-4CFC-45F0-B06F-B351B2471302}"/>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32" name="TextBox 31">
                  <a:extLst>
                    <a:ext uri="{FF2B5EF4-FFF2-40B4-BE49-F238E27FC236}">
                      <a16:creationId xmlns:a16="http://schemas.microsoft.com/office/drawing/2014/main" id="{DF5A1F41-A37E-42BD-B614-0BAF99219D15}"/>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19" name="Group 18">
                <a:extLst>
                  <a:ext uri="{FF2B5EF4-FFF2-40B4-BE49-F238E27FC236}">
                    <a16:creationId xmlns:a16="http://schemas.microsoft.com/office/drawing/2014/main" id="{F9C224C2-1474-4F4D-B1DE-765CB9F6E5CA}"/>
                  </a:ext>
                </a:extLst>
              </p:cNvPr>
              <p:cNvGrpSpPr/>
              <p:nvPr/>
            </p:nvGrpSpPr>
            <p:grpSpPr>
              <a:xfrm>
                <a:off x="1104226" y="2030454"/>
                <a:ext cx="5853477" cy="231567"/>
                <a:chOff x="1214329" y="4578859"/>
                <a:chExt cx="5853477" cy="231567"/>
              </a:xfrm>
            </p:grpSpPr>
            <p:cxnSp>
              <p:nvCxnSpPr>
                <p:cNvPr id="26" name="Straight Connector 25">
                  <a:extLst>
                    <a:ext uri="{FF2B5EF4-FFF2-40B4-BE49-F238E27FC236}">
                      <a16:creationId xmlns:a16="http://schemas.microsoft.com/office/drawing/2014/main" id="{D04393D5-34C6-48E7-88CE-E3968A7FC635}"/>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BEA23C4-DD8B-4C42-8B97-3F8AA98BD79B}"/>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B65B6C0-82C6-4AD1-8F66-159EA45DD686}"/>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7EA34A1-5B7C-4605-A8B4-E11942A8375E}"/>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AC8F8274-9C8C-4382-A5B7-1C373194F4DF}"/>
                  </a:ext>
                </a:extLst>
              </p:cNvPr>
              <p:cNvGrpSpPr/>
              <p:nvPr/>
            </p:nvGrpSpPr>
            <p:grpSpPr>
              <a:xfrm>
                <a:off x="1114373" y="2506534"/>
                <a:ext cx="5853477" cy="231567"/>
                <a:chOff x="1214329" y="4578859"/>
                <a:chExt cx="5853477" cy="231567"/>
              </a:xfrm>
            </p:grpSpPr>
            <p:cxnSp>
              <p:nvCxnSpPr>
                <p:cNvPr id="21" name="Straight Connector 20">
                  <a:extLst>
                    <a:ext uri="{FF2B5EF4-FFF2-40B4-BE49-F238E27FC236}">
                      <a16:creationId xmlns:a16="http://schemas.microsoft.com/office/drawing/2014/main" id="{D916FAC9-D79F-4A3D-AF28-DC918F6060E1}"/>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7679773-4EAF-4986-83A7-E6F235C7D2DC}"/>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5826CA0-63E2-4238-9901-D114071EE1F2}"/>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1D6ED3A-3883-49F8-B1EC-4EEBDDE5ED9B}"/>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2" name="TextBox 11">
              <a:extLst>
                <a:ext uri="{FF2B5EF4-FFF2-40B4-BE49-F238E27FC236}">
                  <a16:creationId xmlns:a16="http://schemas.microsoft.com/office/drawing/2014/main" id="{66080E4B-925C-4705-8C6E-9D257230D9CF}"/>
                </a:ext>
              </a:extLst>
            </p:cNvPr>
            <p:cNvSpPr txBox="1"/>
            <p:nvPr/>
          </p:nvSpPr>
          <p:spPr>
            <a:xfrm>
              <a:off x="6329555" y="4937746"/>
              <a:ext cx="785894" cy="461665"/>
            </a:xfrm>
            <a:prstGeom prst="rect">
              <a:avLst/>
            </a:prstGeom>
            <a:noFill/>
            <a:ln>
              <a:solidFill>
                <a:schemeClr val="tx1"/>
              </a:solidFill>
            </a:ln>
          </p:spPr>
          <p:txBody>
            <a:bodyPr wrap="square" rtlCol="0">
              <a:spAutoFit/>
            </a:bodyPr>
            <a:lstStyle/>
            <a:p>
              <a:endParaRPr lang="en-GB" sz="2400" dirty="0">
                <a:latin typeface="Arial" panose="020B0604020202020204" pitchFamily="34" charset="0"/>
                <a:cs typeface="Arial" panose="020B0604020202020204" pitchFamily="34" charset="0"/>
              </a:endParaRPr>
            </a:p>
          </p:txBody>
        </p:sp>
      </p:grpSp>
      <p:grpSp>
        <p:nvGrpSpPr>
          <p:cNvPr id="33" name="Group 32" descr="Double number line with 0, 2 and 11 marked on the top, number of nights stay, line and 0, 50, blank space on the bottom, cost in pounds, line. A line jumping from 2 to 11 shows 'multiplied by five point five'. ">
            <a:extLst>
              <a:ext uri="{FF2B5EF4-FFF2-40B4-BE49-F238E27FC236}">
                <a16:creationId xmlns:a16="http://schemas.microsoft.com/office/drawing/2014/main" id="{F91EACD1-9119-4C73-85A8-215ED9DF9C2C}"/>
              </a:ext>
            </a:extLst>
          </p:cNvPr>
          <p:cNvGrpSpPr/>
          <p:nvPr/>
        </p:nvGrpSpPr>
        <p:grpSpPr>
          <a:xfrm>
            <a:off x="917966" y="3188660"/>
            <a:ext cx="9144001" cy="3014665"/>
            <a:chOff x="972158" y="3122444"/>
            <a:chExt cx="9144001" cy="3014665"/>
          </a:xfrm>
        </p:grpSpPr>
        <p:grpSp>
          <p:nvGrpSpPr>
            <p:cNvPr id="34" name="Group 33">
              <a:extLst>
                <a:ext uri="{FF2B5EF4-FFF2-40B4-BE49-F238E27FC236}">
                  <a16:creationId xmlns:a16="http://schemas.microsoft.com/office/drawing/2014/main" id="{CFE9C1BF-0278-4B29-9C69-9B1A1E5365F1}"/>
                </a:ext>
              </a:extLst>
            </p:cNvPr>
            <p:cNvGrpSpPr/>
            <p:nvPr/>
          </p:nvGrpSpPr>
          <p:grpSpPr>
            <a:xfrm>
              <a:off x="972158" y="3185853"/>
              <a:ext cx="9144001" cy="2951256"/>
              <a:chOff x="944604" y="979760"/>
              <a:chExt cx="9144001" cy="2951256"/>
            </a:xfrm>
          </p:grpSpPr>
          <p:sp>
            <p:nvSpPr>
              <p:cNvPr id="37" name="Rectangle 36">
                <a:extLst>
                  <a:ext uri="{FF2B5EF4-FFF2-40B4-BE49-F238E27FC236}">
                    <a16:creationId xmlns:a16="http://schemas.microsoft.com/office/drawing/2014/main" id="{16AE280A-5A87-45CA-A407-8193DD675BC5}"/>
                  </a:ext>
                </a:extLst>
              </p:cNvPr>
              <p:cNvSpPr/>
              <p:nvPr/>
            </p:nvSpPr>
            <p:spPr>
              <a:xfrm>
                <a:off x="944604" y="979760"/>
                <a:ext cx="9015985" cy="2951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86CE36A6-4ECC-4ADD-A231-9E80A94FE36B}"/>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39" name="TextBox 38">
                <a:extLst>
                  <a:ext uri="{FF2B5EF4-FFF2-40B4-BE49-F238E27FC236}">
                    <a16:creationId xmlns:a16="http://schemas.microsoft.com/office/drawing/2014/main" id="{781BD164-949A-40EC-BA5C-2260BAD51BB2}"/>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40" name="TextBox 39">
                <a:extLst>
                  <a:ext uri="{FF2B5EF4-FFF2-40B4-BE49-F238E27FC236}">
                    <a16:creationId xmlns:a16="http://schemas.microsoft.com/office/drawing/2014/main" id="{37EFCA28-A854-448A-9AC1-064FC369A07E}"/>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41" name="TextBox 40">
                <a:extLst>
                  <a:ext uri="{FF2B5EF4-FFF2-40B4-BE49-F238E27FC236}">
                    <a16:creationId xmlns:a16="http://schemas.microsoft.com/office/drawing/2014/main" id="{0118913C-CDEE-47FB-863A-5F68EAC97650}"/>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42" name="Group 41">
                <a:extLst>
                  <a:ext uri="{FF2B5EF4-FFF2-40B4-BE49-F238E27FC236}">
                    <a16:creationId xmlns:a16="http://schemas.microsoft.com/office/drawing/2014/main" id="{2FC991B6-6792-4AFB-A673-D198BECA6CEA}"/>
                  </a:ext>
                </a:extLst>
              </p:cNvPr>
              <p:cNvGrpSpPr/>
              <p:nvPr/>
            </p:nvGrpSpPr>
            <p:grpSpPr>
              <a:xfrm>
                <a:off x="944604" y="2407350"/>
                <a:ext cx="9144001" cy="835753"/>
                <a:chOff x="1248659" y="4429284"/>
                <a:chExt cx="10356948" cy="1061461"/>
              </a:xfrm>
            </p:grpSpPr>
            <p:sp>
              <p:nvSpPr>
                <p:cNvPr id="54" name="TextBox 53">
                  <a:extLst>
                    <a:ext uri="{FF2B5EF4-FFF2-40B4-BE49-F238E27FC236}">
                      <a16:creationId xmlns:a16="http://schemas.microsoft.com/office/drawing/2014/main" id="{7B6ABA10-426F-46F9-80A7-0E6F349F8315}"/>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55" name="TextBox 54">
                  <a:extLst>
                    <a:ext uri="{FF2B5EF4-FFF2-40B4-BE49-F238E27FC236}">
                      <a16:creationId xmlns:a16="http://schemas.microsoft.com/office/drawing/2014/main" id="{E12D8BA7-9533-4D4E-A578-352A62B53F54}"/>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56" name="TextBox 55">
                  <a:extLst>
                    <a:ext uri="{FF2B5EF4-FFF2-40B4-BE49-F238E27FC236}">
                      <a16:creationId xmlns:a16="http://schemas.microsoft.com/office/drawing/2014/main" id="{9FA0D95A-5246-4712-9255-29122D532C34}"/>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43" name="Group 42">
                <a:extLst>
                  <a:ext uri="{FF2B5EF4-FFF2-40B4-BE49-F238E27FC236}">
                    <a16:creationId xmlns:a16="http://schemas.microsoft.com/office/drawing/2014/main" id="{1CF59036-98C0-4783-8A1F-3A69478D57B3}"/>
                  </a:ext>
                </a:extLst>
              </p:cNvPr>
              <p:cNvGrpSpPr/>
              <p:nvPr/>
            </p:nvGrpSpPr>
            <p:grpSpPr>
              <a:xfrm>
                <a:off x="1104226" y="2030454"/>
                <a:ext cx="5853477" cy="231567"/>
                <a:chOff x="1214329" y="4578859"/>
                <a:chExt cx="5853477" cy="231567"/>
              </a:xfrm>
            </p:grpSpPr>
            <p:cxnSp>
              <p:nvCxnSpPr>
                <p:cNvPr id="50" name="Straight Connector 49">
                  <a:extLst>
                    <a:ext uri="{FF2B5EF4-FFF2-40B4-BE49-F238E27FC236}">
                      <a16:creationId xmlns:a16="http://schemas.microsoft.com/office/drawing/2014/main" id="{13E1C1FC-B796-4B27-996A-BBF3981AA28F}"/>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63A2974-BDC9-43E0-A80F-2BF24C88D884}"/>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D8FC5DD-1DB4-41D0-88C4-A7CC4D5EF0C0}"/>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5F86D86C-5670-4650-AA1A-A557FFC034FB}"/>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 name="Group 43">
                <a:extLst>
                  <a:ext uri="{FF2B5EF4-FFF2-40B4-BE49-F238E27FC236}">
                    <a16:creationId xmlns:a16="http://schemas.microsoft.com/office/drawing/2014/main" id="{18ED1E16-17E9-4660-B5DA-20157118E908}"/>
                  </a:ext>
                </a:extLst>
              </p:cNvPr>
              <p:cNvGrpSpPr/>
              <p:nvPr/>
            </p:nvGrpSpPr>
            <p:grpSpPr>
              <a:xfrm>
                <a:off x="1114373" y="2506534"/>
                <a:ext cx="5853477" cy="231567"/>
                <a:chOff x="1214329" y="4578859"/>
                <a:chExt cx="5853477" cy="231567"/>
              </a:xfrm>
            </p:grpSpPr>
            <p:cxnSp>
              <p:nvCxnSpPr>
                <p:cNvPr id="46" name="Straight Connector 45">
                  <a:extLst>
                    <a:ext uri="{FF2B5EF4-FFF2-40B4-BE49-F238E27FC236}">
                      <a16:creationId xmlns:a16="http://schemas.microsoft.com/office/drawing/2014/main" id="{627E63FC-8A58-4E5D-873A-C65A6B0095F2}"/>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1BCE6A1-A563-45E6-BF2E-E9061060DAC5}"/>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357C48-BBF8-45A5-92BC-203ACC31262D}"/>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95CD577-7C41-499B-90FD-1BC81A7B2401}"/>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Arc 44">
                <a:extLst>
                  <a:ext uri="{FF2B5EF4-FFF2-40B4-BE49-F238E27FC236}">
                    <a16:creationId xmlns:a16="http://schemas.microsoft.com/office/drawing/2014/main" id="{5C478557-7300-4AD4-AAF1-382F45966741}"/>
                  </a:ext>
                </a:extLst>
              </p:cNvPr>
              <p:cNvSpPr/>
              <p:nvPr/>
            </p:nvSpPr>
            <p:spPr>
              <a:xfrm>
                <a:off x="2149811" y="1347112"/>
                <a:ext cx="4490346" cy="766098"/>
              </a:xfrm>
              <a:prstGeom prst="arc">
                <a:avLst>
                  <a:gd name="adj1" fmla="val 10813071"/>
                  <a:gd name="adj2" fmla="val 13123"/>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35" name="TextBox 34">
              <a:extLst>
                <a:ext uri="{FF2B5EF4-FFF2-40B4-BE49-F238E27FC236}">
                  <a16:creationId xmlns:a16="http://schemas.microsoft.com/office/drawing/2014/main" id="{5B9B0984-7FEF-4CEA-A65F-30B99FC4A7D6}"/>
                </a:ext>
              </a:extLst>
            </p:cNvPr>
            <p:cNvSpPr txBox="1"/>
            <p:nvPr/>
          </p:nvSpPr>
          <p:spPr>
            <a:xfrm>
              <a:off x="3919904" y="3122444"/>
              <a:ext cx="1285583"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 5.5</a:t>
              </a:r>
            </a:p>
          </p:txBody>
        </p:sp>
        <p:sp>
          <p:nvSpPr>
            <p:cNvPr id="36" name="TextBox 35">
              <a:extLst>
                <a:ext uri="{FF2B5EF4-FFF2-40B4-BE49-F238E27FC236}">
                  <a16:creationId xmlns:a16="http://schemas.microsoft.com/office/drawing/2014/main" id="{CA877E81-0EBB-472C-B4F7-897B95828648}"/>
                </a:ext>
              </a:extLst>
            </p:cNvPr>
            <p:cNvSpPr txBox="1"/>
            <p:nvPr/>
          </p:nvSpPr>
          <p:spPr>
            <a:xfrm>
              <a:off x="6329555" y="4937746"/>
              <a:ext cx="785894" cy="461665"/>
            </a:xfrm>
            <a:prstGeom prst="rect">
              <a:avLst/>
            </a:prstGeom>
            <a:noFill/>
            <a:ln>
              <a:solidFill>
                <a:schemeClr val="tx1"/>
              </a:solidFill>
            </a:ln>
          </p:spPr>
          <p:txBody>
            <a:bodyPr wrap="square" rtlCol="0">
              <a:spAutoFit/>
            </a:bodyPr>
            <a:lstStyle/>
            <a:p>
              <a:endParaRPr lang="en-GB" sz="2400" dirty="0">
                <a:latin typeface="Arial" panose="020B0604020202020204" pitchFamily="34" charset="0"/>
                <a:cs typeface="Arial" panose="020B0604020202020204" pitchFamily="34" charset="0"/>
              </a:endParaRPr>
            </a:p>
          </p:txBody>
        </p:sp>
      </p:grpSp>
      <p:grpSp>
        <p:nvGrpSpPr>
          <p:cNvPr id="57" name="Group 56" descr="Double number line with 0, 2 and 11 marked on the top, number of nights stay, line and 0, 50, blank answer space on the corresponding bottom, cost in pounds, line. A line jumping from 2 to 11 shows 'multiplied by five point five' and another from 50 to the blank box shows 'multiplied by five point five' with the answer 275 filled in. ">
            <a:extLst>
              <a:ext uri="{FF2B5EF4-FFF2-40B4-BE49-F238E27FC236}">
                <a16:creationId xmlns:a16="http://schemas.microsoft.com/office/drawing/2014/main" id="{EA2DDA5D-C4D2-4EC1-8C2C-B15789397E87}"/>
              </a:ext>
            </a:extLst>
          </p:cNvPr>
          <p:cNvGrpSpPr/>
          <p:nvPr/>
        </p:nvGrpSpPr>
        <p:grpSpPr>
          <a:xfrm>
            <a:off x="918371" y="3126240"/>
            <a:ext cx="9144001" cy="3199946"/>
            <a:chOff x="972158" y="3067969"/>
            <a:chExt cx="9144001" cy="3199946"/>
          </a:xfrm>
        </p:grpSpPr>
        <p:grpSp>
          <p:nvGrpSpPr>
            <p:cNvPr id="58" name="Group 57">
              <a:extLst>
                <a:ext uri="{FF2B5EF4-FFF2-40B4-BE49-F238E27FC236}">
                  <a16:creationId xmlns:a16="http://schemas.microsoft.com/office/drawing/2014/main" id="{198DC073-F64A-437E-B771-680D4D591988}"/>
                </a:ext>
              </a:extLst>
            </p:cNvPr>
            <p:cNvGrpSpPr/>
            <p:nvPr/>
          </p:nvGrpSpPr>
          <p:grpSpPr>
            <a:xfrm>
              <a:off x="972158" y="3067969"/>
              <a:ext cx="9144001" cy="3199946"/>
              <a:chOff x="944604" y="861876"/>
              <a:chExt cx="9144001" cy="3199946"/>
            </a:xfrm>
          </p:grpSpPr>
          <p:sp>
            <p:nvSpPr>
              <p:cNvPr id="63" name="Rectangle 62">
                <a:extLst>
                  <a:ext uri="{FF2B5EF4-FFF2-40B4-BE49-F238E27FC236}">
                    <a16:creationId xmlns:a16="http://schemas.microsoft.com/office/drawing/2014/main" id="{15C6BB78-56B5-469B-9A35-02BEC2C3B85B}"/>
                  </a:ext>
                </a:extLst>
              </p:cNvPr>
              <p:cNvSpPr/>
              <p:nvPr/>
            </p:nvSpPr>
            <p:spPr>
              <a:xfrm>
                <a:off x="944604" y="861876"/>
                <a:ext cx="8863585" cy="31999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a:extLst>
                  <a:ext uri="{FF2B5EF4-FFF2-40B4-BE49-F238E27FC236}">
                    <a16:creationId xmlns:a16="http://schemas.microsoft.com/office/drawing/2014/main" id="{3878742A-4D2A-42FA-AA65-49FE5FA7BEF6}"/>
                  </a:ext>
                </a:extLst>
              </p:cNvPr>
              <p:cNvSpPr txBox="1"/>
              <p:nvPr/>
            </p:nvSpPr>
            <p:spPr>
              <a:xfrm>
                <a:off x="944604" y="163657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65" name="TextBox 64">
                <a:extLst>
                  <a:ext uri="{FF2B5EF4-FFF2-40B4-BE49-F238E27FC236}">
                    <a16:creationId xmlns:a16="http://schemas.microsoft.com/office/drawing/2014/main" id="{6F3B3E3A-0CF2-4774-A171-D18735DCDBF1}"/>
                  </a:ext>
                </a:extLst>
              </p:cNvPr>
              <p:cNvSpPr txBox="1"/>
              <p:nvPr/>
            </p:nvSpPr>
            <p:spPr>
              <a:xfrm>
                <a:off x="1962060" y="1626268"/>
                <a:ext cx="525006"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a:t>
                </a:r>
              </a:p>
            </p:txBody>
          </p:sp>
          <p:sp>
            <p:nvSpPr>
              <p:cNvPr id="66" name="TextBox 65">
                <a:extLst>
                  <a:ext uri="{FF2B5EF4-FFF2-40B4-BE49-F238E27FC236}">
                    <a16:creationId xmlns:a16="http://schemas.microsoft.com/office/drawing/2014/main" id="{FD88E17B-3073-4A3A-9C04-54104F23F994}"/>
                  </a:ext>
                </a:extLst>
              </p:cNvPr>
              <p:cNvSpPr txBox="1"/>
              <p:nvPr/>
            </p:nvSpPr>
            <p:spPr>
              <a:xfrm>
                <a:off x="6368241" y="1633103"/>
                <a:ext cx="78589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11</a:t>
                </a:r>
              </a:p>
            </p:txBody>
          </p:sp>
          <p:sp>
            <p:nvSpPr>
              <p:cNvPr id="67" name="TextBox 66">
                <a:extLst>
                  <a:ext uri="{FF2B5EF4-FFF2-40B4-BE49-F238E27FC236}">
                    <a16:creationId xmlns:a16="http://schemas.microsoft.com/office/drawing/2014/main" id="{A5CAA54B-1E73-4CD8-99BA-1531DE8A15BB}"/>
                  </a:ext>
                </a:extLst>
              </p:cNvPr>
              <p:cNvSpPr txBox="1"/>
              <p:nvPr/>
            </p:nvSpPr>
            <p:spPr>
              <a:xfrm>
                <a:off x="7073408" y="1891026"/>
                <a:ext cx="301519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 of nights stay</a:t>
                </a:r>
              </a:p>
            </p:txBody>
          </p:sp>
          <p:grpSp>
            <p:nvGrpSpPr>
              <p:cNvPr id="68" name="Group 67">
                <a:extLst>
                  <a:ext uri="{FF2B5EF4-FFF2-40B4-BE49-F238E27FC236}">
                    <a16:creationId xmlns:a16="http://schemas.microsoft.com/office/drawing/2014/main" id="{441244F2-1AD2-43C8-A624-334AD0E05590}"/>
                  </a:ext>
                </a:extLst>
              </p:cNvPr>
              <p:cNvGrpSpPr/>
              <p:nvPr/>
            </p:nvGrpSpPr>
            <p:grpSpPr>
              <a:xfrm>
                <a:off x="944604" y="2407350"/>
                <a:ext cx="9144001" cy="835753"/>
                <a:chOff x="1248659" y="4429284"/>
                <a:chExt cx="10356948" cy="1061461"/>
              </a:xfrm>
            </p:grpSpPr>
            <p:sp>
              <p:nvSpPr>
                <p:cNvPr id="80" name="TextBox 79">
                  <a:extLst>
                    <a:ext uri="{FF2B5EF4-FFF2-40B4-BE49-F238E27FC236}">
                      <a16:creationId xmlns:a16="http://schemas.microsoft.com/office/drawing/2014/main" id="{520D73A5-424F-474A-9F7A-6C28641F9DD7}"/>
                    </a:ext>
                  </a:extLst>
                </p:cNvPr>
                <p:cNvSpPr txBox="1"/>
                <p:nvPr/>
              </p:nvSpPr>
              <p:spPr>
                <a:xfrm>
                  <a:off x="1248659" y="4904400"/>
                  <a:ext cx="594648"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0</a:t>
                  </a:r>
                </a:p>
              </p:txBody>
            </p:sp>
            <p:sp>
              <p:nvSpPr>
                <p:cNvPr id="81" name="TextBox 80">
                  <a:extLst>
                    <a:ext uri="{FF2B5EF4-FFF2-40B4-BE49-F238E27FC236}">
                      <a16:creationId xmlns:a16="http://schemas.microsoft.com/office/drawing/2014/main" id="{453E9497-9C10-4AC7-9F66-6E03A31314A1}"/>
                    </a:ext>
                  </a:extLst>
                </p:cNvPr>
                <p:cNvSpPr txBox="1"/>
                <p:nvPr/>
              </p:nvSpPr>
              <p:spPr>
                <a:xfrm>
                  <a:off x="2313995" y="4891306"/>
                  <a:ext cx="704973"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50</a:t>
                  </a:r>
                </a:p>
              </p:txBody>
            </p:sp>
            <p:sp>
              <p:nvSpPr>
                <p:cNvPr id="82" name="TextBox 81">
                  <a:extLst>
                    <a:ext uri="{FF2B5EF4-FFF2-40B4-BE49-F238E27FC236}">
                      <a16:creationId xmlns:a16="http://schemas.microsoft.com/office/drawing/2014/main" id="{FB42B9A6-833B-4B63-ADDC-571D9B771983}"/>
                    </a:ext>
                  </a:extLst>
                </p:cNvPr>
                <p:cNvSpPr txBox="1"/>
                <p:nvPr/>
              </p:nvSpPr>
              <p:spPr>
                <a:xfrm>
                  <a:off x="8190446" y="4429284"/>
                  <a:ext cx="3415161" cy="58634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Cost (£)</a:t>
                  </a:r>
                </a:p>
              </p:txBody>
            </p:sp>
          </p:grpSp>
          <p:grpSp>
            <p:nvGrpSpPr>
              <p:cNvPr id="69" name="Group 68">
                <a:extLst>
                  <a:ext uri="{FF2B5EF4-FFF2-40B4-BE49-F238E27FC236}">
                    <a16:creationId xmlns:a16="http://schemas.microsoft.com/office/drawing/2014/main" id="{FDE4D89A-8707-419D-AD24-57288D63A9B7}"/>
                  </a:ext>
                </a:extLst>
              </p:cNvPr>
              <p:cNvGrpSpPr/>
              <p:nvPr/>
            </p:nvGrpSpPr>
            <p:grpSpPr>
              <a:xfrm>
                <a:off x="1104226" y="2030454"/>
                <a:ext cx="5853477" cy="231567"/>
                <a:chOff x="1214329" y="4578859"/>
                <a:chExt cx="5853477" cy="231567"/>
              </a:xfrm>
            </p:grpSpPr>
            <p:cxnSp>
              <p:nvCxnSpPr>
                <p:cNvPr id="76" name="Straight Connector 75">
                  <a:extLst>
                    <a:ext uri="{FF2B5EF4-FFF2-40B4-BE49-F238E27FC236}">
                      <a16:creationId xmlns:a16="http://schemas.microsoft.com/office/drawing/2014/main" id="{B1572800-9031-4D16-8253-293E97394BCF}"/>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54B74D5-D9C7-4475-BCD6-28111BD3A27D}"/>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D7DE2BAB-65C7-46B6-89E8-3A0061CCBA54}"/>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896EFEE5-9C36-4BE0-BBCA-467C03798AB5}"/>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C96D2354-E052-4F08-8820-B707D8FAC36C}"/>
                  </a:ext>
                </a:extLst>
              </p:cNvPr>
              <p:cNvGrpSpPr/>
              <p:nvPr/>
            </p:nvGrpSpPr>
            <p:grpSpPr>
              <a:xfrm>
                <a:off x="1114373" y="2506534"/>
                <a:ext cx="5853477" cy="231567"/>
                <a:chOff x="1214329" y="4578859"/>
                <a:chExt cx="5853477" cy="231567"/>
              </a:xfrm>
            </p:grpSpPr>
            <p:cxnSp>
              <p:nvCxnSpPr>
                <p:cNvPr id="72" name="Straight Connector 71">
                  <a:extLst>
                    <a:ext uri="{FF2B5EF4-FFF2-40B4-BE49-F238E27FC236}">
                      <a16:creationId xmlns:a16="http://schemas.microsoft.com/office/drawing/2014/main" id="{009D2F1C-5905-4A52-A660-E9E81C97A59A}"/>
                    </a:ext>
                  </a:extLst>
                </p:cNvPr>
                <p:cNvCxnSpPr/>
                <p:nvPr/>
              </p:nvCxnSpPr>
              <p:spPr>
                <a:xfrm>
                  <a:off x="1214329" y="4694642"/>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914ECDC3-0B43-4D1D-AFF4-4ECBC8A81AE1}"/>
                    </a:ext>
                  </a:extLst>
                </p:cNvPr>
                <p:cNvCxnSpPr>
                  <a:cxnSpLocks/>
                </p:cNvCxnSpPr>
                <p:nvPr/>
              </p:nvCxnSpPr>
              <p:spPr>
                <a:xfrm flipV="1">
                  <a:off x="1224476"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5831CB1-973D-4C07-8AE4-E641299CBA6D}"/>
                    </a:ext>
                  </a:extLst>
                </p:cNvPr>
                <p:cNvCxnSpPr>
                  <a:cxnSpLocks/>
                </p:cNvCxnSpPr>
                <p:nvPr/>
              </p:nvCxnSpPr>
              <p:spPr>
                <a:xfrm flipV="1">
                  <a:off x="226237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06242039-6B78-4760-982A-0A6B37CE1BE7}"/>
                    </a:ext>
                  </a:extLst>
                </p:cNvPr>
                <p:cNvCxnSpPr>
                  <a:cxnSpLocks/>
                </p:cNvCxnSpPr>
                <p:nvPr/>
              </p:nvCxnSpPr>
              <p:spPr>
                <a:xfrm flipV="1">
                  <a:off x="6750264" y="4578859"/>
                  <a:ext cx="0" cy="2315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1" name="Arc 70">
                <a:extLst>
                  <a:ext uri="{FF2B5EF4-FFF2-40B4-BE49-F238E27FC236}">
                    <a16:creationId xmlns:a16="http://schemas.microsoft.com/office/drawing/2014/main" id="{A6575F70-D08E-4762-9B36-9B82AEE1262B}"/>
                  </a:ext>
                </a:extLst>
              </p:cNvPr>
              <p:cNvSpPr/>
              <p:nvPr/>
            </p:nvSpPr>
            <p:spPr>
              <a:xfrm>
                <a:off x="2149811" y="1251829"/>
                <a:ext cx="4490346" cy="861381"/>
              </a:xfrm>
              <a:prstGeom prst="arc">
                <a:avLst>
                  <a:gd name="adj1" fmla="val 10813071"/>
                  <a:gd name="adj2" fmla="val 102144"/>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59" name="TextBox 58">
              <a:extLst>
                <a:ext uri="{FF2B5EF4-FFF2-40B4-BE49-F238E27FC236}">
                  <a16:creationId xmlns:a16="http://schemas.microsoft.com/office/drawing/2014/main" id="{7107833C-9FD3-4C5F-84F9-FFCBFC8051B2}"/>
                </a:ext>
              </a:extLst>
            </p:cNvPr>
            <p:cNvSpPr txBox="1"/>
            <p:nvPr/>
          </p:nvSpPr>
          <p:spPr>
            <a:xfrm>
              <a:off x="3919904" y="3067969"/>
              <a:ext cx="1285583"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×5.5</a:t>
              </a:r>
            </a:p>
          </p:txBody>
        </p:sp>
        <p:sp>
          <p:nvSpPr>
            <p:cNvPr id="60" name="Arc 59">
              <a:extLst>
                <a:ext uri="{FF2B5EF4-FFF2-40B4-BE49-F238E27FC236}">
                  <a16:creationId xmlns:a16="http://schemas.microsoft.com/office/drawing/2014/main" id="{65E7DB3E-591F-4CC3-B841-9CC3E3919028}"/>
                </a:ext>
              </a:extLst>
            </p:cNvPr>
            <p:cNvSpPr/>
            <p:nvPr/>
          </p:nvSpPr>
          <p:spPr>
            <a:xfrm rot="10800000">
              <a:off x="2223933" y="4961317"/>
              <a:ext cx="4358361" cy="861381"/>
            </a:xfrm>
            <a:prstGeom prst="arc">
              <a:avLst>
                <a:gd name="adj1" fmla="val 10813071"/>
                <a:gd name="adj2" fmla="val 21521918"/>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1" name="TextBox 60">
              <a:extLst>
                <a:ext uri="{FF2B5EF4-FFF2-40B4-BE49-F238E27FC236}">
                  <a16:creationId xmlns:a16="http://schemas.microsoft.com/office/drawing/2014/main" id="{DCC28D65-4D10-4608-9400-4DB429D79BF9}"/>
                </a:ext>
              </a:extLst>
            </p:cNvPr>
            <p:cNvSpPr txBox="1"/>
            <p:nvPr/>
          </p:nvSpPr>
          <p:spPr>
            <a:xfrm>
              <a:off x="3919903" y="5806250"/>
              <a:ext cx="1285583" cy="461665"/>
            </a:xfrm>
            <a:prstGeom prst="rect">
              <a:avLst/>
            </a:prstGeom>
            <a:noFill/>
          </p:spPr>
          <p:txBody>
            <a:bodyPr wrap="square" rtlCol="0">
              <a:spAutoFit/>
            </a:bodyPr>
            <a:lstStyle/>
            <a:p>
              <a:r>
                <a:rPr lang="en-GB" sz="2400" b="1" dirty="0">
                  <a:solidFill>
                    <a:srgbClr val="BE0064"/>
                  </a:solidFill>
                  <a:latin typeface="Arial" panose="020B0604020202020204" pitchFamily="34" charset="0"/>
                  <a:cs typeface="Arial" panose="020B0604020202020204" pitchFamily="34" charset="0"/>
                </a:rPr>
                <a:t>×5.5</a:t>
              </a:r>
            </a:p>
          </p:txBody>
        </p:sp>
        <p:sp>
          <p:nvSpPr>
            <p:cNvPr id="62" name="TextBox 61">
              <a:extLst>
                <a:ext uri="{FF2B5EF4-FFF2-40B4-BE49-F238E27FC236}">
                  <a16:creationId xmlns:a16="http://schemas.microsoft.com/office/drawing/2014/main" id="{44266560-AC9F-4F9D-B2C4-E716364CFC23}"/>
                </a:ext>
              </a:extLst>
            </p:cNvPr>
            <p:cNvSpPr txBox="1"/>
            <p:nvPr/>
          </p:nvSpPr>
          <p:spPr>
            <a:xfrm>
              <a:off x="6329555" y="4937746"/>
              <a:ext cx="785894" cy="461665"/>
            </a:xfrm>
            <a:prstGeom prst="rect">
              <a:avLst/>
            </a:prstGeom>
            <a:noFill/>
            <a:ln>
              <a:solidFill>
                <a:schemeClr val="tx1"/>
              </a:solidFill>
            </a:ln>
          </p:spPr>
          <p:txBody>
            <a:bodyPr wrap="square" rtlCol="0">
              <a:spAutoFit/>
            </a:bodyPr>
            <a:lstStyle/>
            <a:p>
              <a:r>
                <a:rPr lang="en-GB" sz="2400" dirty="0">
                  <a:solidFill>
                    <a:srgbClr val="BE0064"/>
                  </a:solidFill>
                  <a:latin typeface="Arial" panose="020B0604020202020204" pitchFamily="34" charset="0"/>
                  <a:cs typeface="Arial" panose="020B0604020202020204" pitchFamily="34" charset="0"/>
                </a:rPr>
                <a:t>275</a:t>
              </a:r>
            </a:p>
          </p:txBody>
        </p:sp>
      </p:grpSp>
    </p:spTree>
    <p:extLst>
      <p:ext uri="{BB962C8B-B14F-4D97-AF65-F5344CB8AC3E}">
        <p14:creationId xmlns:p14="http://schemas.microsoft.com/office/powerpoint/2010/main" val="266184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0469"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Approaches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15" name="Isosceles Triangle 14">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0F82D19D-1FB9-47B5-A87D-36C07F3B87C2}"/>
              </a:ext>
            </a:extLst>
          </p:cNvPr>
          <p:cNvSpPr txBox="1"/>
          <p:nvPr/>
        </p:nvSpPr>
        <p:spPr>
          <a:xfrm>
            <a:off x="10562" y="112167"/>
            <a:ext cx="1406193" cy="398995"/>
          </a:xfrm>
          <a:prstGeom prst="rect">
            <a:avLst/>
          </a:prstGeom>
          <a:solidFill>
            <a:srgbClr val="BE0064"/>
          </a:solidFill>
          <a:ln>
            <a:solidFill>
              <a:srgbClr val="BE0064"/>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6" name="Rounded Rectangle 1">
            <a:hlinkClick r:id="rId3" action="ppaction://hlinksldjump"/>
            <a:extLst>
              <a:ext uri="{FF2B5EF4-FFF2-40B4-BE49-F238E27FC236}">
                <a16:creationId xmlns:a16="http://schemas.microsoft.com/office/drawing/2014/main" id="{56466382-51C2-4A36-A461-D4A6FAB99543}"/>
              </a:ext>
            </a:extLst>
          </p:cNvPr>
          <p:cNvSpPr/>
          <p:nvPr/>
        </p:nvSpPr>
        <p:spPr>
          <a:xfrm>
            <a:off x="963844" y="1191346"/>
            <a:ext cx="3697056" cy="646986"/>
          </a:xfrm>
          <a:prstGeom prst="roundRect">
            <a:avLst/>
          </a:prstGeom>
          <a:solidFill>
            <a:schemeClr val="bg1"/>
          </a:solidFill>
          <a:ln>
            <a:solidFill>
              <a:schemeClr val="bg1"/>
            </a:solidFill>
          </a:ln>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Ava’s approach</a:t>
            </a:r>
          </a:p>
        </p:txBody>
      </p:sp>
      <p:sp>
        <p:nvSpPr>
          <p:cNvPr id="24" name="Rectangle 23">
            <a:extLst>
              <a:ext uri="{FF2B5EF4-FFF2-40B4-BE49-F238E27FC236}">
                <a16:creationId xmlns:a16="http://schemas.microsoft.com/office/drawing/2014/main" id="{D4E96381-02CC-4DD8-8F54-9DD454A8194F}"/>
              </a:ext>
              <a:ext uri="{C183D7F6-B498-43B3-948B-1728B52AA6E4}">
                <adec:decorative xmlns:adec="http://schemas.microsoft.com/office/drawing/2017/decorative" val="1"/>
              </a:ext>
            </a:extLst>
          </p:cNvPr>
          <p:cNvSpPr/>
          <p:nvPr/>
        </p:nvSpPr>
        <p:spPr>
          <a:xfrm>
            <a:off x="974141" y="1876314"/>
            <a:ext cx="5479159"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3" name="Group 32">
            <a:extLst>
              <a:ext uri="{FF2B5EF4-FFF2-40B4-BE49-F238E27FC236}">
                <a16:creationId xmlns:a16="http://schemas.microsoft.com/office/drawing/2014/main" id="{F887251A-9592-4F38-B34A-8CA4B0483C8D}"/>
              </a:ext>
              <a:ext uri="{C183D7F6-B498-43B3-948B-1728B52AA6E4}">
                <adec:decorative xmlns:adec="http://schemas.microsoft.com/office/drawing/2017/decorative" val="1"/>
              </a:ext>
            </a:extLst>
          </p:cNvPr>
          <p:cNvGrpSpPr/>
          <p:nvPr/>
        </p:nvGrpSpPr>
        <p:grpSpPr>
          <a:xfrm>
            <a:off x="963844" y="1972929"/>
            <a:ext cx="5637783" cy="1672702"/>
            <a:chOff x="305103" y="1972929"/>
            <a:chExt cx="5637783" cy="1672702"/>
          </a:xfrm>
        </p:grpSpPr>
        <p:grpSp>
          <p:nvGrpSpPr>
            <p:cNvPr id="34" name="Group 33">
              <a:extLst>
                <a:ext uri="{FF2B5EF4-FFF2-40B4-BE49-F238E27FC236}">
                  <a16:creationId xmlns:a16="http://schemas.microsoft.com/office/drawing/2014/main" id="{663CF4EA-63C6-4868-A109-C69F18DB9611}"/>
                </a:ext>
              </a:extLst>
            </p:cNvPr>
            <p:cNvGrpSpPr/>
            <p:nvPr/>
          </p:nvGrpSpPr>
          <p:grpSpPr>
            <a:xfrm>
              <a:off x="305103" y="1972929"/>
              <a:ext cx="2879568" cy="1646605"/>
              <a:chOff x="305103" y="1972929"/>
              <a:chExt cx="2879568" cy="1646605"/>
            </a:xfrm>
          </p:grpSpPr>
          <p:sp>
            <p:nvSpPr>
              <p:cNvPr id="38" name="TextBox 37">
                <a:extLst>
                  <a:ext uri="{FF2B5EF4-FFF2-40B4-BE49-F238E27FC236}">
                    <a16:creationId xmlns:a16="http://schemas.microsoft.com/office/drawing/2014/main" id="{66A56328-4AC8-4C9E-9969-914E71E358F2}"/>
                  </a:ext>
                </a:extLst>
              </p:cNvPr>
              <p:cNvSpPr txBox="1"/>
              <p:nvPr/>
            </p:nvSpPr>
            <p:spPr>
              <a:xfrm>
                <a:off x="305103" y="1972929"/>
                <a:ext cx="2879568" cy="1646605"/>
              </a:xfrm>
              <a:prstGeom prst="rect">
                <a:avLst/>
              </a:prstGeom>
              <a:noFill/>
            </p:spPr>
            <p:txBody>
              <a:bodyPr wrap="square" rtlCol="0">
                <a:spAutoFit/>
              </a:bodyPr>
              <a:lstStyle/>
              <a:p>
                <a:r>
                  <a:rPr lang="en-GB" sz="2400" dirty="0">
                    <a:latin typeface="Comic Sans MS" panose="030F0702030302020204" pitchFamily="66" charset="0"/>
                  </a:rPr>
                  <a:t>2 nights ➝ £50</a:t>
                </a:r>
              </a:p>
              <a:p>
                <a:r>
                  <a:rPr lang="en-GB" sz="2400" dirty="0">
                    <a:latin typeface="Comic Sans MS" panose="030F0702030302020204" pitchFamily="66" charset="0"/>
                  </a:rPr>
                  <a:t>2 nights ➝ £50</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£125</a:t>
                </a:r>
              </a:p>
            </p:txBody>
          </p:sp>
          <p:cxnSp>
            <p:nvCxnSpPr>
              <p:cNvPr id="39" name="Straight Connector 38">
                <a:extLst>
                  <a:ext uri="{FF2B5EF4-FFF2-40B4-BE49-F238E27FC236}">
                    <a16:creationId xmlns:a16="http://schemas.microsoft.com/office/drawing/2014/main" id="{DCFC6CF4-F517-48AC-901D-549CB9CAA37A}"/>
                  </a:ext>
                </a:extLst>
              </p:cNvPr>
              <p:cNvCxnSpPr/>
              <p:nvPr/>
            </p:nvCxnSpPr>
            <p:spPr>
              <a:xfrm>
                <a:off x="1769019" y="3137647"/>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2D3FBD5A-DCB9-4D32-8CE1-F94F4B065DC8}"/>
                </a:ext>
              </a:extLst>
            </p:cNvPr>
            <p:cNvGrpSpPr/>
            <p:nvPr/>
          </p:nvGrpSpPr>
          <p:grpSpPr>
            <a:xfrm>
              <a:off x="3063318" y="1999026"/>
              <a:ext cx="2879568" cy="1646605"/>
              <a:chOff x="3063318" y="1999026"/>
              <a:chExt cx="2879568" cy="1646605"/>
            </a:xfrm>
          </p:grpSpPr>
          <p:sp>
            <p:nvSpPr>
              <p:cNvPr id="36" name="TextBox 35">
                <a:extLst>
                  <a:ext uri="{FF2B5EF4-FFF2-40B4-BE49-F238E27FC236}">
                    <a16:creationId xmlns:a16="http://schemas.microsoft.com/office/drawing/2014/main" id="{CC572D65-873D-494D-9530-68DFEB0BF66C}"/>
                  </a:ext>
                </a:extLst>
              </p:cNvPr>
              <p:cNvSpPr txBox="1"/>
              <p:nvPr/>
            </p:nvSpPr>
            <p:spPr>
              <a:xfrm>
                <a:off x="3063318" y="1999026"/>
                <a:ext cx="2879568" cy="1646605"/>
              </a:xfrm>
              <a:prstGeom prst="rect">
                <a:avLst/>
              </a:prstGeom>
              <a:noFill/>
            </p:spPr>
            <p:txBody>
              <a:bodyPr wrap="square" rtlCol="0">
                <a:spAutoFit/>
              </a:bodyPr>
              <a:lstStyle/>
              <a:p>
                <a:r>
                  <a:rPr lang="en-GB" sz="2400" dirty="0">
                    <a:latin typeface="Comic Sans MS" panose="030F0702030302020204" pitchFamily="66" charset="0"/>
                  </a:rPr>
                  <a:t>5 nights ➝ £125</a:t>
                </a:r>
              </a:p>
              <a:p>
                <a:r>
                  <a:rPr lang="en-GB" sz="2400" dirty="0">
                    <a:latin typeface="Comic Sans MS" panose="030F0702030302020204" pitchFamily="66" charset="0"/>
                  </a:rPr>
                  <a:t>5 nights ➝ £125</a:t>
                </a:r>
              </a:p>
              <a:p>
                <a:r>
                  <a:rPr lang="en-GB" sz="2400" dirty="0">
                    <a:latin typeface="Comic Sans MS" panose="030F0702030302020204" pitchFamily="66" charset="0"/>
                  </a:rPr>
                  <a:t>1 night  ➝  £25</a:t>
                </a:r>
              </a:p>
              <a:p>
                <a:pPr>
                  <a:spcBef>
                    <a:spcPts val="600"/>
                  </a:spcBef>
                </a:pPr>
                <a:r>
                  <a:rPr lang="en-GB" sz="2400" dirty="0">
                    <a:latin typeface="Comic Sans MS" panose="030F0702030302020204" pitchFamily="66" charset="0"/>
                  </a:rPr>
                  <a:t>	      £275</a:t>
                </a:r>
              </a:p>
            </p:txBody>
          </p:sp>
          <p:cxnSp>
            <p:nvCxnSpPr>
              <p:cNvPr id="37" name="Straight Connector 36">
                <a:extLst>
                  <a:ext uri="{FF2B5EF4-FFF2-40B4-BE49-F238E27FC236}">
                    <a16:creationId xmlns:a16="http://schemas.microsoft.com/office/drawing/2014/main" id="{A623A584-67B3-40E5-827D-B54AFDACCEA2}"/>
                  </a:ext>
                </a:extLst>
              </p:cNvPr>
              <p:cNvCxnSpPr/>
              <p:nvPr/>
            </p:nvCxnSpPr>
            <p:spPr>
              <a:xfrm>
                <a:off x="4551092" y="3146612"/>
                <a:ext cx="980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7" name="Rounded Rectangle 1">
            <a:hlinkClick r:id="rId4" action="ppaction://hlinksldjump"/>
            <a:extLst>
              <a:ext uri="{FF2B5EF4-FFF2-40B4-BE49-F238E27FC236}">
                <a16:creationId xmlns:a16="http://schemas.microsoft.com/office/drawing/2014/main" id="{EFAD50CD-CF6D-4E7D-AF29-3DC953289CFE}"/>
              </a:ext>
            </a:extLst>
          </p:cNvPr>
          <p:cNvSpPr/>
          <p:nvPr/>
        </p:nvSpPr>
        <p:spPr>
          <a:xfrm>
            <a:off x="6750796" y="1191346"/>
            <a:ext cx="3942603"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Bahir’s approach</a:t>
            </a:r>
          </a:p>
        </p:txBody>
      </p:sp>
      <p:sp>
        <p:nvSpPr>
          <p:cNvPr id="23" name="Rectangle 22">
            <a:extLst>
              <a:ext uri="{FF2B5EF4-FFF2-40B4-BE49-F238E27FC236}">
                <a16:creationId xmlns:a16="http://schemas.microsoft.com/office/drawing/2014/main" id="{AA3C349B-215E-47B7-B59D-35C8531A9151}"/>
              </a:ext>
              <a:ext uri="{C183D7F6-B498-43B3-948B-1728B52AA6E4}">
                <adec:decorative xmlns:adec="http://schemas.microsoft.com/office/drawing/2017/decorative" val="1"/>
              </a:ext>
            </a:extLst>
          </p:cNvPr>
          <p:cNvSpPr/>
          <p:nvPr/>
        </p:nvSpPr>
        <p:spPr>
          <a:xfrm>
            <a:off x="6750798" y="1876314"/>
            <a:ext cx="4870931"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7C1865F8-A2F8-4351-86EB-9977B56335CC}"/>
              </a:ext>
            </a:extLst>
          </p:cNvPr>
          <p:cNvSpPr txBox="1"/>
          <p:nvPr/>
        </p:nvSpPr>
        <p:spPr>
          <a:xfrm>
            <a:off x="7102578" y="2001990"/>
            <a:ext cx="4519151" cy="1528945"/>
          </a:xfrm>
          <a:prstGeom prst="rect">
            <a:avLst/>
          </a:prstGeom>
          <a:noFill/>
        </p:spPr>
        <p:txBody>
          <a:bodyPr wrap="square" rtlCol="0">
            <a:spAutoFit/>
          </a:bodyPr>
          <a:lstStyle/>
          <a:p>
            <a:r>
              <a:rPr lang="en-GB" sz="2800" dirty="0">
                <a:latin typeface="Comic Sans MS" panose="030F0702030302020204" pitchFamily="66" charset="0"/>
              </a:rPr>
              <a:t>2 nights  	➝   £50</a:t>
            </a:r>
          </a:p>
          <a:p>
            <a:r>
              <a:rPr lang="en-GB" sz="2800" dirty="0">
                <a:latin typeface="Comic Sans MS" panose="030F0702030302020204" pitchFamily="66" charset="0"/>
              </a:rPr>
              <a:t>1 night  	➝   £25</a:t>
            </a:r>
          </a:p>
          <a:p>
            <a:pPr>
              <a:lnSpc>
                <a:spcPct val="150000"/>
              </a:lnSpc>
            </a:pPr>
            <a:r>
              <a:rPr lang="en-GB" sz="2800" dirty="0">
                <a:latin typeface="Comic Sans MS" panose="030F0702030302020204" pitchFamily="66" charset="0"/>
              </a:rPr>
              <a:t>£25 × 11 = £275 </a:t>
            </a:r>
          </a:p>
        </p:txBody>
      </p:sp>
      <p:sp>
        <p:nvSpPr>
          <p:cNvPr id="28" name="Rounded Rectangle 1">
            <a:hlinkClick r:id="rId5" action="ppaction://hlinksldjump"/>
            <a:extLst>
              <a:ext uri="{FF2B5EF4-FFF2-40B4-BE49-F238E27FC236}">
                <a16:creationId xmlns:a16="http://schemas.microsoft.com/office/drawing/2014/main" id="{976EA322-FE8A-4372-934B-C5218660E596}"/>
              </a:ext>
            </a:extLst>
          </p:cNvPr>
          <p:cNvSpPr/>
          <p:nvPr/>
        </p:nvSpPr>
        <p:spPr>
          <a:xfrm>
            <a:off x="963844" y="3837548"/>
            <a:ext cx="4245989"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Catia’s approach</a:t>
            </a:r>
          </a:p>
        </p:txBody>
      </p:sp>
      <p:sp>
        <p:nvSpPr>
          <p:cNvPr id="20" name="Rectangle 19">
            <a:extLst>
              <a:ext uri="{FF2B5EF4-FFF2-40B4-BE49-F238E27FC236}">
                <a16:creationId xmlns:a16="http://schemas.microsoft.com/office/drawing/2014/main" id="{CC439962-D6F6-4A15-8109-72463F9F7688}"/>
              </a:ext>
              <a:ext uri="{C183D7F6-B498-43B3-948B-1728B52AA6E4}">
                <adec:decorative xmlns:adec="http://schemas.microsoft.com/office/drawing/2017/decorative" val="1"/>
              </a:ext>
            </a:extLst>
          </p:cNvPr>
          <p:cNvSpPr/>
          <p:nvPr/>
        </p:nvSpPr>
        <p:spPr>
          <a:xfrm>
            <a:off x="963844" y="4524135"/>
            <a:ext cx="5479159"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A6AC5645-3929-4356-B922-82D988CD312C}"/>
              </a:ext>
            </a:extLst>
          </p:cNvPr>
          <p:cNvSpPr txBox="1"/>
          <p:nvPr/>
        </p:nvSpPr>
        <p:spPr>
          <a:xfrm>
            <a:off x="1011286" y="4765314"/>
            <a:ext cx="5637876" cy="1176284"/>
          </a:xfrm>
          <a:prstGeom prst="rect">
            <a:avLst/>
          </a:prstGeom>
          <a:noFill/>
        </p:spPr>
        <p:txBody>
          <a:bodyPr wrap="square" rtlCol="0">
            <a:spAutoFit/>
          </a:bodyPr>
          <a:lstStyle/>
          <a:p>
            <a:r>
              <a:rPr lang="en-GB" sz="2600" dirty="0">
                <a:latin typeface="Comic Sans MS" panose="030F0702030302020204" pitchFamily="66" charset="0"/>
              </a:rPr>
              <a:t>£50 for 2 nights ➝ £25 per night</a:t>
            </a:r>
          </a:p>
          <a:p>
            <a:pPr>
              <a:lnSpc>
                <a:spcPct val="200000"/>
              </a:lnSpc>
            </a:pPr>
            <a:r>
              <a:rPr lang="en-GB" sz="2600" dirty="0">
                <a:latin typeface="Comic Sans MS" panose="030F0702030302020204" pitchFamily="66" charset="0"/>
              </a:rPr>
              <a:t>11 nights × £25 per night = £275 </a:t>
            </a:r>
          </a:p>
        </p:txBody>
      </p:sp>
      <p:sp>
        <p:nvSpPr>
          <p:cNvPr id="29" name="Rounded Rectangle 1">
            <a:hlinkClick r:id="rId6" action="ppaction://hlinksldjump"/>
            <a:extLst>
              <a:ext uri="{FF2B5EF4-FFF2-40B4-BE49-F238E27FC236}">
                <a16:creationId xmlns:a16="http://schemas.microsoft.com/office/drawing/2014/main" id="{816E03C4-3403-4708-A641-38F2651A12B8}"/>
              </a:ext>
            </a:extLst>
          </p:cNvPr>
          <p:cNvSpPr/>
          <p:nvPr/>
        </p:nvSpPr>
        <p:spPr>
          <a:xfrm>
            <a:off x="6750797" y="3804681"/>
            <a:ext cx="3942602" cy="646986"/>
          </a:xfrm>
          <a:prstGeom prst="roundRect">
            <a:avLst/>
          </a:prstGeom>
          <a:solidFill>
            <a:schemeClr val="bg1"/>
          </a:solidFill>
        </p:spPr>
        <p:txBody>
          <a:bodyPr wrap="square" anchor="ctr">
            <a:spAutoFit/>
          </a:bodyPr>
          <a:lstStyle/>
          <a:p>
            <a:pPr algn="ctr"/>
            <a:r>
              <a:rPr lang="en-GB" sz="3200" b="1" dirty="0">
                <a:solidFill>
                  <a:srgbClr val="000000"/>
                </a:solidFill>
                <a:latin typeface="Arial" panose="020B0604020202020204" pitchFamily="34" charset="0"/>
                <a:cs typeface="Arial" panose="020B0604020202020204" pitchFamily="34" charset="0"/>
              </a:rPr>
              <a:t>Danny’s approach</a:t>
            </a:r>
          </a:p>
        </p:txBody>
      </p:sp>
      <p:sp>
        <p:nvSpPr>
          <p:cNvPr id="21" name="Rectangle 20">
            <a:extLst>
              <a:ext uri="{FF2B5EF4-FFF2-40B4-BE49-F238E27FC236}">
                <a16:creationId xmlns:a16="http://schemas.microsoft.com/office/drawing/2014/main" id="{C7EBAD47-26E0-472A-8D05-3D1163E3924F}"/>
              </a:ext>
              <a:ext uri="{C183D7F6-B498-43B3-948B-1728B52AA6E4}">
                <adec:decorative xmlns:adec="http://schemas.microsoft.com/office/drawing/2017/decorative" val="1"/>
              </a:ext>
            </a:extLst>
          </p:cNvPr>
          <p:cNvSpPr/>
          <p:nvPr/>
        </p:nvSpPr>
        <p:spPr>
          <a:xfrm>
            <a:off x="6750798" y="4524135"/>
            <a:ext cx="4870931" cy="1728546"/>
          </a:xfrm>
          <a:prstGeom prst="rect">
            <a:avLst/>
          </a:prstGeom>
          <a:solidFill>
            <a:schemeClr val="bg1">
              <a:lumMod val="9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5F8B08E6-E157-441A-B0F5-F4F89498B121}"/>
              </a:ext>
            </a:extLst>
          </p:cNvPr>
          <p:cNvSpPr txBox="1"/>
          <p:nvPr/>
        </p:nvSpPr>
        <p:spPr>
          <a:xfrm>
            <a:off x="7102578" y="4546979"/>
            <a:ext cx="4519151" cy="1528945"/>
          </a:xfrm>
          <a:prstGeom prst="rect">
            <a:avLst/>
          </a:prstGeom>
          <a:noFill/>
        </p:spPr>
        <p:txBody>
          <a:bodyPr wrap="square" rtlCol="0">
            <a:spAutoFit/>
          </a:bodyPr>
          <a:lstStyle/>
          <a:p>
            <a:r>
              <a:rPr lang="en-GB" sz="2800" dirty="0">
                <a:latin typeface="Comic Sans MS" panose="030F0702030302020204" pitchFamily="66" charset="0"/>
              </a:rPr>
              <a:t>11 nights is 5.5 as many nights as 2 nights</a:t>
            </a:r>
          </a:p>
          <a:p>
            <a:pPr>
              <a:lnSpc>
                <a:spcPct val="150000"/>
              </a:lnSpc>
            </a:pPr>
            <a:r>
              <a:rPr lang="en-GB" sz="2800" dirty="0">
                <a:latin typeface="Comic Sans MS" panose="030F0702030302020204" pitchFamily="66" charset="0"/>
              </a:rPr>
              <a:t>so £50 × 5.5 = £275 </a:t>
            </a:r>
          </a:p>
        </p:txBody>
      </p:sp>
    </p:spTree>
    <p:extLst>
      <p:ext uri="{BB962C8B-B14F-4D97-AF65-F5344CB8AC3E}">
        <p14:creationId xmlns:p14="http://schemas.microsoft.com/office/powerpoint/2010/main" val="2857551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F1E442-E46C-421E-9240-0D4AC6454ED4}"/>
</file>

<file path=customXml/itemProps2.xml><?xml version="1.0" encoding="utf-8"?>
<ds:datastoreItem xmlns:ds="http://schemas.openxmlformats.org/officeDocument/2006/customXml" ds:itemID="{F054519A-5C88-4765-8DF4-097EB505FC69}">
  <ds:schemaRefs>
    <ds:schemaRef ds:uri="83bdd42b-fb02-46fb-bb6b-b0ca0d8ae6d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cf8cbe2d-0e71-4d38-8f38-c3c6c5b56cd4"/>
    <ds:schemaRef ds:uri="http://www.w3.org/XML/1998/namespace"/>
    <ds:schemaRef ds:uri="http://purl.org/dc/dcmitype/"/>
    <ds:schemaRef ds:uri="a943fffa-545b-4eca-b17d-5f9a138dda08"/>
    <ds:schemaRef ds:uri="c5cf19a6-e467-491d-9af0-5a70f09a6a41"/>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31464</TotalTime>
  <Words>3121</Words>
  <Application>Microsoft Office PowerPoint</Application>
  <PresentationFormat>Widescreen</PresentationFormat>
  <Paragraphs>509</Paragraphs>
  <Slides>21</Slides>
  <Notes>21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Custom Design</vt:lpstr>
      <vt:lpstr>Lesson 1:  Multiplicative reasoning </vt:lpstr>
      <vt:lpstr>Staying in a hotel</vt:lpstr>
      <vt:lpstr>Class methods for 11-night stay</vt:lpstr>
      <vt:lpstr>Different approaches </vt:lpstr>
      <vt:lpstr>Ava’s approach</vt:lpstr>
      <vt:lpstr>Bahir’s approach</vt:lpstr>
      <vt:lpstr>Catia’s approach</vt:lpstr>
      <vt:lpstr>Danny’s approach</vt:lpstr>
      <vt:lpstr>Approaches </vt:lpstr>
      <vt:lpstr>Different approaches compared </vt:lpstr>
      <vt:lpstr>Direct proportion</vt:lpstr>
      <vt:lpstr>Cost of stay </vt:lpstr>
      <vt:lpstr>Ways of working</vt:lpstr>
      <vt:lpstr>Exchange rates</vt:lpstr>
      <vt:lpstr>Currency conversions</vt:lpstr>
      <vt:lpstr>Cost of stay in East Caribbean Dollars</vt:lpstr>
      <vt:lpstr>Getting to the hotel</vt:lpstr>
      <vt:lpstr>Multipliers</vt:lpstr>
      <vt:lpstr>Practice question</vt:lpstr>
      <vt:lpstr>Lesson review:  Multiplicative reasoning </vt:lpstr>
      <vt:lpstr>Lesson 1: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Sarah Stafford</cp:lastModifiedBy>
  <cp:revision>356</cp:revision>
  <dcterms:created xsi:type="dcterms:W3CDTF">2019-07-11T15:46:02Z</dcterms:created>
  <dcterms:modified xsi:type="dcterms:W3CDTF">2023-05-24T13:55:34Z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