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3"/>
  </p:notesMasterIdLst>
  <p:sldIdLst>
    <p:sldId id="476" r:id="rId5"/>
    <p:sldId id="298" r:id="rId6"/>
    <p:sldId id="301" r:id="rId7"/>
    <p:sldId id="299" r:id="rId8"/>
    <p:sldId id="263" r:id="rId9"/>
    <p:sldId id="305" r:id="rId10"/>
    <p:sldId id="303" r:id="rId11"/>
    <p:sldId id="304" r:id="rId12"/>
    <p:sldId id="306" r:id="rId13"/>
    <p:sldId id="307" r:id="rId14"/>
    <p:sldId id="308" r:id="rId15"/>
    <p:sldId id="309" r:id="rId16"/>
    <p:sldId id="310" r:id="rId17"/>
    <p:sldId id="311" r:id="rId18"/>
    <p:sldId id="312" r:id="rId19"/>
    <p:sldId id="313" r:id="rId20"/>
    <p:sldId id="354" r:id="rId21"/>
    <p:sldId id="315" r:id="rId22"/>
    <p:sldId id="316" r:id="rId23"/>
    <p:sldId id="319" r:id="rId24"/>
    <p:sldId id="317" r:id="rId25"/>
    <p:sldId id="320" r:id="rId26"/>
    <p:sldId id="321" r:id="rId27"/>
    <p:sldId id="322" r:id="rId28"/>
    <p:sldId id="323" r:id="rId29"/>
    <p:sldId id="324" r:id="rId30"/>
    <p:sldId id="327" r:id="rId31"/>
    <p:sldId id="326" r:id="rId32"/>
    <p:sldId id="330" r:id="rId33"/>
    <p:sldId id="328" r:id="rId34"/>
    <p:sldId id="340" r:id="rId35"/>
    <p:sldId id="329" r:id="rId36"/>
    <p:sldId id="331" r:id="rId37"/>
    <p:sldId id="341" r:id="rId38"/>
    <p:sldId id="342" r:id="rId39"/>
    <p:sldId id="343" r:id="rId40"/>
    <p:sldId id="344" r:id="rId41"/>
    <p:sldId id="338" r:id="rId42"/>
    <p:sldId id="345" r:id="rId43"/>
    <p:sldId id="346" r:id="rId44"/>
    <p:sldId id="472" r:id="rId45"/>
    <p:sldId id="347" r:id="rId46"/>
    <p:sldId id="334" r:id="rId47"/>
    <p:sldId id="348" r:id="rId48"/>
    <p:sldId id="473" r:id="rId49"/>
    <p:sldId id="350" r:id="rId50"/>
    <p:sldId id="336" r:id="rId51"/>
    <p:sldId id="355" r:id="rId52"/>
    <p:sldId id="352" r:id="rId53"/>
    <p:sldId id="353" r:id="rId54"/>
    <p:sldId id="356" r:id="rId55"/>
    <p:sldId id="360" r:id="rId56"/>
    <p:sldId id="358" r:id="rId57"/>
    <p:sldId id="359" r:id="rId58"/>
    <p:sldId id="362" r:id="rId59"/>
    <p:sldId id="361" r:id="rId60"/>
    <p:sldId id="363" r:id="rId61"/>
    <p:sldId id="369" r:id="rId62"/>
    <p:sldId id="370" r:id="rId63"/>
    <p:sldId id="365" r:id="rId64"/>
    <p:sldId id="372" r:id="rId65"/>
    <p:sldId id="373" r:id="rId66"/>
    <p:sldId id="374" r:id="rId67"/>
    <p:sldId id="376" r:id="rId68"/>
    <p:sldId id="395" r:id="rId69"/>
    <p:sldId id="377" r:id="rId70"/>
    <p:sldId id="379" r:id="rId71"/>
    <p:sldId id="380" r:id="rId72"/>
    <p:sldId id="381" r:id="rId73"/>
    <p:sldId id="364" r:id="rId74"/>
    <p:sldId id="382" r:id="rId75"/>
    <p:sldId id="383" r:id="rId76"/>
    <p:sldId id="469" r:id="rId77"/>
    <p:sldId id="384" r:id="rId78"/>
    <p:sldId id="396" r:id="rId79"/>
    <p:sldId id="475" r:id="rId80"/>
    <p:sldId id="366" r:id="rId81"/>
    <p:sldId id="423" r:id="rId82"/>
    <p:sldId id="397" r:id="rId83"/>
    <p:sldId id="400" r:id="rId84"/>
    <p:sldId id="401" r:id="rId85"/>
    <p:sldId id="403" r:id="rId86"/>
    <p:sldId id="402" r:id="rId87"/>
    <p:sldId id="404" r:id="rId88"/>
    <p:sldId id="398" r:id="rId89"/>
    <p:sldId id="424" r:id="rId90"/>
    <p:sldId id="385" r:id="rId91"/>
    <p:sldId id="399" r:id="rId92"/>
    <p:sldId id="390" r:id="rId93"/>
    <p:sldId id="405" r:id="rId94"/>
    <p:sldId id="392" r:id="rId95"/>
    <p:sldId id="393" r:id="rId96"/>
    <p:sldId id="407" r:id="rId97"/>
    <p:sldId id="406" r:id="rId98"/>
    <p:sldId id="386" r:id="rId99"/>
    <p:sldId id="408" r:id="rId100"/>
    <p:sldId id="409" r:id="rId101"/>
    <p:sldId id="428" r:id="rId102"/>
    <p:sldId id="427" r:id="rId103"/>
    <p:sldId id="430" r:id="rId104"/>
    <p:sldId id="470" r:id="rId105"/>
    <p:sldId id="426" r:id="rId106"/>
    <p:sldId id="429" r:id="rId107"/>
    <p:sldId id="387" r:id="rId108"/>
    <p:sldId id="411" r:id="rId109"/>
    <p:sldId id="431" r:id="rId110"/>
    <p:sldId id="433" r:id="rId111"/>
    <p:sldId id="434" r:id="rId112"/>
    <p:sldId id="435" r:id="rId113"/>
    <p:sldId id="394" r:id="rId114"/>
    <p:sldId id="436" r:id="rId115"/>
    <p:sldId id="437" r:id="rId116"/>
    <p:sldId id="438" r:id="rId117"/>
    <p:sldId id="468" r:id="rId118"/>
    <p:sldId id="439" r:id="rId119"/>
    <p:sldId id="446" r:id="rId120"/>
    <p:sldId id="440" r:id="rId121"/>
    <p:sldId id="442" r:id="rId122"/>
    <p:sldId id="415" r:id="rId123"/>
    <p:sldId id="447" r:id="rId124"/>
    <p:sldId id="413" r:id="rId125"/>
    <p:sldId id="445" r:id="rId126"/>
    <p:sldId id="448" r:id="rId127"/>
    <p:sldId id="460" r:id="rId128"/>
    <p:sldId id="416" r:id="rId129"/>
    <p:sldId id="450" r:id="rId130"/>
    <p:sldId id="461" r:id="rId131"/>
    <p:sldId id="454" r:id="rId132"/>
    <p:sldId id="455" r:id="rId133"/>
    <p:sldId id="456" r:id="rId134"/>
    <p:sldId id="471" r:id="rId135"/>
    <p:sldId id="451" r:id="rId136"/>
    <p:sldId id="417" r:id="rId137"/>
    <p:sldId id="459" r:id="rId138"/>
    <p:sldId id="457" r:id="rId139"/>
    <p:sldId id="462" r:id="rId140"/>
    <p:sldId id="425" r:id="rId141"/>
    <p:sldId id="463" r:id="rId142"/>
    <p:sldId id="418" r:id="rId143"/>
    <p:sldId id="453" r:id="rId144"/>
    <p:sldId id="464" r:id="rId145"/>
    <p:sldId id="466" r:id="rId146"/>
    <p:sldId id="465" r:id="rId147"/>
    <p:sldId id="419" r:id="rId148"/>
    <p:sldId id="421" r:id="rId149"/>
    <p:sldId id="458" r:id="rId150"/>
    <p:sldId id="467" r:id="rId151"/>
    <p:sldId id="262" r:id="rId1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EE51D8-7DFA-0C73-07A6-B6FDEC75D2C7}" name="Sharon Moore" initials="SM" userId="11e493e1b663773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8852FA-9DA9-81AC-5B80-39E03F6B6369}" v="4" dt="2024-09-12T13:59:43.539"/>
    <p1510:client id="{7DA962EE-8C0C-4C40-A859-BFFFEAEED8CC}" v="27" dt="2024-09-12T13:18:04.3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95" autoAdjust="0"/>
    <p:restoredTop sz="94686"/>
  </p:normalViewPr>
  <p:slideViewPr>
    <p:cSldViewPr snapToGrid="0">
      <p:cViewPr varScale="1">
        <p:scale>
          <a:sx n="59" d="100"/>
          <a:sy n="59" d="100"/>
        </p:scale>
        <p:origin x="688"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microsoft.com/office/2018/10/relationships/authors" Target="author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presProps" Target="pres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EFFC00-8CBF-4BD1-88B2-08FAF78C705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C5A4FA1B-4754-4923-AB07-B09D591932F3}">
      <dgm:prSet/>
      <dgm:spPr/>
      <dgm:t>
        <a:bodyPr/>
        <a:lstStyle/>
        <a:p>
          <a:pPr rtl="0">
            <a:lnSpc>
              <a:spcPct val="120000"/>
            </a:lnSpc>
          </a:pPr>
          <a:r>
            <a:rPr lang="en-US" b="1" dirty="0">
              <a:solidFill>
                <a:schemeClr val="tx1"/>
              </a:solidFill>
            </a:rPr>
            <a:t>Rate yourself out of 10</a:t>
          </a:r>
          <a:r>
            <a:rPr lang="en-US" b="1" dirty="0">
              <a:solidFill>
                <a:schemeClr val="tx1"/>
              </a:solidFill>
              <a:latin typeface="Arial"/>
            </a:rPr>
            <a:t> </a:t>
          </a:r>
          <a:r>
            <a:rPr lang="en-US" b="1" dirty="0">
              <a:solidFill>
                <a:schemeClr val="tx1"/>
              </a:solidFill>
            </a:rPr>
            <a:t>on your </a:t>
          </a:r>
          <a:r>
            <a:rPr lang="en-US" b="1" dirty="0">
              <a:solidFill>
                <a:schemeClr val="tx1"/>
              </a:solidFill>
              <a:latin typeface="Arial" panose="020B0604020202020204" pitchFamily="34" charset="0"/>
              <a:cs typeface="Arial" panose="020B0604020202020204" pitchFamily="34" charset="0"/>
            </a:rPr>
            <a:t>knowledge</a:t>
          </a:r>
          <a:r>
            <a:rPr lang="en-US" b="1" dirty="0">
              <a:solidFill>
                <a:schemeClr val="tx1"/>
              </a:solidFill>
            </a:rPr>
            <a:t> </a:t>
          </a:r>
          <a:r>
            <a:rPr lang="en-US" b="1" dirty="0">
              <a:solidFill>
                <a:schemeClr val="tx1"/>
              </a:solidFill>
              <a:latin typeface="Arial"/>
            </a:rPr>
            <a:t>of the OAP cycle, then rate yourself on using the OAP cycle in practice </a:t>
          </a:r>
          <a:endParaRPr lang="en-US" dirty="0">
            <a:solidFill>
              <a:schemeClr val="tx1"/>
            </a:solidFill>
          </a:endParaRPr>
        </a:p>
      </dgm:t>
    </dgm:pt>
    <dgm:pt modelId="{797DC448-971B-4C0C-B420-440B5CAD1620}" type="parTrans" cxnId="{D701F66B-82E6-4EF6-BF07-E54D81FA676D}">
      <dgm:prSet/>
      <dgm:spPr/>
      <dgm:t>
        <a:bodyPr/>
        <a:lstStyle/>
        <a:p>
          <a:pPr>
            <a:lnSpc>
              <a:spcPct val="120000"/>
            </a:lnSpc>
          </a:pPr>
          <a:endParaRPr lang="en-US"/>
        </a:p>
      </dgm:t>
    </dgm:pt>
    <dgm:pt modelId="{6C180299-99B2-4898-8C9D-566BD22FD822}" type="sibTrans" cxnId="{D701F66B-82E6-4EF6-BF07-E54D81FA676D}">
      <dgm:prSet/>
      <dgm:spPr/>
      <dgm:t>
        <a:bodyPr/>
        <a:lstStyle/>
        <a:p>
          <a:pPr>
            <a:lnSpc>
              <a:spcPct val="120000"/>
            </a:lnSpc>
          </a:pPr>
          <a:endParaRPr lang="en-US"/>
        </a:p>
      </dgm:t>
    </dgm:pt>
    <dgm:pt modelId="{1BC8B0BE-B9D5-478B-9B22-7719C055BD65}">
      <dgm:prSet/>
      <dgm:spPr/>
      <dgm:t>
        <a:bodyPr/>
        <a:lstStyle/>
        <a:p>
          <a:pPr rtl="0">
            <a:lnSpc>
              <a:spcPct val="120000"/>
            </a:lnSpc>
          </a:pPr>
          <a:r>
            <a:rPr lang="en-US" b="1" dirty="0">
              <a:solidFill>
                <a:schemeClr val="tx1"/>
              </a:solidFill>
            </a:rPr>
            <a:t>10 points: </a:t>
          </a:r>
          <a:r>
            <a:rPr lang="en-US" b="1" i="1" dirty="0">
              <a:solidFill>
                <a:schemeClr val="tx1"/>
              </a:solidFill>
            </a:rPr>
            <a:t>I know how to </a:t>
          </a:r>
          <a:r>
            <a:rPr lang="en-US" b="1" i="1" dirty="0">
              <a:solidFill>
                <a:schemeClr val="tx1"/>
              </a:solidFill>
              <a:latin typeface="Arial"/>
            </a:rPr>
            <a:t>use the OAP cycle – for example, for taking observations of children </a:t>
          </a:r>
          <a:endParaRPr lang="en-US" b="1" i="1" dirty="0">
            <a:solidFill>
              <a:schemeClr val="tx1"/>
            </a:solidFill>
          </a:endParaRPr>
        </a:p>
      </dgm:t>
    </dgm:pt>
    <dgm:pt modelId="{A41B168A-9E17-4636-A33E-0609EA345B67}" type="parTrans" cxnId="{3E3FE759-BCBC-4755-9D88-127140E8D60A}">
      <dgm:prSet/>
      <dgm:spPr/>
      <dgm:t>
        <a:bodyPr/>
        <a:lstStyle/>
        <a:p>
          <a:pPr>
            <a:lnSpc>
              <a:spcPct val="120000"/>
            </a:lnSpc>
          </a:pPr>
          <a:endParaRPr lang="en-US"/>
        </a:p>
      </dgm:t>
    </dgm:pt>
    <dgm:pt modelId="{0CF1B937-D135-4062-92E1-408DA588ED67}" type="sibTrans" cxnId="{3E3FE759-BCBC-4755-9D88-127140E8D60A}">
      <dgm:prSet/>
      <dgm:spPr/>
      <dgm:t>
        <a:bodyPr/>
        <a:lstStyle/>
        <a:p>
          <a:pPr>
            <a:lnSpc>
              <a:spcPct val="120000"/>
            </a:lnSpc>
          </a:pPr>
          <a:endParaRPr lang="en-US"/>
        </a:p>
      </dgm:t>
    </dgm:pt>
    <dgm:pt modelId="{FF12C2A6-E66D-4759-B9A0-1056F3BB2064}">
      <dgm:prSet/>
      <dgm:spPr/>
      <dgm:t>
        <a:bodyPr/>
        <a:lstStyle/>
        <a:p>
          <a:pPr>
            <a:lnSpc>
              <a:spcPct val="120000"/>
            </a:lnSpc>
          </a:pPr>
          <a:r>
            <a:rPr lang="en-US" b="1" dirty="0">
              <a:solidFill>
                <a:schemeClr val="tx1"/>
              </a:solidFill>
              <a:latin typeface="Arial" panose="020B0604020202020204" pitchFamily="34" charset="0"/>
              <a:cs typeface="Arial" panose="020B0604020202020204" pitchFamily="34" charset="0"/>
            </a:rPr>
            <a:t>5 points: </a:t>
          </a:r>
          <a:r>
            <a:rPr lang="en-US" b="1" i="1" dirty="0">
              <a:solidFill>
                <a:schemeClr val="tx1"/>
              </a:solidFill>
              <a:latin typeface="Arial" panose="020B0604020202020204" pitchFamily="34" charset="0"/>
              <a:cs typeface="Arial" panose="020B0604020202020204" pitchFamily="34" charset="0"/>
            </a:rPr>
            <a:t>I have a little experience with using the OAP cycle, but I am not confident</a:t>
          </a:r>
          <a:endParaRPr lang="en-US" dirty="0">
            <a:solidFill>
              <a:schemeClr val="tx1"/>
            </a:solidFill>
            <a:latin typeface="Arial" panose="020B0604020202020204" pitchFamily="34" charset="0"/>
            <a:cs typeface="Arial" panose="020B0604020202020204" pitchFamily="34" charset="0"/>
          </a:endParaRPr>
        </a:p>
      </dgm:t>
    </dgm:pt>
    <dgm:pt modelId="{CB97B13A-B438-411B-837C-148AFDF96AE4}" type="parTrans" cxnId="{A098C72D-DBFD-4608-A449-C4452A1F2036}">
      <dgm:prSet/>
      <dgm:spPr/>
      <dgm:t>
        <a:bodyPr/>
        <a:lstStyle/>
        <a:p>
          <a:pPr>
            <a:lnSpc>
              <a:spcPct val="120000"/>
            </a:lnSpc>
          </a:pPr>
          <a:endParaRPr lang="en-US"/>
        </a:p>
      </dgm:t>
    </dgm:pt>
    <dgm:pt modelId="{C405C440-1BF0-496B-8EA0-882A9D45F30B}" type="sibTrans" cxnId="{A098C72D-DBFD-4608-A449-C4452A1F2036}">
      <dgm:prSet/>
      <dgm:spPr/>
      <dgm:t>
        <a:bodyPr/>
        <a:lstStyle/>
        <a:p>
          <a:pPr>
            <a:lnSpc>
              <a:spcPct val="120000"/>
            </a:lnSpc>
          </a:pPr>
          <a:endParaRPr lang="en-US"/>
        </a:p>
      </dgm:t>
    </dgm:pt>
    <dgm:pt modelId="{D6F02586-32E5-49A7-ADB6-BD67B36E91D8}">
      <dgm:prSet/>
      <dgm:spPr/>
      <dgm:t>
        <a:bodyPr/>
        <a:lstStyle/>
        <a:p>
          <a:pPr rtl="0">
            <a:lnSpc>
              <a:spcPct val="120000"/>
            </a:lnSpc>
          </a:pPr>
          <a:r>
            <a:rPr lang="en-US" b="1" dirty="0">
              <a:solidFill>
                <a:schemeClr val="tx1"/>
              </a:solidFill>
              <a:latin typeface="Arial" panose="020B0604020202020204" pitchFamily="34" charset="0"/>
              <a:cs typeface="Arial" panose="020B0604020202020204" pitchFamily="34" charset="0"/>
            </a:rPr>
            <a:t>1 point: </a:t>
          </a:r>
          <a:r>
            <a:rPr lang="en-US" b="1" i="1" dirty="0">
              <a:solidFill>
                <a:schemeClr val="tx1"/>
              </a:solidFill>
              <a:latin typeface="Arial" panose="020B0604020202020204" pitchFamily="34" charset="0"/>
              <a:cs typeface="Arial" panose="020B0604020202020204" pitchFamily="34" charset="0"/>
            </a:rPr>
            <a:t>I know very little / have little confidence in using the OAP cycle – for example, for taking effective observations</a:t>
          </a:r>
          <a:endParaRPr lang="en-US" dirty="0">
            <a:solidFill>
              <a:schemeClr val="tx1"/>
            </a:solidFill>
            <a:latin typeface="Arial" panose="020B0604020202020204" pitchFamily="34" charset="0"/>
            <a:cs typeface="Arial" panose="020B0604020202020204" pitchFamily="34" charset="0"/>
          </a:endParaRPr>
        </a:p>
      </dgm:t>
    </dgm:pt>
    <dgm:pt modelId="{C4363423-A0AE-4A84-96F4-60E09D194ECB}" type="parTrans" cxnId="{65928264-9024-42C7-A2C3-7098763E7C24}">
      <dgm:prSet/>
      <dgm:spPr/>
      <dgm:t>
        <a:bodyPr/>
        <a:lstStyle/>
        <a:p>
          <a:pPr>
            <a:lnSpc>
              <a:spcPct val="120000"/>
            </a:lnSpc>
          </a:pPr>
          <a:endParaRPr lang="en-US"/>
        </a:p>
      </dgm:t>
    </dgm:pt>
    <dgm:pt modelId="{53A7E483-7591-4BD9-B3E0-ED5FA2FDD62F}" type="sibTrans" cxnId="{65928264-9024-42C7-A2C3-7098763E7C24}">
      <dgm:prSet/>
      <dgm:spPr/>
      <dgm:t>
        <a:bodyPr/>
        <a:lstStyle/>
        <a:p>
          <a:pPr>
            <a:lnSpc>
              <a:spcPct val="120000"/>
            </a:lnSpc>
          </a:pPr>
          <a:endParaRPr lang="en-US"/>
        </a:p>
      </dgm:t>
    </dgm:pt>
    <dgm:pt modelId="{B3F52727-EBDC-4205-A148-1CF3147DFC4F}" type="pres">
      <dgm:prSet presAssocID="{95EFFC00-8CBF-4BD1-88B2-08FAF78C7057}" presName="diagram" presStyleCnt="0">
        <dgm:presLayoutVars>
          <dgm:dir/>
          <dgm:resizeHandles val="exact"/>
        </dgm:presLayoutVars>
      </dgm:prSet>
      <dgm:spPr/>
    </dgm:pt>
    <dgm:pt modelId="{6F7A6B63-8063-48CA-818D-AA36751DCB23}" type="pres">
      <dgm:prSet presAssocID="{C5A4FA1B-4754-4923-AB07-B09D591932F3}" presName="node" presStyleLbl="node1" presStyleIdx="0" presStyleCnt="4">
        <dgm:presLayoutVars>
          <dgm:bulletEnabled val="1"/>
        </dgm:presLayoutVars>
      </dgm:prSet>
      <dgm:spPr/>
    </dgm:pt>
    <dgm:pt modelId="{F502A552-B61E-4744-A28D-7F8BB0C099C4}" type="pres">
      <dgm:prSet presAssocID="{6C180299-99B2-4898-8C9D-566BD22FD822}" presName="sibTrans" presStyleCnt="0"/>
      <dgm:spPr/>
    </dgm:pt>
    <dgm:pt modelId="{41454E5F-C7C0-45A6-B2EA-D292EBA1C4EE}" type="pres">
      <dgm:prSet presAssocID="{1BC8B0BE-B9D5-478B-9B22-7719C055BD65}" presName="node" presStyleLbl="node1" presStyleIdx="1" presStyleCnt="4">
        <dgm:presLayoutVars>
          <dgm:bulletEnabled val="1"/>
        </dgm:presLayoutVars>
      </dgm:prSet>
      <dgm:spPr/>
    </dgm:pt>
    <dgm:pt modelId="{9CA88DE6-560C-49FE-A0FD-381211D9A05F}" type="pres">
      <dgm:prSet presAssocID="{0CF1B937-D135-4062-92E1-408DA588ED67}" presName="sibTrans" presStyleCnt="0"/>
      <dgm:spPr/>
    </dgm:pt>
    <dgm:pt modelId="{BC5A6132-8AE1-4893-8A73-B02986F20D43}" type="pres">
      <dgm:prSet presAssocID="{FF12C2A6-E66D-4759-B9A0-1056F3BB2064}" presName="node" presStyleLbl="node1" presStyleIdx="2" presStyleCnt="4">
        <dgm:presLayoutVars>
          <dgm:bulletEnabled val="1"/>
        </dgm:presLayoutVars>
      </dgm:prSet>
      <dgm:spPr/>
    </dgm:pt>
    <dgm:pt modelId="{E50D3173-BDD5-45D5-BE5B-CF31BF35E402}" type="pres">
      <dgm:prSet presAssocID="{C405C440-1BF0-496B-8EA0-882A9D45F30B}" presName="sibTrans" presStyleCnt="0"/>
      <dgm:spPr/>
    </dgm:pt>
    <dgm:pt modelId="{9C4FAE4B-FBD4-4AB8-933B-DC852228F8C7}" type="pres">
      <dgm:prSet presAssocID="{D6F02586-32E5-49A7-ADB6-BD67B36E91D8}" presName="node" presStyleLbl="node1" presStyleIdx="3" presStyleCnt="4">
        <dgm:presLayoutVars>
          <dgm:bulletEnabled val="1"/>
        </dgm:presLayoutVars>
      </dgm:prSet>
      <dgm:spPr/>
    </dgm:pt>
  </dgm:ptLst>
  <dgm:cxnLst>
    <dgm:cxn modelId="{2D91A10C-C9C0-4C97-B842-C0F5C40E1AA4}" type="presOf" srcId="{1BC8B0BE-B9D5-478B-9B22-7719C055BD65}" destId="{41454E5F-C7C0-45A6-B2EA-D292EBA1C4EE}" srcOrd="0" destOrd="0" presId="urn:microsoft.com/office/officeart/2005/8/layout/default"/>
    <dgm:cxn modelId="{A098C72D-DBFD-4608-A449-C4452A1F2036}" srcId="{95EFFC00-8CBF-4BD1-88B2-08FAF78C7057}" destId="{FF12C2A6-E66D-4759-B9A0-1056F3BB2064}" srcOrd="2" destOrd="0" parTransId="{CB97B13A-B438-411B-837C-148AFDF96AE4}" sibTransId="{C405C440-1BF0-496B-8EA0-882A9D45F30B}"/>
    <dgm:cxn modelId="{9C521E30-C201-4532-9C33-B8701544E953}" type="presOf" srcId="{D6F02586-32E5-49A7-ADB6-BD67B36E91D8}" destId="{9C4FAE4B-FBD4-4AB8-933B-DC852228F8C7}" srcOrd="0" destOrd="0" presId="urn:microsoft.com/office/officeart/2005/8/layout/default"/>
    <dgm:cxn modelId="{A47FD232-0188-48EC-8754-04DCF4489CAD}" type="presOf" srcId="{95EFFC00-8CBF-4BD1-88B2-08FAF78C7057}" destId="{B3F52727-EBDC-4205-A148-1CF3147DFC4F}" srcOrd="0" destOrd="0" presId="urn:microsoft.com/office/officeart/2005/8/layout/default"/>
    <dgm:cxn modelId="{65928264-9024-42C7-A2C3-7098763E7C24}" srcId="{95EFFC00-8CBF-4BD1-88B2-08FAF78C7057}" destId="{D6F02586-32E5-49A7-ADB6-BD67B36E91D8}" srcOrd="3" destOrd="0" parTransId="{C4363423-A0AE-4A84-96F4-60E09D194ECB}" sibTransId="{53A7E483-7591-4BD9-B3E0-ED5FA2FDD62F}"/>
    <dgm:cxn modelId="{D701F66B-82E6-4EF6-BF07-E54D81FA676D}" srcId="{95EFFC00-8CBF-4BD1-88B2-08FAF78C7057}" destId="{C5A4FA1B-4754-4923-AB07-B09D591932F3}" srcOrd="0" destOrd="0" parTransId="{797DC448-971B-4C0C-B420-440B5CAD1620}" sibTransId="{6C180299-99B2-4898-8C9D-566BD22FD822}"/>
    <dgm:cxn modelId="{3E3FE759-BCBC-4755-9D88-127140E8D60A}" srcId="{95EFFC00-8CBF-4BD1-88B2-08FAF78C7057}" destId="{1BC8B0BE-B9D5-478B-9B22-7719C055BD65}" srcOrd="1" destOrd="0" parTransId="{A41B168A-9E17-4636-A33E-0609EA345B67}" sibTransId="{0CF1B937-D135-4062-92E1-408DA588ED67}"/>
    <dgm:cxn modelId="{5F355590-B383-4825-82F9-D280C26BC5B3}" type="presOf" srcId="{FF12C2A6-E66D-4759-B9A0-1056F3BB2064}" destId="{BC5A6132-8AE1-4893-8A73-B02986F20D43}" srcOrd="0" destOrd="0" presId="urn:microsoft.com/office/officeart/2005/8/layout/default"/>
    <dgm:cxn modelId="{9F9C74D5-F45B-4EBE-89B8-DA8D047310FF}" type="presOf" srcId="{C5A4FA1B-4754-4923-AB07-B09D591932F3}" destId="{6F7A6B63-8063-48CA-818D-AA36751DCB23}" srcOrd="0" destOrd="0" presId="urn:microsoft.com/office/officeart/2005/8/layout/default"/>
    <dgm:cxn modelId="{3D11C37A-33CF-4E29-923F-CB0C0876ABED}" type="presParOf" srcId="{B3F52727-EBDC-4205-A148-1CF3147DFC4F}" destId="{6F7A6B63-8063-48CA-818D-AA36751DCB23}" srcOrd="0" destOrd="0" presId="urn:microsoft.com/office/officeart/2005/8/layout/default"/>
    <dgm:cxn modelId="{E3060ECA-F965-4B85-BF33-5202B97A2EF9}" type="presParOf" srcId="{B3F52727-EBDC-4205-A148-1CF3147DFC4F}" destId="{F502A552-B61E-4744-A28D-7F8BB0C099C4}" srcOrd="1" destOrd="0" presId="urn:microsoft.com/office/officeart/2005/8/layout/default"/>
    <dgm:cxn modelId="{7257AC81-C602-403D-B073-3ECC7D8EF9CA}" type="presParOf" srcId="{B3F52727-EBDC-4205-A148-1CF3147DFC4F}" destId="{41454E5F-C7C0-45A6-B2EA-D292EBA1C4EE}" srcOrd="2" destOrd="0" presId="urn:microsoft.com/office/officeart/2005/8/layout/default"/>
    <dgm:cxn modelId="{D185A707-4688-48AD-9DF1-088F554A042B}" type="presParOf" srcId="{B3F52727-EBDC-4205-A148-1CF3147DFC4F}" destId="{9CA88DE6-560C-49FE-A0FD-381211D9A05F}" srcOrd="3" destOrd="0" presId="urn:microsoft.com/office/officeart/2005/8/layout/default"/>
    <dgm:cxn modelId="{F84E81F1-134C-4DDF-AC7A-27C8E15F0E08}" type="presParOf" srcId="{B3F52727-EBDC-4205-A148-1CF3147DFC4F}" destId="{BC5A6132-8AE1-4893-8A73-B02986F20D43}" srcOrd="4" destOrd="0" presId="urn:microsoft.com/office/officeart/2005/8/layout/default"/>
    <dgm:cxn modelId="{61910418-61A6-40D8-8D36-A57D9035526B}" type="presParOf" srcId="{B3F52727-EBDC-4205-A148-1CF3147DFC4F}" destId="{E50D3173-BDD5-45D5-BE5B-CF31BF35E402}" srcOrd="5" destOrd="0" presId="urn:microsoft.com/office/officeart/2005/8/layout/default"/>
    <dgm:cxn modelId="{0D2A8DF2-F2ED-4F4F-878A-BA467C2A6CA5}" type="presParOf" srcId="{B3F52727-EBDC-4205-A148-1CF3147DFC4F}" destId="{9C4FAE4B-FBD4-4AB8-933B-DC852228F8C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EFFC00-8CBF-4BD1-88B2-08FAF78C705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C5A4FA1B-4754-4923-AB07-B09D591932F3}">
      <dgm:prSet/>
      <dgm:spPr/>
      <dgm:t>
        <a:bodyPr/>
        <a:lstStyle/>
        <a:p>
          <a:pPr rtl="0">
            <a:lnSpc>
              <a:spcPct val="120000"/>
            </a:lnSpc>
          </a:pPr>
          <a:r>
            <a:rPr lang="en-US" b="1" dirty="0">
              <a:solidFill>
                <a:schemeClr val="tx1"/>
              </a:solidFill>
              <a:latin typeface="Arial" panose="020B0604020202020204" pitchFamily="34" charset="0"/>
              <a:cs typeface="Arial" panose="020B0604020202020204" pitchFamily="34" charset="0"/>
            </a:rPr>
            <a:t>Rate yourself out of 10 on your knowledge of the OAP cycle, then rate yourself on using the OAP cycle in practice </a:t>
          </a:r>
          <a:endParaRPr lang="en-US" dirty="0">
            <a:solidFill>
              <a:schemeClr val="tx1"/>
            </a:solidFill>
            <a:latin typeface="Arial" panose="020B0604020202020204" pitchFamily="34" charset="0"/>
            <a:cs typeface="Arial" panose="020B0604020202020204" pitchFamily="34" charset="0"/>
          </a:endParaRPr>
        </a:p>
      </dgm:t>
    </dgm:pt>
    <dgm:pt modelId="{797DC448-971B-4C0C-B420-440B5CAD1620}" type="parTrans" cxnId="{D701F66B-82E6-4EF6-BF07-E54D81FA676D}">
      <dgm:prSet/>
      <dgm:spPr/>
      <dgm:t>
        <a:bodyPr/>
        <a:lstStyle/>
        <a:p>
          <a:pPr>
            <a:lnSpc>
              <a:spcPct val="120000"/>
            </a:lnSpc>
          </a:pPr>
          <a:endParaRPr lang="en-US"/>
        </a:p>
      </dgm:t>
    </dgm:pt>
    <dgm:pt modelId="{6C180299-99B2-4898-8C9D-566BD22FD822}" type="sibTrans" cxnId="{D701F66B-82E6-4EF6-BF07-E54D81FA676D}">
      <dgm:prSet/>
      <dgm:spPr/>
      <dgm:t>
        <a:bodyPr/>
        <a:lstStyle/>
        <a:p>
          <a:pPr>
            <a:lnSpc>
              <a:spcPct val="120000"/>
            </a:lnSpc>
          </a:pPr>
          <a:endParaRPr lang="en-US"/>
        </a:p>
      </dgm:t>
    </dgm:pt>
    <dgm:pt modelId="{1BC8B0BE-B9D5-478B-9B22-7719C055BD65}">
      <dgm:prSet/>
      <dgm:spPr/>
      <dgm:t>
        <a:bodyPr/>
        <a:lstStyle/>
        <a:p>
          <a:pPr rtl="0">
            <a:lnSpc>
              <a:spcPct val="120000"/>
            </a:lnSpc>
          </a:pPr>
          <a:r>
            <a:rPr lang="en-US" b="1" dirty="0">
              <a:solidFill>
                <a:schemeClr val="tx1"/>
              </a:solidFill>
              <a:latin typeface="Arial" panose="020B0604020202020204" pitchFamily="34" charset="0"/>
              <a:cs typeface="Arial" panose="020B0604020202020204" pitchFamily="34" charset="0"/>
            </a:rPr>
            <a:t>10 points: </a:t>
          </a:r>
          <a:r>
            <a:rPr lang="en-US" b="1" i="1" dirty="0">
              <a:solidFill>
                <a:schemeClr val="tx1"/>
              </a:solidFill>
              <a:latin typeface="Arial" panose="020B0604020202020204" pitchFamily="34" charset="0"/>
              <a:cs typeface="Arial" panose="020B0604020202020204" pitchFamily="34" charset="0"/>
            </a:rPr>
            <a:t>I know how to use the OAP cycle – for example, for taking observations of children </a:t>
          </a:r>
        </a:p>
      </dgm:t>
    </dgm:pt>
    <dgm:pt modelId="{A41B168A-9E17-4636-A33E-0609EA345B67}" type="parTrans" cxnId="{3E3FE759-BCBC-4755-9D88-127140E8D60A}">
      <dgm:prSet/>
      <dgm:spPr/>
      <dgm:t>
        <a:bodyPr/>
        <a:lstStyle/>
        <a:p>
          <a:pPr>
            <a:lnSpc>
              <a:spcPct val="120000"/>
            </a:lnSpc>
          </a:pPr>
          <a:endParaRPr lang="en-US"/>
        </a:p>
      </dgm:t>
    </dgm:pt>
    <dgm:pt modelId="{0CF1B937-D135-4062-92E1-408DA588ED67}" type="sibTrans" cxnId="{3E3FE759-BCBC-4755-9D88-127140E8D60A}">
      <dgm:prSet/>
      <dgm:spPr/>
      <dgm:t>
        <a:bodyPr/>
        <a:lstStyle/>
        <a:p>
          <a:pPr>
            <a:lnSpc>
              <a:spcPct val="120000"/>
            </a:lnSpc>
          </a:pPr>
          <a:endParaRPr lang="en-US"/>
        </a:p>
      </dgm:t>
    </dgm:pt>
    <dgm:pt modelId="{FF12C2A6-E66D-4759-B9A0-1056F3BB2064}">
      <dgm:prSet/>
      <dgm:spPr/>
      <dgm:t>
        <a:bodyPr/>
        <a:lstStyle/>
        <a:p>
          <a:pPr>
            <a:lnSpc>
              <a:spcPct val="120000"/>
            </a:lnSpc>
          </a:pPr>
          <a:r>
            <a:rPr lang="en-US" b="1" dirty="0">
              <a:solidFill>
                <a:schemeClr val="tx1"/>
              </a:solidFill>
              <a:latin typeface="Arial" panose="020B0604020202020204" pitchFamily="34" charset="0"/>
              <a:cs typeface="Arial" panose="020B0604020202020204" pitchFamily="34" charset="0"/>
            </a:rPr>
            <a:t>5 points: </a:t>
          </a:r>
          <a:r>
            <a:rPr lang="en-US" b="1" i="1" dirty="0">
              <a:solidFill>
                <a:schemeClr val="tx1"/>
              </a:solidFill>
              <a:latin typeface="Arial" panose="020B0604020202020204" pitchFamily="34" charset="0"/>
              <a:cs typeface="Arial" panose="020B0604020202020204" pitchFamily="34" charset="0"/>
            </a:rPr>
            <a:t>I have a little experience with using the OAP cycle, but I am not confident</a:t>
          </a:r>
          <a:endParaRPr lang="en-US" dirty="0">
            <a:solidFill>
              <a:schemeClr val="tx1"/>
            </a:solidFill>
            <a:latin typeface="Arial" panose="020B0604020202020204" pitchFamily="34" charset="0"/>
            <a:cs typeface="Arial" panose="020B0604020202020204" pitchFamily="34" charset="0"/>
          </a:endParaRPr>
        </a:p>
      </dgm:t>
    </dgm:pt>
    <dgm:pt modelId="{CB97B13A-B438-411B-837C-148AFDF96AE4}" type="parTrans" cxnId="{A098C72D-DBFD-4608-A449-C4452A1F2036}">
      <dgm:prSet/>
      <dgm:spPr/>
      <dgm:t>
        <a:bodyPr/>
        <a:lstStyle/>
        <a:p>
          <a:pPr>
            <a:lnSpc>
              <a:spcPct val="120000"/>
            </a:lnSpc>
          </a:pPr>
          <a:endParaRPr lang="en-US"/>
        </a:p>
      </dgm:t>
    </dgm:pt>
    <dgm:pt modelId="{C405C440-1BF0-496B-8EA0-882A9D45F30B}" type="sibTrans" cxnId="{A098C72D-DBFD-4608-A449-C4452A1F2036}">
      <dgm:prSet/>
      <dgm:spPr/>
      <dgm:t>
        <a:bodyPr/>
        <a:lstStyle/>
        <a:p>
          <a:pPr>
            <a:lnSpc>
              <a:spcPct val="120000"/>
            </a:lnSpc>
          </a:pPr>
          <a:endParaRPr lang="en-US"/>
        </a:p>
      </dgm:t>
    </dgm:pt>
    <dgm:pt modelId="{D6F02586-32E5-49A7-ADB6-BD67B36E91D8}">
      <dgm:prSet/>
      <dgm:spPr/>
      <dgm:t>
        <a:bodyPr/>
        <a:lstStyle/>
        <a:p>
          <a:pPr rtl="0">
            <a:lnSpc>
              <a:spcPct val="120000"/>
            </a:lnSpc>
          </a:pPr>
          <a:r>
            <a:rPr lang="en-US" b="1" dirty="0">
              <a:solidFill>
                <a:schemeClr val="tx1"/>
              </a:solidFill>
              <a:latin typeface="Arial" panose="020B0604020202020204" pitchFamily="34" charset="0"/>
              <a:cs typeface="Arial" panose="020B0604020202020204" pitchFamily="34" charset="0"/>
            </a:rPr>
            <a:t>1 point: </a:t>
          </a:r>
          <a:r>
            <a:rPr lang="en-US" b="1" i="1" dirty="0">
              <a:solidFill>
                <a:schemeClr val="tx1"/>
              </a:solidFill>
              <a:latin typeface="Arial" panose="020B0604020202020204" pitchFamily="34" charset="0"/>
              <a:cs typeface="Arial" panose="020B0604020202020204" pitchFamily="34" charset="0"/>
            </a:rPr>
            <a:t>I know very little / have little confidence in using the OAP cycle – for example, for taking effective observations</a:t>
          </a:r>
          <a:endParaRPr lang="en-US" dirty="0">
            <a:solidFill>
              <a:schemeClr val="tx1"/>
            </a:solidFill>
            <a:latin typeface="Arial" panose="020B0604020202020204" pitchFamily="34" charset="0"/>
            <a:cs typeface="Arial" panose="020B0604020202020204" pitchFamily="34" charset="0"/>
          </a:endParaRPr>
        </a:p>
      </dgm:t>
    </dgm:pt>
    <dgm:pt modelId="{C4363423-A0AE-4A84-96F4-60E09D194ECB}" type="parTrans" cxnId="{65928264-9024-42C7-A2C3-7098763E7C24}">
      <dgm:prSet/>
      <dgm:spPr/>
      <dgm:t>
        <a:bodyPr/>
        <a:lstStyle/>
        <a:p>
          <a:pPr>
            <a:lnSpc>
              <a:spcPct val="120000"/>
            </a:lnSpc>
          </a:pPr>
          <a:endParaRPr lang="en-US"/>
        </a:p>
      </dgm:t>
    </dgm:pt>
    <dgm:pt modelId="{53A7E483-7591-4BD9-B3E0-ED5FA2FDD62F}" type="sibTrans" cxnId="{65928264-9024-42C7-A2C3-7098763E7C24}">
      <dgm:prSet/>
      <dgm:spPr/>
      <dgm:t>
        <a:bodyPr/>
        <a:lstStyle/>
        <a:p>
          <a:pPr>
            <a:lnSpc>
              <a:spcPct val="120000"/>
            </a:lnSpc>
          </a:pPr>
          <a:endParaRPr lang="en-US"/>
        </a:p>
      </dgm:t>
    </dgm:pt>
    <dgm:pt modelId="{B3F52727-EBDC-4205-A148-1CF3147DFC4F}" type="pres">
      <dgm:prSet presAssocID="{95EFFC00-8CBF-4BD1-88B2-08FAF78C7057}" presName="diagram" presStyleCnt="0">
        <dgm:presLayoutVars>
          <dgm:dir/>
          <dgm:resizeHandles val="exact"/>
        </dgm:presLayoutVars>
      </dgm:prSet>
      <dgm:spPr/>
    </dgm:pt>
    <dgm:pt modelId="{6F7A6B63-8063-48CA-818D-AA36751DCB23}" type="pres">
      <dgm:prSet presAssocID="{C5A4FA1B-4754-4923-AB07-B09D591932F3}" presName="node" presStyleLbl="node1" presStyleIdx="0" presStyleCnt="4">
        <dgm:presLayoutVars>
          <dgm:bulletEnabled val="1"/>
        </dgm:presLayoutVars>
      </dgm:prSet>
      <dgm:spPr/>
    </dgm:pt>
    <dgm:pt modelId="{F502A552-B61E-4744-A28D-7F8BB0C099C4}" type="pres">
      <dgm:prSet presAssocID="{6C180299-99B2-4898-8C9D-566BD22FD822}" presName="sibTrans" presStyleCnt="0"/>
      <dgm:spPr/>
    </dgm:pt>
    <dgm:pt modelId="{41454E5F-C7C0-45A6-B2EA-D292EBA1C4EE}" type="pres">
      <dgm:prSet presAssocID="{1BC8B0BE-B9D5-478B-9B22-7719C055BD65}" presName="node" presStyleLbl="node1" presStyleIdx="1" presStyleCnt="4">
        <dgm:presLayoutVars>
          <dgm:bulletEnabled val="1"/>
        </dgm:presLayoutVars>
      </dgm:prSet>
      <dgm:spPr/>
    </dgm:pt>
    <dgm:pt modelId="{9CA88DE6-560C-49FE-A0FD-381211D9A05F}" type="pres">
      <dgm:prSet presAssocID="{0CF1B937-D135-4062-92E1-408DA588ED67}" presName="sibTrans" presStyleCnt="0"/>
      <dgm:spPr/>
    </dgm:pt>
    <dgm:pt modelId="{BC5A6132-8AE1-4893-8A73-B02986F20D43}" type="pres">
      <dgm:prSet presAssocID="{FF12C2A6-E66D-4759-B9A0-1056F3BB2064}" presName="node" presStyleLbl="node1" presStyleIdx="2" presStyleCnt="4">
        <dgm:presLayoutVars>
          <dgm:bulletEnabled val="1"/>
        </dgm:presLayoutVars>
      </dgm:prSet>
      <dgm:spPr/>
    </dgm:pt>
    <dgm:pt modelId="{E50D3173-BDD5-45D5-BE5B-CF31BF35E402}" type="pres">
      <dgm:prSet presAssocID="{C405C440-1BF0-496B-8EA0-882A9D45F30B}" presName="sibTrans" presStyleCnt="0"/>
      <dgm:spPr/>
    </dgm:pt>
    <dgm:pt modelId="{9C4FAE4B-FBD4-4AB8-933B-DC852228F8C7}" type="pres">
      <dgm:prSet presAssocID="{D6F02586-32E5-49A7-ADB6-BD67B36E91D8}" presName="node" presStyleLbl="node1" presStyleIdx="3" presStyleCnt="4">
        <dgm:presLayoutVars>
          <dgm:bulletEnabled val="1"/>
        </dgm:presLayoutVars>
      </dgm:prSet>
      <dgm:spPr/>
    </dgm:pt>
  </dgm:ptLst>
  <dgm:cxnLst>
    <dgm:cxn modelId="{2D91A10C-C9C0-4C97-B842-C0F5C40E1AA4}" type="presOf" srcId="{1BC8B0BE-B9D5-478B-9B22-7719C055BD65}" destId="{41454E5F-C7C0-45A6-B2EA-D292EBA1C4EE}" srcOrd="0" destOrd="0" presId="urn:microsoft.com/office/officeart/2005/8/layout/default"/>
    <dgm:cxn modelId="{A098C72D-DBFD-4608-A449-C4452A1F2036}" srcId="{95EFFC00-8CBF-4BD1-88B2-08FAF78C7057}" destId="{FF12C2A6-E66D-4759-B9A0-1056F3BB2064}" srcOrd="2" destOrd="0" parTransId="{CB97B13A-B438-411B-837C-148AFDF96AE4}" sibTransId="{C405C440-1BF0-496B-8EA0-882A9D45F30B}"/>
    <dgm:cxn modelId="{9C521E30-C201-4532-9C33-B8701544E953}" type="presOf" srcId="{D6F02586-32E5-49A7-ADB6-BD67B36E91D8}" destId="{9C4FAE4B-FBD4-4AB8-933B-DC852228F8C7}" srcOrd="0" destOrd="0" presId="urn:microsoft.com/office/officeart/2005/8/layout/default"/>
    <dgm:cxn modelId="{A47FD232-0188-48EC-8754-04DCF4489CAD}" type="presOf" srcId="{95EFFC00-8CBF-4BD1-88B2-08FAF78C7057}" destId="{B3F52727-EBDC-4205-A148-1CF3147DFC4F}" srcOrd="0" destOrd="0" presId="urn:microsoft.com/office/officeart/2005/8/layout/default"/>
    <dgm:cxn modelId="{65928264-9024-42C7-A2C3-7098763E7C24}" srcId="{95EFFC00-8CBF-4BD1-88B2-08FAF78C7057}" destId="{D6F02586-32E5-49A7-ADB6-BD67B36E91D8}" srcOrd="3" destOrd="0" parTransId="{C4363423-A0AE-4A84-96F4-60E09D194ECB}" sibTransId="{53A7E483-7591-4BD9-B3E0-ED5FA2FDD62F}"/>
    <dgm:cxn modelId="{D701F66B-82E6-4EF6-BF07-E54D81FA676D}" srcId="{95EFFC00-8CBF-4BD1-88B2-08FAF78C7057}" destId="{C5A4FA1B-4754-4923-AB07-B09D591932F3}" srcOrd="0" destOrd="0" parTransId="{797DC448-971B-4C0C-B420-440B5CAD1620}" sibTransId="{6C180299-99B2-4898-8C9D-566BD22FD822}"/>
    <dgm:cxn modelId="{3E3FE759-BCBC-4755-9D88-127140E8D60A}" srcId="{95EFFC00-8CBF-4BD1-88B2-08FAF78C7057}" destId="{1BC8B0BE-B9D5-478B-9B22-7719C055BD65}" srcOrd="1" destOrd="0" parTransId="{A41B168A-9E17-4636-A33E-0609EA345B67}" sibTransId="{0CF1B937-D135-4062-92E1-408DA588ED67}"/>
    <dgm:cxn modelId="{5F355590-B383-4825-82F9-D280C26BC5B3}" type="presOf" srcId="{FF12C2A6-E66D-4759-B9A0-1056F3BB2064}" destId="{BC5A6132-8AE1-4893-8A73-B02986F20D43}" srcOrd="0" destOrd="0" presId="urn:microsoft.com/office/officeart/2005/8/layout/default"/>
    <dgm:cxn modelId="{9F9C74D5-F45B-4EBE-89B8-DA8D047310FF}" type="presOf" srcId="{C5A4FA1B-4754-4923-AB07-B09D591932F3}" destId="{6F7A6B63-8063-48CA-818D-AA36751DCB23}" srcOrd="0" destOrd="0" presId="urn:microsoft.com/office/officeart/2005/8/layout/default"/>
    <dgm:cxn modelId="{3D11C37A-33CF-4E29-923F-CB0C0876ABED}" type="presParOf" srcId="{B3F52727-EBDC-4205-A148-1CF3147DFC4F}" destId="{6F7A6B63-8063-48CA-818D-AA36751DCB23}" srcOrd="0" destOrd="0" presId="urn:microsoft.com/office/officeart/2005/8/layout/default"/>
    <dgm:cxn modelId="{E3060ECA-F965-4B85-BF33-5202B97A2EF9}" type="presParOf" srcId="{B3F52727-EBDC-4205-A148-1CF3147DFC4F}" destId="{F502A552-B61E-4744-A28D-7F8BB0C099C4}" srcOrd="1" destOrd="0" presId="urn:microsoft.com/office/officeart/2005/8/layout/default"/>
    <dgm:cxn modelId="{7257AC81-C602-403D-B073-3ECC7D8EF9CA}" type="presParOf" srcId="{B3F52727-EBDC-4205-A148-1CF3147DFC4F}" destId="{41454E5F-C7C0-45A6-B2EA-D292EBA1C4EE}" srcOrd="2" destOrd="0" presId="urn:microsoft.com/office/officeart/2005/8/layout/default"/>
    <dgm:cxn modelId="{D185A707-4688-48AD-9DF1-088F554A042B}" type="presParOf" srcId="{B3F52727-EBDC-4205-A148-1CF3147DFC4F}" destId="{9CA88DE6-560C-49FE-A0FD-381211D9A05F}" srcOrd="3" destOrd="0" presId="urn:microsoft.com/office/officeart/2005/8/layout/default"/>
    <dgm:cxn modelId="{F84E81F1-134C-4DDF-AC7A-27C8E15F0E08}" type="presParOf" srcId="{B3F52727-EBDC-4205-A148-1CF3147DFC4F}" destId="{BC5A6132-8AE1-4893-8A73-B02986F20D43}" srcOrd="4" destOrd="0" presId="urn:microsoft.com/office/officeart/2005/8/layout/default"/>
    <dgm:cxn modelId="{61910418-61A6-40D8-8D36-A57D9035526B}" type="presParOf" srcId="{B3F52727-EBDC-4205-A148-1CF3147DFC4F}" destId="{E50D3173-BDD5-45D5-BE5B-CF31BF35E402}" srcOrd="5" destOrd="0" presId="urn:microsoft.com/office/officeart/2005/8/layout/default"/>
    <dgm:cxn modelId="{0D2A8DF2-F2ED-4F4F-878A-BA467C2A6CA5}" type="presParOf" srcId="{B3F52727-EBDC-4205-A148-1CF3147DFC4F}" destId="{9C4FAE4B-FBD4-4AB8-933B-DC852228F8C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EFFC00-8CBF-4BD1-88B2-08FAF78C705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C5A4FA1B-4754-4923-AB07-B09D591932F3}">
      <dgm:prSet/>
      <dgm:spPr/>
      <dgm:t>
        <a:bodyPr/>
        <a:lstStyle/>
        <a:p>
          <a:pPr rtl="0"/>
          <a:r>
            <a:rPr lang="en-US" b="1" dirty="0">
              <a:solidFill>
                <a:schemeClr val="tx1"/>
              </a:solidFill>
            </a:rPr>
            <a:t>Rate yourself out of 10 on your knowledge </a:t>
          </a:r>
          <a:r>
            <a:rPr lang="en-US" b="1" dirty="0">
              <a:solidFill>
                <a:schemeClr val="tx1"/>
              </a:solidFill>
              <a:latin typeface="Arial"/>
            </a:rPr>
            <a:t>on types of observation. </a:t>
          </a:r>
          <a:endParaRPr lang="en-US" dirty="0">
            <a:solidFill>
              <a:schemeClr val="tx1"/>
            </a:solidFill>
          </a:endParaRPr>
        </a:p>
      </dgm:t>
    </dgm:pt>
    <dgm:pt modelId="{797DC448-971B-4C0C-B420-440B5CAD1620}" type="parTrans" cxnId="{D701F66B-82E6-4EF6-BF07-E54D81FA676D}">
      <dgm:prSet/>
      <dgm:spPr/>
      <dgm:t>
        <a:bodyPr/>
        <a:lstStyle/>
        <a:p>
          <a:endParaRPr lang="en-US"/>
        </a:p>
      </dgm:t>
    </dgm:pt>
    <dgm:pt modelId="{6C180299-99B2-4898-8C9D-566BD22FD822}" type="sibTrans" cxnId="{D701F66B-82E6-4EF6-BF07-E54D81FA676D}">
      <dgm:prSet/>
      <dgm:spPr/>
      <dgm:t>
        <a:bodyPr/>
        <a:lstStyle/>
        <a:p>
          <a:endParaRPr lang="en-US"/>
        </a:p>
      </dgm:t>
    </dgm:pt>
    <dgm:pt modelId="{1BC8B0BE-B9D5-478B-9B22-7719C055BD65}">
      <dgm:prSet/>
      <dgm:spPr/>
      <dgm:t>
        <a:bodyPr/>
        <a:lstStyle/>
        <a:p>
          <a:pPr rtl="0"/>
          <a:r>
            <a:rPr lang="en-US" b="1" dirty="0">
              <a:solidFill>
                <a:schemeClr val="tx1"/>
              </a:solidFill>
            </a:rPr>
            <a:t>10 points: </a:t>
          </a:r>
          <a:r>
            <a:rPr lang="en-US" b="1" i="1" dirty="0">
              <a:solidFill>
                <a:schemeClr val="tx1"/>
              </a:solidFill>
            </a:rPr>
            <a:t>I </a:t>
          </a:r>
          <a:r>
            <a:rPr lang="en-US" b="1" i="1" dirty="0">
              <a:solidFill>
                <a:schemeClr val="tx1"/>
              </a:solidFill>
              <a:latin typeface="Arial"/>
            </a:rPr>
            <a:t>know a variety of observation methods </a:t>
          </a:r>
        </a:p>
      </dgm:t>
    </dgm:pt>
    <dgm:pt modelId="{A41B168A-9E17-4636-A33E-0609EA345B67}" type="parTrans" cxnId="{3E3FE759-BCBC-4755-9D88-127140E8D60A}">
      <dgm:prSet/>
      <dgm:spPr/>
      <dgm:t>
        <a:bodyPr/>
        <a:lstStyle/>
        <a:p>
          <a:endParaRPr lang="en-US"/>
        </a:p>
      </dgm:t>
    </dgm:pt>
    <dgm:pt modelId="{0CF1B937-D135-4062-92E1-408DA588ED67}" type="sibTrans" cxnId="{3E3FE759-BCBC-4755-9D88-127140E8D60A}">
      <dgm:prSet/>
      <dgm:spPr/>
      <dgm:t>
        <a:bodyPr/>
        <a:lstStyle/>
        <a:p>
          <a:endParaRPr lang="en-US"/>
        </a:p>
      </dgm:t>
    </dgm:pt>
    <dgm:pt modelId="{D6F02586-32E5-49A7-ADB6-BD67B36E91D8}">
      <dgm:prSet/>
      <dgm:spPr>
        <a:solidFill>
          <a:srgbClr val="00B050"/>
        </a:solidFill>
      </dgm:spPr>
      <dgm:t>
        <a:bodyPr/>
        <a:lstStyle/>
        <a:p>
          <a:pPr rtl="0"/>
          <a:r>
            <a:rPr lang="en-US" b="1" dirty="0">
              <a:solidFill>
                <a:schemeClr val="tx1"/>
              </a:solidFill>
            </a:rPr>
            <a:t>1 point: </a:t>
          </a:r>
          <a:r>
            <a:rPr lang="en-US" b="1" i="1" dirty="0">
              <a:solidFill>
                <a:schemeClr val="tx1"/>
              </a:solidFill>
            </a:rPr>
            <a:t>I know very </a:t>
          </a:r>
          <a:r>
            <a:rPr lang="en-US" b="1" i="1" dirty="0">
              <a:solidFill>
                <a:schemeClr val="tx1"/>
              </a:solidFill>
              <a:latin typeface="Arial"/>
            </a:rPr>
            <a:t>little about observation methods</a:t>
          </a:r>
          <a:endParaRPr lang="en-US" b="1" i="1" dirty="0">
            <a:solidFill>
              <a:schemeClr val="tx1"/>
            </a:solidFill>
          </a:endParaRPr>
        </a:p>
      </dgm:t>
    </dgm:pt>
    <dgm:pt modelId="{C4363423-A0AE-4A84-96F4-60E09D194ECB}" type="parTrans" cxnId="{65928264-9024-42C7-A2C3-7098763E7C24}">
      <dgm:prSet/>
      <dgm:spPr/>
      <dgm:t>
        <a:bodyPr/>
        <a:lstStyle/>
        <a:p>
          <a:endParaRPr lang="en-US"/>
        </a:p>
      </dgm:t>
    </dgm:pt>
    <dgm:pt modelId="{53A7E483-7591-4BD9-B3E0-ED5FA2FDD62F}" type="sibTrans" cxnId="{65928264-9024-42C7-A2C3-7098763E7C24}">
      <dgm:prSet/>
      <dgm:spPr/>
      <dgm:t>
        <a:bodyPr/>
        <a:lstStyle/>
        <a:p>
          <a:endParaRPr lang="en-US"/>
        </a:p>
      </dgm:t>
    </dgm:pt>
    <dgm:pt modelId="{894C0496-CC64-4042-BC7B-B9ECF053FCCD}">
      <dgm:prSet phldr="0"/>
      <dgm:spPr/>
      <dgm:t>
        <a:bodyPr/>
        <a:lstStyle/>
        <a:p>
          <a:pPr rtl="0"/>
          <a:r>
            <a:rPr lang="en-US" b="1" dirty="0">
              <a:solidFill>
                <a:schemeClr val="tx1"/>
              </a:solidFill>
            </a:rPr>
            <a:t>5 points: </a:t>
          </a:r>
          <a:r>
            <a:rPr lang="en-US" b="1" i="1" dirty="0">
              <a:solidFill>
                <a:schemeClr val="tx1"/>
              </a:solidFill>
            </a:rPr>
            <a:t>I have </a:t>
          </a:r>
          <a:r>
            <a:rPr lang="en-US" b="1" i="1" dirty="0">
              <a:solidFill>
                <a:schemeClr val="tx1"/>
              </a:solidFill>
              <a:latin typeface="Arial"/>
            </a:rPr>
            <a:t>some knowledge on observation methods</a:t>
          </a:r>
          <a:endParaRPr lang="en-US" b="1" i="1" dirty="0">
            <a:solidFill>
              <a:schemeClr val="tx1"/>
            </a:solidFill>
          </a:endParaRPr>
        </a:p>
      </dgm:t>
    </dgm:pt>
    <dgm:pt modelId="{0D076E0E-4851-49C4-A0A6-936B301DB07F}" type="parTrans" cxnId="{2FEA4C83-34ED-4322-9CDE-FAECF4ACE228}">
      <dgm:prSet/>
      <dgm:spPr/>
      <dgm:t>
        <a:bodyPr/>
        <a:lstStyle/>
        <a:p>
          <a:endParaRPr lang="en-GB"/>
        </a:p>
      </dgm:t>
    </dgm:pt>
    <dgm:pt modelId="{0B1844B4-3789-4E48-8055-B2F7DFE78C4E}" type="sibTrans" cxnId="{2FEA4C83-34ED-4322-9CDE-FAECF4ACE228}">
      <dgm:prSet/>
      <dgm:spPr/>
      <dgm:t>
        <a:bodyPr/>
        <a:lstStyle/>
        <a:p>
          <a:endParaRPr lang="en-GB"/>
        </a:p>
      </dgm:t>
    </dgm:pt>
    <dgm:pt modelId="{B3F52727-EBDC-4205-A148-1CF3147DFC4F}" type="pres">
      <dgm:prSet presAssocID="{95EFFC00-8CBF-4BD1-88B2-08FAF78C7057}" presName="diagram" presStyleCnt="0">
        <dgm:presLayoutVars>
          <dgm:dir/>
          <dgm:resizeHandles val="exact"/>
        </dgm:presLayoutVars>
      </dgm:prSet>
      <dgm:spPr/>
    </dgm:pt>
    <dgm:pt modelId="{6F7A6B63-8063-48CA-818D-AA36751DCB23}" type="pres">
      <dgm:prSet presAssocID="{C5A4FA1B-4754-4923-AB07-B09D591932F3}" presName="node" presStyleLbl="node1" presStyleIdx="0" presStyleCnt="4">
        <dgm:presLayoutVars>
          <dgm:bulletEnabled val="1"/>
        </dgm:presLayoutVars>
      </dgm:prSet>
      <dgm:spPr/>
    </dgm:pt>
    <dgm:pt modelId="{F502A552-B61E-4744-A28D-7F8BB0C099C4}" type="pres">
      <dgm:prSet presAssocID="{6C180299-99B2-4898-8C9D-566BD22FD822}" presName="sibTrans" presStyleCnt="0"/>
      <dgm:spPr/>
    </dgm:pt>
    <dgm:pt modelId="{41454E5F-C7C0-45A6-B2EA-D292EBA1C4EE}" type="pres">
      <dgm:prSet presAssocID="{1BC8B0BE-B9D5-478B-9B22-7719C055BD65}" presName="node" presStyleLbl="node1" presStyleIdx="1" presStyleCnt="4">
        <dgm:presLayoutVars>
          <dgm:bulletEnabled val="1"/>
        </dgm:presLayoutVars>
      </dgm:prSet>
      <dgm:spPr/>
    </dgm:pt>
    <dgm:pt modelId="{9CA88DE6-560C-49FE-A0FD-381211D9A05F}" type="pres">
      <dgm:prSet presAssocID="{0CF1B937-D135-4062-92E1-408DA588ED67}" presName="sibTrans" presStyleCnt="0"/>
      <dgm:spPr/>
    </dgm:pt>
    <dgm:pt modelId="{D93210F7-EB87-40D2-903C-9403BA467BB0}" type="pres">
      <dgm:prSet presAssocID="{894C0496-CC64-4042-BC7B-B9ECF053FCCD}" presName="node" presStyleLbl="node1" presStyleIdx="2" presStyleCnt="4">
        <dgm:presLayoutVars>
          <dgm:bulletEnabled val="1"/>
        </dgm:presLayoutVars>
      </dgm:prSet>
      <dgm:spPr/>
    </dgm:pt>
    <dgm:pt modelId="{CC80A56F-A502-4306-9F5E-F413E40B6780}" type="pres">
      <dgm:prSet presAssocID="{0B1844B4-3789-4E48-8055-B2F7DFE78C4E}" presName="sibTrans" presStyleCnt="0"/>
      <dgm:spPr/>
    </dgm:pt>
    <dgm:pt modelId="{9C4FAE4B-FBD4-4AB8-933B-DC852228F8C7}" type="pres">
      <dgm:prSet presAssocID="{D6F02586-32E5-49A7-ADB6-BD67B36E91D8}" presName="node" presStyleLbl="node1" presStyleIdx="3" presStyleCnt="4">
        <dgm:presLayoutVars>
          <dgm:bulletEnabled val="1"/>
        </dgm:presLayoutVars>
      </dgm:prSet>
      <dgm:spPr/>
    </dgm:pt>
  </dgm:ptLst>
  <dgm:cxnLst>
    <dgm:cxn modelId="{A47FD232-0188-48EC-8754-04DCF4489CAD}" type="presOf" srcId="{95EFFC00-8CBF-4BD1-88B2-08FAF78C7057}" destId="{B3F52727-EBDC-4205-A148-1CF3147DFC4F}" srcOrd="0" destOrd="0" presId="urn:microsoft.com/office/officeart/2005/8/layout/default"/>
    <dgm:cxn modelId="{68016E61-77F2-446D-94CF-3A7E29BADAAF}" type="presOf" srcId="{894C0496-CC64-4042-BC7B-B9ECF053FCCD}" destId="{D93210F7-EB87-40D2-903C-9403BA467BB0}" srcOrd="0" destOrd="0" presId="urn:microsoft.com/office/officeart/2005/8/layout/default"/>
    <dgm:cxn modelId="{65928264-9024-42C7-A2C3-7098763E7C24}" srcId="{95EFFC00-8CBF-4BD1-88B2-08FAF78C7057}" destId="{D6F02586-32E5-49A7-ADB6-BD67B36E91D8}" srcOrd="3" destOrd="0" parTransId="{C4363423-A0AE-4A84-96F4-60E09D194ECB}" sibTransId="{53A7E483-7591-4BD9-B3E0-ED5FA2FDD62F}"/>
    <dgm:cxn modelId="{D701F66B-82E6-4EF6-BF07-E54D81FA676D}" srcId="{95EFFC00-8CBF-4BD1-88B2-08FAF78C7057}" destId="{C5A4FA1B-4754-4923-AB07-B09D591932F3}" srcOrd="0" destOrd="0" parTransId="{797DC448-971B-4C0C-B420-440B5CAD1620}" sibTransId="{6C180299-99B2-4898-8C9D-566BD22FD822}"/>
    <dgm:cxn modelId="{3E3FE759-BCBC-4755-9D88-127140E8D60A}" srcId="{95EFFC00-8CBF-4BD1-88B2-08FAF78C7057}" destId="{1BC8B0BE-B9D5-478B-9B22-7719C055BD65}" srcOrd="1" destOrd="0" parTransId="{A41B168A-9E17-4636-A33E-0609EA345B67}" sibTransId="{0CF1B937-D135-4062-92E1-408DA588ED67}"/>
    <dgm:cxn modelId="{2FEA4C83-34ED-4322-9CDE-FAECF4ACE228}" srcId="{95EFFC00-8CBF-4BD1-88B2-08FAF78C7057}" destId="{894C0496-CC64-4042-BC7B-B9ECF053FCCD}" srcOrd="2" destOrd="0" parTransId="{0D076E0E-4851-49C4-A0A6-936B301DB07F}" sibTransId="{0B1844B4-3789-4E48-8055-B2F7DFE78C4E}"/>
    <dgm:cxn modelId="{0FC303A3-9F3A-4359-901A-12D534665528}" type="presOf" srcId="{D6F02586-32E5-49A7-ADB6-BD67B36E91D8}" destId="{9C4FAE4B-FBD4-4AB8-933B-DC852228F8C7}" srcOrd="0" destOrd="0" presId="urn:microsoft.com/office/officeart/2005/8/layout/default"/>
    <dgm:cxn modelId="{3431DBAC-6327-41C3-90A3-8AF6C0A36FDC}" type="presOf" srcId="{C5A4FA1B-4754-4923-AB07-B09D591932F3}" destId="{6F7A6B63-8063-48CA-818D-AA36751DCB23}" srcOrd="0" destOrd="0" presId="urn:microsoft.com/office/officeart/2005/8/layout/default"/>
    <dgm:cxn modelId="{32AA26C5-8D7A-4B7E-860B-428F09D1C0DD}" type="presOf" srcId="{1BC8B0BE-B9D5-478B-9B22-7719C055BD65}" destId="{41454E5F-C7C0-45A6-B2EA-D292EBA1C4EE}" srcOrd="0" destOrd="0" presId="urn:microsoft.com/office/officeart/2005/8/layout/default"/>
    <dgm:cxn modelId="{751CA958-8DD2-43ED-8C37-BC1D58E57F02}" type="presParOf" srcId="{B3F52727-EBDC-4205-A148-1CF3147DFC4F}" destId="{6F7A6B63-8063-48CA-818D-AA36751DCB23}" srcOrd="0" destOrd="0" presId="urn:microsoft.com/office/officeart/2005/8/layout/default"/>
    <dgm:cxn modelId="{24326ADD-55E7-49BE-84B1-5506D001DA14}" type="presParOf" srcId="{B3F52727-EBDC-4205-A148-1CF3147DFC4F}" destId="{F502A552-B61E-4744-A28D-7F8BB0C099C4}" srcOrd="1" destOrd="0" presId="urn:microsoft.com/office/officeart/2005/8/layout/default"/>
    <dgm:cxn modelId="{58DBDFDE-1ACF-41DD-933C-420B2EE3CE34}" type="presParOf" srcId="{B3F52727-EBDC-4205-A148-1CF3147DFC4F}" destId="{41454E5F-C7C0-45A6-B2EA-D292EBA1C4EE}" srcOrd="2" destOrd="0" presId="urn:microsoft.com/office/officeart/2005/8/layout/default"/>
    <dgm:cxn modelId="{0C68EE94-2AD4-4375-A2A4-201F8E981968}" type="presParOf" srcId="{B3F52727-EBDC-4205-A148-1CF3147DFC4F}" destId="{9CA88DE6-560C-49FE-A0FD-381211D9A05F}" srcOrd="3" destOrd="0" presId="urn:microsoft.com/office/officeart/2005/8/layout/default"/>
    <dgm:cxn modelId="{D5D1DFDD-7089-45D5-BF60-0A49BE56D3F4}" type="presParOf" srcId="{B3F52727-EBDC-4205-A148-1CF3147DFC4F}" destId="{D93210F7-EB87-40D2-903C-9403BA467BB0}" srcOrd="4" destOrd="0" presId="urn:microsoft.com/office/officeart/2005/8/layout/default"/>
    <dgm:cxn modelId="{F12552E5-6B59-4BBA-AEEA-CD9993EB2576}" type="presParOf" srcId="{B3F52727-EBDC-4205-A148-1CF3147DFC4F}" destId="{CC80A56F-A502-4306-9F5E-F413E40B6780}" srcOrd="5" destOrd="0" presId="urn:microsoft.com/office/officeart/2005/8/layout/default"/>
    <dgm:cxn modelId="{85B52414-A95B-48CB-9D0B-10517A999AEF}" type="presParOf" srcId="{B3F52727-EBDC-4205-A148-1CF3147DFC4F}" destId="{9C4FAE4B-FBD4-4AB8-933B-DC852228F8C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EFFC00-8CBF-4BD1-88B2-08FAF78C705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C5A4FA1B-4754-4923-AB07-B09D591932F3}">
      <dgm:prSet/>
      <dgm:spPr/>
      <dgm:t>
        <a:bodyPr/>
        <a:lstStyle/>
        <a:p>
          <a:pPr rtl="0">
            <a:lnSpc>
              <a:spcPct val="120000"/>
            </a:lnSpc>
          </a:pPr>
          <a:r>
            <a:rPr lang="en-US" b="1" dirty="0">
              <a:solidFill>
                <a:schemeClr val="tx1"/>
              </a:solidFill>
            </a:rPr>
            <a:t>Rate yourself out of 10</a:t>
          </a:r>
          <a:r>
            <a:rPr lang="en-US" b="1" dirty="0">
              <a:solidFill>
                <a:schemeClr val="tx1"/>
              </a:solidFill>
              <a:latin typeface="Arial"/>
            </a:rPr>
            <a:t> </a:t>
          </a:r>
          <a:r>
            <a:rPr lang="en-US" b="1" dirty="0">
              <a:solidFill>
                <a:schemeClr val="tx1"/>
              </a:solidFill>
            </a:rPr>
            <a:t>on </a:t>
          </a:r>
          <a:r>
            <a:rPr lang="en-US" b="1" dirty="0">
              <a:solidFill>
                <a:schemeClr val="tx1"/>
              </a:solidFill>
              <a:latin typeface="Arial"/>
            </a:rPr>
            <a:t>your skills to be able to make sense of an observation with regard to their developmental milestones using Birth to Five Matters </a:t>
          </a:r>
          <a:endParaRPr lang="en-US" dirty="0">
            <a:solidFill>
              <a:schemeClr val="tx1"/>
            </a:solidFill>
          </a:endParaRPr>
        </a:p>
      </dgm:t>
    </dgm:pt>
    <dgm:pt modelId="{797DC448-971B-4C0C-B420-440B5CAD1620}" type="parTrans" cxnId="{D701F66B-82E6-4EF6-BF07-E54D81FA676D}">
      <dgm:prSet/>
      <dgm:spPr/>
      <dgm:t>
        <a:bodyPr/>
        <a:lstStyle/>
        <a:p>
          <a:pPr>
            <a:lnSpc>
              <a:spcPct val="120000"/>
            </a:lnSpc>
          </a:pPr>
          <a:endParaRPr lang="en-US"/>
        </a:p>
      </dgm:t>
    </dgm:pt>
    <dgm:pt modelId="{6C180299-99B2-4898-8C9D-566BD22FD822}" type="sibTrans" cxnId="{D701F66B-82E6-4EF6-BF07-E54D81FA676D}">
      <dgm:prSet/>
      <dgm:spPr/>
      <dgm:t>
        <a:bodyPr/>
        <a:lstStyle/>
        <a:p>
          <a:pPr>
            <a:lnSpc>
              <a:spcPct val="120000"/>
            </a:lnSpc>
          </a:pPr>
          <a:endParaRPr lang="en-US"/>
        </a:p>
      </dgm:t>
    </dgm:pt>
    <dgm:pt modelId="{1BC8B0BE-B9D5-478B-9B22-7719C055BD65}">
      <dgm:prSet/>
      <dgm:spPr/>
      <dgm:t>
        <a:bodyPr/>
        <a:lstStyle/>
        <a:p>
          <a:pPr rtl="0">
            <a:lnSpc>
              <a:spcPct val="120000"/>
            </a:lnSpc>
          </a:pPr>
          <a:r>
            <a:rPr lang="en-US" b="1" dirty="0">
              <a:solidFill>
                <a:schemeClr val="tx1"/>
              </a:solidFill>
            </a:rPr>
            <a:t>10 points: </a:t>
          </a:r>
          <a:r>
            <a:rPr lang="en-US" b="1" i="1" dirty="0">
              <a:solidFill>
                <a:schemeClr val="tx1"/>
              </a:solidFill>
            </a:rPr>
            <a:t>I </a:t>
          </a:r>
          <a:r>
            <a:rPr lang="en-US" b="1" i="1" dirty="0">
              <a:solidFill>
                <a:schemeClr val="tx1"/>
              </a:solidFill>
              <a:latin typeface="Arial"/>
            </a:rPr>
            <a:t>feel confident to be able to do this and have done this in my placement</a:t>
          </a:r>
          <a:endParaRPr lang="en-US" b="1" i="1" dirty="0">
            <a:solidFill>
              <a:schemeClr val="tx1"/>
            </a:solidFill>
          </a:endParaRPr>
        </a:p>
      </dgm:t>
    </dgm:pt>
    <dgm:pt modelId="{A41B168A-9E17-4636-A33E-0609EA345B67}" type="parTrans" cxnId="{3E3FE759-BCBC-4755-9D88-127140E8D60A}">
      <dgm:prSet/>
      <dgm:spPr/>
      <dgm:t>
        <a:bodyPr/>
        <a:lstStyle/>
        <a:p>
          <a:pPr>
            <a:lnSpc>
              <a:spcPct val="120000"/>
            </a:lnSpc>
          </a:pPr>
          <a:endParaRPr lang="en-US"/>
        </a:p>
      </dgm:t>
    </dgm:pt>
    <dgm:pt modelId="{0CF1B937-D135-4062-92E1-408DA588ED67}" type="sibTrans" cxnId="{3E3FE759-BCBC-4755-9D88-127140E8D60A}">
      <dgm:prSet/>
      <dgm:spPr/>
      <dgm:t>
        <a:bodyPr/>
        <a:lstStyle/>
        <a:p>
          <a:pPr>
            <a:lnSpc>
              <a:spcPct val="120000"/>
            </a:lnSpc>
          </a:pPr>
          <a:endParaRPr lang="en-US"/>
        </a:p>
      </dgm:t>
    </dgm:pt>
    <dgm:pt modelId="{FF12C2A6-E66D-4759-B9A0-1056F3BB2064}">
      <dgm:prSet/>
      <dgm:spPr/>
      <dgm:t>
        <a:bodyPr/>
        <a:lstStyle/>
        <a:p>
          <a:pPr rtl="0">
            <a:lnSpc>
              <a:spcPct val="120000"/>
            </a:lnSpc>
          </a:pPr>
          <a:r>
            <a:rPr lang="en-US" b="1" dirty="0">
              <a:solidFill>
                <a:schemeClr val="tx1"/>
              </a:solidFill>
            </a:rPr>
            <a:t>5 points: </a:t>
          </a:r>
          <a:r>
            <a:rPr lang="en-US" b="1" i="1" dirty="0">
              <a:solidFill>
                <a:schemeClr val="tx1"/>
              </a:solidFill>
            </a:rPr>
            <a:t>I have a little experience with using</a:t>
          </a:r>
          <a:r>
            <a:rPr lang="en-US" b="1" i="1" dirty="0">
              <a:solidFill>
                <a:schemeClr val="tx1"/>
              </a:solidFill>
              <a:latin typeface="Arial"/>
            </a:rPr>
            <a:t> Birth to Five Matters to make sense of an observation record </a:t>
          </a:r>
          <a:endParaRPr lang="en-US" dirty="0">
            <a:solidFill>
              <a:schemeClr val="tx1"/>
            </a:solidFill>
          </a:endParaRPr>
        </a:p>
      </dgm:t>
    </dgm:pt>
    <dgm:pt modelId="{CB97B13A-B438-411B-837C-148AFDF96AE4}" type="parTrans" cxnId="{A098C72D-DBFD-4608-A449-C4452A1F2036}">
      <dgm:prSet/>
      <dgm:spPr/>
      <dgm:t>
        <a:bodyPr/>
        <a:lstStyle/>
        <a:p>
          <a:pPr>
            <a:lnSpc>
              <a:spcPct val="120000"/>
            </a:lnSpc>
          </a:pPr>
          <a:endParaRPr lang="en-US"/>
        </a:p>
      </dgm:t>
    </dgm:pt>
    <dgm:pt modelId="{C405C440-1BF0-496B-8EA0-882A9D45F30B}" type="sibTrans" cxnId="{A098C72D-DBFD-4608-A449-C4452A1F2036}">
      <dgm:prSet/>
      <dgm:spPr/>
      <dgm:t>
        <a:bodyPr/>
        <a:lstStyle/>
        <a:p>
          <a:pPr>
            <a:lnSpc>
              <a:spcPct val="120000"/>
            </a:lnSpc>
          </a:pPr>
          <a:endParaRPr lang="en-US"/>
        </a:p>
      </dgm:t>
    </dgm:pt>
    <dgm:pt modelId="{D6F02586-32E5-49A7-ADB6-BD67B36E91D8}">
      <dgm:prSet/>
      <dgm:spPr/>
      <dgm:t>
        <a:bodyPr/>
        <a:lstStyle/>
        <a:p>
          <a:pPr rtl="0">
            <a:lnSpc>
              <a:spcPct val="120000"/>
            </a:lnSpc>
          </a:pPr>
          <a:r>
            <a:rPr lang="en-US" b="1" dirty="0">
              <a:solidFill>
                <a:schemeClr val="tx1"/>
              </a:solidFill>
            </a:rPr>
            <a:t>1 point: </a:t>
          </a:r>
          <a:r>
            <a:rPr lang="en-US" b="1" i="1" dirty="0">
              <a:solidFill>
                <a:schemeClr val="tx1"/>
              </a:solidFill>
            </a:rPr>
            <a:t>I know very </a:t>
          </a:r>
          <a:r>
            <a:rPr lang="en-US" b="1" i="1" dirty="0">
              <a:solidFill>
                <a:schemeClr val="tx1"/>
              </a:solidFill>
              <a:latin typeface="Arial"/>
            </a:rPr>
            <a:t>little / have little confidence in making sense of an observation record using Birth to Five Matters </a:t>
          </a:r>
          <a:endParaRPr lang="en-US" dirty="0">
            <a:solidFill>
              <a:schemeClr val="tx1"/>
            </a:solidFill>
          </a:endParaRPr>
        </a:p>
      </dgm:t>
    </dgm:pt>
    <dgm:pt modelId="{C4363423-A0AE-4A84-96F4-60E09D194ECB}" type="parTrans" cxnId="{65928264-9024-42C7-A2C3-7098763E7C24}">
      <dgm:prSet/>
      <dgm:spPr/>
      <dgm:t>
        <a:bodyPr/>
        <a:lstStyle/>
        <a:p>
          <a:pPr>
            <a:lnSpc>
              <a:spcPct val="120000"/>
            </a:lnSpc>
          </a:pPr>
          <a:endParaRPr lang="en-US"/>
        </a:p>
      </dgm:t>
    </dgm:pt>
    <dgm:pt modelId="{53A7E483-7591-4BD9-B3E0-ED5FA2FDD62F}" type="sibTrans" cxnId="{65928264-9024-42C7-A2C3-7098763E7C24}">
      <dgm:prSet/>
      <dgm:spPr/>
      <dgm:t>
        <a:bodyPr/>
        <a:lstStyle/>
        <a:p>
          <a:pPr>
            <a:lnSpc>
              <a:spcPct val="120000"/>
            </a:lnSpc>
          </a:pPr>
          <a:endParaRPr lang="en-US"/>
        </a:p>
      </dgm:t>
    </dgm:pt>
    <dgm:pt modelId="{B3F52727-EBDC-4205-A148-1CF3147DFC4F}" type="pres">
      <dgm:prSet presAssocID="{95EFFC00-8CBF-4BD1-88B2-08FAF78C7057}" presName="diagram" presStyleCnt="0">
        <dgm:presLayoutVars>
          <dgm:dir/>
          <dgm:resizeHandles val="exact"/>
        </dgm:presLayoutVars>
      </dgm:prSet>
      <dgm:spPr/>
    </dgm:pt>
    <dgm:pt modelId="{6F7A6B63-8063-48CA-818D-AA36751DCB23}" type="pres">
      <dgm:prSet presAssocID="{C5A4FA1B-4754-4923-AB07-B09D591932F3}" presName="node" presStyleLbl="node1" presStyleIdx="0" presStyleCnt="4">
        <dgm:presLayoutVars>
          <dgm:bulletEnabled val="1"/>
        </dgm:presLayoutVars>
      </dgm:prSet>
      <dgm:spPr/>
    </dgm:pt>
    <dgm:pt modelId="{F502A552-B61E-4744-A28D-7F8BB0C099C4}" type="pres">
      <dgm:prSet presAssocID="{6C180299-99B2-4898-8C9D-566BD22FD822}" presName="sibTrans" presStyleCnt="0"/>
      <dgm:spPr/>
    </dgm:pt>
    <dgm:pt modelId="{41454E5F-C7C0-45A6-B2EA-D292EBA1C4EE}" type="pres">
      <dgm:prSet presAssocID="{1BC8B0BE-B9D5-478B-9B22-7719C055BD65}" presName="node" presStyleLbl="node1" presStyleIdx="1" presStyleCnt="4">
        <dgm:presLayoutVars>
          <dgm:bulletEnabled val="1"/>
        </dgm:presLayoutVars>
      </dgm:prSet>
      <dgm:spPr/>
    </dgm:pt>
    <dgm:pt modelId="{9CA88DE6-560C-49FE-A0FD-381211D9A05F}" type="pres">
      <dgm:prSet presAssocID="{0CF1B937-D135-4062-92E1-408DA588ED67}" presName="sibTrans" presStyleCnt="0"/>
      <dgm:spPr/>
    </dgm:pt>
    <dgm:pt modelId="{BC5A6132-8AE1-4893-8A73-B02986F20D43}" type="pres">
      <dgm:prSet presAssocID="{FF12C2A6-E66D-4759-B9A0-1056F3BB2064}" presName="node" presStyleLbl="node1" presStyleIdx="2" presStyleCnt="4" custLinFactNeighborX="277" custLinFactNeighborY="-6937">
        <dgm:presLayoutVars>
          <dgm:bulletEnabled val="1"/>
        </dgm:presLayoutVars>
      </dgm:prSet>
      <dgm:spPr>
        <a:solidFill>
          <a:schemeClr val="accent2">
            <a:lumMod val="60000"/>
            <a:lumOff val="40000"/>
          </a:schemeClr>
        </a:solidFill>
      </dgm:spPr>
    </dgm:pt>
    <dgm:pt modelId="{E50D3173-BDD5-45D5-BE5B-CF31BF35E402}" type="pres">
      <dgm:prSet presAssocID="{C405C440-1BF0-496B-8EA0-882A9D45F30B}" presName="sibTrans" presStyleCnt="0"/>
      <dgm:spPr/>
    </dgm:pt>
    <dgm:pt modelId="{9C4FAE4B-FBD4-4AB8-933B-DC852228F8C7}" type="pres">
      <dgm:prSet presAssocID="{D6F02586-32E5-49A7-ADB6-BD67B36E91D8}" presName="node" presStyleLbl="node1" presStyleIdx="3" presStyleCnt="4" custLinFactNeighborX="-277" custLinFactNeighborY="-7399">
        <dgm:presLayoutVars>
          <dgm:bulletEnabled val="1"/>
        </dgm:presLayoutVars>
      </dgm:prSet>
      <dgm:spPr/>
    </dgm:pt>
  </dgm:ptLst>
  <dgm:cxnLst>
    <dgm:cxn modelId="{2D91A10C-C9C0-4C97-B842-C0F5C40E1AA4}" type="presOf" srcId="{1BC8B0BE-B9D5-478B-9B22-7719C055BD65}" destId="{41454E5F-C7C0-45A6-B2EA-D292EBA1C4EE}" srcOrd="0" destOrd="0" presId="urn:microsoft.com/office/officeart/2005/8/layout/default"/>
    <dgm:cxn modelId="{A098C72D-DBFD-4608-A449-C4452A1F2036}" srcId="{95EFFC00-8CBF-4BD1-88B2-08FAF78C7057}" destId="{FF12C2A6-E66D-4759-B9A0-1056F3BB2064}" srcOrd="2" destOrd="0" parTransId="{CB97B13A-B438-411B-837C-148AFDF96AE4}" sibTransId="{C405C440-1BF0-496B-8EA0-882A9D45F30B}"/>
    <dgm:cxn modelId="{9C521E30-C201-4532-9C33-B8701544E953}" type="presOf" srcId="{D6F02586-32E5-49A7-ADB6-BD67B36E91D8}" destId="{9C4FAE4B-FBD4-4AB8-933B-DC852228F8C7}" srcOrd="0" destOrd="0" presId="urn:microsoft.com/office/officeart/2005/8/layout/default"/>
    <dgm:cxn modelId="{A47FD232-0188-48EC-8754-04DCF4489CAD}" type="presOf" srcId="{95EFFC00-8CBF-4BD1-88B2-08FAF78C7057}" destId="{B3F52727-EBDC-4205-A148-1CF3147DFC4F}" srcOrd="0" destOrd="0" presId="urn:microsoft.com/office/officeart/2005/8/layout/default"/>
    <dgm:cxn modelId="{65928264-9024-42C7-A2C3-7098763E7C24}" srcId="{95EFFC00-8CBF-4BD1-88B2-08FAF78C7057}" destId="{D6F02586-32E5-49A7-ADB6-BD67B36E91D8}" srcOrd="3" destOrd="0" parTransId="{C4363423-A0AE-4A84-96F4-60E09D194ECB}" sibTransId="{53A7E483-7591-4BD9-B3E0-ED5FA2FDD62F}"/>
    <dgm:cxn modelId="{D701F66B-82E6-4EF6-BF07-E54D81FA676D}" srcId="{95EFFC00-8CBF-4BD1-88B2-08FAF78C7057}" destId="{C5A4FA1B-4754-4923-AB07-B09D591932F3}" srcOrd="0" destOrd="0" parTransId="{797DC448-971B-4C0C-B420-440B5CAD1620}" sibTransId="{6C180299-99B2-4898-8C9D-566BD22FD822}"/>
    <dgm:cxn modelId="{3E3FE759-BCBC-4755-9D88-127140E8D60A}" srcId="{95EFFC00-8CBF-4BD1-88B2-08FAF78C7057}" destId="{1BC8B0BE-B9D5-478B-9B22-7719C055BD65}" srcOrd="1" destOrd="0" parTransId="{A41B168A-9E17-4636-A33E-0609EA345B67}" sibTransId="{0CF1B937-D135-4062-92E1-408DA588ED67}"/>
    <dgm:cxn modelId="{5F355590-B383-4825-82F9-D280C26BC5B3}" type="presOf" srcId="{FF12C2A6-E66D-4759-B9A0-1056F3BB2064}" destId="{BC5A6132-8AE1-4893-8A73-B02986F20D43}" srcOrd="0" destOrd="0" presId="urn:microsoft.com/office/officeart/2005/8/layout/default"/>
    <dgm:cxn modelId="{9F9C74D5-F45B-4EBE-89B8-DA8D047310FF}" type="presOf" srcId="{C5A4FA1B-4754-4923-AB07-B09D591932F3}" destId="{6F7A6B63-8063-48CA-818D-AA36751DCB23}" srcOrd="0" destOrd="0" presId="urn:microsoft.com/office/officeart/2005/8/layout/default"/>
    <dgm:cxn modelId="{3D11C37A-33CF-4E29-923F-CB0C0876ABED}" type="presParOf" srcId="{B3F52727-EBDC-4205-A148-1CF3147DFC4F}" destId="{6F7A6B63-8063-48CA-818D-AA36751DCB23}" srcOrd="0" destOrd="0" presId="urn:microsoft.com/office/officeart/2005/8/layout/default"/>
    <dgm:cxn modelId="{E3060ECA-F965-4B85-BF33-5202B97A2EF9}" type="presParOf" srcId="{B3F52727-EBDC-4205-A148-1CF3147DFC4F}" destId="{F502A552-B61E-4744-A28D-7F8BB0C099C4}" srcOrd="1" destOrd="0" presId="urn:microsoft.com/office/officeart/2005/8/layout/default"/>
    <dgm:cxn modelId="{7257AC81-C602-403D-B073-3ECC7D8EF9CA}" type="presParOf" srcId="{B3F52727-EBDC-4205-A148-1CF3147DFC4F}" destId="{41454E5F-C7C0-45A6-B2EA-D292EBA1C4EE}" srcOrd="2" destOrd="0" presId="urn:microsoft.com/office/officeart/2005/8/layout/default"/>
    <dgm:cxn modelId="{D185A707-4688-48AD-9DF1-088F554A042B}" type="presParOf" srcId="{B3F52727-EBDC-4205-A148-1CF3147DFC4F}" destId="{9CA88DE6-560C-49FE-A0FD-381211D9A05F}" srcOrd="3" destOrd="0" presId="urn:microsoft.com/office/officeart/2005/8/layout/default"/>
    <dgm:cxn modelId="{F84E81F1-134C-4DDF-AC7A-27C8E15F0E08}" type="presParOf" srcId="{B3F52727-EBDC-4205-A148-1CF3147DFC4F}" destId="{BC5A6132-8AE1-4893-8A73-B02986F20D43}" srcOrd="4" destOrd="0" presId="urn:microsoft.com/office/officeart/2005/8/layout/default"/>
    <dgm:cxn modelId="{61910418-61A6-40D8-8D36-A57D9035526B}" type="presParOf" srcId="{B3F52727-EBDC-4205-A148-1CF3147DFC4F}" destId="{E50D3173-BDD5-45D5-BE5B-CF31BF35E402}" srcOrd="5" destOrd="0" presId="urn:microsoft.com/office/officeart/2005/8/layout/default"/>
    <dgm:cxn modelId="{0D2A8DF2-F2ED-4F4F-878A-BA467C2A6CA5}" type="presParOf" srcId="{B3F52727-EBDC-4205-A148-1CF3147DFC4F}" destId="{9C4FAE4B-FBD4-4AB8-933B-DC852228F8C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EFFC00-8CBF-4BD1-88B2-08FAF78C705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C5A4FA1B-4754-4923-AB07-B09D591932F3}">
      <dgm:prSet/>
      <dgm:spPr/>
      <dgm:t>
        <a:bodyPr/>
        <a:lstStyle/>
        <a:p>
          <a:pPr rtl="0">
            <a:lnSpc>
              <a:spcPct val="120000"/>
            </a:lnSpc>
          </a:pPr>
          <a:r>
            <a:rPr lang="en-US" b="1" dirty="0">
              <a:solidFill>
                <a:schemeClr val="tx1"/>
              </a:solidFill>
            </a:rPr>
            <a:t>Rate yourself out of 10</a:t>
          </a:r>
          <a:r>
            <a:rPr lang="en-US" b="1" dirty="0">
              <a:solidFill>
                <a:schemeClr val="tx1"/>
              </a:solidFill>
              <a:latin typeface="Arial"/>
            </a:rPr>
            <a:t> </a:t>
          </a:r>
          <a:r>
            <a:rPr lang="en-US" b="1" dirty="0">
              <a:solidFill>
                <a:schemeClr val="tx1"/>
              </a:solidFill>
            </a:rPr>
            <a:t>on </a:t>
          </a:r>
          <a:r>
            <a:rPr lang="en-US" b="1" dirty="0">
              <a:solidFill>
                <a:schemeClr val="tx1"/>
              </a:solidFill>
              <a:latin typeface="Arial"/>
            </a:rPr>
            <a:t>your skills to be able to make sense of an observation with regard to their developmental milestones using Birth to Five Matters </a:t>
          </a:r>
          <a:endParaRPr lang="en-US" dirty="0">
            <a:solidFill>
              <a:schemeClr val="tx1"/>
            </a:solidFill>
          </a:endParaRPr>
        </a:p>
      </dgm:t>
    </dgm:pt>
    <dgm:pt modelId="{797DC448-971B-4C0C-B420-440B5CAD1620}" type="parTrans" cxnId="{D701F66B-82E6-4EF6-BF07-E54D81FA676D}">
      <dgm:prSet/>
      <dgm:spPr/>
      <dgm:t>
        <a:bodyPr/>
        <a:lstStyle/>
        <a:p>
          <a:pPr>
            <a:lnSpc>
              <a:spcPct val="120000"/>
            </a:lnSpc>
          </a:pPr>
          <a:endParaRPr lang="en-US"/>
        </a:p>
      </dgm:t>
    </dgm:pt>
    <dgm:pt modelId="{6C180299-99B2-4898-8C9D-566BD22FD822}" type="sibTrans" cxnId="{D701F66B-82E6-4EF6-BF07-E54D81FA676D}">
      <dgm:prSet/>
      <dgm:spPr/>
      <dgm:t>
        <a:bodyPr/>
        <a:lstStyle/>
        <a:p>
          <a:pPr>
            <a:lnSpc>
              <a:spcPct val="120000"/>
            </a:lnSpc>
          </a:pPr>
          <a:endParaRPr lang="en-US"/>
        </a:p>
      </dgm:t>
    </dgm:pt>
    <dgm:pt modelId="{1BC8B0BE-B9D5-478B-9B22-7719C055BD65}">
      <dgm:prSet/>
      <dgm:spPr/>
      <dgm:t>
        <a:bodyPr/>
        <a:lstStyle/>
        <a:p>
          <a:pPr rtl="0">
            <a:lnSpc>
              <a:spcPct val="120000"/>
            </a:lnSpc>
          </a:pPr>
          <a:r>
            <a:rPr lang="en-US" b="1" dirty="0">
              <a:solidFill>
                <a:schemeClr val="tx1"/>
              </a:solidFill>
            </a:rPr>
            <a:t>10 points: </a:t>
          </a:r>
          <a:r>
            <a:rPr lang="en-US" b="1" i="1" dirty="0">
              <a:solidFill>
                <a:schemeClr val="tx1"/>
              </a:solidFill>
            </a:rPr>
            <a:t>I </a:t>
          </a:r>
          <a:r>
            <a:rPr lang="en-US" b="1" i="1" dirty="0">
              <a:solidFill>
                <a:schemeClr val="tx1"/>
              </a:solidFill>
              <a:latin typeface="Arial"/>
            </a:rPr>
            <a:t>feel confident to be able to do this and have done this in my placement</a:t>
          </a:r>
          <a:endParaRPr lang="en-US" b="1" i="1" dirty="0">
            <a:solidFill>
              <a:schemeClr val="tx1"/>
            </a:solidFill>
          </a:endParaRPr>
        </a:p>
      </dgm:t>
    </dgm:pt>
    <dgm:pt modelId="{A41B168A-9E17-4636-A33E-0609EA345B67}" type="parTrans" cxnId="{3E3FE759-BCBC-4755-9D88-127140E8D60A}">
      <dgm:prSet/>
      <dgm:spPr/>
      <dgm:t>
        <a:bodyPr/>
        <a:lstStyle/>
        <a:p>
          <a:pPr>
            <a:lnSpc>
              <a:spcPct val="120000"/>
            </a:lnSpc>
          </a:pPr>
          <a:endParaRPr lang="en-US"/>
        </a:p>
      </dgm:t>
    </dgm:pt>
    <dgm:pt modelId="{0CF1B937-D135-4062-92E1-408DA588ED67}" type="sibTrans" cxnId="{3E3FE759-BCBC-4755-9D88-127140E8D60A}">
      <dgm:prSet/>
      <dgm:spPr/>
      <dgm:t>
        <a:bodyPr/>
        <a:lstStyle/>
        <a:p>
          <a:pPr>
            <a:lnSpc>
              <a:spcPct val="120000"/>
            </a:lnSpc>
          </a:pPr>
          <a:endParaRPr lang="en-US"/>
        </a:p>
      </dgm:t>
    </dgm:pt>
    <dgm:pt modelId="{FF12C2A6-E66D-4759-B9A0-1056F3BB2064}">
      <dgm:prSet/>
      <dgm:spPr/>
      <dgm:t>
        <a:bodyPr/>
        <a:lstStyle/>
        <a:p>
          <a:pPr rtl="0">
            <a:lnSpc>
              <a:spcPct val="120000"/>
            </a:lnSpc>
          </a:pPr>
          <a:r>
            <a:rPr lang="en-US" b="1" dirty="0">
              <a:solidFill>
                <a:schemeClr val="tx1"/>
              </a:solidFill>
            </a:rPr>
            <a:t>5 points: </a:t>
          </a:r>
          <a:r>
            <a:rPr lang="en-US" b="1" i="1" dirty="0">
              <a:solidFill>
                <a:schemeClr val="tx1"/>
              </a:solidFill>
            </a:rPr>
            <a:t>I have a little experience with using</a:t>
          </a:r>
          <a:r>
            <a:rPr lang="en-US" b="1" i="1" dirty="0">
              <a:solidFill>
                <a:schemeClr val="tx1"/>
              </a:solidFill>
              <a:latin typeface="Arial"/>
            </a:rPr>
            <a:t> Birth to Five Matters to make sense of an observation record </a:t>
          </a:r>
          <a:endParaRPr lang="en-US" dirty="0">
            <a:solidFill>
              <a:schemeClr val="tx1"/>
            </a:solidFill>
          </a:endParaRPr>
        </a:p>
      </dgm:t>
    </dgm:pt>
    <dgm:pt modelId="{CB97B13A-B438-411B-837C-148AFDF96AE4}" type="parTrans" cxnId="{A098C72D-DBFD-4608-A449-C4452A1F2036}">
      <dgm:prSet/>
      <dgm:spPr/>
      <dgm:t>
        <a:bodyPr/>
        <a:lstStyle/>
        <a:p>
          <a:pPr>
            <a:lnSpc>
              <a:spcPct val="120000"/>
            </a:lnSpc>
          </a:pPr>
          <a:endParaRPr lang="en-US"/>
        </a:p>
      </dgm:t>
    </dgm:pt>
    <dgm:pt modelId="{C405C440-1BF0-496B-8EA0-882A9D45F30B}" type="sibTrans" cxnId="{A098C72D-DBFD-4608-A449-C4452A1F2036}">
      <dgm:prSet/>
      <dgm:spPr/>
      <dgm:t>
        <a:bodyPr/>
        <a:lstStyle/>
        <a:p>
          <a:pPr>
            <a:lnSpc>
              <a:spcPct val="120000"/>
            </a:lnSpc>
          </a:pPr>
          <a:endParaRPr lang="en-US"/>
        </a:p>
      </dgm:t>
    </dgm:pt>
    <dgm:pt modelId="{D6F02586-32E5-49A7-ADB6-BD67B36E91D8}">
      <dgm:prSet/>
      <dgm:spPr/>
      <dgm:t>
        <a:bodyPr/>
        <a:lstStyle/>
        <a:p>
          <a:pPr rtl="0">
            <a:lnSpc>
              <a:spcPct val="120000"/>
            </a:lnSpc>
          </a:pPr>
          <a:r>
            <a:rPr lang="en-US" b="1" dirty="0">
              <a:solidFill>
                <a:schemeClr val="tx1"/>
              </a:solidFill>
            </a:rPr>
            <a:t>1 point: </a:t>
          </a:r>
          <a:r>
            <a:rPr lang="en-US" b="1" i="1" dirty="0">
              <a:solidFill>
                <a:schemeClr val="tx1"/>
              </a:solidFill>
            </a:rPr>
            <a:t>I know very </a:t>
          </a:r>
          <a:r>
            <a:rPr lang="en-US" b="1" i="1" dirty="0">
              <a:solidFill>
                <a:schemeClr val="tx1"/>
              </a:solidFill>
              <a:latin typeface="Arial"/>
            </a:rPr>
            <a:t>little / have little confidence in making sense of an observation record using Birth to Five Matters </a:t>
          </a:r>
          <a:endParaRPr lang="en-US" dirty="0">
            <a:solidFill>
              <a:schemeClr val="tx1"/>
            </a:solidFill>
          </a:endParaRPr>
        </a:p>
      </dgm:t>
    </dgm:pt>
    <dgm:pt modelId="{C4363423-A0AE-4A84-96F4-60E09D194ECB}" type="parTrans" cxnId="{65928264-9024-42C7-A2C3-7098763E7C24}">
      <dgm:prSet/>
      <dgm:spPr/>
      <dgm:t>
        <a:bodyPr/>
        <a:lstStyle/>
        <a:p>
          <a:pPr>
            <a:lnSpc>
              <a:spcPct val="120000"/>
            </a:lnSpc>
          </a:pPr>
          <a:endParaRPr lang="en-US"/>
        </a:p>
      </dgm:t>
    </dgm:pt>
    <dgm:pt modelId="{53A7E483-7591-4BD9-B3E0-ED5FA2FDD62F}" type="sibTrans" cxnId="{65928264-9024-42C7-A2C3-7098763E7C24}">
      <dgm:prSet/>
      <dgm:spPr/>
      <dgm:t>
        <a:bodyPr/>
        <a:lstStyle/>
        <a:p>
          <a:pPr>
            <a:lnSpc>
              <a:spcPct val="120000"/>
            </a:lnSpc>
          </a:pPr>
          <a:endParaRPr lang="en-US"/>
        </a:p>
      </dgm:t>
    </dgm:pt>
    <dgm:pt modelId="{B3F52727-EBDC-4205-A148-1CF3147DFC4F}" type="pres">
      <dgm:prSet presAssocID="{95EFFC00-8CBF-4BD1-88B2-08FAF78C7057}" presName="diagram" presStyleCnt="0">
        <dgm:presLayoutVars>
          <dgm:dir/>
          <dgm:resizeHandles val="exact"/>
        </dgm:presLayoutVars>
      </dgm:prSet>
      <dgm:spPr/>
    </dgm:pt>
    <dgm:pt modelId="{6F7A6B63-8063-48CA-818D-AA36751DCB23}" type="pres">
      <dgm:prSet presAssocID="{C5A4FA1B-4754-4923-AB07-B09D591932F3}" presName="node" presStyleLbl="node1" presStyleIdx="0" presStyleCnt="4">
        <dgm:presLayoutVars>
          <dgm:bulletEnabled val="1"/>
        </dgm:presLayoutVars>
      </dgm:prSet>
      <dgm:spPr/>
    </dgm:pt>
    <dgm:pt modelId="{F502A552-B61E-4744-A28D-7F8BB0C099C4}" type="pres">
      <dgm:prSet presAssocID="{6C180299-99B2-4898-8C9D-566BD22FD822}" presName="sibTrans" presStyleCnt="0"/>
      <dgm:spPr/>
    </dgm:pt>
    <dgm:pt modelId="{41454E5F-C7C0-45A6-B2EA-D292EBA1C4EE}" type="pres">
      <dgm:prSet presAssocID="{1BC8B0BE-B9D5-478B-9B22-7719C055BD65}" presName="node" presStyleLbl="node1" presStyleIdx="1" presStyleCnt="4">
        <dgm:presLayoutVars>
          <dgm:bulletEnabled val="1"/>
        </dgm:presLayoutVars>
      </dgm:prSet>
      <dgm:spPr/>
    </dgm:pt>
    <dgm:pt modelId="{9CA88DE6-560C-49FE-A0FD-381211D9A05F}" type="pres">
      <dgm:prSet presAssocID="{0CF1B937-D135-4062-92E1-408DA588ED67}" presName="sibTrans" presStyleCnt="0"/>
      <dgm:spPr/>
    </dgm:pt>
    <dgm:pt modelId="{BC5A6132-8AE1-4893-8A73-B02986F20D43}" type="pres">
      <dgm:prSet presAssocID="{FF12C2A6-E66D-4759-B9A0-1056F3BB2064}" presName="node" presStyleLbl="node1" presStyleIdx="2" presStyleCnt="4">
        <dgm:presLayoutVars>
          <dgm:bulletEnabled val="1"/>
        </dgm:presLayoutVars>
      </dgm:prSet>
      <dgm:spPr>
        <a:solidFill>
          <a:schemeClr val="accent2">
            <a:lumMod val="60000"/>
            <a:lumOff val="40000"/>
          </a:schemeClr>
        </a:solidFill>
      </dgm:spPr>
    </dgm:pt>
    <dgm:pt modelId="{E50D3173-BDD5-45D5-BE5B-CF31BF35E402}" type="pres">
      <dgm:prSet presAssocID="{C405C440-1BF0-496B-8EA0-882A9D45F30B}" presName="sibTrans" presStyleCnt="0"/>
      <dgm:spPr/>
    </dgm:pt>
    <dgm:pt modelId="{9C4FAE4B-FBD4-4AB8-933B-DC852228F8C7}" type="pres">
      <dgm:prSet presAssocID="{D6F02586-32E5-49A7-ADB6-BD67B36E91D8}" presName="node" presStyleLbl="node1" presStyleIdx="3" presStyleCnt="4">
        <dgm:presLayoutVars>
          <dgm:bulletEnabled val="1"/>
        </dgm:presLayoutVars>
      </dgm:prSet>
      <dgm:spPr/>
    </dgm:pt>
  </dgm:ptLst>
  <dgm:cxnLst>
    <dgm:cxn modelId="{2D91A10C-C9C0-4C97-B842-C0F5C40E1AA4}" type="presOf" srcId="{1BC8B0BE-B9D5-478B-9B22-7719C055BD65}" destId="{41454E5F-C7C0-45A6-B2EA-D292EBA1C4EE}" srcOrd="0" destOrd="0" presId="urn:microsoft.com/office/officeart/2005/8/layout/default"/>
    <dgm:cxn modelId="{A098C72D-DBFD-4608-A449-C4452A1F2036}" srcId="{95EFFC00-8CBF-4BD1-88B2-08FAF78C7057}" destId="{FF12C2A6-E66D-4759-B9A0-1056F3BB2064}" srcOrd="2" destOrd="0" parTransId="{CB97B13A-B438-411B-837C-148AFDF96AE4}" sibTransId="{C405C440-1BF0-496B-8EA0-882A9D45F30B}"/>
    <dgm:cxn modelId="{9C521E30-C201-4532-9C33-B8701544E953}" type="presOf" srcId="{D6F02586-32E5-49A7-ADB6-BD67B36E91D8}" destId="{9C4FAE4B-FBD4-4AB8-933B-DC852228F8C7}" srcOrd="0" destOrd="0" presId="urn:microsoft.com/office/officeart/2005/8/layout/default"/>
    <dgm:cxn modelId="{A47FD232-0188-48EC-8754-04DCF4489CAD}" type="presOf" srcId="{95EFFC00-8CBF-4BD1-88B2-08FAF78C7057}" destId="{B3F52727-EBDC-4205-A148-1CF3147DFC4F}" srcOrd="0" destOrd="0" presId="urn:microsoft.com/office/officeart/2005/8/layout/default"/>
    <dgm:cxn modelId="{65928264-9024-42C7-A2C3-7098763E7C24}" srcId="{95EFFC00-8CBF-4BD1-88B2-08FAF78C7057}" destId="{D6F02586-32E5-49A7-ADB6-BD67B36E91D8}" srcOrd="3" destOrd="0" parTransId="{C4363423-A0AE-4A84-96F4-60E09D194ECB}" sibTransId="{53A7E483-7591-4BD9-B3E0-ED5FA2FDD62F}"/>
    <dgm:cxn modelId="{D701F66B-82E6-4EF6-BF07-E54D81FA676D}" srcId="{95EFFC00-8CBF-4BD1-88B2-08FAF78C7057}" destId="{C5A4FA1B-4754-4923-AB07-B09D591932F3}" srcOrd="0" destOrd="0" parTransId="{797DC448-971B-4C0C-B420-440B5CAD1620}" sibTransId="{6C180299-99B2-4898-8C9D-566BD22FD822}"/>
    <dgm:cxn modelId="{3E3FE759-BCBC-4755-9D88-127140E8D60A}" srcId="{95EFFC00-8CBF-4BD1-88B2-08FAF78C7057}" destId="{1BC8B0BE-B9D5-478B-9B22-7719C055BD65}" srcOrd="1" destOrd="0" parTransId="{A41B168A-9E17-4636-A33E-0609EA345B67}" sibTransId="{0CF1B937-D135-4062-92E1-408DA588ED67}"/>
    <dgm:cxn modelId="{5F355590-B383-4825-82F9-D280C26BC5B3}" type="presOf" srcId="{FF12C2A6-E66D-4759-B9A0-1056F3BB2064}" destId="{BC5A6132-8AE1-4893-8A73-B02986F20D43}" srcOrd="0" destOrd="0" presId="urn:microsoft.com/office/officeart/2005/8/layout/default"/>
    <dgm:cxn modelId="{9F9C74D5-F45B-4EBE-89B8-DA8D047310FF}" type="presOf" srcId="{C5A4FA1B-4754-4923-AB07-B09D591932F3}" destId="{6F7A6B63-8063-48CA-818D-AA36751DCB23}" srcOrd="0" destOrd="0" presId="urn:microsoft.com/office/officeart/2005/8/layout/default"/>
    <dgm:cxn modelId="{3D11C37A-33CF-4E29-923F-CB0C0876ABED}" type="presParOf" srcId="{B3F52727-EBDC-4205-A148-1CF3147DFC4F}" destId="{6F7A6B63-8063-48CA-818D-AA36751DCB23}" srcOrd="0" destOrd="0" presId="urn:microsoft.com/office/officeart/2005/8/layout/default"/>
    <dgm:cxn modelId="{E3060ECA-F965-4B85-BF33-5202B97A2EF9}" type="presParOf" srcId="{B3F52727-EBDC-4205-A148-1CF3147DFC4F}" destId="{F502A552-B61E-4744-A28D-7F8BB0C099C4}" srcOrd="1" destOrd="0" presId="urn:microsoft.com/office/officeart/2005/8/layout/default"/>
    <dgm:cxn modelId="{7257AC81-C602-403D-B073-3ECC7D8EF9CA}" type="presParOf" srcId="{B3F52727-EBDC-4205-A148-1CF3147DFC4F}" destId="{41454E5F-C7C0-45A6-B2EA-D292EBA1C4EE}" srcOrd="2" destOrd="0" presId="urn:microsoft.com/office/officeart/2005/8/layout/default"/>
    <dgm:cxn modelId="{D185A707-4688-48AD-9DF1-088F554A042B}" type="presParOf" srcId="{B3F52727-EBDC-4205-A148-1CF3147DFC4F}" destId="{9CA88DE6-560C-49FE-A0FD-381211D9A05F}" srcOrd="3" destOrd="0" presId="urn:microsoft.com/office/officeart/2005/8/layout/default"/>
    <dgm:cxn modelId="{F84E81F1-134C-4DDF-AC7A-27C8E15F0E08}" type="presParOf" srcId="{B3F52727-EBDC-4205-A148-1CF3147DFC4F}" destId="{BC5A6132-8AE1-4893-8A73-B02986F20D43}" srcOrd="4" destOrd="0" presId="urn:microsoft.com/office/officeart/2005/8/layout/default"/>
    <dgm:cxn modelId="{61910418-61A6-40D8-8D36-A57D9035526B}" type="presParOf" srcId="{B3F52727-EBDC-4205-A148-1CF3147DFC4F}" destId="{E50D3173-BDD5-45D5-BE5B-CF31BF35E402}" srcOrd="5" destOrd="0" presId="urn:microsoft.com/office/officeart/2005/8/layout/default"/>
    <dgm:cxn modelId="{0D2A8DF2-F2ED-4F4F-878A-BA467C2A6CA5}" type="presParOf" srcId="{B3F52727-EBDC-4205-A148-1CF3147DFC4F}" destId="{9C4FAE4B-FBD4-4AB8-933B-DC852228F8C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A6B63-8063-48CA-818D-AA36751DCB23}">
      <dsp:nvSpPr>
        <dsp:cNvPr id="0" name=""/>
        <dsp:cNvSpPr/>
      </dsp:nvSpPr>
      <dsp:spPr>
        <a:xfrm>
          <a:off x="1131182" y="462"/>
          <a:ext cx="3505866" cy="210351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120000"/>
            </a:lnSpc>
            <a:spcBef>
              <a:spcPct val="0"/>
            </a:spcBef>
            <a:spcAft>
              <a:spcPct val="35000"/>
            </a:spcAft>
            <a:buNone/>
          </a:pPr>
          <a:r>
            <a:rPr lang="en-US" sz="2200" b="1" kern="1200" dirty="0">
              <a:solidFill>
                <a:schemeClr val="tx1"/>
              </a:solidFill>
            </a:rPr>
            <a:t>Rate yourself out of 10</a:t>
          </a:r>
          <a:r>
            <a:rPr lang="en-US" sz="2200" b="1" kern="1200" dirty="0">
              <a:solidFill>
                <a:schemeClr val="tx1"/>
              </a:solidFill>
              <a:latin typeface="Arial"/>
            </a:rPr>
            <a:t> </a:t>
          </a:r>
          <a:r>
            <a:rPr lang="en-US" sz="2200" b="1" kern="1200" dirty="0">
              <a:solidFill>
                <a:schemeClr val="tx1"/>
              </a:solidFill>
            </a:rPr>
            <a:t>on your </a:t>
          </a:r>
          <a:r>
            <a:rPr lang="en-US" sz="2200" b="1" kern="1200" dirty="0">
              <a:solidFill>
                <a:schemeClr val="tx1"/>
              </a:solidFill>
              <a:latin typeface="Arial" panose="020B0604020202020204" pitchFamily="34" charset="0"/>
              <a:cs typeface="Arial" panose="020B0604020202020204" pitchFamily="34" charset="0"/>
            </a:rPr>
            <a:t>knowledge</a:t>
          </a:r>
          <a:r>
            <a:rPr lang="en-US" sz="2200" b="1" kern="1200" dirty="0">
              <a:solidFill>
                <a:schemeClr val="tx1"/>
              </a:solidFill>
            </a:rPr>
            <a:t> </a:t>
          </a:r>
          <a:r>
            <a:rPr lang="en-US" sz="2200" b="1" kern="1200" dirty="0">
              <a:solidFill>
                <a:schemeClr val="tx1"/>
              </a:solidFill>
              <a:latin typeface="Arial"/>
            </a:rPr>
            <a:t>of the OAP cycle, then rate yourself on using the OAP cycle in practice </a:t>
          </a:r>
          <a:endParaRPr lang="en-US" sz="2200" kern="1200" dirty="0">
            <a:solidFill>
              <a:schemeClr val="tx1"/>
            </a:solidFill>
          </a:endParaRPr>
        </a:p>
      </dsp:txBody>
      <dsp:txXfrm>
        <a:off x="1131182" y="462"/>
        <a:ext cx="3505866" cy="2103519"/>
      </dsp:txXfrm>
    </dsp:sp>
    <dsp:sp modelId="{41454E5F-C7C0-45A6-B2EA-D292EBA1C4EE}">
      <dsp:nvSpPr>
        <dsp:cNvPr id="0" name=""/>
        <dsp:cNvSpPr/>
      </dsp:nvSpPr>
      <dsp:spPr>
        <a:xfrm>
          <a:off x="4987635" y="462"/>
          <a:ext cx="3505866" cy="2103519"/>
        </a:xfrm>
        <a:prstGeom prst="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120000"/>
            </a:lnSpc>
            <a:spcBef>
              <a:spcPct val="0"/>
            </a:spcBef>
            <a:spcAft>
              <a:spcPct val="35000"/>
            </a:spcAft>
            <a:buNone/>
          </a:pPr>
          <a:r>
            <a:rPr lang="en-US" sz="2200" b="1" kern="1200" dirty="0">
              <a:solidFill>
                <a:schemeClr val="tx1"/>
              </a:solidFill>
            </a:rPr>
            <a:t>10 points: </a:t>
          </a:r>
          <a:r>
            <a:rPr lang="en-US" sz="2200" b="1" i="1" kern="1200" dirty="0">
              <a:solidFill>
                <a:schemeClr val="tx1"/>
              </a:solidFill>
            </a:rPr>
            <a:t>I know how to </a:t>
          </a:r>
          <a:r>
            <a:rPr lang="en-US" sz="2200" b="1" i="1" kern="1200" dirty="0">
              <a:solidFill>
                <a:schemeClr val="tx1"/>
              </a:solidFill>
              <a:latin typeface="Arial"/>
            </a:rPr>
            <a:t>use the OAP cycle – for example, for taking observations of children </a:t>
          </a:r>
          <a:endParaRPr lang="en-US" sz="2200" b="1" i="1" kern="1200" dirty="0">
            <a:solidFill>
              <a:schemeClr val="tx1"/>
            </a:solidFill>
          </a:endParaRPr>
        </a:p>
      </dsp:txBody>
      <dsp:txXfrm>
        <a:off x="4987635" y="462"/>
        <a:ext cx="3505866" cy="2103519"/>
      </dsp:txXfrm>
    </dsp:sp>
    <dsp:sp modelId="{BC5A6132-8AE1-4893-8A73-B02986F20D43}">
      <dsp:nvSpPr>
        <dsp:cNvPr id="0" name=""/>
        <dsp:cNvSpPr/>
      </dsp:nvSpPr>
      <dsp:spPr>
        <a:xfrm>
          <a:off x="1131182" y="2454569"/>
          <a:ext cx="3505866" cy="2103519"/>
        </a:xfrm>
        <a:prstGeom prst="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120000"/>
            </a:lnSpc>
            <a:spcBef>
              <a:spcPct val="0"/>
            </a:spcBef>
            <a:spcAft>
              <a:spcPct val="35000"/>
            </a:spcAft>
            <a:buNone/>
          </a:pPr>
          <a:r>
            <a:rPr lang="en-US" sz="2200" b="1" kern="1200" dirty="0">
              <a:solidFill>
                <a:schemeClr val="tx1"/>
              </a:solidFill>
              <a:latin typeface="Arial" panose="020B0604020202020204" pitchFamily="34" charset="0"/>
              <a:cs typeface="Arial" panose="020B0604020202020204" pitchFamily="34" charset="0"/>
            </a:rPr>
            <a:t>5 points: </a:t>
          </a:r>
          <a:r>
            <a:rPr lang="en-US" sz="2200" b="1" i="1" kern="1200" dirty="0">
              <a:solidFill>
                <a:schemeClr val="tx1"/>
              </a:solidFill>
              <a:latin typeface="Arial" panose="020B0604020202020204" pitchFamily="34" charset="0"/>
              <a:cs typeface="Arial" panose="020B0604020202020204" pitchFamily="34" charset="0"/>
            </a:rPr>
            <a:t>I have a little experience with using the OAP cycle, but I am not confident</a:t>
          </a:r>
          <a:endParaRPr lang="en-US" sz="2200" kern="1200" dirty="0">
            <a:solidFill>
              <a:schemeClr val="tx1"/>
            </a:solidFill>
            <a:latin typeface="Arial" panose="020B0604020202020204" pitchFamily="34" charset="0"/>
            <a:cs typeface="Arial" panose="020B0604020202020204" pitchFamily="34" charset="0"/>
          </a:endParaRPr>
        </a:p>
      </dsp:txBody>
      <dsp:txXfrm>
        <a:off x="1131182" y="2454569"/>
        <a:ext cx="3505866" cy="2103519"/>
      </dsp:txXfrm>
    </dsp:sp>
    <dsp:sp modelId="{9C4FAE4B-FBD4-4AB8-933B-DC852228F8C7}">
      <dsp:nvSpPr>
        <dsp:cNvPr id="0" name=""/>
        <dsp:cNvSpPr/>
      </dsp:nvSpPr>
      <dsp:spPr>
        <a:xfrm>
          <a:off x="4987635" y="2454569"/>
          <a:ext cx="3505866" cy="2103519"/>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120000"/>
            </a:lnSpc>
            <a:spcBef>
              <a:spcPct val="0"/>
            </a:spcBef>
            <a:spcAft>
              <a:spcPct val="35000"/>
            </a:spcAft>
            <a:buNone/>
          </a:pPr>
          <a:r>
            <a:rPr lang="en-US" sz="2200" b="1" kern="1200" dirty="0">
              <a:solidFill>
                <a:schemeClr val="tx1"/>
              </a:solidFill>
              <a:latin typeface="Arial" panose="020B0604020202020204" pitchFamily="34" charset="0"/>
              <a:cs typeface="Arial" panose="020B0604020202020204" pitchFamily="34" charset="0"/>
            </a:rPr>
            <a:t>1 point: </a:t>
          </a:r>
          <a:r>
            <a:rPr lang="en-US" sz="2200" b="1" i="1" kern="1200" dirty="0">
              <a:solidFill>
                <a:schemeClr val="tx1"/>
              </a:solidFill>
              <a:latin typeface="Arial" panose="020B0604020202020204" pitchFamily="34" charset="0"/>
              <a:cs typeface="Arial" panose="020B0604020202020204" pitchFamily="34" charset="0"/>
            </a:rPr>
            <a:t>I know very little / have little confidence in using the OAP cycle – for example, for taking effective observations</a:t>
          </a:r>
          <a:endParaRPr lang="en-US" sz="2200" kern="1200" dirty="0">
            <a:solidFill>
              <a:schemeClr val="tx1"/>
            </a:solidFill>
            <a:latin typeface="Arial" panose="020B0604020202020204" pitchFamily="34" charset="0"/>
            <a:cs typeface="Arial" panose="020B0604020202020204" pitchFamily="34" charset="0"/>
          </a:endParaRPr>
        </a:p>
      </dsp:txBody>
      <dsp:txXfrm>
        <a:off x="4987635" y="2454569"/>
        <a:ext cx="3505866" cy="2103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A6B63-8063-48CA-818D-AA36751DCB23}">
      <dsp:nvSpPr>
        <dsp:cNvPr id="0" name=""/>
        <dsp:cNvSpPr/>
      </dsp:nvSpPr>
      <dsp:spPr>
        <a:xfrm>
          <a:off x="777689" y="159"/>
          <a:ext cx="2695052" cy="161703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120000"/>
            </a:lnSpc>
            <a:spcBef>
              <a:spcPct val="0"/>
            </a:spcBef>
            <a:spcAft>
              <a:spcPct val="35000"/>
            </a:spcAft>
            <a:buNone/>
          </a:pPr>
          <a:r>
            <a:rPr lang="en-US" sz="1700" b="1" kern="1200" dirty="0">
              <a:solidFill>
                <a:schemeClr val="tx1"/>
              </a:solidFill>
              <a:latin typeface="Arial" panose="020B0604020202020204" pitchFamily="34" charset="0"/>
              <a:cs typeface="Arial" panose="020B0604020202020204" pitchFamily="34" charset="0"/>
            </a:rPr>
            <a:t>Rate yourself out of 10 on your knowledge of the OAP cycle, then rate yourself on using the OAP cycle in practice </a:t>
          </a:r>
          <a:endParaRPr lang="en-US" sz="1700" kern="1200" dirty="0">
            <a:solidFill>
              <a:schemeClr val="tx1"/>
            </a:solidFill>
            <a:latin typeface="Arial" panose="020B0604020202020204" pitchFamily="34" charset="0"/>
            <a:cs typeface="Arial" panose="020B0604020202020204" pitchFamily="34" charset="0"/>
          </a:endParaRPr>
        </a:p>
      </dsp:txBody>
      <dsp:txXfrm>
        <a:off x="777689" y="159"/>
        <a:ext cx="2695052" cy="1617031"/>
      </dsp:txXfrm>
    </dsp:sp>
    <dsp:sp modelId="{41454E5F-C7C0-45A6-B2EA-D292EBA1C4EE}">
      <dsp:nvSpPr>
        <dsp:cNvPr id="0" name=""/>
        <dsp:cNvSpPr/>
      </dsp:nvSpPr>
      <dsp:spPr>
        <a:xfrm>
          <a:off x="3742247" y="159"/>
          <a:ext cx="2695052" cy="1617031"/>
        </a:xfrm>
        <a:prstGeom prst="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120000"/>
            </a:lnSpc>
            <a:spcBef>
              <a:spcPct val="0"/>
            </a:spcBef>
            <a:spcAft>
              <a:spcPct val="35000"/>
            </a:spcAft>
            <a:buNone/>
          </a:pPr>
          <a:r>
            <a:rPr lang="en-US" sz="1700" b="1" kern="1200" dirty="0">
              <a:solidFill>
                <a:schemeClr val="tx1"/>
              </a:solidFill>
              <a:latin typeface="Arial" panose="020B0604020202020204" pitchFamily="34" charset="0"/>
              <a:cs typeface="Arial" panose="020B0604020202020204" pitchFamily="34" charset="0"/>
            </a:rPr>
            <a:t>10 points: </a:t>
          </a:r>
          <a:r>
            <a:rPr lang="en-US" sz="1700" b="1" i="1" kern="1200" dirty="0">
              <a:solidFill>
                <a:schemeClr val="tx1"/>
              </a:solidFill>
              <a:latin typeface="Arial" panose="020B0604020202020204" pitchFamily="34" charset="0"/>
              <a:cs typeface="Arial" panose="020B0604020202020204" pitchFamily="34" charset="0"/>
            </a:rPr>
            <a:t>I know how to use the OAP cycle – for example, for taking observations of children </a:t>
          </a:r>
        </a:p>
      </dsp:txBody>
      <dsp:txXfrm>
        <a:off x="3742247" y="159"/>
        <a:ext cx="2695052" cy="1617031"/>
      </dsp:txXfrm>
    </dsp:sp>
    <dsp:sp modelId="{BC5A6132-8AE1-4893-8A73-B02986F20D43}">
      <dsp:nvSpPr>
        <dsp:cNvPr id="0" name=""/>
        <dsp:cNvSpPr/>
      </dsp:nvSpPr>
      <dsp:spPr>
        <a:xfrm>
          <a:off x="777689" y="1886696"/>
          <a:ext cx="2695052" cy="1617031"/>
        </a:xfrm>
        <a:prstGeom prst="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20000"/>
            </a:lnSpc>
            <a:spcBef>
              <a:spcPct val="0"/>
            </a:spcBef>
            <a:spcAft>
              <a:spcPct val="35000"/>
            </a:spcAft>
            <a:buNone/>
          </a:pPr>
          <a:r>
            <a:rPr lang="en-US" sz="1700" b="1" kern="1200" dirty="0">
              <a:solidFill>
                <a:schemeClr val="tx1"/>
              </a:solidFill>
              <a:latin typeface="Arial" panose="020B0604020202020204" pitchFamily="34" charset="0"/>
              <a:cs typeface="Arial" panose="020B0604020202020204" pitchFamily="34" charset="0"/>
            </a:rPr>
            <a:t>5 points: </a:t>
          </a:r>
          <a:r>
            <a:rPr lang="en-US" sz="1700" b="1" i="1" kern="1200" dirty="0">
              <a:solidFill>
                <a:schemeClr val="tx1"/>
              </a:solidFill>
              <a:latin typeface="Arial" panose="020B0604020202020204" pitchFamily="34" charset="0"/>
              <a:cs typeface="Arial" panose="020B0604020202020204" pitchFamily="34" charset="0"/>
            </a:rPr>
            <a:t>I have a little experience with using the OAP cycle, but I am not confident</a:t>
          </a:r>
          <a:endParaRPr lang="en-US" sz="1700" kern="1200" dirty="0">
            <a:solidFill>
              <a:schemeClr val="tx1"/>
            </a:solidFill>
            <a:latin typeface="Arial" panose="020B0604020202020204" pitchFamily="34" charset="0"/>
            <a:cs typeface="Arial" panose="020B0604020202020204" pitchFamily="34" charset="0"/>
          </a:endParaRPr>
        </a:p>
      </dsp:txBody>
      <dsp:txXfrm>
        <a:off x="777689" y="1886696"/>
        <a:ext cx="2695052" cy="1617031"/>
      </dsp:txXfrm>
    </dsp:sp>
    <dsp:sp modelId="{9C4FAE4B-FBD4-4AB8-933B-DC852228F8C7}">
      <dsp:nvSpPr>
        <dsp:cNvPr id="0" name=""/>
        <dsp:cNvSpPr/>
      </dsp:nvSpPr>
      <dsp:spPr>
        <a:xfrm>
          <a:off x="3742247" y="1886696"/>
          <a:ext cx="2695052" cy="1617031"/>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120000"/>
            </a:lnSpc>
            <a:spcBef>
              <a:spcPct val="0"/>
            </a:spcBef>
            <a:spcAft>
              <a:spcPct val="35000"/>
            </a:spcAft>
            <a:buNone/>
          </a:pPr>
          <a:r>
            <a:rPr lang="en-US" sz="1700" b="1" kern="1200" dirty="0">
              <a:solidFill>
                <a:schemeClr val="tx1"/>
              </a:solidFill>
              <a:latin typeface="Arial" panose="020B0604020202020204" pitchFamily="34" charset="0"/>
              <a:cs typeface="Arial" panose="020B0604020202020204" pitchFamily="34" charset="0"/>
            </a:rPr>
            <a:t>1 point: </a:t>
          </a:r>
          <a:r>
            <a:rPr lang="en-US" sz="1700" b="1" i="1" kern="1200" dirty="0">
              <a:solidFill>
                <a:schemeClr val="tx1"/>
              </a:solidFill>
              <a:latin typeface="Arial" panose="020B0604020202020204" pitchFamily="34" charset="0"/>
              <a:cs typeface="Arial" panose="020B0604020202020204" pitchFamily="34" charset="0"/>
            </a:rPr>
            <a:t>I know very little / have little confidence in using the OAP cycle – for example, for taking effective observations</a:t>
          </a:r>
          <a:endParaRPr lang="en-US" sz="1700" kern="1200" dirty="0">
            <a:solidFill>
              <a:schemeClr val="tx1"/>
            </a:solidFill>
            <a:latin typeface="Arial" panose="020B0604020202020204" pitchFamily="34" charset="0"/>
            <a:cs typeface="Arial" panose="020B0604020202020204" pitchFamily="34" charset="0"/>
          </a:endParaRPr>
        </a:p>
      </dsp:txBody>
      <dsp:txXfrm>
        <a:off x="3742247" y="1886696"/>
        <a:ext cx="2695052" cy="16170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A6B63-8063-48CA-818D-AA36751DCB23}">
      <dsp:nvSpPr>
        <dsp:cNvPr id="0" name=""/>
        <dsp:cNvSpPr/>
      </dsp:nvSpPr>
      <dsp:spPr>
        <a:xfrm>
          <a:off x="1131182" y="462"/>
          <a:ext cx="3505866" cy="210351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chemeClr val="tx1"/>
              </a:solidFill>
            </a:rPr>
            <a:t>Rate yourself out of 10 on your knowledge </a:t>
          </a:r>
          <a:r>
            <a:rPr lang="en-US" sz="2800" b="1" kern="1200" dirty="0">
              <a:solidFill>
                <a:schemeClr val="tx1"/>
              </a:solidFill>
              <a:latin typeface="Arial"/>
            </a:rPr>
            <a:t>on types of observation. </a:t>
          </a:r>
          <a:endParaRPr lang="en-US" sz="2800" kern="1200" dirty="0">
            <a:solidFill>
              <a:schemeClr val="tx1"/>
            </a:solidFill>
          </a:endParaRPr>
        </a:p>
      </dsp:txBody>
      <dsp:txXfrm>
        <a:off x="1131182" y="462"/>
        <a:ext cx="3505866" cy="2103519"/>
      </dsp:txXfrm>
    </dsp:sp>
    <dsp:sp modelId="{41454E5F-C7C0-45A6-B2EA-D292EBA1C4EE}">
      <dsp:nvSpPr>
        <dsp:cNvPr id="0" name=""/>
        <dsp:cNvSpPr/>
      </dsp:nvSpPr>
      <dsp:spPr>
        <a:xfrm>
          <a:off x="4987635" y="462"/>
          <a:ext cx="3505866" cy="2103519"/>
        </a:xfrm>
        <a:prstGeom prst="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chemeClr val="tx1"/>
              </a:solidFill>
            </a:rPr>
            <a:t>10 points: </a:t>
          </a:r>
          <a:r>
            <a:rPr lang="en-US" sz="2800" b="1" i="1" kern="1200" dirty="0">
              <a:solidFill>
                <a:schemeClr val="tx1"/>
              </a:solidFill>
            </a:rPr>
            <a:t>I </a:t>
          </a:r>
          <a:r>
            <a:rPr lang="en-US" sz="2800" b="1" i="1" kern="1200" dirty="0">
              <a:solidFill>
                <a:schemeClr val="tx1"/>
              </a:solidFill>
              <a:latin typeface="Arial"/>
            </a:rPr>
            <a:t>know a variety of observation methods </a:t>
          </a:r>
        </a:p>
      </dsp:txBody>
      <dsp:txXfrm>
        <a:off x="4987635" y="462"/>
        <a:ext cx="3505866" cy="2103519"/>
      </dsp:txXfrm>
    </dsp:sp>
    <dsp:sp modelId="{D93210F7-EB87-40D2-903C-9403BA467BB0}">
      <dsp:nvSpPr>
        <dsp:cNvPr id="0" name=""/>
        <dsp:cNvSpPr/>
      </dsp:nvSpPr>
      <dsp:spPr>
        <a:xfrm>
          <a:off x="1131182" y="2454569"/>
          <a:ext cx="3505866" cy="2103519"/>
        </a:xfrm>
        <a:prstGeom prst="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chemeClr val="tx1"/>
              </a:solidFill>
            </a:rPr>
            <a:t>5 points: </a:t>
          </a:r>
          <a:r>
            <a:rPr lang="en-US" sz="2800" b="1" i="1" kern="1200" dirty="0">
              <a:solidFill>
                <a:schemeClr val="tx1"/>
              </a:solidFill>
            </a:rPr>
            <a:t>I have </a:t>
          </a:r>
          <a:r>
            <a:rPr lang="en-US" sz="2800" b="1" i="1" kern="1200" dirty="0">
              <a:solidFill>
                <a:schemeClr val="tx1"/>
              </a:solidFill>
              <a:latin typeface="Arial"/>
            </a:rPr>
            <a:t>some knowledge on observation methods</a:t>
          </a:r>
          <a:endParaRPr lang="en-US" sz="2800" b="1" i="1" kern="1200" dirty="0">
            <a:solidFill>
              <a:schemeClr val="tx1"/>
            </a:solidFill>
          </a:endParaRPr>
        </a:p>
      </dsp:txBody>
      <dsp:txXfrm>
        <a:off x="1131182" y="2454569"/>
        <a:ext cx="3505866" cy="2103519"/>
      </dsp:txXfrm>
    </dsp:sp>
    <dsp:sp modelId="{9C4FAE4B-FBD4-4AB8-933B-DC852228F8C7}">
      <dsp:nvSpPr>
        <dsp:cNvPr id="0" name=""/>
        <dsp:cNvSpPr/>
      </dsp:nvSpPr>
      <dsp:spPr>
        <a:xfrm>
          <a:off x="4987635" y="2454569"/>
          <a:ext cx="3505866" cy="2103519"/>
        </a:xfrm>
        <a:prstGeom prst="rect">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chemeClr val="tx1"/>
              </a:solidFill>
            </a:rPr>
            <a:t>1 point: </a:t>
          </a:r>
          <a:r>
            <a:rPr lang="en-US" sz="2800" b="1" i="1" kern="1200" dirty="0">
              <a:solidFill>
                <a:schemeClr val="tx1"/>
              </a:solidFill>
            </a:rPr>
            <a:t>I know very </a:t>
          </a:r>
          <a:r>
            <a:rPr lang="en-US" sz="2800" b="1" i="1" kern="1200" dirty="0">
              <a:solidFill>
                <a:schemeClr val="tx1"/>
              </a:solidFill>
              <a:latin typeface="Arial"/>
            </a:rPr>
            <a:t>little about observation methods</a:t>
          </a:r>
          <a:endParaRPr lang="en-US" sz="2800" b="1" i="1" kern="1200" dirty="0">
            <a:solidFill>
              <a:schemeClr val="tx1"/>
            </a:solidFill>
          </a:endParaRPr>
        </a:p>
      </dsp:txBody>
      <dsp:txXfrm>
        <a:off x="4987635" y="2454569"/>
        <a:ext cx="3505866" cy="21035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A6B63-8063-48CA-818D-AA36751DCB23}">
      <dsp:nvSpPr>
        <dsp:cNvPr id="0" name=""/>
        <dsp:cNvSpPr/>
      </dsp:nvSpPr>
      <dsp:spPr>
        <a:xfrm>
          <a:off x="1131182" y="462"/>
          <a:ext cx="3505866" cy="210351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120000"/>
            </a:lnSpc>
            <a:spcBef>
              <a:spcPct val="0"/>
            </a:spcBef>
            <a:spcAft>
              <a:spcPct val="35000"/>
            </a:spcAft>
            <a:buNone/>
          </a:pPr>
          <a:r>
            <a:rPr lang="en-US" sz="1800" b="1" kern="1200" dirty="0">
              <a:solidFill>
                <a:schemeClr val="tx1"/>
              </a:solidFill>
            </a:rPr>
            <a:t>Rate yourself out of 10</a:t>
          </a:r>
          <a:r>
            <a:rPr lang="en-US" sz="1800" b="1" kern="1200" dirty="0">
              <a:solidFill>
                <a:schemeClr val="tx1"/>
              </a:solidFill>
              <a:latin typeface="Arial"/>
            </a:rPr>
            <a:t> </a:t>
          </a:r>
          <a:r>
            <a:rPr lang="en-US" sz="1800" b="1" kern="1200" dirty="0">
              <a:solidFill>
                <a:schemeClr val="tx1"/>
              </a:solidFill>
            </a:rPr>
            <a:t>on </a:t>
          </a:r>
          <a:r>
            <a:rPr lang="en-US" sz="1800" b="1" kern="1200" dirty="0">
              <a:solidFill>
                <a:schemeClr val="tx1"/>
              </a:solidFill>
              <a:latin typeface="Arial"/>
            </a:rPr>
            <a:t>your skills to be able to make sense of an observation with regard to their developmental milestones using Birth to Five Matters </a:t>
          </a:r>
          <a:endParaRPr lang="en-US" sz="1800" kern="1200" dirty="0">
            <a:solidFill>
              <a:schemeClr val="tx1"/>
            </a:solidFill>
          </a:endParaRPr>
        </a:p>
      </dsp:txBody>
      <dsp:txXfrm>
        <a:off x="1131182" y="462"/>
        <a:ext cx="3505866" cy="2103519"/>
      </dsp:txXfrm>
    </dsp:sp>
    <dsp:sp modelId="{41454E5F-C7C0-45A6-B2EA-D292EBA1C4EE}">
      <dsp:nvSpPr>
        <dsp:cNvPr id="0" name=""/>
        <dsp:cNvSpPr/>
      </dsp:nvSpPr>
      <dsp:spPr>
        <a:xfrm>
          <a:off x="4987635" y="462"/>
          <a:ext cx="3505866" cy="2103519"/>
        </a:xfrm>
        <a:prstGeom prst="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120000"/>
            </a:lnSpc>
            <a:spcBef>
              <a:spcPct val="0"/>
            </a:spcBef>
            <a:spcAft>
              <a:spcPct val="35000"/>
            </a:spcAft>
            <a:buNone/>
          </a:pPr>
          <a:r>
            <a:rPr lang="en-US" sz="1800" b="1" kern="1200" dirty="0">
              <a:solidFill>
                <a:schemeClr val="tx1"/>
              </a:solidFill>
            </a:rPr>
            <a:t>10 points: </a:t>
          </a:r>
          <a:r>
            <a:rPr lang="en-US" sz="1800" b="1" i="1" kern="1200" dirty="0">
              <a:solidFill>
                <a:schemeClr val="tx1"/>
              </a:solidFill>
            </a:rPr>
            <a:t>I </a:t>
          </a:r>
          <a:r>
            <a:rPr lang="en-US" sz="1800" b="1" i="1" kern="1200" dirty="0">
              <a:solidFill>
                <a:schemeClr val="tx1"/>
              </a:solidFill>
              <a:latin typeface="Arial"/>
            </a:rPr>
            <a:t>feel confident to be able to do this and have done this in my placement</a:t>
          </a:r>
          <a:endParaRPr lang="en-US" sz="1800" b="1" i="1" kern="1200" dirty="0">
            <a:solidFill>
              <a:schemeClr val="tx1"/>
            </a:solidFill>
          </a:endParaRPr>
        </a:p>
      </dsp:txBody>
      <dsp:txXfrm>
        <a:off x="4987635" y="462"/>
        <a:ext cx="3505866" cy="2103519"/>
      </dsp:txXfrm>
    </dsp:sp>
    <dsp:sp modelId="{BC5A6132-8AE1-4893-8A73-B02986F20D43}">
      <dsp:nvSpPr>
        <dsp:cNvPr id="0" name=""/>
        <dsp:cNvSpPr/>
      </dsp:nvSpPr>
      <dsp:spPr>
        <a:xfrm>
          <a:off x="1140893" y="2308648"/>
          <a:ext cx="3505866" cy="2103519"/>
        </a:xfrm>
        <a:prstGeom prst="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120000"/>
            </a:lnSpc>
            <a:spcBef>
              <a:spcPct val="0"/>
            </a:spcBef>
            <a:spcAft>
              <a:spcPct val="35000"/>
            </a:spcAft>
            <a:buNone/>
          </a:pPr>
          <a:r>
            <a:rPr lang="en-US" sz="1800" b="1" kern="1200" dirty="0">
              <a:solidFill>
                <a:schemeClr val="tx1"/>
              </a:solidFill>
            </a:rPr>
            <a:t>5 points: </a:t>
          </a:r>
          <a:r>
            <a:rPr lang="en-US" sz="1800" b="1" i="1" kern="1200" dirty="0">
              <a:solidFill>
                <a:schemeClr val="tx1"/>
              </a:solidFill>
            </a:rPr>
            <a:t>I have a little experience with using</a:t>
          </a:r>
          <a:r>
            <a:rPr lang="en-US" sz="1800" b="1" i="1" kern="1200" dirty="0">
              <a:solidFill>
                <a:schemeClr val="tx1"/>
              </a:solidFill>
              <a:latin typeface="Arial"/>
            </a:rPr>
            <a:t> Birth to Five Matters to make sense of an observation record </a:t>
          </a:r>
          <a:endParaRPr lang="en-US" sz="1800" kern="1200" dirty="0">
            <a:solidFill>
              <a:schemeClr val="tx1"/>
            </a:solidFill>
          </a:endParaRPr>
        </a:p>
      </dsp:txBody>
      <dsp:txXfrm>
        <a:off x="1140893" y="2308648"/>
        <a:ext cx="3505866" cy="2103519"/>
      </dsp:txXfrm>
    </dsp:sp>
    <dsp:sp modelId="{9C4FAE4B-FBD4-4AB8-933B-DC852228F8C7}">
      <dsp:nvSpPr>
        <dsp:cNvPr id="0" name=""/>
        <dsp:cNvSpPr/>
      </dsp:nvSpPr>
      <dsp:spPr>
        <a:xfrm>
          <a:off x="4977924" y="2298929"/>
          <a:ext cx="3505866" cy="2103519"/>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120000"/>
            </a:lnSpc>
            <a:spcBef>
              <a:spcPct val="0"/>
            </a:spcBef>
            <a:spcAft>
              <a:spcPct val="35000"/>
            </a:spcAft>
            <a:buNone/>
          </a:pPr>
          <a:r>
            <a:rPr lang="en-US" sz="1800" b="1" kern="1200" dirty="0">
              <a:solidFill>
                <a:schemeClr val="tx1"/>
              </a:solidFill>
            </a:rPr>
            <a:t>1 point: </a:t>
          </a:r>
          <a:r>
            <a:rPr lang="en-US" sz="1800" b="1" i="1" kern="1200" dirty="0">
              <a:solidFill>
                <a:schemeClr val="tx1"/>
              </a:solidFill>
            </a:rPr>
            <a:t>I know very </a:t>
          </a:r>
          <a:r>
            <a:rPr lang="en-US" sz="1800" b="1" i="1" kern="1200" dirty="0">
              <a:solidFill>
                <a:schemeClr val="tx1"/>
              </a:solidFill>
              <a:latin typeface="Arial"/>
            </a:rPr>
            <a:t>little / have little confidence in making sense of an observation record using Birth to Five Matters </a:t>
          </a:r>
          <a:endParaRPr lang="en-US" sz="1800" kern="1200" dirty="0">
            <a:solidFill>
              <a:schemeClr val="tx1"/>
            </a:solidFill>
          </a:endParaRPr>
        </a:p>
      </dsp:txBody>
      <dsp:txXfrm>
        <a:off x="4977924" y="2298929"/>
        <a:ext cx="3505866" cy="21035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A6B63-8063-48CA-818D-AA36751DCB23}">
      <dsp:nvSpPr>
        <dsp:cNvPr id="0" name=""/>
        <dsp:cNvSpPr/>
      </dsp:nvSpPr>
      <dsp:spPr>
        <a:xfrm>
          <a:off x="1131182" y="462"/>
          <a:ext cx="3505866" cy="210351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120000"/>
            </a:lnSpc>
            <a:spcBef>
              <a:spcPct val="0"/>
            </a:spcBef>
            <a:spcAft>
              <a:spcPct val="35000"/>
            </a:spcAft>
            <a:buNone/>
          </a:pPr>
          <a:r>
            <a:rPr lang="en-US" sz="1800" b="1" kern="1200" dirty="0">
              <a:solidFill>
                <a:schemeClr val="tx1"/>
              </a:solidFill>
            </a:rPr>
            <a:t>Rate yourself out of 10</a:t>
          </a:r>
          <a:r>
            <a:rPr lang="en-US" sz="1800" b="1" kern="1200" dirty="0">
              <a:solidFill>
                <a:schemeClr val="tx1"/>
              </a:solidFill>
              <a:latin typeface="Arial"/>
            </a:rPr>
            <a:t> </a:t>
          </a:r>
          <a:r>
            <a:rPr lang="en-US" sz="1800" b="1" kern="1200" dirty="0">
              <a:solidFill>
                <a:schemeClr val="tx1"/>
              </a:solidFill>
            </a:rPr>
            <a:t>on </a:t>
          </a:r>
          <a:r>
            <a:rPr lang="en-US" sz="1800" b="1" kern="1200" dirty="0">
              <a:solidFill>
                <a:schemeClr val="tx1"/>
              </a:solidFill>
              <a:latin typeface="Arial"/>
            </a:rPr>
            <a:t>your skills to be able to make sense of an observation with regard to their developmental milestones using Birth to Five Matters </a:t>
          </a:r>
          <a:endParaRPr lang="en-US" sz="1800" kern="1200" dirty="0">
            <a:solidFill>
              <a:schemeClr val="tx1"/>
            </a:solidFill>
          </a:endParaRPr>
        </a:p>
      </dsp:txBody>
      <dsp:txXfrm>
        <a:off x="1131182" y="462"/>
        <a:ext cx="3505866" cy="2103519"/>
      </dsp:txXfrm>
    </dsp:sp>
    <dsp:sp modelId="{41454E5F-C7C0-45A6-B2EA-D292EBA1C4EE}">
      <dsp:nvSpPr>
        <dsp:cNvPr id="0" name=""/>
        <dsp:cNvSpPr/>
      </dsp:nvSpPr>
      <dsp:spPr>
        <a:xfrm>
          <a:off x="4987635" y="462"/>
          <a:ext cx="3505866" cy="2103519"/>
        </a:xfrm>
        <a:prstGeom prst="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120000"/>
            </a:lnSpc>
            <a:spcBef>
              <a:spcPct val="0"/>
            </a:spcBef>
            <a:spcAft>
              <a:spcPct val="35000"/>
            </a:spcAft>
            <a:buNone/>
          </a:pPr>
          <a:r>
            <a:rPr lang="en-US" sz="1800" b="1" kern="1200" dirty="0">
              <a:solidFill>
                <a:schemeClr val="tx1"/>
              </a:solidFill>
            </a:rPr>
            <a:t>10 points: </a:t>
          </a:r>
          <a:r>
            <a:rPr lang="en-US" sz="1800" b="1" i="1" kern="1200" dirty="0">
              <a:solidFill>
                <a:schemeClr val="tx1"/>
              </a:solidFill>
            </a:rPr>
            <a:t>I </a:t>
          </a:r>
          <a:r>
            <a:rPr lang="en-US" sz="1800" b="1" i="1" kern="1200" dirty="0">
              <a:solidFill>
                <a:schemeClr val="tx1"/>
              </a:solidFill>
              <a:latin typeface="Arial"/>
            </a:rPr>
            <a:t>feel confident to be able to do this and have done this in my placement</a:t>
          </a:r>
          <a:endParaRPr lang="en-US" sz="1800" b="1" i="1" kern="1200" dirty="0">
            <a:solidFill>
              <a:schemeClr val="tx1"/>
            </a:solidFill>
          </a:endParaRPr>
        </a:p>
      </dsp:txBody>
      <dsp:txXfrm>
        <a:off x="4987635" y="462"/>
        <a:ext cx="3505866" cy="2103519"/>
      </dsp:txXfrm>
    </dsp:sp>
    <dsp:sp modelId="{BC5A6132-8AE1-4893-8A73-B02986F20D43}">
      <dsp:nvSpPr>
        <dsp:cNvPr id="0" name=""/>
        <dsp:cNvSpPr/>
      </dsp:nvSpPr>
      <dsp:spPr>
        <a:xfrm>
          <a:off x="1131182" y="2454569"/>
          <a:ext cx="3505866" cy="2103519"/>
        </a:xfrm>
        <a:prstGeom prst="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120000"/>
            </a:lnSpc>
            <a:spcBef>
              <a:spcPct val="0"/>
            </a:spcBef>
            <a:spcAft>
              <a:spcPct val="35000"/>
            </a:spcAft>
            <a:buNone/>
          </a:pPr>
          <a:r>
            <a:rPr lang="en-US" sz="1800" b="1" kern="1200" dirty="0">
              <a:solidFill>
                <a:schemeClr val="tx1"/>
              </a:solidFill>
            </a:rPr>
            <a:t>5 points: </a:t>
          </a:r>
          <a:r>
            <a:rPr lang="en-US" sz="1800" b="1" i="1" kern="1200" dirty="0">
              <a:solidFill>
                <a:schemeClr val="tx1"/>
              </a:solidFill>
            </a:rPr>
            <a:t>I have a little experience with using</a:t>
          </a:r>
          <a:r>
            <a:rPr lang="en-US" sz="1800" b="1" i="1" kern="1200" dirty="0">
              <a:solidFill>
                <a:schemeClr val="tx1"/>
              </a:solidFill>
              <a:latin typeface="Arial"/>
            </a:rPr>
            <a:t> Birth to Five Matters to make sense of an observation record </a:t>
          </a:r>
          <a:endParaRPr lang="en-US" sz="1800" kern="1200" dirty="0">
            <a:solidFill>
              <a:schemeClr val="tx1"/>
            </a:solidFill>
          </a:endParaRPr>
        </a:p>
      </dsp:txBody>
      <dsp:txXfrm>
        <a:off x="1131182" y="2454569"/>
        <a:ext cx="3505866" cy="2103519"/>
      </dsp:txXfrm>
    </dsp:sp>
    <dsp:sp modelId="{9C4FAE4B-FBD4-4AB8-933B-DC852228F8C7}">
      <dsp:nvSpPr>
        <dsp:cNvPr id="0" name=""/>
        <dsp:cNvSpPr/>
      </dsp:nvSpPr>
      <dsp:spPr>
        <a:xfrm>
          <a:off x="4987635" y="2454569"/>
          <a:ext cx="3505866" cy="2103519"/>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120000"/>
            </a:lnSpc>
            <a:spcBef>
              <a:spcPct val="0"/>
            </a:spcBef>
            <a:spcAft>
              <a:spcPct val="35000"/>
            </a:spcAft>
            <a:buNone/>
          </a:pPr>
          <a:r>
            <a:rPr lang="en-US" sz="1800" b="1" kern="1200" dirty="0">
              <a:solidFill>
                <a:schemeClr val="tx1"/>
              </a:solidFill>
            </a:rPr>
            <a:t>1 point: </a:t>
          </a:r>
          <a:r>
            <a:rPr lang="en-US" sz="1800" b="1" i="1" kern="1200" dirty="0">
              <a:solidFill>
                <a:schemeClr val="tx1"/>
              </a:solidFill>
            </a:rPr>
            <a:t>I know very </a:t>
          </a:r>
          <a:r>
            <a:rPr lang="en-US" sz="1800" b="1" i="1" kern="1200" dirty="0">
              <a:solidFill>
                <a:schemeClr val="tx1"/>
              </a:solidFill>
              <a:latin typeface="Arial"/>
            </a:rPr>
            <a:t>little / have little confidence in making sense of an observation record using Birth to Five Matters </a:t>
          </a:r>
          <a:endParaRPr lang="en-US" sz="1800" kern="1200" dirty="0">
            <a:solidFill>
              <a:schemeClr val="tx1"/>
            </a:solidFill>
          </a:endParaRPr>
        </a:p>
      </dsp:txBody>
      <dsp:txXfrm>
        <a:off x="4987635" y="2454569"/>
        <a:ext cx="3505866" cy="210351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C8CE0B-9073-3FDA-14C7-6A79CD3577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BACFF54-C203-F1BA-783C-E1A7126D097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BFCC71-E0CE-4EF8-9CE3-376F68B9F2B1}" type="datetimeFigureOut">
              <a:rPr lang="en-GB" smtClean="0"/>
              <a:t>06/11/2025</a:t>
            </a:fld>
            <a:endParaRPr lang="en-GB"/>
          </a:p>
        </p:txBody>
      </p:sp>
      <p:sp>
        <p:nvSpPr>
          <p:cNvPr id="4" name="Slide Image Placeholder 3">
            <a:extLst>
              <a:ext uri="{FF2B5EF4-FFF2-40B4-BE49-F238E27FC236}">
                <a16:creationId xmlns:a16="http://schemas.microsoft.com/office/drawing/2014/main" id="{8CE3101B-C69F-3DEF-5245-A5A89FE0482C}"/>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a:extLst>
              <a:ext uri="{FF2B5EF4-FFF2-40B4-BE49-F238E27FC236}">
                <a16:creationId xmlns:a16="http://schemas.microsoft.com/office/drawing/2014/main" id="{AB11A118-BDE2-B1F6-3D3B-B73B1E34C34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65830AB-CC9D-E11E-2C3E-E05C5205E34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a:extLst>
              <a:ext uri="{FF2B5EF4-FFF2-40B4-BE49-F238E27FC236}">
                <a16:creationId xmlns:a16="http://schemas.microsoft.com/office/drawing/2014/main" id="{38833EA8-2B37-6E75-7AF9-D8F791483B9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0BA16-7479-4435-AE57-809DA6BE134E}"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1</a:t>
            </a:fld>
            <a:endParaRPr lang="en-GB"/>
          </a:p>
        </p:txBody>
      </p:sp>
    </p:spTree>
    <p:extLst>
      <p:ext uri="{BB962C8B-B14F-4D97-AF65-F5344CB8AC3E}">
        <p14:creationId xmlns:p14="http://schemas.microsoft.com/office/powerpoint/2010/main" val="4072975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11</a:t>
            </a:fld>
            <a:endParaRPr lang="en-GB"/>
          </a:p>
        </p:txBody>
      </p:sp>
    </p:spTree>
    <p:extLst>
      <p:ext uri="{BB962C8B-B14F-4D97-AF65-F5344CB8AC3E}">
        <p14:creationId xmlns:p14="http://schemas.microsoft.com/office/powerpoint/2010/main" val="2160648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15</a:t>
            </a:fld>
            <a:endParaRPr lang="en-GB"/>
          </a:p>
        </p:txBody>
      </p:sp>
    </p:spTree>
    <p:extLst>
      <p:ext uri="{BB962C8B-B14F-4D97-AF65-F5344CB8AC3E}">
        <p14:creationId xmlns:p14="http://schemas.microsoft.com/office/powerpoint/2010/main" val="1112826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0340D-206C-4C41-A35B-4D72CE2F2B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475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F6775-DC0E-0501-88C0-8A97F0FE80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4165F8-571C-AB69-59D7-B361C41B43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9D09CC-A903-DB6D-FE7F-7094EF3589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454045-C051-4616-0110-7FFE862BE63C}"/>
              </a:ext>
            </a:extLst>
          </p:cNvPr>
          <p:cNvSpPr>
            <a:spLocks noGrp="1"/>
          </p:cNvSpPr>
          <p:nvPr>
            <p:ph type="sldNum" sz="quarter" idx="5"/>
          </p:nvPr>
        </p:nvSpPr>
        <p:spPr/>
        <p:txBody>
          <a:bodyPr/>
          <a:lstStyle/>
          <a:p>
            <a:fld id="{9920340D-206C-4C41-A35B-4D72CE2F2B89}" type="slidenum">
              <a:rPr lang="en-GB" smtClean="0"/>
              <a:t>20</a:t>
            </a:fld>
            <a:endParaRPr lang="en-GB"/>
          </a:p>
        </p:txBody>
      </p:sp>
    </p:spTree>
    <p:extLst>
      <p:ext uri="{BB962C8B-B14F-4D97-AF65-F5344CB8AC3E}">
        <p14:creationId xmlns:p14="http://schemas.microsoft.com/office/powerpoint/2010/main" val="1431106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38F6307-FF63-4A12-9E43-88FCD7562F39}" type="slidenum">
              <a:rPr lang="en-US"/>
              <a:t>22</a:t>
            </a:fld>
            <a:endParaRPr lang="en-US"/>
          </a:p>
        </p:txBody>
      </p:sp>
    </p:spTree>
    <p:extLst>
      <p:ext uri="{BB962C8B-B14F-4D97-AF65-F5344CB8AC3E}">
        <p14:creationId xmlns:p14="http://schemas.microsoft.com/office/powerpoint/2010/main" val="272265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5B30E-4D4E-A870-1D03-3F538BC41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C1D60-DAB5-612E-F074-D8E62CF31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837C3-6D8D-B81D-378F-E826915BE8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2A2218-42D6-1F94-0041-E1A754191125}"/>
              </a:ext>
            </a:extLst>
          </p:cNvPr>
          <p:cNvSpPr>
            <a:spLocks noGrp="1"/>
          </p:cNvSpPr>
          <p:nvPr>
            <p:ph type="sldNum" sz="quarter" idx="5"/>
          </p:nvPr>
        </p:nvSpPr>
        <p:spPr/>
        <p:txBody>
          <a:bodyPr/>
          <a:lstStyle/>
          <a:p>
            <a:fld id="{9920340D-206C-4C41-A35B-4D72CE2F2B89}" type="slidenum">
              <a:rPr lang="en-GB" smtClean="0"/>
              <a:pPr/>
              <a:t>32</a:t>
            </a:fld>
            <a:endParaRPr lang="en-GB"/>
          </a:p>
        </p:txBody>
      </p:sp>
    </p:spTree>
    <p:extLst>
      <p:ext uri="{BB962C8B-B14F-4D97-AF65-F5344CB8AC3E}">
        <p14:creationId xmlns:p14="http://schemas.microsoft.com/office/powerpoint/2010/main" val="2889748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5B30E-4D4E-A870-1D03-3F538BC41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C1D60-DAB5-612E-F074-D8E62CF31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837C3-6D8D-B81D-378F-E826915BE8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2A2218-42D6-1F94-0041-E1A754191125}"/>
              </a:ext>
            </a:extLst>
          </p:cNvPr>
          <p:cNvSpPr>
            <a:spLocks noGrp="1"/>
          </p:cNvSpPr>
          <p:nvPr>
            <p:ph type="sldNum" sz="quarter" idx="5"/>
          </p:nvPr>
        </p:nvSpPr>
        <p:spPr/>
        <p:txBody>
          <a:bodyPr/>
          <a:lstStyle/>
          <a:p>
            <a:fld id="{9920340D-206C-4C41-A35B-4D72CE2F2B89}" type="slidenum">
              <a:rPr lang="en-GB" smtClean="0"/>
              <a:pPr/>
              <a:t>51</a:t>
            </a:fld>
            <a:endParaRPr lang="en-GB"/>
          </a:p>
        </p:txBody>
      </p:sp>
    </p:spTree>
    <p:extLst>
      <p:ext uri="{BB962C8B-B14F-4D97-AF65-F5344CB8AC3E}">
        <p14:creationId xmlns:p14="http://schemas.microsoft.com/office/powerpoint/2010/main" val="3675316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5B30E-4D4E-A870-1D03-3F538BC41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C1D60-DAB5-612E-F074-D8E62CF31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837C3-6D8D-B81D-378F-E826915BE8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2A2218-42D6-1F94-0041-E1A754191125}"/>
              </a:ext>
            </a:extLst>
          </p:cNvPr>
          <p:cNvSpPr>
            <a:spLocks noGrp="1"/>
          </p:cNvSpPr>
          <p:nvPr>
            <p:ph type="sldNum" sz="quarter" idx="5"/>
          </p:nvPr>
        </p:nvSpPr>
        <p:spPr/>
        <p:txBody>
          <a:bodyPr/>
          <a:lstStyle/>
          <a:p>
            <a:fld id="{9920340D-206C-4C41-A35B-4D72CE2F2B89}" type="slidenum">
              <a:rPr lang="en-GB" smtClean="0"/>
              <a:pPr/>
              <a:t>60</a:t>
            </a:fld>
            <a:endParaRPr lang="en-GB"/>
          </a:p>
        </p:txBody>
      </p:sp>
    </p:spTree>
    <p:extLst>
      <p:ext uri="{BB962C8B-B14F-4D97-AF65-F5344CB8AC3E}">
        <p14:creationId xmlns:p14="http://schemas.microsoft.com/office/powerpoint/2010/main" val="1460470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65</a:t>
            </a:fld>
            <a:endParaRPr lang="en-GB"/>
          </a:p>
        </p:txBody>
      </p:sp>
    </p:spTree>
    <p:extLst>
      <p:ext uri="{BB962C8B-B14F-4D97-AF65-F5344CB8AC3E}">
        <p14:creationId xmlns:p14="http://schemas.microsoft.com/office/powerpoint/2010/main" val="1217474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5B30E-4D4E-A870-1D03-3F538BC41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C1D60-DAB5-612E-F074-D8E62CF31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837C3-6D8D-B81D-378F-E826915BE8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2A2218-42D6-1F94-0041-E1A754191125}"/>
              </a:ext>
            </a:extLst>
          </p:cNvPr>
          <p:cNvSpPr>
            <a:spLocks noGrp="1"/>
          </p:cNvSpPr>
          <p:nvPr>
            <p:ph type="sldNum" sz="quarter" idx="5"/>
          </p:nvPr>
        </p:nvSpPr>
        <p:spPr/>
        <p:txBody>
          <a:bodyPr/>
          <a:lstStyle/>
          <a:p>
            <a:fld id="{9920340D-206C-4C41-A35B-4D72CE2F2B89}" type="slidenum">
              <a:rPr lang="en-GB" smtClean="0"/>
              <a:pPr/>
              <a:t>70</a:t>
            </a:fld>
            <a:endParaRPr lang="en-GB"/>
          </a:p>
        </p:txBody>
      </p:sp>
    </p:spTree>
    <p:extLst>
      <p:ext uri="{BB962C8B-B14F-4D97-AF65-F5344CB8AC3E}">
        <p14:creationId xmlns:p14="http://schemas.microsoft.com/office/powerpoint/2010/main" val="704494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2</a:t>
            </a:fld>
            <a:endParaRPr lang="en-GB"/>
          </a:p>
        </p:txBody>
      </p:sp>
    </p:spTree>
    <p:extLst>
      <p:ext uri="{BB962C8B-B14F-4D97-AF65-F5344CB8AC3E}">
        <p14:creationId xmlns:p14="http://schemas.microsoft.com/office/powerpoint/2010/main" val="935955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75</a:t>
            </a:fld>
            <a:endParaRPr lang="en-GB"/>
          </a:p>
        </p:txBody>
      </p:sp>
    </p:spTree>
    <p:extLst>
      <p:ext uri="{BB962C8B-B14F-4D97-AF65-F5344CB8AC3E}">
        <p14:creationId xmlns:p14="http://schemas.microsoft.com/office/powerpoint/2010/main" val="3533422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5B30E-4D4E-A870-1D03-3F538BC41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C1D60-DAB5-612E-F074-D8E62CF31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837C3-6D8D-B81D-378F-E826915BE8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2A2218-42D6-1F94-0041-E1A754191125}"/>
              </a:ext>
            </a:extLst>
          </p:cNvPr>
          <p:cNvSpPr>
            <a:spLocks noGrp="1"/>
          </p:cNvSpPr>
          <p:nvPr>
            <p:ph type="sldNum" sz="quarter" idx="5"/>
          </p:nvPr>
        </p:nvSpPr>
        <p:spPr/>
        <p:txBody>
          <a:bodyPr/>
          <a:lstStyle/>
          <a:p>
            <a:fld id="{9920340D-206C-4C41-A35B-4D72CE2F2B89}" type="slidenum">
              <a:rPr lang="en-GB" smtClean="0"/>
              <a:pPr/>
              <a:t>77</a:t>
            </a:fld>
            <a:endParaRPr lang="en-GB"/>
          </a:p>
        </p:txBody>
      </p:sp>
    </p:spTree>
    <p:extLst>
      <p:ext uri="{BB962C8B-B14F-4D97-AF65-F5344CB8AC3E}">
        <p14:creationId xmlns:p14="http://schemas.microsoft.com/office/powerpoint/2010/main" val="1461655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5B30E-4D4E-A870-1D03-3F538BC41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C1D60-DAB5-612E-F074-D8E62CF31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837C3-6D8D-B81D-378F-E826915BE8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2A2218-42D6-1F94-0041-E1A754191125}"/>
              </a:ext>
            </a:extLst>
          </p:cNvPr>
          <p:cNvSpPr>
            <a:spLocks noGrp="1"/>
          </p:cNvSpPr>
          <p:nvPr>
            <p:ph type="sldNum" sz="quarter" idx="5"/>
          </p:nvPr>
        </p:nvSpPr>
        <p:spPr/>
        <p:txBody>
          <a:bodyPr/>
          <a:lstStyle/>
          <a:p>
            <a:fld id="{9920340D-206C-4C41-A35B-4D72CE2F2B89}" type="slidenum">
              <a:rPr lang="en-GB" smtClean="0"/>
              <a:pPr/>
              <a:t>87</a:t>
            </a:fld>
            <a:endParaRPr lang="en-GB"/>
          </a:p>
        </p:txBody>
      </p:sp>
    </p:spTree>
    <p:extLst>
      <p:ext uri="{BB962C8B-B14F-4D97-AF65-F5344CB8AC3E}">
        <p14:creationId xmlns:p14="http://schemas.microsoft.com/office/powerpoint/2010/main" val="3154781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5B30E-4D4E-A870-1D03-3F538BC41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C1D60-DAB5-612E-F074-D8E62CF31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837C3-6D8D-B81D-378F-E826915BE8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2A2218-42D6-1F94-0041-E1A754191125}"/>
              </a:ext>
            </a:extLst>
          </p:cNvPr>
          <p:cNvSpPr>
            <a:spLocks noGrp="1"/>
          </p:cNvSpPr>
          <p:nvPr>
            <p:ph type="sldNum" sz="quarter" idx="5"/>
          </p:nvPr>
        </p:nvSpPr>
        <p:spPr/>
        <p:txBody>
          <a:bodyPr/>
          <a:lstStyle/>
          <a:p>
            <a:fld id="{9920340D-206C-4C41-A35B-4D72CE2F2B89}" type="slidenum">
              <a:rPr lang="en-GB" smtClean="0"/>
              <a:pPr/>
              <a:t>95</a:t>
            </a:fld>
            <a:endParaRPr lang="en-GB"/>
          </a:p>
        </p:txBody>
      </p:sp>
    </p:spTree>
    <p:extLst>
      <p:ext uri="{BB962C8B-B14F-4D97-AF65-F5344CB8AC3E}">
        <p14:creationId xmlns:p14="http://schemas.microsoft.com/office/powerpoint/2010/main" val="1553804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5B30E-4D4E-A870-1D03-3F538BC41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C1D60-DAB5-612E-F074-D8E62CF31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837C3-6D8D-B81D-378F-E826915BE8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2A2218-42D6-1F94-0041-E1A754191125}"/>
              </a:ext>
            </a:extLst>
          </p:cNvPr>
          <p:cNvSpPr>
            <a:spLocks noGrp="1"/>
          </p:cNvSpPr>
          <p:nvPr>
            <p:ph type="sldNum" sz="quarter" idx="5"/>
          </p:nvPr>
        </p:nvSpPr>
        <p:spPr/>
        <p:txBody>
          <a:bodyPr/>
          <a:lstStyle/>
          <a:p>
            <a:fld id="{9920340D-206C-4C41-A35B-4D72CE2F2B89}" type="slidenum">
              <a:rPr lang="en-GB" smtClean="0"/>
              <a:pPr/>
              <a:t>104</a:t>
            </a:fld>
            <a:endParaRPr lang="en-GB"/>
          </a:p>
        </p:txBody>
      </p:sp>
    </p:spTree>
    <p:extLst>
      <p:ext uri="{BB962C8B-B14F-4D97-AF65-F5344CB8AC3E}">
        <p14:creationId xmlns:p14="http://schemas.microsoft.com/office/powerpoint/2010/main" val="494837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5B30E-4D4E-A870-1D03-3F538BC41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C1D60-DAB5-612E-F074-D8E62CF31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837C3-6D8D-B81D-378F-E826915BE8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2A2218-42D6-1F94-0041-E1A754191125}"/>
              </a:ext>
            </a:extLst>
          </p:cNvPr>
          <p:cNvSpPr>
            <a:spLocks noGrp="1"/>
          </p:cNvSpPr>
          <p:nvPr>
            <p:ph type="sldNum" sz="quarter" idx="5"/>
          </p:nvPr>
        </p:nvSpPr>
        <p:spPr/>
        <p:txBody>
          <a:bodyPr/>
          <a:lstStyle/>
          <a:p>
            <a:fld id="{9920340D-206C-4C41-A35B-4D72CE2F2B89}" type="slidenum">
              <a:rPr lang="en-GB" smtClean="0"/>
              <a:pPr/>
              <a:t>110</a:t>
            </a:fld>
            <a:endParaRPr lang="en-GB"/>
          </a:p>
        </p:txBody>
      </p:sp>
    </p:spTree>
    <p:extLst>
      <p:ext uri="{BB962C8B-B14F-4D97-AF65-F5344CB8AC3E}">
        <p14:creationId xmlns:p14="http://schemas.microsoft.com/office/powerpoint/2010/main" val="171254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5B30E-4D4E-A870-1D03-3F538BC41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C1D60-DAB5-612E-F074-D8E62CF31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837C3-6D8D-B81D-378F-E826915BE8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2A2218-42D6-1F94-0041-E1A754191125}"/>
              </a:ext>
            </a:extLst>
          </p:cNvPr>
          <p:cNvSpPr>
            <a:spLocks noGrp="1"/>
          </p:cNvSpPr>
          <p:nvPr>
            <p:ph type="sldNum" sz="quarter" idx="5"/>
          </p:nvPr>
        </p:nvSpPr>
        <p:spPr/>
        <p:txBody>
          <a:bodyPr/>
          <a:lstStyle/>
          <a:p>
            <a:fld id="{9920340D-206C-4C41-A35B-4D72CE2F2B89}" type="slidenum">
              <a:rPr lang="en-GB" smtClean="0"/>
              <a:pPr/>
              <a:t>119</a:t>
            </a:fld>
            <a:endParaRPr lang="en-GB"/>
          </a:p>
        </p:txBody>
      </p:sp>
    </p:spTree>
    <p:extLst>
      <p:ext uri="{BB962C8B-B14F-4D97-AF65-F5344CB8AC3E}">
        <p14:creationId xmlns:p14="http://schemas.microsoft.com/office/powerpoint/2010/main" val="4190731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5B30E-4D4E-A870-1D03-3F538BC41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C1D60-DAB5-612E-F074-D8E62CF31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837C3-6D8D-B81D-378F-E826915BE8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2A2218-42D6-1F94-0041-E1A754191125}"/>
              </a:ext>
            </a:extLst>
          </p:cNvPr>
          <p:cNvSpPr>
            <a:spLocks noGrp="1"/>
          </p:cNvSpPr>
          <p:nvPr>
            <p:ph type="sldNum" sz="quarter" idx="5"/>
          </p:nvPr>
        </p:nvSpPr>
        <p:spPr/>
        <p:txBody>
          <a:bodyPr/>
          <a:lstStyle/>
          <a:p>
            <a:fld id="{9920340D-206C-4C41-A35B-4D72CE2F2B89}" type="slidenum">
              <a:rPr lang="en-GB" smtClean="0"/>
              <a:pPr/>
              <a:t>125</a:t>
            </a:fld>
            <a:endParaRPr lang="en-GB"/>
          </a:p>
        </p:txBody>
      </p:sp>
    </p:spTree>
    <p:extLst>
      <p:ext uri="{BB962C8B-B14F-4D97-AF65-F5344CB8AC3E}">
        <p14:creationId xmlns:p14="http://schemas.microsoft.com/office/powerpoint/2010/main" val="4230931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5B30E-4D4E-A870-1D03-3F538BC41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C1D60-DAB5-612E-F074-D8E62CF31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837C3-6D8D-B81D-378F-E826915BE8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2A2218-42D6-1F94-0041-E1A754191125}"/>
              </a:ext>
            </a:extLst>
          </p:cNvPr>
          <p:cNvSpPr>
            <a:spLocks noGrp="1"/>
          </p:cNvSpPr>
          <p:nvPr>
            <p:ph type="sldNum" sz="quarter" idx="5"/>
          </p:nvPr>
        </p:nvSpPr>
        <p:spPr/>
        <p:txBody>
          <a:bodyPr/>
          <a:lstStyle/>
          <a:p>
            <a:fld id="{9920340D-206C-4C41-A35B-4D72CE2F2B89}" type="slidenum">
              <a:rPr lang="en-GB" smtClean="0"/>
              <a:pPr/>
              <a:t>133</a:t>
            </a:fld>
            <a:endParaRPr lang="en-GB"/>
          </a:p>
        </p:txBody>
      </p:sp>
    </p:spTree>
    <p:extLst>
      <p:ext uri="{BB962C8B-B14F-4D97-AF65-F5344CB8AC3E}">
        <p14:creationId xmlns:p14="http://schemas.microsoft.com/office/powerpoint/2010/main" val="1484457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5B30E-4D4E-A870-1D03-3F538BC41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C1D60-DAB5-612E-F074-D8E62CF31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837C3-6D8D-B81D-378F-E826915BE8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2A2218-42D6-1F94-0041-E1A754191125}"/>
              </a:ext>
            </a:extLst>
          </p:cNvPr>
          <p:cNvSpPr>
            <a:spLocks noGrp="1"/>
          </p:cNvSpPr>
          <p:nvPr>
            <p:ph type="sldNum" sz="quarter" idx="5"/>
          </p:nvPr>
        </p:nvSpPr>
        <p:spPr/>
        <p:txBody>
          <a:bodyPr/>
          <a:lstStyle/>
          <a:p>
            <a:fld id="{9920340D-206C-4C41-A35B-4D72CE2F2B89}" type="slidenum">
              <a:rPr lang="en-GB" smtClean="0"/>
              <a:pPr/>
              <a:t>139</a:t>
            </a:fld>
            <a:endParaRPr lang="en-GB"/>
          </a:p>
        </p:txBody>
      </p:sp>
    </p:spTree>
    <p:extLst>
      <p:ext uri="{BB962C8B-B14F-4D97-AF65-F5344CB8AC3E}">
        <p14:creationId xmlns:p14="http://schemas.microsoft.com/office/powerpoint/2010/main" val="1607686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3</a:t>
            </a:fld>
            <a:endParaRPr lang="en-GB"/>
          </a:p>
        </p:txBody>
      </p:sp>
    </p:spTree>
    <p:extLst>
      <p:ext uri="{BB962C8B-B14F-4D97-AF65-F5344CB8AC3E}">
        <p14:creationId xmlns:p14="http://schemas.microsoft.com/office/powerpoint/2010/main" val="9415772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5B30E-4D4E-A870-1D03-3F538BC41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C1D60-DAB5-612E-F074-D8E62CF31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837C3-6D8D-B81D-378F-E826915BE8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2A2218-42D6-1F94-0041-E1A754191125}"/>
              </a:ext>
            </a:extLst>
          </p:cNvPr>
          <p:cNvSpPr>
            <a:spLocks noGrp="1"/>
          </p:cNvSpPr>
          <p:nvPr>
            <p:ph type="sldNum" sz="quarter" idx="5"/>
          </p:nvPr>
        </p:nvSpPr>
        <p:spPr/>
        <p:txBody>
          <a:bodyPr/>
          <a:lstStyle/>
          <a:p>
            <a:fld id="{9920340D-206C-4C41-A35B-4D72CE2F2B89}" type="slidenum">
              <a:rPr lang="en-GB" smtClean="0"/>
              <a:pPr/>
              <a:t>144</a:t>
            </a:fld>
            <a:endParaRPr lang="en-GB"/>
          </a:p>
        </p:txBody>
      </p:sp>
    </p:spTree>
    <p:extLst>
      <p:ext uri="{BB962C8B-B14F-4D97-AF65-F5344CB8AC3E}">
        <p14:creationId xmlns:p14="http://schemas.microsoft.com/office/powerpoint/2010/main" val="2617689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148</a:t>
            </a:fld>
            <a:endParaRPr lang="en-GB"/>
          </a:p>
        </p:txBody>
      </p:sp>
    </p:spTree>
    <p:extLst>
      <p:ext uri="{BB962C8B-B14F-4D97-AF65-F5344CB8AC3E}">
        <p14:creationId xmlns:p14="http://schemas.microsoft.com/office/powerpoint/2010/main" val="2941971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4</a:t>
            </a:fld>
            <a:endParaRPr lang="en-GB"/>
          </a:p>
        </p:txBody>
      </p:sp>
    </p:spTree>
    <p:extLst>
      <p:ext uri="{BB962C8B-B14F-4D97-AF65-F5344CB8AC3E}">
        <p14:creationId xmlns:p14="http://schemas.microsoft.com/office/powerpoint/2010/main" val="2941971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5</a:t>
            </a:fld>
            <a:endParaRPr lang="en-GB"/>
          </a:p>
        </p:txBody>
      </p:sp>
    </p:spTree>
    <p:extLst>
      <p:ext uri="{BB962C8B-B14F-4D97-AF65-F5344CB8AC3E}">
        <p14:creationId xmlns:p14="http://schemas.microsoft.com/office/powerpoint/2010/main" val="3218669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7</a:t>
            </a:fld>
            <a:endParaRPr lang="en-GB"/>
          </a:p>
        </p:txBody>
      </p:sp>
    </p:spTree>
    <p:extLst>
      <p:ext uri="{BB962C8B-B14F-4D97-AF65-F5344CB8AC3E}">
        <p14:creationId xmlns:p14="http://schemas.microsoft.com/office/powerpoint/2010/main" val="3768857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8</a:t>
            </a:fld>
            <a:endParaRPr lang="en-GB"/>
          </a:p>
        </p:txBody>
      </p:sp>
    </p:spTree>
    <p:extLst>
      <p:ext uri="{BB962C8B-B14F-4D97-AF65-F5344CB8AC3E}">
        <p14:creationId xmlns:p14="http://schemas.microsoft.com/office/powerpoint/2010/main" val="567937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9</a:t>
            </a:fld>
            <a:endParaRPr lang="en-GB"/>
          </a:p>
        </p:txBody>
      </p:sp>
    </p:spTree>
    <p:extLst>
      <p:ext uri="{BB962C8B-B14F-4D97-AF65-F5344CB8AC3E}">
        <p14:creationId xmlns:p14="http://schemas.microsoft.com/office/powerpoint/2010/main" val="3899168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10</a:t>
            </a:fld>
            <a:endParaRPr lang="en-GB"/>
          </a:p>
        </p:txBody>
      </p:sp>
    </p:spTree>
    <p:extLst>
      <p:ext uri="{BB962C8B-B14F-4D97-AF65-F5344CB8AC3E}">
        <p14:creationId xmlns:p14="http://schemas.microsoft.com/office/powerpoint/2010/main" val="39038128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hyperlink" Target="http://www.etfoundation.co.uk/" TargetMode="External"/><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emf"/></Relationships>
</file>

<file path=ppt/slideLayouts/_rels/slideLayout58.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4.emf"/></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4.emf"/></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Option 1 Red (Locked)">
    <p:spTree>
      <p:nvGrpSpPr>
        <p:cNvPr id="1" name=""/>
        <p:cNvGrpSpPr/>
        <p:nvPr/>
      </p:nvGrpSpPr>
      <p:grpSpPr>
        <a:xfrm>
          <a:off x="0" y="0"/>
          <a:ext cx="0" cy="0"/>
          <a:chOff x="0" y="0"/>
          <a:chExt cx="0" cy="0"/>
        </a:xfrm>
      </p:grpSpPr>
      <p:pic>
        <p:nvPicPr>
          <p:cNvPr id="15" name="BACKGROUND IMAGE">
            <a:extLst>
              <a:ext uri="{FF2B5EF4-FFF2-40B4-BE49-F238E27FC236}">
                <a16:creationId xmlns:a16="http://schemas.microsoft.com/office/drawing/2014/main" id="{A0FFD4B0-9159-8D48-9C59-956E86C08EE9}"/>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32802"/>
            <a:ext cx="12192000" cy="6850575"/>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335360" y="255788"/>
            <a:ext cx="1146437" cy="609077"/>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5184960" y="2961600"/>
            <a:ext cx="6623040" cy="1656000"/>
          </a:xfrm>
          <a:solidFill>
            <a:srgbClr val="E51C41"/>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04375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Option 5 Green">
    <p:spTree>
      <p:nvGrpSpPr>
        <p:cNvPr id="1" name=""/>
        <p:cNvGrpSpPr/>
        <p:nvPr/>
      </p:nvGrpSpPr>
      <p:grpSpPr>
        <a:xfrm>
          <a:off x="0" y="0"/>
          <a:ext cx="0" cy="0"/>
          <a:chOff x="0" y="0"/>
          <a:chExt cx="0" cy="0"/>
        </a:xfrm>
      </p:grpSpPr>
      <p:pic>
        <p:nvPicPr>
          <p:cNvPr id="15" name="BACKGROUND IMAGE">
            <a:extLst>
              <a:ext uri="{FF2B5EF4-FFF2-40B4-BE49-F238E27FC236}">
                <a16:creationId xmlns:a16="http://schemas.microsoft.com/office/drawing/2014/main" id="{769720E0-D698-5F42-AF67-74E1C999A3E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555920"/>
            <a:ext cx="12192000" cy="6329464"/>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5361" y="256857"/>
            <a:ext cx="1146436" cy="606936"/>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5184960" y="2961600"/>
            <a:ext cx="6623040" cy="1656000"/>
          </a:xfrm>
          <a:solidFill>
            <a:srgbClr val="00A068"/>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3886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Option 1 Red (Locked)">
    <p:spTree>
      <p:nvGrpSpPr>
        <p:cNvPr id="1" name=""/>
        <p:cNvGrpSpPr/>
        <p:nvPr/>
      </p:nvGrpSpPr>
      <p:grpSpPr>
        <a:xfrm>
          <a:off x="0" y="0"/>
          <a:ext cx="0" cy="0"/>
          <a:chOff x="0" y="0"/>
          <a:chExt cx="0" cy="0"/>
        </a:xfrm>
      </p:grpSpPr>
      <p:pic>
        <p:nvPicPr>
          <p:cNvPr id="15" name="BACKGROUND IMAGE">
            <a:extLst>
              <a:ext uri="{FF2B5EF4-FFF2-40B4-BE49-F238E27FC236}">
                <a16:creationId xmlns:a16="http://schemas.microsoft.com/office/drawing/2014/main" id="{4DC4DA7F-C0BF-A345-96A5-A61D13AE0B7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1"/>
            <a:ext cx="12192000" cy="7064391"/>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335360" y="255788"/>
            <a:ext cx="1146437" cy="609077"/>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5184960" y="2961600"/>
            <a:ext cx="6623040" cy="1656000"/>
          </a:xfrm>
          <a:solidFill>
            <a:srgbClr val="E51C41"/>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09807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ption 2 Yellow ">
    <p:spTree>
      <p:nvGrpSpPr>
        <p:cNvPr id="1" name=""/>
        <p:cNvGrpSpPr/>
        <p:nvPr/>
      </p:nvGrpSpPr>
      <p:grpSpPr>
        <a:xfrm>
          <a:off x="0" y="0"/>
          <a:ext cx="0" cy="0"/>
          <a:chOff x="0" y="0"/>
          <a:chExt cx="0" cy="0"/>
        </a:xfrm>
      </p:grpSpPr>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25" name="BACKGROUND IMAGE">
            <a:extLst>
              <a:ext uri="{FF2B5EF4-FFF2-40B4-BE49-F238E27FC236}">
                <a16:creationId xmlns:a16="http://schemas.microsoft.com/office/drawing/2014/main" id="{D626228C-9E12-7340-977D-F48BB67DEA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1"/>
            <a:ext cx="12192000" cy="7064391"/>
          </a:xfrm>
          <a:prstGeom prst="rect">
            <a:avLst/>
          </a:prstGeom>
        </p:spPr>
      </p:pic>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5360" y="256858"/>
            <a:ext cx="1146437" cy="606937"/>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5184960" y="2961600"/>
            <a:ext cx="6623040" cy="1656000"/>
          </a:xfrm>
          <a:solidFill>
            <a:srgbClr val="FEB912"/>
          </a:solidFill>
        </p:spPr>
        <p:txBody>
          <a:bodyPr lIns="108000" tIns="136800" rIns="0" bIns="0">
            <a:noAutofit/>
          </a:bodyPr>
          <a:lstStyle>
            <a:lvl1pPr algn="l">
              <a:lnSpc>
                <a:spcPts val="5467"/>
              </a:lnSpc>
              <a:defRPr sz="60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456175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Option 3 Purple">
    <p:spTree>
      <p:nvGrpSpPr>
        <p:cNvPr id="1" name=""/>
        <p:cNvGrpSpPr/>
        <p:nvPr/>
      </p:nvGrpSpPr>
      <p:grpSpPr>
        <a:xfrm>
          <a:off x="0" y="0"/>
          <a:ext cx="0" cy="0"/>
          <a:chOff x="0" y="0"/>
          <a:chExt cx="0" cy="0"/>
        </a:xfrm>
      </p:grpSpPr>
      <p:pic>
        <p:nvPicPr>
          <p:cNvPr id="25" name="BACKGROUND IMAGE">
            <a:extLst>
              <a:ext uri="{FF2B5EF4-FFF2-40B4-BE49-F238E27FC236}">
                <a16:creationId xmlns:a16="http://schemas.microsoft.com/office/drawing/2014/main" id="{6672E05B-8780-C045-94C1-1BCBFAD7027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1"/>
            <a:ext cx="12192000" cy="7064391"/>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5361" y="256858"/>
            <a:ext cx="1146436" cy="606937"/>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5184960" y="2961600"/>
            <a:ext cx="6623040" cy="1656000"/>
          </a:xfrm>
          <a:solidFill>
            <a:srgbClr val="BE0064"/>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726442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Option 4 Blue">
    <p:spTree>
      <p:nvGrpSpPr>
        <p:cNvPr id="1" name=""/>
        <p:cNvGrpSpPr/>
        <p:nvPr/>
      </p:nvGrpSpPr>
      <p:grpSpPr>
        <a:xfrm>
          <a:off x="0" y="0"/>
          <a:ext cx="0" cy="0"/>
          <a:chOff x="0" y="0"/>
          <a:chExt cx="0" cy="0"/>
        </a:xfrm>
      </p:grpSpPr>
      <p:pic>
        <p:nvPicPr>
          <p:cNvPr id="24" name="BACKGROUND IMAGE">
            <a:extLst>
              <a:ext uri="{FF2B5EF4-FFF2-40B4-BE49-F238E27FC236}">
                <a16:creationId xmlns:a16="http://schemas.microsoft.com/office/drawing/2014/main" id="{F75485EA-9D62-5F49-9769-8E118236F12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1"/>
            <a:ext cx="12192000" cy="7064391"/>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5361" y="256857"/>
            <a:ext cx="1146436" cy="606936"/>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5184960" y="2961600"/>
            <a:ext cx="6623040" cy="1656000"/>
          </a:xfrm>
          <a:solidFill>
            <a:srgbClr val="0071F8"/>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93816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Option 5 Green">
    <p:spTree>
      <p:nvGrpSpPr>
        <p:cNvPr id="1" name=""/>
        <p:cNvGrpSpPr/>
        <p:nvPr/>
      </p:nvGrpSpPr>
      <p:grpSpPr>
        <a:xfrm>
          <a:off x="0" y="0"/>
          <a:ext cx="0" cy="0"/>
          <a:chOff x="0" y="0"/>
          <a:chExt cx="0" cy="0"/>
        </a:xfrm>
      </p:grpSpPr>
      <p:pic>
        <p:nvPicPr>
          <p:cNvPr id="24" name="BACKGROUND IMAGE">
            <a:extLst>
              <a:ext uri="{FF2B5EF4-FFF2-40B4-BE49-F238E27FC236}">
                <a16:creationId xmlns:a16="http://schemas.microsoft.com/office/drawing/2014/main" id="{36D352E3-B478-244F-884D-70CCDAA9210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1"/>
            <a:ext cx="12192000" cy="7064391"/>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5361" y="256857"/>
            <a:ext cx="1146436" cy="606936"/>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5184960" y="2961600"/>
            <a:ext cx="6623040" cy="1656000"/>
          </a:xfrm>
          <a:solidFill>
            <a:srgbClr val="00A068"/>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779896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Option 1 Red (Locked)">
    <p:spTree>
      <p:nvGrpSpPr>
        <p:cNvPr id="1" name=""/>
        <p:cNvGrpSpPr/>
        <p:nvPr/>
      </p:nvGrpSpPr>
      <p:grpSpPr>
        <a:xfrm>
          <a:off x="0" y="0"/>
          <a:ext cx="0" cy="0"/>
          <a:chOff x="0" y="0"/>
          <a:chExt cx="0" cy="0"/>
        </a:xfrm>
      </p:grpSpPr>
      <p:pic>
        <p:nvPicPr>
          <p:cNvPr id="7" name="BACKGROUND IMAGE">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12192000" cy="6858000"/>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335360" y="255788"/>
            <a:ext cx="1146437" cy="609077"/>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5184960" y="2961600"/>
            <a:ext cx="6623040" cy="1656000"/>
          </a:xfrm>
          <a:solidFill>
            <a:srgbClr val="E51C41"/>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408978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Option 2 Yellow ">
    <p:spTree>
      <p:nvGrpSpPr>
        <p:cNvPr id="1" name=""/>
        <p:cNvGrpSpPr/>
        <p:nvPr/>
      </p:nvGrpSpPr>
      <p:grpSpPr>
        <a:xfrm>
          <a:off x="0" y="0"/>
          <a:ext cx="0" cy="0"/>
          <a:chOff x="0" y="0"/>
          <a:chExt cx="0" cy="0"/>
        </a:xfrm>
      </p:grpSpPr>
      <p:pic>
        <p:nvPicPr>
          <p:cNvPr id="12" name="BACKGROUND IMAGE">
            <a:extLst>
              <a:ext uri="{FF2B5EF4-FFF2-40B4-BE49-F238E27FC236}">
                <a16:creationId xmlns:a16="http://schemas.microsoft.com/office/drawing/2014/main" id="{984DDA82-2029-3943-8C3A-C195DFC0A38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12192000" cy="6858000"/>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5360" y="256858"/>
            <a:ext cx="1146437" cy="606937"/>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5184960" y="2961600"/>
            <a:ext cx="6623040" cy="1656000"/>
          </a:xfrm>
          <a:solidFill>
            <a:srgbClr val="FEB912"/>
          </a:solidFill>
        </p:spPr>
        <p:txBody>
          <a:bodyPr lIns="108000" tIns="136800" rIns="0" bIns="0">
            <a:noAutofit/>
          </a:bodyPr>
          <a:lstStyle>
            <a:lvl1pPr algn="l">
              <a:lnSpc>
                <a:spcPts val="5467"/>
              </a:lnSpc>
              <a:defRPr sz="60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808059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Option 3 Purple">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06435158-31E2-7543-A29F-F72506E2D7E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12192000" cy="6858000"/>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5361" y="256858"/>
            <a:ext cx="1146436" cy="606937"/>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5184960" y="2961600"/>
            <a:ext cx="6623040" cy="1656000"/>
          </a:xfrm>
          <a:solidFill>
            <a:srgbClr val="BE0064"/>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411122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Option 4 Blue">
    <p:spTree>
      <p:nvGrpSpPr>
        <p:cNvPr id="1" name=""/>
        <p:cNvGrpSpPr/>
        <p:nvPr/>
      </p:nvGrpSpPr>
      <p:grpSpPr>
        <a:xfrm>
          <a:off x="0" y="0"/>
          <a:ext cx="0" cy="0"/>
          <a:chOff x="0" y="0"/>
          <a:chExt cx="0" cy="0"/>
        </a:xfrm>
      </p:grpSpPr>
      <p:pic>
        <p:nvPicPr>
          <p:cNvPr id="14" name="BACKGROUND IMAGE">
            <a:extLst>
              <a:ext uri="{FF2B5EF4-FFF2-40B4-BE49-F238E27FC236}">
                <a16:creationId xmlns:a16="http://schemas.microsoft.com/office/drawing/2014/main" id="{4AF41BBD-0D71-8C40-A89F-259189C9A5C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12192000" cy="6858000"/>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5361" y="256857"/>
            <a:ext cx="1146436" cy="606936"/>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5184960" y="2961600"/>
            <a:ext cx="6623040" cy="1656000"/>
          </a:xfrm>
          <a:solidFill>
            <a:srgbClr val="0071F8"/>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784535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Option 2 Yellow ">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7E99084B-0580-C247-BEE0-9D1F3337576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1"/>
            <a:ext cx="12192000" cy="6850575"/>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5360" y="256858"/>
            <a:ext cx="1146437" cy="606937"/>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5184960" y="2961600"/>
            <a:ext cx="6623040" cy="1656000"/>
          </a:xfrm>
          <a:solidFill>
            <a:srgbClr val="FEB912"/>
          </a:solidFill>
        </p:spPr>
        <p:txBody>
          <a:bodyPr lIns="108000" tIns="136800" rIns="0" bIns="0">
            <a:noAutofit/>
          </a:bodyPr>
          <a:lstStyle>
            <a:lvl1pPr algn="l">
              <a:lnSpc>
                <a:spcPts val="5467"/>
              </a:lnSpc>
              <a:defRPr sz="60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80066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Option 5 Green">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74B1A681-2E70-0344-8855-394ECF38A0E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12192000" cy="6858000"/>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5361" y="256857"/>
            <a:ext cx="1146436" cy="606936"/>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5184960" y="2961600"/>
            <a:ext cx="6623040" cy="1656000"/>
          </a:xfrm>
          <a:solidFill>
            <a:srgbClr val="00A068"/>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326686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Slide Option 1 Red (Locked)">
    <p:spTree>
      <p:nvGrpSpPr>
        <p:cNvPr id="1" name=""/>
        <p:cNvGrpSpPr/>
        <p:nvPr/>
      </p:nvGrpSpPr>
      <p:grpSpPr>
        <a:xfrm>
          <a:off x="0" y="0"/>
          <a:ext cx="0" cy="0"/>
          <a:chOff x="0" y="0"/>
          <a:chExt cx="0" cy="0"/>
        </a:xfrm>
      </p:grpSpPr>
      <p:pic>
        <p:nvPicPr>
          <p:cNvPr id="7" name="BACKGROUND IMAGE">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12192000" cy="6858000"/>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335360" y="255788"/>
            <a:ext cx="1146437" cy="609077"/>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5184960" y="2961600"/>
            <a:ext cx="6623040" cy="1656000"/>
          </a:xfrm>
          <a:solidFill>
            <a:srgbClr val="E51C41"/>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503278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 Option 2 Yellow ">
    <p:spTree>
      <p:nvGrpSpPr>
        <p:cNvPr id="1" name=""/>
        <p:cNvGrpSpPr/>
        <p:nvPr/>
      </p:nvGrpSpPr>
      <p:grpSpPr>
        <a:xfrm>
          <a:off x="0" y="0"/>
          <a:ext cx="0" cy="0"/>
          <a:chOff x="0" y="0"/>
          <a:chExt cx="0" cy="0"/>
        </a:xfrm>
      </p:grpSpPr>
      <p:pic>
        <p:nvPicPr>
          <p:cNvPr id="12" name="BACKGROUND IMAGE">
            <a:extLst>
              <a:ext uri="{FF2B5EF4-FFF2-40B4-BE49-F238E27FC236}">
                <a16:creationId xmlns:a16="http://schemas.microsoft.com/office/drawing/2014/main" id="{1A2E7624-5EF3-EA44-AD43-B1DC7FEE39E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12192000" cy="6858000"/>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5360" y="256858"/>
            <a:ext cx="1146437" cy="606937"/>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5184960" y="2961600"/>
            <a:ext cx="6623040" cy="1656000"/>
          </a:xfrm>
          <a:solidFill>
            <a:srgbClr val="FEB912"/>
          </a:solidFill>
        </p:spPr>
        <p:txBody>
          <a:bodyPr lIns="108000" tIns="136800" rIns="0" bIns="0">
            <a:noAutofit/>
          </a:bodyPr>
          <a:lstStyle>
            <a:lvl1pPr algn="l">
              <a:lnSpc>
                <a:spcPts val="5467"/>
              </a:lnSpc>
              <a:defRPr sz="60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003557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Slide Option 3 Purpl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10C48A06-0A1F-954D-829D-4C1E4A98950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12192000" cy="6858000"/>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5361" y="256858"/>
            <a:ext cx="1146436" cy="606937"/>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5184960" y="2961600"/>
            <a:ext cx="6623040" cy="1656000"/>
          </a:xfrm>
          <a:solidFill>
            <a:srgbClr val="BE0064"/>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014152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Slide Option 4 Blu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69B09CBA-4AC4-D64C-A1C2-1FC6C910E70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12192000" cy="6858000"/>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5361" y="256857"/>
            <a:ext cx="1146436" cy="606936"/>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5184960" y="2961600"/>
            <a:ext cx="6623040" cy="1656000"/>
          </a:xfrm>
          <a:solidFill>
            <a:srgbClr val="0071F8"/>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44491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Option 5 Green">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DC60B778-8D96-4D47-BD16-B16AB0F5D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12192000" cy="6858000"/>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5361" y="256857"/>
            <a:ext cx="1146436" cy="606936"/>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5184960" y="2961600"/>
            <a:ext cx="6623040" cy="1656000"/>
          </a:xfrm>
          <a:solidFill>
            <a:srgbClr val="00A068"/>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266098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Unlocked">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0" y="0"/>
            <a:ext cx="12192000" cy="6858000"/>
          </a:xfrm>
          <a:solidFill>
            <a:schemeClr val="bg2"/>
          </a:solidFill>
        </p:spPr>
        <p:txBody>
          <a:bodyPr/>
          <a:lstStyle/>
          <a:p>
            <a:r>
              <a:rPr lang="en-US"/>
              <a:t>Click icon to add picture</a:t>
            </a:r>
            <a:endParaRPr lang="en-GB"/>
          </a:p>
        </p:txBody>
      </p:sp>
      <p:sp>
        <p:nvSpPr>
          <p:cNvPr id="8" name="Black Box">
            <a:extLst>
              <a:ext uri="{FF2B5EF4-FFF2-40B4-BE49-F238E27FC236}">
                <a16:creationId xmlns:a16="http://schemas.microsoft.com/office/drawing/2014/main" id="{DF89CEBF-8DDB-584B-AB45-17DC44A5FED1}"/>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a:extLst>
              <a:ext uri="{FF2B5EF4-FFF2-40B4-BE49-F238E27FC236}">
                <a16:creationId xmlns:a16="http://schemas.microsoft.com/office/drawing/2014/main" id="{8F41C458-4902-0341-BDFB-9FBCE3A7784E}"/>
              </a:ext>
            </a:extLst>
          </p:cNvPr>
          <p:cNvSpPr>
            <a:spLocks noGrp="1"/>
          </p:cNvSpPr>
          <p:nvPr>
            <p:ph type="ctrTitle"/>
          </p:nvPr>
        </p:nvSpPr>
        <p:spPr>
          <a:xfrm>
            <a:off x="5184960" y="2961600"/>
            <a:ext cx="6623040" cy="1656000"/>
          </a:xfrm>
          <a:solidFill>
            <a:srgbClr val="E51C41"/>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9" name="Subtitle 1">
            <a:extLst>
              <a:ext uri="{FF2B5EF4-FFF2-40B4-BE49-F238E27FC236}">
                <a16:creationId xmlns:a16="http://schemas.microsoft.com/office/drawing/2014/main" id="{C093796F-CDB1-D348-B1F0-9617A8EAEF35}"/>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10" name="Subtitle 2">
            <a:extLst>
              <a:ext uri="{FF2B5EF4-FFF2-40B4-BE49-F238E27FC236}">
                <a16:creationId xmlns:a16="http://schemas.microsoft.com/office/drawing/2014/main" id="{B1A20097-0159-9E41-A93C-5431A58F804B}"/>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11" name="Subtitle 3">
            <a:extLst>
              <a:ext uri="{FF2B5EF4-FFF2-40B4-BE49-F238E27FC236}">
                <a16:creationId xmlns:a16="http://schemas.microsoft.com/office/drawing/2014/main" id="{826CE89A-73E9-B24B-9078-4104E0E8B925}"/>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380503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Option 2">
    <p:bg>
      <p:bgPr>
        <a:solidFill>
          <a:srgbClr val="E51C41"/>
        </a:solidFill>
        <a:effectLst/>
      </p:bgPr>
    </p:bg>
    <p:spTree>
      <p:nvGrpSpPr>
        <p:cNvPr id="1" name=""/>
        <p:cNvGrpSpPr/>
        <p:nvPr/>
      </p:nvGrpSpPr>
      <p:grpSpPr>
        <a:xfrm>
          <a:off x="0" y="0"/>
          <a:ext cx="0" cy="0"/>
          <a:chOff x="0" y="0"/>
          <a:chExt cx="0" cy="0"/>
        </a:xfrm>
      </p:grpSpPr>
      <p:sp>
        <p:nvSpPr>
          <p:cNvPr id="8" name="WHITE BAR">
            <a:extLst>
              <a:ext uri="{FF2B5EF4-FFF2-40B4-BE49-F238E27FC236}">
                <a16:creationId xmlns:a16="http://schemas.microsoft.com/office/drawing/2014/main" id="{389A7FE7-F633-8F42-8ADE-50586B02B2F0}"/>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0" name="ETF LOGO" descr="Education and Training Foundation">
            <a:extLst>
              <a:ext uri="{FF2B5EF4-FFF2-40B4-BE49-F238E27FC236}">
                <a16:creationId xmlns:a16="http://schemas.microsoft.com/office/drawing/2014/main" id="{F14D5ED0-A2F5-A546-8C5C-70096A8625FF}"/>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335360" y="255788"/>
            <a:ext cx="1146437" cy="609077"/>
          </a:xfrm>
          <a:prstGeom prst="rect">
            <a:avLst/>
          </a:prstGeom>
        </p:spPr>
      </p:pic>
      <p:pic>
        <p:nvPicPr>
          <p:cNvPr id="15" name="T LEVELS LOGO" descr="T Levels Professional Development">
            <a:extLst>
              <a:ext uri="{FF2B5EF4-FFF2-40B4-BE49-F238E27FC236}">
                <a16:creationId xmlns:a16="http://schemas.microsoft.com/office/drawing/2014/main" id="{6EEA13AF-D457-EC45-9075-03198B4D87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11" name="Black Box">
            <a:extLst>
              <a:ext uri="{FF2B5EF4-FFF2-40B4-BE49-F238E27FC236}">
                <a16:creationId xmlns:a16="http://schemas.microsoft.com/office/drawing/2014/main" id="{55546DE3-A40F-1548-9BB6-DF3446E000F6}"/>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5184960" y="2961600"/>
            <a:ext cx="6623040" cy="1656000"/>
          </a:xfrm>
          <a:solidFill>
            <a:schemeClr val="bg1"/>
          </a:solidFill>
        </p:spPr>
        <p:txBody>
          <a:bodyPr lIns="108000" tIns="136800" rIns="0" bIns="0">
            <a:noAutofit/>
          </a:bodyPr>
          <a:lstStyle>
            <a:lvl1pPr algn="l">
              <a:lnSpc>
                <a:spcPts val="5467"/>
              </a:lnSpc>
              <a:defRPr sz="6000" b="1" cap="none" baseline="0">
                <a:solidFill>
                  <a:schemeClr val="tx1"/>
                </a:solidFill>
              </a:defRPr>
            </a:lvl1pPr>
          </a:lstStyle>
          <a:p>
            <a:r>
              <a:rPr lang="en-US"/>
              <a:t>Click to edit Master title style</a:t>
            </a:r>
            <a:endParaRPr lang="en-GB"/>
          </a:p>
        </p:txBody>
      </p:sp>
      <p:sp>
        <p:nvSpPr>
          <p:cNvPr id="12" name="Subtitle 1">
            <a:extLst>
              <a:ext uri="{FF2B5EF4-FFF2-40B4-BE49-F238E27FC236}">
                <a16:creationId xmlns:a16="http://schemas.microsoft.com/office/drawing/2014/main" id="{71ADB664-6A98-C844-AD83-2FFA9643D8CA}"/>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13" name="Subtitle 2">
            <a:extLst>
              <a:ext uri="{FF2B5EF4-FFF2-40B4-BE49-F238E27FC236}">
                <a16:creationId xmlns:a16="http://schemas.microsoft.com/office/drawing/2014/main" id="{EBAFDD57-7DB7-C94F-9022-BCFA74420B18}"/>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14" name="Subtitle 3">
            <a:extLst>
              <a:ext uri="{FF2B5EF4-FFF2-40B4-BE49-F238E27FC236}">
                <a16:creationId xmlns:a16="http://schemas.microsoft.com/office/drawing/2014/main" id="{53669C88-21D0-6341-9C2E-9ED1F32DE103}"/>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785451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Option 2">
    <p:bg>
      <p:bgPr>
        <a:solidFill>
          <a:srgbClr val="FEB912"/>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EBED1B9B-0A6E-A54B-B172-4DEE060EA9F3}"/>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itle 1">
            <a:extLst>
              <a:ext uri="{FF2B5EF4-FFF2-40B4-BE49-F238E27FC236}">
                <a16:creationId xmlns:a16="http://schemas.microsoft.com/office/drawing/2014/main" id="{5313DC36-E457-6143-9033-DA9500DC73E9}"/>
              </a:ext>
            </a:extLst>
          </p:cNvPr>
          <p:cNvSpPr>
            <a:spLocks noGrp="1"/>
          </p:cNvSpPr>
          <p:nvPr>
            <p:ph type="ctrTitle"/>
          </p:nvPr>
        </p:nvSpPr>
        <p:spPr>
          <a:xfrm>
            <a:off x="5184960" y="2961600"/>
            <a:ext cx="6623040" cy="1656000"/>
          </a:xfrm>
          <a:solidFill>
            <a:schemeClr val="bg1"/>
          </a:solidFill>
        </p:spPr>
        <p:txBody>
          <a:bodyPr lIns="108000" tIns="136800" rIns="0" bIns="0">
            <a:noAutofit/>
          </a:bodyPr>
          <a:lstStyle>
            <a:lvl1pPr algn="l">
              <a:lnSpc>
                <a:spcPts val="5467"/>
              </a:lnSpc>
              <a:defRPr sz="6000" b="1" cap="none" baseline="0">
                <a:solidFill>
                  <a:schemeClr val="tx1"/>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1248083E-C5D2-5345-8A8E-22F3D625504A}"/>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AB001CCC-F82B-4E4C-8FD3-D1EBA11F8D56}"/>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B6AE49EF-13C0-7B41-B858-5E194465B4A8}"/>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67594FC0-3308-1249-AB5A-1FC574EFD355}"/>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0" name="ETF LOGO">
            <a:extLst>
              <a:ext uri="{FF2B5EF4-FFF2-40B4-BE49-F238E27FC236}">
                <a16:creationId xmlns:a16="http://schemas.microsoft.com/office/drawing/2014/main" id="{1C3437ED-F536-084E-BB10-4928099CF3A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5360" y="256858"/>
            <a:ext cx="1146437" cy="606937"/>
          </a:xfrm>
          <a:prstGeom prst="rect">
            <a:avLst/>
          </a:prstGeom>
        </p:spPr>
      </p:pic>
      <p:pic>
        <p:nvPicPr>
          <p:cNvPr id="11" name="T LEVELS LOGO" descr="T Levels Professional Development">
            <a:extLst>
              <a:ext uri="{FF2B5EF4-FFF2-40B4-BE49-F238E27FC236}">
                <a16:creationId xmlns:a16="http://schemas.microsoft.com/office/drawing/2014/main" id="{6CC2D7EA-EDA1-D043-A54E-72AC5AAF0F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Tree>
    <p:extLst>
      <p:ext uri="{BB962C8B-B14F-4D97-AF65-F5344CB8AC3E}">
        <p14:creationId xmlns:p14="http://schemas.microsoft.com/office/powerpoint/2010/main" val="638285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Option 2">
    <p:bg>
      <p:bgPr>
        <a:solidFill>
          <a:srgbClr val="BE0064"/>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61F1B003-6273-F546-86AC-FEB4DB7CA121}"/>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itle 1">
            <a:extLst>
              <a:ext uri="{FF2B5EF4-FFF2-40B4-BE49-F238E27FC236}">
                <a16:creationId xmlns:a16="http://schemas.microsoft.com/office/drawing/2014/main" id="{06D77190-E00E-FF44-B20D-54BC35DB7A6E}"/>
              </a:ext>
            </a:extLst>
          </p:cNvPr>
          <p:cNvSpPr>
            <a:spLocks noGrp="1"/>
          </p:cNvSpPr>
          <p:nvPr>
            <p:ph type="ctrTitle"/>
          </p:nvPr>
        </p:nvSpPr>
        <p:spPr>
          <a:xfrm>
            <a:off x="5184960" y="2961600"/>
            <a:ext cx="6623040" cy="1656000"/>
          </a:xfrm>
          <a:solidFill>
            <a:schemeClr val="bg1"/>
          </a:solidFill>
        </p:spPr>
        <p:txBody>
          <a:bodyPr lIns="108000" tIns="136800" rIns="0" bIns="0">
            <a:noAutofit/>
          </a:bodyPr>
          <a:lstStyle>
            <a:lvl1pPr algn="l">
              <a:lnSpc>
                <a:spcPts val="5467"/>
              </a:lnSpc>
              <a:defRPr sz="6000" b="1" cap="none" baseline="0">
                <a:solidFill>
                  <a:schemeClr val="tx1"/>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5FBE1DCA-D8B6-FE48-9937-B6A2AA9F81FD}"/>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C756CB08-70E7-A44D-BD0E-86C2D1900D64}"/>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67097E92-A4F7-5D4F-A639-9669B932939B}"/>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6D843F5A-DA33-8B4E-9FD2-492A2FD31BCF}"/>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0" name="ETF LOGO">
            <a:extLst>
              <a:ext uri="{FF2B5EF4-FFF2-40B4-BE49-F238E27FC236}">
                <a16:creationId xmlns:a16="http://schemas.microsoft.com/office/drawing/2014/main" id="{76A51659-C98D-9149-B758-B7D8DF54E4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5361" y="256858"/>
            <a:ext cx="1146436" cy="606937"/>
          </a:xfrm>
          <a:prstGeom prst="rect">
            <a:avLst/>
          </a:prstGeom>
        </p:spPr>
      </p:pic>
      <p:pic>
        <p:nvPicPr>
          <p:cNvPr id="11" name="T LEVELS LOGO" descr="T Levels Professional Development">
            <a:extLst>
              <a:ext uri="{FF2B5EF4-FFF2-40B4-BE49-F238E27FC236}">
                <a16:creationId xmlns:a16="http://schemas.microsoft.com/office/drawing/2014/main" id="{AD0D8A39-9D93-964B-A10E-3DF70661A7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Tree>
    <p:extLst>
      <p:ext uri="{BB962C8B-B14F-4D97-AF65-F5344CB8AC3E}">
        <p14:creationId xmlns:p14="http://schemas.microsoft.com/office/powerpoint/2010/main" val="2263164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Option 3 Purpl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485D52BE-2C66-9A40-A0FF-6793C274E26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22500"/>
            <a:ext cx="12192000" cy="6850575"/>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5361" y="256858"/>
            <a:ext cx="1146436" cy="606937"/>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5184960" y="2961600"/>
            <a:ext cx="6623040" cy="1656000"/>
          </a:xfrm>
          <a:solidFill>
            <a:srgbClr val="BE0064"/>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056669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Option 2">
    <p:bg>
      <p:bgPr>
        <a:solidFill>
          <a:srgbClr val="0071F8"/>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FFD88681-7A12-D144-ACBC-42D6F63A3FF8}"/>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itle 1">
            <a:extLst>
              <a:ext uri="{FF2B5EF4-FFF2-40B4-BE49-F238E27FC236}">
                <a16:creationId xmlns:a16="http://schemas.microsoft.com/office/drawing/2014/main" id="{48119204-FBC9-B94A-86B9-7775C3F96BBA}"/>
              </a:ext>
            </a:extLst>
          </p:cNvPr>
          <p:cNvSpPr>
            <a:spLocks noGrp="1"/>
          </p:cNvSpPr>
          <p:nvPr>
            <p:ph type="ctrTitle"/>
          </p:nvPr>
        </p:nvSpPr>
        <p:spPr>
          <a:xfrm>
            <a:off x="5184960" y="2961600"/>
            <a:ext cx="6623040" cy="1656000"/>
          </a:xfrm>
          <a:solidFill>
            <a:schemeClr val="bg1"/>
          </a:solidFill>
        </p:spPr>
        <p:txBody>
          <a:bodyPr lIns="108000" tIns="136800" rIns="0" bIns="0">
            <a:noAutofit/>
          </a:bodyPr>
          <a:lstStyle>
            <a:lvl1pPr algn="l">
              <a:lnSpc>
                <a:spcPts val="5467"/>
              </a:lnSpc>
              <a:defRPr sz="6000" b="1" cap="none" baseline="0">
                <a:solidFill>
                  <a:srgbClr val="0071F8"/>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EF925A02-0271-4142-B01E-0B08F117F886}"/>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4C739F3A-1D09-D94D-8E35-21E9F4DD5EE8}"/>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03857983-908D-2B43-BBE8-9B01F801C9A0}"/>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27A29B06-9920-6D45-A6DA-7A94FC1970C3}"/>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0" name="ETF LOGO">
            <a:extLst>
              <a:ext uri="{FF2B5EF4-FFF2-40B4-BE49-F238E27FC236}">
                <a16:creationId xmlns:a16="http://schemas.microsoft.com/office/drawing/2014/main" id="{5B2018CF-28E6-7E40-8B36-5816332E0F3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5361" y="256857"/>
            <a:ext cx="1146436" cy="606936"/>
          </a:xfrm>
          <a:prstGeom prst="rect">
            <a:avLst/>
          </a:prstGeom>
        </p:spPr>
      </p:pic>
      <p:pic>
        <p:nvPicPr>
          <p:cNvPr id="11" name="T LEVELS LOGO" descr="T Levels Professional Development">
            <a:extLst>
              <a:ext uri="{FF2B5EF4-FFF2-40B4-BE49-F238E27FC236}">
                <a16:creationId xmlns:a16="http://schemas.microsoft.com/office/drawing/2014/main" id="{8B65EB05-402D-1748-8051-8034DA82D6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Tree>
    <p:extLst>
      <p:ext uri="{BB962C8B-B14F-4D97-AF65-F5344CB8AC3E}">
        <p14:creationId xmlns:p14="http://schemas.microsoft.com/office/powerpoint/2010/main" val="1713644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Option 2">
    <p:bg>
      <p:bgPr>
        <a:solidFill>
          <a:srgbClr val="00A068"/>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113ABC99-B7D1-FB42-B418-1D85203F47CB}"/>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itle 1">
            <a:extLst>
              <a:ext uri="{FF2B5EF4-FFF2-40B4-BE49-F238E27FC236}">
                <a16:creationId xmlns:a16="http://schemas.microsoft.com/office/drawing/2014/main" id="{84A128B5-1853-0442-B035-3088E4C9B61B}"/>
              </a:ext>
            </a:extLst>
          </p:cNvPr>
          <p:cNvSpPr>
            <a:spLocks noGrp="1"/>
          </p:cNvSpPr>
          <p:nvPr>
            <p:ph type="ctrTitle"/>
          </p:nvPr>
        </p:nvSpPr>
        <p:spPr>
          <a:xfrm>
            <a:off x="5184960" y="2961600"/>
            <a:ext cx="6623040" cy="1656000"/>
          </a:xfrm>
          <a:solidFill>
            <a:schemeClr val="bg1"/>
          </a:solidFill>
        </p:spPr>
        <p:txBody>
          <a:bodyPr lIns="108000" tIns="136800" rIns="0" bIns="0">
            <a:noAutofit/>
          </a:bodyPr>
          <a:lstStyle>
            <a:lvl1pPr algn="l">
              <a:lnSpc>
                <a:spcPts val="5467"/>
              </a:lnSpc>
              <a:defRPr sz="6000" b="1" cap="none" baseline="0">
                <a:solidFill>
                  <a:srgbClr val="00A068"/>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65CE4755-00FA-3641-B52A-4E4589B540C3}"/>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C0CD1475-8388-5042-8ECB-B897D6426CAF}"/>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9D5F53B3-540D-2A4A-9215-E6AE82091B50}"/>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8169A883-35CE-EB48-9D54-71F0DA23FA60}"/>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0" name="ETF LOGO">
            <a:extLst>
              <a:ext uri="{FF2B5EF4-FFF2-40B4-BE49-F238E27FC236}">
                <a16:creationId xmlns:a16="http://schemas.microsoft.com/office/drawing/2014/main" id="{7979A1F8-F02D-4D49-8042-B87C70E1BF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5361" y="256857"/>
            <a:ext cx="1146436" cy="606936"/>
          </a:xfrm>
          <a:prstGeom prst="rect">
            <a:avLst/>
          </a:prstGeom>
        </p:spPr>
      </p:pic>
      <p:pic>
        <p:nvPicPr>
          <p:cNvPr id="11" name="T LEVELS LOGO" descr="T Levels Professional Development">
            <a:extLst>
              <a:ext uri="{FF2B5EF4-FFF2-40B4-BE49-F238E27FC236}">
                <a16:creationId xmlns:a16="http://schemas.microsoft.com/office/drawing/2014/main" id="{CAE09B20-510C-9E46-8659-338E9FB136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Tree>
    <p:extLst>
      <p:ext uri="{BB962C8B-B14F-4D97-AF65-F5344CB8AC3E}">
        <p14:creationId xmlns:p14="http://schemas.microsoft.com/office/powerpoint/2010/main" val="1388076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BC3F4-A560-6244-B6D7-E1099F3BF5E6}"/>
              </a:ext>
            </a:extLst>
          </p:cNvPr>
          <p:cNvSpPr>
            <a:spLocks noGrp="1"/>
          </p:cNvSpPr>
          <p:nvPr>
            <p:ph type="title" hasCustomPrompt="1"/>
          </p:nvPr>
        </p:nvSpPr>
        <p:spPr>
          <a:xfrm>
            <a:off x="310601" y="333201"/>
            <a:ext cx="11250084" cy="932567"/>
          </a:xfrm>
        </p:spPr>
        <p:txBody>
          <a:bodyPr lIns="0" tIns="0" rIns="0" bIns="0" anchor="t" anchorCtr="0">
            <a:normAutofit/>
          </a:bodyPr>
          <a:lstStyle>
            <a:lvl1pPr algn="l">
              <a:lnSpc>
                <a:spcPts val="2667"/>
              </a:lnSpc>
              <a:spcBef>
                <a:spcPts val="0"/>
              </a:spcBef>
              <a:defRPr sz="2667" b="1" cap="none" baseline="0"/>
            </a:lvl1pPr>
          </a:lstStyle>
          <a:p>
            <a:r>
              <a:rPr lang="en-US"/>
              <a:t>Slide Title</a:t>
            </a:r>
            <a:endParaRPr lang="en-GB"/>
          </a:p>
        </p:txBody>
      </p:sp>
      <p:sp>
        <p:nvSpPr>
          <p:cNvPr id="10" name="Text Placeholder 8"/>
          <p:cNvSpPr>
            <a:spLocks noGrp="1"/>
          </p:cNvSpPr>
          <p:nvPr>
            <p:ph type="body" sz="quarter" idx="14"/>
          </p:nvPr>
        </p:nvSpPr>
        <p:spPr>
          <a:xfrm>
            <a:off x="335360" y="1315201"/>
            <a:ext cx="9601200" cy="4613108"/>
          </a:xfrm>
        </p:spPr>
        <p:txBody>
          <a:bodyPr lIns="0" tIns="0" rIns="0" bIns="0">
            <a:normAutofit/>
          </a:bodyPr>
          <a:lstStyle>
            <a:lvl1pPr marL="0" indent="0">
              <a:lnSpc>
                <a:spcPts val="6000"/>
              </a:lnSpc>
              <a:spcBef>
                <a:spcPts val="0"/>
              </a:spcBef>
              <a:buNone/>
              <a:defRPr lang="en-US" sz="6000" b="1" kern="1200" cap="none" baseline="0" dirty="0" smtClean="0">
                <a:solidFill>
                  <a:srgbClr val="0071F8"/>
                </a:solidFill>
                <a:latin typeface="+mn-lt"/>
                <a:ea typeface="+mn-ea"/>
                <a:cs typeface="+mn-cs"/>
              </a:defRPr>
            </a:lvl1pPr>
          </a:lstStyle>
          <a:p>
            <a:pPr marL="0" lvl="0" indent="0" algn="l" defTabSz="1219170" rtl="0" eaLnBrk="1" latinLnBrk="0" hangingPunct="1">
              <a:spcBef>
                <a:spcPct val="20000"/>
              </a:spcBef>
              <a:buFont typeface="+mj-lt"/>
              <a:buNone/>
            </a:pPr>
            <a:r>
              <a:rPr lang="en-US"/>
              <a:t>Click to edit Master text styles</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a:t>Education and Training Foundation</a:t>
            </a:r>
          </a:p>
        </p:txBody>
      </p:sp>
      <p:sp>
        <p:nvSpPr>
          <p:cNvPr id="6" name="Slide Number Placeholder 5"/>
          <p:cNvSpPr>
            <a:spLocks noGrp="1"/>
          </p:cNvSpPr>
          <p:nvPr>
            <p:ph type="sldNum" sz="quarter" idx="12"/>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616068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10601" y="333201"/>
            <a:ext cx="11250084" cy="932567"/>
          </a:xfrm>
        </p:spPr>
        <p:txBody>
          <a:bodyPr lIns="0" tIns="0" rIns="0" bIns="0" anchor="t" anchorCtr="0">
            <a:normAutofit/>
          </a:bodyPr>
          <a:lstStyle>
            <a:lvl1pPr algn="l">
              <a:lnSpc>
                <a:spcPts val="2667"/>
              </a:lnSpc>
              <a:spcBef>
                <a:spcPts val="0"/>
              </a:spcBef>
              <a:defRPr sz="2667" b="1" cap="none" baseline="0"/>
            </a:lvl1pPr>
          </a:lstStyle>
          <a:p>
            <a:r>
              <a:rPr lang="en-US"/>
              <a:t>Slide Title</a:t>
            </a:r>
            <a:endParaRPr lang="en-GB"/>
          </a:p>
        </p:txBody>
      </p:sp>
      <p:sp>
        <p:nvSpPr>
          <p:cNvPr id="7" name="Text Placeholder 6"/>
          <p:cNvSpPr>
            <a:spLocks noGrp="1"/>
          </p:cNvSpPr>
          <p:nvPr>
            <p:ph type="body" sz="quarter" idx="13"/>
          </p:nvPr>
        </p:nvSpPr>
        <p:spPr>
          <a:xfrm>
            <a:off x="312000" y="1315199"/>
            <a:ext cx="11255584" cy="4801967"/>
          </a:xfrm>
        </p:spPr>
        <p:txBody>
          <a:bodyPr>
            <a:normAutofit/>
          </a:bodyPr>
          <a:lstStyle>
            <a:lvl1pPr marL="0" indent="0">
              <a:lnSpc>
                <a:spcPts val="4800"/>
              </a:lnSpc>
              <a:spcBef>
                <a:spcPts val="0"/>
              </a:spcBef>
              <a:buNone/>
              <a:defRPr sz="4800" b="1">
                <a:solidFill>
                  <a:srgbClr val="BE0064"/>
                </a:solidFill>
              </a:defRPr>
            </a:lvl1pPr>
            <a:lvl2pPr marL="0" indent="0">
              <a:lnSpc>
                <a:spcPts val="4800"/>
              </a:lnSpc>
              <a:spcBef>
                <a:spcPts val="0"/>
              </a:spcBef>
              <a:buNone/>
              <a:defRPr sz="4800"/>
            </a:lvl2pPr>
            <a:lvl3pPr marL="0" indent="0">
              <a:lnSpc>
                <a:spcPts val="4800"/>
              </a:lnSpc>
              <a:spcBef>
                <a:spcPts val="0"/>
              </a:spcBef>
              <a:buNone/>
              <a:defRPr sz="4800"/>
            </a:lvl3pPr>
            <a:lvl4pPr marL="0" indent="0">
              <a:lnSpc>
                <a:spcPts val="4800"/>
              </a:lnSpc>
              <a:spcBef>
                <a:spcPts val="0"/>
              </a:spcBef>
              <a:buNone/>
              <a:defRPr sz="4800"/>
            </a:lvl4pPr>
            <a:lvl5pPr marL="0" indent="0">
              <a:lnSpc>
                <a:spcPts val="4800"/>
              </a:lnSpc>
              <a:spcBef>
                <a:spcPts val="0"/>
              </a:spcBef>
              <a:buNone/>
              <a:defRPr sz="4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1"/>
          <p:cNvSpPr>
            <a:spLocks noGrp="1"/>
          </p:cNvSpPr>
          <p:nvPr>
            <p:ph type="ftr" sz="quarter" idx="14"/>
          </p:nvPr>
        </p:nvSpPr>
        <p:spPr/>
        <p:txBody>
          <a:bodyPr/>
          <a:lstStyle/>
          <a:p>
            <a:r>
              <a:rPr lang="en-GB"/>
              <a:t>Education and Training Foundation</a:t>
            </a:r>
          </a:p>
        </p:txBody>
      </p:sp>
      <p:sp>
        <p:nvSpPr>
          <p:cNvPr id="6" name="Slide Number Placeholder 5"/>
          <p:cNvSpPr>
            <a:spLocks noGrp="1"/>
          </p:cNvSpPr>
          <p:nvPr>
            <p:ph type="sldNum" sz="quarter" idx="12"/>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879444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ivider 1">
    <p:bg>
      <p:bgPr>
        <a:solidFill>
          <a:srgbClr val="E51C4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BA1186-F870-7F4B-82E3-1A0CA756CF2F}"/>
              </a:ext>
            </a:extLst>
          </p:cNvPr>
          <p:cNvSpPr>
            <a:spLocks noGrp="1"/>
          </p:cNvSpPr>
          <p:nvPr>
            <p:ph type="ctrTitle"/>
          </p:nvPr>
        </p:nvSpPr>
        <p:spPr>
          <a:xfrm>
            <a:off x="3263040" y="1940640"/>
            <a:ext cx="8544960" cy="2136480"/>
          </a:xfrm>
          <a:solidFill>
            <a:schemeClr val="bg1"/>
          </a:solidFill>
        </p:spPr>
        <p:txBody>
          <a:bodyPr lIns="108000" tIns="144000" rIns="0" bIns="0">
            <a:noAutofit/>
          </a:bodyPr>
          <a:lstStyle>
            <a:lvl1pPr algn="l">
              <a:lnSpc>
                <a:spcPts val="12000"/>
              </a:lnSpc>
              <a:defRPr sz="12000" b="1" cap="none" baseline="0">
                <a:solidFill>
                  <a:schemeClr val="tx1"/>
                </a:solidFill>
              </a:defRPr>
            </a:lvl1pPr>
          </a:lstStyle>
          <a:p>
            <a:r>
              <a:rPr lang="en-US"/>
              <a:t>Click to edit Master title style</a:t>
            </a:r>
            <a:endParaRPr lang="en-GB"/>
          </a:p>
        </p:txBody>
      </p:sp>
      <p:sp>
        <p:nvSpPr>
          <p:cNvPr id="5" name="Subtitle 1">
            <a:extLst>
              <a:ext uri="{FF2B5EF4-FFF2-40B4-BE49-F238E27FC236}">
                <a16:creationId xmlns:a16="http://schemas.microsoft.com/office/drawing/2014/main" id="{B5B20F18-EB70-1D40-A46E-B71B577D6CD0}"/>
              </a:ext>
            </a:extLst>
          </p:cNvPr>
          <p:cNvSpPr>
            <a:spLocks noGrp="1"/>
          </p:cNvSpPr>
          <p:nvPr>
            <p:ph type="subTitle" idx="1"/>
          </p:nvPr>
        </p:nvSpPr>
        <p:spPr>
          <a:xfrm>
            <a:off x="3261360" y="4344000"/>
            <a:ext cx="8546640" cy="2136480"/>
          </a:xfrm>
          <a:solidFill>
            <a:schemeClr val="tx1"/>
          </a:solidFill>
        </p:spPr>
        <p:txBody>
          <a:bodyPr lIns="144000" tIns="108000" bIns="0" anchor="ctr" anchorCtr="0">
            <a:normAutofit/>
          </a:bodyPr>
          <a:lstStyle>
            <a:lvl1pPr marL="0" indent="0" algn="l">
              <a:lnSpc>
                <a:spcPts val="6000"/>
              </a:lnSpc>
              <a:spcBef>
                <a:spcPts val="0"/>
              </a:spcBef>
              <a:buNone/>
              <a:defRPr sz="60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pic>
        <p:nvPicPr>
          <p:cNvPr id="6" name="Logo" descr="Education and Training Foundation Logo">
            <a:extLst>
              <a:ext uri="{FF2B5EF4-FFF2-40B4-BE49-F238E27FC236}">
                <a16:creationId xmlns:a16="http://schemas.microsoft.com/office/drawing/2014/main" id="{B5FFAA84-3707-474A-9BFF-8E16EECCC0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8081" y="385110"/>
            <a:ext cx="1189919" cy="629956"/>
          </a:xfrm>
          <a:prstGeom prst="rect">
            <a:avLst/>
          </a:prstGeom>
        </p:spPr>
      </p:pic>
    </p:spTree>
    <p:extLst>
      <p:ext uri="{BB962C8B-B14F-4D97-AF65-F5344CB8AC3E}">
        <p14:creationId xmlns:p14="http://schemas.microsoft.com/office/powerpoint/2010/main" val="314789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Divider 2">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282837-AA43-2B49-9719-CBE16BA3622F}"/>
              </a:ext>
            </a:extLst>
          </p:cNvPr>
          <p:cNvSpPr>
            <a:spLocks noGrp="1"/>
          </p:cNvSpPr>
          <p:nvPr>
            <p:ph type="ctrTitle"/>
          </p:nvPr>
        </p:nvSpPr>
        <p:spPr>
          <a:xfrm>
            <a:off x="3263040" y="1940640"/>
            <a:ext cx="8544960" cy="2136480"/>
          </a:xfrm>
          <a:solidFill>
            <a:schemeClr val="bg1"/>
          </a:solidFill>
        </p:spPr>
        <p:txBody>
          <a:bodyPr lIns="108000" tIns="144000" rIns="0" bIns="0">
            <a:noAutofit/>
          </a:bodyPr>
          <a:lstStyle>
            <a:lvl1pPr algn="l">
              <a:lnSpc>
                <a:spcPts val="12000"/>
              </a:lnSpc>
              <a:defRPr sz="12000" b="1" cap="none" baseline="0">
                <a:solidFill>
                  <a:schemeClr val="tx1"/>
                </a:solidFill>
              </a:defRPr>
            </a:lvl1pPr>
          </a:lstStyle>
          <a:p>
            <a:r>
              <a:rPr lang="en-US"/>
              <a:t>Click to edit Master title style</a:t>
            </a:r>
            <a:endParaRPr lang="en-GB"/>
          </a:p>
        </p:txBody>
      </p:sp>
      <p:sp>
        <p:nvSpPr>
          <p:cNvPr id="7" name="Subtitle 1">
            <a:extLst>
              <a:ext uri="{FF2B5EF4-FFF2-40B4-BE49-F238E27FC236}">
                <a16:creationId xmlns:a16="http://schemas.microsoft.com/office/drawing/2014/main" id="{6A42809A-0C44-5647-B234-70CCA1B7A78F}"/>
              </a:ext>
            </a:extLst>
          </p:cNvPr>
          <p:cNvSpPr>
            <a:spLocks noGrp="1"/>
          </p:cNvSpPr>
          <p:nvPr>
            <p:ph type="subTitle" idx="1"/>
          </p:nvPr>
        </p:nvSpPr>
        <p:spPr>
          <a:xfrm>
            <a:off x="3261360" y="4344000"/>
            <a:ext cx="8546640" cy="2136480"/>
          </a:xfrm>
          <a:solidFill>
            <a:schemeClr val="tx1"/>
          </a:solidFill>
        </p:spPr>
        <p:txBody>
          <a:bodyPr lIns="144000" tIns="108000" bIns="0" anchor="ctr" anchorCtr="0">
            <a:normAutofit/>
          </a:bodyPr>
          <a:lstStyle>
            <a:lvl1pPr marL="0" indent="0" algn="l">
              <a:lnSpc>
                <a:spcPts val="6000"/>
              </a:lnSpc>
              <a:spcBef>
                <a:spcPts val="0"/>
              </a:spcBef>
              <a:buNone/>
              <a:defRPr sz="60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8082" y="384000"/>
            <a:ext cx="1189916" cy="632176"/>
          </a:xfrm>
          <a:prstGeom prst="rect">
            <a:avLst/>
          </a:prstGeom>
        </p:spPr>
      </p:pic>
    </p:spTree>
    <p:extLst>
      <p:ext uri="{BB962C8B-B14F-4D97-AF65-F5344CB8AC3E}">
        <p14:creationId xmlns:p14="http://schemas.microsoft.com/office/powerpoint/2010/main" val="1304608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Divider 1">
    <p:bg>
      <p:bgPr>
        <a:solidFill>
          <a:schemeClr val="accent5"/>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24CD90-F3BD-A44D-9DC2-F84956FBFBFC}"/>
              </a:ext>
            </a:extLst>
          </p:cNvPr>
          <p:cNvSpPr>
            <a:spLocks noGrp="1"/>
          </p:cNvSpPr>
          <p:nvPr>
            <p:ph type="ctrTitle"/>
          </p:nvPr>
        </p:nvSpPr>
        <p:spPr>
          <a:xfrm>
            <a:off x="3263040" y="1940640"/>
            <a:ext cx="8544960" cy="2136480"/>
          </a:xfrm>
          <a:solidFill>
            <a:schemeClr val="bg1"/>
          </a:solidFill>
        </p:spPr>
        <p:txBody>
          <a:bodyPr lIns="108000" tIns="144000" rIns="0" bIns="0">
            <a:noAutofit/>
          </a:bodyPr>
          <a:lstStyle>
            <a:lvl1pPr algn="l">
              <a:lnSpc>
                <a:spcPts val="12000"/>
              </a:lnSpc>
              <a:defRPr sz="12000" b="1" cap="none" baseline="0">
                <a:solidFill>
                  <a:schemeClr val="tx1"/>
                </a:solidFill>
              </a:defRPr>
            </a:lvl1pPr>
          </a:lstStyle>
          <a:p>
            <a:r>
              <a:rPr lang="en-US"/>
              <a:t>Click to edit Master title style</a:t>
            </a:r>
            <a:endParaRPr lang="en-GB"/>
          </a:p>
        </p:txBody>
      </p:sp>
      <p:sp>
        <p:nvSpPr>
          <p:cNvPr id="8" name="Subtitle 1">
            <a:extLst>
              <a:ext uri="{FF2B5EF4-FFF2-40B4-BE49-F238E27FC236}">
                <a16:creationId xmlns:a16="http://schemas.microsoft.com/office/drawing/2014/main" id="{85DCD33C-489F-C44D-A742-83F6B7169F72}"/>
              </a:ext>
            </a:extLst>
          </p:cNvPr>
          <p:cNvSpPr>
            <a:spLocks noGrp="1"/>
          </p:cNvSpPr>
          <p:nvPr>
            <p:ph type="subTitle" idx="1"/>
          </p:nvPr>
        </p:nvSpPr>
        <p:spPr>
          <a:xfrm>
            <a:off x="3261360" y="4344000"/>
            <a:ext cx="8546640" cy="2136480"/>
          </a:xfrm>
          <a:solidFill>
            <a:schemeClr val="tx1"/>
          </a:solidFill>
        </p:spPr>
        <p:txBody>
          <a:bodyPr lIns="144000" tIns="108000" bIns="0" anchor="ctr" anchorCtr="0">
            <a:normAutofit/>
          </a:bodyPr>
          <a:lstStyle>
            <a:lvl1pPr marL="0" indent="0" algn="l">
              <a:lnSpc>
                <a:spcPts val="6000"/>
              </a:lnSpc>
              <a:spcBef>
                <a:spcPts val="0"/>
              </a:spcBef>
              <a:buNone/>
              <a:defRPr sz="60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8081" y="384000"/>
            <a:ext cx="1189919" cy="632176"/>
          </a:xfrm>
          <a:prstGeom prst="rect">
            <a:avLst/>
          </a:prstGeom>
        </p:spPr>
      </p:pic>
    </p:spTree>
    <p:extLst>
      <p:ext uri="{BB962C8B-B14F-4D97-AF65-F5344CB8AC3E}">
        <p14:creationId xmlns:p14="http://schemas.microsoft.com/office/powerpoint/2010/main" val="267539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Divider 1">
    <p:bg>
      <p:bgPr>
        <a:solidFill>
          <a:srgbClr val="0071F8"/>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82004C-DBA4-0E4C-9AA6-3DDE7AECD338}"/>
              </a:ext>
            </a:extLst>
          </p:cNvPr>
          <p:cNvSpPr>
            <a:spLocks noGrp="1"/>
          </p:cNvSpPr>
          <p:nvPr>
            <p:ph type="ctrTitle"/>
          </p:nvPr>
        </p:nvSpPr>
        <p:spPr>
          <a:xfrm>
            <a:off x="3263040" y="1940640"/>
            <a:ext cx="8544960" cy="2136480"/>
          </a:xfrm>
          <a:solidFill>
            <a:schemeClr val="bg1"/>
          </a:solidFill>
        </p:spPr>
        <p:txBody>
          <a:bodyPr lIns="108000" tIns="144000" rIns="0" bIns="0">
            <a:noAutofit/>
          </a:bodyPr>
          <a:lstStyle>
            <a:lvl1pPr algn="l">
              <a:lnSpc>
                <a:spcPts val="12000"/>
              </a:lnSpc>
              <a:defRPr sz="12000" b="1" cap="none" baseline="0">
                <a:solidFill>
                  <a:schemeClr val="tx1"/>
                </a:solidFill>
              </a:defRPr>
            </a:lvl1pPr>
          </a:lstStyle>
          <a:p>
            <a:r>
              <a:rPr lang="en-US"/>
              <a:t>Click to edit Master title style</a:t>
            </a:r>
            <a:endParaRPr lang="en-GB"/>
          </a:p>
        </p:txBody>
      </p:sp>
      <p:sp>
        <p:nvSpPr>
          <p:cNvPr id="8" name="Subtitle 1">
            <a:extLst>
              <a:ext uri="{FF2B5EF4-FFF2-40B4-BE49-F238E27FC236}">
                <a16:creationId xmlns:a16="http://schemas.microsoft.com/office/drawing/2014/main" id="{EFD4626C-D111-7348-A258-D06D96A03D4F}"/>
              </a:ext>
            </a:extLst>
          </p:cNvPr>
          <p:cNvSpPr>
            <a:spLocks noGrp="1"/>
          </p:cNvSpPr>
          <p:nvPr>
            <p:ph type="subTitle" idx="1"/>
          </p:nvPr>
        </p:nvSpPr>
        <p:spPr>
          <a:xfrm>
            <a:off x="3261360" y="4344000"/>
            <a:ext cx="8546640" cy="2136480"/>
          </a:xfrm>
          <a:solidFill>
            <a:schemeClr val="tx1"/>
          </a:solidFill>
        </p:spPr>
        <p:txBody>
          <a:bodyPr lIns="144000" tIns="108000" bIns="0" anchor="ctr" anchorCtr="0">
            <a:normAutofit/>
          </a:bodyPr>
          <a:lstStyle>
            <a:lvl1pPr marL="0" indent="0" algn="l">
              <a:lnSpc>
                <a:spcPts val="6000"/>
              </a:lnSpc>
              <a:spcBef>
                <a:spcPts val="0"/>
              </a:spcBef>
              <a:buNone/>
              <a:defRPr sz="60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8081" y="385110"/>
            <a:ext cx="1189919" cy="629956"/>
          </a:xfrm>
          <a:prstGeom prst="rect">
            <a:avLst/>
          </a:prstGeom>
        </p:spPr>
      </p:pic>
    </p:spTree>
    <p:extLst>
      <p:ext uri="{BB962C8B-B14F-4D97-AF65-F5344CB8AC3E}">
        <p14:creationId xmlns:p14="http://schemas.microsoft.com/office/powerpoint/2010/main" val="495165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Divider 2">
    <p:bg>
      <p:bgPr>
        <a:solidFill>
          <a:srgbClr val="00A068"/>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AC6BDB-3112-B24C-8DA2-713E005348CA}"/>
              </a:ext>
            </a:extLst>
          </p:cNvPr>
          <p:cNvSpPr>
            <a:spLocks noGrp="1"/>
          </p:cNvSpPr>
          <p:nvPr>
            <p:ph type="ctrTitle"/>
          </p:nvPr>
        </p:nvSpPr>
        <p:spPr>
          <a:xfrm>
            <a:off x="3263040" y="1940640"/>
            <a:ext cx="8544960" cy="2136480"/>
          </a:xfrm>
          <a:solidFill>
            <a:schemeClr val="bg1"/>
          </a:solidFill>
        </p:spPr>
        <p:txBody>
          <a:bodyPr lIns="108000" tIns="144000" rIns="0" bIns="0">
            <a:noAutofit/>
          </a:bodyPr>
          <a:lstStyle>
            <a:lvl1pPr algn="l">
              <a:lnSpc>
                <a:spcPts val="12000"/>
              </a:lnSpc>
              <a:defRPr sz="12000" b="1" cap="none" baseline="0">
                <a:solidFill>
                  <a:schemeClr val="tx1"/>
                </a:solidFill>
              </a:defRPr>
            </a:lvl1pPr>
          </a:lstStyle>
          <a:p>
            <a:r>
              <a:rPr lang="en-US"/>
              <a:t>Click to edit Master title style</a:t>
            </a:r>
            <a:endParaRPr lang="en-GB"/>
          </a:p>
        </p:txBody>
      </p:sp>
      <p:sp>
        <p:nvSpPr>
          <p:cNvPr id="6" name="Subtitle 1">
            <a:extLst>
              <a:ext uri="{FF2B5EF4-FFF2-40B4-BE49-F238E27FC236}">
                <a16:creationId xmlns:a16="http://schemas.microsoft.com/office/drawing/2014/main" id="{2C7784E4-A553-854B-A891-D1209DBDD159}"/>
              </a:ext>
            </a:extLst>
          </p:cNvPr>
          <p:cNvSpPr>
            <a:spLocks noGrp="1"/>
          </p:cNvSpPr>
          <p:nvPr>
            <p:ph type="subTitle" idx="1"/>
          </p:nvPr>
        </p:nvSpPr>
        <p:spPr>
          <a:xfrm>
            <a:off x="3261360" y="4344000"/>
            <a:ext cx="8546640" cy="2136480"/>
          </a:xfrm>
          <a:solidFill>
            <a:schemeClr val="tx1"/>
          </a:solidFill>
        </p:spPr>
        <p:txBody>
          <a:bodyPr lIns="144000" tIns="108000" bIns="0" anchor="ctr" anchorCtr="0">
            <a:normAutofit/>
          </a:bodyPr>
          <a:lstStyle>
            <a:lvl1pPr marL="0" indent="0" algn="l">
              <a:lnSpc>
                <a:spcPts val="6000"/>
              </a:lnSpc>
              <a:spcBef>
                <a:spcPts val="0"/>
              </a:spcBef>
              <a:buNone/>
              <a:defRPr sz="60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8082" y="385111"/>
            <a:ext cx="1189916" cy="629955"/>
          </a:xfrm>
          <a:prstGeom prst="rect">
            <a:avLst/>
          </a:prstGeom>
        </p:spPr>
      </p:pic>
    </p:spTree>
    <p:extLst>
      <p:ext uri="{BB962C8B-B14F-4D97-AF65-F5344CB8AC3E}">
        <p14:creationId xmlns:p14="http://schemas.microsoft.com/office/powerpoint/2010/main" val="2829714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Text and Supporting Tex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17FABA6-57B8-9148-99A9-C72DFAAECE0A}"/>
              </a:ext>
            </a:extLst>
          </p:cNvPr>
          <p:cNvSpPr>
            <a:spLocks noGrp="1"/>
          </p:cNvSpPr>
          <p:nvPr>
            <p:ph type="title" hasCustomPrompt="1"/>
          </p:nvPr>
        </p:nvSpPr>
        <p:spPr>
          <a:xfrm>
            <a:off x="310601" y="333201"/>
            <a:ext cx="11250084" cy="932567"/>
          </a:xfrm>
        </p:spPr>
        <p:txBody>
          <a:bodyPr lIns="0" tIns="0" rIns="0" bIns="0" anchor="t" anchorCtr="0">
            <a:normAutofit/>
          </a:bodyPr>
          <a:lstStyle>
            <a:lvl1pPr algn="l">
              <a:lnSpc>
                <a:spcPts val="2667"/>
              </a:lnSpc>
              <a:spcBef>
                <a:spcPts val="0"/>
              </a:spcBef>
              <a:defRPr sz="2667" b="1" cap="none" baseline="0"/>
            </a:lvl1pPr>
          </a:lstStyle>
          <a:p>
            <a:r>
              <a:rPr lang="en-US"/>
              <a:t>Slide Title</a:t>
            </a:r>
            <a:endParaRPr lang="en-GB"/>
          </a:p>
        </p:txBody>
      </p:sp>
      <p:sp>
        <p:nvSpPr>
          <p:cNvPr id="9" name="Text Placeholder 8"/>
          <p:cNvSpPr>
            <a:spLocks noGrp="1"/>
          </p:cNvSpPr>
          <p:nvPr>
            <p:ph type="body" sz="quarter" idx="12"/>
          </p:nvPr>
        </p:nvSpPr>
        <p:spPr>
          <a:xfrm>
            <a:off x="312000" y="1315200"/>
            <a:ext cx="5280000" cy="4802099"/>
          </a:xfrm>
        </p:spPr>
        <p:txBody>
          <a:bodyPr>
            <a:noAutofit/>
          </a:bodyPr>
          <a:lstStyle>
            <a:lvl1pPr marL="0" indent="0">
              <a:lnSpc>
                <a:spcPts val="3733"/>
              </a:lnSpc>
              <a:buNone/>
              <a:defRPr sz="3600" b="1"/>
            </a:lvl1pPr>
            <a:lvl2pPr marL="359991" indent="-359991">
              <a:lnSpc>
                <a:spcPts val="3733"/>
              </a:lnSpc>
              <a:spcBef>
                <a:spcPts val="0"/>
              </a:spcBef>
              <a:buFont typeface="Calibri" panose="020F0502020204030204" pitchFamily="34" charset="0"/>
              <a:buChar char="–"/>
              <a:defRPr sz="3600" b="1"/>
            </a:lvl2pPr>
            <a:lvl3pPr marL="815980" indent="-359991">
              <a:lnSpc>
                <a:spcPts val="3733"/>
              </a:lnSpc>
              <a:buFont typeface="Calibri" panose="020F0502020204030204" pitchFamily="34" charset="0"/>
              <a:buChar char="–"/>
              <a:defRPr sz="3600" b="1"/>
            </a:lvl3pPr>
            <a:lvl4pPr marL="1319967" indent="-359991">
              <a:lnSpc>
                <a:spcPts val="3733"/>
              </a:lnSpc>
              <a:buFont typeface="Calibri" panose="020F0502020204030204" pitchFamily="34" charset="0"/>
              <a:buChar char="–"/>
              <a:defRPr sz="3600" b="1"/>
            </a:lvl4pPr>
            <a:lvl5pPr marL="1679958" indent="-359991">
              <a:lnSpc>
                <a:spcPts val="3733"/>
              </a:lnSpc>
              <a:buFont typeface="Calibri" panose="020F0502020204030204" pitchFamily="34" charset="0"/>
              <a:buChar char="–"/>
              <a:defRPr sz="36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p:cNvSpPr>
            <a:spLocks noGrp="1"/>
          </p:cNvSpPr>
          <p:nvPr>
            <p:ph sz="quarter" idx="13"/>
          </p:nvPr>
        </p:nvSpPr>
        <p:spPr>
          <a:xfrm>
            <a:off x="6096000" y="1316567"/>
            <a:ext cx="4512733" cy="4800600"/>
          </a:xfrm>
        </p:spPr>
        <p:txBody>
          <a:bodyPr/>
          <a:lstStyle>
            <a:lvl1pPr marL="0" indent="0">
              <a:lnSpc>
                <a:spcPts val="2133"/>
              </a:lnSpc>
              <a:buNone/>
              <a:defRPr sz="1800"/>
            </a:lvl1pPr>
            <a:lvl2pPr marL="239994" indent="-239994">
              <a:lnSpc>
                <a:spcPts val="2133"/>
              </a:lnSpc>
              <a:buFont typeface="Calibri" panose="020F0502020204030204" pitchFamily="34" charset="0"/>
              <a:buChar char="–"/>
              <a:defRPr sz="1800"/>
            </a:lvl2pPr>
            <a:lvl3pPr marL="575986" indent="-239994">
              <a:lnSpc>
                <a:spcPts val="2133"/>
              </a:lnSpc>
              <a:buFont typeface="Calibri" panose="020F0502020204030204" pitchFamily="34" charset="0"/>
              <a:buChar char="–"/>
              <a:defRPr sz="1800"/>
            </a:lvl3pPr>
            <a:lvl4pPr marL="863978" indent="-239994">
              <a:lnSpc>
                <a:spcPts val="2133"/>
              </a:lnSpc>
              <a:buFont typeface="Calibri" panose="020F0502020204030204" pitchFamily="34" charset="0"/>
              <a:buChar char="–"/>
              <a:defRPr sz="1800"/>
            </a:lvl4pPr>
            <a:lvl5pPr marL="1103972" indent="-239994">
              <a:lnSpc>
                <a:spcPts val="2133"/>
              </a:lnSpc>
              <a:buFont typeface="Calibri" panose="020F050202020403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a:t>Education and Training Foundation</a:t>
            </a:r>
          </a:p>
        </p:txBody>
      </p:sp>
    </p:spTree>
    <p:extLst>
      <p:ext uri="{BB962C8B-B14F-4D97-AF65-F5344CB8AC3E}">
        <p14:creationId xmlns:p14="http://schemas.microsoft.com/office/powerpoint/2010/main" val="126772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Option 4 Blu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FED04D8A-2191-444A-8B92-2289689D887F}"/>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24515"/>
            <a:ext cx="12192000" cy="6850575"/>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5361" y="256857"/>
            <a:ext cx="1146436" cy="606936"/>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5184960" y="2961600"/>
            <a:ext cx="6623040" cy="1656000"/>
          </a:xfrm>
          <a:solidFill>
            <a:srgbClr val="0071F8"/>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4082175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8" name="Title 1">
            <a:extLst>
              <a:ext uri="{FF2B5EF4-FFF2-40B4-BE49-F238E27FC236}">
                <a16:creationId xmlns:a16="http://schemas.microsoft.com/office/drawing/2014/main" id="{677BB2F1-AFF0-C64C-83D0-3B465EE13985}"/>
              </a:ext>
            </a:extLst>
          </p:cNvPr>
          <p:cNvSpPr>
            <a:spLocks noGrp="1"/>
          </p:cNvSpPr>
          <p:nvPr>
            <p:ph type="title" hasCustomPrompt="1"/>
          </p:nvPr>
        </p:nvSpPr>
        <p:spPr>
          <a:xfrm>
            <a:off x="310601" y="333201"/>
            <a:ext cx="11250084" cy="932567"/>
          </a:xfrm>
        </p:spPr>
        <p:txBody>
          <a:bodyPr lIns="0" tIns="0" rIns="0" bIns="0" anchor="t" anchorCtr="0">
            <a:normAutofit/>
          </a:bodyPr>
          <a:lstStyle>
            <a:lvl1pPr algn="l">
              <a:lnSpc>
                <a:spcPts val="2667"/>
              </a:lnSpc>
              <a:spcBef>
                <a:spcPts val="0"/>
              </a:spcBef>
              <a:defRPr sz="2667" b="1" cap="none" baseline="0"/>
            </a:lvl1pPr>
          </a:lstStyle>
          <a:p>
            <a:r>
              <a:rPr lang="en-US"/>
              <a:t>Slide Title</a:t>
            </a:r>
            <a:endParaRPr lang="en-GB"/>
          </a:p>
        </p:txBody>
      </p:sp>
      <p:sp>
        <p:nvSpPr>
          <p:cNvPr id="9" name="Text Placeholder 8"/>
          <p:cNvSpPr>
            <a:spLocks noGrp="1"/>
          </p:cNvSpPr>
          <p:nvPr>
            <p:ph type="body" sz="quarter" idx="12"/>
          </p:nvPr>
        </p:nvSpPr>
        <p:spPr>
          <a:xfrm>
            <a:off x="312001" y="1315200"/>
            <a:ext cx="10223500" cy="4802099"/>
          </a:xfrm>
        </p:spPr>
        <p:txBody>
          <a:bodyPr>
            <a:noAutofit/>
          </a:bodyPr>
          <a:lstStyle>
            <a:lvl1pPr marL="0" indent="0">
              <a:lnSpc>
                <a:spcPts val="3733"/>
              </a:lnSpc>
              <a:spcBef>
                <a:spcPts val="0"/>
              </a:spcBef>
              <a:buNone/>
              <a:defRPr sz="3600"/>
            </a:lvl1pPr>
            <a:lvl2pPr marL="359991" indent="-359991">
              <a:lnSpc>
                <a:spcPts val="3733"/>
              </a:lnSpc>
              <a:spcBef>
                <a:spcPts val="0"/>
              </a:spcBef>
              <a:defRPr sz="3600"/>
            </a:lvl2pPr>
            <a:lvl3pPr marL="719982" indent="-359991">
              <a:lnSpc>
                <a:spcPts val="3733"/>
              </a:lnSpc>
              <a:defRPr sz="3600"/>
            </a:lvl3pPr>
            <a:lvl4pPr marL="1079973" indent="-359991">
              <a:lnSpc>
                <a:spcPts val="3733"/>
              </a:lnSpc>
              <a:defRPr sz="3600"/>
            </a:lvl4pPr>
            <a:lvl5pPr marL="1439964" indent="-359991">
              <a:lnSpc>
                <a:spcPts val="3733"/>
              </a:lnSpc>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2">
            <a:extLst>
              <a:ext uri="{FF2B5EF4-FFF2-40B4-BE49-F238E27FC236}">
                <a16:creationId xmlns:a16="http://schemas.microsoft.com/office/drawing/2014/main" id="{FC25F548-F1B7-1942-BFC2-C7EF39D09D2E}"/>
              </a:ext>
              <a:ext uri="{C183D7F6-B498-43B3-948B-1728B52AA6E4}">
                <adec:decorative xmlns:adec="http://schemas.microsoft.com/office/drawing/2017/decorative" val="1"/>
              </a:ext>
            </a:extLst>
          </p:cNvPr>
          <p:cNvSpPr>
            <a:spLocks noGrp="1"/>
          </p:cNvSpPr>
          <p:nvPr>
            <p:ph type="ftr" sz="quarter" idx="10"/>
          </p:nvPr>
        </p:nvSpPr>
        <p:spPr>
          <a:xfrm>
            <a:off x="312000" y="6356351"/>
            <a:ext cx="10248501" cy="365125"/>
          </a:xfrm>
        </p:spPr>
        <p:txBody>
          <a:bodyPr/>
          <a:lstStyle/>
          <a:p>
            <a:r>
              <a:rPr lang="en-GB"/>
              <a:t>Education and Training Foundation</a:t>
            </a:r>
          </a:p>
        </p:txBody>
      </p:sp>
    </p:spTree>
    <p:extLst>
      <p:ext uri="{BB962C8B-B14F-4D97-AF65-F5344CB8AC3E}">
        <p14:creationId xmlns:p14="http://schemas.microsoft.com/office/powerpoint/2010/main" val="40688772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310601" y="333201"/>
            <a:ext cx="11250084" cy="932567"/>
          </a:xfrm>
        </p:spPr>
        <p:txBody>
          <a:bodyPr lIns="0" tIns="0" rIns="0" bIns="0" anchor="t" anchorCtr="0">
            <a:normAutofit/>
          </a:bodyPr>
          <a:lstStyle>
            <a:lvl1pPr algn="l">
              <a:lnSpc>
                <a:spcPts val="2667"/>
              </a:lnSpc>
              <a:spcBef>
                <a:spcPts val="0"/>
              </a:spcBef>
              <a:defRPr sz="2667" b="1" cap="none" baseline="0"/>
            </a:lvl1pPr>
          </a:lstStyle>
          <a:p>
            <a:r>
              <a:rPr lang="en-US"/>
              <a:t>Slide Title</a:t>
            </a:r>
            <a:endParaRPr lang="en-GB"/>
          </a:p>
        </p:txBody>
      </p:sp>
      <p:sp>
        <p:nvSpPr>
          <p:cNvPr id="13" name="Text Placeholder 12"/>
          <p:cNvSpPr>
            <a:spLocks noGrp="1"/>
          </p:cNvSpPr>
          <p:nvPr>
            <p:ph type="body" sz="quarter" idx="13"/>
          </p:nvPr>
        </p:nvSpPr>
        <p:spPr>
          <a:xfrm>
            <a:off x="311151" y="1918289"/>
            <a:ext cx="5496983" cy="4391032"/>
          </a:xfrm>
        </p:spPr>
        <p:txBody>
          <a:bodyPr/>
          <a:lstStyle>
            <a:lvl1pPr marL="0" indent="0">
              <a:lnSpc>
                <a:spcPts val="3600"/>
              </a:lnSpc>
              <a:spcBef>
                <a:spcPts val="0"/>
              </a:spcBef>
              <a:buNone/>
              <a:defRPr sz="3600" b="1"/>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Master text styles</a:t>
            </a:r>
          </a:p>
        </p:txBody>
      </p:sp>
      <p:sp>
        <p:nvSpPr>
          <p:cNvPr id="6" name="Picture Placeholder 5"/>
          <p:cNvSpPr>
            <a:spLocks noGrp="1"/>
          </p:cNvSpPr>
          <p:nvPr>
            <p:ph type="pic" sz="quarter" idx="12"/>
          </p:nvPr>
        </p:nvSpPr>
        <p:spPr>
          <a:xfrm>
            <a:off x="6000752" y="1412777"/>
            <a:ext cx="5816600" cy="4896545"/>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4656" y="1412776"/>
            <a:ext cx="5523477" cy="365125"/>
          </a:xfrm>
          <a:prstGeom prst="rect">
            <a:avLst/>
          </a:prstGeom>
        </p:spPr>
      </p:pic>
      <p:sp>
        <p:nvSpPr>
          <p:cNvPr id="10" name="Footer Placeholder 2">
            <a:extLst>
              <a:ext uri="{FF2B5EF4-FFF2-40B4-BE49-F238E27FC236}">
                <a16:creationId xmlns:a16="http://schemas.microsoft.com/office/drawing/2014/main" id="{14A703AD-9E38-C941-B631-ABE77D2BB87D}"/>
              </a:ext>
              <a:ext uri="{C183D7F6-B498-43B3-948B-1728B52AA6E4}">
                <adec:decorative xmlns:adec="http://schemas.microsoft.com/office/drawing/2017/decorative" val="1"/>
              </a:ext>
            </a:extLst>
          </p:cNvPr>
          <p:cNvSpPr>
            <a:spLocks noGrp="1"/>
          </p:cNvSpPr>
          <p:nvPr>
            <p:ph type="ftr" sz="quarter" idx="10"/>
          </p:nvPr>
        </p:nvSpPr>
        <p:spPr>
          <a:xfrm>
            <a:off x="312000" y="6356351"/>
            <a:ext cx="10248501" cy="365125"/>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11590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310601" y="333201"/>
            <a:ext cx="11250084" cy="932567"/>
          </a:xfrm>
        </p:spPr>
        <p:txBody>
          <a:bodyPr lIns="0" tIns="0" rIns="0" bIns="0" anchor="t" anchorCtr="0">
            <a:normAutofit/>
          </a:bodyPr>
          <a:lstStyle>
            <a:lvl1pPr algn="l">
              <a:lnSpc>
                <a:spcPts val="2667"/>
              </a:lnSpc>
              <a:spcBef>
                <a:spcPts val="0"/>
              </a:spcBef>
              <a:defRPr sz="2667" b="1" cap="none" baseline="0"/>
            </a:lvl1pPr>
          </a:lstStyle>
          <a:p>
            <a:r>
              <a:rPr lang="en-US"/>
              <a:t>Slide Title</a:t>
            </a:r>
            <a:endParaRPr lang="en-GB"/>
          </a:p>
        </p:txBody>
      </p:sp>
      <p:sp>
        <p:nvSpPr>
          <p:cNvPr id="13" name="Text Placeholder 12"/>
          <p:cNvSpPr>
            <a:spLocks noGrp="1"/>
          </p:cNvSpPr>
          <p:nvPr>
            <p:ph type="body" sz="quarter" idx="13"/>
          </p:nvPr>
        </p:nvSpPr>
        <p:spPr>
          <a:xfrm>
            <a:off x="311151" y="1918289"/>
            <a:ext cx="5496983" cy="4391032"/>
          </a:xfrm>
        </p:spPr>
        <p:txBody>
          <a:bodyPr/>
          <a:lstStyle>
            <a:lvl1pPr marL="0" indent="0">
              <a:lnSpc>
                <a:spcPts val="3600"/>
              </a:lnSpc>
              <a:spcBef>
                <a:spcPts val="0"/>
              </a:spcBef>
              <a:buNone/>
              <a:defRPr sz="3600" b="1"/>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Master text styles</a:t>
            </a:r>
          </a:p>
        </p:txBody>
      </p:sp>
      <p:sp>
        <p:nvSpPr>
          <p:cNvPr id="6" name="Picture Placeholder 5"/>
          <p:cNvSpPr>
            <a:spLocks noGrp="1"/>
          </p:cNvSpPr>
          <p:nvPr>
            <p:ph type="pic" sz="quarter" idx="12"/>
          </p:nvPr>
        </p:nvSpPr>
        <p:spPr>
          <a:xfrm>
            <a:off x="6000752" y="1412777"/>
            <a:ext cx="5816600" cy="4896545"/>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0599" y="1409465"/>
            <a:ext cx="5496983" cy="365631"/>
          </a:xfrm>
          <a:prstGeom prst="rect">
            <a:avLst/>
          </a:prstGeom>
        </p:spPr>
      </p:pic>
      <p:sp>
        <p:nvSpPr>
          <p:cNvPr id="10" name="Footer Placeholder 2">
            <a:extLst>
              <a:ext uri="{FF2B5EF4-FFF2-40B4-BE49-F238E27FC236}">
                <a16:creationId xmlns:a16="http://schemas.microsoft.com/office/drawing/2014/main" id="{425EDCA8-C39F-0A47-918D-C38807C3023A}"/>
              </a:ext>
              <a:ext uri="{C183D7F6-B498-43B3-948B-1728B52AA6E4}">
                <adec:decorative xmlns:adec="http://schemas.microsoft.com/office/drawing/2017/decorative" val="1"/>
              </a:ext>
            </a:extLst>
          </p:cNvPr>
          <p:cNvSpPr>
            <a:spLocks noGrp="1"/>
          </p:cNvSpPr>
          <p:nvPr>
            <p:ph type="ftr" sz="quarter" idx="10"/>
          </p:nvPr>
        </p:nvSpPr>
        <p:spPr>
          <a:xfrm>
            <a:off x="312000" y="6356351"/>
            <a:ext cx="10248501" cy="365125"/>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1395805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310601" y="333201"/>
            <a:ext cx="11250084" cy="932567"/>
          </a:xfrm>
        </p:spPr>
        <p:txBody>
          <a:bodyPr lIns="0" tIns="0" rIns="0" bIns="0" anchor="t" anchorCtr="0">
            <a:normAutofit/>
          </a:bodyPr>
          <a:lstStyle>
            <a:lvl1pPr algn="l">
              <a:lnSpc>
                <a:spcPts val="2667"/>
              </a:lnSpc>
              <a:spcBef>
                <a:spcPts val="0"/>
              </a:spcBef>
              <a:defRPr sz="2667" b="1" cap="none" baseline="0"/>
            </a:lvl1pPr>
          </a:lstStyle>
          <a:p>
            <a:r>
              <a:rPr lang="en-US"/>
              <a:t>Slide Title</a:t>
            </a:r>
            <a:endParaRPr lang="en-GB"/>
          </a:p>
        </p:txBody>
      </p:sp>
      <p:sp>
        <p:nvSpPr>
          <p:cNvPr id="13" name="Text Placeholder 12"/>
          <p:cNvSpPr>
            <a:spLocks noGrp="1"/>
          </p:cNvSpPr>
          <p:nvPr>
            <p:ph type="body" sz="quarter" idx="13"/>
          </p:nvPr>
        </p:nvSpPr>
        <p:spPr>
          <a:xfrm>
            <a:off x="311151" y="1918289"/>
            <a:ext cx="5496983" cy="4391032"/>
          </a:xfrm>
        </p:spPr>
        <p:txBody>
          <a:bodyPr/>
          <a:lstStyle>
            <a:lvl1pPr marL="0" indent="0">
              <a:lnSpc>
                <a:spcPts val="3600"/>
              </a:lnSpc>
              <a:spcBef>
                <a:spcPts val="0"/>
              </a:spcBef>
              <a:buNone/>
              <a:defRPr sz="3600" b="1"/>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Master text styles</a:t>
            </a:r>
          </a:p>
        </p:txBody>
      </p:sp>
      <p:sp>
        <p:nvSpPr>
          <p:cNvPr id="6" name="Picture Placeholder 5"/>
          <p:cNvSpPr>
            <a:spLocks noGrp="1"/>
          </p:cNvSpPr>
          <p:nvPr>
            <p:ph type="pic" sz="quarter" idx="12"/>
          </p:nvPr>
        </p:nvSpPr>
        <p:spPr>
          <a:xfrm>
            <a:off x="6000752" y="1412777"/>
            <a:ext cx="5816600" cy="4896545"/>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0599" y="1412776"/>
            <a:ext cx="5496983" cy="372104"/>
          </a:xfrm>
          <a:prstGeom prst="rect">
            <a:avLst/>
          </a:prstGeom>
        </p:spPr>
      </p:pic>
      <p:sp>
        <p:nvSpPr>
          <p:cNvPr id="10" name="Footer Placeholder 2">
            <a:extLst>
              <a:ext uri="{FF2B5EF4-FFF2-40B4-BE49-F238E27FC236}">
                <a16:creationId xmlns:a16="http://schemas.microsoft.com/office/drawing/2014/main" id="{976E5675-51D7-3D40-A986-781F0BAAB175}"/>
              </a:ext>
              <a:ext uri="{C183D7F6-B498-43B3-948B-1728B52AA6E4}">
                <adec:decorative xmlns:adec="http://schemas.microsoft.com/office/drawing/2017/decorative" val="1"/>
              </a:ext>
            </a:extLst>
          </p:cNvPr>
          <p:cNvSpPr>
            <a:spLocks noGrp="1"/>
          </p:cNvSpPr>
          <p:nvPr>
            <p:ph type="ftr" sz="quarter" idx="10"/>
          </p:nvPr>
        </p:nvSpPr>
        <p:spPr>
          <a:xfrm>
            <a:off x="312000" y="6356351"/>
            <a:ext cx="10248501" cy="365125"/>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2797063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310601" y="333201"/>
            <a:ext cx="11250084" cy="932567"/>
          </a:xfrm>
        </p:spPr>
        <p:txBody>
          <a:bodyPr lIns="0" tIns="0" rIns="0" bIns="0" anchor="t" anchorCtr="0">
            <a:normAutofit/>
          </a:bodyPr>
          <a:lstStyle>
            <a:lvl1pPr algn="l">
              <a:lnSpc>
                <a:spcPts val="2667"/>
              </a:lnSpc>
              <a:spcBef>
                <a:spcPts val="0"/>
              </a:spcBef>
              <a:defRPr sz="2667" b="1" cap="none" baseline="0"/>
            </a:lvl1pPr>
          </a:lstStyle>
          <a:p>
            <a:r>
              <a:rPr lang="en-US"/>
              <a:t>Slide Title</a:t>
            </a:r>
            <a:endParaRPr lang="en-GB"/>
          </a:p>
        </p:txBody>
      </p:sp>
      <p:sp>
        <p:nvSpPr>
          <p:cNvPr id="13" name="Text Placeholder 12"/>
          <p:cNvSpPr>
            <a:spLocks noGrp="1"/>
          </p:cNvSpPr>
          <p:nvPr>
            <p:ph type="body" sz="quarter" idx="13"/>
          </p:nvPr>
        </p:nvSpPr>
        <p:spPr>
          <a:xfrm>
            <a:off x="311151" y="1918289"/>
            <a:ext cx="5496983" cy="4391032"/>
          </a:xfrm>
        </p:spPr>
        <p:txBody>
          <a:bodyPr/>
          <a:lstStyle>
            <a:lvl1pPr marL="0" indent="0">
              <a:lnSpc>
                <a:spcPts val="3600"/>
              </a:lnSpc>
              <a:spcBef>
                <a:spcPts val="0"/>
              </a:spcBef>
              <a:buNone/>
              <a:defRPr sz="3600" b="1"/>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Master text styles</a:t>
            </a:r>
          </a:p>
        </p:txBody>
      </p:sp>
      <p:sp>
        <p:nvSpPr>
          <p:cNvPr id="6" name="Picture Placeholder 5"/>
          <p:cNvSpPr>
            <a:spLocks noGrp="1"/>
          </p:cNvSpPr>
          <p:nvPr>
            <p:ph type="pic" sz="quarter" idx="12"/>
          </p:nvPr>
        </p:nvSpPr>
        <p:spPr>
          <a:xfrm>
            <a:off x="6000752" y="1412777"/>
            <a:ext cx="5816600" cy="4896545"/>
          </a:xfrm>
        </p:spPr>
        <p:txBody>
          <a:bodyPr/>
          <a:lstStyle/>
          <a:p>
            <a:r>
              <a:rPr lang="en-US"/>
              <a:t>Click icon to add picture</a:t>
            </a:r>
            <a:endParaRPr lang="en-GB"/>
          </a:p>
        </p:txBody>
      </p:sp>
      <p:pic>
        <p:nvPicPr>
          <p:cNvPr id="8" name="Picture 7" descr="Quote mark Graphic">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0600" y="1412776"/>
            <a:ext cx="5496981" cy="372104"/>
          </a:xfrm>
          <a:prstGeom prst="rect">
            <a:avLst/>
          </a:prstGeom>
        </p:spPr>
      </p:pic>
      <p:sp>
        <p:nvSpPr>
          <p:cNvPr id="10" name="Footer Placeholder 2">
            <a:extLst>
              <a:ext uri="{FF2B5EF4-FFF2-40B4-BE49-F238E27FC236}">
                <a16:creationId xmlns:a16="http://schemas.microsoft.com/office/drawing/2014/main" id="{FBF5C345-1F80-854D-8834-8C51A1F8B39B}"/>
              </a:ext>
              <a:ext uri="{C183D7F6-B498-43B3-948B-1728B52AA6E4}">
                <adec:decorative xmlns:adec="http://schemas.microsoft.com/office/drawing/2017/decorative" val="1"/>
              </a:ext>
            </a:extLst>
          </p:cNvPr>
          <p:cNvSpPr>
            <a:spLocks noGrp="1"/>
          </p:cNvSpPr>
          <p:nvPr>
            <p:ph type="ftr" sz="quarter" idx="10"/>
          </p:nvPr>
        </p:nvSpPr>
        <p:spPr>
          <a:xfrm>
            <a:off x="312000" y="6356351"/>
            <a:ext cx="10248501" cy="365125"/>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1485138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310601" y="333201"/>
            <a:ext cx="11250084" cy="932567"/>
          </a:xfrm>
        </p:spPr>
        <p:txBody>
          <a:bodyPr lIns="0" tIns="0" rIns="0" bIns="0" anchor="t" anchorCtr="0">
            <a:normAutofit/>
          </a:bodyPr>
          <a:lstStyle>
            <a:lvl1pPr algn="l">
              <a:lnSpc>
                <a:spcPts val="2667"/>
              </a:lnSpc>
              <a:spcBef>
                <a:spcPts val="0"/>
              </a:spcBef>
              <a:defRPr sz="2667" b="1" cap="none" baseline="0"/>
            </a:lvl1pPr>
          </a:lstStyle>
          <a:p>
            <a:r>
              <a:rPr lang="en-US"/>
              <a:t>Slide Title</a:t>
            </a:r>
            <a:endParaRPr lang="en-GB"/>
          </a:p>
        </p:txBody>
      </p:sp>
      <p:sp>
        <p:nvSpPr>
          <p:cNvPr id="13" name="Text Placeholder 12"/>
          <p:cNvSpPr>
            <a:spLocks noGrp="1"/>
          </p:cNvSpPr>
          <p:nvPr>
            <p:ph type="body" sz="quarter" idx="13"/>
          </p:nvPr>
        </p:nvSpPr>
        <p:spPr>
          <a:xfrm>
            <a:off x="311151" y="1918289"/>
            <a:ext cx="5496983" cy="4391032"/>
          </a:xfrm>
        </p:spPr>
        <p:txBody>
          <a:bodyPr/>
          <a:lstStyle>
            <a:lvl1pPr marL="0" indent="0">
              <a:lnSpc>
                <a:spcPts val="3600"/>
              </a:lnSpc>
              <a:spcBef>
                <a:spcPts val="0"/>
              </a:spcBef>
              <a:buNone/>
              <a:defRPr sz="3600" b="1"/>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Master text styles</a:t>
            </a:r>
          </a:p>
        </p:txBody>
      </p:sp>
      <p:sp>
        <p:nvSpPr>
          <p:cNvPr id="6" name="Picture Placeholder 5"/>
          <p:cNvSpPr>
            <a:spLocks noGrp="1"/>
          </p:cNvSpPr>
          <p:nvPr>
            <p:ph type="pic" sz="quarter" idx="12"/>
          </p:nvPr>
        </p:nvSpPr>
        <p:spPr>
          <a:xfrm>
            <a:off x="6000752" y="1412777"/>
            <a:ext cx="5816600" cy="4896545"/>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0600" y="1429611"/>
            <a:ext cx="5496984" cy="384043"/>
          </a:xfrm>
          <a:prstGeom prst="rect">
            <a:avLst/>
          </a:prstGeom>
        </p:spPr>
      </p:pic>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610342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310601" y="333201"/>
            <a:ext cx="11250084" cy="932567"/>
          </a:xfrm>
        </p:spPr>
        <p:txBody>
          <a:bodyPr lIns="0" tIns="0" rIns="0" bIns="0" anchor="t" anchorCtr="0">
            <a:normAutofit/>
          </a:bodyPr>
          <a:lstStyle>
            <a:lvl1pPr algn="l">
              <a:lnSpc>
                <a:spcPts val="2667"/>
              </a:lnSpc>
              <a:spcBef>
                <a:spcPts val="0"/>
              </a:spcBef>
              <a:defRPr sz="2667" b="1" cap="none" baseline="0"/>
            </a:lvl1pPr>
          </a:lstStyle>
          <a:p>
            <a:r>
              <a:rPr lang="en-US"/>
              <a:t>Slide Title</a:t>
            </a:r>
            <a:endParaRPr lang="en-GB"/>
          </a:p>
        </p:txBody>
      </p:sp>
      <p:sp>
        <p:nvSpPr>
          <p:cNvPr id="13" name="Text Placeholder 12"/>
          <p:cNvSpPr>
            <a:spLocks noGrp="1"/>
          </p:cNvSpPr>
          <p:nvPr>
            <p:ph type="body" sz="quarter" idx="13"/>
          </p:nvPr>
        </p:nvSpPr>
        <p:spPr>
          <a:xfrm>
            <a:off x="311151" y="1918289"/>
            <a:ext cx="5496983" cy="4391032"/>
          </a:xfrm>
        </p:spPr>
        <p:txBody>
          <a:bodyPr/>
          <a:lstStyle>
            <a:lvl1pPr marL="0" indent="0">
              <a:lnSpc>
                <a:spcPts val="3600"/>
              </a:lnSpc>
              <a:spcBef>
                <a:spcPts val="0"/>
              </a:spcBef>
              <a:buNone/>
              <a:defRPr sz="3600" b="1"/>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Master text styles</a:t>
            </a:r>
          </a:p>
        </p:txBody>
      </p:sp>
      <p:sp>
        <p:nvSpPr>
          <p:cNvPr id="6" name="Picture Placeholder 5"/>
          <p:cNvSpPr>
            <a:spLocks noGrp="1"/>
          </p:cNvSpPr>
          <p:nvPr>
            <p:ph type="pic" sz="quarter" idx="12"/>
          </p:nvPr>
        </p:nvSpPr>
        <p:spPr>
          <a:xfrm>
            <a:off x="6000752" y="1412777"/>
            <a:ext cx="5816600" cy="4896545"/>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0600" y="1435581"/>
            <a:ext cx="5496984" cy="372103"/>
          </a:xfrm>
          <a:prstGeom prst="rect">
            <a:avLst/>
          </a:prstGeom>
        </p:spPr>
      </p:pic>
      <p:sp>
        <p:nvSpPr>
          <p:cNvPr id="10" name="Footer Placeholder 2">
            <a:extLst>
              <a:ext uri="{FF2B5EF4-FFF2-40B4-BE49-F238E27FC236}">
                <a16:creationId xmlns:a16="http://schemas.microsoft.com/office/drawing/2014/main" id="{94FAF4B1-A891-9345-87E4-874AEEFCC34F}"/>
              </a:ext>
              <a:ext uri="{C183D7F6-B498-43B3-948B-1728B52AA6E4}">
                <adec:decorative xmlns:adec="http://schemas.microsoft.com/office/drawing/2017/decorative" val="1"/>
              </a:ext>
            </a:extLst>
          </p:cNvPr>
          <p:cNvSpPr>
            <a:spLocks noGrp="1"/>
          </p:cNvSpPr>
          <p:nvPr>
            <p:ph type="ftr" sz="quarter" idx="10"/>
          </p:nvPr>
        </p:nvSpPr>
        <p:spPr>
          <a:xfrm>
            <a:off x="312000" y="6356351"/>
            <a:ext cx="10248501" cy="365125"/>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2192217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Text, Content with Image">
    <p:spTree>
      <p:nvGrpSpPr>
        <p:cNvPr id="1" name=""/>
        <p:cNvGrpSpPr/>
        <p:nvPr/>
      </p:nvGrpSpPr>
      <p:grpSpPr>
        <a:xfrm>
          <a:off x="0" y="0"/>
          <a:ext cx="0" cy="0"/>
          <a:chOff x="0" y="0"/>
          <a:chExt cx="0" cy="0"/>
        </a:xfrm>
      </p:grpSpPr>
      <p:sp>
        <p:nvSpPr>
          <p:cNvPr id="10" name="Content Placeholder 13"/>
          <p:cNvSpPr>
            <a:spLocks noGrp="1"/>
          </p:cNvSpPr>
          <p:nvPr>
            <p:ph sz="quarter" idx="18"/>
          </p:nvPr>
        </p:nvSpPr>
        <p:spPr>
          <a:xfrm>
            <a:off x="312001" y="1412776"/>
            <a:ext cx="5473700" cy="4704389"/>
          </a:xfrm>
        </p:spPr>
        <p:txBody>
          <a:bodyPr/>
          <a:lstStyle>
            <a:lvl1pPr marL="0" indent="0">
              <a:lnSpc>
                <a:spcPts val="2133"/>
              </a:lnSpc>
              <a:buNone/>
              <a:defRPr sz="1800" b="1"/>
            </a:lvl1pPr>
            <a:lvl2pPr marL="0" indent="0">
              <a:lnSpc>
                <a:spcPts val="2133"/>
              </a:lnSpc>
              <a:buFont typeface="Calibri" panose="020F0502020204030204" pitchFamily="34" charset="0"/>
              <a:buNone/>
              <a:defRPr sz="1800"/>
            </a:lvl2pPr>
            <a:lvl3pPr marL="239994" indent="-239178">
              <a:lnSpc>
                <a:spcPts val="2133"/>
              </a:lnSpc>
              <a:buFont typeface="Calibri" panose="020F0502020204030204" pitchFamily="34" charset="0"/>
              <a:buChar char="–"/>
              <a:defRPr sz="1800"/>
            </a:lvl3pPr>
            <a:lvl4pPr marL="478355" indent="-239994">
              <a:lnSpc>
                <a:spcPts val="2133"/>
              </a:lnSpc>
              <a:buFont typeface="Calibri" panose="020F0502020204030204" pitchFamily="34" charset="0"/>
              <a:buChar char="–"/>
              <a:defRPr sz="1800"/>
            </a:lvl4pPr>
            <a:lvl5pPr marL="719982" indent="-239994">
              <a:lnSpc>
                <a:spcPts val="2133"/>
              </a:lnSpc>
              <a:buFont typeface="Calibri" panose="020F050202020403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5"/>
          <p:cNvSpPr>
            <a:spLocks noGrp="1"/>
          </p:cNvSpPr>
          <p:nvPr>
            <p:ph type="pic" sz="quarter" idx="12"/>
          </p:nvPr>
        </p:nvSpPr>
        <p:spPr>
          <a:xfrm>
            <a:off x="6000752" y="1412777"/>
            <a:ext cx="5816600" cy="4677873"/>
          </a:xfrm>
        </p:spPr>
        <p:txBody>
          <a:bodyPr/>
          <a:lstStyle/>
          <a:p>
            <a:r>
              <a:rPr lang="en-US"/>
              <a:t>Click icon to add picture</a:t>
            </a:r>
            <a:endParaRPr lang="en-GB"/>
          </a:p>
        </p:txBody>
      </p:sp>
      <p:sp>
        <p:nvSpPr>
          <p:cNvPr id="9" name="Footer Placeholder 2">
            <a:extLst>
              <a:ext uri="{FF2B5EF4-FFF2-40B4-BE49-F238E27FC236}">
                <a16:creationId xmlns:a16="http://schemas.microsoft.com/office/drawing/2014/main" id="{37AC88C8-6C7D-3E4E-91BC-2525DB6F766C}"/>
              </a:ext>
              <a:ext uri="{C183D7F6-B498-43B3-948B-1728B52AA6E4}">
                <adec:decorative xmlns:adec="http://schemas.microsoft.com/office/drawing/2017/decorative" val="1"/>
              </a:ext>
            </a:extLst>
          </p:cNvPr>
          <p:cNvSpPr>
            <a:spLocks noGrp="1"/>
          </p:cNvSpPr>
          <p:nvPr>
            <p:ph type="ftr" sz="quarter" idx="10"/>
          </p:nvPr>
        </p:nvSpPr>
        <p:spPr>
          <a:xfrm>
            <a:off x="312000" y="6356351"/>
            <a:ext cx="10248501" cy="365125"/>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11" name="Title 1">
            <a:extLst>
              <a:ext uri="{FF2B5EF4-FFF2-40B4-BE49-F238E27FC236}">
                <a16:creationId xmlns:a16="http://schemas.microsoft.com/office/drawing/2014/main" id="{D1AF2D4C-9CD0-B44D-B5CD-04B37D98F8CA}"/>
              </a:ext>
            </a:extLst>
          </p:cNvPr>
          <p:cNvSpPr>
            <a:spLocks noGrp="1"/>
          </p:cNvSpPr>
          <p:nvPr>
            <p:ph type="title" hasCustomPrompt="1"/>
          </p:nvPr>
        </p:nvSpPr>
        <p:spPr>
          <a:xfrm>
            <a:off x="310601" y="333201"/>
            <a:ext cx="11250084" cy="932567"/>
          </a:xfrm>
        </p:spPr>
        <p:txBody>
          <a:bodyPr lIns="0" tIns="0" rIns="0" bIns="0" anchor="t" anchorCtr="0">
            <a:normAutofit/>
          </a:bodyPr>
          <a:lstStyle>
            <a:lvl1pPr algn="l">
              <a:lnSpc>
                <a:spcPts val="2667"/>
              </a:lnSpc>
              <a:spcBef>
                <a:spcPts val="0"/>
              </a:spcBef>
              <a:defRPr sz="2667" b="1" cap="none" baseline="0"/>
            </a:lvl1pPr>
          </a:lstStyle>
          <a:p>
            <a:r>
              <a:rPr lang="en-US"/>
              <a:t>Slide Title</a:t>
            </a:r>
            <a:endParaRPr lang="en-GB"/>
          </a:p>
        </p:txBody>
      </p:sp>
    </p:spTree>
    <p:extLst>
      <p:ext uri="{BB962C8B-B14F-4D97-AF65-F5344CB8AC3E}">
        <p14:creationId xmlns:p14="http://schemas.microsoft.com/office/powerpoint/2010/main" val="3427723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s and Text ">
    <p:spTree>
      <p:nvGrpSpPr>
        <p:cNvPr id="1" name=""/>
        <p:cNvGrpSpPr/>
        <p:nvPr/>
      </p:nvGrpSpPr>
      <p:grpSpPr>
        <a:xfrm>
          <a:off x="0" y="0"/>
          <a:ext cx="0" cy="0"/>
          <a:chOff x="0" y="0"/>
          <a:chExt cx="0" cy="0"/>
        </a:xfrm>
      </p:grpSpPr>
      <p:sp>
        <p:nvSpPr>
          <p:cNvPr id="13" name="Content Placeholder 13"/>
          <p:cNvSpPr>
            <a:spLocks noGrp="1"/>
          </p:cNvSpPr>
          <p:nvPr>
            <p:ph sz="quarter" idx="18"/>
          </p:nvPr>
        </p:nvSpPr>
        <p:spPr>
          <a:xfrm>
            <a:off x="312000" y="1315200"/>
            <a:ext cx="5496133" cy="2112101"/>
          </a:xfrm>
        </p:spPr>
        <p:txBody>
          <a:bodyPr/>
          <a:lstStyle>
            <a:lvl1pPr marL="0" indent="0">
              <a:lnSpc>
                <a:spcPts val="2133"/>
              </a:lnSpc>
              <a:buNone/>
              <a:defRPr sz="1800" b="1"/>
            </a:lvl1pPr>
            <a:lvl2pPr marL="0" indent="0">
              <a:lnSpc>
                <a:spcPts val="2133"/>
              </a:lnSpc>
              <a:buFont typeface="Calibri" panose="020F0502020204030204" pitchFamily="34" charset="0"/>
              <a:buNone/>
              <a:defRPr sz="1800"/>
            </a:lvl2pPr>
            <a:lvl3pPr marL="239994" indent="-239178">
              <a:lnSpc>
                <a:spcPts val="2133"/>
              </a:lnSpc>
              <a:buFont typeface="Calibri" panose="020F0502020204030204" pitchFamily="34" charset="0"/>
              <a:buChar char="–"/>
              <a:defRPr sz="1800"/>
            </a:lvl3pPr>
            <a:lvl4pPr marL="478355" indent="-239994">
              <a:lnSpc>
                <a:spcPts val="2133"/>
              </a:lnSpc>
              <a:buFont typeface="Calibri" panose="020F0502020204030204" pitchFamily="34" charset="0"/>
              <a:buChar char="–"/>
              <a:defRPr sz="1800"/>
            </a:lvl4pPr>
            <a:lvl5pPr marL="719982" indent="-239994">
              <a:lnSpc>
                <a:spcPts val="2133"/>
              </a:lnSpc>
              <a:buFont typeface="Calibri" panose="020F050202020403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13"/>
          <p:cNvSpPr>
            <a:spLocks noGrp="1"/>
          </p:cNvSpPr>
          <p:nvPr>
            <p:ph sz="quarter" idx="19"/>
          </p:nvPr>
        </p:nvSpPr>
        <p:spPr>
          <a:xfrm>
            <a:off x="5999989" y="1315200"/>
            <a:ext cx="5567595" cy="2112101"/>
          </a:xfrm>
        </p:spPr>
        <p:txBody>
          <a:bodyPr/>
          <a:lstStyle>
            <a:lvl1pPr marL="0" indent="0">
              <a:lnSpc>
                <a:spcPts val="2133"/>
              </a:lnSpc>
              <a:buNone/>
              <a:defRPr sz="1800" b="1"/>
            </a:lvl1pPr>
            <a:lvl2pPr marL="0" indent="0">
              <a:lnSpc>
                <a:spcPts val="2133"/>
              </a:lnSpc>
              <a:buFont typeface="Calibri" panose="020F0502020204030204" pitchFamily="34" charset="0"/>
              <a:buNone/>
              <a:defRPr sz="1800"/>
            </a:lvl2pPr>
            <a:lvl3pPr marL="239994" indent="-239178">
              <a:lnSpc>
                <a:spcPts val="2133"/>
              </a:lnSpc>
              <a:buFont typeface="Calibri" panose="020F0502020204030204" pitchFamily="34" charset="0"/>
              <a:buChar char="–"/>
              <a:defRPr sz="1800"/>
            </a:lvl3pPr>
            <a:lvl4pPr marL="478355" indent="-239994">
              <a:lnSpc>
                <a:spcPts val="2133"/>
              </a:lnSpc>
              <a:buFont typeface="Calibri" panose="020F0502020204030204" pitchFamily="34" charset="0"/>
              <a:buChar char="–"/>
              <a:defRPr sz="1800"/>
            </a:lvl4pPr>
            <a:lvl5pPr marL="719982" indent="-239994">
              <a:lnSpc>
                <a:spcPts val="2133"/>
              </a:lnSpc>
              <a:buFont typeface="Calibri" panose="020F050202020403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13"/>
          <p:cNvSpPr>
            <a:spLocks noGrp="1"/>
          </p:cNvSpPr>
          <p:nvPr>
            <p:ph sz="quarter" idx="14"/>
          </p:nvPr>
        </p:nvSpPr>
        <p:spPr>
          <a:xfrm>
            <a:off x="312000" y="3767999"/>
            <a:ext cx="5496133" cy="2349167"/>
          </a:xfrm>
        </p:spPr>
        <p:txBody>
          <a:bodyPr/>
          <a:lstStyle>
            <a:lvl1pPr marL="0" indent="0">
              <a:lnSpc>
                <a:spcPts val="2133"/>
              </a:lnSpc>
              <a:buNone/>
              <a:defRPr sz="1800" b="1"/>
            </a:lvl1pPr>
            <a:lvl2pPr marL="0" indent="0">
              <a:lnSpc>
                <a:spcPts val="2133"/>
              </a:lnSpc>
              <a:buFont typeface="Calibri" panose="020F0502020204030204" pitchFamily="34" charset="0"/>
              <a:buNone/>
              <a:defRPr sz="1800"/>
            </a:lvl2pPr>
            <a:lvl3pPr marL="239994" indent="-239178">
              <a:lnSpc>
                <a:spcPts val="2133"/>
              </a:lnSpc>
              <a:buFont typeface="Calibri" panose="020F0502020204030204" pitchFamily="34" charset="0"/>
              <a:buChar char="–"/>
              <a:defRPr sz="1800"/>
            </a:lvl3pPr>
            <a:lvl4pPr marL="478355" indent="-239994">
              <a:lnSpc>
                <a:spcPts val="2133"/>
              </a:lnSpc>
              <a:buFont typeface="Calibri" panose="020F0502020204030204" pitchFamily="34" charset="0"/>
              <a:buChar char="–"/>
              <a:defRPr sz="1800"/>
            </a:lvl4pPr>
            <a:lvl5pPr marL="719982" indent="-239994">
              <a:lnSpc>
                <a:spcPts val="2133"/>
              </a:lnSpc>
              <a:buFont typeface="Calibri" panose="020F050202020403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3"/>
          <p:cNvSpPr>
            <a:spLocks noGrp="1"/>
          </p:cNvSpPr>
          <p:nvPr>
            <p:ph sz="quarter" idx="17"/>
          </p:nvPr>
        </p:nvSpPr>
        <p:spPr>
          <a:xfrm>
            <a:off x="5999989" y="3767999"/>
            <a:ext cx="5567595" cy="2349167"/>
          </a:xfrm>
        </p:spPr>
        <p:txBody>
          <a:bodyPr/>
          <a:lstStyle>
            <a:lvl1pPr marL="0" indent="0">
              <a:lnSpc>
                <a:spcPts val="2133"/>
              </a:lnSpc>
              <a:buNone/>
              <a:defRPr sz="1800" b="1"/>
            </a:lvl1pPr>
            <a:lvl2pPr marL="0" indent="0">
              <a:lnSpc>
                <a:spcPts val="2133"/>
              </a:lnSpc>
              <a:buFont typeface="Calibri" panose="020F0502020204030204" pitchFamily="34" charset="0"/>
              <a:buNone/>
              <a:defRPr sz="1800"/>
            </a:lvl2pPr>
            <a:lvl3pPr marL="239994" indent="-239178">
              <a:lnSpc>
                <a:spcPts val="2133"/>
              </a:lnSpc>
              <a:buFont typeface="Calibri" panose="020F0502020204030204" pitchFamily="34" charset="0"/>
              <a:buChar char="–"/>
              <a:defRPr sz="1800"/>
            </a:lvl3pPr>
            <a:lvl4pPr marL="478355" indent="-239994">
              <a:lnSpc>
                <a:spcPts val="2133"/>
              </a:lnSpc>
              <a:buFont typeface="Calibri" panose="020F0502020204030204" pitchFamily="34" charset="0"/>
              <a:buChar char="–"/>
              <a:defRPr sz="1800"/>
            </a:lvl4pPr>
            <a:lvl5pPr marL="719982" indent="-239994">
              <a:lnSpc>
                <a:spcPts val="2133"/>
              </a:lnSpc>
              <a:buFont typeface="Calibri" panose="020F050202020403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oter Placeholder 2">
            <a:extLst>
              <a:ext uri="{FF2B5EF4-FFF2-40B4-BE49-F238E27FC236}">
                <a16:creationId xmlns:a16="http://schemas.microsoft.com/office/drawing/2014/main" id="{86865402-09AB-6E42-B92F-B38A3A35D872}"/>
              </a:ext>
              <a:ext uri="{C183D7F6-B498-43B3-948B-1728B52AA6E4}">
                <adec:decorative xmlns:adec="http://schemas.microsoft.com/office/drawing/2017/decorative" val="1"/>
              </a:ext>
            </a:extLst>
          </p:cNvPr>
          <p:cNvSpPr>
            <a:spLocks noGrp="1"/>
          </p:cNvSpPr>
          <p:nvPr>
            <p:ph type="ftr" sz="quarter" idx="10"/>
          </p:nvPr>
        </p:nvSpPr>
        <p:spPr>
          <a:xfrm>
            <a:off x="312000" y="6356351"/>
            <a:ext cx="10248501" cy="365125"/>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11" name="Title 1">
            <a:extLst>
              <a:ext uri="{FF2B5EF4-FFF2-40B4-BE49-F238E27FC236}">
                <a16:creationId xmlns:a16="http://schemas.microsoft.com/office/drawing/2014/main" id="{BFC11F3F-B757-9441-BCF0-F07A1DF6C9E3}"/>
              </a:ext>
            </a:extLst>
          </p:cNvPr>
          <p:cNvSpPr>
            <a:spLocks noGrp="1"/>
          </p:cNvSpPr>
          <p:nvPr>
            <p:ph type="title" hasCustomPrompt="1"/>
          </p:nvPr>
        </p:nvSpPr>
        <p:spPr>
          <a:xfrm>
            <a:off x="310601" y="333201"/>
            <a:ext cx="11250084" cy="932567"/>
          </a:xfrm>
        </p:spPr>
        <p:txBody>
          <a:bodyPr lIns="0" tIns="0" rIns="0" bIns="0" anchor="t" anchorCtr="0">
            <a:normAutofit/>
          </a:bodyPr>
          <a:lstStyle>
            <a:lvl1pPr algn="l">
              <a:lnSpc>
                <a:spcPts val="2667"/>
              </a:lnSpc>
              <a:spcBef>
                <a:spcPts val="0"/>
              </a:spcBef>
              <a:defRPr sz="2667" b="1" cap="none" baseline="0"/>
            </a:lvl1pPr>
          </a:lstStyle>
          <a:p>
            <a:r>
              <a:rPr lang="en-US"/>
              <a:t>Slide Title</a:t>
            </a:r>
            <a:endParaRPr lang="en-GB"/>
          </a:p>
        </p:txBody>
      </p:sp>
    </p:spTree>
    <p:extLst>
      <p:ext uri="{BB962C8B-B14F-4D97-AF65-F5344CB8AC3E}">
        <p14:creationId xmlns:p14="http://schemas.microsoft.com/office/powerpoint/2010/main" val="2296372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Content Placeholder 13"/>
          <p:cNvSpPr>
            <a:spLocks noGrp="1"/>
          </p:cNvSpPr>
          <p:nvPr>
            <p:ph sz="quarter" idx="14"/>
          </p:nvPr>
        </p:nvSpPr>
        <p:spPr>
          <a:xfrm>
            <a:off x="312000" y="1316567"/>
            <a:ext cx="5496133" cy="4800599"/>
          </a:xfrm>
        </p:spPr>
        <p:txBody>
          <a:bodyPr/>
          <a:lstStyle>
            <a:lvl1pPr marL="0" indent="0">
              <a:lnSpc>
                <a:spcPts val="2133"/>
              </a:lnSpc>
              <a:buNone/>
              <a:defRPr sz="1800" b="1"/>
            </a:lvl1pPr>
            <a:lvl2pPr marL="0" indent="0">
              <a:lnSpc>
                <a:spcPts val="2133"/>
              </a:lnSpc>
              <a:buFont typeface="Calibri" panose="020F0502020204030204" pitchFamily="34" charset="0"/>
              <a:buNone/>
              <a:defRPr sz="1800"/>
            </a:lvl2pPr>
            <a:lvl3pPr marL="239994" indent="-239178">
              <a:lnSpc>
                <a:spcPts val="2133"/>
              </a:lnSpc>
              <a:buFont typeface="Calibri" panose="020F0502020204030204" pitchFamily="34" charset="0"/>
              <a:buChar char="–"/>
              <a:defRPr sz="1800"/>
            </a:lvl3pPr>
            <a:lvl4pPr marL="478355" indent="-239994">
              <a:lnSpc>
                <a:spcPts val="2133"/>
              </a:lnSpc>
              <a:buFont typeface="Calibri" panose="020F0502020204030204" pitchFamily="34" charset="0"/>
              <a:buChar char="–"/>
              <a:defRPr sz="1800"/>
            </a:lvl4pPr>
            <a:lvl5pPr marL="719982" indent="-239994">
              <a:lnSpc>
                <a:spcPts val="2133"/>
              </a:lnSpc>
              <a:buFont typeface="Calibri" panose="020F050202020403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3"/>
          <p:cNvSpPr>
            <a:spLocks noGrp="1"/>
          </p:cNvSpPr>
          <p:nvPr>
            <p:ph sz="quarter" idx="17"/>
          </p:nvPr>
        </p:nvSpPr>
        <p:spPr>
          <a:xfrm>
            <a:off x="6000751" y="1316567"/>
            <a:ext cx="5613996" cy="4800599"/>
          </a:xfrm>
        </p:spPr>
        <p:txBody>
          <a:bodyPr/>
          <a:lstStyle>
            <a:lvl1pPr marL="0" indent="0">
              <a:lnSpc>
                <a:spcPts val="2133"/>
              </a:lnSpc>
              <a:buNone/>
              <a:defRPr sz="1800" b="1"/>
            </a:lvl1pPr>
            <a:lvl2pPr marL="0" indent="0">
              <a:lnSpc>
                <a:spcPts val="2133"/>
              </a:lnSpc>
              <a:buFont typeface="Calibri" panose="020F0502020204030204" pitchFamily="34" charset="0"/>
              <a:buNone/>
              <a:defRPr sz="1800"/>
            </a:lvl2pPr>
            <a:lvl3pPr marL="239994" indent="-239178">
              <a:lnSpc>
                <a:spcPts val="2133"/>
              </a:lnSpc>
              <a:buFont typeface="Calibri" panose="020F0502020204030204" pitchFamily="34" charset="0"/>
              <a:buChar char="–"/>
              <a:defRPr sz="1800"/>
            </a:lvl3pPr>
            <a:lvl4pPr marL="478355" indent="-239994">
              <a:lnSpc>
                <a:spcPts val="2133"/>
              </a:lnSpc>
              <a:buFont typeface="Calibri" panose="020F0502020204030204" pitchFamily="34" charset="0"/>
              <a:buChar char="–"/>
              <a:defRPr sz="1800"/>
            </a:lvl4pPr>
            <a:lvl5pPr marL="719982" indent="-239994">
              <a:lnSpc>
                <a:spcPts val="2133"/>
              </a:lnSpc>
              <a:buFont typeface="Calibri" panose="020F050202020403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ooter Placeholder 2">
            <a:extLst>
              <a:ext uri="{FF2B5EF4-FFF2-40B4-BE49-F238E27FC236}">
                <a16:creationId xmlns:a16="http://schemas.microsoft.com/office/drawing/2014/main" id="{8D4D3896-89DF-784C-8D38-9C4D97F23C39}"/>
              </a:ext>
              <a:ext uri="{C183D7F6-B498-43B3-948B-1728B52AA6E4}">
                <adec:decorative xmlns:adec="http://schemas.microsoft.com/office/drawing/2017/decorative" val="1"/>
              </a:ext>
            </a:extLst>
          </p:cNvPr>
          <p:cNvSpPr>
            <a:spLocks noGrp="1"/>
          </p:cNvSpPr>
          <p:nvPr>
            <p:ph type="ftr" sz="quarter" idx="10"/>
          </p:nvPr>
        </p:nvSpPr>
        <p:spPr>
          <a:xfrm>
            <a:off x="312000" y="6356351"/>
            <a:ext cx="10248501" cy="365125"/>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11" name="Title 1">
            <a:extLst>
              <a:ext uri="{FF2B5EF4-FFF2-40B4-BE49-F238E27FC236}">
                <a16:creationId xmlns:a16="http://schemas.microsoft.com/office/drawing/2014/main" id="{7877960D-6F48-B34C-A702-9C399DDDF017}"/>
              </a:ext>
            </a:extLst>
          </p:cNvPr>
          <p:cNvSpPr>
            <a:spLocks noGrp="1"/>
          </p:cNvSpPr>
          <p:nvPr>
            <p:ph type="title" hasCustomPrompt="1"/>
          </p:nvPr>
        </p:nvSpPr>
        <p:spPr>
          <a:xfrm>
            <a:off x="310601" y="333201"/>
            <a:ext cx="11250084" cy="932567"/>
          </a:xfrm>
        </p:spPr>
        <p:txBody>
          <a:bodyPr lIns="0" tIns="0" rIns="0" bIns="0" anchor="t" anchorCtr="0">
            <a:normAutofit/>
          </a:bodyPr>
          <a:lstStyle>
            <a:lvl1pPr algn="l">
              <a:lnSpc>
                <a:spcPts val="2667"/>
              </a:lnSpc>
              <a:spcBef>
                <a:spcPts val="0"/>
              </a:spcBef>
              <a:defRPr sz="2667" b="1" cap="none" baseline="0"/>
            </a:lvl1pPr>
          </a:lstStyle>
          <a:p>
            <a:r>
              <a:rPr lang="en-US"/>
              <a:t>Slide Title</a:t>
            </a:r>
            <a:endParaRPr lang="en-GB"/>
          </a:p>
        </p:txBody>
      </p:sp>
    </p:spTree>
    <p:extLst>
      <p:ext uri="{BB962C8B-B14F-4D97-AF65-F5344CB8AC3E}">
        <p14:creationId xmlns:p14="http://schemas.microsoft.com/office/powerpoint/2010/main" val="3808567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Option 5 Green">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B5D7302D-1995-3244-AE9A-AF35EA94B3D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19310"/>
            <a:ext cx="12192000" cy="6850575"/>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5361" y="256857"/>
            <a:ext cx="1146436" cy="606936"/>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5184960" y="2961600"/>
            <a:ext cx="6623040" cy="1656000"/>
          </a:xfrm>
          <a:solidFill>
            <a:srgbClr val="00A068"/>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5642902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evron etc ">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46ED22D-AC95-FE4D-901B-E1150775F49C}"/>
              </a:ext>
            </a:extLst>
          </p:cNvPr>
          <p:cNvSpPr>
            <a:spLocks noGrp="1"/>
          </p:cNvSpPr>
          <p:nvPr>
            <p:ph type="title" hasCustomPrompt="1"/>
          </p:nvPr>
        </p:nvSpPr>
        <p:spPr>
          <a:xfrm>
            <a:off x="310601" y="333201"/>
            <a:ext cx="11250084" cy="932567"/>
          </a:xfrm>
        </p:spPr>
        <p:txBody>
          <a:bodyPr lIns="0" tIns="0" rIns="0" bIns="0" anchor="t" anchorCtr="0">
            <a:normAutofit/>
          </a:bodyPr>
          <a:lstStyle>
            <a:lvl1pPr algn="l">
              <a:lnSpc>
                <a:spcPts val="2667"/>
              </a:lnSpc>
              <a:spcBef>
                <a:spcPts val="0"/>
              </a:spcBef>
              <a:defRPr sz="2667" b="1" cap="none" baseline="0"/>
            </a:lvl1pPr>
          </a:lstStyle>
          <a:p>
            <a:r>
              <a:rPr lang="en-US"/>
              <a:t>Slide Title</a:t>
            </a:r>
            <a:endParaRPr lang="en-GB"/>
          </a:p>
        </p:txBody>
      </p:sp>
      <p:sp>
        <p:nvSpPr>
          <p:cNvPr id="8" name="Content Placeholder 13"/>
          <p:cNvSpPr>
            <a:spLocks noGrp="1"/>
          </p:cNvSpPr>
          <p:nvPr>
            <p:ph sz="quarter" idx="14"/>
          </p:nvPr>
        </p:nvSpPr>
        <p:spPr>
          <a:xfrm>
            <a:off x="335360" y="3767999"/>
            <a:ext cx="3360373" cy="2349167"/>
          </a:xfrm>
        </p:spPr>
        <p:txBody>
          <a:bodyPr/>
          <a:lstStyle>
            <a:lvl1pPr marL="0" indent="0">
              <a:lnSpc>
                <a:spcPts val="2133"/>
              </a:lnSpc>
              <a:buNone/>
              <a:defRPr sz="1800" b="1"/>
            </a:lvl1pPr>
            <a:lvl2pPr marL="0" indent="0">
              <a:lnSpc>
                <a:spcPts val="2133"/>
              </a:lnSpc>
              <a:buFont typeface="Calibri" panose="020F0502020204030204" pitchFamily="34" charset="0"/>
              <a:buNone/>
              <a:defRPr sz="1800"/>
            </a:lvl2pPr>
            <a:lvl3pPr marL="239994" indent="-239178">
              <a:lnSpc>
                <a:spcPts val="2133"/>
              </a:lnSpc>
              <a:buFont typeface="Calibri" panose="020F0502020204030204" pitchFamily="34" charset="0"/>
              <a:buChar char="–"/>
              <a:defRPr sz="1800"/>
            </a:lvl3pPr>
            <a:lvl4pPr marL="478355" indent="-239994">
              <a:lnSpc>
                <a:spcPts val="2133"/>
              </a:lnSpc>
              <a:buFont typeface="Calibri" panose="020F0502020204030204" pitchFamily="34" charset="0"/>
              <a:buChar char="–"/>
              <a:defRPr sz="1800"/>
            </a:lvl4pPr>
            <a:lvl5pPr marL="719982" indent="-239994">
              <a:lnSpc>
                <a:spcPts val="2133"/>
              </a:lnSpc>
              <a:buFont typeface="Calibri" panose="020F050202020403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13"/>
          <p:cNvSpPr>
            <a:spLocks noGrp="1"/>
          </p:cNvSpPr>
          <p:nvPr>
            <p:ph sz="quarter" idx="15"/>
          </p:nvPr>
        </p:nvSpPr>
        <p:spPr>
          <a:xfrm>
            <a:off x="4405739" y="3767999"/>
            <a:ext cx="3350400" cy="2349167"/>
          </a:xfrm>
        </p:spPr>
        <p:txBody>
          <a:bodyPr/>
          <a:lstStyle>
            <a:lvl1pPr marL="0" indent="0">
              <a:lnSpc>
                <a:spcPts val="2133"/>
              </a:lnSpc>
              <a:buNone/>
              <a:defRPr sz="1800" b="1"/>
            </a:lvl1pPr>
            <a:lvl2pPr marL="0" indent="0">
              <a:lnSpc>
                <a:spcPts val="2133"/>
              </a:lnSpc>
              <a:buFont typeface="Calibri" panose="020F0502020204030204" pitchFamily="34" charset="0"/>
              <a:buNone/>
              <a:defRPr sz="1800"/>
            </a:lvl2pPr>
            <a:lvl3pPr marL="239994" indent="-239178">
              <a:lnSpc>
                <a:spcPts val="2133"/>
              </a:lnSpc>
              <a:buFont typeface="Calibri" panose="020F0502020204030204" pitchFamily="34" charset="0"/>
              <a:buChar char="–"/>
              <a:defRPr sz="1800"/>
            </a:lvl3pPr>
            <a:lvl4pPr marL="478355" indent="-239994">
              <a:lnSpc>
                <a:spcPts val="2133"/>
              </a:lnSpc>
              <a:buFont typeface="Calibri" panose="020F0502020204030204" pitchFamily="34" charset="0"/>
              <a:buChar char="–"/>
              <a:defRPr sz="1800"/>
            </a:lvl4pPr>
            <a:lvl5pPr marL="719982" indent="-239994">
              <a:lnSpc>
                <a:spcPts val="2133"/>
              </a:lnSpc>
              <a:buFont typeface="Calibri" panose="020F050202020403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3"/>
          <p:cNvSpPr>
            <a:spLocks noGrp="1"/>
          </p:cNvSpPr>
          <p:nvPr>
            <p:ph sz="quarter" idx="16"/>
          </p:nvPr>
        </p:nvSpPr>
        <p:spPr>
          <a:xfrm>
            <a:off x="8466143" y="3767999"/>
            <a:ext cx="3351208" cy="2349167"/>
          </a:xfrm>
        </p:spPr>
        <p:txBody>
          <a:bodyPr/>
          <a:lstStyle>
            <a:lvl1pPr marL="0" indent="0">
              <a:lnSpc>
                <a:spcPts val="2133"/>
              </a:lnSpc>
              <a:buNone/>
              <a:defRPr sz="1800" b="1"/>
            </a:lvl1pPr>
            <a:lvl2pPr marL="0" indent="0">
              <a:lnSpc>
                <a:spcPts val="2133"/>
              </a:lnSpc>
              <a:buFont typeface="Calibri" panose="020F0502020204030204" pitchFamily="34" charset="0"/>
              <a:buNone/>
              <a:defRPr sz="1800"/>
            </a:lvl2pPr>
            <a:lvl3pPr marL="239994" indent="-239178">
              <a:lnSpc>
                <a:spcPts val="2133"/>
              </a:lnSpc>
              <a:buFont typeface="Calibri" panose="020F0502020204030204" pitchFamily="34" charset="0"/>
              <a:buChar char="–"/>
              <a:defRPr sz="1800"/>
            </a:lvl3pPr>
            <a:lvl4pPr marL="478355" indent="-239994">
              <a:lnSpc>
                <a:spcPts val="2133"/>
              </a:lnSpc>
              <a:buFont typeface="Calibri" panose="020F0502020204030204" pitchFamily="34" charset="0"/>
              <a:buChar char="–"/>
              <a:defRPr sz="1800"/>
            </a:lvl4pPr>
            <a:lvl5pPr marL="719982" indent="-239994">
              <a:lnSpc>
                <a:spcPts val="2133"/>
              </a:lnSpc>
              <a:buFont typeface="Calibri" panose="020F050202020403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Footer Placeholder 2">
            <a:extLst>
              <a:ext uri="{FF2B5EF4-FFF2-40B4-BE49-F238E27FC236}">
                <a16:creationId xmlns:a16="http://schemas.microsoft.com/office/drawing/2014/main" id="{6129AFD6-AF4F-FA4C-BEB4-49138E48F45D}"/>
              </a:ext>
              <a:ext uri="{C183D7F6-B498-43B3-948B-1728B52AA6E4}">
                <adec:decorative xmlns:adec="http://schemas.microsoft.com/office/drawing/2017/decorative" val="1"/>
              </a:ext>
            </a:extLst>
          </p:cNvPr>
          <p:cNvSpPr>
            <a:spLocks noGrp="1"/>
          </p:cNvSpPr>
          <p:nvPr>
            <p:ph type="ftr" sz="quarter" idx="10"/>
          </p:nvPr>
        </p:nvSpPr>
        <p:spPr>
          <a:xfrm>
            <a:off x="312000" y="6356351"/>
            <a:ext cx="10248501" cy="365125"/>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1127092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E51C41"/>
        </a:solidFill>
        <a:effectLst/>
      </p:bgPr>
    </p:bg>
    <p:spTree>
      <p:nvGrpSpPr>
        <p:cNvPr id="1" name=""/>
        <p:cNvGrpSpPr/>
        <p:nvPr/>
      </p:nvGrpSpPr>
      <p:grpSpPr>
        <a:xfrm>
          <a:off x="0" y="0"/>
          <a:ext cx="0" cy="0"/>
          <a:chOff x="0" y="0"/>
          <a:chExt cx="0" cy="0"/>
        </a:xfrm>
      </p:grpSpPr>
      <p:pic>
        <p:nvPicPr>
          <p:cNvPr id="11" name="Logo" descr="Education and Training Foundation Logo">
            <a:extLst>
              <a:ext uri="{FF2B5EF4-FFF2-40B4-BE49-F238E27FC236}">
                <a16:creationId xmlns:a16="http://schemas.microsoft.com/office/drawing/2014/main" id="{7D7663F1-DFD6-1A44-A50B-2ABF86AF494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8084" y="385109"/>
            <a:ext cx="1189913" cy="629955"/>
          </a:xfrm>
          <a:prstGeom prst="rect">
            <a:avLst/>
          </a:prstGeom>
        </p:spPr>
      </p:pic>
      <p:sp>
        <p:nvSpPr>
          <p:cNvPr id="17" name="Rectangle 16">
            <a:extLst>
              <a:ext uri="{FF2B5EF4-FFF2-40B4-BE49-F238E27FC236}">
                <a16:creationId xmlns:a16="http://schemas.microsoft.com/office/drawing/2014/main" id="{69A22DD6-14BC-CF43-9722-8BD9FD568B61}"/>
              </a:ext>
              <a:ext uri="{C183D7F6-B498-43B3-948B-1728B52AA6E4}">
                <adec:decorative xmlns:adec="http://schemas.microsoft.com/office/drawing/2017/decorative" val="1"/>
              </a:ext>
            </a:extLst>
          </p:cNvPr>
          <p:cNvSpPr/>
          <p:nvPr userDrawn="1"/>
        </p:nvSpPr>
        <p:spPr>
          <a:xfrm>
            <a:off x="3273591" y="4344000"/>
            <a:ext cx="8534407" cy="2136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192000" bIns="96000" rtlCol="0" anchor="ctr"/>
          <a:lstStyle/>
          <a:p>
            <a:pPr algn="l">
              <a:lnSpc>
                <a:spcPts val="6000"/>
              </a:lnSpc>
            </a:pPr>
            <a:endParaRPr lang="en-GB" sz="6000" b="0"/>
          </a:p>
        </p:txBody>
      </p:sp>
      <p:sp>
        <p:nvSpPr>
          <p:cNvPr id="18" name="Rectangle 17">
            <a:extLst>
              <a:ext uri="{FF2B5EF4-FFF2-40B4-BE49-F238E27FC236}">
                <a16:creationId xmlns:a16="http://schemas.microsoft.com/office/drawing/2014/main" id="{933E0F30-4DD6-0F46-9159-49E2CB38564A}"/>
              </a:ext>
              <a:ext uri="{C183D7F6-B498-43B3-948B-1728B52AA6E4}">
                <adec:decorative xmlns:adec="http://schemas.microsoft.com/office/drawing/2017/decorative" val="1"/>
              </a:ext>
            </a:extLst>
          </p:cNvPr>
          <p:cNvSpPr/>
          <p:nvPr userDrawn="1"/>
        </p:nvSpPr>
        <p:spPr>
          <a:xfrm>
            <a:off x="3260161" y="1940640"/>
            <a:ext cx="8546640" cy="21096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Subtitle 1">
            <a:extLst>
              <a:ext uri="{FF2B5EF4-FFF2-40B4-BE49-F238E27FC236}">
                <a16:creationId xmlns:a16="http://schemas.microsoft.com/office/drawing/2014/main" id="{C54FB554-6C0F-7F41-B3B1-73F3D30F82BD}"/>
              </a:ext>
            </a:extLst>
          </p:cNvPr>
          <p:cNvSpPr>
            <a:spLocks noGrp="1"/>
          </p:cNvSpPr>
          <p:nvPr>
            <p:ph type="ctrTitle" hasCustomPrompt="1"/>
          </p:nvPr>
        </p:nvSpPr>
        <p:spPr>
          <a:xfrm>
            <a:off x="3263040" y="1940641"/>
            <a:ext cx="8209557" cy="464753"/>
          </a:xfrm>
          <a:solidFill>
            <a:schemeClr val="bg1"/>
          </a:solidFill>
        </p:spPr>
        <p:txBody>
          <a:bodyPr lIns="144000" tIns="126000" rIns="0" bIns="36000" anchor="t">
            <a:noAutofit/>
          </a:bodyPr>
          <a:lstStyle>
            <a:lvl1pPr algn="l">
              <a:lnSpc>
                <a:spcPts val="2533"/>
              </a:lnSpc>
              <a:defRPr sz="2133" b="1" cap="none" baseline="0">
                <a:solidFill>
                  <a:schemeClr val="tx1"/>
                </a:solidFill>
              </a:defRPr>
            </a:lvl1pPr>
          </a:lstStyle>
          <a:p>
            <a:r>
              <a:rPr lang="en-US"/>
              <a:t>Name Surname</a:t>
            </a:r>
            <a:endParaRPr lang="en-GB"/>
          </a:p>
        </p:txBody>
      </p:sp>
      <p:sp>
        <p:nvSpPr>
          <p:cNvPr id="20" name="Subtitle 2">
            <a:extLst>
              <a:ext uri="{FF2B5EF4-FFF2-40B4-BE49-F238E27FC236}">
                <a16:creationId xmlns:a16="http://schemas.microsoft.com/office/drawing/2014/main" id="{19081514-9C2F-EE48-B61F-88BD493A9F3E}"/>
              </a:ext>
            </a:extLst>
          </p:cNvPr>
          <p:cNvSpPr>
            <a:spLocks noGrp="1"/>
          </p:cNvSpPr>
          <p:nvPr>
            <p:ph type="subTitle" idx="1" hasCustomPrompt="1"/>
          </p:nvPr>
        </p:nvSpPr>
        <p:spPr>
          <a:xfrm>
            <a:off x="3261360" y="2499837"/>
            <a:ext cx="8209557" cy="358643"/>
          </a:xfrm>
          <a:noFill/>
        </p:spPr>
        <p:txBody>
          <a:bodyPr lIns="144000" tIns="0" bIns="0" anchor="t" anchorCtr="0">
            <a:normAutofit/>
          </a:bodyPr>
          <a:lstStyle>
            <a:lvl1pPr marL="0" indent="0" algn="l" defTabSz="1219170" rtl="0" eaLnBrk="1" latinLnBrk="0" hangingPunct="1">
              <a:lnSpc>
                <a:spcPts val="2533"/>
              </a:lnSpc>
              <a:spcBef>
                <a:spcPct val="0"/>
              </a:spcBef>
              <a:buNone/>
              <a:defRPr lang="en-GB" sz="2133" b="0" kern="1200" cap="none" baseline="0" dirty="0">
                <a:solidFill>
                  <a:schemeClr val="tx1"/>
                </a:solidFill>
                <a:latin typeface="+mj-lt"/>
                <a:ea typeface="+mj-ea"/>
                <a:cs typeface="+mj-c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Name@email.com</a:t>
            </a:r>
            <a:endParaRPr lang="en-GB"/>
          </a:p>
        </p:txBody>
      </p:sp>
      <p:sp>
        <p:nvSpPr>
          <p:cNvPr id="21" name="Web address" descr="www.ETFOUNDATION.CO.UK&#10;">
            <a:extLst>
              <a:ext uri="{FF2B5EF4-FFF2-40B4-BE49-F238E27FC236}">
                <a16:creationId xmlns:a16="http://schemas.microsoft.com/office/drawing/2014/main" id="{222C9268-0E9F-7F4E-AC14-BE45FFB3CD00}"/>
              </a:ext>
            </a:extLst>
          </p:cNvPr>
          <p:cNvSpPr txBox="1"/>
          <p:nvPr userDrawn="1"/>
        </p:nvSpPr>
        <p:spPr>
          <a:xfrm>
            <a:off x="3263040" y="3429000"/>
            <a:ext cx="6671707" cy="621275"/>
          </a:xfrm>
          <a:prstGeom prst="rect">
            <a:avLst/>
          </a:prstGeom>
          <a:solidFill>
            <a:schemeClr val="bg1"/>
          </a:solidFill>
        </p:spPr>
        <p:txBody>
          <a:bodyPr wrap="square" lIns="192000" bIns="144000" rtlCol="0" anchor="b" anchorCtr="0">
            <a:noAutofit/>
          </a:bodyPr>
          <a:lstStyle/>
          <a:p>
            <a:r>
              <a:rPr lang="en-GB" sz="2400">
                <a:solidFill>
                  <a:schemeClr val="tx1"/>
                </a:solidFill>
                <a:hlinkClick r:id="rId3">
                  <a:extLst>
                    <a:ext uri="{A12FA001-AC4F-418D-AE19-62706E023703}">
                      <ahyp:hlinkClr xmlns:ahyp="http://schemas.microsoft.com/office/drawing/2018/hyperlinkcolor" val="tx"/>
                    </a:ext>
                  </a:extLst>
                </a:hlinkClick>
              </a:rPr>
              <a:t>ETFOUNDATION.CO.UK</a:t>
            </a:r>
            <a:endParaRPr lang="en-GB" sz="2400">
              <a:solidFill>
                <a:schemeClr val="tx1"/>
              </a:solidFill>
            </a:endParaRPr>
          </a:p>
        </p:txBody>
      </p:sp>
      <p:sp>
        <p:nvSpPr>
          <p:cNvPr id="22" name="Thankyou">
            <a:extLst>
              <a:ext uri="{FF2B5EF4-FFF2-40B4-BE49-F238E27FC236}">
                <a16:creationId xmlns:a16="http://schemas.microsoft.com/office/drawing/2014/main" id="{9689DB92-3A2D-2346-92F6-716C7E5B3F6F}"/>
              </a:ext>
              <a:ext uri="{C183D7F6-B498-43B3-948B-1728B52AA6E4}">
                <adec:decorative xmlns:adec="http://schemas.microsoft.com/office/drawing/2017/decorative" val="0"/>
              </a:ext>
            </a:extLst>
          </p:cNvPr>
          <p:cNvSpPr/>
          <p:nvPr userDrawn="1"/>
        </p:nvSpPr>
        <p:spPr>
          <a:xfrm>
            <a:off x="3311692" y="4344000"/>
            <a:ext cx="6215217" cy="2136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192000" bIns="96000" rtlCol="0" anchor="ctr"/>
          <a:lstStyle/>
          <a:p>
            <a:pPr algn="l">
              <a:lnSpc>
                <a:spcPts val="6000"/>
              </a:lnSpc>
            </a:pPr>
            <a:r>
              <a:rPr lang="en-GB" sz="7200" b="1"/>
              <a:t>Thank you</a:t>
            </a:r>
            <a:endParaRPr lang="en-GB" sz="7200" b="1" baseline="0"/>
          </a:p>
          <a:p>
            <a:pPr algn="l">
              <a:lnSpc>
                <a:spcPts val="6000"/>
              </a:lnSpc>
            </a:pPr>
            <a:r>
              <a:rPr lang="en-GB" sz="6000" b="0" baseline="0"/>
              <a:t>Any Questions?</a:t>
            </a:r>
            <a:endParaRPr lang="en-GB" sz="6000" b="0"/>
          </a:p>
        </p:txBody>
      </p:sp>
    </p:spTree>
    <p:extLst>
      <p:ext uri="{BB962C8B-B14F-4D97-AF65-F5344CB8AC3E}">
        <p14:creationId xmlns:p14="http://schemas.microsoft.com/office/powerpoint/2010/main" val="3414260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hank You">
    <p:bg>
      <p:bgPr>
        <a:solidFill>
          <a:srgbClr val="FEB912"/>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8084" y="385109"/>
            <a:ext cx="1189913" cy="629955"/>
          </a:xfrm>
          <a:prstGeom prst="rect">
            <a:avLst/>
          </a:prstGeom>
        </p:spPr>
      </p:pic>
      <p:sp>
        <p:nvSpPr>
          <p:cNvPr id="24" name="Rectangle 23">
            <a:extLst>
              <a:ext uri="{FF2B5EF4-FFF2-40B4-BE49-F238E27FC236}">
                <a16:creationId xmlns:a16="http://schemas.microsoft.com/office/drawing/2014/main" id="{D684C190-08A9-7B48-86BA-207A5256A9CE}"/>
              </a:ext>
              <a:ext uri="{C183D7F6-B498-43B3-948B-1728B52AA6E4}">
                <adec:decorative xmlns:adec="http://schemas.microsoft.com/office/drawing/2017/decorative" val="1"/>
              </a:ext>
            </a:extLst>
          </p:cNvPr>
          <p:cNvSpPr/>
          <p:nvPr userDrawn="1"/>
        </p:nvSpPr>
        <p:spPr>
          <a:xfrm>
            <a:off x="3273591" y="4344000"/>
            <a:ext cx="8534407" cy="2136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192000" bIns="96000" rtlCol="0" anchor="ctr"/>
          <a:lstStyle/>
          <a:p>
            <a:pPr algn="l">
              <a:lnSpc>
                <a:spcPts val="6000"/>
              </a:lnSpc>
            </a:pPr>
            <a:endParaRPr lang="en-GB" sz="6000" b="0"/>
          </a:p>
        </p:txBody>
      </p:sp>
      <p:sp>
        <p:nvSpPr>
          <p:cNvPr id="25" name="Rectangle 24">
            <a:extLst>
              <a:ext uri="{FF2B5EF4-FFF2-40B4-BE49-F238E27FC236}">
                <a16:creationId xmlns:a16="http://schemas.microsoft.com/office/drawing/2014/main" id="{57C51523-08F2-D042-A3E7-DCB147D003E9}"/>
              </a:ext>
              <a:ext uri="{C183D7F6-B498-43B3-948B-1728B52AA6E4}">
                <adec:decorative xmlns:adec="http://schemas.microsoft.com/office/drawing/2017/decorative" val="1"/>
              </a:ext>
            </a:extLst>
          </p:cNvPr>
          <p:cNvSpPr/>
          <p:nvPr userDrawn="1"/>
        </p:nvSpPr>
        <p:spPr>
          <a:xfrm>
            <a:off x="3260161" y="1940640"/>
            <a:ext cx="8546640" cy="21096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Subtitle 1">
            <a:extLst>
              <a:ext uri="{FF2B5EF4-FFF2-40B4-BE49-F238E27FC236}">
                <a16:creationId xmlns:a16="http://schemas.microsoft.com/office/drawing/2014/main" id="{4A885A05-D480-E542-8856-2FDD2356CA07}"/>
              </a:ext>
            </a:extLst>
          </p:cNvPr>
          <p:cNvSpPr>
            <a:spLocks noGrp="1"/>
          </p:cNvSpPr>
          <p:nvPr>
            <p:ph type="ctrTitle" hasCustomPrompt="1"/>
          </p:nvPr>
        </p:nvSpPr>
        <p:spPr>
          <a:xfrm>
            <a:off x="3263040" y="1940641"/>
            <a:ext cx="8209557" cy="464753"/>
          </a:xfrm>
          <a:solidFill>
            <a:schemeClr val="bg1"/>
          </a:solidFill>
        </p:spPr>
        <p:txBody>
          <a:bodyPr lIns="144000" tIns="126000" rIns="0" bIns="36000" anchor="t">
            <a:noAutofit/>
          </a:bodyPr>
          <a:lstStyle>
            <a:lvl1pPr algn="l">
              <a:lnSpc>
                <a:spcPts val="2533"/>
              </a:lnSpc>
              <a:defRPr sz="2133" b="1" cap="none" baseline="0">
                <a:solidFill>
                  <a:schemeClr val="tx1"/>
                </a:solidFill>
              </a:defRPr>
            </a:lvl1pPr>
          </a:lstStyle>
          <a:p>
            <a:r>
              <a:rPr lang="en-US"/>
              <a:t>Name Surname</a:t>
            </a:r>
            <a:endParaRPr lang="en-GB"/>
          </a:p>
        </p:txBody>
      </p:sp>
      <p:sp>
        <p:nvSpPr>
          <p:cNvPr id="27" name="Subtitle 2">
            <a:extLst>
              <a:ext uri="{FF2B5EF4-FFF2-40B4-BE49-F238E27FC236}">
                <a16:creationId xmlns:a16="http://schemas.microsoft.com/office/drawing/2014/main" id="{356FEB21-668E-AA4E-8157-C294F91A2ED1}"/>
              </a:ext>
            </a:extLst>
          </p:cNvPr>
          <p:cNvSpPr>
            <a:spLocks noGrp="1"/>
          </p:cNvSpPr>
          <p:nvPr>
            <p:ph type="subTitle" idx="1" hasCustomPrompt="1"/>
          </p:nvPr>
        </p:nvSpPr>
        <p:spPr>
          <a:xfrm>
            <a:off x="3261360" y="2499837"/>
            <a:ext cx="8209557" cy="358643"/>
          </a:xfrm>
          <a:noFill/>
        </p:spPr>
        <p:txBody>
          <a:bodyPr lIns="144000" tIns="0" bIns="0" anchor="t" anchorCtr="0">
            <a:normAutofit/>
          </a:bodyPr>
          <a:lstStyle>
            <a:lvl1pPr marL="0" indent="0" algn="l" defTabSz="1219170" rtl="0" eaLnBrk="1" latinLnBrk="0" hangingPunct="1">
              <a:lnSpc>
                <a:spcPts val="2533"/>
              </a:lnSpc>
              <a:spcBef>
                <a:spcPct val="0"/>
              </a:spcBef>
              <a:buNone/>
              <a:defRPr lang="en-GB" sz="2133" b="0" kern="1200" cap="none" baseline="0" dirty="0">
                <a:solidFill>
                  <a:schemeClr val="tx1"/>
                </a:solidFill>
                <a:latin typeface="+mj-lt"/>
                <a:ea typeface="+mj-ea"/>
                <a:cs typeface="+mj-c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Name@email.com</a:t>
            </a:r>
            <a:endParaRPr lang="en-GB"/>
          </a:p>
        </p:txBody>
      </p:sp>
      <p:sp>
        <p:nvSpPr>
          <p:cNvPr id="28" name="Web address" descr="www.ETFOUNDATION.CO.UK&#10;">
            <a:extLst>
              <a:ext uri="{FF2B5EF4-FFF2-40B4-BE49-F238E27FC236}">
                <a16:creationId xmlns:a16="http://schemas.microsoft.com/office/drawing/2014/main" id="{EF4484DA-A18B-B644-B29C-6C94F927DB0C}"/>
              </a:ext>
            </a:extLst>
          </p:cNvPr>
          <p:cNvSpPr txBox="1"/>
          <p:nvPr userDrawn="1"/>
        </p:nvSpPr>
        <p:spPr>
          <a:xfrm>
            <a:off x="3263040" y="3429000"/>
            <a:ext cx="6671707" cy="621275"/>
          </a:xfrm>
          <a:prstGeom prst="rect">
            <a:avLst/>
          </a:prstGeom>
          <a:solidFill>
            <a:schemeClr val="bg1"/>
          </a:solidFill>
        </p:spPr>
        <p:txBody>
          <a:bodyPr wrap="square" lIns="192000" bIns="144000" rtlCol="0" anchor="b" anchorCtr="0">
            <a:noAutofit/>
          </a:bodyPr>
          <a:lstStyle/>
          <a:p>
            <a:r>
              <a:rPr lang="en-GB" sz="2400">
                <a:solidFill>
                  <a:schemeClr val="tx1"/>
                </a:solidFill>
                <a:hlinkClick r:id="rId3">
                  <a:extLst>
                    <a:ext uri="{A12FA001-AC4F-418D-AE19-62706E023703}">
                      <ahyp:hlinkClr xmlns:ahyp="http://schemas.microsoft.com/office/drawing/2018/hyperlinkcolor" val="tx"/>
                    </a:ext>
                  </a:extLst>
                </a:hlinkClick>
              </a:rPr>
              <a:t>ETFOUNDATION.CO.UK</a:t>
            </a:r>
            <a:endParaRPr lang="en-GB" sz="2400">
              <a:solidFill>
                <a:schemeClr val="tx1"/>
              </a:solidFill>
            </a:endParaRPr>
          </a:p>
        </p:txBody>
      </p:sp>
      <p:sp>
        <p:nvSpPr>
          <p:cNvPr id="29" name="Thankyou">
            <a:extLst>
              <a:ext uri="{FF2B5EF4-FFF2-40B4-BE49-F238E27FC236}">
                <a16:creationId xmlns:a16="http://schemas.microsoft.com/office/drawing/2014/main" id="{7D858E6C-DC75-9E40-AC7F-60076FD9DEDF}"/>
              </a:ext>
              <a:ext uri="{C183D7F6-B498-43B3-948B-1728B52AA6E4}">
                <adec:decorative xmlns:adec="http://schemas.microsoft.com/office/drawing/2017/decorative" val="0"/>
              </a:ext>
            </a:extLst>
          </p:cNvPr>
          <p:cNvSpPr/>
          <p:nvPr userDrawn="1"/>
        </p:nvSpPr>
        <p:spPr>
          <a:xfrm>
            <a:off x="3311692" y="4344000"/>
            <a:ext cx="6215217" cy="2136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192000" bIns="96000" rtlCol="0" anchor="ctr"/>
          <a:lstStyle/>
          <a:p>
            <a:pPr algn="l">
              <a:lnSpc>
                <a:spcPts val="6000"/>
              </a:lnSpc>
            </a:pPr>
            <a:r>
              <a:rPr lang="en-GB" sz="7200" b="1"/>
              <a:t>Thank you</a:t>
            </a:r>
            <a:endParaRPr lang="en-GB" sz="7200" b="1" baseline="0"/>
          </a:p>
          <a:p>
            <a:pPr algn="l">
              <a:lnSpc>
                <a:spcPts val="6000"/>
              </a:lnSpc>
            </a:pPr>
            <a:r>
              <a:rPr lang="en-GB" sz="6000" b="0" baseline="0"/>
              <a:t>Any Questions?</a:t>
            </a:r>
            <a:endParaRPr lang="en-GB" sz="6000" b="0"/>
          </a:p>
        </p:txBody>
      </p:sp>
    </p:spTree>
    <p:extLst>
      <p:ext uri="{BB962C8B-B14F-4D97-AF65-F5344CB8AC3E}">
        <p14:creationId xmlns:p14="http://schemas.microsoft.com/office/powerpoint/2010/main" val="4119803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hank You">
    <p:bg>
      <p:bgPr>
        <a:solidFill>
          <a:srgbClr val="BE0064"/>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8082" y="385109"/>
            <a:ext cx="1189916" cy="629955"/>
          </a:xfrm>
          <a:prstGeom prst="rect">
            <a:avLst/>
          </a:prstGeom>
        </p:spPr>
      </p:pic>
      <p:sp>
        <p:nvSpPr>
          <p:cNvPr id="19" name="Rectangle 18">
            <a:extLst>
              <a:ext uri="{FF2B5EF4-FFF2-40B4-BE49-F238E27FC236}">
                <a16:creationId xmlns:a16="http://schemas.microsoft.com/office/drawing/2014/main" id="{D97529D4-70E4-0041-8B6F-056EE3D6C190}"/>
              </a:ext>
              <a:ext uri="{C183D7F6-B498-43B3-948B-1728B52AA6E4}">
                <adec:decorative xmlns:adec="http://schemas.microsoft.com/office/drawing/2017/decorative" val="1"/>
              </a:ext>
            </a:extLst>
          </p:cNvPr>
          <p:cNvSpPr/>
          <p:nvPr userDrawn="1"/>
        </p:nvSpPr>
        <p:spPr>
          <a:xfrm>
            <a:off x="3273591" y="4344000"/>
            <a:ext cx="8534407" cy="2136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192000" bIns="96000" rtlCol="0" anchor="ctr"/>
          <a:lstStyle/>
          <a:p>
            <a:pPr algn="l">
              <a:lnSpc>
                <a:spcPts val="6000"/>
              </a:lnSpc>
            </a:pPr>
            <a:endParaRPr lang="en-GB" sz="6000" b="0"/>
          </a:p>
        </p:txBody>
      </p:sp>
      <p:sp>
        <p:nvSpPr>
          <p:cNvPr id="20" name="Rectangle 19">
            <a:extLst>
              <a:ext uri="{FF2B5EF4-FFF2-40B4-BE49-F238E27FC236}">
                <a16:creationId xmlns:a16="http://schemas.microsoft.com/office/drawing/2014/main" id="{A721C14A-31B7-6148-A122-3983818EADDC}"/>
              </a:ext>
              <a:ext uri="{C183D7F6-B498-43B3-948B-1728B52AA6E4}">
                <adec:decorative xmlns:adec="http://schemas.microsoft.com/office/drawing/2017/decorative" val="1"/>
              </a:ext>
            </a:extLst>
          </p:cNvPr>
          <p:cNvSpPr/>
          <p:nvPr userDrawn="1"/>
        </p:nvSpPr>
        <p:spPr>
          <a:xfrm>
            <a:off x="3260161" y="1940640"/>
            <a:ext cx="8546640" cy="21096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Subtitle 1">
            <a:extLst>
              <a:ext uri="{FF2B5EF4-FFF2-40B4-BE49-F238E27FC236}">
                <a16:creationId xmlns:a16="http://schemas.microsoft.com/office/drawing/2014/main" id="{B1C0714B-324D-524D-92B1-F2450FA1DA40}"/>
              </a:ext>
            </a:extLst>
          </p:cNvPr>
          <p:cNvSpPr>
            <a:spLocks noGrp="1"/>
          </p:cNvSpPr>
          <p:nvPr>
            <p:ph type="ctrTitle" hasCustomPrompt="1"/>
          </p:nvPr>
        </p:nvSpPr>
        <p:spPr>
          <a:xfrm>
            <a:off x="3263040" y="1940641"/>
            <a:ext cx="8209557" cy="464753"/>
          </a:xfrm>
          <a:solidFill>
            <a:schemeClr val="bg1"/>
          </a:solidFill>
        </p:spPr>
        <p:txBody>
          <a:bodyPr lIns="144000" tIns="126000" rIns="0" bIns="36000" anchor="t">
            <a:noAutofit/>
          </a:bodyPr>
          <a:lstStyle>
            <a:lvl1pPr algn="l">
              <a:lnSpc>
                <a:spcPts val="2533"/>
              </a:lnSpc>
              <a:defRPr sz="2133" b="1" cap="none" baseline="0">
                <a:solidFill>
                  <a:schemeClr val="tx1"/>
                </a:solidFill>
              </a:defRPr>
            </a:lvl1pPr>
          </a:lstStyle>
          <a:p>
            <a:r>
              <a:rPr lang="en-US"/>
              <a:t>Name Surname</a:t>
            </a:r>
            <a:endParaRPr lang="en-GB"/>
          </a:p>
        </p:txBody>
      </p:sp>
      <p:sp>
        <p:nvSpPr>
          <p:cNvPr id="22" name="Subtitle 2">
            <a:extLst>
              <a:ext uri="{FF2B5EF4-FFF2-40B4-BE49-F238E27FC236}">
                <a16:creationId xmlns:a16="http://schemas.microsoft.com/office/drawing/2014/main" id="{137D56AD-C3B2-AB46-A2B1-4327E5D2A5B8}"/>
              </a:ext>
            </a:extLst>
          </p:cNvPr>
          <p:cNvSpPr>
            <a:spLocks noGrp="1"/>
          </p:cNvSpPr>
          <p:nvPr>
            <p:ph type="subTitle" idx="1" hasCustomPrompt="1"/>
          </p:nvPr>
        </p:nvSpPr>
        <p:spPr>
          <a:xfrm>
            <a:off x="3261360" y="2499837"/>
            <a:ext cx="8209557" cy="358643"/>
          </a:xfrm>
          <a:noFill/>
        </p:spPr>
        <p:txBody>
          <a:bodyPr lIns="144000" tIns="0" bIns="0" anchor="t" anchorCtr="0">
            <a:normAutofit/>
          </a:bodyPr>
          <a:lstStyle>
            <a:lvl1pPr marL="0" indent="0" algn="l" defTabSz="1219170" rtl="0" eaLnBrk="1" latinLnBrk="0" hangingPunct="1">
              <a:lnSpc>
                <a:spcPts val="2533"/>
              </a:lnSpc>
              <a:spcBef>
                <a:spcPct val="0"/>
              </a:spcBef>
              <a:buNone/>
              <a:defRPr lang="en-GB" sz="2133" b="0" kern="1200" cap="none" baseline="0" dirty="0">
                <a:solidFill>
                  <a:schemeClr val="tx1"/>
                </a:solidFill>
                <a:latin typeface="+mj-lt"/>
                <a:ea typeface="+mj-ea"/>
                <a:cs typeface="+mj-c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Name@email.com</a:t>
            </a:r>
            <a:endParaRPr lang="en-GB"/>
          </a:p>
        </p:txBody>
      </p:sp>
      <p:sp>
        <p:nvSpPr>
          <p:cNvPr id="23" name="Web address" descr="www.ETFOUNDATION.CO.UK&#10;">
            <a:extLst>
              <a:ext uri="{FF2B5EF4-FFF2-40B4-BE49-F238E27FC236}">
                <a16:creationId xmlns:a16="http://schemas.microsoft.com/office/drawing/2014/main" id="{A8FE1C9C-9AFF-0C47-9611-FA210835632D}"/>
              </a:ext>
            </a:extLst>
          </p:cNvPr>
          <p:cNvSpPr txBox="1"/>
          <p:nvPr userDrawn="1"/>
        </p:nvSpPr>
        <p:spPr>
          <a:xfrm>
            <a:off x="3263040" y="3429000"/>
            <a:ext cx="6671707" cy="621275"/>
          </a:xfrm>
          <a:prstGeom prst="rect">
            <a:avLst/>
          </a:prstGeom>
          <a:solidFill>
            <a:schemeClr val="bg1"/>
          </a:solidFill>
        </p:spPr>
        <p:txBody>
          <a:bodyPr wrap="square" lIns="192000" bIns="144000" rtlCol="0" anchor="b" anchorCtr="0">
            <a:noAutofit/>
          </a:bodyPr>
          <a:lstStyle/>
          <a:p>
            <a:r>
              <a:rPr lang="en-GB" sz="2400">
                <a:solidFill>
                  <a:schemeClr val="tx1"/>
                </a:solidFill>
                <a:hlinkClick r:id="rId3">
                  <a:extLst>
                    <a:ext uri="{A12FA001-AC4F-418D-AE19-62706E023703}">
                      <ahyp:hlinkClr xmlns:ahyp="http://schemas.microsoft.com/office/drawing/2018/hyperlinkcolor" val="tx"/>
                    </a:ext>
                  </a:extLst>
                </a:hlinkClick>
              </a:rPr>
              <a:t>ETFOUNDATION.CO.UK</a:t>
            </a:r>
            <a:endParaRPr lang="en-GB" sz="2400">
              <a:solidFill>
                <a:schemeClr val="tx1"/>
              </a:solidFill>
            </a:endParaRPr>
          </a:p>
        </p:txBody>
      </p:sp>
      <p:sp>
        <p:nvSpPr>
          <p:cNvPr id="24" name="Thankyou">
            <a:extLst>
              <a:ext uri="{FF2B5EF4-FFF2-40B4-BE49-F238E27FC236}">
                <a16:creationId xmlns:a16="http://schemas.microsoft.com/office/drawing/2014/main" id="{E57FCD4B-3DCC-1E4C-BB74-B6EAA647C8E0}"/>
              </a:ext>
              <a:ext uri="{C183D7F6-B498-43B3-948B-1728B52AA6E4}">
                <adec:decorative xmlns:adec="http://schemas.microsoft.com/office/drawing/2017/decorative" val="0"/>
              </a:ext>
            </a:extLst>
          </p:cNvPr>
          <p:cNvSpPr/>
          <p:nvPr userDrawn="1"/>
        </p:nvSpPr>
        <p:spPr>
          <a:xfrm>
            <a:off x="3311692" y="4344000"/>
            <a:ext cx="6215217" cy="2136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192000" bIns="96000" rtlCol="0" anchor="ctr"/>
          <a:lstStyle/>
          <a:p>
            <a:pPr algn="l">
              <a:lnSpc>
                <a:spcPts val="6000"/>
              </a:lnSpc>
            </a:pPr>
            <a:r>
              <a:rPr lang="en-GB" sz="7200" b="1"/>
              <a:t>Thank you</a:t>
            </a:r>
            <a:endParaRPr lang="en-GB" sz="7200" b="1" baseline="0"/>
          </a:p>
          <a:p>
            <a:pPr algn="l">
              <a:lnSpc>
                <a:spcPts val="6000"/>
              </a:lnSpc>
            </a:pPr>
            <a:r>
              <a:rPr lang="en-GB" sz="6000" b="0" baseline="0"/>
              <a:t>Any Questions?</a:t>
            </a:r>
            <a:endParaRPr lang="en-GB" sz="6000" b="0"/>
          </a:p>
        </p:txBody>
      </p:sp>
    </p:spTree>
    <p:extLst>
      <p:ext uri="{BB962C8B-B14F-4D97-AF65-F5344CB8AC3E}">
        <p14:creationId xmlns:p14="http://schemas.microsoft.com/office/powerpoint/2010/main" val="2278095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hank You">
    <p:bg>
      <p:bgPr>
        <a:solidFill>
          <a:srgbClr val="0071F8"/>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8084" y="385109"/>
            <a:ext cx="1189913" cy="629955"/>
          </a:xfrm>
          <a:prstGeom prst="rect">
            <a:avLst/>
          </a:prstGeom>
        </p:spPr>
      </p:pic>
      <p:sp>
        <p:nvSpPr>
          <p:cNvPr id="19" name="Rectangle 18">
            <a:extLst>
              <a:ext uri="{FF2B5EF4-FFF2-40B4-BE49-F238E27FC236}">
                <a16:creationId xmlns:a16="http://schemas.microsoft.com/office/drawing/2014/main" id="{DE63377A-3CC2-8344-B0EF-E554B839767D}"/>
              </a:ext>
              <a:ext uri="{C183D7F6-B498-43B3-948B-1728B52AA6E4}">
                <adec:decorative xmlns:adec="http://schemas.microsoft.com/office/drawing/2017/decorative" val="1"/>
              </a:ext>
            </a:extLst>
          </p:cNvPr>
          <p:cNvSpPr/>
          <p:nvPr userDrawn="1"/>
        </p:nvSpPr>
        <p:spPr>
          <a:xfrm>
            <a:off x="3273591" y="4344000"/>
            <a:ext cx="8534407" cy="2136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192000" bIns="96000" rtlCol="0" anchor="ctr"/>
          <a:lstStyle/>
          <a:p>
            <a:pPr algn="l">
              <a:lnSpc>
                <a:spcPts val="6000"/>
              </a:lnSpc>
            </a:pPr>
            <a:endParaRPr lang="en-GB" sz="6000" b="0"/>
          </a:p>
        </p:txBody>
      </p:sp>
      <p:sp>
        <p:nvSpPr>
          <p:cNvPr id="20" name="Rectangle 19">
            <a:extLst>
              <a:ext uri="{FF2B5EF4-FFF2-40B4-BE49-F238E27FC236}">
                <a16:creationId xmlns:a16="http://schemas.microsoft.com/office/drawing/2014/main" id="{ADBB5F31-C46B-6B46-8765-A0B99E1DE523}"/>
              </a:ext>
              <a:ext uri="{C183D7F6-B498-43B3-948B-1728B52AA6E4}">
                <adec:decorative xmlns:adec="http://schemas.microsoft.com/office/drawing/2017/decorative" val="1"/>
              </a:ext>
            </a:extLst>
          </p:cNvPr>
          <p:cNvSpPr/>
          <p:nvPr userDrawn="1"/>
        </p:nvSpPr>
        <p:spPr>
          <a:xfrm>
            <a:off x="3260161" y="1940640"/>
            <a:ext cx="8546640" cy="21096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Subtitle 1">
            <a:extLst>
              <a:ext uri="{FF2B5EF4-FFF2-40B4-BE49-F238E27FC236}">
                <a16:creationId xmlns:a16="http://schemas.microsoft.com/office/drawing/2014/main" id="{BC5B034C-CB3E-0E48-9511-E30F21CA1BB3}"/>
              </a:ext>
            </a:extLst>
          </p:cNvPr>
          <p:cNvSpPr>
            <a:spLocks noGrp="1"/>
          </p:cNvSpPr>
          <p:nvPr>
            <p:ph type="ctrTitle" hasCustomPrompt="1"/>
          </p:nvPr>
        </p:nvSpPr>
        <p:spPr>
          <a:xfrm>
            <a:off x="3263040" y="1940641"/>
            <a:ext cx="8209557" cy="464753"/>
          </a:xfrm>
          <a:solidFill>
            <a:schemeClr val="bg1"/>
          </a:solidFill>
        </p:spPr>
        <p:txBody>
          <a:bodyPr lIns="144000" tIns="126000" rIns="0" bIns="36000" anchor="t">
            <a:noAutofit/>
          </a:bodyPr>
          <a:lstStyle>
            <a:lvl1pPr algn="l">
              <a:lnSpc>
                <a:spcPts val="2533"/>
              </a:lnSpc>
              <a:defRPr sz="2133" b="1" cap="none" baseline="0">
                <a:solidFill>
                  <a:schemeClr val="tx1"/>
                </a:solidFill>
              </a:defRPr>
            </a:lvl1pPr>
          </a:lstStyle>
          <a:p>
            <a:r>
              <a:rPr lang="en-US"/>
              <a:t>Name Surname</a:t>
            </a:r>
            <a:endParaRPr lang="en-GB"/>
          </a:p>
        </p:txBody>
      </p:sp>
      <p:sp>
        <p:nvSpPr>
          <p:cNvPr id="22" name="Subtitle 2">
            <a:extLst>
              <a:ext uri="{FF2B5EF4-FFF2-40B4-BE49-F238E27FC236}">
                <a16:creationId xmlns:a16="http://schemas.microsoft.com/office/drawing/2014/main" id="{18AEAAA9-A037-AD4B-A0A5-D9738C1CEF97}"/>
              </a:ext>
            </a:extLst>
          </p:cNvPr>
          <p:cNvSpPr>
            <a:spLocks noGrp="1"/>
          </p:cNvSpPr>
          <p:nvPr>
            <p:ph type="subTitle" idx="1" hasCustomPrompt="1"/>
          </p:nvPr>
        </p:nvSpPr>
        <p:spPr>
          <a:xfrm>
            <a:off x="3261360" y="2499837"/>
            <a:ext cx="8209557" cy="358643"/>
          </a:xfrm>
          <a:noFill/>
        </p:spPr>
        <p:txBody>
          <a:bodyPr lIns="144000" tIns="0" bIns="0" anchor="t" anchorCtr="0">
            <a:normAutofit/>
          </a:bodyPr>
          <a:lstStyle>
            <a:lvl1pPr marL="0" indent="0" algn="l" defTabSz="1219170" rtl="0" eaLnBrk="1" latinLnBrk="0" hangingPunct="1">
              <a:lnSpc>
                <a:spcPts val="2533"/>
              </a:lnSpc>
              <a:spcBef>
                <a:spcPct val="0"/>
              </a:spcBef>
              <a:buNone/>
              <a:defRPr lang="en-GB" sz="2133" b="0" kern="1200" cap="none" baseline="0" dirty="0">
                <a:solidFill>
                  <a:schemeClr val="tx1"/>
                </a:solidFill>
                <a:latin typeface="+mj-lt"/>
                <a:ea typeface="+mj-ea"/>
                <a:cs typeface="+mj-c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Name@email.com</a:t>
            </a:r>
            <a:endParaRPr lang="en-GB"/>
          </a:p>
        </p:txBody>
      </p:sp>
      <p:sp>
        <p:nvSpPr>
          <p:cNvPr id="23" name="Web address" descr="www.ETFOUNDATION.CO.UK&#10;">
            <a:extLst>
              <a:ext uri="{FF2B5EF4-FFF2-40B4-BE49-F238E27FC236}">
                <a16:creationId xmlns:a16="http://schemas.microsoft.com/office/drawing/2014/main" id="{1469E703-A0AF-004A-A767-B77B319C0AFB}"/>
              </a:ext>
            </a:extLst>
          </p:cNvPr>
          <p:cNvSpPr txBox="1"/>
          <p:nvPr userDrawn="1"/>
        </p:nvSpPr>
        <p:spPr>
          <a:xfrm>
            <a:off x="3263040" y="3429000"/>
            <a:ext cx="6671707" cy="621275"/>
          </a:xfrm>
          <a:prstGeom prst="rect">
            <a:avLst/>
          </a:prstGeom>
          <a:solidFill>
            <a:schemeClr val="bg1"/>
          </a:solidFill>
        </p:spPr>
        <p:txBody>
          <a:bodyPr wrap="square" lIns="192000" bIns="144000" rtlCol="0" anchor="b" anchorCtr="0">
            <a:noAutofit/>
          </a:bodyPr>
          <a:lstStyle/>
          <a:p>
            <a:r>
              <a:rPr lang="en-GB" sz="2400">
                <a:solidFill>
                  <a:schemeClr val="tx1"/>
                </a:solidFill>
                <a:hlinkClick r:id="rId3">
                  <a:extLst>
                    <a:ext uri="{A12FA001-AC4F-418D-AE19-62706E023703}">
                      <ahyp:hlinkClr xmlns:ahyp="http://schemas.microsoft.com/office/drawing/2018/hyperlinkcolor" val="tx"/>
                    </a:ext>
                  </a:extLst>
                </a:hlinkClick>
              </a:rPr>
              <a:t>ETFOUNDATION.CO.UK</a:t>
            </a:r>
            <a:endParaRPr lang="en-GB" sz="2400">
              <a:solidFill>
                <a:schemeClr val="tx1"/>
              </a:solidFill>
            </a:endParaRPr>
          </a:p>
        </p:txBody>
      </p:sp>
      <p:sp>
        <p:nvSpPr>
          <p:cNvPr id="24" name="Thankyou">
            <a:extLst>
              <a:ext uri="{FF2B5EF4-FFF2-40B4-BE49-F238E27FC236}">
                <a16:creationId xmlns:a16="http://schemas.microsoft.com/office/drawing/2014/main" id="{A1C71F6F-2074-6D4E-BBE6-997B3E223F83}"/>
              </a:ext>
              <a:ext uri="{C183D7F6-B498-43B3-948B-1728B52AA6E4}">
                <adec:decorative xmlns:adec="http://schemas.microsoft.com/office/drawing/2017/decorative" val="0"/>
              </a:ext>
            </a:extLst>
          </p:cNvPr>
          <p:cNvSpPr/>
          <p:nvPr userDrawn="1"/>
        </p:nvSpPr>
        <p:spPr>
          <a:xfrm>
            <a:off x="3311692" y="4344000"/>
            <a:ext cx="6215217" cy="2136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192000" bIns="96000" rtlCol="0" anchor="ctr"/>
          <a:lstStyle/>
          <a:p>
            <a:pPr algn="l">
              <a:lnSpc>
                <a:spcPts val="6000"/>
              </a:lnSpc>
            </a:pPr>
            <a:r>
              <a:rPr lang="en-GB" sz="7200" b="1"/>
              <a:t>Thank you</a:t>
            </a:r>
            <a:endParaRPr lang="en-GB" sz="7200" b="1" baseline="0"/>
          </a:p>
          <a:p>
            <a:pPr algn="l">
              <a:lnSpc>
                <a:spcPts val="6000"/>
              </a:lnSpc>
            </a:pPr>
            <a:r>
              <a:rPr lang="en-GB" sz="6000" b="0" baseline="0"/>
              <a:t>Any Questions?</a:t>
            </a:r>
            <a:endParaRPr lang="en-GB" sz="6000" b="0"/>
          </a:p>
        </p:txBody>
      </p:sp>
    </p:spTree>
    <p:extLst>
      <p:ext uri="{BB962C8B-B14F-4D97-AF65-F5344CB8AC3E}">
        <p14:creationId xmlns:p14="http://schemas.microsoft.com/office/powerpoint/2010/main" val="40198455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hank You">
    <p:bg>
      <p:bgPr>
        <a:solidFill>
          <a:srgbClr val="00A068"/>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8084" y="385109"/>
            <a:ext cx="1189913" cy="629955"/>
          </a:xfrm>
          <a:prstGeom prst="rect">
            <a:avLst/>
          </a:prstGeom>
        </p:spPr>
      </p:pic>
      <p:sp>
        <p:nvSpPr>
          <p:cNvPr id="19" name="Rectangle 18">
            <a:extLst>
              <a:ext uri="{FF2B5EF4-FFF2-40B4-BE49-F238E27FC236}">
                <a16:creationId xmlns:a16="http://schemas.microsoft.com/office/drawing/2014/main" id="{CCA0DB97-2BCA-4141-841F-7BAD711051E3}"/>
              </a:ext>
              <a:ext uri="{C183D7F6-B498-43B3-948B-1728B52AA6E4}">
                <adec:decorative xmlns:adec="http://schemas.microsoft.com/office/drawing/2017/decorative" val="1"/>
              </a:ext>
            </a:extLst>
          </p:cNvPr>
          <p:cNvSpPr/>
          <p:nvPr userDrawn="1"/>
        </p:nvSpPr>
        <p:spPr>
          <a:xfrm>
            <a:off x="3273591" y="4344000"/>
            <a:ext cx="8534407" cy="2136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192000" bIns="96000" rtlCol="0" anchor="ctr"/>
          <a:lstStyle/>
          <a:p>
            <a:pPr algn="l">
              <a:lnSpc>
                <a:spcPts val="6000"/>
              </a:lnSpc>
            </a:pPr>
            <a:endParaRPr lang="en-GB" sz="6000" b="0"/>
          </a:p>
        </p:txBody>
      </p:sp>
      <p:sp>
        <p:nvSpPr>
          <p:cNvPr id="20" name="Rectangle 19">
            <a:extLst>
              <a:ext uri="{FF2B5EF4-FFF2-40B4-BE49-F238E27FC236}">
                <a16:creationId xmlns:a16="http://schemas.microsoft.com/office/drawing/2014/main" id="{7D681DB3-48B8-0647-BC05-5D438496D9D2}"/>
              </a:ext>
              <a:ext uri="{C183D7F6-B498-43B3-948B-1728B52AA6E4}">
                <adec:decorative xmlns:adec="http://schemas.microsoft.com/office/drawing/2017/decorative" val="1"/>
              </a:ext>
            </a:extLst>
          </p:cNvPr>
          <p:cNvSpPr/>
          <p:nvPr userDrawn="1"/>
        </p:nvSpPr>
        <p:spPr>
          <a:xfrm>
            <a:off x="3260161" y="1940640"/>
            <a:ext cx="8546640" cy="21096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Subtitle 1">
            <a:extLst>
              <a:ext uri="{FF2B5EF4-FFF2-40B4-BE49-F238E27FC236}">
                <a16:creationId xmlns:a16="http://schemas.microsoft.com/office/drawing/2014/main" id="{205C497B-39C3-2A49-93F8-852FCE3E27DA}"/>
              </a:ext>
            </a:extLst>
          </p:cNvPr>
          <p:cNvSpPr>
            <a:spLocks noGrp="1"/>
          </p:cNvSpPr>
          <p:nvPr>
            <p:ph type="ctrTitle" hasCustomPrompt="1"/>
          </p:nvPr>
        </p:nvSpPr>
        <p:spPr>
          <a:xfrm>
            <a:off x="3263040" y="1940641"/>
            <a:ext cx="8209557" cy="464753"/>
          </a:xfrm>
          <a:solidFill>
            <a:schemeClr val="bg1"/>
          </a:solidFill>
        </p:spPr>
        <p:txBody>
          <a:bodyPr lIns="144000" tIns="126000" rIns="0" bIns="36000" anchor="t">
            <a:noAutofit/>
          </a:bodyPr>
          <a:lstStyle>
            <a:lvl1pPr algn="l">
              <a:lnSpc>
                <a:spcPts val="2533"/>
              </a:lnSpc>
              <a:defRPr sz="2133" b="1" cap="none" baseline="0">
                <a:solidFill>
                  <a:schemeClr val="tx1"/>
                </a:solidFill>
              </a:defRPr>
            </a:lvl1pPr>
          </a:lstStyle>
          <a:p>
            <a:r>
              <a:rPr lang="en-US"/>
              <a:t>Name Surname</a:t>
            </a:r>
            <a:endParaRPr lang="en-GB"/>
          </a:p>
        </p:txBody>
      </p:sp>
      <p:sp>
        <p:nvSpPr>
          <p:cNvPr id="22" name="Subtitle 2">
            <a:extLst>
              <a:ext uri="{FF2B5EF4-FFF2-40B4-BE49-F238E27FC236}">
                <a16:creationId xmlns:a16="http://schemas.microsoft.com/office/drawing/2014/main" id="{6C80702F-2DBB-E149-B3D8-399EF4336FFB}"/>
              </a:ext>
            </a:extLst>
          </p:cNvPr>
          <p:cNvSpPr>
            <a:spLocks noGrp="1"/>
          </p:cNvSpPr>
          <p:nvPr>
            <p:ph type="subTitle" idx="1" hasCustomPrompt="1"/>
          </p:nvPr>
        </p:nvSpPr>
        <p:spPr>
          <a:xfrm>
            <a:off x="3261360" y="2499837"/>
            <a:ext cx="8209557" cy="358643"/>
          </a:xfrm>
          <a:noFill/>
        </p:spPr>
        <p:txBody>
          <a:bodyPr lIns="144000" tIns="0" bIns="0" anchor="t" anchorCtr="0">
            <a:normAutofit/>
          </a:bodyPr>
          <a:lstStyle>
            <a:lvl1pPr marL="0" indent="0" algn="l" defTabSz="1219170" rtl="0" eaLnBrk="1" latinLnBrk="0" hangingPunct="1">
              <a:lnSpc>
                <a:spcPts val="2533"/>
              </a:lnSpc>
              <a:spcBef>
                <a:spcPct val="0"/>
              </a:spcBef>
              <a:buNone/>
              <a:defRPr lang="en-GB" sz="2133" b="0" kern="1200" cap="none" baseline="0" dirty="0">
                <a:solidFill>
                  <a:schemeClr val="tx1"/>
                </a:solidFill>
                <a:latin typeface="+mj-lt"/>
                <a:ea typeface="+mj-ea"/>
                <a:cs typeface="+mj-c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Name@email.com</a:t>
            </a:r>
            <a:endParaRPr lang="en-GB"/>
          </a:p>
        </p:txBody>
      </p:sp>
      <p:sp>
        <p:nvSpPr>
          <p:cNvPr id="23" name="Web address" descr="www.ETFOUNDATION.CO.UK&#10;">
            <a:extLst>
              <a:ext uri="{FF2B5EF4-FFF2-40B4-BE49-F238E27FC236}">
                <a16:creationId xmlns:a16="http://schemas.microsoft.com/office/drawing/2014/main" id="{D0E2F9B9-B8B5-3548-AA39-96414C09D88E}"/>
              </a:ext>
            </a:extLst>
          </p:cNvPr>
          <p:cNvSpPr txBox="1"/>
          <p:nvPr userDrawn="1"/>
        </p:nvSpPr>
        <p:spPr>
          <a:xfrm>
            <a:off x="3263040" y="3429000"/>
            <a:ext cx="6671707" cy="621275"/>
          </a:xfrm>
          <a:prstGeom prst="rect">
            <a:avLst/>
          </a:prstGeom>
          <a:solidFill>
            <a:schemeClr val="bg1"/>
          </a:solidFill>
        </p:spPr>
        <p:txBody>
          <a:bodyPr wrap="square" lIns="192000" bIns="144000" rtlCol="0" anchor="b" anchorCtr="0">
            <a:noAutofit/>
          </a:bodyPr>
          <a:lstStyle/>
          <a:p>
            <a:r>
              <a:rPr lang="en-GB" sz="2400">
                <a:solidFill>
                  <a:schemeClr val="tx1"/>
                </a:solidFill>
                <a:hlinkClick r:id="rId3">
                  <a:extLst>
                    <a:ext uri="{A12FA001-AC4F-418D-AE19-62706E023703}">
                      <ahyp:hlinkClr xmlns:ahyp="http://schemas.microsoft.com/office/drawing/2018/hyperlinkcolor" val="tx"/>
                    </a:ext>
                  </a:extLst>
                </a:hlinkClick>
              </a:rPr>
              <a:t>ETFOUNDATION.CO.UK</a:t>
            </a:r>
            <a:endParaRPr lang="en-GB" sz="2400">
              <a:solidFill>
                <a:schemeClr val="tx1"/>
              </a:solidFill>
            </a:endParaRPr>
          </a:p>
        </p:txBody>
      </p:sp>
      <p:sp>
        <p:nvSpPr>
          <p:cNvPr id="25" name="Thankyou">
            <a:extLst>
              <a:ext uri="{FF2B5EF4-FFF2-40B4-BE49-F238E27FC236}">
                <a16:creationId xmlns:a16="http://schemas.microsoft.com/office/drawing/2014/main" id="{7A974F44-1579-EB49-A14C-4C34465E2832}"/>
              </a:ext>
              <a:ext uri="{C183D7F6-B498-43B3-948B-1728B52AA6E4}">
                <adec:decorative xmlns:adec="http://schemas.microsoft.com/office/drawing/2017/decorative" val="0"/>
              </a:ext>
            </a:extLst>
          </p:cNvPr>
          <p:cNvSpPr/>
          <p:nvPr userDrawn="1"/>
        </p:nvSpPr>
        <p:spPr>
          <a:xfrm>
            <a:off x="3311692" y="4344000"/>
            <a:ext cx="6215217" cy="2136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192000" bIns="96000" rtlCol="0" anchor="ctr"/>
          <a:lstStyle/>
          <a:p>
            <a:pPr algn="l">
              <a:lnSpc>
                <a:spcPts val="6000"/>
              </a:lnSpc>
            </a:pPr>
            <a:r>
              <a:rPr lang="en-GB" sz="7200" b="1"/>
              <a:t>Thank you</a:t>
            </a:r>
            <a:endParaRPr lang="en-GB" sz="7200" b="1" baseline="0"/>
          </a:p>
          <a:p>
            <a:pPr algn="l">
              <a:lnSpc>
                <a:spcPts val="6000"/>
              </a:lnSpc>
            </a:pPr>
            <a:r>
              <a:rPr lang="en-GB" sz="6000" b="0" baseline="0"/>
              <a:t>Any Questions?</a:t>
            </a:r>
            <a:endParaRPr lang="en-GB" sz="6000" b="0"/>
          </a:p>
        </p:txBody>
      </p:sp>
    </p:spTree>
    <p:extLst>
      <p:ext uri="{BB962C8B-B14F-4D97-AF65-F5344CB8AC3E}">
        <p14:creationId xmlns:p14="http://schemas.microsoft.com/office/powerpoint/2010/main" val="37059322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hank You">
    <p:bg>
      <p:bgPr>
        <a:solidFill>
          <a:srgbClr val="E51C4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68ECBED-4C0B-B243-B45C-1A12C7394FA8}"/>
              </a:ext>
              <a:ext uri="{C183D7F6-B498-43B3-948B-1728B52AA6E4}">
                <adec:decorative xmlns:adec="http://schemas.microsoft.com/office/drawing/2017/decorative" val="1"/>
              </a:ext>
            </a:extLst>
          </p:cNvPr>
          <p:cNvSpPr/>
          <p:nvPr userDrawn="1"/>
        </p:nvSpPr>
        <p:spPr>
          <a:xfrm>
            <a:off x="3273591" y="4344000"/>
            <a:ext cx="8534407" cy="2136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192000" bIns="96000" rtlCol="0" anchor="ctr"/>
          <a:lstStyle/>
          <a:p>
            <a:pPr algn="l">
              <a:lnSpc>
                <a:spcPts val="6000"/>
              </a:lnSpc>
            </a:pPr>
            <a:endParaRPr lang="en-GB" sz="6000" b="0"/>
          </a:p>
        </p:txBody>
      </p:sp>
      <p:sp>
        <p:nvSpPr>
          <p:cNvPr id="16" name="Rectangle 15">
            <a:extLst>
              <a:ext uri="{FF2B5EF4-FFF2-40B4-BE49-F238E27FC236}">
                <a16:creationId xmlns:a16="http://schemas.microsoft.com/office/drawing/2014/main" id="{11228C37-7A6A-E246-8BB2-1FEED8564C5B}"/>
              </a:ext>
              <a:ext uri="{C183D7F6-B498-43B3-948B-1728B52AA6E4}">
                <adec:decorative xmlns:adec="http://schemas.microsoft.com/office/drawing/2017/decorative" val="1"/>
              </a:ext>
            </a:extLst>
          </p:cNvPr>
          <p:cNvSpPr/>
          <p:nvPr userDrawn="1"/>
        </p:nvSpPr>
        <p:spPr>
          <a:xfrm>
            <a:off x="3260161" y="1940640"/>
            <a:ext cx="8546640" cy="21096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Subtitle 1">
            <a:extLst>
              <a:ext uri="{FF2B5EF4-FFF2-40B4-BE49-F238E27FC236}">
                <a16:creationId xmlns:a16="http://schemas.microsoft.com/office/drawing/2014/main" id="{087BDA06-0DD9-7144-9EF0-DD228DFD074C}"/>
              </a:ext>
            </a:extLst>
          </p:cNvPr>
          <p:cNvSpPr>
            <a:spLocks noGrp="1"/>
          </p:cNvSpPr>
          <p:nvPr>
            <p:ph type="ctrTitle" hasCustomPrompt="1"/>
          </p:nvPr>
        </p:nvSpPr>
        <p:spPr>
          <a:xfrm>
            <a:off x="3263040" y="1940641"/>
            <a:ext cx="6673387" cy="464753"/>
          </a:xfrm>
          <a:solidFill>
            <a:schemeClr val="bg1"/>
          </a:solidFill>
        </p:spPr>
        <p:txBody>
          <a:bodyPr lIns="144000" tIns="126000" rIns="0" bIns="36000" anchor="t">
            <a:noAutofit/>
          </a:bodyPr>
          <a:lstStyle>
            <a:lvl1pPr algn="l">
              <a:lnSpc>
                <a:spcPts val="2533"/>
              </a:lnSpc>
              <a:defRPr sz="2133" b="1" cap="none" baseline="0">
                <a:solidFill>
                  <a:schemeClr val="tx1"/>
                </a:solidFill>
              </a:defRPr>
            </a:lvl1pPr>
          </a:lstStyle>
          <a:p>
            <a:r>
              <a:rPr lang="en-US"/>
              <a:t>Name Surname</a:t>
            </a:r>
            <a:endParaRPr lang="en-GB"/>
          </a:p>
        </p:txBody>
      </p:sp>
      <p:sp>
        <p:nvSpPr>
          <p:cNvPr id="18" name="Subtitle 2">
            <a:extLst>
              <a:ext uri="{FF2B5EF4-FFF2-40B4-BE49-F238E27FC236}">
                <a16:creationId xmlns:a16="http://schemas.microsoft.com/office/drawing/2014/main" id="{27D0E203-B1F0-FA41-8A62-C5E42D77D7D4}"/>
              </a:ext>
            </a:extLst>
          </p:cNvPr>
          <p:cNvSpPr>
            <a:spLocks noGrp="1"/>
          </p:cNvSpPr>
          <p:nvPr>
            <p:ph type="subTitle" idx="1" hasCustomPrompt="1"/>
          </p:nvPr>
        </p:nvSpPr>
        <p:spPr>
          <a:xfrm>
            <a:off x="3261360" y="2499837"/>
            <a:ext cx="6673387" cy="358643"/>
          </a:xfrm>
          <a:noFill/>
        </p:spPr>
        <p:txBody>
          <a:bodyPr lIns="144000" tIns="0" bIns="0" anchor="t" anchorCtr="0">
            <a:normAutofit/>
          </a:bodyPr>
          <a:lstStyle>
            <a:lvl1pPr marL="0" indent="0" algn="l" defTabSz="1219170" rtl="0" eaLnBrk="1" latinLnBrk="0" hangingPunct="1">
              <a:lnSpc>
                <a:spcPts val="2533"/>
              </a:lnSpc>
              <a:spcBef>
                <a:spcPct val="0"/>
              </a:spcBef>
              <a:buNone/>
              <a:defRPr lang="en-GB" sz="2133" b="0" kern="1200" cap="none" baseline="0" dirty="0">
                <a:solidFill>
                  <a:schemeClr val="tx1"/>
                </a:solidFill>
                <a:latin typeface="+mj-lt"/>
                <a:ea typeface="+mj-ea"/>
                <a:cs typeface="+mj-c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Name@email.com</a:t>
            </a:r>
            <a:endParaRPr lang="en-GB"/>
          </a:p>
        </p:txBody>
      </p:sp>
      <p:sp>
        <p:nvSpPr>
          <p:cNvPr id="19" name="Web address" descr="www.ETFOUNDATION.CO.UK&#10;">
            <a:extLst>
              <a:ext uri="{FF2B5EF4-FFF2-40B4-BE49-F238E27FC236}">
                <a16:creationId xmlns:a16="http://schemas.microsoft.com/office/drawing/2014/main" id="{80408406-98FE-8146-A312-F81B325F91B6}"/>
              </a:ext>
            </a:extLst>
          </p:cNvPr>
          <p:cNvSpPr txBox="1"/>
          <p:nvPr userDrawn="1"/>
        </p:nvSpPr>
        <p:spPr>
          <a:xfrm>
            <a:off x="3263040" y="3429000"/>
            <a:ext cx="6671707" cy="621275"/>
          </a:xfrm>
          <a:prstGeom prst="rect">
            <a:avLst/>
          </a:prstGeom>
          <a:solidFill>
            <a:schemeClr val="bg1"/>
          </a:solidFill>
        </p:spPr>
        <p:txBody>
          <a:bodyPr wrap="square" lIns="192000" bIns="144000" rtlCol="0" anchor="b" anchorCtr="0">
            <a:noAutofit/>
          </a:bodyPr>
          <a:lstStyle/>
          <a:p>
            <a:r>
              <a:rPr lang="en-GB" sz="2400">
                <a:solidFill>
                  <a:schemeClr val="tx1"/>
                </a:solidFill>
                <a:hlinkClick r:id="rId2">
                  <a:extLst>
                    <a:ext uri="{A12FA001-AC4F-418D-AE19-62706E023703}">
                      <ahyp:hlinkClr xmlns:ahyp="http://schemas.microsoft.com/office/drawing/2018/hyperlinkcolor" val="tx"/>
                    </a:ext>
                  </a:extLst>
                </a:hlinkClick>
              </a:rPr>
              <a:t>ETFOUNDATION.CO.UK</a:t>
            </a:r>
            <a:endParaRPr lang="en-GB" sz="2400">
              <a:solidFill>
                <a:schemeClr val="tx1"/>
              </a:solidFill>
            </a:endParaRPr>
          </a:p>
        </p:txBody>
      </p:sp>
      <p:pic>
        <p:nvPicPr>
          <p:cNvPr id="10" name="DfE Logo" descr="Supported by Department for Education logo">
            <a:extLst>
              <a:ext uri="{FF2B5EF4-FFF2-40B4-BE49-F238E27FC236}">
                <a16:creationId xmlns:a16="http://schemas.microsoft.com/office/drawing/2014/main" id="{A521F76D-C57A-2E48-8EAE-C6465DC662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2438" y="2484003"/>
            <a:ext cx="1719020" cy="1339900"/>
          </a:xfrm>
          <a:prstGeom prst="rect">
            <a:avLst/>
          </a:prstGeom>
          <a:solidFill>
            <a:schemeClr val="bg1">
              <a:alpha val="0"/>
            </a:schemeClr>
          </a:solidFill>
        </p:spPr>
      </p:pic>
      <p:sp>
        <p:nvSpPr>
          <p:cNvPr id="21" name="Thankyou">
            <a:extLst>
              <a:ext uri="{FF2B5EF4-FFF2-40B4-BE49-F238E27FC236}">
                <a16:creationId xmlns:a16="http://schemas.microsoft.com/office/drawing/2014/main" id="{337F81CD-D2EF-8146-A517-8023952D1CF4}"/>
              </a:ext>
              <a:ext uri="{C183D7F6-B498-43B3-948B-1728B52AA6E4}">
                <adec:decorative xmlns:adec="http://schemas.microsoft.com/office/drawing/2017/decorative" val="0"/>
              </a:ext>
            </a:extLst>
          </p:cNvPr>
          <p:cNvSpPr/>
          <p:nvPr userDrawn="1"/>
        </p:nvSpPr>
        <p:spPr>
          <a:xfrm>
            <a:off x="3311692" y="4344000"/>
            <a:ext cx="6215217" cy="2136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192000" bIns="96000" rtlCol="0" anchor="ctr"/>
          <a:lstStyle/>
          <a:p>
            <a:pPr algn="l">
              <a:lnSpc>
                <a:spcPts val="6000"/>
              </a:lnSpc>
            </a:pPr>
            <a:r>
              <a:rPr lang="en-GB" sz="7200" b="1"/>
              <a:t>Thank you</a:t>
            </a:r>
            <a:endParaRPr lang="en-GB" sz="7200" b="1" baseline="0"/>
          </a:p>
          <a:p>
            <a:pPr algn="l">
              <a:lnSpc>
                <a:spcPts val="6000"/>
              </a:lnSpc>
            </a:pPr>
            <a:r>
              <a:rPr lang="en-GB" sz="6000" b="0" baseline="0"/>
              <a:t>Any Questions?</a:t>
            </a:r>
            <a:endParaRPr lang="en-GB" sz="6000" b="0"/>
          </a:p>
        </p:txBody>
      </p:sp>
      <p:pic>
        <p:nvPicPr>
          <p:cNvPr id="9" name="Logo" descr="Education and Training Foundation Logo"/>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618084" y="385110"/>
            <a:ext cx="1189913" cy="629953"/>
          </a:xfrm>
          <a:prstGeom prst="rect">
            <a:avLst/>
          </a:prstGeom>
        </p:spPr>
      </p:pic>
    </p:spTree>
    <p:extLst>
      <p:ext uri="{BB962C8B-B14F-4D97-AF65-F5344CB8AC3E}">
        <p14:creationId xmlns:p14="http://schemas.microsoft.com/office/powerpoint/2010/main" val="3754843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Thank You">
    <p:bg>
      <p:bgPr>
        <a:solidFill>
          <a:srgbClr val="FEB912"/>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8084" y="385110"/>
            <a:ext cx="1189913" cy="629953"/>
          </a:xfrm>
          <a:prstGeom prst="rect">
            <a:avLst/>
          </a:prstGeom>
        </p:spPr>
      </p:pic>
      <p:sp>
        <p:nvSpPr>
          <p:cNvPr id="22" name="Rectangle 21">
            <a:extLst>
              <a:ext uri="{FF2B5EF4-FFF2-40B4-BE49-F238E27FC236}">
                <a16:creationId xmlns:a16="http://schemas.microsoft.com/office/drawing/2014/main" id="{CE537002-A87B-444E-935A-CEE05C450DE1}"/>
              </a:ext>
              <a:ext uri="{C183D7F6-B498-43B3-948B-1728B52AA6E4}">
                <adec:decorative xmlns:adec="http://schemas.microsoft.com/office/drawing/2017/decorative" val="1"/>
              </a:ext>
            </a:extLst>
          </p:cNvPr>
          <p:cNvSpPr/>
          <p:nvPr userDrawn="1"/>
        </p:nvSpPr>
        <p:spPr>
          <a:xfrm>
            <a:off x="3273591" y="4344000"/>
            <a:ext cx="8534407" cy="2136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192000" bIns="96000" rtlCol="0" anchor="ctr"/>
          <a:lstStyle/>
          <a:p>
            <a:pPr algn="l">
              <a:lnSpc>
                <a:spcPts val="6000"/>
              </a:lnSpc>
            </a:pPr>
            <a:endParaRPr lang="en-GB" sz="6000" b="0"/>
          </a:p>
        </p:txBody>
      </p:sp>
      <p:sp>
        <p:nvSpPr>
          <p:cNvPr id="23" name="Rectangle 22">
            <a:extLst>
              <a:ext uri="{FF2B5EF4-FFF2-40B4-BE49-F238E27FC236}">
                <a16:creationId xmlns:a16="http://schemas.microsoft.com/office/drawing/2014/main" id="{5B2F1AB0-07F0-594D-99DD-0F60B192936B}"/>
              </a:ext>
              <a:ext uri="{C183D7F6-B498-43B3-948B-1728B52AA6E4}">
                <adec:decorative xmlns:adec="http://schemas.microsoft.com/office/drawing/2017/decorative" val="1"/>
              </a:ext>
            </a:extLst>
          </p:cNvPr>
          <p:cNvSpPr/>
          <p:nvPr userDrawn="1"/>
        </p:nvSpPr>
        <p:spPr>
          <a:xfrm>
            <a:off x="3260161" y="1940640"/>
            <a:ext cx="8546640" cy="21096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Subtitle 1">
            <a:extLst>
              <a:ext uri="{FF2B5EF4-FFF2-40B4-BE49-F238E27FC236}">
                <a16:creationId xmlns:a16="http://schemas.microsoft.com/office/drawing/2014/main" id="{EBF3114F-9F3B-6645-BCD0-F4269A1A497B}"/>
              </a:ext>
            </a:extLst>
          </p:cNvPr>
          <p:cNvSpPr>
            <a:spLocks noGrp="1"/>
          </p:cNvSpPr>
          <p:nvPr>
            <p:ph type="ctrTitle" hasCustomPrompt="1"/>
          </p:nvPr>
        </p:nvSpPr>
        <p:spPr>
          <a:xfrm>
            <a:off x="3263040" y="1940641"/>
            <a:ext cx="6673387" cy="464753"/>
          </a:xfrm>
          <a:solidFill>
            <a:schemeClr val="bg1"/>
          </a:solidFill>
        </p:spPr>
        <p:txBody>
          <a:bodyPr lIns="144000" tIns="126000" rIns="0" bIns="36000" anchor="t">
            <a:noAutofit/>
          </a:bodyPr>
          <a:lstStyle>
            <a:lvl1pPr algn="l">
              <a:lnSpc>
                <a:spcPts val="2533"/>
              </a:lnSpc>
              <a:defRPr sz="2133" b="1" cap="none" baseline="0">
                <a:solidFill>
                  <a:schemeClr val="tx1"/>
                </a:solidFill>
              </a:defRPr>
            </a:lvl1pPr>
          </a:lstStyle>
          <a:p>
            <a:r>
              <a:rPr lang="en-US"/>
              <a:t>Name Surname</a:t>
            </a:r>
            <a:endParaRPr lang="en-GB"/>
          </a:p>
        </p:txBody>
      </p:sp>
      <p:sp>
        <p:nvSpPr>
          <p:cNvPr id="25" name="Subtitle 2">
            <a:extLst>
              <a:ext uri="{FF2B5EF4-FFF2-40B4-BE49-F238E27FC236}">
                <a16:creationId xmlns:a16="http://schemas.microsoft.com/office/drawing/2014/main" id="{D706B3D9-74BC-6C4F-AA7E-3CBDA8D915D4}"/>
              </a:ext>
            </a:extLst>
          </p:cNvPr>
          <p:cNvSpPr>
            <a:spLocks noGrp="1"/>
          </p:cNvSpPr>
          <p:nvPr>
            <p:ph type="subTitle" idx="1" hasCustomPrompt="1"/>
          </p:nvPr>
        </p:nvSpPr>
        <p:spPr>
          <a:xfrm>
            <a:off x="3261360" y="2499837"/>
            <a:ext cx="6673387" cy="358643"/>
          </a:xfrm>
          <a:noFill/>
        </p:spPr>
        <p:txBody>
          <a:bodyPr lIns="144000" tIns="0" bIns="0" anchor="t" anchorCtr="0">
            <a:normAutofit/>
          </a:bodyPr>
          <a:lstStyle>
            <a:lvl1pPr marL="0" indent="0" algn="l" defTabSz="1219170" rtl="0" eaLnBrk="1" latinLnBrk="0" hangingPunct="1">
              <a:lnSpc>
                <a:spcPts val="2533"/>
              </a:lnSpc>
              <a:spcBef>
                <a:spcPct val="0"/>
              </a:spcBef>
              <a:buNone/>
              <a:defRPr lang="en-GB" sz="2133" b="0" kern="1200" cap="none" baseline="0" dirty="0">
                <a:solidFill>
                  <a:schemeClr val="tx1"/>
                </a:solidFill>
                <a:latin typeface="+mj-lt"/>
                <a:ea typeface="+mj-ea"/>
                <a:cs typeface="+mj-c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Name@email.com</a:t>
            </a:r>
            <a:endParaRPr lang="en-GB"/>
          </a:p>
        </p:txBody>
      </p:sp>
      <p:sp>
        <p:nvSpPr>
          <p:cNvPr id="26" name="Web address" descr="www.ETFOUNDATION.CO.UK&#10;">
            <a:extLst>
              <a:ext uri="{FF2B5EF4-FFF2-40B4-BE49-F238E27FC236}">
                <a16:creationId xmlns:a16="http://schemas.microsoft.com/office/drawing/2014/main" id="{408017AF-FACE-8445-BB0A-C54625B5494C}"/>
              </a:ext>
            </a:extLst>
          </p:cNvPr>
          <p:cNvSpPr txBox="1"/>
          <p:nvPr userDrawn="1"/>
        </p:nvSpPr>
        <p:spPr>
          <a:xfrm>
            <a:off x="3263040" y="3429000"/>
            <a:ext cx="6671707" cy="621275"/>
          </a:xfrm>
          <a:prstGeom prst="rect">
            <a:avLst/>
          </a:prstGeom>
          <a:solidFill>
            <a:schemeClr val="bg1"/>
          </a:solidFill>
        </p:spPr>
        <p:txBody>
          <a:bodyPr wrap="square" lIns="192000" bIns="144000" rtlCol="0" anchor="b" anchorCtr="0">
            <a:noAutofit/>
          </a:bodyPr>
          <a:lstStyle/>
          <a:p>
            <a:r>
              <a:rPr lang="en-GB" sz="2400">
                <a:solidFill>
                  <a:schemeClr val="tx1"/>
                </a:solidFill>
                <a:hlinkClick r:id="rId3">
                  <a:extLst>
                    <a:ext uri="{A12FA001-AC4F-418D-AE19-62706E023703}">
                      <ahyp:hlinkClr xmlns:ahyp="http://schemas.microsoft.com/office/drawing/2018/hyperlinkcolor" val="tx"/>
                    </a:ext>
                  </a:extLst>
                </a:hlinkClick>
              </a:rPr>
              <a:t>ETFOUNDATION.CO.UK</a:t>
            </a:r>
            <a:endParaRPr lang="en-GB" sz="2400">
              <a:solidFill>
                <a:schemeClr val="tx1"/>
              </a:solidFill>
            </a:endParaRPr>
          </a:p>
        </p:txBody>
      </p:sp>
      <p:pic>
        <p:nvPicPr>
          <p:cNvPr id="27" name="DfE Logo" descr="Supported by Department for Education logo">
            <a:extLst>
              <a:ext uri="{FF2B5EF4-FFF2-40B4-BE49-F238E27FC236}">
                <a16:creationId xmlns:a16="http://schemas.microsoft.com/office/drawing/2014/main" id="{54F0724C-3C9A-2346-982B-E113412791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2438" y="2484003"/>
            <a:ext cx="1719020" cy="1339900"/>
          </a:xfrm>
          <a:prstGeom prst="rect">
            <a:avLst/>
          </a:prstGeom>
          <a:solidFill>
            <a:schemeClr val="bg1">
              <a:alpha val="0"/>
            </a:schemeClr>
          </a:solidFill>
        </p:spPr>
      </p:pic>
      <p:sp>
        <p:nvSpPr>
          <p:cNvPr id="28" name="Thankyou">
            <a:extLst>
              <a:ext uri="{FF2B5EF4-FFF2-40B4-BE49-F238E27FC236}">
                <a16:creationId xmlns:a16="http://schemas.microsoft.com/office/drawing/2014/main" id="{24EC5AE2-90A9-3A44-BF06-DCD6334142FE}"/>
              </a:ext>
              <a:ext uri="{C183D7F6-B498-43B3-948B-1728B52AA6E4}">
                <adec:decorative xmlns:adec="http://schemas.microsoft.com/office/drawing/2017/decorative" val="0"/>
              </a:ext>
            </a:extLst>
          </p:cNvPr>
          <p:cNvSpPr/>
          <p:nvPr userDrawn="1"/>
        </p:nvSpPr>
        <p:spPr>
          <a:xfrm>
            <a:off x="3311692" y="4344000"/>
            <a:ext cx="6215217" cy="2136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192000" bIns="96000" rtlCol="0" anchor="ctr"/>
          <a:lstStyle/>
          <a:p>
            <a:pPr algn="l">
              <a:lnSpc>
                <a:spcPts val="6000"/>
              </a:lnSpc>
            </a:pPr>
            <a:r>
              <a:rPr lang="en-GB" sz="7200" b="1"/>
              <a:t>Thank you</a:t>
            </a:r>
            <a:endParaRPr lang="en-GB" sz="7200" b="1" baseline="0"/>
          </a:p>
          <a:p>
            <a:pPr algn="l">
              <a:lnSpc>
                <a:spcPts val="6000"/>
              </a:lnSpc>
            </a:pPr>
            <a:r>
              <a:rPr lang="en-GB" sz="6000" b="0" baseline="0"/>
              <a:t>Any Questions?</a:t>
            </a:r>
            <a:endParaRPr lang="en-GB" sz="6000" b="0"/>
          </a:p>
        </p:txBody>
      </p:sp>
    </p:spTree>
    <p:extLst>
      <p:ext uri="{BB962C8B-B14F-4D97-AF65-F5344CB8AC3E}">
        <p14:creationId xmlns:p14="http://schemas.microsoft.com/office/powerpoint/2010/main" val="29491612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Thank You">
    <p:bg>
      <p:bgPr>
        <a:solidFill>
          <a:srgbClr val="BE0064"/>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8084" y="385110"/>
            <a:ext cx="1189913" cy="629953"/>
          </a:xfrm>
          <a:prstGeom prst="rect">
            <a:avLst/>
          </a:prstGeom>
        </p:spPr>
      </p:pic>
      <p:sp>
        <p:nvSpPr>
          <p:cNvPr id="22" name="Rectangle 21">
            <a:extLst>
              <a:ext uri="{FF2B5EF4-FFF2-40B4-BE49-F238E27FC236}">
                <a16:creationId xmlns:a16="http://schemas.microsoft.com/office/drawing/2014/main" id="{224DB21A-CA66-1B4F-8E7A-E8C4908C99E3}"/>
              </a:ext>
              <a:ext uri="{C183D7F6-B498-43B3-948B-1728B52AA6E4}">
                <adec:decorative xmlns:adec="http://schemas.microsoft.com/office/drawing/2017/decorative" val="1"/>
              </a:ext>
            </a:extLst>
          </p:cNvPr>
          <p:cNvSpPr/>
          <p:nvPr userDrawn="1"/>
        </p:nvSpPr>
        <p:spPr>
          <a:xfrm>
            <a:off x="3273591" y="4344000"/>
            <a:ext cx="8534407" cy="2136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192000" bIns="96000" rtlCol="0" anchor="ctr"/>
          <a:lstStyle/>
          <a:p>
            <a:pPr algn="l">
              <a:lnSpc>
                <a:spcPts val="6000"/>
              </a:lnSpc>
            </a:pPr>
            <a:endParaRPr lang="en-GB" sz="6000" b="0"/>
          </a:p>
        </p:txBody>
      </p:sp>
      <p:sp>
        <p:nvSpPr>
          <p:cNvPr id="23" name="Rectangle 22">
            <a:extLst>
              <a:ext uri="{FF2B5EF4-FFF2-40B4-BE49-F238E27FC236}">
                <a16:creationId xmlns:a16="http://schemas.microsoft.com/office/drawing/2014/main" id="{C1BF9886-FE14-B04D-BE46-E52E599F2452}"/>
              </a:ext>
              <a:ext uri="{C183D7F6-B498-43B3-948B-1728B52AA6E4}">
                <adec:decorative xmlns:adec="http://schemas.microsoft.com/office/drawing/2017/decorative" val="1"/>
              </a:ext>
            </a:extLst>
          </p:cNvPr>
          <p:cNvSpPr/>
          <p:nvPr userDrawn="1"/>
        </p:nvSpPr>
        <p:spPr>
          <a:xfrm>
            <a:off x="3260161" y="1940640"/>
            <a:ext cx="8546640" cy="21096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Subtitle 1">
            <a:extLst>
              <a:ext uri="{FF2B5EF4-FFF2-40B4-BE49-F238E27FC236}">
                <a16:creationId xmlns:a16="http://schemas.microsoft.com/office/drawing/2014/main" id="{2E2B7716-7BB1-5643-A7E2-D30C87536485}"/>
              </a:ext>
            </a:extLst>
          </p:cNvPr>
          <p:cNvSpPr>
            <a:spLocks noGrp="1"/>
          </p:cNvSpPr>
          <p:nvPr>
            <p:ph type="ctrTitle" hasCustomPrompt="1"/>
          </p:nvPr>
        </p:nvSpPr>
        <p:spPr>
          <a:xfrm>
            <a:off x="3263040" y="1940641"/>
            <a:ext cx="6673387" cy="464753"/>
          </a:xfrm>
          <a:solidFill>
            <a:schemeClr val="bg1"/>
          </a:solidFill>
        </p:spPr>
        <p:txBody>
          <a:bodyPr lIns="144000" tIns="126000" rIns="0" bIns="36000" anchor="t">
            <a:noAutofit/>
          </a:bodyPr>
          <a:lstStyle>
            <a:lvl1pPr algn="l">
              <a:lnSpc>
                <a:spcPts val="2533"/>
              </a:lnSpc>
              <a:defRPr sz="2133" b="1" cap="none" baseline="0">
                <a:solidFill>
                  <a:schemeClr val="tx1"/>
                </a:solidFill>
              </a:defRPr>
            </a:lvl1pPr>
          </a:lstStyle>
          <a:p>
            <a:r>
              <a:rPr lang="en-US"/>
              <a:t>Name Surname</a:t>
            </a:r>
            <a:endParaRPr lang="en-GB"/>
          </a:p>
        </p:txBody>
      </p:sp>
      <p:sp>
        <p:nvSpPr>
          <p:cNvPr id="25" name="Subtitle 2">
            <a:extLst>
              <a:ext uri="{FF2B5EF4-FFF2-40B4-BE49-F238E27FC236}">
                <a16:creationId xmlns:a16="http://schemas.microsoft.com/office/drawing/2014/main" id="{74B330AD-DC33-D040-ADA2-2F2E8B0C9EB7}"/>
              </a:ext>
            </a:extLst>
          </p:cNvPr>
          <p:cNvSpPr>
            <a:spLocks noGrp="1"/>
          </p:cNvSpPr>
          <p:nvPr>
            <p:ph type="subTitle" idx="1" hasCustomPrompt="1"/>
          </p:nvPr>
        </p:nvSpPr>
        <p:spPr>
          <a:xfrm>
            <a:off x="3261360" y="2499837"/>
            <a:ext cx="6673387" cy="358643"/>
          </a:xfrm>
          <a:noFill/>
        </p:spPr>
        <p:txBody>
          <a:bodyPr lIns="144000" tIns="0" bIns="0" anchor="t" anchorCtr="0">
            <a:normAutofit/>
          </a:bodyPr>
          <a:lstStyle>
            <a:lvl1pPr marL="0" indent="0" algn="l" defTabSz="1219170" rtl="0" eaLnBrk="1" latinLnBrk="0" hangingPunct="1">
              <a:lnSpc>
                <a:spcPts val="2533"/>
              </a:lnSpc>
              <a:spcBef>
                <a:spcPct val="0"/>
              </a:spcBef>
              <a:buNone/>
              <a:defRPr lang="en-GB" sz="2133" b="0" kern="1200" cap="none" baseline="0" dirty="0">
                <a:solidFill>
                  <a:schemeClr val="tx1"/>
                </a:solidFill>
                <a:latin typeface="+mj-lt"/>
                <a:ea typeface="+mj-ea"/>
                <a:cs typeface="+mj-c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Name@email.com</a:t>
            </a:r>
            <a:endParaRPr lang="en-GB"/>
          </a:p>
        </p:txBody>
      </p:sp>
      <p:sp>
        <p:nvSpPr>
          <p:cNvPr id="26" name="Web address" descr="www.ETFOUNDATION.CO.UK&#10;">
            <a:extLst>
              <a:ext uri="{FF2B5EF4-FFF2-40B4-BE49-F238E27FC236}">
                <a16:creationId xmlns:a16="http://schemas.microsoft.com/office/drawing/2014/main" id="{FC9728B7-31CC-6B49-8913-35DB4E2EAA94}"/>
              </a:ext>
            </a:extLst>
          </p:cNvPr>
          <p:cNvSpPr txBox="1"/>
          <p:nvPr userDrawn="1"/>
        </p:nvSpPr>
        <p:spPr>
          <a:xfrm>
            <a:off x="3263040" y="3429000"/>
            <a:ext cx="6671707" cy="621275"/>
          </a:xfrm>
          <a:prstGeom prst="rect">
            <a:avLst/>
          </a:prstGeom>
          <a:solidFill>
            <a:schemeClr val="bg1"/>
          </a:solidFill>
        </p:spPr>
        <p:txBody>
          <a:bodyPr wrap="square" lIns="192000" bIns="144000" rtlCol="0" anchor="b" anchorCtr="0">
            <a:noAutofit/>
          </a:bodyPr>
          <a:lstStyle/>
          <a:p>
            <a:r>
              <a:rPr lang="en-GB" sz="2400">
                <a:solidFill>
                  <a:schemeClr val="tx1"/>
                </a:solidFill>
                <a:hlinkClick r:id="rId3">
                  <a:extLst>
                    <a:ext uri="{A12FA001-AC4F-418D-AE19-62706E023703}">
                      <ahyp:hlinkClr xmlns:ahyp="http://schemas.microsoft.com/office/drawing/2018/hyperlinkcolor" val="tx"/>
                    </a:ext>
                  </a:extLst>
                </a:hlinkClick>
              </a:rPr>
              <a:t>ETFOUNDATION.CO.UK</a:t>
            </a:r>
            <a:endParaRPr lang="en-GB" sz="2400">
              <a:solidFill>
                <a:schemeClr val="tx1"/>
              </a:solidFill>
            </a:endParaRPr>
          </a:p>
        </p:txBody>
      </p:sp>
      <p:pic>
        <p:nvPicPr>
          <p:cNvPr id="27" name="DfE Logo" descr="Supported by Department for Education logo">
            <a:extLst>
              <a:ext uri="{FF2B5EF4-FFF2-40B4-BE49-F238E27FC236}">
                <a16:creationId xmlns:a16="http://schemas.microsoft.com/office/drawing/2014/main" id="{BA390474-1B52-BB48-8EC8-346D427F2F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2438" y="2484003"/>
            <a:ext cx="1719020" cy="1339900"/>
          </a:xfrm>
          <a:prstGeom prst="rect">
            <a:avLst/>
          </a:prstGeom>
          <a:solidFill>
            <a:schemeClr val="bg1">
              <a:alpha val="0"/>
            </a:schemeClr>
          </a:solidFill>
        </p:spPr>
      </p:pic>
      <p:sp>
        <p:nvSpPr>
          <p:cNvPr id="28" name="Thankyou">
            <a:extLst>
              <a:ext uri="{FF2B5EF4-FFF2-40B4-BE49-F238E27FC236}">
                <a16:creationId xmlns:a16="http://schemas.microsoft.com/office/drawing/2014/main" id="{417A9CA5-C9C6-D446-BDEE-F4F308BBB9B4}"/>
              </a:ext>
              <a:ext uri="{C183D7F6-B498-43B3-948B-1728B52AA6E4}">
                <adec:decorative xmlns:adec="http://schemas.microsoft.com/office/drawing/2017/decorative" val="0"/>
              </a:ext>
            </a:extLst>
          </p:cNvPr>
          <p:cNvSpPr/>
          <p:nvPr userDrawn="1"/>
        </p:nvSpPr>
        <p:spPr>
          <a:xfrm>
            <a:off x="3311692" y="4344000"/>
            <a:ext cx="6215217" cy="2136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192000" bIns="96000" rtlCol="0" anchor="ctr"/>
          <a:lstStyle/>
          <a:p>
            <a:pPr algn="l">
              <a:lnSpc>
                <a:spcPts val="6000"/>
              </a:lnSpc>
            </a:pPr>
            <a:r>
              <a:rPr lang="en-GB" sz="7200" b="1"/>
              <a:t>Thank you</a:t>
            </a:r>
            <a:endParaRPr lang="en-GB" sz="7200" b="1" baseline="0"/>
          </a:p>
          <a:p>
            <a:pPr algn="l">
              <a:lnSpc>
                <a:spcPts val="6000"/>
              </a:lnSpc>
            </a:pPr>
            <a:r>
              <a:rPr lang="en-GB" sz="6000" b="0" baseline="0"/>
              <a:t>Any Questions?</a:t>
            </a:r>
            <a:endParaRPr lang="en-GB" sz="6000" b="0"/>
          </a:p>
        </p:txBody>
      </p:sp>
    </p:spTree>
    <p:extLst>
      <p:ext uri="{BB962C8B-B14F-4D97-AF65-F5344CB8AC3E}">
        <p14:creationId xmlns:p14="http://schemas.microsoft.com/office/powerpoint/2010/main" val="3266975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Thank You">
    <p:bg>
      <p:bgPr>
        <a:solidFill>
          <a:srgbClr val="0071F8"/>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8084" y="385109"/>
            <a:ext cx="1189913" cy="629955"/>
          </a:xfrm>
          <a:prstGeom prst="rect">
            <a:avLst/>
          </a:prstGeom>
        </p:spPr>
      </p:pic>
      <p:sp>
        <p:nvSpPr>
          <p:cNvPr id="29" name="Rectangle 28">
            <a:extLst>
              <a:ext uri="{FF2B5EF4-FFF2-40B4-BE49-F238E27FC236}">
                <a16:creationId xmlns:a16="http://schemas.microsoft.com/office/drawing/2014/main" id="{6E9E8740-2721-7340-BDD2-14001A44C7A9}"/>
              </a:ext>
              <a:ext uri="{C183D7F6-B498-43B3-948B-1728B52AA6E4}">
                <adec:decorative xmlns:adec="http://schemas.microsoft.com/office/drawing/2017/decorative" val="1"/>
              </a:ext>
            </a:extLst>
          </p:cNvPr>
          <p:cNvSpPr/>
          <p:nvPr userDrawn="1"/>
        </p:nvSpPr>
        <p:spPr>
          <a:xfrm>
            <a:off x="3273591" y="4344000"/>
            <a:ext cx="8534407" cy="2136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192000" bIns="96000" rtlCol="0" anchor="ctr"/>
          <a:lstStyle/>
          <a:p>
            <a:pPr algn="l">
              <a:lnSpc>
                <a:spcPts val="6000"/>
              </a:lnSpc>
            </a:pPr>
            <a:endParaRPr lang="en-GB" sz="6000" b="0"/>
          </a:p>
        </p:txBody>
      </p:sp>
      <p:sp>
        <p:nvSpPr>
          <p:cNvPr id="30" name="Rectangle 29">
            <a:extLst>
              <a:ext uri="{FF2B5EF4-FFF2-40B4-BE49-F238E27FC236}">
                <a16:creationId xmlns:a16="http://schemas.microsoft.com/office/drawing/2014/main" id="{A7F9409B-8D8E-C14A-94D6-2A847B4308FD}"/>
              </a:ext>
              <a:ext uri="{C183D7F6-B498-43B3-948B-1728B52AA6E4}">
                <adec:decorative xmlns:adec="http://schemas.microsoft.com/office/drawing/2017/decorative" val="1"/>
              </a:ext>
            </a:extLst>
          </p:cNvPr>
          <p:cNvSpPr/>
          <p:nvPr userDrawn="1"/>
        </p:nvSpPr>
        <p:spPr>
          <a:xfrm>
            <a:off x="3260161" y="1940640"/>
            <a:ext cx="8546640" cy="21096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Subtitle 1">
            <a:extLst>
              <a:ext uri="{FF2B5EF4-FFF2-40B4-BE49-F238E27FC236}">
                <a16:creationId xmlns:a16="http://schemas.microsoft.com/office/drawing/2014/main" id="{7A09E294-EA43-B544-91E1-64E4A07B24CC}"/>
              </a:ext>
            </a:extLst>
          </p:cNvPr>
          <p:cNvSpPr>
            <a:spLocks noGrp="1"/>
          </p:cNvSpPr>
          <p:nvPr>
            <p:ph type="ctrTitle" hasCustomPrompt="1"/>
          </p:nvPr>
        </p:nvSpPr>
        <p:spPr>
          <a:xfrm>
            <a:off x="3263040" y="1940641"/>
            <a:ext cx="6673387" cy="464753"/>
          </a:xfrm>
          <a:solidFill>
            <a:schemeClr val="bg1"/>
          </a:solidFill>
        </p:spPr>
        <p:txBody>
          <a:bodyPr lIns="144000" tIns="126000" rIns="0" bIns="36000" anchor="t">
            <a:noAutofit/>
          </a:bodyPr>
          <a:lstStyle>
            <a:lvl1pPr algn="l">
              <a:lnSpc>
                <a:spcPts val="2533"/>
              </a:lnSpc>
              <a:defRPr sz="2133" b="1" cap="none" baseline="0">
                <a:solidFill>
                  <a:schemeClr val="tx1"/>
                </a:solidFill>
              </a:defRPr>
            </a:lvl1pPr>
          </a:lstStyle>
          <a:p>
            <a:r>
              <a:rPr lang="en-US"/>
              <a:t>Name Surname</a:t>
            </a:r>
            <a:endParaRPr lang="en-GB"/>
          </a:p>
        </p:txBody>
      </p:sp>
      <p:sp>
        <p:nvSpPr>
          <p:cNvPr id="32" name="Subtitle 2">
            <a:extLst>
              <a:ext uri="{FF2B5EF4-FFF2-40B4-BE49-F238E27FC236}">
                <a16:creationId xmlns:a16="http://schemas.microsoft.com/office/drawing/2014/main" id="{CB281233-5067-6849-9447-D3149CE7F216}"/>
              </a:ext>
            </a:extLst>
          </p:cNvPr>
          <p:cNvSpPr>
            <a:spLocks noGrp="1"/>
          </p:cNvSpPr>
          <p:nvPr>
            <p:ph type="subTitle" idx="1" hasCustomPrompt="1"/>
          </p:nvPr>
        </p:nvSpPr>
        <p:spPr>
          <a:xfrm>
            <a:off x="3261360" y="2499837"/>
            <a:ext cx="6673387" cy="358643"/>
          </a:xfrm>
          <a:noFill/>
        </p:spPr>
        <p:txBody>
          <a:bodyPr lIns="144000" tIns="0" bIns="0" anchor="t" anchorCtr="0">
            <a:normAutofit/>
          </a:bodyPr>
          <a:lstStyle>
            <a:lvl1pPr marL="0" indent="0" algn="l" defTabSz="1219170" rtl="0" eaLnBrk="1" latinLnBrk="0" hangingPunct="1">
              <a:lnSpc>
                <a:spcPts val="2533"/>
              </a:lnSpc>
              <a:spcBef>
                <a:spcPct val="0"/>
              </a:spcBef>
              <a:buNone/>
              <a:defRPr lang="en-GB" sz="2133" b="0" kern="1200" cap="none" baseline="0" dirty="0">
                <a:solidFill>
                  <a:schemeClr val="tx1"/>
                </a:solidFill>
                <a:latin typeface="+mj-lt"/>
                <a:ea typeface="+mj-ea"/>
                <a:cs typeface="+mj-c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Name@email.com</a:t>
            </a:r>
            <a:endParaRPr lang="en-GB"/>
          </a:p>
        </p:txBody>
      </p:sp>
      <p:sp>
        <p:nvSpPr>
          <p:cNvPr id="33" name="Web address" descr="www.ETFOUNDATION.CO.UK&#10;">
            <a:extLst>
              <a:ext uri="{FF2B5EF4-FFF2-40B4-BE49-F238E27FC236}">
                <a16:creationId xmlns:a16="http://schemas.microsoft.com/office/drawing/2014/main" id="{B89411EB-D69E-DF4C-9844-9339F5A5A19B}"/>
              </a:ext>
            </a:extLst>
          </p:cNvPr>
          <p:cNvSpPr txBox="1"/>
          <p:nvPr userDrawn="1"/>
        </p:nvSpPr>
        <p:spPr>
          <a:xfrm>
            <a:off x="3263040" y="3429000"/>
            <a:ext cx="6671707" cy="621275"/>
          </a:xfrm>
          <a:prstGeom prst="rect">
            <a:avLst/>
          </a:prstGeom>
          <a:solidFill>
            <a:schemeClr val="bg1"/>
          </a:solidFill>
        </p:spPr>
        <p:txBody>
          <a:bodyPr wrap="square" lIns="192000" bIns="144000" rtlCol="0" anchor="b" anchorCtr="0">
            <a:noAutofit/>
          </a:bodyPr>
          <a:lstStyle/>
          <a:p>
            <a:r>
              <a:rPr lang="en-GB" sz="2400">
                <a:solidFill>
                  <a:schemeClr val="tx1"/>
                </a:solidFill>
                <a:hlinkClick r:id="rId3">
                  <a:extLst>
                    <a:ext uri="{A12FA001-AC4F-418D-AE19-62706E023703}">
                      <ahyp:hlinkClr xmlns:ahyp="http://schemas.microsoft.com/office/drawing/2018/hyperlinkcolor" val="tx"/>
                    </a:ext>
                  </a:extLst>
                </a:hlinkClick>
              </a:rPr>
              <a:t>ETFOUNDATION.CO.UK</a:t>
            </a:r>
            <a:endParaRPr lang="en-GB" sz="2400">
              <a:solidFill>
                <a:schemeClr val="tx1"/>
              </a:solidFill>
            </a:endParaRPr>
          </a:p>
        </p:txBody>
      </p:sp>
      <p:pic>
        <p:nvPicPr>
          <p:cNvPr id="34" name="DfE Logo" descr="Supported by Department for Education logo">
            <a:extLst>
              <a:ext uri="{FF2B5EF4-FFF2-40B4-BE49-F238E27FC236}">
                <a16:creationId xmlns:a16="http://schemas.microsoft.com/office/drawing/2014/main" id="{0E66212B-F5A0-494D-BFD6-6A63AD9CC1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2438" y="2484003"/>
            <a:ext cx="1719020" cy="1339900"/>
          </a:xfrm>
          <a:prstGeom prst="rect">
            <a:avLst/>
          </a:prstGeom>
          <a:solidFill>
            <a:schemeClr val="bg1">
              <a:alpha val="0"/>
            </a:schemeClr>
          </a:solidFill>
        </p:spPr>
      </p:pic>
      <p:sp>
        <p:nvSpPr>
          <p:cNvPr id="35" name="Thankyou">
            <a:extLst>
              <a:ext uri="{FF2B5EF4-FFF2-40B4-BE49-F238E27FC236}">
                <a16:creationId xmlns:a16="http://schemas.microsoft.com/office/drawing/2014/main" id="{485ACB11-D5EE-1545-B4C7-F308842FEEFB}"/>
              </a:ext>
              <a:ext uri="{C183D7F6-B498-43B3-948B-1728B52AA6E4}">
                <adec:decorative xmlns:adec="http://schemas.microsoft.com/office/drawing/2017/decorative" val="0"/>
              </a:ext>
            </a:extLst>
          </p:cNvPr>
          <p:cNvSpPr/>
          <p:nvPr userDrawn="1"/>
        </p:nvSpPr>
        <p:spPr>
          <a:xfrm>
            <a:off x="3311692" y="4344000"/>
            <a:ext cx="6215217" cy="2136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192000" bIns="96000" rtlCol="0" anchor="ctr"/>
          <a:lstStyle/>
          <a:p>
            <a:pPr algn="l">
              <a:lnSpc>
                <a:spcPts val="6000"/>
              </a:lnSpc>
            </a:pPr>
            <a:r>
              <a:rPr lang="en-GB" sz="7200" b="1"/>
              <a:t>Thank you</a:t>
            </a:r>
            <a:endParaRPr lang="en-GB" sz="7200" b="1" baseline="0"/>
          </a:p>
          <a:p>
            <a:pPr algn="l">
              <a:lnSpc>
                <a:spcPts val="6000"/>
              </a:lnSpc>
            </a:pPr>
            <a:r>
              <a:rPr lang="en-GB" sz="6000" b="0" baseline="0"/>
              <a:t>Any Questions?</a:t>
            </a:r>
            <a:endParaRPr lang="en-GB" sz="6000" b="0"/>
          </a:p>
        </p:txBody>
      </p:sp>
    </p:spTree>
    <p:extLst>
      <p:ext uri="{BB962C8B-B14F-4D97-AF65-F5344CB8AC3E}">
        <p14:creationId xmlns:p14="http://schemas.microsoft.com/office/powerpoint/2010/main" val="2637674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Option 1 Red (Locked)">
    <p:spTree>
      <p:nvGrpSpPr>
        <p:cNvPr id="1" name=""/>
        <p:cNvGrpSpPr/>
        <p:nvPr/>
      </p:nvGrpSpPr>
      <p:grpSpPr>
        <a:xfrm>
          <a:off x="0" y="0"/>
          <a:ext cx="0" cy="0"/>
          <a:chOff x="0" y="0"/>
          <a:chExt cx="0" cy="0"/>
        </a:xfrm>
      </p:grpSpPr>
      <p:pic>
        <p:nvPicPr>
          <p:cNvPr id="16" name="BACKGROUND IMAGE">
            <a:extLst>
              <a:ext uri="{FF2B5EF4-FFF2-40B4-BE49-F238E27FC236}">
                <a16:creationId xmlns:a16="http://schemas.microsoft.com/office/drawing/2014/main" id="{A46F8847-44AC-F741-B1D7-375D33D5C39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555920"/>
            <a:ext cx="12192000" cy="6329464"/>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335360" y="255788"/>
            <a:ext cx="1146437" cy="609077"/>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5184960" y="2961600"/>
            <a:ext cx="6623040" cy="1656000"/>
          </a:xfrm>
          <a:solidFill>
            <a:srgbClr val="E51C41"/>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9616354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hank You">
    <p:bg>
      <p:bgPr>
        <a:solidFill>
          <a:srgbClr val="00A068"/>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8084" y="385110"/>
            <a:ext cx="1189913" cy="629953"/>
          </a:xfrm>
          <a:prstGeom prst="rect">
            <a:avLst/>
          </a:prstGeom>
        </p:spPr>
      </p:pic>
      <p:sp>
        <p:nvSpPr>
          <p:cNvPr id="22" name="Rectangle 21">
            <a:extLst>
              <a:ext uri="{FF2B5EF4-FFF2-40B4-BE49-F238E27FC236}">
                <a16:creationId xmlns:a16="http://schemas.microsoft.com/office/drawing/2014/main" id="{D34844BF-2207-ED49-9F25-85D40A0C69A2}"/>
              </a:ext>
              <a:ext uri="{C183D7F6-B498-43B3-948B-1728B52AA6E4}">
                <adec:decorative xmlns:adec="http://schemas.microsoft.com/office/drawing/2017/decorative" val="1"/>
              </a:ext>
            </a:extLst>
          </p:cNvPr>
          <p:cNvSpPr/>
          <p:nvPr userDrawn="1"/>
        </p:nvSpPr>
        <p:spPr>
          <a:xfrm>
            <a:off x="3273591" y="4344000"/>
            <a:ext cx="8534407" cy="2136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192000" bIns="96000" rtlCol="0" anchor="ctr"/>
          <a:lstStyle/>
          <a:p>
            <a:pPr algn="l">
              <a:lnSpc>
                <a:spcPts val="6000"/>
              </a:lnSpc>
            </a:pPr>
            <a:endParaRPr lang="en-GB" sz="6000" b="0"/>
          </a:p>
        </p:txBody>
      </p:sp>
      <p:sp>
        <p:nvSpPr>
          <p:cNvPr id="23" name="Rectangle 22">
            <a:extLst>
              <a:ext uri="{FF2B5EF4-FFF2-40B4-BE49-F238E27FC236}">
                <a16:creationId xmlns:a16="http://schemas.microsoft.com/office/drawing/2014/main" id="{87259AD1-A3E5-7A4D-A666-183E96823EA9}"/>
              </a:ext>
              <a:ext uri="{C183D7F6-B498-43B3-948B-1728B52AA6E4}">
                <adec:decorative xmlns:adec="http://schemas.microsoft.com/office/drawing/2017/decorative" val="1"/>
              </a:ext>
            </a:extLst>
          </p:cNvPr>
          <p:cNvSpPr/>
          <p:nvPr userDrawn="1"/>
        </p:nvSpPr>
        <p:spPr>
          <a:xfrm>
            <a:off x="3260161" y="1940640"/>
            <a:ext cx="8546640" cy="21096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Subtitle 1">
            <a:extLst>
              <a:ext uri="{FF2B5EF4-FFF2-40B4-BE49-F238E27FC236}">
                <a16:creationId xmlns:a16="http://schemas.microsoft.com/office/drawing/2014/main" id="{C45F4C38-F8FC-E947-AE4C-6E40A21167BC}"/>
              </a:ext>
            </a:extLst>
          </p:cNvPr>
          <p:cNvSpPr>
            <a:spLocks noGrp="1"/>
          </p:cNvSpPr>
          <p:nvPr>
            <p:ph type="ctrTitle" hasCustomPrompt="1"/>
          </p:nvPr>
        </p:nvSpPr>
        <p:spPr>
          <a:xfrm>
            <a:off x="3263040" y="1940641"/>
            <a:ext cx="6673387" cy="464753"/>
          </a:xfrm>
          <a:solidFill>
            <a:schemeClr val="bg1"/>
          </a:solidFill>
        </p:spPr>
        <p:txBody>
          <a:bodyPr lIns="144000" tIns="126000" rIns="0" bIns="36000" anchor="t">
            <a:noAutofit/>
          </a:bodyPr>
          <a:lstStyle>
            <a:lvl1pPr algn="l">
              <a:lnSpc>
                <a:spcPts val="2533"/>
              </a:lnSpc>
              <a:defRPr sz="2133" b="1" cap="none" baseline="0">
                <a:solidFill>
                  <a:schemeClr val="tx1"/>
                </a:solidFill>
              </a:defRPr>
            </a:lvl1pPr>
          </a:lstStyle>
          <a:p>
            <a:r>
              <a:rPr lang="en-US"/>
              <a:t>Name Surname</a:t>
            </a:r>
            <a:endParaRPr lang="en-GB"/>
          </a:p>
        </p:txBody>
      </p:sp>
      <p:sp>
        <p:nvSpPr>
          <p:cNvPr id="25" name="Subtitle 2">
            <a:extLst>
              <a:ext uri="{FF2B5EF4-FFF2-40B4-BE49-F238E27FC236}">
                <a16:creationId xmlns:a16="http://schemas.microsoft.com/office/drawing/2014/main" id="{33B29604-A962-1042-A09C-58841C9E16B4}"/>
              </a:ext>
            </a:extLst>
          </p:cNvPr>
          <p:cNvSpPr>
            <a:spLocks noGrp="1"/>
          </p:cNvSpPr>
          <p:nvPr>
            <p:ph type="subTitle" idx="1" hasCustomPrompt="1"/>
          </p:nvPr>
        </p:nvSpPr>
        <p:spPr>
          <a:xfrm>
            <a:off x="3261360" y="2499837"/>
            <a:ext cx="6673387" cy="358643"/>
          </a:xfrm>
          <a:noFill/>
        </p:spPr>
        <p:txBody>
          <a:bodyPr lIns="144000" tIns="0" bIns="0" anchor="t" anchorCtr="0">
            <a:normAutofit/>
          </a:bodyPr>
          <a:lstStyle>
            <a:lvl1pPr marL="0" indent="0" algn="l" defTabSz="1219170" rtl="0" eaLnBrk="1" latinLnBrk="0" hangingPunct="1">
              <a:lnSpc>
                <a:spcPts val="2533"/>
              </a:lnSpc>
              <a:spcBef>
                <a:spcPct val="0"/>
              </a:spcBef>
              <a:buNone/>
              <a:defRPr lang="en-GB" sz="2133" b="0" kern="1200" cap="none" baseline="0" dirty="0">
                <a:solidFill>
                  <a:schemeClr val="tx1"/>
                </a:solidFill>
                <a:latin typeface="+mj-lt"/>
                <a:ea typeface="+mj-ea"/>
                <a:cs typeface="+mj-c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Name@email.com</a:t>
            </a:r>
            <a:endParaRPr lang="en-GB"/>
          </a:p>
        </p:txBody>
      </p:sp>
      <p:sp>
        <p:nvSpPr>
          <p:cNvPr id="26" name="Web address" descr="www.ETFOUNDATION.CO.UK&#10;">
            <a:extLst>
              <a:ext uri="{FF2B5EF4-FFF2-40B4-BE49-F238E27FC236}">
                <a16:creationId xmlns:a16="http://schemas.microsoft.com/office/drawing/2014/main" id="{7C1BC566-1805-0A4E-95A3-525C2FE5A48D}"/>
              </a:ext>
            </a:extLst>
          </p:cNvPr>
          <p:cNvSpPr txBox="1"/>
          <p:nvPr userDrawn="1"/>
        </p:nvSpPr>
        <p:spPr>
          <a:xfrm>
            <a:off x="3263040" y="3429000"/>
            <a:ext cx="6671707" cy="621275"/>
          </a:xfrm>
          <a:prstGeom prst="rect">
            <a:avLst/>
          </a:prstGeom>
          <a:solidFill>
            <a:schemeClr val="bg1"/>
          </a:solidFill>
        </p:spPr>
        <p:txBody>
          <a:bodyPr wrap="square" lIns="192000" bIns="144000" rtlCol="0" anchor="b" anchorCtr="0">
            <a:noAutofit/>
          </a:bodyPr>
          <a:lstStyle/>
          <a:p>
            <a:r>
              <a:rPr lang="en-GB" sz="2400">
                <a:solidFill>
                  <a:schemeClr val="tx1"/>
                </a:solidFill>
                <a:hlinkClick r:id="rId3">
                  <a:extLst>
                    <a:ext uri="{A12FA001-AC4F-418D-AE19-62706E023703}">
                      <ahyp:hlinkClr xmlns:ahyp="http://schemas.microsoft.com/office/drawing/2018/hyperlinkcolor" val="tx"/>
                    </a:ext>
                  </a:extLst>
                </a:hlinkClick>
              </a:rPr>
              <a:t>ETFOUNDATION.CO.UK</a:t>
            </a:r>
            <a:endParaRPr lang="en-GB" sz="2400">
              <a:solidFill>
                <a:schemeClr val="tx1"/>
              </a:solidFill>
            </a:endParaRPr>
          </a:p>
        </p:txBody>
      </p:sp>
      <p:pic>
        <p:nvPicPr>
          <p:cNvPr id="27" name="DfE Logo" descr="Supported by Department for Education logo">
            <a:extLst>
              <a:ext uri="{FF2B5EF4-FFF2-40B4-BE49-F238E27FC236}">
                <a16:creationId xmlns:a16="http://schemas.microsoft.com/office/drawing/2014/main" id="{E4F7F9A6-6DDA-7847-AF6C-27013E4E9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2438" y="2484003"/>
            <a:ext cx="1719020" cy="1339900"/>
          </a:xfrm>
          <a:prstGeom prst="rect">
            <a:avLst/>
          </a:prstGeom>
          <a:solidFill>
            <a:schemeClr val="bg1">
              <a:alpha val="0"/>
            </a:schemeClr>
          </a:solidFill>
        </p:spPr>
      </p:pic>
      <p:sp>
        <p:nvSpPr>
          <p:cNvPr id="28" name="Thankyou">
            <a:extLst>
              <a:ext uri="{FF2B5EF4-FFF2-40B4-BE49-F238E27FC236}">
                <a16:creationId xmlns:a16="http://schemas.microsoft.com/office/drawing/2014/main" id="{CCAFB428-DEA5-C440-9E4B-D7CCD0792F85}"/>
              </a:ext>
              <a:ext uri="{C183D7F6-B498-43B3-948B-1728B52AA6E4}">
                <adec:decorative xmlns:adec="http://schemas.microsoft.com/office/drawing/2017/decorative" val="0"/>
              </a:ext>
            </a:extLst>
          </p:cNvPr>
          <p:cNvSpPr/>
          <p:nvPr userDrawn="1"/>
        </p:nvSpPr>
        <p:spPr>
          <a:xfrm>
            <a:off x="3311692" y="4344000"/>
            <a:ext cx="6215217" cy="2136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192000" bIns="96000" rtlCol="0" anchor="ctr"/>
          <a:lstStyle/>
          <a:p>
            <a:pPr algn="l">
              <a:lnSpc>
                <a:spcPts val="6000"/>
              </a:lnSpc>
            </a:pPr>
            <a:r>
              <a:rPr lang="en-GB" sz="7200" b="1"/>
              <a:t>Thank you</a:t>
            </a:r>
            <a:endParaRPr lang="en-GB" sz="7200" b="1" baseline="0"/>
          </a:p>
          <a:p>
            <a:pPr algn="l">
              <a:lnSpc>
                <a:spcPts val="6000"/>
              </a:lnSpc>
            </a:pPr>
            <a:r>
              <a:rPr lang="en-GB" sz="6000" b="0" baseline="0"/>
              <a:t>Any Questions?</a:t>
            </a:r>
            <a:endParaRPr lang="en-GB" sz="6000" b="0"/>
          </a:p>
        </p:txBody>
      </p:sp>
    </p:spTree>
    <p:extLst>
      <p:ext uri="{BB962C8B-B14F-4D97-AF65-F5344CB8AC3E}">
        <p14:creationId xmlns:p14="http://schemas.microsoft.com/office/powerpoint/2010/main" val="13270516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Education and Training Foundation</a:t>
            </a: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3"/>
          </p:nvPr>
        </p:nvSpPr>
        <p:spPr>
          <a:xfrm>
            <a:off x="1524000" y="1295400"/>
            <a:ext cx="10058400" cy="487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769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Option 2 Yellow ">
    <p:spTree>
      <p:nvGrpSpPr>
        <p:cNvPr id="1" name=""/>
        <p:cNvGrpSpPr/>
        <p:nvPr/>
      </p:nvGrpSpPr>
      <p:grpSpPr>
        <a:xfrm>
          <a:off x="0" y="0"/>
          <a:ext cx="0" cy="0"/>
          <a:chOff x="0" y="0"/>
          <a:chExt cx="0" cy="0"/>
        </a:xfrm>
      </p:grpSpPr>
      <p:pic>
        <p:nvPicPr>
          <p:cNvPr id="12" name="BACKGROUND IMAGE">
            <a:extLst>
              <a:ext uri="{FF2B5EF4-FFF2-40B4-BE49-F238E27FC236}">
                <a16:creationId xmlns:a16="http://schemas.microsoft.com/office/drawing/2014/main" id="{BF4AED7B-D82D-F04A-B4CB-6C63ECF0E2D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555920"/>
            <a:ext cx="12192000" cy="6329464"/>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5360" y="256858"/>
            <a:ext cx="1146437" cy="606937"/>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5184960" y="2961600"/>
            <a:ext cx="6623040" cy="1656000"/>
          </a:xfrm>
          <a:solidFill>
            <a:srgbClr val="FEB912"/>
          </a:solidFill>
        </p:spPr>
        <p:txBody>
          <a:bodyPr lIns="108000" tIns="136800" rIns="0" bIns="0">
            <a:noAutofit/>
          </a:bodyPr>
          <a:lstStyle>
            <a:lvl1pPr algn="l">
              <a:lnSpc>
                <a:spcPts val="5467"/>
              </a:lnSpc>
              <a:defRPr sz="60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743843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Option 3 Purple">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B2B60F6C-EE8F-1745-8125-87FF48A8D87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555920"/>
            <a:ext cx="12192000" cy="6329464"/>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5361" y="256858"/>
            <a:ext cx="1146436" cy="606937"/>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5184960" y="2961600"/>
            <a:ext cx="6623040" cy="1656000"/>
          </a:xfrm>
          <a:solidFill>
            <a:srgbClr val="BE0064"/>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663453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Option 4 Blue">
    <p:spTree>
      <p:nvGrpSpPr>
        <p:cNvPr id="1" name=""/>
        <p:cNvGrpSpPr/>
        <p:nvPr/>
      </p:nvGrpSpPr>
      <p:grpSpPr>
        <a:xfrm>
          <a:off x="0" y="0"/>
          <a:ext cx="0" cy="0"/>
          <a:chOff x="0" y="0"/>
          <a:chExt cx="0" cy="0"/>
        </a:xfrm>
      </p:grpSpPr>
      <p:pic>
        <p:nvPicPr>
          <p:cNvPr id="14" name="BACKGROUND IMAGE">
            <a:extLst>
              <a:ext uri="{FF2B5EF4-FFF2-40B4-BE49-F238E27FC236}">
                <a16:creationId xmlns:a16="http://schemas.microsoft.com/office/drawing/2014/main" id="{1E030DCF-B2F8-9B49-8C72-F6144F1EF0E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555920"/>
            <a:ext cx="12192000" cy="6329464"/>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5361" y="256857"/>
            <a:ext cx="1146436" cy="606936"/>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5184960" y="2961600"/>
            <a:ext cx="6623040" cy="1656000"/>
          </a:xfrm>
          <a:solidFill>
            <a:srgbClr val="0071F8"/>
          </a:solidFill>
        </p:spPr>
        <p:txBody>
          <a:bodyPr lIns="108000" tIns="136800" rIns="0" bIns="0">
            <a:noAutofit/>
          </a:bodyPr>
          <a:lstStyle>
            <a:lvl1pPr algn="l">
              <a:lnSpc>
                <a:spcPts val="5467"/>
              </a:lnSpc>
              <a:defRPr sz="60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7944962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126" y="274639"/>
            <a:ext cx="11231457" cy="1143000"/>
          </a:xfrm>
          <a:prstGeom prst="rect">
            <a:avLst/>
          </a:prstGeom>
        </p:spPr>
        <p:txBody>
          <a:bodyPr vert="horz" lIns="0" tIns="0" rIns="0" bIns="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36126" y="1600201"/>
            <a:ext cx="11231457" cy="45259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312000" y="6356351"/>
            <a:ext cx="10248501" cy="365125"/>
          </a:xfrm>
          <a:prstGeom prst="rect">
            <a:avLst/>
          </a:prstGeom>
        </p:spPr>
        <p:txBody>
          <a:bodyPr vert="horz" lIns="0" tIns="0" rIns="0" bIns="0" rtlCol="0" anchor="t" anchorCtr="0"/>
          <a:lstStyle>
            <a:lvl1pPr algn="l">
              <a:defRPr sz="933" b="1" cap="all" baseline="0">
                <a:solidFill>
                  <a:schemeClr val="tx1"/>
                </a:solidFill>
              </a:defRPr>
            </a:lvl1pPr>
          </a:lstStyle>
          <a:p>
            <a:r>
              <a:rPr lang="en-GB"/>
              <a:t>Education and Training Foundation</a:t>
            </a:r>
          </a:p>
        </p:txBody>
      </p:sp>
      <p:sp>
        <p:nvSpPr>
          <p:cNvPr id="6" name="Slide Number Placeholder 5"/>
          <p:cNvSpPr>
            <a:spLocks noGrp="1"/>
          </p:cNvSpPr>
          <p:nvPr>
            <p:ph type="sldNum" sz="quarter" idx="4"/>
          </p:nvPr>
        </p:nvSpPr>
        <p:spPr>
          <a:xfrm>
            <a:off x="10608501" y="6356351"/>
            <a:ext cx="1212619" cy="365125"/>
          </a:xfrm>
          <a:prstGeom prst="rect">
            <a:avLst/>
          </a:prstGeom>
        </p:spPr>
        <p:txBody>
          <a:bodyPr vert="horz" lIns="0" tIns="0" rIns="0" bIns="0" rtlCol="0" anchor="t" anchorCtr="0"/>
          <a:lstStyle>
            <a:lvl1pPr algn="r">
              <a:defRPr sz="933" b="1">
                <a:solidFill>
                  <a:schemeClr val="tx1"/>
                </a:solidFill>
              </a:defRPr>
            </a:lvl1pPr>
          </a:lstStyle>
          <a:p>
            <a:fld id="{DA2C159E-F13C-4A85-9A41-E7669D3E0D70}" type="slidenum">
              <a:rPr lang="en-GB" smtClean="0"/>
              <a:pPr/>
              <a:t>‹#›</a:t>
            </a:fld>
            <a:endParaRPr lang="en-GB"/>
          </a:p>
        </p:txBody>
      </p:sp>
    </p:spTree>
    <p:extLst>
      <p:ext uri="{BB962C8B-B14F-4D97-AF65-F5344CB8AC3E}">
        <p14:creationId xmlns:p14="http://schemas.microsoft.com/office/powerpoint/2010/main" val="186408902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649" r:id="rId11"/>
    <p:sldLayoutId id="2147483701" r:id="rId12"/>
    <p:sldLayoutId id="2147483690" r:id="rId13"/>
    <p:sldLayoutId id="2147483693" r:id="rId14"/>
    <p:sldLayoutId id="2147483697" r:id="rId15"/>
    <p:sldLayoutId id="2147483727" r:id="rId16"/>
    <p:sldLayoutId id="2147483728" r:id="rId17"/>
    <p:sldLayoutId id="2147483729" r:id="rId18"/>
    <p:sldLayoutId id="2147483730" r:id="rId19"/>
    <p:sldLayoutId id="2147483731" r:id="rId20"/>
    <p:sldLayoutId id="2147483747" r:id="rId21"/>
    <p:sldLayoutId id="2147483748" r:id="rId22"/>
    <p:sldLayoutId id="2147483749" r:id="rId23"/>
    <p:sldLayoutId id="2147483750" r:id="rId24"/>
    <p:sldLayoutId id="2147483751" r:id="rId25"/>
    <p:sldLayoutId id="2147483672" r:id="rId26"/>
    <p:sldLayoutId id="2147483698" r:id="rId27"/>
    <p:sldLayoutId id="2147483699" r:id="rId28"/>
    <p:sldLayoutId id="2147483680" r:id="rId29"/>
    <p:sldLayoutId id="2147483681" r:id="rId30"/>
    <p:sldLayoutId id="2147483660" r:id="rId31"/>
    <p:sldLayoutId id="2147483650" r:id="rId32"/>
    <p:sldLayoutId id="2147483661" r:id="rId33"/>
    <p:sldLayoutId id="2147483708" r:id="rId34"/>
    <p:sldLayoutId id="2147483753" r:id="rId35"/>
    <p:sldLayoutId id="2147483754" r:id="rId36"/>
    <p:sldLayoutId id="2147483755" r:id="rId37"/>
    <p:sldLayoutId id="2147483756" r:id="rId38"/>
    <p:sldLayoutId id="2147483665" r:id="rId39"/>
    <p:sldLayoutId id="2147483664" r:id="rId40"/>
    <p:sldLayoutId id="2147483757" r:id="rId41"/>
    <p:sldLayoutId id="2147483758" r:id="rId42"/>
    <p:sldLayoutId id="2147483759" r:id="rId43"/>
    <p:sldLayoutId id="2147483760" r:id="rId44"/>
    <p:sldLayoutId id="2147483761" r:id="rId45"/>
    <p:sldLayoutId id="2147483762" r:id="rId46"/>
    <p:sldLayoutId id="2147483668" r:id="rId47"/>
    <p:sldLayoutId id="2147483666" r:id="rId48"/>
    <p:sldLayoutId id="2147483671" r:id="rId49"/>
    <p:sldLayoutId id="2147483669" r:id="rId50"/>
    <p:sldLayoutId id="2147483670" r:id="rId51"/>
    <p:sldLayoutId id="2147483764" r:id="rId52"/>
    <p:sldLayoutId id="2147483765" r:id="rId53"/>
    <p:sldLayoutId id="2147483766" r:id="rId54"/>
    <p:sldLayoutId id="2147483767" r:id="rId55"/>
    <p:sldLayoutId id="2147483768" r:id="rId56"/>
    <p:sldLayoutId id="2147483769" r:id="rId57"/>
    <p:sldLayoutId id="2147483770" r:id="rId58"/>
    <p:sldLayoutId id="2147483771" r:id="rId59"/>
    <p:sldLayoutId id="2147483772" r:id="rId60"/>
    <p:sldLayoutId id="2147483773" r:id="rId61"/>
  </p:sldLayoutIdLst>
  <p:hf hdr="0" ftr="0" dt="0"/>
  <p:txStyles>
    <p:titleStyle>
      <a:lvl1pPr algn="l" defTabSz="914400" rtl="0" eaLnBrk="1" latinLnBrk="0" hangingPunct="1">
        <a:spcBef>
          <a:spcPct val="0"/>
        </a:spcBef>
        <a:buNone/>
        <a:defRPr sz="4400" kern="1200" cap="none"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1.xml.rels><?xml version="1.0" encoding="UTF-8" standalone="yes"?>
<Relationships xmlns="http://schemas.openxmlformats.org/package/2006/relationships"><Relationship Id="rId2" Type="http://schemas.openxmlformats.org/officeDocument/2006/relationships/hyperlink" Target="https://engage-education.com/blog/a-beginners-guide-to-lesson-planning/" TargetMode="External"/><Relationship Id="rId1" Type="http://schemas.openxmlformats.org/officeDocument/2006/relationships/slideLayout" Target="../slideLayouts/slideLayout3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hyperlink" Target="https://assets.publishing.service.gov.uk/media/65aa5e42ed27ca001327b2c7/EYFS_statutory_framework_for_group_and_school_based_providers.pdf" TargetMode="External"/><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3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makingbusinessmatter.co.uk/feedback-sandwich/" TargetMode="External"/><Relationship Id="rId1" Type="http://schemas.openxmlformats.org/officeDocument/2006/relationships/slideLayout" Target="../slideLayouts/slideLayout4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1.xml.rels><?xml version="1.0" encoding="UTF-8" standalone="yes"?>
<Relationships xmlns="http://schemas.openxmlformats.org/package/2006/relationships"><Relationship Id="rId3" Type="http://schemas.openxmlformats.org/officeDocument/2006/relationships/hyperlink" Target="https://www.earlyyearscareers.com/eyc/early-years-practice/a-guide-to-creating-continuous-provision/" TargetMode="External"/><Relationship Id="rId2" Type="http://schemas.openxmlformats.org/officeDocument/2006/relationships/hyperlink" Target="https://www.earlyyearscareers.com/eyc/latest-news/what-is-continuous-provision/" TargetMode="External"/><Relationship Id="rId1" Type="http://schemas.openxmlformats.org/officeDocument/2006/relationships/slideLayout" Target="../slideLayouts/slideLayout39.xml"/></Relationships>
</file>

<file path=ppt/slides/_rels/slide13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32.xml"/><Relationship Id="rId5" Type="http://schemas.openxmlformats.org/officeDocument/2006/relationships/image" Target="../media/image51.svg"/><Relationship Id="rId4" Type="http://schemas.openxmlformats.org/officeDocument/2006/relationships/image" Target="../media/image50.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48.png"/><Relationship Id="rId1" Type="http://schemas.openxmlformats.org/officeDocument/2006/relationships/slideLayout" Target="../slideLayouts/slideLayout32.xml"/><Relationship Id="rId5" Type="http://schemas.openxmlformats.org/officeDocument/2006/relationships/image" Target="../media/image53.svg"/><Relationship Id="rId4" Type="http://schemas.openxmlformats.org/officeDocument/2006/relationships/image" Target="../media/image50.png"/></Relationships>
</file>

<file path=ppt/slides/_rels/slide136.xml.rels><?xml version="1.0" encoding="UTF-8" standalone="yes"?>
<Relationships xmlns="http://schemas.openxmlformats.org/package/2006/relationships"><Relationship Id="rId2" Type="http://schemas.openxmlformats.org/officeDocument/2006/relationships/hyperlink" Target="https://www.teachearlyyears.com/enabling-environments/view/planning-makes-perfect" TargetMode="External"/><Relationship Id="rId1" Type="http://schemas.openxmlformats.org/officeDocument/2006/relationships/slideLayout" Target="../slideLayouts/slideLayout32.xml"/></Relationships>
</file>

<file path=ppt/slides/_rels/slide1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teachearlyyears.com/enabling-environments/view/planning-makes-perfect" TargetMode="External"/><Relationship Id="rId1" Type="http://schemas.openxmlformats.org/officeDocument/2006/relationships/slideLayout" Target="../slideLayouts/slideLayout3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teachearlyyears.com/enabling-environments/view/planning-makes-perfect" TargetMode="External"/><Relationship Id="rId1" Type="http://schemas.openxmlformats.org/officeDocument/2006/relationships/slideLayout" Target="../slideLayouts/slideLayout3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56.emf"/></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hyperlink" Target="http://www.geripal.org/2011/11/is-hospital-observation-status-new.html" TargetMode="External"/><Relationship Id="rId2" Type="http://schemas.openxmlformats.org/officeDocument/2006/relationships/image" Target="../media/image26.jpeg"/><Relationship Id="rId1" Type="http://schemas.openxmlformats.org/officeDocument/2006/relationships/slideLayout" Target="../slideLayouts/slideLayout47.xml"/><Relationship Id="rId4" Type="http://schemas.openxmlformats.org/officeDocument/2006/relationships/hyperlink" Target="https://creativecommons.org/licenses/by-sa/3.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geripal.org/2011/11/is-hospital-observation-status-new.html" TargetMode="External"/><Relationship Id="rId2" Type="http://schemas.openxmlformats.org/officeDocument/2006/relationships/image" Target="../media/image26.jpeg"/><Relationship Id="rId1" Type="http://schemas.openxmlformats.org/officeDocument/2006/relationships/slideLayout" Target="../slideLayouts/slideLayout40.xml"/><Relationship Id="rId4" Type="http://schemas.openxmlformats.org/officeDocument/2006/relationships/hyperlink" Target="https://creativecommons.org/licenses/by-sa/3.0/"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hyperlink" Target="https://www.picpedia.org/post-it-note/o/observation.html" TargetMode="External"/><Relationship Id="rId2" Type="http://schemas.openxmlformats.org/officeDocument/2006/relationships/image" Target="../media/image28.jpeg"/><Relationship Id="rId1" Type="http://schemas.openxmlformats.org/officeDocument/2006/relationships/slideLayout" Target="../slideLayouts/slideLayout40.xml"/><Relationship Id="rId4" Type="http://schemas.openxmlformats.org/officeDocument/2006/relationships/hyperlink" Target="https://creativecommons.org/licenses/by-sa/3.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hyperlink" Target="https://www.picpedia.org/post-it-note/o/observation.html" TargetMode="External"/><Relationship Id="rId2" Type="http://schemas.openxmlformats.org/officeDocument/2006/relationships/image" Target="../media/image28.jpeg"/><Relationship Id="rId1" Type="http://schemas.openxmlformats.org/officeDocument/2006/relationships/slideLayout" Target="../slideLayouts/slideLayout33.xml"/><Relationship Id="rId5" Type="http://schemas.openxmlformats.org/officeDocument/2006/relationships/image" Target="../media/image29.jpeg"/><Relationship Id="rId4" Type="http://schemas.openxmlformats.org/officeDocument/2006/relationships/hyperlink" Target="https://creativecommons.org/licenses/by-sa/3.0/"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www.legislation.gov.uk/ukpga/2018/12/contents/enacted" TargetMode="Externa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hyperlink" Target="http://www.pngall.com/juggling-png" TargetMode="External"/><Relationship Id="rId2" Type="http://schemas.openxmlformats.org/officeDocument/2006/relationships/image" Target="../media/image30.png"/><Relationship Id="rId1" Type="http://schemas.openxmlformats.org/officeDocument/2006/relationships/slideLayout" Target="../slideLayouts/slideLayout33.xml"/><Relationship Id="rId4" Type="http://schemas.openxmlformats.org/officeDocument/2006/relationships/hyperlink" Target="https://creativecommons.org/licenses/by-nc/3.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cod.pressbooks.pub/ecec1101/chapter/chapter-8-cognitive-development-in-early-childhood/" TargetMode="External"/><Relationship Id="rId2" Type="http://schemas.openxmlformats.org/officeDocument/2006/relationships/image" Target="../media/image31.jpeg"/><Relationship Id="rId1" Type="http://schemas.openxmlformats.org/officeDocument/2006/relationships/slideLayout" Target="../slideLayouts/slideLayout33.xml"/><Relationship Id="rId4" Type="http://schemas.openxmlformats.org/officeDocument/2006/relationships/hyperlink" Target="https://creativecommons.org/licenses/by-nc/3.0/"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hyperlink" Target="https://eachforall.coop/are-the-kids-alright-k-12-education-and-covid-19/" TargetMode="External"/><Relationship Id="rId2" Type="http://schemas.openxmlformats.org/officeDocument/2006/relationships/image" Target="../media/image32.jpeg"/><Relationship Id="rId1" Type="http://schemas.openxmlformats.org/officeDocument/2006/relationships/slideLayout" Target="../slideLayouts/slideLayout49.xml"/><Relationship Id="rId4" Type="http://schemas.openxmlformats.org/officeDocument/2006/relationships/hyperlink" Target="https://creativecommons.org/licenses/by-nc-nd/3.0/"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https://www.aguidinglife.co.uk/2013/08/make-mess-whilst-you-have-opportunity.html" TargetMode="External"/><Relationship Id="rId7" Type="http://schemas.openxmlformats.org/officeDocument/2006/relationships/hyperlink" Target="https://creativecommons.org/licenses/by/3.0/" TargetMode="External"/><Relationship Id="rId2" Type="http://schemas.openxmlformats.org/officeDocument/2006/relationships/image" Target="../media/image34.jpeg"/><Relationship Id="rId1" Type="http://schemas.openxmlformats.org/officeDocument/2006/relationships/slideLayout" Target="../slideLayouts/slideLayout47.xml"/><Relationship Id="rId6" Type="http://schemas.openxmlformats.org/officeDocument/2006/relationships/hyperlink" Target="https://www.flickr.com/photos/22148389@N00/448928378" TargetMode="External"/><Relationship Id="rId5" Type="http://schemas.openxmlformats.org/officeDocument/2006/relationships/image" Target="../media/image35.jpeg"/><Relationship Id="rId10" Type="http://schemas.openxmlformats.org/officeDocument/2006/relationships/hyperlink" Target="https://creativecommons.org/licenses/by-nc-sa/3.0/" TargetMode="External"/><Relationship Id="rId4" Type="http://schemas.openxmlformats.org/officeDocument/2006/relationships/hyperlink" Target="https://creativecommons.org/licenses/by-nc-nd/3.0/" TargetMode="External"/><Relationship Id="rId9" Type="http://schemas.openxmlformats.org/officeDocument/2006/relationships/hyperlink" Target="https://dejandoelbibe.blogspot.com/2020/11/beneficios-conductuales-del-baby-led.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hyperlink" Target="https://youtu.be/_gKgGIYgEpY" TargetMode="Externa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2" Type="http://schemas.openxmlformats.org/officeDocument/2006/relationships/hyperlink" Target="https://youtube.com/shorts/L3_fH3gndas?feature=share" TargetMode="Externa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hyperlink" Target="https://www.picpedia.org/post-it-note/o/observation.html" TargetMode="External"/><Relationship Id="rId1" Type="http://schemas.openxmlformats.org/officeDocument/2006/relationships/slideLayout" Target="../slideLayouts/slideLayout49.xml"/><Relationship Id="rId4" Type="http://schemas.openxmlformats.org/officeDocument/2006/relationships/image" Target="../media/image37.jpeg"/></Relationships>
</file>

<file path=ppt/slides/_rels/slide48.xml.rels><?xml version="1.0" encoding="UTF-8" standalone="yes"?>
<Relationships xmlns="http://schemas.openxmlformats.org/package/2006/relationships"><Relationship Id="rId2" Type="http://schemas.openxmlformats.org/officeDocument/2006/relationships/hyperlink" Target="https://youtube.com/shorts/fypI_a_UIOg?feature=share" TargetMode="External"/><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makingbusinessmatter.co.uk/feedback-sandwich/" TargetMode="External"/><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US" dirty="0">
                <a:latin typeface="Arial" panose="020B0604020202020204" pitchFamily="34" charset="0"/>
                <a:cs typeface="Arial" panose="020B0604020202020204" pitchFamily="34" charset="0"/>
              </a:rPr>
              <a:t>T Level Education and Early Years</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ormAutofit fontScale="925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chemeClr val="bg1"/>
                </a:solidFill>
                <a:ea typeface="+mn-lt"/>
                <a:cs typeface="+mn-lt"/>
              </a:rPr>
              <a:t>Materials to support occupational specialism holistic delivery</a:t>
            </a:r>
            <a:r>
              <a:rPr lang="en-US" sz="800" dirty="0">
                <a:solidFill>
                  <a:schemeClr val="bg1"/>
                </a:solidFill>
                <a:ea typeface="+mn-lt"/>
                <a:cs typeface="+mn-lt"/>
              </a:rPr>
              <a:t> </a:t>
            </a:r>
            <a:endParaRPr lang="en-US" dirty="0">
              <a:solidFill>
                <a:schemeClr val="bg1"/>
              </a:solidFill>
            </a:endParaRPr>
          </a:p>
          <a:p>
            <a:r>
              <a:rPr lang="en-US" dirty="0">
                <a:solidFill>
                  <a:schemeClr val="bg1"/>
                </a:solidFill>
                <a:cs typeface="Arial"/>
              </a:rPr>
              <a:t>OAP Cycle Review </a:t>
            </a:r>
            <a:endParaRPr lang="en-US" dirty="0">
              <a:solidFill>
                <a:schemeClr val="bg1"/>
              </a:solidFill>
            </a:endParaRPr>
          </a:p>
        </p:txBody>
      </p:sp>
    </p:spTree>
    <p:extLst>
      <p:ext uri="{BB962C8B-B14F-4D97-AF65-F5344CB8AC3E}">
        <p14:creationId xmlns:p14="http://schemas.microsoft.com/office/powerpoint/2010/main" val="3748277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620953" y="698661"/>
            <a:ext cx="10961447" cy="12920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GB" sz="3200" dirty="0">
                <a:latin typeface="Arial" panose="020B0604020202020204" pitchFamily="34" charset="0"/>
                <a:cs typeface="Arial" panose="020B0604020202020204" pitchFamily="34" charset="0"/>
              </a:rPr>
              <a:t>The role of the EYP in the process of the OAP cycle</a:t>
            </a:r>
          </a:p>
        </p:txBody>
      </p:sp>
      <p:sp>
        <p:nvSpPr>
          <p:cNvPr id="5" name="Text Placeholder 4"/>
          <p:cNvSpPr>
            <a:spLocks noGrp="1"/>
          </p:cNvSpPr>
          <p:nvPr>
            <p:ph type="body" sz="quarter" idx="12"/>
          </p:nvPr>
        </p:nvSpPr>
        <p:spPr/>
        <p:txBody>
          <a:bodyPr vert="horz" lIns="0" tIns="0" rIns="0" bIns="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a:solidFill>
                <a:srgbClr val="000000"/>
              </a:solidFill>
              <a:cs typeface="Arial"/>
            </a:endParaRPr>
          </a:p>
          <a:p>
            <a:r>
              <a:rPr lang="en-GB">
                <a:solidFill>
                  <a:srgbClr val="E51C41"/>
                </a:solidFill>
              </a:rPr>
              <a:t> </a:t>
            </a:r>
            <a:br>
              <a:rPr lang="en-GB">
                <a:solidFill>
                  <a:schemeClr val="accent1"/>
                </a:solidFill>
              </a:rPr>
            </a:br>
            <a:endParaRPr lang="en-GB">
              <a:solidFill>
                <a:srgbClr val="E51C41"/>
              </a:solidFill>
              <a:cs typeface="Arial"/>
            </a:endParaRPr>
          </a:p>
          <a:p>
            <a:endParaRPr lang="en-GB"/>
          </a:p>
        </p:txBody>
      </p:sp>
      <p:sp>
        <p:nvSpPr>
          <p:cNvPr id="4" name="Slide Number Placeholder 3"/>
          <p:cNvSpPr>
            <a:spLocks noGrp="1"/>
          </p:cNvSpPr>
          <p:nvPr>
            <p:ph type="sldNum" sz="quarter" idx="11"/>
          </p:nvPr>
        </p:nvSpPr>
        <p:spPr>
          <a:xfrm>
            <a:off x="10608501" y="6356351"/>
            <a:ext cx="1212619" cy="365125"/>
          </a:xfr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r"/>
            <a:fld id="{DA2C159E-F13C-4A85-9A41-E7669D3E0D70}" type="slidenum">
              <a:rPr lang="en-GB" sz="900" smtClean="0"/>
              <a:pPr algn="r"/>
              <a:t>10</a:t>
            </a:fld>
            <a:endParaRPr lang="en-GB" sz="900"/>
          </a:p>
        </p:txBody>
      </p:sp>
      <p:sp>
        <p:nvSpPr>
          <p:cNvPr id="7" name="TextBox 6">
            <a:extLst>
              <a:ext uri="{FF2B5EF4-FFF2-40B4-BE49-F238E27FC236}">
                <a16:creationId xmlns:a16="http://schemas.microsoft.com/office/drawing/2014/main" id="{E5CE0672-BCF5-2EBF-2B51-5CF8B0937329}"/>
              </a:ext>
            </a:extLst>
          </p:cNvPr>
          <p:cNvSpPr txBox="1"/>
          <p:nvPr/>
        </p:nvSpPr>
        <p:spPr>
          <a:xfrm>
            <a:off x="620110" y="1386701"/>
            <a:ext cx="10951780" cy="439120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pPr>
            <a:r>
              <a:rPr lang="en-US" sz="2400" b="1" dirty="0">
                <a:latin typeface="Arial" panose="020B0604020202020204" pitchFamily="34" charset="0"/>
                <a:cs typeface="Arial" panose="020B0604020202020204" pitchFamily="34" charset="0"/>
              </a:rPr>
              <a:t>Reflections </a:t>
            </a:r>
            <a:endParaRPr lang="en-US" sz="2400" dirty="0">
              <a:latin typeface="Arial" panose="020B0604020202020204" pitchFamily="34" charset="0"/>
              <a:cs typeface="Arial" panose="020B0604020202020204" pitchFamily="34" charset="0"/>
            </a:endParaRPr>
          </a:p>
          <a:p>
            <a:pPr>
              <a:lnSpc>
                <a:spcPct val="120000"/>
              </a:lnSpc>
            </a:pPr>
            <a:r>
              <a:rPr lang="en-US" sz="2400" dirty="0">
                <a:latin typeface="Arial" panose="020B0604020202020204" pitchFamily="34" charset="0"/>
                <a:ea typeface="+mn-lt"/>
                <a:cs typeface="Arial" panose="020B0604020202020204" pitchFamily="34" charset="0"/>
              </a:rPr>
              <a:t>Why do we use the OAP cycle as an approach to formative assessment in the early years?</a:t>
            </a:r>
            <a:endParaRPr lang="en-US" sz="2400" dirty="0">
              <a:latin typeface="Arial" panose="020B0604020202020204" pitchFamily="34" charset="0"/>
              <a:cs typeface="Arial" panose="020B0604020202020204" pitchFamily="34" charset="0"/>
            </a:endParaRPr>
          </a:p>
          <a:p>
            <a:pPr>
              <a:lnSpc>
                <a:spcPct val="120000"/>
              </a:lnSpc>
            </a:pPr>
            <a:r>
              <a:rPr lang="en-US" sz="2400" dirty="0">
                <a:latin typeface="Arial" panose="020B0604020202020204" pitchFamily="34" charset="0"/>
                <a:ea typeface="+mn-lt"/>
                <a:cs typeface="Arial" panose="020B0604020202020204" pitchFamily="34" charset="0"/>
              </a:rPr>
              <a:t>Why is it important to have a process for the OAP cycle? </a:t>
            </a:r>
          </a:p>
          <a:p>
            <a:pPr>
              <a:lnSpc>
                <a:spcPct val="120000"/>
              </a:lnSpc>
            </a:pPr>
            <a:r>
              <a:rPr lang="en-US" sz="2400" dirty="0">
                <a:latin typeface="Arial" panose="020B0604020202020204" pitchFamily="34" charset="0"/>
                <a:ea typeface="+mn-lt"/>
                <a:cs typeface="Arial" panose="020B0604020202020204" pitchFamily="34" charset="0"/>
              </a:rPr>
              <a:t>Can each element of the OAP cycle stand alone? </a:t>
            </a:r>
            <a:endParaRPr lang="en-US" sz="2400" dirty="0">
              <a:latin typeface="Arial" panose="020B0604020202020204" pitchFamily="34" charset="0"/>
              <a:cs typeface="Arial" panose="020B0604020202020204" pitchFamily="34" charset="0"/>
            </a:endParaRPr>
          </a:p>
          <a:p>
            <a:pPr>
              <a:lnSpc>
                <a:spcPct val="120000"/>
              </a:lnSpc>
            </a:pPr>
            <a:r>
              <a:rPr lang="en-US" sz="2400" dirty="0">
                <a:latin typeface="Arial" panose="020B0604020202020204" pitchFamily="34" charset="0"/>
                <a:ea typeface="+mn-lt"/>
                <a:cs typeface="Arial" panose="020B0604020202020204" pitchFamily="34" charset="0"/>
              </a:rPr>
              <a:t>Should all the elements be used equally? </a:t>
            </a:r>
            <a:endParaRPr lang="en-US" sz="2400" dirty="0">
              <a:latin typeface="Arial" panose="020B0604020202020204" pitchFamily="34" charset="0"/>
              <a:cs typeface="Arial" panose="020B0604020202020204" pitchFamily="34" charset="0"/>
            </a:endParaRPr>
          </a:p>
          <a:p>
            <a:pPr>
              <a:lnSpc>
                <a:spcPct val="120000"/>
              </a:lnSpc>
            </a:pPr>
            <a:r>
              <a:rPr lang="en-US" sz="2400" dirty="0">
                <a:latin typeface="Arial" panose="020B0604020202020204" pitchFamily="34" charset="0"/>
                <a:ea typeface="+mn-lt"/>
                <a:cs typeface="Arial" panose="020B0604020202020204" pitchFamily="34" charset="0"/>
              </a:rPr>
              <a:t>What might happen if one element is used more than the others? </a:t>
            </a:r>
            <a:endParaRPr lang="en-US" sz="2400" dirty="0">
              <a:latin typeface="Arial" panose="020B0604020202020204" pitchFamily="34" charset="0"/>
              <a:cs typeface="Arial" panose="020B0604020202020204" pitchFamily="34" charset="0"/>
            </a:endParaRPr>
          </a:p>
          <a:p>
            <a:pPr>
              <a:lnSpc>
                <a:spcPct val="120000"/>
              </a:lnSpc>
            </a:pPr>
            <a:endParaRPr lang="en-US" sz="2400" dirty="0">
              <a:latin typeface="Arial" panose="020B0604020202020204" pitchFamily="34" charset="0"/>
              <a:cs typeface="Arial" panose="020B0604020202020204" pitchFamily="34" charset="0"/>
            </a:endParaRPr>
          </a:p>
          <a:p>
            <a:pPr>
              <a:lnSpc>
                <a:spcPct val="120000"/>
              </a:lnSpc>
            </a:pPr>
            <a:r>
              <a:rPr lang="en-US" sz="2400" b="1" dirty="0">
                <a:latin typeface="Arial" panose="020B0604020202020204" pitchFamily="34" charset="0"/>
                <a:cs typeface="Arial" panose="020B0604020202020204" pitchFamily="34" charset="0"/>
              </a:rPr>
              <a:t>Next</a:t>
            </a:r>
          </a:p>
          <a:p>
            <a:pPr>
              <a:lnSpc>
                <a:spcPct val="120000"/>
              </a:lnSpc>
            </a:pPr>
            <a:r>
              <a:rPr lang="en-US" sz="2400" dirty="0">
                <a:latin typeface="Arial" panose="020B0604020202020204" pitchFamily="34" charset="0"/>
                <a:cs typeface="Arial" panose="020B0604020202020204" pitchFamily="34" charset="0"/>
              </a:rPr>
              <a:t>Why is the OAP cycle an important process in an early years setting? </a:t>
            </a:r>
          </a:p>
        </p:txBody>
      </p:sp>
      <p:sp>
        <p:nvSpPr>
          <p:cNvPr id="8" name="Footer Placeholder 2">
            <a:extLst>
              <a:ext uri="{FF2B5EF4-FFF2-40B4-BE49-F238E27FC236}">
                <a16:creationId xmlns:a16="http://schemas.microsoft.com/office/drawing/2014/main" id="{410E27C9-E133-626B-4444-F0349A155FBC}"/>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663100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C658-3666-2E0B-75F5-4EC55CFE5BB0}"/>
              </a:ext>
            </a:extLst>
          </p:cNvPr>
          <p:cNvSpPr>
            <a:spLocks noGrp="1"/>
          </p:cNvSpPr>
          <p:nvPr>
            <p:ph type="title"/>
          </p:nvPr>
        </p:nvSpPr>
        <p:spPr/>
        <p:txBody>
          <a:bodyPr>
            <a:normAutofit/>
          </a:bodyPr>
          <a:lstStyle/>
          <a:p>
            <a:r>
              <a:rPr lang="en-US" sz="3200" dirty="0">
                <a:cs typeface="Arial"/>
              </a:rPr>
              <a:t>What makes a good activity plan? </a:t>
            </a:r>
          </a:p>
        </p:txBody>
      </p:sp>
      <p:sp>
        <p:nvSpPr>
          <p:cNvPr id="3" name="Text Placeholder 2">
            <a:extLst>
              <a:ext uri="{FF2B5EF4-FFF2-40B4-BE49-F238E27FC236}">
                <a16:creationId xmlns:a16="http://schemas.microsoft.com/office/drawing/2014/main" id="{98A48456-62D5-9199-FE28-CDC9F3E9E90A}"/>
              </a:ext>
            </a:extLst>
          </p:cNvPr>
          <p:cNvSpPr>
            <a:spLocks noGrp="1"/>
          </p:cNvSpPr>
          <p:nvPr>
            <p:ph type="body" sz="quarter" idx="14"/>
          </p:nvPr>
        </p:nvSpPr>
        <p:spPr>
          <a:xfrm>
            <a:off x="249097" y="840749"/>
            <a:ext cx="11010180" cy="5331975"/>
          </a:xfrm>
        </p:spPr>
        <p:txBody>
          <a:bodyPr vert="horz" lIns="0" tIns="0" rIns="0" bIns="0" rtlCol="0" anchor="t">
            <a:normAutofit/>
          </a:bodyPr>
          <a:lstStyle/>
          <a:p>
            <a:pPr marL="457200" indent="-457200">
              <a:buChar char="•"/>
            </a:pPr>
            <a:r>
              <a:rPr lang="en-US" sz="2400" b="0" dirty="0">
                <a:solidFill>
                  <a:schemeClr val="tx1"/>
                </a:solidFill>
                <a:cs typeface="Arial"/>
              </a:rPr>
              <a:t>Inclusive </a:t>
            </a:r>
          </a:p>
          <a:p>
            <a:pPr marL="457200" indent="-457200">
              <a:buChar char="•"/>
            </a:pPr>
            <a:r>
              <a:rPr lang="en-US" sz="2400" b="0" dirty="0">
                <a:solidFill>
                  <a:schemeClr val="tx1"/>
                </a:solidFill>
                <a:cs typeface="Arial"/>
              </a:rPr>
              <a:t>Engaging </a:t>
            </a:r>
          </a:p>
          <a:p>
            <a:pPr marL="457200" indent="-457200">
              <a:buChar char="•"/>
            </a:pPr>
            <a:r>
              <a:rPr lang="en-US" sz="2400" b="0" dirty="0">
                <a:solidFill>
                  <a:schemeClr val="tx1"/>
                </a:solidFill>
                <a:cs typeface="Arial"/>
              </a:rPr>
              <a:t>Purposeful </a:t>
            </a:r>
          </a:p>
          <a:p>
            <a:pPr marL="457200" indent="-457200">
              <a:buChar char="•"/>
            </a:pPr>
            <a:r>
              <a:rPr lang="en-US" sz="2400" b="0" dirty="0">
                <a:solidFill>
                  <a:schemeClr val="tx1"/>
                </a:solidFill>
                <a:cs typeface="Arial"/>
              </a:rPr>
              <a:t>Age/stage appropriate </a:t>
            </a:r>
          </a:p>
          <a:p>
            <a:pPr marL="457200" indent="-457200">
              <a:buChar char="•"/>
            </a:pPr>
            <a:r>
              <a:rPr lang="en-US" sz="2400" b="0" dirty="0">
                <a:solidFill>
                  <a:schemeClr val="tx1"/>
                </a:solidFill>
                <a:cs typeface="Arial"/>
              </a:rPr>
              <a:t>Structured (clear objectives)</a:t>
            </a:r>
          </a:p>
          <a:p>
            <a:pPr marL="457200" indent="-457200">
              <a:buChar char="•"/>
            </a:pPr>
            <a:r>
              <a:rPr lang="en-US" sz="2400" b="0" dirty="0">
                <a:solidFill>
                  <a:schemeClr val="tx1"/>
                </a:solidFill>
                <a:cs typeface="Arial"/>
              </a:rPr>
              <a:t>Supportive </a:t>
            </a:r>
          </a:p>
          <a:p>
            <a:pPr marL="457200" indent="-457200">
              <a:buChar char="•"/>
            </a:pPr>
            <a:r>
              <a:rPr lang="en-US" sz="2400" b="0" dirty="0">
                <a:solidFill>
                  <a:schemeClr val="tx1"/>
                </a:solidFill>
                <a:cs typeface="Arial"/>
              </a:rPr>
              <a:t>Differentiated </a:t>
            </a:r>
          </a:p>
        </p:txBody>
      </p:sp>
      <p:sp>
        <p:nvSpPr>
          <p:cNvPr id="5" name="Slide Number Placeholder 4">
            <a:extLst>
              <a:ext uri="{FF2B5EF4-FFF2-40B4-BE49-F238E27FC236}">
                <a16:creationId xmlns:a16="http://schemas.microsoft.com/office/drawing/2014/main" id="{5269D21F-9810-42D8-8365-1CC7757EDA40}"/>
              </a:ext>
            </a:extLst>
          </p:cNvPr>
          <p:cNvSpPr>
            <a:spLocks noGrp="1"/>
          </p:cNvSpPr>
          <p:nvPr>
            <p:ph type="sldNum" sz="quarter" idx="12"/>
          </p:nvPr>
        </p:nvSpPr>
        <p:spPr/>
        <p:txBody>
          <a:bodyPr/>
          <a:lstStyle/>
          <a:p>
            <a:fld id="{DA2C159E-F13C-4A85-9A41-E7669D3E0D70}" type="slidenum">
              <a:rPr lang="en-GB" smtClean="0"/>
              <a:pPr/>
              <a:t>100</a:t>
            </a:fld>
            <a:endParaRPr lang="en-GB"/>
          </a:p>
        </p:txBody>
      </p:sp>
      <p:sp>
        <p:nvSpPr>
          <p:cNvPr id="8" name="Footer Placeholder 2">
            <a:extLst>
              <a:ext uri="{FF2B5EF4-FFF2-40B4-BE49-F238E27FC236}">
                <a16:creationId xmlns:a16="http://schemas.microsoft.com/office/drawing/2014/main" id="{9B96E13B-4783-8ACD-63B7-5D9E94B472C8}"/>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1572042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B1C57-6922-E9F0-535C-35B4DAE69BF6}"/>
              </a:ext>
            </a:extLst>
          </p:cNvPr>
          <p:cNvSpPr>
            <a:spLocks noGrp="1"/>
          </p:cNvSpPr>
          <p:nvPr>
            <p:ph type="title"/>
          </p:nvPr>
        </p:nvSpPr>
        <p:spPr/>
        <p:txBody>
          <a:bodyPr>
            <a:normAutofit/>
          </a:bodyPr>
          <a:lstStyle/>
          <a:p>
            <a:r>
              <a:rPr lang="en-US" sz="3200" dirty="0">
                <a:cs typeface="Arial"/>
              </a:rPr>
              <a:t>Today’s focus: Short-term planning </a:t>
            </a:r>
          </a:p>
        </p:txBody>
      </p:sp>
      <p:sp>
        <p:nvSpPr>
          <p:cNvPr id="5" name="Slide Number Placeholder 4">
            <a:extLst>
              <a:ext uri="{FF2B5EF4-FFF2-40B4-BE49-F238E27FC236}">
                <a16:creationId xmlns:a16="http://schemas.microsoft.com/office/drawing/2014/main" id="{4D87DC57-07F3-9A0B-A208-1DA3DEBF13CC}"/>
              </a:ext>
            </a:extLst>
          </p:cNvPr>
          <p:cNvSpPr>
            <a:spLocks noGrp="1"/>
          </p:cNvSpPr>
          <p:nvPr>
            <p:ph type="sldNum" sz="quarter" idx="12"/>
          </p:nvPr>
        </p:nvSpPr>
        <p:spPr/>
        <p:txBody>
          <a:bodyPr/>
          <a:lstStyle/>
          <a:p>
            <a:fld id="{DA2C159E-F13C-4A85-9A41-E7669D3E0D70}" type="slidenum">
              <a:rPr lang="en-GB" smtClean="0"/>
              <a:pPr/>
              <a:t>101</a:t>
            </a:fld>
            <a:endParaRPr lang="en-GB"/>
          </a:p>
        </p:txBody>
      </p:sp>
      <p:sp>
        <p:nvSpPr>
          <p:cNvPr id="6" name="Oval 5">
            <a:extLst>
              <a:ext uri="{FF2B5EF4-FFF2-40B4-BE49-F238E27FC236}">
                <a16:creationId xmlns:a16="http://schemas.microsoft.com/office/drawing/2014/main" id="{89384228-43AC-6F2D-D6C9-EC9B4B1EA334}"/>
              </a:ext>
            </a:extLst>
          </p:cNvPr>
          <p:cNvSpPr/>
          <p:nvPr/>
        </p:nvSpPr>
        <p:spPr>
          <a:xfrm>
            <a:off x="969862" y="1075290"/>
            <a:ext cx="10475341" cy="4983190"/>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Reading task: Engage Education (2020) </a:t>
            </a:r>
            <a:r>
              <a:rPr lang="en-US" sz="1600" b="1" dirty="0">
                <a:solidFill>
                  <a:schemeClr val="tx1"/>
                </a:solidFill>
                <a:cs typeface="Arial"/>
              </a:rPr>
              <a:t>Engage Education (2020) </a:t>
            </a:r>
            <a:r>
              <a:rPr lang="en-US" sz="1600" u="sng" dirty="0">
                <a:solidFill>
                  <a:schemeClr val="tx1"/>
                </a:solidFill>
                <a:cs typeface="Arial"/>
                <a:hlinkClick r:id="rId2">
                  <a:extLst>
                    <a:ext uri="{A12FA001-AC4F-418D-AE19-62706E023703}">
                      <ahyp:hlinkClr xmlns:ahyp="http://schemas.microsoft.com/office/drawing/2018/hyperlinkcolor" val="tx"/>
                    </a:ext>
                  </a:extLst>
                </a:hlinkClick>
              </a:rPr>
              <a:t>A Beginner’s Guide To Lesson Planning - Engage Education (engage-education.com)</a:t>
            </a:r>
            <a:r>
              <a:rPr lang="en-US" sz="1600" dirty="0">
                <a:solidFill>
                  <a:schemeClr val="tx1"/>
                </a:solidFill>
                <a:cs typeface="Arial"/>
              </a:rPr>
              <a:t> accessed 27/03/24 </a:t>
            </a:r>
            <a:endParaRPr lang="en-US" dirty="0">
              <a:solidFill>
                <a:schemeClr val="tx1"/>
              </a:solidFill>
              <a:cs typeface="Arial"/>
            </a:endParaRPr>
          </a:p>
          <a:p>
            <a:pPr algn="ctr"/>
            <a:r>
              <a:rPr lang="en-US" sz="2400" dirty="0">
                <a:solidFill>
                  <a:schemeClr val="tx1"/>
                </a:solidFill>
                <a:cs typeface="Arial"/>
              </a:rPr>
              <a:t>Let us see if your ideas are considered in this reading. </a:t>
            </a:r>
          </a:p>
          <a:p>
            <a:pPr algn="ctr"/>
            <a:endParaRPr lang="en-US" sz="2400" dirty="0">
              <a:solidFill>
                <a:schemeClr val="tx1"/>
              </a:solidFill>
              <a:cs typeface="Arial"/>
            </a:endParaRPr>
          </a:p>
          <a:p>
            <a:pPr algn="ctr"/>
            <a:r>
              <a:rPr lang="en-US" sz="2400" dirty="0">
                <a:solidFill>
                  <a:schemeClr val="tx1"/>
                </a:solidFill>
                <a:cs typeface="Arial"/>
              </a:rPr>
              <a:t>Extension: </a:t>
            </a:r>
          </a:p>
          <a:p>
            <a:pPr algn="ctr"/>
            <a:r>
              <a:rPr lang="en-US" sz="2400" dirty="0">
                <a:solidFill>
                  <a:schemeClr val="tx1"/>
                </a:solidFill>
                <a:cs typeface="Arial"/>
              </a:rPr>
              <a:t>What else could you add to your 10 factors? </a:t>
            </a:r>
          </a:p>
          <a:p>
            <a:pPr algn="ctr"/>
            <a:endParaRPr lang="en-US" dirty="0">
              <a:cs typeface="Arial"/>
            </a:endParaRPr>
          </a:p>
          <a:p>
            <a:pPr algn="ctr"/>
            <a:endParaRPr lang="en-US" dirty="0">
              <a:cs typeface="Arial"/>
            </a:endParaRPr>
          </a:p>
        </p:txBody>
      </p:sp>
      <p:sp>
        <p:nvSpPr>
          <p:cNvPr id="8" name="Footer Placeholder 2">
            <a:extLst>
              <a:ext uri="{FF2B5EF4-FFF2-40B4-BE49-F238E27FC236}">
                <a16:creationId xmlns:a16="http://schemas.microsoft.com/office/drawing/2014/main" id="{BF408167-9412-F97D-55E5-ACCD0DA32BBB}"/>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8430456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359EC-1274-5E80-B5C0-534F3F1B7148}"/>
              </a:ext>
            </a:extLst>
          </p:cNvPr>
          <p:cNvSpPr>
            <a:spLocks noGrp="1"/>
          </p:cNvSpPr>
          <p:nvPr>
            <p:ph type="title"/>
          </p:nvPr>
        </p:nvSpPr>
        <p:spPr/>
        <p:txBody>
          <a:bodyPr>
            <a:normAutofit/>
          </a:bodyPr>
          <a:lstStyle/>
          <a:p>
            <a:r>
              <a:rPr lang="en-US" sz="3200" dirty="0">
                <a:cs typeface="Arial"/>
              </a:rPr>
              <a:t>Short-term planning </a:t>
            </a:r>
            <a:br>
              <a:rPr lang="en-US" sz="3200" dirty="0">
                <a:cs typeface="Arial"/>
              </a:rPr>
            </a:br>
            <a:r>
              <a:rPr lang="en-US" sz="3200" dirty="0">
                <a:cs typeface="Arial"/>
              </a:rPr>
              <a:t>What makes a good activity plan? </a:t>
            </a:r>
            <a:endParaRPr lang="en-US" sz="3200" dirty="0"/>
          </a:p>
        </p:txBody>
      </p:sp>
      <p:sp>
        <p:nvSpPr>
          <p:cNvPr id="5" name="Slide Number Placeholder 4">
            <a:extLst>
              <a:ext uri="{FF2B5EF4-FFF2-40B4-BE49-F238E27FC236}">
                <a16:creationId xmlns:a16="http://schemas.microsoft.com/office/drawing/2014/main" id="{5126FA0F-C6D2-6C1B-1973-713DD09C5C76}"/>
              </a:ext>
            </a:extLst>
          </p:cNvPr>
          <p:cNvSpPr>
            <a:spLocks noGrp="1"/>
          </p:cNvSpPr>
          <p:nvPr>
            <p:ph type="sldNum" sz="quarter" idx="12"/>
          </p:nvPr>
        </p:nvSpPr>
        <p:spPr/>
        <p:txBody>
          <a:bodyPr/>
          <a:lstStyle/>
          <a:p>
            <a:fld id="{DA2C159E-F13C-4A85-9A41-E7669D3E0D70}" type="slidenum">
              <a:rPr lang="en-GB" smtClean="0"/>
              <a:pPr/>
              <a:t>102</a:t>
            </a:fld>
            <a:endParaRPr lang="en-GB"/>
          </a:p>
        </p:txBody>
      </p:sp>
      <p:sp>
        <p:nvSpPr>
          <p:cNvPr id="9" name="Oval 8">
            <a:extLst>
              <a:ext uri="{FF2B5EF4-FFF2-40B4-BE49-F238E27FC236}">
                <a16:creationId xmlns:a16="http://schemas.microsoft.com/office/drawing/2014/main" id="{4FE4AABD-D911-313F-AF15-6634777461B7}"/>
              </a:ext>
            </a:extLst>
          </p:cNvPr>
          <p:cNvSpPr/>
          <p:nvPr/>
        </p:nvSpPr>
        <p:spPr>
          <a:xfrm>
            <a:off x="1900687" y="1749725"/>
            <a:ext cx="8563153" cy="3789871"/>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en-US" sz="2400" baseline="0" dirty="0">
                <a:solidFill>
                  <a:schemeClr val="tx1"/>
                </a:solidFill>
                <a:latin typeface="Arial"/>
                <a:ea typeface="Segoe UI"/>
                <a:cs typeface="Segoe UI"/>
              </a:rPr>
              <a:t>How will you use your observation assessments to inform the planning process, and why is this important? </a:t>
            </a:r>
            <a:r>
              <a:rPr lang="en-US" sz="2400" dirty="0">
                <a:solidFill>
                  <a:schemeClr val="tx1"/>
                </a:solidFill>
                <a:latin typeface="Arial"/>
                <a:ea typeface="Segoe UI"/>
                <a:cs typeface="Segoe UI"/>
              </a:rPr>
              <a:t>​</a:t>
            </a:r>
          </a:p>
          <a:p>
            <a:pPr rtl="0"/>
            <a:r>
              <a:rPr lang="en-US" sz="2400" baseline="0" dirty="0">
                <a:solidFill>
                  <a:schemeClr val="tx1"/>
                </a:solidFill>
                <a:latin typeface="Arial"/>
                <a:ea typeface="Segoe UI"/>
                <a:cs typeface="Segoe UI"/>
              </a:rPr>
              <a:t>Refer to your observations. What can you include? Make a list of ideas. </a:t>
            </a:r>
            <a:endParaRPr lang="en-US" dirty="0">
              <a:solidFill>
                <a:schemeClr val="tx1"/>
              </a:solidFill>
            </a:endParaRPr>
          </a:p>
        </p:txBody>
      </p:sp>
      <p:sp>
        <p:nvSpPr>
          <p:cNvPr id="7" name="Footer Placeholder 2">
            <a:extLst>
              <a:ext uri="{FF2B5EF4-FFF2-40B4-BE49-F238E27FC236}">
                <a16:creationId xmlns:a16="http://schemas.microsoft.com/office/drawing/2014/main" id="{7F360CAB-98A7-3B4D-8A51-CFC17A901E6D}"/>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1578900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214C-3560-9B48-3966-D7F2AB5D0C60}"/>
              </a:ext>
            </a:extLst>
          </p:cNvPr>
          <p:cNvSpPr>
            <a:spLocks noGrp="1"/>
          </p:cNvSpPr>
          <p:nvPr>
            <p:ph type="title"/>
          </p:nvPr>
        </p:nvSpPr>
        <p:spPr/>
        <p:txBody>
          <a:bodyPr>
            <a:normAutofit/>
          </a:bodyPr>
          <a:lstStyle/>
          <a:p>
            <a:r>
              <a:rPr lang="en-US" sz="3200" dirty="0">
                <a:cs typeface="Arial"/>
              </a:rPr>
              <a:t>Home study </a:t>
            </a:r>
            <a:endParaRPr lang="en-US" sz="3200" dirty="0"/>
          </a:p>
        </p:txBody>
      </p:sp>
      <p:sp>
        <p:nvSpPr>
          <p:cNvPr id="5" name="Slide Number Placeholder 4">
            <a:extLst>
              <a:ext uri="{FF2B5EF4-FFF2-40B4-BE49-F238E27FC236}">
                <a16:creationId xmlns:a16="http://schemas.microsoft.com/office/drawing/2014/main" id="{1BD7166B-0DE9-EDAC-ECF6-C1427057B5AE}"/>
              </a:ext>
            </a:extLst>
          </p:cNvPr>
          <p:cNvSpPr>
            <a:spLocks noGrp="1"/>
          </p:cNvSpPr>
          <p:nvPr>
            <p:ph type="sldNum" sz="quarter" idx="12"/>
          </p:nvPr>
        </p:nvSpPr>
        <p:spPr/>
        <p:txBody>
          <a:bodyPr/>
          <a:lstStyle/>
          <a:p>
            <a:fld id="{DA2C159E-F13C-4A85-9A41-E7669D3E0D70}" type="slidenum">
              <a:rPr lang="en-GB" smtClean="0"/>
              <a:pPr/>
              <a:t>103</a:t>
            </a:fld>
            <a:endParaRPr lang="en-GB"/>
          </a:p>
        </p:txBody>
      </p:sp>
      <p:sp>
        <p:nvSpPr>
          <p:cNvPr id="6" name="Oval 5">
            <a:extLst>
              <a:ext uri="{FF2B5EF4-FFF2-40B4-BE49-F238E27FC236}">
                <a16:creationId xmlns:a16="http://schemas.microsoft.com/office/drawing/2014/main" id="{7AAC85AA-D404-4FDA-5E92-464928DB226A}"/>
              </a:ext>
            </a:extLst>
          </p:cNvPr>
          <p:cNvSpPr/>
          <p:nvPr/>
        </p:nvSpPr>
        <p:spPr>
          <a:xfrm>
            <a:off x="793631" y="1174631"/>
            <a:ext cx="10604738" cy="4106173"/>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aseline="0" dirty="0">
                <a:solidFill>
                  <a:schemeClr val="tx1"/>
                </a:solidFill>
                <a:latin typeface="Arial"/>
              </a:rPr>
              <a:t>Using your observation and assessments of your observation child, research activities that you could do to support the child’s development and </a:t>
            </a:r>
            <a:r>
              <a:rPr lang="en-US" sz="2400" dirty="0">
                <a:solidFill>
                  <a:schemeClr val="tx1"/>
                </a:solidFill>
                <a:latin typeface="Arial"/>
              </a:rPr>
              <a:t>ignite their interests. </a:t>
            </a:r>
            <a:endParaRPr lang="en-US" sz="4700" b="1" dirty="0">
              <a:solidFill>
                <a:schemeClr val="tx1"/>
              </a:solidFill>
              <a:cs typeface="Arial"/>
            </a:endParaRPr>
          </a:p>
        </p:txBody>
      </p:sp>
      <p:sp>
        <p:nvSpPr>
          <p:cNvPr id="8" name="Footer Placeholder 2">
            <a:extLst>
              <a:ext uri="{FF2B5EF4-FFF2-40B4-BE49-F238E27FC236}">
                <a16:creationId xmlns:a16="http://schemas.microsoft.com/office/drawing/2014/main" id="{C17168E3-B539-973C-F25C-EA861AA76EC9}"/>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41176956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BEBD2-5F95-3B6B-264E-3011E05FB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1A49DC-1258-1A3C-3B87-E7E325B00FD0}"/>
              </a:ext>
            </a:extLst>
          </p:cNvPr>
          <p:cNvSpPr>
            <a:spLocks noGrp="1"/>
          </p:cNvSpPr>
          <p:nvPr>
            <p:ph type="ctr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00000"/>
              </a:lnSpc>
            </a:pPr>
            <a:r>
              <a:rPr lang="en-US">
                <a:cs typeface="Arial"/>
              </a:rPr>
              <a:t>10 – Activity planning from the observation and assessment </a:t>
            </a:r>
          </a:p>
        </p:txBody>
      </p:sp>
      <p:sp>
        <p:nvSpPr>
          <p:cNvPr id="3" name="Subtitle 2">
            <a:extLst>
              <a:ext uri="{FF2B5EF4-FFF2-40B4-BE49-F238E27FC236}">
                <a16:creationId xmlns:a16="http://schemas.microsoft.com/office/drawing/2014/main" id="{A5241D1F-4099-8604-8E81-62D6CA7E8866}"/>
              </a:ext>
            </a:extLst>
          </p:cNvPr>
          <p:cNvSpPr>
            <a:spLocks noGrp="1"/>
          </p:cNvSpPr>
          <p:nvPr>
            <p:ph type="subTitle"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a:p>
            <a:r>
              <a:rPr lang="en-US">
                <a:cs typeface="Arial"/>
              </a:rPr>
              <a:t>OAP Cycle Review </a:t>
            </a:r>
            <a:endParaRPr lang="en-US"/>
          </a:p>
        </p:txBody>
      </p:sp>
    </p:spTree>
    <p:extLst>
      <p:ext uri="{BB962C8B-B14F-4D97-AF65-F5344CB8AC3E}">
        <p14:creationId xmlns:p14="http://schemas.microsoft.com/office/powerpoint/2010/main" val="38189308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6BD8-01E3-8E5D-3AF7-0EBD7B0902A6}"/>
              </a:ext>
            </a:extLst>
          </p:cNvPr>
          <p:cNvSpPr>
            <a:spLocks noGrp="1"/>
          </p:cNvSpPr>
          <p:nvPr>
            <p:ph type="title"/>
          </p:nvPr>
        </p:nvSpPr>
        <p:spPr>
          <a:xfrm>
            <a:off x="310601" y="563239"/>
            <a:ext cx="11250084" cy="932567"/>
          </a:xfrm>
        </p:spPr>
        <p:txBody>
          <a:bodyPr>
            <a:normAutofit/>
          </a:bodyPr>
          <a:lstStyle/>
          <a:p>
            <a:r>
              <a:rPr lang="en-US" sz="3200" dirty="0">
                <a:cs typeface="Arial"/>
              </a:rPr>
              <a:t>Lesson objectives </a:t>
            </a:r>
            <a:endParaRPr lang="en-US" sz="3200" dirty="0"/>
          </a:p>
        </p:txBody>
      </p:sp>
      <p:sp>
        <p:nvSpPr>
          <p:cNvPr id="3" name="Text Placeholder 2">
            <a:extLst>
              <a:ext uri="{FF2B5EF4-FFF2-40B4-BE49-F238E27FC236}">
                <a16:creationId xmlns:a16="http://schemas.microsoft.com/office/drawing/2014/main" id="{4C88BF5D-F085-9E42-4498-76BD2A0A858D}"/>
              </a:ext>
            </a:extLst>
          </p:cNvPr>
          <p:cNvSpPr>
            <a:spLocks noGrp="1"/>
          </p:cNvSpPr>
          <p:nvPr>
            <p:ph type="body" sz="quarter" idx="14"/>
          </p:nvPr>
        </p:nvSpPr>
        <p:spPr>
          <a:xfrm>
            <a:off x="306606" y="1315201"/>
            <a:ext cx="11096444" cy="4613108"/>
          </a:xfrm>
        </p:spPr>
        <p:txBody>
          <a:bodyPr vert="horz" lIns="0" tIns="0" rIns="0" bIns="0" rtlCol="0" anchor="t">
            <a:normAutofit/>
          </a:bodyPr>
          <a:lstStyle/>
          <a:p>
            <a:endParaRPr lang="en-US" sz="1200" b="0" dirty="0">
              <a:cs typeface="Arial"/>
            </a:endParaRPr>
          </a:p>
          <a:p>
            <a:endParaRPr lang="en-GB" sz="1200" b="0" dirty="0">
              <a:cs typeface="Arial"/>
            </a:endParaRPr>
          </a:p>
          <a:p>
            <a:endParaRPr lang="en-US" dirty="0">
              <a:cs typeface="Arial"/>
            </a:endParaRPr>
          </a:p>
        </p:txBody>
      </p:sp>
      <p:sp>
        <p:nvSpPr>
          <p:cNvPr id="5" name="Slide Number Placeholder 4">
            <a:extLst>
              <a:ext uri="{FF2B5EF4-FFF2-40B4-BE49-F238E27FC236}">
                <a16:creationId xmlns:a16="http://schemas.microsoft.com/office/drawing/2014/main" id="{84EDC1A4-8707-EAB7-63EB-64D39016244D}"/>
              </a:ext>
            </a:extLst>
          </p:cNvPr>
          <p:cNvSpPr>
            <a:spLocks noGrp="1"/>
          </p:cNvSpPr>
          <p:nvPr>
            <p:ph type="sldNum" sz="quarter" idx="12"/>
          </p:nvPr>
        </p:nvSpPr>
        <p:spPr/>
        <p:txBody>
          <a:bodyPr/>
          <a:lstStyle/>
          <a:p>
            <a:fld id="{DA2C159E-F13C-4A85-9A41-E7669D3E0D70}" type="slidenum">
              <a:rPr lang="en-GB" smtClean="0"/>
              <a:pPr/>
              <a:t>105</a:t>
            </a:fld>
            <a:endParaRPr lang="en-GB"/>
          </a:p>
        </p:txBody>
      </p:sp>
      <p:sp>
        <p:nvSpPr>
          <p:cNvPr id="6" name="TextBox 5">
            <a:extLst>
              <a:ext uri="{FF2B5EF4-FFF2-40B4-BE49-F238E27FC236}">
                <a16:creationId xmlns:a16="http://schemas.microsoft.com/office/drawing/2014/main" id="{F87FFF33-7F2D-4971-586F-8EB7ACBC28D2}"/>
              </a:ext>
            </a:extLst>
          </p:cNvPr>
          <p:cNvSpPr txBox="1"/>
          <p:nvPr/>
        </p:nvSpPr>
        <p:spPr>
          <a:xfrm>
            <a:off x="653563" y="2351003"/>
            <a:ext cx="9980453" cy="218829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457200" indent="-457200">
              <a:lnSpc>
                <a:spcPct val="120000"/>
              </a:lnSpc>
              <a:buFont typeface="Arial"/>
              <a:buChar char="•"/>
            </a:pPr>
            <a:r>
              <a:rPr lang="en-US" sz="2400" dirty="0">
                <a:cs typeface="Arial"/>
              </a:rPr>
              <a:t>Plan an activity for your observation child that focuses on next steps from your observation and assessment. </a:t>
            </a:r>
          </a:p>
          <a:p>
            <a:pPr marL="457200" indent="-457200">
              <a:lnSpc>
                <a:spcPct val="120000"/>
              </a:lnSpc>
              <a:buFont typeface="Arial"/>
              <a:buChar char="•"/>
            </a:pPr>
            <a:endParaRPr lang="en-US" sz="2400" dirty="0">
              <a:cs typeface="Arial"/>
            </a:endParaRPr>
          </a:p>
          <a:p>
            <a:pPr marL="457200" indent="-457200">
              <a:lnSpc>
                <a:spcPct val="120000"/>
              </a:lnSpc>
              <a:buFont typeface="Arial"/>
              <a:buChar char="•"/>
            </a:pPr>
            <a:r>
              <a:rPr lang="en-US" sz="2400" dirty="0">
                <a:cs typeface="Arial"/>
              </a:rPr>
              <a:t>Include children’s interests in the activity plan. </a:t>
            </a:r>
          </a:p>
          <a:p>
            <a:endParaRPr lang="en-US" sz="1350" dirty="0">
              <a:cs typeface="Arial"/>
            </a:endParaRPr>
          </a:p>
          <a:p>
            <a:endParaRPr lang="en-US" sz="1350" dirty="0">
              <a:cs typeface="Arial"/>
            </a:endParaRPr>
          </a:p>
        </p:txBody>
      </p:sp>
      <p:sp>
        <p:nvSpPr>
          <p:cNvPr id="9" name="Footer Placeholder 2">
            <a:extLst>
              <a:ext uri="{FF2B5EF4-FFF2-40B4-BE49-F238E27FC236}">
                <a16:creationId xmlns:a16="http://schemas.microsoft.com/office/drawing/2014/main" id="{9B318BBE-9C4D-E55A-90D9-7CF169901495}"/>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6220919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E8A29-FF45-4D4E-91C3-74A02FEFDC59}"/>
              </a:ext>
            </a:extLst>
          </p:cNvPr>
          <p:cNvSpPr>
            <a:spLocks noGrp="1"/>
          </p:cNvSpPr>
          <p:nvPr>
            <p:ph type="title"/>
          </p:nvPr>
        </p:nvSpPr>
        <p:spPr/>
        <p:txBody>
          <a:bodyPr/>
          <a:lstStyle/>
          <a:p>
            <a:r>
              <a:rPr lang="en-US" sz="3200" dirty="0">
                <a:cs typeface="Arial"/>
              </a:rPr>
              <a:t>Retrieval</a:t>
            </a:r>
            <a:r>
              <a:rPr lang="en-US" sz="2650" dirty="0">
                <a:cs typeface="Arial"/>
              </a:rPr>
              <a:t> </a:t>
            </a:r>
            <a:endParaRPr lang="en-US" dirty="0"/>
          </a:p>
        </p:txBody>
      </p:sp>
      <p:sp>
        <p:nvSpPr>
          <p:cNvPr id="5" name="Slide Number Placeholder 4">
            <a:extLst>
              <a:ext uri="{FF2B5EF4-FFF2-40B4-BE49-F238E27FC236}">
                <a16:creationId xmlns:a16="http://schemas.microsoft.com/office/drawing/2014/main" id="{99F2FC87-0B56-676D-5B95-965C31EF8D40}"/>
              </a:ext>
            </a:extLst>
          </p:cNvPr>
          <p:cNvSpPr>
            <a:spLocks noGrp="1"/>
          </p:cNvSpPr>
          <p:nvPr>
            <p:ph type="sldNum" sz="quarter" idx="12"/>
          </p:nvPr>
        </p:nvSpPr>
        <p:spPr/>
        <p:txBody>
          <a:bodyPr/>
          <a:lstStyle/>
          <a:p>
            <a:fld id="{DA2C159E-F13C-4A85-9A41-E7669D3E0D70}" type="slidenum">
              <a:rPr lang="en-GB" smtClean="0"/>
              <a:pPr/>
              <a:t>106</a:t>
            </a:fld>
            <a:endParaRPr lang="en-GB"/>
          </a:p>
        </p:txBody>
      </p:sp>
      <p:sp>
        <p:nvSpPr>
          <p:cNvPr id="6" name="Oval 5">
            <a:extLst>
              <a:ext uri="{FF2B5EF4-FFF2-40B4-BE49-F238E27FC236}">
                <a16:creationId xmlns:a16="http://schemas.microsoft.com/office/drawing/2014/main" id="{FF6CE969-974D-8E58-FAA5-5631ABC8CF21}"/>
              </a:ext>
            </a:extLst>
          </p:cNvPr>
          <p:cNvSpPr/>
          <p:nvPr/>
        </p:nvSpPr>
        <p:spPr>
          <a:xfrm>
            <a:off x="635480" y="1174631"/>
            <a:ext cx="5917720" cy="2711569"/>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Spend two minutes writing down as many factors as you can think of that contribute to writing a good activity plan. </a:t>
            </a:r>
          </a:p>
        </p:txBody>
      </p:sp>
      <p:sp>
        <p:nvSpPr>
          <p:cNvPr id="7" name="Oval 6">
            <a:extLst>
              <a:ext uri="{FF2B5EF4-FFF2-40B4-BE49-F238E27FC236}">
                <a16:creationId xmlns:a16="http://schemas.microsoft.com/office/drawing/2014/main" id="{D84DC41B-576C-788E-9F06-F946C67AFEC0}"/>
              </a:ext>
            </a:extLst>
          </p:cNvPr>
          <p:cNvSpPr/>
          <p:nvPr/>
        </p:nvSpPr>
        <p:spPr>
          <a:xfrm>
            <a:off x="4171168" y="3114675"/>
            <a:ext cx="7643246" cy="3241676"/>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cs typeface="Arial"/>
              </a:rPr>
              <a:t>Review home study (Paired discussion) </a:t>
            </a:r>
          </a:p>
          <a:p>
            <a:pPr algn="ctr"/>
            <a:r>
              <a:rPr lang="en-US" sz="2400" dirty="0">
                <a:solidFill>
                  <a:schemeClr val="tx1"/>
                </a:solidFill>
                <a:cs typeface="Arial"/>
              </a:rPr>
              <a:t>How can you use your observation and assessment to plan for next steps and embed in your planning, for example, the child's interests and child’s strengths/areas to work on? </a:t>
            </a:r>
          </a:p>
        </p:txBody>
      </p:sp>
      <p:sp>
        <p:nvSpPr>
          <p:cNvPr id="9" name="Footer Placeholder 2">
            <a:extLst>
              <a:ext uri="{FF2B5EF4-FFF2-40B4-BE49-F238E27FC236}">
                <a16:creationId xmlns:a16="http://schemas.microsoft.com/office/drawing/2014/main" id="{6AFCACAB-6958-B763-D324-BFE885AAADB1}"/>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4306772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2089-41DB-E525-05B9-556B78B8E555}"/>
              </a:ext>
            </a:extLst>
          </p:cNvPr>
          <p:cNvSpPr>
            <a:spLocks noGrp="1"/>
          </p:cNvSpPr>
          <p:nvPr>
            <p:ph type="title"/>
          </p:nvPr>
        </p:nvSpPr>
        <p:spPr>
          <a:xfrm>
            <a:off x="139515" y="329738"/>
            <a:ext cx="11250084" cy="932567"/>
          </a:xfrm>
        </p:spPr>
        <p:txBody>
          <a:bodyPr>
            <a:normAutofit/>
          </a:bodyPr>
          <a:lstStyle/>
          <a:p>
            <a:r>
              <a:rPr lang="en-US" sz="3200" dirty="0">
                <a:cs typeface="Arial"/>
              </a:rPr>
              <a:t>Writing the activity plan</a:t>
            </a:r>
            <a:endParaRPr lang="en-US" sz="3200" dirty="0"/>
          </a:p>
        </p:txBody>
      </p:sp>
      <p:sp>
        <p:nvSpPr>
          <p:cNvPr id="5" name="Slide Number Placeholder 4">
            <a:extLst>
              <a:ext uri="{FF2B5EF4-FFF2-40B4-BE49-F238E27FC236}">
                <a16:creationId xmlns:a16="http://schemas.microsoft.com/office/drawing/2014/main" id="{C7603137-6F58-E0EA-17ED-1770EE76B8A6}"/>
              </a:ext>
            </a:extLst>
          </p:cNvPr>
          <p:cNvSpPr>
            <a:spLocks noGrp="1"/>
          </p:cNvSpPr>
          <p:nvPr>
            <p:ph type="sldNum" sz="quarter" idx="12"/>
          </p:nvPr>
        </p:nvSpPr>
        <p:spPr/>
        <p:txBody>
          <a:bodyPr/>
          <a:lstStyle/>
          <a:p>
            <a:fld id="{DA2C159E-F13C-4A85-9A41-E7669D3E0D70}" type="slidenum">
              <a:rPr lang="en-GB" smtClean="0"/>
              <a:pPr/>
              <a:t>107</a:t>
            </a:fld>
            <a:endParaRPr lang="en-GB"/>
          </a:p>
        </p:txBody>
      </p:sp>
      <p:sp>
        <p:nvSpPr>
          <p:cNvPr id="6" name="TextBox 5">
            <a:extLst>
              <a:ext uri="{FF2B5EF4-FFF2-40B4-BE49-F238E27FC236}">
                <a16:creationId xmlns:a16="http://schemas.microsoft.com/office/drawing/2014/main" id="{248575A3-7428-3030-EDDE-468748C4FBA1}"/>
              </a:ext>
            </a:extLst>
          </p:cNvPr>
          <p:cNvSpPr txBox="1"/>
          <p:nvPr/>
        </p:nvSpPr>
        <p:spPr>
          <a:xfrm>
            <a:off x="139515" y="796022"/>
            <a:ext cx="9543103" cy="44319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dirty="0">
                <a:cs typeface="Arial"/>
              </a:rPr>
              <a:t>You will need to use your observation and assessment to plan an activity for your child that is appropriate for your setting. For example, consider the environment and availability of resources. This can be a 1:1 activity or a small-group activity. </a:t>
            </a:r>
          </a:p>
          <a:p>
            <a:r>
              <a:rPr lang="en-US" sz="2400" dirty="0">
                <a:cs typeface="Arial"/>
              </a:rPr>
              <a:t>You will then present your activity to a small group, explaining your activity and how you have used observation and assessment to inform your activity planning. </a:t>
            </a:r>
          </a:p>
          <a:p>
            <a:endParaRPr lang="en-US" sz="2400" dirty="0">
              <a:cs typeface="Arial"/>
            </a:endParaRPr>
          </a:p>
          <a:p>
            <a:r>
              <a:rPr lang="en-US" sz="2400" dirty="0">
                <a:cs typeface="Arial"/>
              </a:rPr>
              <a:t>You will all have an opportunity to share your activities and give feedback to your peers on their activities. </a:t>
            </a:r>
          </a:p>
          <a:p>
            <a:endParaRPr lang="en-US" sz="2400" dirty="0">
              <a:cs typeface="Arial"/>
            </a:endParaRPr>
          </a:p>
          <a:p>
            <a:r>
              <a:rPr lang="en-US" sz="2400" dirty="0">
                <a:cs typeface="Arial"/>
              </a:rPr>
              <a:t>Let us look at an activity plan template. </a:t>
            </a:r>
          </a:p>
        </p:txBody>
      </p:sp>
      <p:sp>
        <p:nvSpPr>
          <p:cNvPr id="8" name="Footer Placeholder 2">
            <a:extLst>
              <a:ext uri="{FF2B5EF4-FFF2-40B4-BE49-F238E27FC236}">
                <a16:creationId xmlns:a16="http://schemas.microsoft.com/office/drawing/2014/main" id="{0F0BA5B6-D26F-4378-3BBC-DDA99C1C5254}"/>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9335966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D584-8351-BF63-F2F2-D24B993FD430}"/>
              </a:ext>
            </a:extLst>
          </p:cNvPr>
          <p:cNvSpPr>
            <a:spLocks noGrp="1"/>
          </p:cNvSpPr>
          <p:nvPr>
            <p:ph type="title"/>
          </p:nvPr>
        </p:nvSpPr>
        <p:spPr/>
        <p:txBody>
          <a:bodyPr>
            <a:normAutofit/>
          </a:bodyPr>
          <a:lstStyle/>
          <a:p>
            <a:r>
              <a:rPr lang="en-US" sz="3200" dirty="0">
                <a:cs typeface="Arial"/>
              </a:rPr>
              <a:t>Peer feedback and discussion </a:t>
            </a:r>
            <a:endParaRPr lang="en-US" sz="3200" dirty="0"/>
          </a:p>
        </p:txBody>
      </p:sp>
      <p:sp>
        <p:nvSpPr>
          <p:cNvPr id="5" name="Slide Number Placeholder 4">
            <a:extLst>
              <a:ext uri="{FF2B5EF4-FFF2-40B4-BE49-F238E27FC236}">
                <a16:creationId xmlns:a16="http://schemas.microsoft.com/office/drawing/2014/main" id="{34C72D96-777C-C498-B642-8F1495F5A18F}"/>
              </a:ext>
            </a:extLst>
          </p:cNvPr>
          <p:cNvSpPr>
            <a:spLocks noGrp="1"/>
          </p:cNvSpPr>
          <p:nvPr>
            <p:ph type="sldNum" sz="quarter" idx="12"/>
          </p:nvPr>
        </p:nvSpPr>
        <p:spPr/>
        <p:txBody>
          <a:bodyPr/>
          <a:lstStyle/>
          <a:p>
            <a:fld id="{DA2C159E-F13C-4A85-9A41-E7669D3E0D70}" type="slidenum">
              <a:rPr lang="en-GB" smtClean="0"/>
              <a:pPr/>
              <a:t>108</a:t>
            </a:fld>
            <a:endParaRPr lang="en-GB"/>
          </a:p>
        </p:txBody>
      </p:sp>
      <p:sp>
        <p:nvSpPr>
          <p:cNvPr id="6" name="Oval 5">
            <a:extLst>
              <a:ext uri="{FF2B5EF4-FFF2-40B4-BE49-F238E27FC236}">
                <a16:creationId xmlns:a16="http://schemas.microsoft.com/office/drawing/2014/main" id="{141E4FD8-3B8B-6F60-E428-6E1B8EE0AE05}"/>
              </a:ext>
            </a:extLst>
          </p:cNvPr>
          <p:cNvSpPr/>
          <p:nvPr/>
        </p:nvSpPr>
        <p:spPr>
          <a:xfrm>
            <a:off x="189782" y="800819"/>
            <a:ext cx="8922587" cy="4882549"/>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You will now be put into groups of three or four people. You will take it in turns to explain what your activity is and why you have chosen to do this activity, linking to your observation and assessment. When you are listening to your peers’ presentations, make sure to really listen and give supportive feedback outlining what you like about their activity and any areas they could consider to improve their activity. </a:t>
            </a:r>
          </a:p>
        </p:txBody>
      </p:sp>
      <p:sp>
        <p:nvSpPr>
          <p:cNvPr id="7" name="Oval 6">
            <a:extLst>
              <a:ext uri="{FF2B5EF4-FFF2-40B4-BE49-F238E27FC236}">
                <a16:creationId xmlns:a16="http://schemas.microsoft.com/office/drawing/2014/main" id="{6C625E14-19DF-712E-4ECD-2104876DF640}"/>
              </a:ext>
            </a:extLst>
          </p:cNvPr>
          <p:cNvSpPr/>
          <p:nvPr/>
        </p:nvSpPr>
        <p:spPr>
          <a:xfrm>
            <a:off x="7378460" y="4222630"/>
            <a:ext cx="4465607" cy="2179607"/>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Extension: How could you use the feedback to improve your activity plan? </a:t>
            </a:r>
            <a:endParaRPr lang="en-US" sz="2400" dirty="0">
              <a:solidFill>
                <a:schemeClr val="tx1"/>
              </a:solidFill>
            </a:endParaRPr>
          </a:p>
        </p:txBody>
      </p:sp>
      <p:sp>
        <p:nvSpPr>
          <p:cNvPr id="9" name="Footer Placeholder 2">
            <a:extLst>
              <a:ext uri="{FF2B5EF4-FFF2-40B4-BE49-F238E27FC236}">
                <a16:creationId xmlns:a16="http://schemas.microsoft.com/office/drawing/2014/main" id="{46897FA8-6304-AF88-C358-ABD4A6A895BB}"/>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2156631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D1C11-02F4-65AB-23C6-D5345AB9B89C}"/>
              </a:ext>
            </a:extLst>
          </p:cNvPr>
          <p:cNvSpPr>
            <a:spLocks noGrp="1"/>
          </p:cNvSpPr>
          <p:nvPr>
            <p:ph type="title"/>
          </p:nvPr>
        </p:nvSpPr>
        <p:spPr/>
        <p:txBody>
          <a:bodyPr>
            <a:normAutofit/>
          </a:bodyPr>
          <a:lstStyle/>
          <a:p>
            <a:r>
              <a:rPr lang="en-US" sz="3200" dirty="0">
                <a:cs typeface="Arial"/>
              </a:rPr>
              <a:t>Takeaway task: </a:t>
            </a:r>
            <a:endParaRPr lang="en-US" sz="3200" dirty="0"/>
          </a:p>
        </p:txBody>
      </p:sp>
      <p:sp>
        <p:nvSpPr>
          <p:cNvPr id="5" name="Slide Number Placeholder 4">
            <a:extLst>
              <a:ext uri="{FF2B5EF4-FFF2-40B4-BE49-F238E27FC236}">
                <a16:creationId xmlns:a16="http://schemas.microsoft.com/office/drawing/2014/main" id="{050C7921-6FC1-C928-6804-2A4766724553}"/>
              </a:ext>
            </a:extLst>
          </p:cNvPr>
          <p:cNvSpPr>
            <a:spLocks noGrp="1"/>
          </p:cNvSpPr>
          <p:nvPr>
            <p:ph type="sldNum" sz="quarter" idx="12"/>
          </p:nvPr>
        </p:nvSpPr>
        <p:spPr/>
        <p:txBody>
          <a:bodyPr/>
          <a:lstStyle/>
          <a:p>
            <a:fld id="{DA2C159E-F13C-4A85-9A41-E7669D3E0D70}" type="slidenum">
              <a:rPr lang="en-GB" smtClean="0"/>
              <a:pPr/>
              <a:t>109</a:t>
            </a:fld>
            <a:endParaRPr lang="en-GB"/>
          </a:p>
        </p:txBody>
      </p:sp>
      <p:sp>
        <p:nvSpPr>
          <p:cNvPr id="7" name="Oval 6">
            <a:extLst>
              <a:ext uri="{FF2B5EF4-FFF2-40B4-BE49-F238E27FC236}">
                <a16:creationId xmlns:a16="http://schemas.microsoft.com/office/drawing/2014/main" id="{EE285ACE-AD14-D1C9-2EEF-7BA1975637C7}"/>
              </a:ext>
            </a:extLst>
          </p:cNvPr>
          <p:cNvSpPr/>
          <p:nvPr/>
        </p:nvSpPr>
        <p:spPr>
          <a:xfrm>
            <a:off x="534837" y="1030857"/>
            <a:ext cx="10633493" cy="4896927"/>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Arial"/>
              </a:rPr>
              <a:t>Takeaway task:</a:t>
            </a:r>
          </a:p>
          <a:p>
            <a:pPr algn="ctr"/>
            <a:r>
              <a:rPr lang="en-US" sz="2400" dirty="0">
                <a:solidFill>
                  <a:schemeClr val="tx1"/>
                </a:solidFill>
                <a:cs typeface="Arial"/>
              </a:rPr>
              <a:t>You will now need to lead your activity for </a:t>
            </a:r>
            <a:r>
              <a:rPr lang="en-US" sz="2400" dirty="0" err="1">
                <a:solidFill>
                  <a:schemeClr val="tx1"/>
                </a:solidFill>
                <a:cs typeface="Arial"/>
              </a:rPr>
              <a:t>achild</a:t>
            </a:r>
            <a:r>
              <a:rPr lang="en-US" sz="2400" dirty="0">
                <a:solidFill>
                  <a:schemeClr val="tx1"/>
                </a:solidFill>
                <a:cs typeface="Arial"/>
              </a:rPr>
              <a:t> or small group of children in your setting by lesson 12. Make sure when you complete it to make notes of any observations from the activity. That might include notes on the child’s/children’s engagement/learning/development. You can do this during or after the activity. Make a note on how the activity went. Make sure to bring your notes in for lesson 12.</a:t>
            </a:r>
            <a:r>
              <a:rPr lang="en-US" dirty="0">
                <a:cs typeface="Arial"/>
              </a:rPr>
              <a:t> </a:t>
            </a:r>
          </a:p>
        </p:txBody>
      </p:sp>
      <p:sp>
        <p:nvSpPr>
          <p:cNvPr id="8" name="Footer Placeholder 2">
            <a:extLst>
              <a:ext uri="{FF2B5EF4-FFF2-40B4-BE49-F238E27FC236}">
                <a16:creationId xmlns:a16="http://schemas.microsoft.com/office/drawing/2014/main" id="{FF8A8B70-70B1-BE4A-56AD-0CEAF25DB5BB}"/>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813523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620955" y="695929"/>
            <a:ext cx="10986502" cy="12920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GB" sz="3200" dirty="0">
                <a:latin typeface="Arial" panose="020B0604020202020204" pitchFamily="34" charset="0"/>
                <a:cs typeface="Arial" panose="020B0604020202020204" pitchFamily="34" charset="0"/>
              </a:rPr>
              <a:t>The role of the EYP in the process of the OAP cycle</a:t>
            </a:r>
          </a:p>
        </p:txBody>
      </p:sp>
      <p:sp>
        <p:nvSpPr>
          <p:cNvPr id="5" name="Text Placeholder 4"/>
          <p:cNvSpPr>
            <a:spLocks noGrp="1"/>
          </p:cNvSpPr>
          <p:nvPr>
            <p:ph type="body" sz="quarter" idx="12"/>
          </p:nvPr>
        </p:nvSpPr>
        <p:spPr/>
        <p:txBody>
          <a:bodyPr vert="horz" lIns="0" tIns="0" rIns="0" bIns="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a:solidFill>
                <a:srgbClr val="000000"/>
              </a:solidFill>
              <a:cs typeface="Arial"/>
            </a:endParaRPr>
          </a:p>
          <a:p>
            <a:r>
              <a:rPr lang="en-GB">
                <a:solidFill>
                  <a:srgbClr val="E51C41"/>
                </a:solidFill>
              </a:rPr>
              <a:t> </a:t>
            </a:r>
            <a:br>
              <a:rPr lang="en-GB">
                <a:solidFill>
                  <a:schemeClr val="accent1"/>
                </a:solidFill>
              </a:rPr>
            </a:br>
            <a:endParaRPr lang="en-GB"/>
          </a:p>
        </p:txBody>
      </p:sp>
      <p:sp>
        <p:nvSpPr>
          <p:cNvPr id="4" name="Slide Number Placeholder 3"/>
          <p:cNvSpPr>
            <a:spLocks noGrp="1"/>
          </p:cNvSpPr>
          <p:nvPr>
            <p:ph type="sldNum" sz="quarter" idx="11"/>
          </p:nvPr>
        </p:nvSpPr>
        <p:spPr>
          <a:xfrm>
            <a:off x="10608501" y="6369051"/>
            <a:ext cx="1212619" cy="365125"/>
          </a:xfr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r"/>
            <a:fld id="{DA2C159E-F13C-4A85-9A41-E7669D3E0D70}" type="slidenum">
              <a:rPr lang="en-GB" sz="900" smtClean="0"/>
              <a:pPr algn="r"/>
              <a:t>11</a:t>
            </a:fld>
            <a:endParaRPr lang="en-GB" sz="900"/>
          </a:p>
        </p:txBody>
      </p:sp>
      <p:sp>
        <p:nvSpPr>
          <p:cNvPr id="7" name="TextBox 6">
            <a:extLst>
              <a:ext uri="{FF2B5EF4-FFF2-40B4-BE49-F238E27FC236}">
                <a16:creationId xmlns:a16="http://schemas.microsoft.com/office/drawing/2014/main" id="{E5CE0672-BCF5-2EBF-2B51-5CF8B0937329}"/>
              </a:ext>
            </a:extLst>
          </p:cNvPr>
          <p:cNvSpPr txBox="1"/>
          <p:nvPr/>
        </p:nvSpPr>
        <p:spPr>
          <a:xfrm>
            <a:off x="620955" y="1383969"/>
            <a:ext cx="10908050" cy="419005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pPr>
            <a:r>
              <a:rPr lang="en-US" sz="2400" b="1" dirty="0">
                <a:latin typeface="Arial" panose="020B0604020202020204" pitchFamily="34" charset="0"/>
                <a:cs typeface="Arial" panose="020B0604020202020204" pitchFamily="34" charset="0"/>
              </a:rPr>
              <a:t>Research and reading task</a:t>
            </a:r>
            <a:endParaRPr lang="en-US" sz="2400" dirty="0">
              <a:latin typeface="Arial" panose="020B0604020202020204" pitchFamily="34" charset="0"/>
              <a:cs typeface="Arial" panose="020B0604020202020204" pitchFamily="34" charset="0"/>
            </a:endParaRPr>
          </a:p>
          <a:p>
            <a:pPr>
              <a:lnSpc>
                <a:spcPct val="120000"/>
              </a:lnSpc>
            </a:pPr>
            <a:r>
              <a:rPr lang="en-US" sz="2400" dirty="0">
                <a:latin typeface="Arial" panose="020B0604020202020204" pitchFamily="34" charset="0"/>
                <a:cs typeface="Arial" panose="020B0604020202020204" pitchFamily="34" charset="0"/>
              </a:rPr>
              <a:t>It is your role as an early years practitioner (EYP) to observe, assess and monitor children’s learning and development. </a:t>
            </a:r>
          </a:p>
          <a:p>
            <a:pPr>
              <a:lnSpc>
                <a:spcPct val="120000"/>
              </a:lnSpc>
            </a:pPr>
            <a:endParaRPr lang="en-US" sz="2400" dirty="0">
              <a:latin typeface="Arial" panose="020B0604020202020204" pitchFamily="34" charset="0"/>
              <a:cs typeface="Arial" panose="020B0604020202020204" pitchFamily="34" charset="0"/>
            </a:endParaRPr>
          </a:p>
          <a:p>
            <a:pPr>
              <a:lnSpc>
                <a:spcPct val="120000"/>
              </a:lnSpc>
            </a:pPr>
            <a:r>
              <a:rPr lang="en-US" sz="2400" dirty="0">
                <a:latin typeface="Arial" panose="020B0604020202020204" pitchFamily="34" charset="0"/>
                <a:cs typeface="Arial" panose="020B0604020202020204" pitchFamily="34" charset="0"/>
              </a:rPr>
              <a:t>Using the contents page of the Early Years Foundation Stage (EYFS) Framework (2023), find out your role regarding assessment</a:t>
            </a:r>
            <a:r>
              <a:rPr lang="en-US" sz="2400" dirty="0">
                <a:solidFill>
                  <a:srgbClr val="FF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discuss with your partner how this underpins the OAP cycle. Please make sure to write your answer in your own words. </a:t>
            </a:r>
          </a:p>
          <a:p>
            <a:pPr>
              <a:lnSpc>
                <a:spcPct val="120000"/>
              </a:lnSpc>
            </a:pPr>
            <a:endParaRPr lang="en-US" sz="2400" dirty="0">
              <a:cs typeface="Arial"/>
            </a:endParaRPr>
          </a:p>
          <a:p>
            <a:pPr>
              <a:lnSpc>
                <a:spcPct val="120000"/>
              </a:lnSpc>
            </a:pPr>
            <a:r>
              <a:rPr lang="en-US" sz="1200" dirty="0">
                <a:ea typeface="+mn-lt"/>
                <a:cs typeface="+mn-lt"/>
                <a:hlinkClick r:id="rId3"/>
              </a:rPr>
              <a:t>Statutory framework for the early years foundation stage for group and school providers (publishing.service.gov.uk)</a:t>
            </a:r>
            <a:r>
              <a:rPr lang="en-US" sz="1200" dirty="0">
                <a:ea typeface="+mn-lt"/>
                <a:cs typeface="+mn-lt"/>
              </a:rPr>
              <a:t> Accessed 1 December 2023. </a:t>
            </a:r>
            <a:endParaRPr lang="en-US" sz="1600" dirty="0">
              <a:cs typeface="Arial"/>
            </a:endParaRPr>
          </a:p>
        </p:txBody>
      </p:sp>
      <p:sp>
        <p:nvSpPr>
          <p:cNvPr id="8" name="Footer Placeholder 2">
            <a:extLst>
              <a:ext uri="{FF2B5EF4-FFF2-40B4-BE49-F238E27FC236}">
                <a16:creationId xmlns:a16="http://schemas.microsoft.com/office/drawing/2014/main" id="{D0054BB7-8E04-B832-0C5F-5A00AB4680BB}"/>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4304612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BEBD2-5F95-3B6B-264E-3011E05FB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1A49DC-1258-1A3C-3B87-E7E325B00FD0}"/>
              </a:ext>
            </a:extLst>
          </p:cNvPr>
          <p:cNvSpPr>
            <a:spLocks noGrp="1"/>
          </p:cNvSpPr>
          <p:nvPr>
            <p:ph type="ctr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00000"/>
              </a:lnSpc>
            </a:pPr>
            <a:r>
              <a:rPr lang="en-US" dirty="0">
                <a:cs typeface="Arial"/>
              </a:rPr>
              <a:t>11 – Reflection. What is it? Why is it important?</a:t>
            </a:r>
            <a:br>
              <a:rPr lang="en-US" dirty="0">
                <a:cs typeface="Arial"/>
              </a:rPr>
            </a:br>
            <a:r>
              <a:rPr lang="en-US" dirty="0">
                <a:cs typeface="Arial"/>
              </a:rPr>
              <a:t>Models of reflection </a:t>
            </a:r>
          </a:p>
        </p:txBody>
      </p:sp>
      <p:sp>
        <p:nvSpPr>
          <p:cNvPr id="3" name="Subtitle 2">
            <a:extLst>
              <a:ext uri="{FF2B5EF4-FFF2-40B4-BE49-F238E27FC236}">
                <a16:creationId xmlns:a16="http://schemas.microsoft.com/office/drawing/2014/main" id="{A5241D1F-4099-8604-8E81-62D6CA7E8866}"/>
              </a:ext>
            </a:extLst>
          </p:cNvPr>
          <p:cNvSpPr>
            <a:spLocks noGrp="1"/>
          </p:cNvSpPr>
          <p:nvPr>
            <p:ph type="subTitle"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a:p>
            <a:r>
              <a:rPr lang="en-US">
                <a:cs typeface="Arial"/>
              </a:rPr>
              <a:t>OAP Cycle Review </a:t>
            </a:r>
            <a:endParaRPr lang="en-US"/>
          </a:p>
        </p:txBody>
      </p:sp>
    </p:spTree>
    <p:extLst>
      <p:ext uri="{BB962C8B-B14F-4D97-AF65-F5344CB8AC3E}">
        <p14:creationId xmlns:p14="http://schemas.microsoft.com/office/powerpoint/2010/main" val="6101132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D1C11-02F4-65AB-23C6-D5345AB9B89C}"/>
              </a:ext>
            </a:extLst>
          </p:cNvPr>
          <p:cNvSpPr>
            <a:spLocks noGrp="1"/>
          </p:cNvSpPr>
          <p:nvPr>
            <p:ph type="title"/>
          </p:nvPr>
        </p:nvSpPr>
        <p:spPr/>
        <p:txBody>
          <a:bodyPr>
            <a:normAutofit/>
          </a:bodyPr>
          <a:lstStyle/>
          <a:p>
            <a:r>
              <a:rPr lang="en-US" sz="3200" dirty="0">
                <a:cs typeface="Arial"/>
              </a:rPr>
              <a:t>Lesson objectives</a:t>
            </a:r>
            <a:endParaRPr lang="en-US" sz="3200" dirty="0"/>
          </a:p>
        </p:txBody>
      </p:sp>
      <p:sp>
        <p:nvSpPr>
          <p:cNvPr id="5" name="Slide Number Placeholder 4">
            <a:extLst>
              <a:ext uri="{FF2B5EF4-FFF2-40B4-BE49-F238E27FC236}">
                <a16:creationId xmlns:a16="http://schemas.microsoft.com/office/drawing/2014/main" id="{050C7921-6FC1-C928-6804-2A4766724553}"/>
              </a:ext>
            </a:extLst>
          </p:cNvPr>
          <p:cNvSpPr>
            <a:spLocks noGrp="1"/>
          </p:cNvSpPr>
          <p:nvPr>
            <p:ph type="sldNum" sz="quarter" idx="12"/>
          </p:nvPr>
        </p:nvSpPr>
        <p:spPr/>
        <p:txBody>
          <a:bodyPr/>
          <a:lstStyle/>
          <a:p>
            <a:fld id="{DA2C159E-F13C-4A85-9A41-E7669D3E0D70}" type="slidenum">
              <a:rPr lang="en-GB" smtClean="0"/>
              <a:pPr/>
              <a:t>111</a:t>
            </a:fld>
            <a:endParaRPr lang="en-GB"/>
          </a:p>
        </p:txBody>
      </p:sp>
      <p:sp>
        <p:nvSpPr>
          <p:cNvPr id="6" name="TextBox 5">
            <a:extLst>
              <a:ext uri="{FF2B5EF4-FFF2-40B4-BE49-F238E27FC236}">
                <a16:creationId xmlns:a16="http://schemas.microsoft.com/office/drawing/2014/main" id="{475E4872-41BF-8CB3-121E-A61C72B65152}"/>
              </a:ext>
            </a:extLst>
          </p:cNvPr>
          <p:cNvSpPr txBox="1"/>
          <p:nvPr/>
        </p:nvSpPr>
        <p:spPr>
          <a:xfrm>
            <a:off x="432456" y="2347713"/>
            <a:ext cx="10380921" cy="279307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lnSpc>
                <a:spcPct val="120000"/>
              </a:lnSpc>
              <a:buFont typeface="Arial"/>
              <a:buChar char="•"/>
            </a:pPr>
            <a:r>
              <a:rPr lang="en-US" sz="2400" dirty="0">
                <a:cs typeface="Arial"/>
              </a:rPr>
              <a:t>Define reflective practice. </a:t>
            </a:r>
          </a:p>
          <a:p>
            <a:pPr marL="342900" indent="-342900">
              <a:lnSpc>
                <a:spcPct val="120000"/>
              </a:lnSpc>
              <a:buFont typeface="Arial"/>
              <a:buChar char="•"/>
            </a:pPr>
            <a:endParaRPr lang="en-US" sz="2400" dirty="0">
              <a:cs typeface="Arial"/>
            </a:endParaRPr>
          </a:p>
          <a:p>
            <a:pPr marL="342900" indent="-342900">
              <a:lnSpc>
                <a:spcPct val="120000"/>
              </a:lnSpc>
              <a:buFont typeface="Arial"/>
              <a:buChar char="•"/>
            </a:pPr>
            <a:r>
              <a:rPr lang="en-US" sz="2400" dirty="0">
                <a:cs typeface="Arial"/>
              </a:rPr>
              <a:t>Discuss the process of reflection and its importance. </a:t>
            </a:r>
          </a:p>
          <a:p>
            <a:pPr marL="342900" indent="-342900">
              <a:lnSpc>
                <a:spcPct val="120000"/>
              </a:lnSpc>
              <a:buFont typeface="Arial"/>
              <a:buChar char="•"/>
            </a:pPr>
            <a:endParaRPr lang="en-US" sz="2400" dirty="0">
              <a:cs typeface="Arial"/>
            </a:endParaRPr>
          </a:p>
          <a:p>
            <a:pPr marL="342900" indent="-342900">
              <a:lnSpc>
                <a:spcPct val="120000"/>
              </a:lnSpc>
              <a:buFont typeface="Arial"/>
              <a:buChar char="•"/>
            </a:pPr>
            <a:r>
              <a:rPr lang="en-US" sz="2400" dirty="0" err="1">
                <a:cs typeface="Arial"/>
              </a:rPr>
              <a:t>Summarise</a:t>
            </a:r>
            <a:r>
              <a:rPr lang="en-US" sz="2400" dirty="0">
                <a:cs typeface="Arial"/>
              </a:rPr>
              <a:t> one reflective model. </a:t>
            </a:r>
          </a:p>
          <a:p>
            <a:pPr marL="342900" indent="-342900">
              <a:buFont typeface="Arial"/>
              <a:buChar char="•"/>
            </a:pPr>
            <a:endParaRPr lang="en-US" sz="2400" dirty="0">
              <a:cs typeface="Arial"/>
            </a:endParaRPr>
          </a:p>
          <a:p>
            <a:endParaRPr lang="en-US" sz="1350" dirty="0">
              <a:cs typeface="Arial"/>
            </a:endParaRPr>
          </a:p>
        </p:txBody>
      </p:sp>
      <p:sp>
        <p:nvSpPr>
          <p:cNvPr id="8" name="Footer Placeholder 2">
            <a:extLst>
              <a:ext uri="{FF2B5EF4-FFF2-40B4-BE49-F238E27FC236}">
                <a16:creationId xmlns:a16="http://schemas.microsoft.com/office/drawing/2014/main" id="{23D389D6-C9E8-0455-DEB1-1F498FC75E31}"/>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7163355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429A4-C353-9BF9-8195-F99E440CFB82}"/>
              </a:ext>
            </a:extLst>
          </p:cNvPr>
          <p:cNvSpPr>
            <a:spLocks noGrp="1"/>
          </p:cNvSpPr>
          <p:nvPr>
            <p:ph type="title"/>
          </p:nvPr>
        </p:nvSpPr>
        <p:spPr/>
        <p:txBody>
          <a:bodyPr>
            <a:normAutofit/>
          </a:bodyPr>
          <a:lstStyle/>
          <a:p>
            <a:r>
              <a:rPr lang="en-US" sz="3200" dirty="0">
                <a:cs typeface="Arial"/>
              </a:rPr>
              <a:t>Retrieval: </a:t>
            </a:r>
            <a:endParaRPr lang="en-US" sz="3200" dirty="0"/>
          </a:p>
        </p:txBody>
      </p:sp>
      <p:sp>
        <p:nvSpPr>
          <p:cNvPr id="5" name="Slide Number Placeholder 4">
            <a:extLst>
              <a:ext uri="{FF2B5EF4-FFF2-40B4-BE49-F238E27FC236}">
                <a16:creationId xmlns:a16="http://schemas.microsoft.com/office/drawing/2014/main" id="{D9923E1A-7758-1539-4F4C-44C938AC271C}"/>
              </a:ext>
            </a:extLst>
          </p:cNvPr>
          <p:cNvSpPr>
            <a:spLocks noGrp="1"/>
          </p:cNvSpPr>
          <p:nvPr>
            <p:ph type="sldNum" sz="quarter" idx="12"/>
          </p:nvPr>
        </p:nvSpPr>
        <p:spPr/>
        <p:txBody>
          <a:bodyPr/>
          <a:lstStyle/>
          <a:p>
            <a:fld id="{DA2C159E-F13C-4A85-9A41-E7669D3E0D70}" type="slidenum">
              <a:rPr lang="en-GB" smtClean="0"/>
              <a:pPr/>
              <a:t>112</a:t>
            </a:fld>
            <a:endParaRPr lang="en-GB"/>
          </a:p>
        </p:txBody>
      </p:sp>
      <p:sp>
        <p:nvSpPr>
          <p:cNvPr id="8" name="Speech Bubble: Rectangle with Corners Rounded 7">
            <a:extLst>
              <a:ext uri="{FF2B5EF4-FFF2-40B4-BE49-F238E27FC236}">
                <a16:creationId xmlns:a16="http://schemas.microsoft.com/office/drawing/2014/main" id="{DFB3F7B2-147A-BF71-7D59-D8F587CCC133}"/>
              </a:ext>
            </a:extLst>
          </p:cNvPr>
          <p:cNvSpPr/>
          <p:nvPr/>
        </p:nvSpPr>
        <p:spPr>
          <a:xfrm>
            <a:off x="3165894" y="189695"/>
            <a:ext cx="8534399" cy="2452950"/>
          </a:xfrm>
          <a:prstGeom prst="wedgeRoundRectCallout">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cs typeface="Arial"/>
              </a:rPr>
              <a:t>Reflection </a:t>
            </a:r>
          </a:p>
          <a:p>
            <a:pPr algn="ctr"/>
            <a:r>
              <a:rPr lang="en-US" sz="2400" dirty="0">
                <a:solidFill>
                  <a:schemeClr val="tx1"/>
                </a:solidFill>
                <a:cs typeface="Arial"/>
              </a:rPr>
              <a:t>What is it? Define it in 15 words. </a:t>
            </a:r>
          </a:p>
          <a:p>
            <a:pPr algn="ctr"/>
            <a:r>
              <a:rPr lang="en-US" sz="2400" dirty="0">
                <a:solidFill>
                  <a:schemeClr val="tx1"/>
                </a:solidFill>
                <a:cs typeface="Arial"/>
              </a:rPr>
              <a:t>Should we reflect during the OAP cycle and why?</a:t>
            </a:r>
          </a:p>
        </p:txBody>
      </p:sp>
      <p:sp>
        <p:nvSpPr>
          <p:cNvPr id="10" name="Rectangle: Rounded Corners 9">
            <a:extLst>
              <a:ext uri="{FF2B5EF4-FFF2-40B4-BE49-F238E27FC236}">
                <a16:creationId xmlns:a16="http://schemas.microsoft.com/office/drawing/2014/main" id="{330609AC-11A7-31FC-496D-BE72F8365898}"/>
              </a:ext>
            </a:extLst>
          </p:cNvPr>
          <p:cNvSpPr/>
          <p:nvPr/>
        </p:nvSpPr>
        <p:spPr>
          <a:xfrm>
            <a:off x="303902" y="3028411"/>
            <a:ext cx="11467380" cy="3157266"/>
          </a:xfrm>
          <a:prstGeom prst="roundRect">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Arial"/>
              </a:rPr>
              <a:t>Before we start the OAP process again, we need to reflect on what has worked well and why. We also need to understand our own </a:t>
            </a:r>
            <a:r>
              <a:rPr lang="en-US" sz="2400" dirty="0" err="1">
                <a:solidFill>
                  <a:schemeClr val="tx1"/>
                </a:solidFill>
                <a:cs typeface="Arial"/>
              </a:rPr>
              <a:t>behaviours</a:t>
            </a:r>
            <a:r>
              <a:rPr lang="en-US" sz="2400" dirty="0">
                <a:solidFill>
                  <a:schemeClr val="tx1"/>
                </a:solidFill>
                <a:cs typeface="Arial"/>
              </a:rPr>
              <a:t>, consider what did not work well for the practitioner and the child, and assess ways to improve. We will break this into two sections: reflect on the activity plan from the teacher’s perspective; reflect on the observation of the child’s learning and development. There might be some overlap</a:t>
            </a:r>
            <a:r>
              <a:rPr lang="en-US" sz="2800" dirty="0">
                <a:solidFill>
                  <a:schemeClr val="tx1"/>
                </a:solidFill>
                <a:cs typeface="Arial"/>
              </a:rPr>
              <a:t>. </a:t>
            </a:r>
          </a:p>
        </p:txBody>
      </p:sp>
      <p:sp>
        <p:nvSpPr>
          <p:cNvPr id="7" name="Footer Placeholder 2">
            <a:extLst>
              <a:ext uri="{FF2B5EF4-FFF2-40B4-BE49-F238E27FC236}">
                <a16:creationId xmlns:a16="http://schemas.microsoft.com/office/drawing/2014/main" id="{98866487-EE4E-2E8F-1017-07ABB2735679}"/>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62082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046E-A3A9-92A4-6D01-2BBDC7482783}"/>
              </a:ext>
            </a:extLst>
          </p:cNvPr>
          <p:cNvSpPr>
            <a:spLocks noGrp="1"/>
          </p:cNvSpPr>
          <p:nvPr>
            <p:ph type="title"/>
          </p:nvPr>
        </p:nvSpPr>
        <p:spPr/>
        <p:txBody>
          <a:bodyPr/>
          <a:lstStyle/>
          <a:p>
            <a:r>
              <a:rPr lang="en-US" sz="3200" dirty="0">
                <a:cs typeface="Arial"/>
              </a:rPr>
              <a:t>Starter discussion:</a:t>
            </a:r>
            <a:br>
              <a:rPr lang="en-US" sz="2650" dirty="0">
                <a:cs typeface="Arial"/>
              </a:rPr>
            </a:br>
            <a:endParaRPr lang="en-US" dirty="0"/>
          </a:p>
        </p:txBody>
      </p:sp>
      <p:sp>
        <p:nvSpPr>
          <p:cNvPr id="5" name="Slide Number Placeholder 4">
            <a:extLst>
              <a:ext uri="{FF2B5EF4-FFF2-40B4-BE49-F238E27FC236}">
                <a16:creationId xmlns:a16="http://schemas.microsoft.com/office/drawing/2014/main" id="{3F2E4CB4-9F7D-E368-AAA5-8361F531911E}"/>
              </a:ext>
            </a:extLst>
          </p:cNvPr>
          <p:cNvSpPr>
            <a:spLocks noGrp="1"/>
          </p:cNvSpPr>
          <p:nvPr>
            <p:ph type="sldNum" sz="quarter" idx="12"/>
          </p:nvPr>
        </p:nvSpPr>
        <p:spPr/>
        <p:txBody>
          <a:bodyPr/>
          <a:lstStyle/>
          <a:p>
            <a:fld id="{DA2C159E-F13C-4A85-9A41-E7669D3E0D70}" type="slidenum">
              <a:rPr lang="en-GB" smtClean="0"/>
              <a:pPr/>
              <a:t>113</a:t>
            </a:fld>
            <a:endParaRPr lang="en-GB"/>
          </a:p>
        </p:txBody>
      </p:sp>
      <p:sp>
        <p:nvSpPr>
          <p:cNvPr id="6" name="Oval 5">
            <a:extLst>
              <a:ext uri="{FF2B5EF4-FFF2-40B4-BE49-F238E27FC236}">
                <a16:creationId xmlns:a16="http://schemas.microsoft.com/office/drawing/2014/main" id="{BAAA5036-5589-7E2C-50FA-02EEA9FC3399}"/>
              </a:ext>
            </a:extLst>
          </p:cNvPr>
          <p:cNvSpPr/>
          <p:nvPr/>
        </p:nvSpPr>
        <p:spPr>
          <a:xfrm>
            <a:off x="4502990" y="4193877"/>
            <a:ext cx="3272286" cy="1532626"/>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cs typeface="Arial"/>
              </a:rPr>
              <a:t>Describe what happened</a:t>
            </a:r>
            <a:endParaRPr lang="en-GB" sz="1200" b="1">
              <a:solidFill>
                <a:schemeClr val="tx1"/>
              </a:solidFill>
              <a:cs typeface="Arial"/>
            </a:endParaRPr>
          </a:p>
        </p:txBody>
      </p:sp>
      <p:sp>
        <p:nvSpPr>
          <p:cNvPr id="7" name="TextBox 6">
            <a:extLst>
              <a:ext uri="{FF2B5EF4-FFF2-40B4-BE49-F238E27FC236}">
                <a16:creationId xmlns:a16="http://schemas.microsoft.com/office/drawing/2014/main" id="{BC9B675A-BA71-49F3-3ECB-E659C0EACA6D}"/>
              </a:ext>
            </a:extLst>
          </p:cNvPr>
          <p:cNvSpPr txBox="1"/>
          <p:nvPr/>
        </p:nvSpPr>
        <p:spPr>
          <a:xfrm>
            <a:off x="273836" y="970877"/>
            <a:ext cx="11463823" cy="94641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dirty="0">
                <a:cs typeface="Arial"/>
              </a:rPr>
              <a:t>What is the process of reflection? Can you put these in order and discuss/debate why you chose that order. </a:t>
            </a:r>
          </a:p>
          <a:p>
            <a:endParaRPr lang="en-US" sz="1350" dirty="0">
              <a:cs typeface="Arial"/>
            </a:endParaRPr>
          </a:p>
        </p:txBody>
      </p:sp>
      <p:sp>
        <p:nvSpPr>
          <p:cNvPr id="8" name="Oval 7">
            <a:extLst>
              <a:ext uri="{FF2B5EF4-FFF2-40B4-BE49-F238E27FC236}">
                <a16:creationId xmlns:a16="http://schemas.microsoft.com/office/drawing/2014/main" id="{ACC1C1F9-1D6A-B5C0-AEEF-B6FC288D6C4E}"/>
              </a:ext>
            </a:extLst>
          </p:cNvPr>
          <p:cNvSpPr/>
          <p:nvPr/>
        </p:nvSpPr>
        <p:spPr>
          <a:xfrm>
            <a:off x="8543027" y="1807235"/>
            <a:ext cx="3272286" cy="1532626"/>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cs typeface="Arial"/>
              </a:rPr>
              <a:t>Analyse </a:t>
            </a:r>
          </a:p>
        </p:txBody>
      </p:sp>
      <p:sp>
        <p:nvSpPr>
          <p:cNvPr id="9" name="Oval 8">
            <a:extLst>
              <a:ext uri="{FF2B5EF4-FFF2-40B4-BE49-F238E27FC236}">
                <a16:creationId xmlns:a16="http://schemas.microsoft.com/office/drawing/2014/main" id="{4B5DD1CD-9638-3CCB-C443-FB0A19C6311E}"/>
              </a:ext>
            </a:extLst>
          </p:cNvPr>
          <p:cNvSpPr/>
          <p:nvPr/>
        </p:nvSpPr>
        <p:spPr>
          <a:xfrm>
            <a:off x="204159" y="1994141"/>
            <a:ext cx="3272286" cy="1532626"/>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Arial"/>
              </a:rPr>
              <a:t>Evaluate </a:t>
            </a:r>
          </a:p>
        </p:txBody>
      </p:sp>
      <p:sp>
        <p:nvSpPr>
          <p:cNvPr id="10" name="Oval 9">
            <a:extLst>
              <a:ext uri="{FF2B5EF4-FFF2-40B4-BE49-F238E27FC236}">
                <a16:creationId xmlns:a16="http://schemas.microsoft.com/office/drawing/2014/main" id="{BB6F8241-9E9C-C3F0-17DA-2A654430C237}"/>
              </a:ext>
            </a:extLst>
          </p:cNvPr>
          <p:cNvSpPr/>
          <p:nvPr/>
        </p:nvSpPr>
        <p:spPr>
          <a:xfrm>
            <a:off x="8701178" y="4452668"/>
            <a:ext cx="3272286" cy="1532626"/>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Arial"/>
              </a:rPr>
              <a:t>Action plan</a:t>
            </a:r>
          </a:p>
        </p:txBody>
      </p:sp>
      <p:sp>
        <p:nvSpPr>
          <p:cNvPr id="11" name="Oval 10">
            <a:extLst>
              <a:ext uri="{FF2B5EF4-FFF2-40B4-BE49-F238E27FC236}">
                <a16:creationId xmlns:a16="http://schemas.microsoft.com/office/drawing/2014/main" id="{E6AEC2B3-7925-EE9F-F34F-192111CA81F8}"/>
              </a:ext>
            </a:extLst>
          </p:cNvPr>
          <p:cNvSpPr/>
          <p:nvPr/>
        </p:nvSpPr>
        <p:spPr>
          <a:xfrm>
            <a:off x="304800" y="4510179"/>
            <a:ext cx="3272286" cy="1532626"/>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cs typeface="Arial"/>
              </a:rPr>
              <a:t>Conclusion </a:t>
            </a:r>
          </a:p>
        </p:txBody>
      </p:sp>
      <p:sp>
        <p:nvSpPr>
          <p:cNvPr id="12" name="Oval 11">
            <a:extLst>
              <a:ext uri="{FF2B5EF4-FFF2-40B4-BE49-F238E27FC236}">
                <a16:creationId xmlns:a16="http://schemas.microsoft.com/office/drawing/2014/main" id="{3CF9975B-E842-983D-8A33-3DBDE73E8E83}"/>
              </a:ext>
            </a:extLst>
          </p:cNvPr>
          <p:cNvSpPr/>
          <p:nvPr/>
        </p:nvSpPr>
        <p:spPr>
          <a:xfrm>
            <a:off x="4459857" y="2497348"/>
            <a:ext cx="3272286" cy="1532626"/>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cs typeface="Arial"/>
              </a:rPr>
              <a:t>What feelings did you have?</a:t>
            </a:r>
          </a:p>
        </p:txBody>
      </p:sp>
      <p:sp>
        <p:nvSpPr>
          <p:cNvPr id="3" name="TextBox 2">
            <a:extLst>
              <a:ext uri="{FF2B5EF4-FFF2-40B4-BE49-F238E27FC236}">
                <a16:creationId xmlns:a16="http://schemas.microsoft.com/office/drawing/2014/main" id="{7B5C0A46-3765-3F30-C879-4928794980F5}"/>
              </a:ext>
            </a:extLst>
          </p:cNvPr>
          <p:cNvSpPr txBox="1"/>
          <p:nvPr/>
        </p:nvSpPr>
        <p:spPr>
          <a:xfrm>
            <a:off x="9161948" y="6399962"/>
            <a:ext cx="2203145" cy="207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350">
                <a:cs typeface="Arial"/>
              </a:rPr>
              <a:t>Gibbs (1998)</a:t>
            </a:r>
            <a:endParaRPr lang="en-US" sz="1350"/>
          </a:p>
        </p:txBody>
      </p:sp>
      <p:sp>
        <p:nvSpPr>
          <p:cNvPr id="15" name="Footer Placeholder 2">
            <a:extLst>
              <a:ext uri="{FF2B5EF4-FFF2-40B4-BE49-F238E27FC236}">
                <a16:creationId xmlns:a16="http://schemas.microsoft.com/office/drawing/2014/main" id="{F938E751-422F-721B-4E5B-CB8CEBBE7A54}"/>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8887386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046E-A3A9-92A4-6D01-2BBDC7482783}"/>
              </a:ext>
            </a:extLst>
          </p:cNvPr>
          <p:cNvSpPr>
            <a:spLocks noGrp="1"/>
          </p:cNvSpPr>
          <p:nvPr>
            <p:ph type="title"/>
          </p:nvPr>
        </p:nvSpPr>
        <p:spPr>
          <a:xfrm>
            <a:off x="115009" y="193038"/>
            <a:ext cx="11250084" cy="932567"/>
          </a:xfrm>
        </p:spPr>
        <p:txBody>
          <a:bodyPr/>
          <a:lstStyle/>
          <a:p>
            <a:r>
              <a:rPr lang="en-US" sz="3200" dirty="0">
                <a:cs typeface="Arial"/>
              </a:rPr>
              <a:t>Gibbs’ (1998) reflective cycle</a:t>
            </a:r>
            <a:br>
              <a:rPr lang="en-US" sz="2650" dirty="0">
                <a:cs typeface="Arial"/>
              </a:rPr>
            </a:br>
            <a:endParaRPr lang="en-US" dirty="0"/>
          </a:p>
        </p:txBody>
      </p:sp>
      <p:sp>
        <p:nvSpPr>
          <p:cNvPr id="5" name="Slide Number Placeholder 4">
            <a:extLst>
              <a:ext uri="{FF2B5EF4-FFF2-40B4-BE49-F238E27FC236}">
                <a16:creationId xmlns:a16="http://schemas.microsoft.com/office/drawing/2014/main" id="{3F2E4CB4-9F7D-E368-AAA5-8361F531911E}"/>
              </a:ext>
            </a:extLst>
          </p:cNvPr>
          <p:cNvSpPr>
            <a:spLocks noGrp="1"/>
          </p:cNvSpPr>
          <p:nvPr>
            <p:ph type="sldNum" sz="quarter" idx="12"/>
          </p:nvPr>
        </p:nvSpPr>
        <p:spPr/>
        <p:txBody>
          <a:bodyPr/>
          <a:lstStyle/>
          <a:p>
            <a:fld id="{DA2C159E-F13C-4A85-9A41-E7669D3E0D70}" type="slidenum">
              <a:rPr lang="en-GB" smtClean="0"/>
              <a:pPr/>
              <a:t>114</a:t>
            </a:fld>
            <a:endParaRPr lang="en-GB"/>
          </a:p>
        </p:txBody>
      </p:sp>
      <p:sp>
        <p:nvSpPr>
          <p:cNvPr id="6" name="Oval 5">
            <a:extLst>
              <a:ext uri="{FF2B5EF4-FFF2-40B4-BE49-F238E27FC236}">
                <a16:creationId xmlns:a16="http://schemas.microsoft.com/office/drawing/2014/main" id="{BAAA5036-5589-7E2C-50FA-02EEA9FC3399}"/>
              </a:ext>
            </a:extLst>
          </p:cNvPr>
          <p:cNvSpPr/>
          <p:nvPr/>
        </p:nvSpPr>
        <p:spPr>
          <a:xfrm>
            <a:off x="4244198" y="800820"/>
            <a:ext cx="3272286" cy="1532626"/>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cs typeface="Arial"/>
              </a:rPr>
              <a:t>Describe what happened</a:t>
            </a:r>
            <a:endParaRPr lang="en-GB" sz="1200" b="1">
              <a:solidFill>
                <a:schemeClr val="tx1"/>
              </a:solidFill>
              <a:cs typeface="Arial"/>
            </a:endParaRPr>
          </a:p>
        </p:txBody>
      </p:sp>
      <p:sp>
        <p:nvSpPr>
          <p:cNvPr id="8" name="Oval 7">
            <a:extLst>
              <a:ext uri="{FF2B5EF4-FFF2-40B4-BE49-F238E27FC236}">
                <a16:creationId xmlns:a16="http://schemas.microsoft.com/office/drawing/2014/main" id="{ACC1C1F9-1D6A-B5C0-AEEF-B6FC288D6C4E}"/>
              </a:ext>
            </a:extLst>
          </p:cNvPr>
          <p:cNvSpPr/>
          <p:nvPr/>
        </p:nvSpPr>
        <p:spPr>
          <a:xfrm>
            <a:off x="3985405" y="4639574"/>
            <a:ext cx="3272286" cy="1532626"/>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cs typeface="Arial"/>
              </a:rPr>
              <a:t>Analyse </a:t>
            </a:r>
          </a:p>
        </p:txBody>
      </p:sp>
      <p:sp>
        <p:nvSpPr>
          <p:cNvPr id="9" name="Oval 8">
            <a:extLst>
              <a:ext uri="{FF2B5EF4-FFF2-40B4-BE49-F238E27FC236}">
                <a16:creationId xmlns:a16="http://schemas.microsoft.com/office/drawing/2014/main" id="{4B5DD1CD-9638-3CCB-C443-FB0A19C6311E}"/>
              </a:ext>
            </a:extLst>
          </p:cNvPr>
          <p:cNvSpPr/>
          <p:nvPr/>
        </p:nvSpPr>
        <p:spPr>
          <a:xfrm>
            <a:off x="7292197" y="3805688"/>
            <a:ext cx="3272286" cy="1532626"/>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cs typeface="Arial"/>
              </a:rPr>
              <a:t>Evaluate </a:t>
            </a:r>
          </a:p>
        </p:txBody>
      </p:sp>
      <p:sp>
        <p:nvSpPr>
          <p:cNvPr id="10" name="Oval 9">
            <a:extLst>
              <a:ext uri="{FF2B5EF4-FFF2-40B4-BE49-F238E27FC236}">
                <a16:creationId xmlns:a16="http://schemas.microsoft.com/office/drawing/2014/main" id="{BB6F8241-9E9C-C3F0-17DA-2A654430C237}"/>
              </a:ext>
            </a:extLst>
          </p:cNvPr>
          <p:cNvSpPr/>
          <p:nvPr/>
        </p:nvSpPr>
        <p:spPr>
          <a:xfrm>
            <a:off x="707367" y="1720970"/>
            <a:ext cx="3272286" cy="1532626"/>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Arial"/>
              </a:rPr>
              <a:t>Action plan</a:t>
            </a:r>
          </a:p>
        </p:txBody>
      </p:sp>
      <p:sp>
        <p:nvSpPr>
          <p:cNvPr id="11" name="Oval 10">
            <a:extLst>
              <a:ext uri="{FF2B5EF4-FFF2-40B4-BE49-F238E27FC236}">
                <a16:creationId xmlns:a16="http://schemas.microsoft.com/office/drawing/2014/main" id="{E6AEC2B3-7925-EE9F-F34F-192111CA81F8}"/>
              </a:ext>
            </a:extLst>
          </p:cNvPr>
          <p:cNvSpPr/>
          <p:nvPr/>
        </p:nvSpPr>
        <p:spPr>
          <a:xfrm>
            <a:off x="1124309" y="3618783"/>
            <a:ext cx="3272286" cy="1532626"/>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cs typeface="Arial"/>
              </a:rPr>
              <a:t>Conclusion </a:t>
            </a:r>
          </a:p>
        </p:txBody>
      </p:sp>
      <p:sp>
        <p:nvSpPr>
          <p:cNvPr id="12" name="Oval 11">
            <a:extLst>
              <a:ext uri="{FF2B5EF4-FFF2-40B4-BE49-F238E27FC236}">
                <a16:creationId xmlns:a16="http://schemas.microsoft.com/office/drawing/2014/main" id="{3CF9975B-E842-983D-8A33-3DBDE73E8E83}"/>
              </a:ext>
            </a:extLst>
          </p:cNvPr>
          <p:cNvSpPr/>
          <p:nvPr/>
        </p:nvSpPr>
        <p:spPr>
          <a:xfrm>
            <a:off x="7565366" y="1907876"/>
            <a:ext cx="3272286" cy="1532626"/>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cs typeface="Arial"/>
              </a:rPr>
              <a:t>What feelings did you have?</a:t>
            </a:r>
          </a:p>
        </p:txBody>
      </p:sp>
      <p:sp>
        <p:nvSpPr>
          <p:cNvPr id="3" name="TextBox 2">
            <a:extLst>
              <a:ext uri="{FF2B5EF4-FFF2-40B4-BE49-F238E27FC236}">
                <a16:creationId xmlns:a16="http://schemas.microsoft.com/office/drawing/2014/main" id="{7B5C0A46-3765-3F30-C879-4928794980F5}"/>
              </a:ext>
            </a:extLst>
          </p:cNvPr>
          <p:cNvSpPr txBox="1"/>
          <p:nvPr/>
        </p:nvSpPr>
        <p:spPr>
          <a:xfrm>
            <a:off x="9161948" y="6399962"/>
            <a:ext cx="2203145" cy="207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350">
                <a:cs typeface="Arial"/>
              </a:rPr>
              <a:t>Gibbs (1998)</a:t>
            </a:r>
            <a:endParaRPr lang="en-US" sz="1350"/>
          </a:p>
        </p:txBody>
      </p:sp>
      <p:sp>
        <p:nvSpPr>
          <p:cNvPr id="14" name="Footer Placeholder 2">
            <a:extLst>
              <a:ext uri="{FF2B5EF4-FFF2-40B4-BE49-F238E27FC236}">
                <a16:creationId xmlns:a16="http://schemas.microsoft.com/office/drawing/2014/main" id="{FCE64245-7A43-90AE-FA1D-092AC86BAF9F}"/>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6532541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6E7F1-5BEB-8F14-6120-4268AFBBA5B1}"/>
              </a:ext>
            </a:extLst>
          </p:cNvPr>
          <p:cNvSpPr>
            <a:spLocks noGrp="1"/>
          </p:cNvSpPr>
          <p:nvPr>
            <p:ph type="title"/>
          </p:nvPr>
        </p:nvSpPr>
        <p:spPr/>
        <p:txBody>
          <a:bodyPr>
            <a:normAutofit/>
          </a:bodyPr>
          <a:lstStyle/>
          <a:p>
            <a:r>
              <a:rPr lang="en-US" sz="3200" dirty="0">
                <a:cs typeface="Arial"/>
              </a:rPr>
              <a:t>Reflective models: </a:t>
            </a:r>
            <a:endParaRPr lang="en-US" sz="3200" dirty="0"/>
          </a:p>
        </p:txBody>
      </p:sp>
      <p:sp>
        <p:nvSpPr>
          <p:cNvPr id="5" name="Slide Number Placeholder 4">
            <a:extLst>
              <a:ext uri="{FF2B5EF4-FFF2-40B4-BE49-F238E27FC236}">
                <a16:creationId xmlns:a16="http://schemas.microsoft.com/office/drawing/2014/main" id="{8D855684-CABA-8596-804B-1FB9D65E1DFA}"/>
              </a:ext>
            </a:extLst>
          </p:cNvPr>
          <p:cNvSpPr>
            <a:spLocks noGrp="1"/>
          </p:cNvSpPr>
          <p:nvPr>
            <p:ph type="sldNum" sz="quarter" idx="12"/>
          </p:nvPr>
        </p:nvSpPr>
        <p:spPr/>
        <p:txBody>
          <a:bodyPr/>
          <a:lstStyle/>
          <a:p>
            <a:fld id="{DA2C159E-F13C-4A85-9A41-E7669D3E0D70}" type="slidenum">
              <a:rPr lang="en-GB" smtClean="0"/>
              <a:pPr/>
              <a:t>115</a:t>
            </a:fld>
            <a:endParaRPr lang="en-GB"/>
          </a:p>
        </p:txBody>
      </p:sp>
      <p:sp>
        <p:nvSpPr>
          <p:cNvPr id="6" name="Rectangle: Rounded Corners 5">
            <a:extLst>
              <a:ext uri="{FF2B5EF4-FFF2-40B4-BE49-F238E27FC236}">
                <a16:creationId xmlns:a16="http://schemas.microsoft.com/office/drawing/2014/main" id="{FBECDE4C-E0D3-1A2A-AE4B-BEE85E0453A6}"/>
              </a:ext>
            </a:extLst>
          </p:cNvPr>
          <p:cNvSpPr/>
          <p:nvPr/>
        </p:nvSpPr>
        <p:spPr>
          <a:xfrm>
            <a:off x="304800" y="1275271"/>
            <a:ext cx="3962399" cy="4508739"/>
          </a:xfrm>
          <a:prstGeom prst="roundRect">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Arial"/>
              </a:rPr>
              <a:t>Schön (1991)</a:t>
            </a:r>
          </a:p>
          <a:p>
            <a:pPr algn="ctr"/>
            <a:r>
              <a:rPr lang="en-US" sz="2400" dirty="0">
                <a:solidFill>
                  <a:schemeClr val="tx1"/>
                </a:solidFill>
                <a:cs typeface="Arial"/>
              </a:rPr>
              <a:t>Brookfield (1995)</a:t>
            </a:r>
          </a:p>
          <a:p>
            <a:pPr algn="ctr"/>
            <a:r>
              <a:rPr lang="en-US" sz="2400" dirty="0">
                <a:solidFill>
                  <a:schemeClr val="tx1"/>
                </a:solidFill>
                <a:cs typeface="Arial"/>
              </a:rPr>
              <a:t>Kolb (1984)</a:t>
            </a:r>
          </a:p>
          <a:p>
            <a:pPr algn="ctr"/>
            <a:r>
              <a:rPr lang="en-US" sz="2400" dirty="0">
                <a:solidFill>
                  <a:schemeClr val="tx1"/>
                </a:solidFill>
                <a:cs typeface="Arial"/>
              </a:rPr>
              <a:t>Gibbs (1998)</a:t>
            </a:r>
          </a:p>
          <a:p>
            <a:pPr algn="ctr"/>
            <a:endParaRPr lang="en-US" sz="2400" dirty="0">
              <a:solidFill>
                <a:schemeClr val="tx1"/>
              </a:solidFill>
              <a:cs typeface="Arial"/>
            </a:endParaRPr>
          </a:p>
        </p:txBody>
      </p:sp>
      <p:sp>
        <p:nvSpPr>
          <p:cNvPr id="7" name="Rectangle: Rounded Corners 6">
            <a:extLst>
              <a:ext uri="{FF2B5EF4-FFF2-40B4-BE49-F238E27FC236}">
                <a16:creationId xmlns:a16="http://schemas.microsoft.com/office/drawing/2014/main" id="{E1EA06A7-98B4-4500-6FEC-5867494D6018}"/>
              </a:ext>
            </a:extLst>
          </p:cNvPr>
          <p:cNvSpPr/>
          <p:nvPr/>
        </p:nvSpPr>
        <p:spPr>
          <a:xfrm>
            <a:off x="5939826" y="239203"/>
            <a:ext cx="5184475" cy="6119003"/>
          </a:xfrm>
          <a:prstGeom prst="roundRect">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Arial"/>
              </a:rPr>
              <a:t>Task: </a:t>
            </a:r>
          </a:p>
          <a:p>
            <a:pPr algn="ctr"/>
            <a:r>
              <a:rPr lang="en-US" sz="2400" dirty="0">
                <a:solidFill>
                  <a:schemeClr val="tx1"/>
                </a:solidFill>
                <a:cs typeface="Arial"/>
              </a:rPr>
              <a:t>You will be put into groups and given a handout to read on a reflective model. Read the handout, create a poster </a:t>
            </a:r>
            <a:r>
              <a:rPr lang="en-US" sz="2400" dirty="0" err="1">
                <a:solidFill>
                  <a:schemeClr val="tx1"/>
                </a:solidFill>
                <a:cs typeface="Arial"/>
              </a:rPr>
              <a:t>summarising</a:t>
            </a:r>
            <a:r>
              <a:rPr lang="en-US" sz="2400" dirty="0">
                <a:solidFill>
                  <a:schemeClr val="tx1"/>
                </a:solidFill>
                <a:cs typeface="Arial"/>
              </a:rPr>
              <a:t> the model and give examples of how you can apply this reflective model. </a:t>
            </a:r>
          </a:p>
          <a:p>
            <a:pPr algn="ctr"/>
            <a:r>
              <a:rPr lang="en-US" sz="2400" dirty="0">
                <a:solidFill>
                  <a:schemeClr val="tx1"/>
                </a:solidFill>
                <a:cs typeface="Arial"/>
              </a:rPr>
              <a:t>Extension: What are the strengths and limitations of the model? </a:t>
            </a:r>
          </a:p>
        </p:txBody>
      </p:sp>
      <p:sp>
        <p:nvSpPr>
          <p:cNvPr id="9" name="Footer Placeholder 2">
            <a:extLst>
              <a:ext uri="{FF2B5EF4-FFF2-40B4-BE49-F238E27FC236}">
                <a16:creationId xmlns:a16="http://schemas.microsoft.com/office/drawing/2014/main" id="{FF1CB100-A9EB-B116-7FCA-AA7D121AA4A7}"/>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7447957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465D6-D118-192D-4018-486A221C027F}"/>
              </a:ext>
            </a:extLst>
          </p:cNvPr>
          <p:cNvSpPr>
            <a:spLocks noGrp="1"/>
          </p:cNvSpPr>
          <p:nvPr>
            <p:ph type="title"/>
          </p:nvPr>
        </p:nvSpPr>
        <p:spPr/>
        <p:txBody>
          <a:bodyPr>
            <a:normAutofit/>
          </a:bodyPr>
          <a:lstStyle/>
          <a:p>
            <a:r>
              <a:rPr lang="en-US" sz="3200" dirty="0">
                <a:cs typeface="Arial"/>
              </a:rPr>
              <a:t>Reflective models posters </a:t>
            </a:r>
          </a:p>
        </p:txBody>
      </p:sp>
      <p:sp>
        <p:nvSpPr>
          <p:cNvPr id="3" name="Text Placeholder 2">
            <a:extLst>
              <a:ext uri="{FF2B5EF4-FFF2-40B4-BE49-F238E27FC236}">
                <a16:creationId xmlns:a16="http://schemas.microsoft.com/office/drawing/2014/main" id="{4A122532-833A-9763-CFBB-268FC62C70F2}"/>
              </a:ext>
            </a:extLst>
          </p:cNvPr>
          <p:cNvSpPr>
            <a:spLocks noGrp="1"/>
          </p:cNvSpPr>
          <p:nvPr>
            <p:ph type="body" sz="quarter" idx="14"/>
          </p:nvPr>
        </p:nvSpPr>
        <p:spPr>
          <a:xfrm>
            <a:off x="205964" y="3428672"/>
            <a:ext cx="9601200" cy="2398995"/>
          </a:xfrm>
          <a:ln>
            <a:solidFill>
              <a:schemeClr val="accent5">
                <a:lumMod val="60000"/>
                <a:lumOff val="40000"/>
              </a:schemeClr>
            </a:solidFill>
          </a:ln>
        </p:spPr>
        <p:txBody>
          <a:bodyPr vert="horz" lIns="0" tIns="0" rIns="0" bIns="0" rtlCol="0" anchor="t">
            <a:noAutofit/>
          </a:bodyPr>
          <a:lstStyle/>
          <a:p>
            <a:pPr>
              <a:lnSpc>
                <a:spcPct val="120000"/>
              </a:lnSpc>
            </a:pPr>
            <a:r>
              <a:rPr lang="en-US" sz="2400" b="0" dirty="0">
                <a:solidFill>
                  <a:schemeClr val="tx1"/>
                </a:solidFill>
                <a:cs typeface="Arial"/>
              </a:rPr>
              <a:t>Put your posters around the room. You will spend time going around the room reading the posters and identifying what models of reflection you like and why. </a:t>
            </a:r>
          </a:p>
        </p:txBody>
      </p:sp>
      <p:sp>
        <p:nvSpPr>
          <p:cNvPr id="5" name="Slide Number Placeholder 4">
            <a:extLst>
              <a:ext uri="{FF2B5EF4-FFF2-40B4-BE49-F238E27FC236}">
                <a16:creationId xmlns:a16="http://schemas.microsoft.com/office/drawing/2014/main" id="{52664CDB-184F-36E2-0EEE-7C806EB69439}"/>
              </a:ext>
            </a:extLst>
          </p:cNvPr>
          <p:cNvSpPr>
            <a:spLocks noGrp="1"/>
          </p:cNvSpPr>
          <p:nvPr>
            <p:ph type="sldNum" sz="quarter" idx="12"/>
          </p:nvPr>
        </p:nvSpPr>
        <p:spPr/>
        <p:txBody>
          <a:bodyPr/>
          <a:lstStyle/>
          <a:p>
            <a:fld id="{DA2C159E-F13C-4A85-9A41-E7669D3E0D70}" type="slidenum">
              <a:rPr lang="en-GB" smtClean="0"/>
              <a:pPr/>
              <a:t>116</a:t>
            </a:fld>
            <a:endParaRPr lang="en-GB"/>
          </a:p>
        </p:txBody>
      </p:sp>
      <p:sp>
        <p:nvSpPr>
          <p:cNvPr id="7" name="Rectangle 6">
            <a:extLst>
              <a:ext uri="{FF2B5EF4-FFF2-40B4-BE49-F238E27FC236}">
                <a16:creationId xmlns:a16="http://schemas.microsoft.com/office/drawing/2014/main" id="{529B9A13-3BD0-416E-BB2E-AC4E21795987}"/>
              </a:ext>
            </a:extLst>
          </p:cNvPr>
          <p:cNvSpPr/>
          <p:nvPr/>
        </p:nvSpPr>
        <p:spPr>
          <a:xfrm>
            <a:off x="9045837" y="2794999"/>
            <a:ext cx="3146164" cy="400110"/>
          </a:xfrm>
          <a:prstGeom prst="rect">
            <a:avLst/>
          </a:prstGeom>
        </p:spPr>
        <p:txBody>
          <a:bodyPr wrap="square">
            <a:spAutoFit/>
          </a:bodyPr>
          <a:lstStyle/>
          <a:p>
            <a:r>
              <a:rPr lang="en-GB" sz="1000"/>
              <a:t>This image is sourced from stock images in PowerPoint online. </a:t>
            </a:r>
          </a:p>
        </p:txBody>
      </p:sp>
      <p:sp>
        <p:nvSpPr>
          <p:cNvPr id="10" name="Footer Placeholder 2">
            <a:extLst>
              <a:ext uri="{FF2B5EF4-FFF2-40B4-BE49-F238E27FC236}">
                <a16:creationId xmlns:a16="http://schemas.microsoft.com/office/drawing/2014/main" id="{64B9868B-97D9-3E6F-601F-B62B929DBEA0}"/>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pic>
        <p:nvPicPr>
          <p:cNvPr id="4" name="Graphic 3" descr="Teacher outline">
            <a:extLst>
              <a:ext uri="{FF2B5EF4-FFF2-40B4-BE49-F238E27FC236}">
                <a16:creationId xmlns:a16="http://schemas.microsoft.com/office/drawing/2014/main" id="{68EBD5B2-DDFA-E3F3-A1D5-5DD4123144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06564" y="-695529"/>
            <a:ext cx="4911305" cy="4853796"/>
          </a:xfrm>
          <a:prstGeom prst="rect">
            <a:avLst/>
          </a:prstGeom>
        </p:spPr>
      </p:pic>
    </p:spTree>
    <p:extLst>
      <p:ext uri="{BB962C8B-B14F-4D97-AF65-F5344CB8AC3E}">
        <p14:creationId xmlns:p14="http://schemas.microsoft.com/office/powerpoint/2010/main" val="37674146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05E6E-8FB0-FBEE-9158-1D87E1C03206}"/>
              </a:ext>
            </a:extLst>
          </p:cNvPr>
          <p:cNvSpPr>
            <a:spLocks noGrp="1"/>
          </p:cNvSpPr>
          <p:nvPr>
            <p:ph type="title"/>
          </p:nvPr>
        </p:nvSpPr>
        <p:spPr/>
        <p:txBody>
          <a:bodyPr>
            <a:normAutofit/>
          </a:bodyPr>
          <a:lstStyle/>
          <a:p>
            <a:r>
              <a:rPr lang="en-US" sz="3200" dirty="0">
                <a:cs typeface="Arial"/>
              </a:rPr>
              <a:t>Why is reflection important? </a:t>
            </a:r>
          </a:p>
        </p:txBody>
      </p:sp>
      <p:sp>
        <p:nvSpPr>
          <p:cNvPr id="5" name="Slide Number Placeholder 4">
            <a:extLst>
              <a:ext uri="{FF2B5EF4-FFF2-40B4-BE49-F238E27FC236}">
                <a16:creationId xmlns:a16="http://schemas.microsoft.com/office/drawing/2014/main" id="{6D32319D-E4DF-462A-E85E-34CE39F35D28}"/>
              </a:ext>
            </a:extLst>
          </p:cNvPr>
          <p:cNvSpPr>
            <a:spLocks noGrp="1"/>
          </p:cNvSpPr>
          <p:nvPr>
            <p:ph type="sldNum" sz="quarter" idx="12"/>
          </p:nvPr>
        </p:nvSpPr>
        <p:spPr/>
        <p:txBody>
          <a:bodyPr/>
          <a:lstStyle/>
          <a:p>
            <a:fld id="{DA2C159E-F13C-4A85-9A41-E7669D3E0D70}" type="slidenum">
              <a:rPr lang="en-GB" smtClean="0"/>
              <a:pPr/>
              <a:t>117</a:t>
            </a:fld>
            <a:endParaRPr lang="en-GB"/>
          </a:p>
        </p:txBody>
      </p:sp>
      <p:sp>
        <p:nvSpPr>
          <p:cNvPr id="6" name="Oval 5">
            <a:extLst>
              <a:ext uri="{FF2B5EF4-FFF2-40B4-BE49-F238E27FC236}">
                <a16:creationId xmlns:a16="http://schemas.microsoft.com/office/drawing/2014/main" id="{14EDD339-8AFA-59F8-4B36-24CA23790006}"/>
              </a:ext>
            </a:extLst>
          </p:cNvPr>
          <p:cNvSpPr/>
          <p:nvPr/>
        </p:nvSpPr>
        <p:spPr>
          <a:xfrm>
            <a:off x="1282461" y="1701514"/>
            <a:ext cx="9138248" cy="3272286"/>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err="1">
                <a:solidFill>
                  <a:schemeClr val="tx1"/>
                </a:solidFill>
                <a:cs typeface="Arial"/>
              </a:rPr>
              <a:t>Summarise</a:t>
            </a:r>
            <a:r>
              <a:rPr lang="en-US" sz="2400" dirty="0">
                <a:solidFill>
                  <a:schemeClr val="tx1"/>
                </a:solidFill>
                <a:cs typeface="Arial"/>
              </a:rPr>
              <a:t> in fewer than 100 words why reflection is important and the benefits of using reflection when applying the OAP cycle. </a:t>
            </a:r>
          </a:p>
        </p:txBody>
      </p:sp>
      <p:sp>
        <p:nvSpPr>
          <p:cNvPr id="8" name="Footer Placeholder 2">
            <a:extLst>
              <a:ext uri="{FF2B5EF4-FFF2-40B4-BE49-F238E27FC236}">
                <a16:creationId xmlns:a16="http://schemas.microsoft.com/office/drawing/2014/main" id="{94A209F4-3638-0A3D-6C72-6ACCFD70CD31}"/>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6391204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31E8E-CB27-A12B-0DBE-AA88C001CB6F}"/>
              </a:ext>
            </a:extLst>
          </p:cNvPr>
          <p:cNvSpPr>
            <a:spLocks noGrp="1"/>
          </p:cNvSpPr>
          <p:nvPr>
            <p:ph type="title"/>
          </p:nvPr>
        </p:nvSpPr>
        <p:spPr/>
        <p:txBody>
          <a:bodyPr>
            <a:normAutofit/>
          </a:bodyPr>
          <a:lstStyle/>
          <a:p>
            <a:r>
              <a:rPr lang="en-US" sz="3200" dirty="0">
                <a:cs typeface="Arial"/>
              </a:rPr>
              <a:t>Takeaway task</a:t>
            </a:r>
            <a:endParaRPr lang="en-US" sz="3200" dirty="0"/>
          </a:p>
        </p:txBody>
      </p:sp>
      <p:sp>
        <p:nvSpPr>
          <p:cNvPr id="5" name="Slide Number Placeholder 4">
            <a:extLst>
              <a:ext uri="{FF2B5EF4-FFF2-40B4-BE49-F238E27FC236}">
                <a16:creationId xmlns:a16="http://schemas.microsoft.com/office/drawing/2014/main" id="{A9B46A74-741F-F4F8-BD2F-FE67EC2F48D7}"/>
              </a:ext>
            </a:extLst>
          </p:cNvPr>
          <p:cNvSpPr>
            <a:spLocks noGrp="1"/>
          </p:cNvSpPr>
          <p:nvPr>
            <p:ph type="sldNum" sz="quarter" idx="12"/>
          </p:nvPr>
        </p:nvSpPr>
        <p:spPr/>
        <p:txBody>
          <a:bodyPr/>
          <a:lstStyle/>
          <a:p>
            <a:fld id="{DA2C159E-F13C-4A85-9A41-E7669D3E0D70}" type="slidenum">
              <a:rPr lang="en-GB" smtClean="0"/>
              <a:pPr/>
              <a:t>118</a:t>
            </a:fld>
            <a:endParaRPr lang="en-GB"/>
          </a:p>
        </p:txBody>
      </p:sp>
      <p:sp>
        <p:nvSpPr>
          <p:cNvPr id="8" name="Oval 7">
            <a:extLst>
              <a:ext uri="{FF2B5EF4-FFF2-40B4-BE49-F238E27FC236}">
                <a16:creationId xmlns:a16="http://schemas.microsoft.com/office/drawing/2014/main" id="{455C504C-E869-079D-495E-41FD764E0031}"/>
              </a:ext>
            </a:extLst>
          </p:cNvPr>
          <p:cNvSpPr/>
          <p:nvPr/>
        </p:nvSpPr>
        <p:spPr>
          <a:xfrm>
            <a:off x="1167441" y="1562818"/>
            <a:ext cx="8778814" cy="3732362"/>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Arial"/>
              </a:rPr>
              <a:t>Reflect on an experience in your setting. Write about it using one of the models of reflection. </a:t>
            </a:r>
          </a:p>
          <a:p>
            <a:pPr algn="ctr"/>
            <a:r>
              <a:rPr lang="en-US" sz="2400" dirty="0">
                <a:solidFill>
                  <a:schemeClr val="tx1"/>
                </a:solidFill>
                <a:cs typeface="Arial"/>
              </a:rPr>
              <a:t>Bring your notes to lesson 12.</a:t>
            </a:r>
          </a:p>
        </p:txBody>
      </p:sp>
      <p:sp>
        <p:nvSpPr>
          <p:cNvPr id="7" name="Footer Placeholder 2">
            <a:extLst>
              <a:ext uri="{FF2B5EF4-FFF2-40B4-BE49-F238E27FC236}">
                <a16:creationId xmlns:a16="http://schemas.microsoft.com/office/drawing/2014/main" id="{8078B44A-F3A8-C883-4315-027784C06EC4}"/>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5261932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BEBD2-5F95-3B6B-264E-3011E05FB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1A49DC-1258-1A3C-3B87-E7E325B00FD0}"/>
              </a:ext>
            </a:extLst>
          </p:cNvPr>
          <p:cNvSpPr>
            <a:spLocks noGrp="1"/>
          </p:cNvSpPr>
          <p:nvPr>
            <p:ph type="ctr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00000"/>
              </a:lnSpc>
            </a:pPr>
            <a:r>
              <a:rPr lang="en-US" dirty="0">
                <a:cs typeface="Arial"/>
              </a:rPr>
              <a:t>12 – Application of reflective model on planned activity</a:t>
            </a:r>
          </a:p>
        </p:txBody>
      </p:sp>
      <p:sp>
        <p:nvSpPr>
          <p:cNvPr id="3" name="Subtitle 2">
            <a:extLst>
              <a:ext uri="{FF2B5EF4-FFF2-40B4-BE49-F238E27FC236}">
                <a16:creationId xmlns:a16="http://schemas.microsoft.com/office/drawing/2014/main" id="{A5241D1F-4099-8604-8E81-62D6CA7E8866}"/>
              </a:ext>
            </a:extLst>
          </p:cNvPr>
          <p:cNvSpPr>
            <a:spLocks noGrp="1"/>
          </p:cNvSpPr>
          <p:nvPr>
            <p:ph type="subTitle"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a:p>
            <a:r>
              <a:rPr lang="en-US">
                <a:cs typeface="Arial"/>
              </a:rPr>
              <a:t>OAP Cycle Review </a:t>
            </a:r>
            <a:endParaRPr lang="en-US"/>
          </a:p>
        </p:txBody>
      </p:sp>
    </p:spTree>
    <p:extLst>
      <p:ext uri="{BB962C8B-B14F-4D97-AF65-F5344CB8AC3E}">
        <p14:creationId xmlns:p14="http://schemas.microsoft.com/office/powerpoint/2010/main" val="3034451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3D0DD8-1054-E0DD-8B45-6B23D3B93C95}"/>
              </a:ext>
            </a:extLst>
          </p:cNvPr>
          <p:cNvSpPr>
            <a:spLocks noGrp="1"/>
          </p:cNvSpPr>
          <p:nvPr>
            <p:ph type="sldNum" sz="quarter" idx="11"/>
          </p:nvPr>
        </p:nvSpPr>
        <p:spPr/>
        <p:txBody>
          <a:bodyPr/>
          <a:lstStyle/>
          <a:p>
            <a:fld id="{DA2C159E-F13C-4A85-9A41-E7669D3E0D70}" type="slidenum">
              <a:rPr lang="en-GB" smtClean="0"/>
              <a:pPr/>
              <a:t>12</a:t>
            </a:fld>
            <a:endParaRPr lang="en-GB"/>
          </a:p>
        </p:txBody>
      </p:sp>
      <p:sp>
        <p:nvSpPr>
          <p:cNvPr id="3" name="Title 2">
            <a:extLst>
              <a:ext uri="{FF2B5EF4-FFF2-40B4-BE49-F238E27FC236}">
                <a16:creationId xmlns:a16="http://schemas.microsoft.com/office/drawing/2014/main" id="{7E8256C0-5A5B-C9B1-7049-DB8C474CD83B}"/>
              </a:ext>
            </a:extLst>
          </p:cNvPr>
          <p:cNvSpPr>
            <a:spLocks noGrp="1"/>
          </p:cNvSpPr>
          <p:nvPr>
            <p:ph type="title"/>
          </p:nvPr>
        </p:nvSpPr>
        <p:spPr>
          <a:xfrm>
            <a:off x="618313" y="688515"/>
            <a:ext cx="10985107" cy="1450151"/>
          </a:xfrm>
        </p:spPr>
        <p:txBody>
          <a:bodyPr>
            <a:normAutofit/>
          </a:bodyPr>
          <a:lstStyle/>
          <a:p>
            <a:pPr>
              <a:lnSpc>
                <a:spcPct val="120000"/>
              </a:lnSpc>
            </a:pPr>
            <a:r>
              <a:rPr lang="en-US" sz="3200" dirty="0">
                <a:latin typeface="Arial" panose="020B0604020202020204" pitchFamily="34" charset="0"/>
                <a:cs typeface="Arial" panose="020B0604020202020204" pitchFamily="34" charset="0"/>
              </a:rPr>
              <a:t>How have we seen formative assessment like the OAP cycle used in industry? </a:t>
            </a:r>
          </a:p>
        </p:txBody>
      </p:sp>
      <p:sp>
        <p:nvSpPr>
          <p:cNvPr id="4" name="Text Placeholder 3">
            <a:extLst>
              <a:ext uri="{FF2B5EF4-FFF2-40B4-BE49-F238E27FC236}">
                <a16:creationId xmlns:a16="http://schemas.microsoft.com/office/drawing/2014/main" id="{B9610F89-1287-384D-CCC3-787CEE4DE665}"/>
              </a:ext>
            </a:extLst>
          </p:cNvPr>
          <p:cNvSpPr>
            <a:spLocks noGrp="1"/>
          </p:cNvSpPr>
          <p:nvPr>
            <p:ph type="body" sz="quarter" idx="12"/>
          </p:nvPr>
        </p:nvSpPr>
        <p:spPr>
          <a:xfrm>
            <a:off x="620110" y="2073333"/>
            <a:ext cx="10223500" cy="3633784"/>
          </a:xfrm>
        </p:spPr>
        <p:txBody>
          <a:bodyPr vert="horz" lIns="0" tIns="0" rIns="0" bIns="0" rtlCol="0" anchor="t">
            <a:noAutofit/>
          </a:bodyPr>
          <a:lstStyle/>
          <a:p>
            <a:pPr>
              <a:lnSpc>
                <a:spcPct val="120000"/>
              </a:lnSpc>
            </a:pPr>
            <a:r>
              <a:rPr lang="en-US" sz="2400" dirty="0">
                <a:latin typeface="Arial" panose="020B0604020202020204" pitchFamily="34" charset="0"/>
                <a:cs typeface="Arial" panose="020B0604020202020204" pitchFamily="34" charset="0"/>
              </a:rPr>
              <a:t>In pairs, provide a specific example of where you have seen an element of the OAP cycle being applied in practice, or where you have observed the OAP process. </a:t>
            </a:r>
          </a:p>
          <a:p>
            <a:pPr>
              <a:lnSpc>
                <a:spcPct val="120000"/>
              </a:lnSpc>
            </a:pPr>
            <a:endParaRPr lang="en-US" sz="2400" dirty="0">
              <a:latin typeface="Arial" panose="020B0604020202020204" pitchFamily="34" charset="0"/>
              <a:cs typeface="Arial" panose="020B0604020202020204" pitchFamily="34" charset="0"/>
            </a:endParaRPr>
          </a:p>
          <a:p>
            <a:pPr marL="342900" indent="-342900">
              <a:lnSpc>
                <a:spcPct val="120000"/>
              </a:lnSpc>
              <a:buChar char="•"/>
            </a:pPr>
            <a:r>
              <a:rPr lang="en-US" sz="2400" dirty="0">
                <a:latin typeface="Arial" panose="020B0604020202020204" pitchFamily="34" charset="0"/>
                <a:cs typeface="Arial" panose="020B0604020202020204" pitchFamily="34" charset="0"/>
              </a:rPr>
              <a:t>How was it applied? </a:t>
            </a:r>
          </a:p>
          <a:p>
            <a:pPr marL="342900" indent="-342900">
              <a:lnSpc>
                <a:spcPct val="120000"/>
              </a:lnSpc>
              <a:buChar char="•"/>
            </a:pPr>
            <a:r>
              <a:rPr lang="en-US" sz="2400" dirty="0">
                <a:latin typeface="Arial" panose="020B0604020202020204" pitchFamily="34" charset="0"/>
                <a:cs typeface="Arial" panose="020B0604020202020204" pitchFamily="34" charset="0"/>
              </a:rPr>
              <a:t>What went well? </a:t>
            </a:r>
          </a:p>
          <a:p>
            <a:pPr marL="342900" indent="-342900">
              <a:lnSpc>
                <a:spcPct val="120000"/>
              </a:lnSpc>
              <a:buChar char="•"/>
            </a:pPr>
            <a:r>
              <a:rPr lang="en-US" sz="2400" dirty="0">
                <a:latin typeface="Arial" panose="020B0604020202020204" pitchFamily="34" charset="0"/>
                <a:cs typeface="Arial" panose="020B0604020202020204" pitchFamily="34" charset="0"/>
              </a:rPr>
              <a:t>What could have been improved? </a:t>
            </a:r>
          </a:p>
          <a:p>
            <a:pPr marL="342900" indent="-342900">
              <a:lnSpc>
                <a:spcPct val="120000"/>
              </a:lnSpc>
              <a:buChar char="•"/>
            </a:pPr>
            <a:r>
              <a:rPr lang="en-US" sz="2400" dirty="0">
                <a:latin typeface="Arial" panose="020B0604020202020204" pitchFamily="34" charset="0"/>
                <a:cs typeface="Arial" panose="020B0604020202020204" pitchFamily="34" charset="0"/>
              </a:rPr>
              <a:t>What skills were required? </a:t>
            </a:r>
          </a:p>
        </p:txBody>
      </p:sp>
      <p:sp>
        <p:nvSpPr>
          <p:cNvPr id="8" name="Footer Placeholder 2">
            <a:extLst>
              <a:ext uri="{FF2B5EF4-FFF2-40B4-BE49-F238E27FC236}">
                <a16:creationId xmlns:a16="http://schemas.microsoft.com/office/drawing/2014/main" id="{87F529EA-66C9-6F0F-83E9-A90A7F9D00FA}"/>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7694651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2CFA-9AE1-8E6A-48DC-A4AECF6F5101}"/>
              </a:ext>
            </a:extLst>
          </p:cNvPr>
          <p:cNvSpPr>
            <a:spLocks noGrp="1"/>
          </p:cNvSpPr>
          <p:nvPr>
            <p:ph type="title"/>
          </p:nvPr>
        </p:nvSpPr>
        <p:spPr/>
        <p:txBody>
          <a:bodyPr>
            <a:normAutofit/>
          </a:bodyPr>
          <a:lstStyle/>
          <a:p>
            <a:r>
              <a:rPr lang="en-US" sz="3200" dirty="0">
                <a:cs typeface="Arial"/>
              </a:rPr>
              <a:t>Lesson objectives </a:t>
            </a:r>
            <a:endParaRPr lang="en-US" sz="3200" dirty="0"/>
          </a:p>
        </p:txBody>
      </p:sp>
      <p:sp>
        <p:nvSpPr>
          <p:cNvPr id="5" name="Slide Number Placeholder 4">
            <a:extLst>
              <a:ext uri="{FF2B5EF4-FFF2-40B4-BE49-F238E27FC236}">
                <a16:creationId xmlns:a16="http://schemas.microsoft.com/office/drawing/2014/main" id="{77FA1CD6-8803-0130-20E5-E1D796561815}"/>
              </a:ext>
            </a:extLst>
          </p:cNvPr>
          <p:cNvSpPr>
            <a:spLocks noGrp="1"/>
          </p:cNvSpPr>
          <p:nvPr>
            <p:ph type="sldNum" sz="quarter" idx="12"/>
          </p:nvPr>
        </p:nvSpPr>
        <p:spPr/>
        <p:txBody>
          <a:bodyPr/>
          <a:lstStyle/>
          <a:p>
            <a:fld id="{DA2C159E-F13C-4A85-9A41-E7669D3E0D70}" type="slidenum">
              <a:rPr lang="en-GB" smtClean="0"/>
              <a:pPr/>
              <a:t>120</a:t>
            </a:fld>
            <a:endParaRPr lang="en-GB"/>
          </a:p>
        </p:txBody>
      </p:sp>
      <p:sp>
        <p:nvSpPr>
          <p:cNvPr id="6" name="TextBox 5">
            <a:extLst>
              <a:ext uri="{FF2B5EF4-FFF2-40B4-BE49-F238E27FC236}">
                <a16:creationId xmlns:a16="http://schemas.microsoft.com/office/drawing/2014/main" id="{A951A0C1-84EC-774A-DCD9-462496AEE750}"/>
              </a:ext>
            </a:extLst>
          </p:cNvPr>
          <p:cNvSpPr txBox="1"/>
          <p:nvPr/>
        </p:nvSpPr>
        <p:spPr>
          <a:xfrm>
            <a:off x="489967" y="2158678"/>
            <a:ext cx="9422490" cy="323627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lnSpc>
                <a:spcPct val="120000"/>
              </a:lnSpc>
              <a:buFont typeface="Arial"/>
              <a:buChar char="•"/>
            </a:pPr>
            <a:r>
              <a:rPr lang="en-US" sz="2400" dirty="0">
                <a:cs typeface="Arial"/>
              </a:rPr>
              <a:t>Use a model of reflection to reflect on an experience in your setting. </a:t>
            </a:r>
            <a:endParaRPr lang="en-US" sz="2400" dirty="0"/>
          </a:p>
          <a:p>
            <a:pPr marL="342900" indent="-342900">
              <a:lnSpc>
                <a:spcPct val="120000"/>
              </a:lnSpc>
              <a:buFont typeface="Arial"/>
              <a:buChar char="•"/>
            </a:pPr>
            <a:endParaRPr lang="en-US" sz="2400" dirty="0">
              <a:cs typeface="Arial"/>
            </a:endParaRPr>
          </a:p>
          <a:p>
            <a:pPr marL="342900" indent="-342900">
              <a:lnSpc>
                <a:spcPct val="120000"/>
              </a:lnSpc>
              <a:buFont typeface="Arial"/>
              <a:buChar char="•"/>
            </a:pPr>
            <a:r>
              <a:rPr lang="en-US" sz="2400" dirty="0">
                <a:cs typeface="Arial"/>
              </a:rPr>
              <a:t>Provide peer feedback on a piece of reflective writing. </a:t>
            </a:r>
          </a:p>
          <a:p>
            <a:pPr marL="342900" indent="-342900">
              <a:lnSpc>
                <a:spcPct val="120000"/>
              </a:lnSpc>
              <a:buFont typeface="Arial"/>
              <a:buChar char="•"/>
            </a:pPr>
            <a:endParaRPr lang="en-US" sz="2400" dirty="0">
              <a:cs typeface="Arial"/>
            </a:endParaRPr>
          </a:p>
          <a:p>
            <a:pPr marL="342900" indent="-342900">
              <a:lnSpc>
                <a:spcPct val="120000"/>
              </a:lnSpc>
              <a:buFont typeface="Arial"/>
              <a:buChar char="•"/>
            </a:pPr>
            <a:r>
              <a:rPr lang="en-US" sz="2400" dirty="0">
                <a:cs typeface="Arial"/>
              </a:rPr>
              <a:t>Evaluate how effective your reflection was. </a:t>
            </a:r>
          </a:p>
          <a:p>
            <a:endParaRPr lang="en-US" sz="2400" dirty="0">
              <a:cs typeface="Arial"/>
            </a:endParaRPr>
          </a:p>
          <a:p>
            <a:endParaRPr lang="en-US" sz="1350" dirty="0">
              <a:cs typeface="Arial"/>
            </a:endParaRPr>
          </a:p>
        </p:txBody>
      </p:sp>
      <p:sp>
        <p:nvSpPr>
          <p:cNvPr id="8" name="Footer Placeholder 2">
            <a:extLst>
              <a:ext uri="{FF2B5EF4-FFF2-40B4-BE49-F238E27FC236}">
                <a16:creationId xmlns:a16="http://schemas.microsoft.com/office/drawing/2014/main" id="{A5186EFA-B715-70AA-A2C3-ADC624415A2B}"/>
              </a:ext>
              <a:ext uri="{C183D7F6-B498-43B3-948B-1728B52AA6E4}">
                <adec:decorative xmlns:adec="http://schemas.microsoft.com/office/drawing/2017/decorative" val="1"/>
              </a:ext>
            </a:extLst>
          </p:cNvPr>
          <p:cNvSpPr txBox="1">
            <a:spLocks/>
          </p:cNvSpPr>
          <p:nvPr/>
        </p:nvSpPr>
        <p:spPr>
          <a:xfrm>
            <a:off x="360000" y="6342236"/>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6837260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ange of moods sticky notes">
            <a:extLst>
              <a:ext uri="{FF2B5EF4-FFF2-40B4-BE49-F238E27FC236}">
                <a16:creationId xmlns:a16="http://schemas.microsoft.com/office/drawing/2014/main" id="{14751CE1-0C30-21E5-31D9-0B0E78D74D0D}"/>
              </a:ext>
            </a:extLst>
          </p:cNvPr>
          <p:cNvPicPr>
            <a:picLocks noChangeAspect="1"/>
          </p:cNvPicPr>
          <p:nvPr/>
        </p:nvPicPr>
        <p:blipFill>
          <a:blip r:embed="rId2"/>
          <a:stretch>
            <a:fillRect/>
          </a:stretch>
        </p:blipFill>
        <p:spPr>
          <a:xfrm>
            <a:off x="310601" y="1461359"/>
            <a:ext cx="5434643" cy="3597105"/>
          </a:xfrm>
          <a:prstGeom prst="rect">
            <a:avLst/>
          </a:prstGeom>
        </p:spPr>
      </p:pic>
      <p:sp>
        <p:nvSpPr>
          <p:cNvPr id="2" name="Title 1">
            <a:extLst>
              <a:ext uri="{FF2B5EF4-FFF2-40B4-BE49-F238E27FC236}">
                <a16:creationId xmlns:a16="http://schemas.microsoft.com/office/drawing/2014/main" id="{33C3A5A2-9244-159C-B049-412224CD1454}"/>
              </a:ext>
            </a:extLst>
          </p:cNvPr>
          <p:cNvSpPr>
            <a:spLocks noGrp="1"/>
          </p:cNvSpPr>
          <p:nvPr>
            <p:ph type="title"/>
          </p:nvPr>
        </p:nvSpPr>
        <p:spPr/>
        <p:txBody>
          <a:bodyPr>
            <a:normAutofit/>
          </a:bodyPr>
          <a:lstStyle/>
          <a:p>
            <a:r>
              <a:rPr lang="en-US" sz="3200" dirty="0">
                <a:cs typeface="Arial"/>
              </a:rPr>
              <a:t>Retrieval: </a:t>
            </a:r>
            <a:endParaRPr lang="en-US" sz="3200" dirty="0"/>
          </a:p>
        </p:txBody>
      </p:sp>
      <p:sp>
        <p:nvSpPr>
          <p:cNvPr id="5" name="Slide Number Placeholder 4">
            <a:extLst>
              <a:ext uri="{FF2B5EF4-FFF2-40B4-BE49-F238E27FC236}">
                <a16:creationId xmlns:a16="http://schemas.microsoft.com/office/drawing/2014/main" id="{7785D6E0-D0FA-7372-EB19-7566A0DD0226}"/>
              </a:ext>
            </a:extLst>
          </p:cNvPr>
          <p:cNvSpPr>
            <a:spLocks noGrp="1"/>
          </p:cNvSpPr>
          <p:nvPr>
            <p:ph type="sldNum" sz="quarter" idx="12"/>
          </p:nvPr>
        </p:nvSpPr>
        <p:spPr/>
        <p:txBody>
          <a:bodyPr/>
          <a:lstStyle/>
          <a:p>
            <a:fld id="{DA2C159E-F13C-4A85-9A41-E7669D3E0D70}" type="slidenum">
              <a:rPr lang="en-GB" smtClean="0"/>
              <a:pPr/>
              <a:t>121</a:t>
            </a:fld>
            <a:endParaRPr lang="en-GB"/>
          </a:p>
        </p:txBody>
      </p:sp>
      <p:sp>
        <p:nvSpPr>
          <p:cNvPr id="8" name="Oval 7">
            <a:extLst>
              <a:ext uri="{FF2B5EF4-FFF2-40B4-BE49-F238E27FC236}">
                <a16:creationId xmlns:a16="http://schemas.microsoft.com/office/drawing/2014/main" id="{0D849178-E81B-10A5-03F8-E9E199D35B2A}"/>
              </a:ext>
            </a:extLst>
          </p:cNvPr>
          <p:cNvSpPr/>
          <p:nvPr/>
        </p:nvSpPr>
        <p:spPr>
          <a:xfrm>
            <a:off x="4502989" y="283234"/>
            <a:ext cx="7499230" cy="3545456"/>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In pairs, you will share the reflective writing you completed as home study. Once you have read your peer’s reflective writing, you will need to identify what model it is and explain how you know this? </a:t>
            </a:r>
          </a:p>
        </p:txBody>
      </p:sp>
      <p:sp>
        <p:nvSpPr>
          <p:cNvPr id="9" name="Oval 8">
            <a:extLst>
              <a:ext uri="{FF2B5EF4-FFF2-40B4-BE49-F238E27FC236}">
                <a16:creationId xmlns:a16="http://schemas.microsoft.com/office/drawing/2014/main" id="{8357ACAF-AD27-331A-BC9F-1126427D9616}"/>
              </a:ext>
            </a:extLst>
          </p:cNvPr>
          <p:cNvSpPr/>
          <p:nvPr/>
        </p:nvSpPr>
        <p:spPr>
          <a:xfrm>
            <a:off x="4919034" y="3430977"/>
            <a:ext cx="6047116" cy="2567796"/>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Extra support: If unsure, look at your notes from last session. </a:t>
            </a:r>
          </a:p>
        </p:txBody>
      </p:sp>
      <p:sp>
        <p:nvSpPr>
          <p:cNvPr id="11" name="Rectangle 10">
            <a:extLst>
              <a:ext uri="{FF2B5EF4-FFF2-40B4-BE49-F238E27FC236}">
                <a16:creationId xmlns:a16="http://schemas.microsoft.com/office/drawing/2014/main" id="{5B87E6BD-DDC1-4905-B49D-00952E890E9B}"/>
              </a:ext>
            </a:extLst>
          </p:cNvPr>
          <p:cNvSpPr/>
          <p:nvPr/>
        </p:nvSpPr>
        <p:spPr>
          <a:xfrm>
            <a:off x="186906" y="5058464"/>
            <a:ext cx="8021053" cy="246221"/>
          </a:xfrm>
          <a:prstGeom prst="rect">
            <a:avLst/>
          </a:prstGeom>
        </p:spPr>
        <p:txBody>
          <a:bodyPr wrap="square">
            <a:spAutoFit/>
          </a:bodyPr>
          <a:lstStyle/>
          <a:p>
            <a:r>
              <a:rPr lang="en-GB" sz="1000"/>
              <a:t>This image is sourced from stock images in PowerPoint online. </a:t>
            </a:r>
          </a:p>
        </p:txBody>
      </p:sp>
      <p:sp>
        <p:nvSpPr>
          <p:cNvPr id="7" name="Footer Placeholder 2">
            <a:extLst>
              <a:ext uri="{FF2B5EF4-FFF2-40B4-BE49-F238E27FC236}">
                <a16:creationId xmlns:a16="http://schemas.microsoft.com/office/drawing/2014/main" id="{F6E2B6B3-E67A-09C9-EF4C-221D61C4DF20}"/>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4755952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FCF13-2F45-2CCA-8305-FB0BCBEEC755}"/>
              </a:ext>
            </a:extLst>
          </p:cNvPr>
          <p:cNvSpPr>
            <a:spLocks noGrp="1"/>
          </p:cNvSpPr>
          <p:nvPr>
            <p:ph type="title"/>
          </p:nvPr>
        </p:nvSpPr>
        <p:spPr/>
        <p:txBody>
          <a:bodyPr>
            <a:normAutofit/>
          </a:bodyPr>
          <a:lstStyle/>
          <a:p>
            <a:r>
              <a:rPr lang="en-US" sz="3200" dirty="0">
                <a:cs typeface="Arial"/>
              </a:rPr>
              <a:t>Activity reflection </a:t>
            </a:r>
            <a:endParaRPr lang="en-US" sz="3200" dirty="0"/>
          </a:p>
        </p:txBody>
      </p:sp>
      <p:sp>
        <p:nvSpPr>
          <p:cNvPr id="5" name="Slide Number Placeholder 4">
            <a:extLst>
              <a:ext uri="{FF2B5EF4-FFF2-40B4-BE49-F238E27FC236}">
                <a16:creationId xmlns:a16="http://schemas.microsoft.com/office/drawing/2014/main" id="{50A62DDD-0834-3C68-F577-328D6DC53857}"/>
              </a:ext>
            </a:extLst>
          </p:cNvPr>
          <p:cNvSpPr>
            <a:spLocks noGrp="1"/>
          </p:cNvSpPr>
          <p:nvPr>
            <p:ph type="sldNum" sz="quarter" idx="12"/>
          </p:nvPr>
        </p:nvSpPr>
        <p:spPr/>
        <p:txBody>
          <a:bodyPr/>
          <a:lstStyle/>
          <a:p>
            <a:fld id="{DA2C159E-F13C-4A85-9A41-E7669D3E0D70}" type="slidenum">
              <a:rPr lang="en-GB" smtClean="0"/>
              <a:pPr/>
              <a:t>122</a:t>
            </a:fld>
            <a:endParaRPr lang="en-GB"/>
          </a:p>
        </p:txBody>
      </p:sp>
      <p:sp>
        <p:nvSpPr>
          <p:cNvPr id="8" name="TextBox 7">
            <a:extLst>
              <a:ext uri="{FF2B5EF4-FFF2-40B4-BE49-F238E27FC236}">
                <a16:creationId xmlns:a16="http://schemas.microsoft.com/office/drawing/2014/main" id="{6C46FE1D-2459-4C9B-415E-8630535B30E1}"/>
              </a:ext>
            </a:extLst>
          </p:cNvPr>
          <p:cNvSpPr txBox="1"/>
          <p:nvPr/>
        </p:nvSpPr>
        <p:spPr>
          <a:xfrm>
            <a:off x="456484" y="1357766"/>
            <a:ext cx="10248180" cy="529067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pPr>
            <a:r>
              <a:rPr lang="en-US" sz="2400" b="1" u="sng" dirty="0">
                <a:cs typeface="Arial"/>
              </a:rPr>
              <a:t>Task 1a</a:t>
            </a:r>
            <a:r>
              <a:rPr lang="en-US" sz="2400" b="1" dirty="0">
                <a:cs typeface="Arial"/>
              </a:rPr>
              <a:t>: Small-group discussion: Reflection on action</a:t>
            </a:r>
          </a:p>
          <a:p>
            <a:pPr>
              <a:lnSpc>
                <a:spcPct val="120000"/>
              </a:lnSpc>
            </a:pPr>
            <a:endParaRPr lang="en-US" sz="2400" dirty="0">
              <a:cs typeface="Arial"/>
            </a:endParaRPr>
          </a:p>
          <a:p>
            <a:pPr marL="342900" indent="-342900">
              <a:lnSpc>
                <a:spcPct val="120000"/>
              </a:lnSpc>
              <a:buFont typeface="Arial"/>
              <a:buChar char="•"/>
            </a:pPr>
            <a:r>
              <a:rPr lang="en-US" sz="2400" dirty="0">
                <a:cs typeface="Arial"/>
              </a:rPr>
              <a:t>How did your activity go? </a:t>
            </a:r>
          </a:p>
          <a:p>
            <a:pPr marL="342900" indent="-342900">
              <a:lnSpc>
                <a:spcPct val="120000"/>
              </a:lnSpc>
              <a:buFont typeface="Arial"/>
              <a:buChar char="•"/>
            </a:pPr>
            <a:r>
              <a:rPr lang="en-US" sz="2400" dirty="0">
                <a:cs typeface="Arial"/>
              </a:rPr>
              <a:t>Were the children engaged and did it support their learning and development? </a:t>
            </a:r>
          </a:p>
          <a:p>
            <a:pPr marL="342900" indent="-342900">
              <a:lnSpc>
                <a:spcPct val="120000"/>
              </a:lnSpc>
              <a:buFont typeface="Arial"/>
              <a:buChar char="•"/>
            </a:pPr>
            <a:r>
              <a:rPr lang="en-US" sz="2400" dirty="0">
                <a:cs typeface="Arial"/>
              </a:rPr>
              <a:t>What went well?</a:t>
            </a:r>
          </a:p>
          <a:p>
            <a:pPr marL="342900" indent="-342900">
              <a:lnSpc>
                <a:spcPct val="120000"/>
              </a:lnSpc>
              <a:buFont typeface="Arial"/>
              <a:buChar char="•"/>
            </a:pPr>
            <a:r>
              <a:rPr lang="en-US" sz="2400" dirty="0">
                <a:cs typeface="Arial"/>
              </a:rPr>
              <a:t>What could be improved? Why? </a:t>
            </a:r>
          </a:p>
          <a:p>
            <a:pPr>
              <a:lnSpc>
                <a:spcPct val="120000"/>
              </a:lnSpc>
            </a:pPr>
            <a:endParaRPr lang="en-US" sz="2400" dirty="0">
              <a:cs typeface="Arial"/>
            </a:endParaRPr>
          </a:p>
          <a:p>
            <a:pPr>
              <a:lnSpc>
                <a:spcPct val="120000"/>
              </a:lnSpc>
            </a:pPr>
            <a:r>
              <a:rPr lang="en-US" sz="2400" b="1" u="sng" dirty="0">
                <a:cs typeface="Arial"/>
              </a:rPr>
              <a:t>Task 1b</a:t>
            </a:r>
            <a:r>
              <a:rPr lang="en-US" sz="2400" b="1" dirty="0">
                <a:cs typeface="Arial"/>
              </a:rPr>
              <a:t>:</a:t>
            </a:r>
          </a:p>
          <a:p>
            <a:pPr>
              <a:lnSpc>
                <a:spcPct val="120000"/>
              </a:lnSpc>
            </a:pPr>
            <a:r>
              <a:rPr lang="en-US" sz="2400" dirty="0">
                <a:cs typeface="Arial"/>
              </a:rPr>
              <a:t>Now, use a model of reflection to complete a written reflection. For example, you can use Gibbs or Brookfield’s lenses. </a:t>
            </a:r>
          </a:p>
          <a:p>
            <a:endParaRPr lang="en-US" sz="1350" dirty="0">
              <a:cs typeface="Arial"/>
            </a:endParaRPr>
          </a:p>
          <a:p>
            <a:endParaRPr lang="en-US" sz="1350" dirty="0">
              <a:cs typeface="Arial"/>
            </a:endParaRPr>
          </a:p>
        </p:txBody>
      </p:sp>
      <p:sp>
        <p:nvSpPr>
          <p:cNvPr id="7" name="Footer Placeholder 2">
            <a:extLst>
              <a:ext uri="{FF2B5EF4-FFF2-40B4-BE49-F238E27FC236}">
                <a16:creationId xmlns:a16="http://schemas.microsoft.com/office/drawing/2014/main" id="{798874D8-04BF-4B7A-4FCB-F02D369362DC}"/>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3516491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32C94526-354F-41C0-E884-736DA7FE61A9}"/>
              </a:ext>
            </a:extLst>
          </p:cNvPr>
          <p:cNvSpPr>
            <a:spLocks noGrp="1"/>
          </p:cNvSpPr>
          <p:nvPr>
            <p:ph sz="quarter" idx="17"/>
          </p:nvPr>
        </p:nvSpPr>
        <p:spPr>
          <a:xfrm>
            <a:off x="6000751" y="1316567"/>
            <a:ext cx="5613996" cy="4800599"/>
          </a:xfrm>
        </p:spPr>
        <p:txBody>
          <a:bodyPr vert="horz" lIns="0" tIns="0" rIns="0" bIns="0" rtlCol="0" anchor="t">
            <a:noAutofit/>
          </a:bodyPr>
          <a:lstStyle/>
          <a:p>
            <a:pPr>
              <a:lnSpc>
                <a:spcPct val="120000"/>
              </a:lnSpc>
            </a:pPr>
            <a:r>
              <a:rPr lang="en-US" sz="2400" b="0" dirty="0">
                <a:cs typeface="Arial"/>
              </a:rPr>
              <a:t>In pairs, swap your written reflections. Using your feedback sheet in the OAP workbook, section G, make sure to provide supportive feedback for your peer so that they can act from and feel supported by. Consider the feedback sandwich. </a:t>
            </a:r>
            <a:endParaRPr lang="en-US" sz="2400" dirty="0">
              <a:cs typeface="Arial"/>
            </a:endParaRPr>
          </a:p>
        </p:txBody>
      </p:sp>
      <p:sp>
        <p:nvSpPr>
          <p:cNvPr id="2" name="Slide Number Placeholder 1">
            <a:extLst>
              <a:ext uri="{FF2B5EF4-FFF2-40B4-BE49-F238E27FC236}">
                <a16:creationId xmlns:a16="http://schemas.microsoft.com/office/drawing/2014/main" id="{CECB49C1-57E4-63CC-97AA-A1FE16C21A57}"/>
              </a:ext>
            </a:extLst>
          </p:cNvPr>
          <p:cNvSpPr>
            <a:spLocks noGrp="1"/>
          </p:cNvSpPr>
          <p:nvPr>
            <p:ph type="sldNum" sz="quarter" idx="11"/>
          </p:nvPr>
        </p:nvSpPr>
        <p:spPr>
          <a:xfrm>
            <a:off x="10608501" y="6356351"/>
            <a:ext cx="1212619" cy="365125"/>
          </a:xfrm>
        </p:spPr>
        <p:txBody>
          <a:bodyPr anchor="t">
            <a:normAutofit/>
          </a:bodyPr>
          <a:lstStyle/>
          <a:p>
            <a:pPr>
              <a:spcAft>
                <a:spcPts val="600"/>
              </a:spcAft>
            </a:pPr>
            <a:fld id="{DA2C159E-F13C-4A85-9A41-E7669D3E0D70}" type="slidenum">
              <a:rPr lang="en-GB" smtClean="0"/>
              <a:pPr>
                <a:spcAft>
                  <a:spcPts val="600"/>
                </a:spcAft>
              </a:pPr>
              <a:t>123</a:t>
            </a:fld>
            <a:endParaRPr lang="en-GB"/>
          </a:p>
        </p:txBody>
      </p:sp>
      <p:sp>
        <p:nvSpPr>
          <p:cNvPr id="3" name="Title 2">
            <a:extLst>
              <a:ext uri="{FF2B5EF4-FFF2-40B4-BE49-F238E27FC236}">
                <a16:creationId xmlns:a16="http://schemas.microsoft.com/office/drawing/2014/main" id="{1EBA7AF1-637F-50E6-2217-E0FD7B96CD96}"/>
              </a:ext>
            </a:extLst>
          </p:cNvPr>
          <p:cNvSpPr>
            <a:spLocks noGrp="1"/>
          </p:cNvSpPr>
          <p:nvPr>
            <p:ph type="title"/>
          </p:nvPr>
        </p:nvSpPr>
        <p:spPr>
          <a:xfrm>
            <a:off x="310601" y="333201"/>
            <a:ext cx="11250084" cy="932567"/>
          </a:xfrm>
        </p:spPr>
        <p:txBody>
          <a:bodyPr anchor="t">
            <a:normAutofit/>
          </a:bodyPr>
          <a:lstStyle/>
          <a:p>
            <a:r>
              <a:rPr lang="en-US" sz="3200" dirty="0"/>
              <a:t>Task 2: Peer feedback </a:t>
            </a:r>
          </a:p>
        </p:txBody>
      </p:sp>
      <p:sp>
        <p:nvSpPr>
          <p:cNvPr id="9" name="TextBox 8">
            <a:extLst>
              <a:ext uri="{FF2B5EF4-FFF2-40B4-BE49-F238E27FC236}">
                <a16:creationId xmlns:a16="http://schemas.microsoft.com/office/drawing/2014/main" id="{9A05C8FC-6517-E9A7-2285-E8F3F590DECD}"/>
              </a:ext>
            </a:extLst>
          </p:cNvPr>
          <p:cNvSpPr txBox="1"/>
          <p:nvPr/>
        </p:nvSpPr>
        <p:spPr>
          <a:xfrm>
            <a:off x="902168" y="1677270"/>
            <a:ext cx="2743200" cy="36576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endParaRPr lang="en-US" sz="1350"/>
          </a:p>
        </p:txBody>
      </p:sp>
      <p:sp>
        <p:nvSpPr>
          <p:cNvPr id="4" name="Rectangle 3">
            <a:extLst>
              <a:ext uri="{FF2B5EF4-FFF2-40B4-BE49-F238E27FC236}">
                <a16:creationId xmlns:a16="http://schemas.microsoft.com/office/drawing/2014/main" id="{4FF80AB0-E694-423A-8E86-A7DE3E44B656}"/>
              </a:ext>
            </a:extLst>
          </p:cNvPr>
          <p:cNvSpPr/>
          <p:nvPr/>
        </p:nvSpPr>
        <p:spPr>
          <a:xfrm>
            <a:off x="0" y="4953782"/>
            <a:ext cx="5859887" cy="261610"/>
          </a:xfrm>
          <a:prstGeom prst="rect">
            <a:avLst/>
          </a:prstGeom>
        </p:spPr>
        <p:txBody>
          <a:bodyPr wrap="square">
            <a:spAutoFit/>
          </a:bodyPr>
          <a:lstStyle/>
          <a:p>
            <a:r>
              <a:rPr lang="en-GB" sz="1100">
                <a:hlinkClick r:id="rId2"/>
              </a:rPr>
              <a:t>Feedback Sandwich for Effective Communication | MBM (makingbusinessmatter.co.uk)</a:t>
            </a:r>
            <a:endParaRPr lang="en-GB" sz="1100"/>
          </a:p>
        </p:txBody>
      </p:sp>
      <p:sp>
        <p:nvSpPr>
          <p:cNvPr id="8" name="Footer Placeholder 2">
            <a:extLst>
              <a:ext uri="{FF2B5EF4-FFF2-40B4-BE49-F238E27FC236}">
                <a16:creationId xmlns:a16="http://schemas.microsoft.com/office/drawing/2014/main" id="{C4C0E98D-6F5E-C9BC-CE78-DA70856D7249}"/>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t>Education and Training Foundation</a:t>
            </a:r>
          </a:p>
        </p:txBody>
      </p:sp>
      <p:pic>
        <p:nvPicPr>
          <p:cNvPr id="5" name="Picture 2" descr="Infographic showing the three layers of a Feedback Sandwich">
            <a:extLst>
              <a:ext uri="{FF2B5EF4-FFF2-40B4-BE49-F238E27FC236}">
                <a16:creationId xmlns:a16="http://schemas.microsoft.com/office/drawing/2014/main" id="{064E35BB-5A6B-F9CE-A599-708019F30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08" y="1526824"/>
            <a:ext cx="4961049" cy="3307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531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29DBBB-1801-2FF4-BDB4-3FCB9FD4FCE0}"/>
              </a:ext>
            </a:extLst>
          </p:cNvPr>
          <p:cNvSpPr>
            <a:spLocks noGrp="1"/>
          </p:cNvSpPr>
          <p:nvPr>
            <p:ph sz="quarter" idx="17"/>
          </p:nvPr>
        </p:nvSpPr>
        <p:spPr>
          <a:xfrm>
            <a:off x="8071090" y="1000265"/>
            <a:ext cx="3543657" cy="3319732"/>
          </a:xfrm>
          <a:ln>
            <a:solidFill>
              <a:schemeClr val="accent5">
                <a:lumMod val="60000"/>
                <a:lumOff val="40000"/>
              </a:schemeClr>
            </a:solidFill>
          </a:ln>
        </p:spPr>
        <p:txBody>
          <a:bodyPr vert="horz" lIns="0" tIns="0" rIns="0" bIns="0" rtlCol="0" anchor="t">
            <a:noAutofit/>
          </a:bodyPr>
          <a:lstStyle/>
          <a:p>
            <a:endParaRPr lang="en-US" sz="2400" b="0" dirty="0">
              <a:cs typeface="Arial"/>
            </a:endParaRPr>
          </a:p>
          <a:p>
            <a:r>
              <a:rPr lang="en-US" sz="2400" b="0" dirty="0">
                <a:cs typeface="Arial"/>
              </a:rPr>
              <a:t>Useful joining words to use in evaluating: </a:t>
            </a:r>
            <a:endParaRPr lang="en-US" dirty="0"/>
          </a:p>
          <a:p>
            <a:endParaRPr lang="en-US" sz="2400" b="0" dirty="0">
              <a:cs typeface="Arial"/>
            </a:endParaRPr>
          </a:p>
          <a:p>
            <a:pPr marL="342900" indent="-342900">
              <a:buChar char="•"/>
            </a:pPr>
            <a:r>
              <a:rPr lang="en-US" sz="2400" b="0" dirty="0">
                <a:cs typeface="Arial"/>
              </a:rPr>
              <a:t>However</a:t>
            </a:r>
          </a:p>
          <a:p>
            <a:pPr marL="342900" indent="-342900">
              <a:buChar char="•"/>
            </a:pPr>
            <a:r>
              <a:rPr lang="en-US" sz="2400" b="0" dirty="0">
                <a:cs typeface="Arial"/>
              </a:rPr>
              <a:t>On the other hand </a:t>
            </a:r>
          </a:p>
          <a:p>
            <a:pPr marL="342900" indent="-342900">
              <a:buChar char="•"/>
            </a:pPr>
            <a:r>
              <a:rPr lang="en-US" sz="2400" b="0" dirty="0">
                <a:cs typeface="Arial"/>
              </a:rPr>
              <a:t>To conclude</a:t>
            </a:r>
          </a:p>
          <a:p>
            <a:pPr marL="342900" indent="-342900">
              <a:buChar char="•"/>
            </a:pPr>
            <a:r>
              <a:rPr lang="en-US" sz="2400" b="0" dirty="0">
                <a:cs typeface="Arial"/>
              </a:rPr>
              <a:t>Overall </a:t>
            </a:r>
          </a:p>
          <a:p>
            <a:endParaRPr lang="en-US" dirty="0">
              <a:cs typeface="Arial"/>
            </a:endParaRPr>
          </a:p>
        </p:txBody>
      </p:sp>
      <p:sp>
        <p:nvSpPr>
          <p:cNvPr id="5" name="Slide Number Placeholder 4">
            <a:extLst>
              <a:ext uri="{FF2B5EF4-FFF2-40B4-BE49-F238E27FC236}">
                <a16:creationId xmlns:a16="http://schemas.microsoft.com/office/drawing/2014/main" id="{297FE49D-CFBF-6C20-B664-BE4B867CD42C}"/>
              </a:ext>
            </a:extLst>
          </p:cNvPr>
          <p:cNvSpPr>
            <a:spLocks noGrp="1"/>
          </p:cNvSpPr>
          <p:nvPr>
            <p:ph type="sldNum" sz="quarter" idx="11"/>
          </p:nvPr>
        </p:nvSpPr>
        <p:spPr/>
        <p:txBody>
          <a:bodyPr/>
          <a:lstStyle/>
          <a:p>
            <a:fld id="{DA2C159E-F13C-4A85-9A41-E7669D3E0D70}" type="slidenum">
              <a:rPr lang="en-GB" smtClean="0"/>
              <a:pPr/>
              <a:t>124</a:t>
            </a:fld>
            <a:endParaRPr lang="en-GB"/>
          </a:p>
        </p:txBody>
      </p:sp>
      <p:sp>
        <p:nvSpPr>
          <p:cNvPr id="6" name="Title 5">
            <a:extLst>
              <a:ext uri="{FF2B5EF4-FFF2-40B4-BE49-F238E27FC236}">
                <a16:creationId xmlns:a16="http://schemas.microsoft.com/office/drawing/2014/main" id="{CA2CEF28-CA38-87CF-6061-3D9AC2A7D5F4}"/>
              </a:ext>
            </a:extLst>
          </p:cNvPr>
          <p:cNvSpPr>
            <a:spLocks noGrp="1"/>
          </p:cNvSpPr>
          <p:nvPr>
            <p:ph type="title"/>
          </p:nvPr>
        </p:nvSpPr>
        <p:spPr/>
        <p:txBody>
          <a:bodyPr>
            <a:normAutofit/>
          </a:bodyPr>
          <a:lstStyle/>
          <a:p>
            <a:r>
              <a:rPr lang="en-US" sz="3200" dirty="0">
                <a:cs typeface="Arial"/>
              </a:rPr>
              <a:t>Task 3: </a:t>
            </a:r>
            <a:endParaRPr lang="en-US" sz="3200" dirty="0"/>
          </a:p>
        </p:txBody>
      </p:sp>
      <p:sp>
        <p:nvSpPr>
          <p:cNvPr id="9" name="Oval 8">
            <a:extLst>
              <a:ext uri="{FF2B5EF4-FFF2-40B4-BE49-F238E27FC236}">
                <a16:creationId xmlns:a16="http://schemas.microsoft.com/office/drawing/2014/main" id="{E222D4A5-0BCE-BD8E-80EC-FA92711B6277}"/>
              </a:ext>
            </a:extLst>
          </p:cNvPr>
          <p:cNvSpPr/>
          <p:nvPr/>
        </p:nvSpPr>
        <p:spPr>
          <a:xfrm>
            <a:off x="520460" y="1002102"/>
            <a:ext cx="6550323" cy="4192436"/>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aseline="0" dirty="0">
                <a:solidFill>
                  <a:schemeClr val="tx1"/>
                </a:solidFill>
                <a:latin typeface="Arial"/>
              </a:rPr>
              <a:t>Once you have </a:t>
            </a:r>
            <a:r>
              <a:rPr lang="en-US" sz="2400" dirty="0">
                <a:solidFill>
                  <a:schemeClr val="tx1"/>
                </a:solidFill>
                <a:latin typeface="Arial"/>
              </a:rPr>
              <a:t>received peer</a:t>
            </a:r>
            <a:r>
              <a:rPr lang="en-US" sz="2400" baseline="0" dirty="0">
                <a:solidFill>
                  <a:schemeClr val="tx1"/>
                </a:solidFill>
                <a:latin typeface="Arial"/>
              </a:rPr>
              <a:t> feedback on your writing, evaluate your </a:t>
            </a:r>
            <a:r>
              <a:rPr lang="en-US" sz="2400" dirty="0">
                <a:solidFill>
                  <a:schemeClr val="tx1"/>
                </a:solidFill>
                <a:latin typeface="Arial"/>
              </a:rPr>
              <a:t>own reflective</a:t>
            </a:r>
            <a:r>
              <a:rPr lang="en-US" sz="2400" baseline="0" dirty="0">
                <a:solidFill>
                  <a:schemeClr val="tx1"/>
                </a:solidFill>
                <a:latin typeface="Arial"/>
              </a:rPr>
              <a:t> writing skills, outlining your strengths and areas for </a:t>
            </a:r>
            <a:r>
              <a:rPr lang="en-US" sz="2400" dirty="0">
                <a:solidFill>
                  <a:schemeClr val="tx1"/>
                </a:solidFill>
                <a:latin typeface="Arial"/>
              </a:rPr>
              <a:t>improvement. Use your peer feedback as a prompt. </a:t>
            </a:r>
            <a:endParaRPr lang="en-US" sz="2400" dirty="0">
              <a:solidFill>
                <a:schemeClr val="tx1"/>
              </a:solidFill>
              <a:cs typeface="Arial"/>
            </a:endParaRPr>
          </a:p>
        </p:txBody>
      </p:sp>
      <p:sp>
        <p:nvSpPr>
          <p:cNvPr id="8" name="Footer Placeholder 2">
            <a:extLst>
              <a:ext uri="{FF2B5EF4-FFF2-40B4-BE49-F238E27FC236}">
                <a16:creationId xmlns:a16="http://schemas.microsoft.com/office/drawing/2014/main" id="{6FCAF0D4-3EC2-3E47-D88B-357F838FFCA2}"/>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5398139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BEBD2-5F95-3B6B-264E-3011E05FB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1A49DC-1258-1A3C-3B87-E7E325B00FD0}"/>
              </a:ext>
            </a:extLst>
          </p:cNvPr>
          <p:cNvSpPr>
            <a:spLocks noGrp="1"/>
          </p:cNvSpPr>
          <p:nvPr>
            <p:ph type="ctr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00000"/>
              </a:lnSpc>
            </a:pPr>
            <a:r>
              <a:rPr lang="en-US" dirty="0">
                <a:cs typeface="Arial"/>
              </a:rPr>
              <a:t>13 – What would you do next? Consider the continuum of the OAP cycle</a:t>
            </a:r>
          </a:p>
        </p:txBody>
      </p:sp>
      <p:sp>
        <p:nvSpPr>
          <p:cNvPr id="3" name="Subtitle 2">
            <a:extLst>
              <a:ext uri="{FF2B5EF4-FFF2-40B4-BE49-F238E27FC236}">
                <a16:creationId xmlns:a16="http://schemas.microsoft.com/office/drawing/2014/main" id="{A5241D1F-4099-8604-8E81-62D6CA7E8866}"/>
              </a:ext>
            </a:extLst>
          </p:cNvPr>
          <p:cNvSpPr>
            <a:spLocks noGrp="1"/>
          </p:cNvSpPr>
          <p:nvPr>
            <p:ph type="subTitle"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a:p>
            <a:r>
              <a:rPr lang="en-US">
                <a:cs typeface="Arial"/>
              </a:rPr>
              <a:t>OAP Cycle Review </a:t>
            </a:r>
            <a:endParaRPr lang="en-US"/>
          </a:p>
        </p:txBody>
      </p:sp>
    </p:spTree>
    <p:extLst>
      <p:ext uri="{BB962C8B-B14F-4D97-AF65-F5344CB8AC3E}">
        <p14:creationId xmlns:p14="http://schemas.microsoft.com/office/powerpoint/2010/main" val="39616560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4E586-8D81-113C-35B9-5A791C0B75DD}"/>
              </a:ext>
            </a:extLst>
          </p:cNvPr>
          <p:cNvSpPr>
            <a:spLocks noGrp="1"/>
          </p:cNvSpPr>
          <p:nvPr>
            <p:ph type="title"/>
          </p:nvPr>
        </p:nvSpPr>
        <p:spPr/>
        <p:txBody>
          <a:bodyPr>
            <a:normAutofit/>
          </a:bodyPr>
          <a:lstStyle/>
          <a:p>
            <a:r>
              <a:rPr lang="en-US" sz="3200" dirty="0">
                <a:cs typeface="Arial"/>
              </a:rPr>
              <a:t>Retrieval quiz </a:t>
            </a:r>
            <a:endParaRPr lang="en-US" sz="3200" dirty="0"/>
          </a:p>
        </p:txBody>
      </p:sp>
      <p:sp>
        <p:nvSpPr>
          <p:cNvPr id="3" name="Text Placeholder 2">
            <a:extLst>
              <a:ext uri="{FF2B5EF4-FFF2-40B4-BE49-F238E27FC236}">
                <a16:creationId xmlns:a16="http://schemas.microsoft.com/office/drawing/2014/main" id="{A388D17C-0839-2A2B-467E-5A2AECDF405C}"/>
              </a:ext>
            </a:extLst>
          </p:cNvPr>
          <p:cNvSpPr>
            <a:spLocks noGrp="1"/>
          </p:cNvSpPr>
          <p:nvPr>
            <p:ph type="body" sz="quarter" idx="14"/>
          </p:nvPr>
        </p:nvSpPr>
        <p:spPr>
          <a:xfrm>
            <a:off x="306606" y="1315201"/>
            <a:ext cx="11067689" cy="4613108"/>
          </a:xfrm>
          <a:ln>
            <a:solidFill>
              <a:schemeClr val="accent5">
                <a:lumMod val="60000"/>
                <a:lumOff val="40000"/>
              </a:schemeClr>
            </a:solidFill>
          </a:ln>
        </p:spPr>
        <p:txBody>
          <a:bodyPr vert="horz" lIns="0" tIns="0" rIns="0" bIns="0" rtlCol="0" anchor="t">
            <a:noAutofit/>
          </a:bodyPr>
          <a:lstStyle/>
          <a:p>
            <a:pPr>
              <a:lnSpc>
                <a:spcPct val="120000"/>
              </a:lnSpc>
            </a:pPr>
            <a:r>
              <a:rPr lang="en-US" sz="3200" b="0" dirty="0">
                <a:solidFill>
                  <a:schemeClr val="tx1"/>
                </a:solidFill>
                <a:cs typeface="Arial"/>
              </a:rPr>
              <a:t>I</a:t>
            </a:r>
            <a:r>
              <a:rPr lang="en-US" sz="2400" b="0" dirty="0">
                <a:solidFill>
                  <a:schemeClr val="tx1"/>
                </a:solidFill>
                <a:cs typeface="Arial"/>
              </a:rPr>
              <a:t>n small groups:</a:t>
            </a:r>
            <a:endParaRPr lang="en-US" sz="2400" dirty="0">
              <a:solidFill>
                <a:schemeClr val="tx1"/>
              </a:solidFill>
              <a:cs typeface="Arial"/>
            </a:endParaRPr>
          </a:p>
          <a:p>
            <a:pPr>
              <a:lnSpc>
                <a:spcPct val="120000"/>
              </a:lnSpc>
            </a:pPr>
            <a:endParaRPr lang="en-US" sz="2400" b="0" dirty="0">
              <a:cs typeface="Arial"/>
            </a:endParaRPr>
          </a:p>
          <a:p>
            <a:pPr marL="457200" indent="-457200">
              <a:lnSpc>
                <a:spcPct val="120000"/>
              </a:lnSpc>
              <a:buAutoNum type="arabicPeriod"/>
            </a:pPr>
            <a:r>
              <a:rPr lang="en-US" sz="2400" b="0" dirty="0">
                <a:solidFill>
                  <a:schemeClr val="tx1"/>
                </a:solidFill>
                <a:cs typeface="Arial"/>
              </a:rPr>
              <a:t>recall two</a:t>
            </a:r>
            <a:r>
              <a:rPr lang="en-US" sz="2400" b="0" dirty="0">
                <a:cs typeface="Arial"/>
              </a:rPr>
              <a:t> </a:t>
            </a:r>
            <a:r>
              <a:rPr lang="en-US" sz="2400" b="0" dirty="0">
                <a:solidFill>
                  <a:schemeClr val="tx1"/>
                </a:solidFill>
                <a:cs typeface="Arial"/>
              </a:rPr>
              <a:t>models of reflection </a:t>
            </a:r>
          </a:p>
          <a:p>
            <a:pPr marL="457200" indent="-457200">
              <a:lnSpc>
                <a:spcPct val="120000"/>
              </a:lnSpc>
              <a:buAutoNum type="arabicPeriod"/>
            </a:pPr>
            <a:r>
              <a:rPr lang="en-US" sz="2400" b="0" dirty="0">
                <a:solidFill>
                  <a:schemeClr val="tx1"/>
                </a:solidFill>
                <a:cs typeface="Arial"/>
              </a:rPr>
              <a:t>identify three benefits of reflective practice</a:t>
            </a:r>
          </a:p>
          <a:p>
            <a:pPr marL="457200" indent="-457200">
              <a:lnSpc>
                <a:spcPct val="120000"/>
              </a:lnSpc>
              <a:buAutoNum type="arabicPeriod"/>
            </a:pPr>
            <a:r>
              <a:rPr lang="en-US" sz="2400" b="0" dirty="0">
                <a:solidFill>
                  <a:schemeClr val="tx1"/>
                </a:solidFill>
                <a:cs typeface="Arial"/>
              </a:rPr>
              <a:t>explain three different ways you can reflect in education.</a:t>
            </a:r>
          </a:p>
          <a:p>
            <a:endParaRPr lang="en-US" sz="2400" dirty="0">
              <a:solidFill>
                <a:schemeClr val="tx1"/>
              </a:solidFill>
              <a:cs typeface="Arial"/>
            </a:endParaRPr>
          </a:p>
        </p:txBody>
      </p:sp>
      <p:sp>
        <p:nvSpPr>
          <p:cNvPr id="5" name="Slide Number Placeholder 4">
            <a:extLst>
              <a:ext uri="{FF2B5EF4-FFF2-40B4-BE49-F238E27FC236}">
                <a16:creationId xmlns:a16="http://schemas.microsoft.com/office/drawing/2014/main" id="{22940613-D0E9-9B19-AE92-7BAF55CB0458}"/>
              </a:ext>
            </a:extLst>
          </p:cNvPr>
          <p:cNvSpPr>
            <a:spLocks noGrp="1"/>
          </p:cNvSpPr>
          <p:nvPr>
            <p:ph type="sldNum" sz="quarter" idx="12"/>
          </p:nvPr>
        </p:nvSpPr>
        <p:spPr/>
        <p:txBody>
          <a:bodyPr/>
          <a:lstStyle/>
          <a:p>
            <a:fld id="{DA2C159E-F13C-4A85-9A41-E7669D3E0D70}" type="slidenum">
              <a:rPr lang="en-GB" smtClean="0"/>
              <a:pPr/>
              <a:t>126</a:t>
            </a:fld>
            <a:endParaRPr lang="en-GB"/>
          </a:p>
        </p:txBody>
      </p:sp>
      <p:sp>
        <p:nvSpPr>
          <p:cNvPr id="8" name="Footer Placeholder 2">
            <a:extLst>
              <a:ext uri="{FF2B5EF4-FFF2-40B4-BE49-F238E27FC236}">
                <a16:creationId xmlns:a16="http://schemas.microsoft.com/office/drawing/2014/main" id="{8312D07A-063B-DC94-8BCD-4701782C1DA3}"/>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7046782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2EC4-47C7-DB75-BF39-AEC1C69AF26A}"/>
              </a:ext>
            </a:extLst>
          </p:cNvPr>
          <p:cNvSpPr>
            <a:spLocks noGrp="1"/>
          </p:cNvSpPr>
          <p:nvPr>
            <p:ph type="title"/>
          </p:nvPr>
        </p:nvSpPr>
        <p:spPr/>
        <p:txBody>
          <a:bodyPr>
            <a:normAutofit/>
          </a:bodyPr>
          <a:lstStyle/>
          <a:p>
            <a:r>
              <a:rPr lang="en-US" sz="3200" dirty="0">
                <a:cs typeface="Arial"/>
              </a:rPr>
              <a:t>Lesson objectives</a:t>
            </a:r>
            <a:endParaRPr lang="en-US" sz="3200" dirty="0"/>
          </a:p>
        </p:txBody>
      </p:sp>
      <p:sp>
        <p:nvSpPr>
          <p:cNvPr id="3" name="Text Placeholder 2">
            <a:extLst>
              <a:ext uri="{FF2B5EF4-FFF2-40B4-BE49-F238E27FC236}">
                <a16:creationId xmlns:a16="http://schemas.microsoft.com/office/drawing/2014/main" id="{57ADA584-1D21-7228-BD66-92CDD6950403}"/>
              </a:ext>
            </a:extLst>
          </p:cNvPr>
          <p:cNvSpPr>
            <a:spLocks noGrp="1"/>
          </p:cNvSpPr>
          <p:nvPr>
            <p:ph type="body" sz="quarter" idx="14"/>
          </p:nvPr>
        </p:nvSpPr>
        <p:spPr>
          <a:xfrm>
            <a:off x="306606" y="1315201"/>
            <a:ext cx="11067689" cy="4613108"/>
          </a:xfrm>
        </p:spPr>
        <p:txBody>
          <a:bodyPr vert="horz" lIns="0" tIns="0" rIns="0" bIns="0" rtlCol="0" anchor="t">
            <a:normAutofit/>
          </a:bodyPr>
          <a:lstStyle/>
          <a:p>
            <a:pPr marL="342900" indent="-342900">
              <a:lnSpc>
                <a:spcPct val="120000"/>
              </a:lnSpc>
              <a:buChar char="•"/>
            </a:pPr>
            <a:r>
              <a:rPr lang="en-US" sz="2400" b="0" dirty="0">
                <a:solidFill>
                  <a:schemeClr val="tx1"/>
                </a:solidFill>
                <a:cs typeface="Arial"/>
              </a:rPr>
              <a:t>Review the OAP cycle process and consider how you can apply what you have learnt to the next cycle.</a:t>
            </a:r>
            <a:endParaRPr lang="en-US" dirty="0">
              <a:solidFill>
                <a:schemeClr val="tx1"/>
              </a:solidFill>
            </a:endParaRPr>
          </a:p>
          <a:p>
            <a:pPr marL="342900" indent="-342900">
              <a:lnSpc>
                <a:spcPct val="120000"/>
              </a:lnSpc>
              <a:buChar char="•"/>
            </a:pPr>
            <a:r>
              <a:rPr lang="en-US" sz="2400" b="0" dirty="0">
                <a:solidFill>
                  <a:schemeClr val="tx1"/>
                </a:solidFill>
                <a:cs typeface="Arial"/>
              </a:rPr>
              <a:t>Gather your notes from the informal observation during the activity you led and consider how they can be used to support the child’s next steps.</a:t>
            </a:r>
            <a:endParaRPr lang="en-US" dirty="0">
              <a:solidFill>
                <a:schemeClr val="tx1"/>
              </a:solidFill>
              <a:cs typeface="Arial"/>
            </a:endParaRPr>
          </a:p>
          <a:p>
            <a:pPr marL="342900" indent="-342900">
              <a:lnSpc>
                <a:spcPct val="120000"/>
              </a:lnSpc>
              <a:buChar char="•"/>
            </a:pPr>
            <a:r>
              <a:rPr lang="en-US" sz="2400" b="0" dirty="0">
                <a:solidFill>
                  <a:schemeClr val="tx1"/>
                </a:solidFill>
                <a:cs typeface="Arial"/>
              </a:rPr>
              <a:t>Identify three things you could include in continuous provision to meet your child’s individual needs. </a:t>
            </a:r>
          </a:p>
          <a:p>
            <a:endParaRPr lang="en-US" sz="2400" b="0" dirty="0">
              <a:solidFill>
                <a:schemeClr val="tx1"/>
              </a:solidFill>
              <a:cs typeface="Arial"/>
            </a:endParaRPr>
          </a:p>
          <a:p>
            <a:endParaRPr lang="en-US" sz="2400" b="0" dirty="0">
              <a:solidFill>
                <a:schemeClr val="tx1"/>
              </a:solidFill>
              <a:cs typeface="Arial"/>
            </a:endParaRPr>
          </a:p>
        </p:txBody>
      </p:sp>
      <p:sp>
        <p:nvSpPr>
          <p:cNvPr id="5" name="Slide Number Placeholder 4">
            <a:extLst>
              <a:ext uri="{FF2B5EF4-FFF2-40B4-BE49-F238E27FC236}">
                <a16:creationId xmlns:a16="http://schemas.microsoft.com/office/drawing/2014/main" id="{1791D70E-1273-8E1C-8AFF-C33190AB198B}"/>
              </a:ext>
            </a:extLst>
          </p:cNvPr>
          <p:cNvSpPr>
            <a:spLocks noGrp="1"/>
          </p:cNvSpPr>
          <p:nvPr>
            <p:ph type="sldNum" sz="quarter" idx="12"/>
          </p:nvPr>
        </p:nvSpPr>
        <p:spPr/>
        <p:txBody>
          <a:bodyPr/>
          <a:lstStyle/>
          <a:p>
            <a:fld id="{DA2C159E-F13C-4A85-9A41-E7669D3E0D70}" type="slidenum">
              <a:rPr lang="en-GB" smtClean="0"/>
              <a:pPr/>
              <a:t>127</a:t>
            </a:fld>
            <a:endParaRPr lang="en-GB"/>
          </a:p>
        </p:txBody>
      </p:sp>
      <p:sp>
        <p:nvSpPr>
          <p:cNvPr id="8" name="Footer Placeholder 2">
            <a:extLst>
              <a:ext uri="{FF2B5EF4-FFF2-40B4-BE49-F238E27FC236}">
                <a16:creationId xmlns:a16="http://schemas.microsoft.com/office/drawing/2014/main" id="{39050671-970B-87C3-EC1A-B02B393DD04E}"/>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6806959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150BD-4231-EB15-A92E-9C0B0FDE6A1A}"/>
              </a:ext>
            </a:extLst>
          </p:cNvPr>
          <p:cNvSpPr>
            <a:spLocks noGrp="1"/>
          </p:cNvSpPr>
          <p:nvPr>
            <p:ph type="title"/>
          </p:nvPr>
        </p:nvSpPr>
        <p:spPr>
          <a:xfrm>
            <a:off x="206643" y="166855"/>
            <a:ext cx="10992936" cy="932567"/>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GB" sz="3200" dirty="0">
                <a:cs typeface="Arial"/>
              </a:rPr>
              <a:t>The OAP cycle </a:t>
            </a:r>
            <a:endParaRPr lang="en-GB" sz="3200" dirty="0"/>
          </a:p>
        </p:txBody>
      </p:sp>
      <p:sp>
        <p:nvSpPr>
          <p:cNvPr id="5" name="Slide Number Placeholder 4">
            <a:extLst>
              <a:ext uri="{FF2B5EF4-FFF2-40B4-BE49-F238E27FC236}">
                <a16:creationId xmlns:a16="http://schemas.microsoft.com/office/drawing/2014/main" id="{0A953ABD-AFED-A903-6CB7-FCBB7605D652}"/>
              </a:ext>
            </a:extLst>
          </p:cNvPr>
          <p:cNvSpPr>
            <a:spLocks noGrp="1"/>
          </p:cNvSpPr>
          <p:nvPr>
            <p:ph type="sldNum" sz="quarter" idx="11"/>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r"/>
            <a:fld id="{DA2C159E-F13C-4A85-9A41-E7669D3E0D70}" type="slidenum">
              <a:rPr lang="en-GB" sz="900" smtClean="0"/>
              <a:pPr algn="r"/>
              <a:t>128</a:t>
            </a:fld>
            <a:endParaRPr lang="en-GB" sz="900"/>
          </a:p>
        </p:txBody>
      </p:sp>
      <p:grpSp>
        <p:nvGrpSpPr>
          <p:cNvPr id="7" name="Group 6">
            <a:extLst>
              <a:ext uri="{FF2B5EF4-FFF2-40B4-BE49-F238E27FC236}">
                <a16:creationId xmlns:a16="http://schemas.microsoft.com/office/drawing/2014/main" id="{1072A348-BF92-8D0B-24F2-6FFC996C1EF1}"/>
              </a:ext>
            </a:extLst>
          </p:cNvPr>
          <p:cNvGrpSpPr/>
          <p:nvPr/>
        </p:nvGrpSpPr>
        <p:grpSpPr>
          <a:xfrm>
            <a:off x="351851" y="1521402"/>
            <a:ext cx="9075946" cy="4561780"/>
            <a:chOff x="4896046" y="3045712"/>
            <a:chExt cx="6520664" cy="3498677"/>
          </a:xfrm>
        </p:grpSpPr>
        <p:sp>
          <p:nvSpPr>
            <p:cNvPr id="8" name="Oval 7">
              <a:extLst>
                <a:ext uri="{FF2B5EF4-FFF2-40B4-BE49-F238E27FC236}">
                  <a16:creationId xmlns:a16="http://schemas.microsoft.com/office/drawing/2014/main" id="{648736BF-F98D-F92C-54B5-A45CE9660117}"/>
                </a:ext>
              </a:extLst>
            </p:cNvPr>
            <p:cNvSpPr>
              <a:spLocks noChangeArrowheads="1"/>
            </p:cNvSpPr>
            <p:nvPr/>
          </p:nvSpPr>
          <p:spPr bwMode="auto">
            <a:xfrm>
              <a:off x="7126484" y="3668055"/>
              <a:ext cx="1296987" cy="1295400"/>
            </a:xfrm>
            <a:prstGeom prst="ellipse">
              <a:avLst/>
            </a:prstGeom>
            <a:solidFill>
              <a:schemeClr val="accent1"/>
            </a:solidFill>
            <a:ln w="9525">
              <a:solidFill>
                <a:schemeClr val="tx1"/>
              </a:solidFill>
              <a:round/>
              <a:headEnd/>
              <a:tailEnd/>
            </a:ln>
          </p:spPr>
          <p:txBody>
            <a:bodyPr wrap="none" lIns="121920" tIns="60960" rIns="121920" bIns="6096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spcBef>
                  <a:spcPct val="0"/>
                </a:spcBef>
              </a:pPr>
              <a:r>
                <a:rPr lang="en-GB" altLang="en-US" sz="3200" b="1">
                  <a:latin typeface="Arial"/>
                  <a:cs typeface="Arial"/>
                </a:rPr>
                <a:t>The </a:t>
              </a:r>
            </a:p>
            <a:p>
              <a:pPr algn="ctr" eaLnBrk="1" hangingPunct="1">
                <a:spcBef>
                  <a:spcPct val="0"/>
                </a:spcBef>
                <a:buFontTx/>
                <a:buNone/>
              </a:pPr>
              <a:r>
                <a:rPr lang="en-GB" altLang="en-US" sz="3200" b="1">
                  <a:latin typeface="Arial"/>
                  <a:cs typeface="Arial"/>
                </a:rPr>
                <a:t>child</a:t>
              </a:r>
            </a:p>
          </p:txBody>
        </p:sp>
        <p:sp>
          <p:nvSpPr>
            <p:cNvPr id="9" name="AutoShape 6">
              <a:extLst>
                <a:ext uri="{FF2B5EF4-FFF2-40B4-BE49-F238E27FC236}">
                  <a16:creationId xmlns:a16="http://schemas.microsoft.com/office/drawing/2014/main" id="{27C0C1A0-F056-E16A-D3FF-9DE1A11126FE}"/>
                </a:ext>
              </a:extLst>
            </p:cNvPr>
            <p:cNvSpPr>
              <a:spLocks noChangeArrowheads="1"/>
            </p:cNvSpPr>
            <p:nvPr/>
          </p:nvSpPr>
          <p:spPr bwMode="auto">
            <a:xfrm rot="1646577">
              <a:off x="7222442" y="3045712"/>
              <a:ext cx="1366837" cy="57626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sz="3200"/>
            </a:p>
          </p:txBody>
        </p:sp>
        <p:sp>
          <p:nvSpPr>
            <p:cNvPr id="10" name="AutoShape 7">
              <a:extLst>
                <a:ext uri="{FF2B5EF4-FFF2-40B4-BE49-F238E27FC236}">
                  <a16:creationId xmlns:a16="http://schemas.microsoft.com/office/drawing/2014/main" id="{0E5246F7-F46D-0DBC-60B3-EAFE7E83629A}"/>
                </a:ext>
              </a:extLst>
            </p:cNvPr>
            <p:cNvSpPr>
              <a:spLocks noChangeArrowheads="1"/>
            </p:cNvSpPr>
            <p:nvPr/>
          </p:nvSpPr>
          <p:spPr bwMode="auto">
            <a:xfrm rot="8273630">
              <a:off x="7924174" y="4714782"/>
              <a:ext cx="1366837" cy="57626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sz="3200"/>
            </a:p>
          </p:txBody>
        </p:sp>
        <p:sp>
          <p:nvSpPr>
            <p:cNvPr id="11" name="AutoShape 8">
              <a:extLst>
                <a:ext uri="{FF2B5EF4-FFF2-40B4-BE49-F238E27FC236}">
                  <a16:creationId xmlns:a16="http://schemas.microsoft.com/office/drawing/2014/main" id="{2FBB4D3A-DC2E-D88D-658C-C429F3952A85}"/>
                </a:ext>
              </a:extLst>
            </p:cNvPr>
            <p:cNvSpPr>
              <a:spLocks noChangeArrowheads="1"/>
            </p:cNvSpPr>
            <p:nvPr/>
          </p:nvSpPr>
          <p:spPr bwMode="auto">
            <a:xfrm rot="14999681">
              <a:off x="5983573" y="4465730"/>
              <a:ext cx="1366838" cy="576263"/>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sz="3200"/>
            </a:p>
          </p:txBody>
        </p:sp>
        <p:sp>
          <p:nvSpPr>
            <p:cNvPr id="12" name="AutoShape 9">
              <a:extLst>
                <a:ext uri="{FF2B5EF4-FFF2-40B4-BE49-F238E27FC236}">
                  <a16:creationId xmlns:a16="http://schemas.microsoft.com/office/drawing/2014/main" id="{B09275DF-6171-DCBB-05FB-54ED21A20842}"/>
                </a:ext>
              </a:extLst>
            </p:cNvPr>
            <p:cNvSpPr>
              <a:spLocks noChangeArrowheads="1"/>
            </p:cNvSpPr>
            <p:nvPr/>
          </p:nvSpPr>
          <p:spPr bwMode="auto">
            <a:xfrm>
              <a:off x="9145784" y="3381771"/>
              <a:ext cx="2270926" cy="1063052"/>
            </a:xfrm>
            <a:prstGeom prst="roundRect">
              <a:avLst>
                <a:gd name="adj" fmla="val 16667"/>
              </a:avLst>
            </a:prstGeom>
            <a:solidFill>
              <a:schemeClr val="accent1">
                <a:alpha val="50195"/>
              </a:schemeClr>
            </a:solidFill>
            <a:ln w="9525">
              <a:solidFill>
                <a:schemeClr val="tx1"/>
              </a:solidFill>
              <a:round/>
              <a:headEnd/>
              <a:tailEnd/>
            </a:ln>
          </p:spPr>
          <p:txBody>
            <a:bodyPr wrap="none" lIns="121920" tIns="60960" rIns="121920" bIns="6096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eaLnBrk="1" hangingPunct="1">
                <a:spcBef>
                  <a:spcPct val="0"/>
                </a:spcBef>
                <a:buFontTx/>
                <a:buNone/>
              </a:pPr>
              <a:r>
                <a:rPr lang="en-GB" altLang="en-US" b="1" dirty="0">
                  <a:latin typeface="Arial"/>
                  <a:cs typeface="Arial"/>
                </a:rPr>
                <a:t>1.</a:t>
              </a:r>
              <a:r>
                <a:rPr lang="en-GB" altLang="en-US" b="1" dirty="0">
                  <a:latin typeface="Comic Sans MS"/>
                </a:rPr>
                <a:t> </a:t>
              </a:r>
              <a:r>
                <a:rPr lang="en-GB" altLang="en-US" b="1" dirty="0">
                  <a:latin typeface="Arial"/>
                  <a:cs typeface="Arial"/>
                </a:rPr>
                <a:t>Observation</a:t>
              </a:r>
            </a:p>
            <a:p>
              <a:pPr algn="ctr">
                <a:spcBef>
                  <a:spcPct val="0"/>
                </a:spcBef>
              </a:pPr>
              <a:r>
                <a:rPr lang="en-GB" altLang="en-US" sz="2133" dirty="0">
                  <a:latin typeface="Arial"/>
                  <a:cs typeface="Arial"/>
                </a:rPr>
                <a:t>Describe: look, listen and </a:t>
              </a:r>
            </a:p>
            <a:p>
              <a:pPr algn="ctr" eaLnBrk="1" hangingPunct="1">
                <a:spcBef>
                  <a:spcPct val="0"/>
                </a:spcBef>
                <a:buFontTx/>
                <a:buNone/>
              </a:pPr>
              <a:r>
                <a:rPr lang="en-GB" altLang="en-US" sz="2133" dirty="0">
                  <a:latin typeface="Arial"/>
                  <a:cs typeface="Arial"/>
                </a:rPr>
                <a:t>note</a:t>
              </a:r>
            </a:p>
          </p:txBody>
        </p:sp>
        <p:sp>
          <p:nvSpPr>
            <p:cNvPr id="13" name="AutoShape 10">
              <a:extLst>
                <a:ext uri="{FF2B5EF4-FFF2-40B4-BE49-F238E27FC236}">
                  <a16:creationId xmlns:a16="http://schemas.microsoft.com/office/drawing/2014/main" id="{8A352CA0-B353-665B-7D74-CCA92A843195}"/>
                </a:ext>
              </a:extLst>
            </p:cNvPr>
            <p:cNvSpPr>
              <a:spLocks noChangeArrowheads="1"/>
            </p:cNvSpPr>
            <p:nvPr/>
          </p:nvSpPr>
          <p:spPr bwMode="auto">
            <a:xfrm>
              <a:off x="6048571" y="5506380"/>
              <a:ext cx="2061313" cy="1038009"/>
            </a:xfrm>
            <a:prstGeom prst="roundRect">
              <a:avLst>
                <a:gd name="adj" fmla="val 16667"/>
              </a:avLst>
            </a:prstGeom>
            <a:solidFill>
              <a:schemeClr val="accent1">
                <a:alpha val="50195"/>
              </a:schemeClr>
            </a:solidFill>
            <a:ln w="9525">
              <a:solidFill>
                <a:schemeClr val="tx1"/>
              </a:solidFill>
              <a:round/>
              <a:headEnd/>
              <a:tailEnd/>
            </a:ln>
          </p:spPr>
          <p:txBody>
            <a:bodyPr wrap="none" lIns="121920" tIns="60960" rIns="121920" bIns="6096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eaLnBrk="1" hangingPunct="1">
                <a:spcBef>
                  <a:spcPct val="0"/>
                </a:spcBef>
                <a:buFontTx/>
                <a:buNone/>
              </a:pPr>
              <a:r>
                <a:rPr lang="en-GB" altLang="en-US" b="1" dirty="0">
                  <a:latin typeface="Arial"/>
                  <a:cs typeface="Arial"/>
                </a:rPr>
                <a:t>2. </a:t>
              </a:r>
              <a:r>
                <a:rPr lang="en-GB" altLang="en-US" b="1" dirty="0">
                  <a:latin typeface="Arial"/>
                  <a:cs typeface="Calibri"/>
                </a:rPr>
                <a:t>Assessment</a:t>
              </a:r>
              <a:endParaRPr lang="en-GB" altLang="en-US" dirty="0">
                <a:latin typeface="Arial"/>
                <a:cs typeface="Calibri"/>
              </a:endParaRPr>
            </a:p>
            <a:p>
              <a:pPr algn="ctr">
                <a:spcBef>
                  <a:spcPct val="0"/>
                </a:spcBef>
              </a:pPr>
              <a:r>
                <a:rPr lang="en-GB" altLang="en-US" sz="2133" dirty="0">
                  <a:latin typeface="Arial"/>
                  <a:cs typeface="Calibri"/>
                </a:rPr>
                <a:t>Analyse </a:t>
              </a:r>
              <a:r>
                <a:rPr lang="en-GB" altLang="en-US" sz="2133" dirty="0">
                  <a:latin typeface="Arial"/>
                  <a:cs typeface="Arial"/>
                </a:rPr>
                <a:t>observations</a:t>
              </a:r>
            </a:p>
            <a:p>
              <a:pPr algn="ctr" eaLnBrk="1" hangingPunct="1">
                <a:spcBef>
                  <a:spcPct val="0"/>
                </a:spcBef>
                <a:buFontTx/>
                <a:buNone/>
              </a:pPr>
              <a:r>
                <a:rPr lang="en-GB" altLang="en-US" sz="2133" dirty="0">
                  <a:latin typeface="Arial"/>
                  <a:cs typeface="Calibri"/>
                </a:rPr>
                <a:t>and decide</a:t>
              </a:r>
            </a:p>
          </p:txBody>
        </p:sp>
        <p:sp>
          <p:nvSpPr>
            <p:cNvPr id="14" name="AutoShape 11">
              <a:extLst>
                <a:ext uri="{FF2B5EF4-FFF2-40B4-BE49-F238E27FC236}">
                  <a16:creationId xmlns:a16="http://schemas.microsoft.com/office/drawing/2014/main" id="{DB3717C9-8A9A-DDDF-C07C-11248510DB31}"/>
                </a:ext>
              </a:extLst>
            </p:cNvPr>
            <p:cNvSpPr>
              <a:spLocks noChangeArrowheads="1"/>
            </p:cNvSpPr>
            <p:nvPr/>
          </p:nvSpPr>
          <p:spPr bwMode="auto">
            <a:xfrm>
              <a:off x="4896046" y="3155529"/>
              <a:ext cx="1871663" cy="895113"/>
            </a:xfrm>
            <a:prstGeom prst="roundRect">
              <a:avLst>
                <a:gd name="adj" fmla="val 16667"/>
              </a:avLst>
            </a:prstGeom>
            <a:solidFill>
              <a:schemeClr val="accent1">
                <a:alpha val="50195"/>
              </a:schemeClr>
            </a:solidFill>
            <a:ln w="9525">
              <a:solidFill>
                <a:schemeClr val="tx1"/>
              </a:solidFill>
              <a:round/>
              <a:headEnd/>
              <a:tailEnd/>
            </a:ln>
          </p:spPr>
          <p:txBody>
            <a:bodyPr wrap="none" lIns="121920" tIns="60960" rIns="121920" bIns="6096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eaLnBrk="1" hangingPunct="1">
                <a:spcBef>
                  <a:spcPct val="0"/>
                </a:spcBef>
                <a:buFontTx/>
                <a:buNone/>
              </a:pPr>
              <a:r>
                <a:rPr lang="en-GB" altLang="en-US" b="1" dirty="0">
                  <a:latin typeface="Arial"/>
                  <a:cs typeface="Arial"/>
                </a:rPr>
                <a:t>3. Planning</a:t>
              </a:r>
            </a:p>
            <a:p>
              <a:pPr algn="ctr" eaLnBrk="1" hangingPunct="1">
                <a:spcBef>
                  <a:spcPct val="0"/>
                </a:spcBef>
                <a:buFontTx/>
                <a:buNone/>
              </a:pPr>
              <a:r>
                <a:rPr lang="en-GB" altLang="en-US" sz="2133" dirty="0">
                  <a:latin typeface="Arial"/>
                  <a:cs typeface="Arial"/>
                </a:rPr>
                <a:t>What next?</a:t>
              </a:r>
            </a:p>
          </p:txBody>
        </p:sp>
      </p:grpSp>
      <p:sp>
        <p:nvSpPr>
          <p:cNvPr id="3" name="Speech Bubble: Rectangle with Corners Rounded 2">
            <a:extLst>
              <a:ext uri="{FF2B5EF4-FFF2-40B4-BE49-F238E27FC236}">
                <a16:creationId xmlns:a16="http://schemas.microsoft.com/office/drawing/2014/main" id="{45993992-083F-A87D-E937-C210EF2DB153}"/>
              </a:ext>
            </a:extLst>
          </p:cNvPr>
          <p:cNvSpPr/>
          <p:nvPr/>
        </p:nvSpPr>
        <p:spPr>
          <a:xfrm>
            <a:off x="5063706" y="160941"/>
            <a:ext cx="6881003" cy="1403402"/>
          </a:xfrm>
          <a:prstGeom prst="wedgeRoundRectCallout">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What next? </a:t>
            </a:r>
          </a:p>
          <a:p>
            <a:pPr algn="ctr"/>
            <a:r>
              <a:rPr lang="en-US" sz="2400" dirty="0">
                <a:solidFill>
                  <a:schemeClr val="tx1"/>
                </a:solidFill>
                <a:cs typeface="Arial"/>
              </a:rPr>
              <a:t>How do we use what we have learnt in our first OAP cycle to inform the next cycle? </a:t>
            </a:r>
          </a:p>
        </p:txBody>
      </p:sp>
      <p:sp>
        <p:nvSpPr>
          <p:cNvPr id="16" name="Footer Placeholder 2">
            <a:extLst>
              <a:ext uri="{FF2B5EF4-FFF2-40B4-BE49-F238E27FC236}">
                <a16:creationId xmlns:a16="http://schemas.microsoft.com/office/drawing/2014/main" id="{8A33430B-E894-878F-556C-C4A7E94F826C}"/>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41414594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A619-620F-E88A-0923-8B5D95A7C373}"/>
              </a:ext>
            </a:extLst>
          </p:cNvPr>
          <p:cNvSpPr>
            <a:spLocks noGrp="1"/>
          </p:cNvSpPr>
          <p:nvPr>
            <p:ph type="title"/>
          </p:nvPr>
        </p:nvSpPr>
        <p:spPr/>
        <p:txBody>
          <a:bodyPr>
            <a:normAutofit/>
          </a:bodyPr>
          <a:lstStyle/>
          <a:p>
            <a:r>
              <a:rPr lang="en-US" sz="3200" dirty="0">
                <a:cs typeface="Arial"/>
              </a:rPr>
              <a:t>Can you unscramble the letters to make two words? </a:t>
            </a:r>
            <a:endParaRPr lang="en-US" sz="3200" dirty="0"/>
          </a:p>
        </p:txBody>
      </p:sp>
      <p:sp>
        <p:nvSpPr>
          <p:cNvPr id="5" name="Slide Number Placeholder 4">
            <a:extLst>
              <a:ext uri="{FF2B5EF4-FFF2-40B4-BE49-F238E27FC236}">
                <a16:creationId xmlns:a16="http://schemas.microsoft.com/office/drawing/2014/main" id="{B534D5FA-1556-4413-012C-4EE6D76E4556}"/>
              </a:ext>
            </a:extLst>
          </p:cNvPr>
          <p:cNvSpPr>
            <a:spLocks noGrp="1"/>
          </p:cNvSpPr>
          <p:nvPr>
            <p:ph type="sldNum" sz="quarter" idx="11"/>
          </p:nvPr>
        </p:nvSpPr>
        <p:spPr/>
        <p:txBody>
          <a:bodyPr/>
          <a:lstStyle/>
          <a:p>
            <a:fld id="{DA2C159E-F13C-4A85-9A41-E7669D3E0D70}" type="slidenum">
              <a:rPr lang="en-GB" smtClean="0"/>
              <a:pPr/>
              <a:t>129</a:t>
            </a:fld>
            <a:endParaRPr lang="en-GB"/>
          </a:p>
        </p:txBody>
      </p:sp>
      <p:graphicFrame>
        <p:nvGraphicFramePr>
          <p:cNvPr id="7" name="Table 6">
            <a:extLst>
              <a:ext uri="{FF2B5EF4-FFF2-40B4-BE49-F238E27FC236}">
                <a16:creationId xmlns:a16="http://schemas.microsoft.com/office/drawing/2014/main" id="{DC2505A0-4045-EA27-3BB2-B2D8AD6C304B}"/>
              </a:ext>
            </a:extLst>
          </p:cNvPr>
          <p:cNvGraphicFramePr>
            <a:graphicFrameLocks noGrp="1"/>
          </p:cNvGraphicFramePr>
          <p:nvPr>
            <p:extLst>
              <p:ext uri="{D42A27DB-BD31-4B8C-83A1-F6EECF244321}">
                <p14:modId xmlns:p14="http://schemas.microsoft.com/office/powerpoint/2010/main" val="355642788"/>
              </p:ext>
            </p:extLst>
          </p:nvPr>
        </p:nvGraphicFramePr>
        <p:xfrm>
          <a:off x="571675" y="1840251"/>
          <a:ext cx="9499440" cy="1970808"/>
        </p:xfrm>
        <a:graphic>
          <a:graphicData uri="http://schemas.openxmlformats.org/drawingml/2006/table">
            <a:tbl>
              <a:tblPr firstRow="1" bandRow="1">
                <a:tableStyleId>{5C22544A-7EE6-4342-B048-85BDC9FD1C3A}</a:tableStyleId>
              </a:tblPr>
              <a:tblGrid>
                <a:gridCol w="949944">
                  <a:extLst>
                    <a:ext uri="{9D8B030D-6E8A-4147-A177-3AD203B41FA5}">
                      <a16:colId xmlns:a16="http://schemas.microsoft.com/office/drawing/2014/main" val="1841994087"/>
                    </a:ext>
                  </a:extLst>
                </a:gridCol>
                <a:gridCol w="949944">
                  <a:extLst>
                    <a:ext uri="{9D8B030D-6E8A-4147-A177-3AD203B41FA5}">
                      <a16:colId xmlns:a16="http://schemas.microsoft.com/office/drawing/2014/main" val="2315512846"/>
                    </a:ext>
                  </a:extLst>
                </a:gridCol>
                <a:gridCol w="949944">
                  <a:extLst>
                    <a:ext uri="{9D8B030D-6E8A-4147-A177-3AD203B41FA5}">
                      <a16:colId xmlns:a16="http://schemas.microsoft.com/office/drawing/2014/main" val="3827106766"/>
                    </a:ext>
                  </a:extLst>
                </a:gridCol>
                <a:gridCol w="949944">
                  <a:extLst>
                    <a:ext uri="{9D8B030D-6E8A-4147-A177-3AD203B41FA5}">
                      <a16:colId xmlns:a16="http://schemas.microsoft.com/office/drawing/2014/main" val="2209241051"/>
                    </a:ext>
                  </a:extLst>
                </a:gridCol>
                <a:gridCol w="949944">
                  <a:extLst>
                    <a:ext uri="{9D8B030D-6E8A-4147-A177-3AD203B41FA5}">
                      <a16:colId xmlns:a16="http://schemas.microsoft.com/office/drawing/2014/main" val="4205399221"/>
                    </a:ext>
                  </a:extLst>
                </a:gridCol>
                <a:gridCol w="949944">
                  <a:extLst>
                    <a:ext uri="{9D8B030D-6E8A-4147-A177-3AD203B41FA5}">
                      <a16:colId xmlns:a16="http://schemas.microsoft.com/office/drawing/2014/main" val="358631799"/>
                    </a:ext>
                  </a:extLst>
                </a:gridCol>
                <a:gridCol w="949944">
                  <a:extLst>
                    <a:ext uri="{9D8B030D-6E8A-4147-A177-3AD203B41FA5}">
                      <a16:colId xmlns:a16="http://schemas.microsoft.com/office/drawing/2014/main" val="4294093249"/>
                    </a:ext>
                  </a:extLst>
                </a:gridCol>
                <a:gridCol w="949944">
                  <a:extLst>
                    <a:ext uri="{9D8B030D-6E8A-4147-A177-3AD203B41FA5}">
                      <a16:colId xmlns:a16="http://schemas.microsoft.com/office/drawing/2014/main" val="690505535"/>
                    </a:ext>
                  </a:extLst>
                </a:gridCol>
                <a:gridCol w="949944">
                  <a:extLst>
                    <a:ext uri="{9D8B030D-6E8A-4147-A177-3AD203B41FA5}">
                      <a16:colId xmlns:a16="http://schemas.microsoft.com/office/drawing/2014/main" val="3592751041"/>
                    </a:ext>
                  </a:extLst>
                </a:gridCol>
                <a:gridCol w="949944">
                  <a:extLst>
                    <a:ext uri="{9D8B030D-6E8A-4147-A177-3AD203B41FA5}">
                      <a16:colId xmlns:a16="http://schemas.microsoft.com/office/drawing/2014/main" val="205624392"/>
                    </a:ext>
                  </a:extLst>
                </a:gridCol>
              </a:tblGrid>
              <a:tr h="656936">
                <a:tc>
                  <a:txBody>
                    <a:bodyPr/>
                    <a:lstStyle/>
                    <a:p>
                      <a:r>
                        <a:rPr lang="en-US" sz="2400"/>
                        <a:t>I</a:t>
                      </a:r>
                    </a:p>
                  </a:txBody>
                  <a:tcPr/>
                </a:tc>
                <a:tc>
                  <a:txBody>
                    <a:bodyPr/>
                    <a:lstStyle/>
                    <a:p>
                      <a:r>
                        <a:rPr lang="en-US" sz="2400"/>
                        <a:t>T</a:t>
                      </a:r>
                    </a:p>
                  </a:txBody>
                  <a:tcPr/>
                </a:tc>
                <a:tc>
                  <a:txBody>
                    <a:bodyPr/>
                    <a:lstStyle/>
                    <a:p>
                      <a:r>
                        <a:rPr lang="en-US" sz="2400"/>
                        <a:t>S</a:t>
                      </a:r>
                    </a:p>
                  </a:txBody>
                  <a:tcPr/>
                </a:tc>
                <a:tc>
                  <a:txBody>
                    <a:bodyPr/>
                    <a:lstStyle/>
                    <a:p>
                      <a:r>
                        <a:rPr lang="en-US" sz="2400"/>
                        <a:t>O</a:t>
                      </a:r>
                    </a:p>
                  </a:txBody>
                  <a:tcPr/>
                </a:tc>
                <a:tc>
                  <a:txBody>
                    <a:bodyPr/>
                    <a:lstStyle/>
                    <a:p>
                      <a:r>
                        <a:rPr lang="en-US" sz="2400"/>
                        <a:t>U</a:t>
                      </a:r>
                    </a:p>
                  </a:txBody>
                  <a:tcPr/>
                </a:tc>
                <a:tc>
                  <a:txBody>
                    <a:bodyPr/>
                    <a:lstStyle/>
                    <a:p>
                      <a:r>
                        <a:rPr lang="en-US" sz="2400"/>
                        <a:t>N</a:t>
                      </a:r>
                    </a:p>
                  </a:txBody>
                  <a:tcPr/>
                </a:tc>
                <a:tc>
                  <a:txBody>
                    <a:bodyPr/>
                    <a:lstStyle/>
                    <a:p>
                      <a:r>
                        <a:rPr lang="en-US" sz="2400"/>
                        <a:t>U</a:t>
                      </a:r>
                    </a:p>
                  </a:txBody>
                  <a:tcPr/>
                </a:tc>
                <a:tc>
                  <a:txBody>
                    <a:bodyPr/>
                    <a:lstStyle/>
                    <a:p>
                      <a:r>
                        <a:rPr lang="en-US" sz="2400"/>
                        <a:t>O</a:t>
                      </a:r>
                    </a:p>
                  </a:txBody>
                  <a:tcPr/>
                </a:tc>
                <a:tc>
                  <a:txBody>
                    <a:bodyPr/>
                    <a:lstStyle/>
                    <a:p>
                      <a:r>
                        <a:rPr lang="en-US" sz="2400"/>
                        <a:t>C</a:t>
                      </a:r>
                    </a:p>
                  </a:txBody>
                  <a:tcPr/>
                </a:tc>
                <a:tc>
                  <a:txBody>
                    <a:bodyPr/>
                    <a:lstStyle/>
                    <a:p>
                      <a:r>
                        <a:rPr lang="en-US" sz="2400"/>
                        <a:t>N</a:t>
                      </a:r>
                    </a:p>
                  </a:txBody>
                  <a:tcPr/>
                </a:tc>
                <a:extLst>
                  <a:ext uri="{0D108BD9-81ED-4DB2-BD59-A6C34878D82A}">
                    <a16:rowId xmlns:a16="http://schemas.microsoft.com/office/drawing/2014/main" val="3740612615"/>
                  </a:ext>
                </a:extLst>
              </a:tr>
              <a:tr h="656936">
                <a:tc>
                  <a:txBody>
                    <a:bodyPr/>
                    <a:lstStyle/>
                    <a:p>
                      <a:pPr lvl="0">
                        <a:buNone/>
                      </a:pPr>
                      <a:endParaRPr lang="en-US" sz="2400"/>
                    </a:p>
                  </a:txBody>
                  <a:tcPr>
                    <a:solidFill>
                      <a:srgbClr val="00B0F0"/>
                    </a:solidFill>
                  </a:tcPr>
                </a:tc>
                <a:tc>
                  <a:txBody>
                    <a:bodyPr/>
                    <a:lstStyle/>
                    <a:p>
                      <a:pPr lvl="0">
                        <a:buNone/>
                      </a:pPr>
                      <a:endParaRPr lang="en-US" sz="2400"/>
                    </a:p>
                  </a:txBody>
                  <a:tcPr>
                    <a:solidFill>
                      <a:srgbClr val="00B0F0"/>
                    </a:solidFill>
                  </a:tcPr>
                </a:tc>
                <a:tc>
                  <a:txBody>
                    <a:bodyPr/>
                    <a:lstStyle/>
                    <a:p>
                      <a:pPr lvl="0">
                        <a:buNone/>
                      </a:pPr>
                      <a:endParaRPr lang="en-US" sz="2400"/>
                    </a:p>
                  </a:txBody>
                  <a:tcPr>
                    <a:solidFill>
                      <a:srgbClr val="00B0F0"/>
                    </a:solidFill>
                  </a:tcPr>
                </a:tc>
                <a:tc>
                  <a:txBody>
                    <a:bodyPr/>
                    <a:lstStyle/>
                    <a:p>
                      <a:pPr lvl="0">
                        <a:buNone/>
                      </a:pPr>
                      <a:endParaRPr lang="en-US" sz="2400"/>
                    </a:p>
                  </a:txBody>
                  <a:tcPr>
                    <a:solidFill>
                      <a:srgbClr val="00B0F0"/>
                    </a:solidFill>
                  </a:tcPr>
                </a:tc>
                <a:tc>
                  <a:txBody>
                    <a:bodyPr/>
                    <a:lstStyle/>
                    <a:p>
                      <a:pPr lvl="0">
                        <a:buNone/>
                      </a:pPr>
                      <a:endParaRPr lang="en-US" sz="2400"/>
                    </a:p>
                  </a:txBody>
                  <a:tcPr>
                    <a:solidFill>
                      <a:srgbClr val="00B0F0"/>
                    </a:solidFill>
                  </a:tcPr>
                </a:tc>
                <a:tc>
                  <a:txBody>
                    <a:bodyPr/>
                    <a:lstStyle/>
                    <a:p>
                      <a:pPr lvl="0">
                        <a:buNone/>
                      </a:pPr>
                      <a:endParaRPr lang="en-US" sz="2400"/>
                    </a:p>
                  </a:txBody>
                  <a:tcPr>
                    <a:solidFill>
                      <a:srgbClr val="00B0F0"/>
                    </a:solidFill>
                  </a:tcPr>
                </a:tc>
                <a:tc>
                  <a:txBody>
                    <a:bodyPr/>
                    <a:lstStyle/>
                    <a:p>
                      <a:pPr lvl="0">
                        <a:buNone/>
                      </a:pPr>
                      <a:endParaRPr lang="en-US" sz="2400"/>
                    </a:p>
                  </a:txBody>
                  <a:tcPr>
                    <a:solidFill>
                      <a:srgbClr val="00B0F0"/>
                    </a:solidFill>
                  </a:tcPr>
                </a:tc>
                <a:tc>
                  <a:txBody>
                    <a:bodyPr/>
                    <a:lstStyle/>
                    <a:p>
                      <a:pPr lvl="0">
                        <a:buNone/>
                      </a:pPr>
                      <a:endParaRPr lang="en-US" sz="2400"/>
                    </a:p>
                  </a:txBody>
                  <a:tcPr>
                    <a:solidFill>
                      <a:srgbClr val="00B0F0"/>
                    </a:solidFill>
                  </a:tcPr>
                </a:tc>
                <a:tc>
                  <a:txBody>
                    <a:bodyPr/>
                    <a:lstStyle/>
                    <a:p>
                      <a:pPr lvl="0">
                        <a:buNone/>
                      </a:pPr>
                      <a:endParaRPr lang="en-US" sz="2400"/>
                    </a:p>
                  </a:txBody>
                  <a:tcPr>
                    <a:solidFill>
                      <a:srgbClr val="00B0F0"/>
                    </a:solidFill>
                  </a:tcPr>
                </a:tc>
                <a:tc>
                  <a:txBody>
                    <a:bodyPr/>
                    <a:lstStyle/>
                    <a:p>
                      <a:pPr lvl="0">
                        <a:buNone/>
                      </a:pPr>
                      <a:endParaRPr lang="en-US" sz="2400"/>
                    </a:p>
                  </a:txBody>
                  <a:tcPr>
                    <a:solidFill>
                      <a:srgbClr val="00B0F0"/>
                    </a:solidFill>
                  </a:tcPr>
                </a:tc>
                <a:extLst>
                  <a:ext uri="{0D108BD9-81ED-4DB2-BD59-A6C34878D82A}">
                    <a16:rowId xmlns:a16="http://schemas.microsoft.com/office/drawing/2014/main" val="2620103849"/>
                  </a:ext>
                </a:extLst>
              </a:tr>
              <a:tr h="656936">
                <a:tc>
                  <a:txBody>
                    <a:bodyPr/>
                    <a:lstStyle/>
                    <a:p>
                      <a:r>
                        <a:rPr lang="en-US" sz="2400"/>
                        <a:t>R</a:t>
                      </a:r>
                    </a:p>
                  </a:txBody>
                  <a:tcPr/>
                </a:tc>
                <a:tc>
                  <a:txBody>
                    <a:bodyPr/>
                    <a:lstStyle/>
                    <a:p>
                      <a:r>
                        <a:rPr lang="en-US" sz="2400"/>
                        <a:t>S</a:t>
                      </a:r>
                    </a:p>
                  </a:txBody>
                  <a:tcPr/>
                </a:tc>
                <a:tc>
                  <a:txBody>
                    <a:bodyPr/>
                    <a:lstStyle/>
                    <a:p>
                      <a:r>
                        <a:rPr lang="en-US" sz="2400"/>
                        <a:t>I</a:t>
                      </a:r>
                    </a:p>
                  </a:txBody>
                  <a:tcPr/>
                </a:tc>
                <a:tc>
                  <a:txBody>
                    <a:bodyPr/>
                    <a:lstStyle/>
                    <a:p>
                      <a:r>
                        <a:rPr lang="en-US" sz="2400"/>
                        <a:t>V</a:t>
                      </a:r>
                    </a:p>
                  </a:txBody>
                  <a:tcPr/>
                </a:tc>
                <a:tc>
                  <a:txBody>
                    <a:bodyPr/>
                    <a:lstStyle/>
                    <a:p>
                      <a:r>
                        <a:rPr lang="en-US" sz="2400"/>
                        <a:t>P</a:t>
                      </a:r>
                    </a:p>
                  </a:txBody>
                  <a:tcPr/>
                </a:tc>
                <a:tc>
                  <a:txBody>
                    <a:bodyPr/>
                    <a:lstStyle/>
                    <a:p>
                      <a:r>
                        <a:rPr lang="en-US" sz="2400"/>
                        <a:t>O</a:t>
                      </a:r>
                    </a:p>
                  </a:txBody>
                  <a:tcPr/>
                </a:tc>
                <a:tc>
                  <a:txBody>
                    <a:bodyPr/>
                    <a:lstStyle/>
                    <a:p>
                      <a:r>
                        <a:rPr lang="en-US" sz="2400"/>
                        <a:t>O</a:t>
                      </a:r>
                    </a:p>
                  </a:txBody>
                  <a:tcPr/>
                </a:tc>
                <a:tc>
                  <a:txBody>
                    <a:bodyPr/>
                    <a:lstStyle/>
                    <a:p>
                      <a:r>
                        <a:rPr lang="en-US" sz="2400"/>
                        <a:t>I</a:t>
                      </a:r>
                    </a:p>
                  </a:txBody>
                  <a:tcPr/>
                </a:tc>
                <a:tc>
                  <a:txBody>
                    <a:bodyPr/>
                    <a:lstStyle/>
                    <a:p>
                      <a:r>
                        <a:rPr lang="en-US" sz="2400"/>
                        <a:t>N</a:t>
                      </a:r>
                    </a:p>
                  </a:txBody>
                  <a:tcPr/>
                </a:tc>
                <a:tc>
                  <a:txBody>
                    <a:bodyPr/>
                    <a:lstStyle/>
                    <a:p>
                      <a:endParaRPr lang="en-US"/>
                    </a:p>
                  </a:txBody>
                  <a:tcPr/>
                </a:tc>
                <a:extLst>
                  <a:ext uri="{0D108BD9-81ED-4DB2-BD59-A6C34878D82A}">
                    <a16:rowId xmlns:a16="http://schemas.microsoft.com/office/drawing/2014/main" val="1307524904"/>
                  </a:ext>
                </a:extLst>
              </a:tr>
            </a:tbl>
          </a:graphicData>
        </a:graphic>
      </p:graphicFrame>
      <p:sp>
        <p:nvSpPr>
          <p:cNvPr id="8" name="Rectangle 7">
            <a:extLst>
              <a:ext uri="{FF2B5EF4-FFF2-40B4-BE49-F238E27FC236}">
                <a16:creationId xmlns:a16="http://schemas.microsoft.com/office/drawing/2014/main" id="{3FAC92ED-F39E-485E-B734-BA2FA23938DF}"/>
              </a:ext>
            </a:extLst>
          </p:cNvPr>
          <p:cNvSpPr/>
          <p:nvPr/>
        </p:nvSpPr>
        <p:spPr>
          <a:xfrm>
            <a:off x="8035183" y="6121800"/>
            <a:ext cx="8021053" cy="246221"/>
          </a:xfrm>
          <a:prstGeom prst="rect">
            <a:avLst/>
          </a:prstGeom>
        </p:spPr>
        <p:txBody>
          <a:bodyPr wrap="square">
            <a:spAutoFit/>
          </a:bodyPr>
          <a:lstStyle/>
          <a:p>
            <a:r>
              <a:rPr lang="en-GB" sz="1000"/>
              <a:t>This image is sourced from stock images in PowerPoint online. </a:t>
            </a:r>
          </a:p>
        </p:txBody>
      </p:sp>
      <p:sp>
        <p:nvSpPr>
          <p:cNvPr id="10" name="Footer Placeholder 2">
            <a:extLst>
              <a:ext uri="{FF2B5EF4-FFF2-40B4-BE49-F238E27FC236}">
                <a16:creationId xmlns:a16="http://schemas.microsoft.com/office/drawing/2014/main" id="{DF96B245-385F-DCC5-62EF-C9BE434C3FAB}"/>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pic>
        <p:nvPicPr>
          <p:cNvPr id="4" name="Graphic 3" descr="Thought outline">
            <a:extLst>
              <a:ext uri="{FF2B5EF4-FFF2-40B4-BE49-F238E27FC236}">
                <a16:creationId xmlns:a16="http://schemas.microsoft.com/office/drawing/2014/main" id="{941F9D2C-70B9-E71B-CC57-3559BAE2D5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81078" y="3973541"/>
            <a:ext cx="2179607" cy="2136475"/>
          </a:xfrm>
          <a:prstGeom prst="rect">
            <a:avLst/>
          </a:prstGeom>
        </p:spPr>
      </p:pic>
    </p:spTree>
    <p:extLst>
      <p:ext uri="{BB962C8B-B14F-4D97-AF65-F5344CB8AC3E}">
        <p14:creationId xmlns:p14="http://schemas.microsoft.com/office/powerpoint/2010/main" val="602346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AC1146-EF34-DDD7-0A75-1DB39439F94E}"/>
              </a:ext>
            </a:extLst>
          </p:cNvPr>
          <p:cNvSpPr>
            <a:spLocks noGrp="1"/>
          </p:cNvSpPr>
          <p:nvPr>
            <p:ph type="sldNum" sz="quarter" idx="11"/>
          </p:nvPr>
        </p:nvSpPr>
        <p:spPr/>
        <p:txBody>
          <a:bodyPr/>
          <a:lstStyle/>
          <a:p>
            <a:fld id="{DA2C159E-F13C-4A85-9A41-E7669D3E0D70}" type="slidenum">
              <a:rPr lang="en-GB" smtClean="0"/>
              <a:pPr/>
              <a:t>13</a:t>
            </a:fld>
            <a:endParaRPr lang="en-GB"/>
          </a:p>
        </p:txBody>
      </p:sp>
      <p:sp>
        <p:nvSpPr>
          <p:cNvPr id="3" name="Title 2">
            <a:extLst>
              <a:ext uri="{FF2B5EF4-FFF2-40B4-BE49-F238E27FC236}">
                <a16:creationId xmlns:a16="http://schemas.microsoft.com/office/drawing/2014/main" id="{9ECD19B1-3517-3BB1-B350-18B2E49747BB}"/>
              </a:ext>
            </a:extLst>
          </p:cNvPr>
          <p:cNvSpPr>
            <a:spLocks noGrp="1"/>
          </p:cNvSpPr>
          <p:nvPr>
            <p:ph type="title"/>
          </p:nvPr>
        </p:nvSpPr>
        <p:spPr>
          <a:xfrm>
            <a:off x="605210" y="478159"/>
            <a:ext cx="11032385" cy="932567"/>
          </a:xfrm>
        </p:spPr>
        <p:txBody>
          <a:bodyPr>
            <a:noAutofit/>
          </a:bodyPr>
          <a:lstStyle/>
          <a:p>
            <a:pPr>
              <a:lnSpc>
                <a:spcPct val="120000"/>
              </a:lnSpc>
            </a:pPr>
            <a:r>
              <a:rPr lang="en-US" sz="3200" dirty="0">
                <a:latin typeface="Arial" panose="020B0604020202020204" pitchFamily="34" charset="0"/>
                <a:cs typeface="Arial" panose="020B0604020202020204" pitchFamily="34" charset="0"/>
              </a:rPr>
              <a:t>What holistic skills are required for the process of the OAP cycle? Consider </a:t>
            </a:r>
            <a:r>
              <a:rPr lang="en-US" sz="3200" dirty="0" err="1">
                <a:latin typeface="Arial" panose="020B0604020202020204" pitchFamily="34" charset="0"/>
                <a:cs typeface="Arial" panose="020B0604020202020204" pitchFamily="34" charset="0"/>
              </a:rPr>
              <a:t>maths</a:t>
            </a:r>
            <a:r>
              <a:rPr lang="en-US" sz="3200" dirty="0">
                <a:latin typeface="Arial" panose="020B0604020202020204" pitchFamily="34" charset="0"/>
                <a:cs typeface="Arial" panose="020B0604020202020204" pitchFamily="34" charset="0"/>
              </a:rPr>
              <a:t>, English and digital skills</a:t>
            </a:r>
          </a:p>
        </p:txBody>
      </p:sp>
      <p:sp>
        <p:nvSpPr>
          <p:cNvPr id="4" name="Text Placeholder 3">
            <a:extLst>
              <a:ext uri="{FF2B5EF4-FFF2-40B4-BE49-F238E27FC236}">
                <a16:creationId xmlns:a16="http://schemas.microsoft.com/office/drawing/2014/main" id="{5EFC8985-FCAC-3C9B-9AFB-9E25175B8C83}"/>
              </a:ext>
            </a:extLst>
          </p:cNvPr>
          <p:cNvSpPr>
            <a:spLocks noGrp="1"/>
          </p:cNvSpPr>
          <p:nvPr>
            <p:ph type="body" sz="quarter" idx="12"/>
          </p:nvPr>
        </p:nvSpPr>
        <p:spPr>
          <a:xfrm>
            <a:off x="605210" y="1769049"/>
            <a:ext cx="3207350" cy="4701458"/>
          </a:xfrm>
        </p:spPr>
        <p:txBody>
          <a:bodyPr vert="horz" lIns="0" tIns="0" rIns="0" bIns="0" rtlCol="0" anchor="t">
            <a:noAutofit/>
          </a:bodyPr>
          <a:lstStyle/>
          <a:p>
            <a:pPr>
              <a:lnSpc>
                <a:spcPct val="120000"/>
              </a:lnSpc>
            </a:pPr>
            <a:r>
              <a:rPr lang="en-US" sz="2400" b="1" dirty="0">
                <a:latin typeface="Arial" panose="020B0604020202020204" pitchFamily="34" charset="0"/>
                <a:cs typeface="Arial" panose="020B0604020202020204" pitchFamily="34" charset="0"/>
              </a:rPr>
              <a:t>Observation</a:t>
            </a:r>
          </a:p>
          <a:p>
            <a:pPr marL="285750" indent="-285750">
              <a:lnSpc>
                <a:spcPct val="120000"/>
              </a:lnSpc>
              <a:buChar char="•"/>
            </a:pPr>
            <a:r>
              <a:rPr lang="en-US" sz="2400" dirty="0">
                <a:latin typeface="Arial" panose="020B0604020202020204" pitchFamily="34" charset="0"/>
                <a:cs typeface="Arial" panose="020B0604020202020204" pitchFamily="34" charset="0"/>
              </a:rPr>
              <a:t>Objectivity </a:t>
            </a:r>
          </a:p>
          <a:p>
            <a:pPr marL="285750" indent="-285750">
              <a:lnSpc>
                <a:spcPct val="120000"/>
              </a:lnSpc>
              <a:buChar char="•"/>
            </a:pPr>
            <a:r>
              <a:rPr lang="en-US" sz="2400" dirty="0">
                <a:latin typeface="Arial" panose="020B0604020202020204" pitchFamily="34" charset="0"/>
                <a:cs typeface="Arial" panose="020B0604020202020204" pitchFamily="34" charset="0"/>
              </a:rPr>
              <a:t>Discretion</a:t>
            </a:r>
          </a:p>
          <a:p>
            <a:pPr marL="285750" indent="-285750">
              <a:lnSpc>
                <a:spcPct val="120000"/>
              </a:lnSpc>
              <a:buChar char="•"/>
            </a:pPr>
            <a:r>
              <a:rPr lang="en-US" sz="2400" dirty="0">
                <a:latin typeface="Arial" panose="020B0604020202020204" pitchFamily="34" charset="0"/>
                <a:cs typeface="Arial" panose="020B0604020202020204" pitchFamily="34" charset="0"/>
              </a:rPr>
              <a:t>Concise writing</a:t>
            </a:r>
          </a:p>
          <a:p>
            <a:pPr marL="285750" indent="-285750">
              <a:lnSpc>
                <a:spcPct val="120000"/>
              </a:lnSpc>
              <a:buChar char="•"/>
            </a:pPr>
            <a:r>
              <a:rPr lang="en-US" sz="2400" dirty="0">
                <a:latin typeface="Arial" panose="020B0604020202020204" pitchFamily="34" charset="0"/>
                <a:cs typeface="Arial" panose="020B0604020202020204" pitchFamily="34" charset="0"/>
              </a:rPr>
              <a:t>Listening </a:t>
            </a:r>
          </a:p>
          <a:p>
            <a:pPr marL="285750" indent="-285750">
              <a:lnSpc>
                <a:spcPct val="120000"/>
              </a:lnSpc>
              <a:buChar char="•"/>
            </a:pPr>
            <a:r>
              <a:rPr lang="en-US" sz="2400" dirty="0">
                <a:latin typeface="Arial" panose="020B0604020202020204" pitchFamily="34" charset="0"/>
                <a:cs typeface="Arial" panose="020B0604020202020204" pitchFamily="34" charset="0"/>
              </a:rPr>
              <a:t>Professionalism </a:t>
            </a:r>
          </a:p>
          <a:p>
            <a:pPr marL="285750" indent="-285750">
              <a:lnSpc>
                <a:spcPct val="120000"/>
              </a:lnSpc>
              <a:buChar char="•"/>
            </a:pPr>
            <a:r>
              <a:rPr lang="en-US" sz="2400" dirty="0">
                <a:latin typeface="Arial" panose="020B0604020202020204" pitchFamily="34" charset="0"/>
                <a:cs typeface="Arial" panose="020B0604020202020204" pitchFamily="34" charset="0"/>
              </a:rPr>
              <a:t>Neat writing</a:t>
            </a:r>
          </a:p>
          <a:p>
            <a:pPr marL="285750" indent="-285750">
              <a:lnSpc>
                <a:spcPct val="120000"/>
              </a:lnSpc>
              <a:buChar char="•"/>
            </a:pPr>
            <a:r>
              <a:rPr lang="en-US" sz="2400" dirty="0">
                <a:latin typeface="Arial" panose="020B0604020202020204" pitchFamily="34" charset="0"/>
                <a:cs typeface="Arial" panose="020B0604020202020204" pitchFamily="34" charset="0"/>
              </a:rPr>
              <a:t>Digital skills </a:t>
            </a:r>
          </a:p>
          <a:p>
            <a:pPr marL="285750" indent="-285750">
              <a:lnSpc>
                <a:spcPct val="120000"/>
              </a:lnSpc>
              <a:buChar char="•"/>
            </a:pPr>
            <a:r>
              <a:rPr lang="en-US" sz="2400" dirty="0">
                <a:latin typeface="Arial" panose="020B0604020202020204" pitchFamily="34" charset="0"/>
                <a:cs typeface="Arial" panose="020B0604020202020204" pitchFamily="34" charset="0"/>
              </a:rPr>
              <a:t>Listening and recording </a:t>
            </a:r>
          </a:p>
          <a:p>
            <a:pPr>
              <a:lnSpc>
                <a:spcPct val="120000"/>
              </a:lnSpc>
            </a:pPr>
            <a:endParaRPr lang="en-US" sz="2000" dirty="0">
              <a:cs typeface="Arial"/>
            </a:endParaRPr>
          </a:p>
        </p:txBody>
      </p:sp>
      <p:sp>
        <p:nvSpPr>
          <p:cNvPr id="7" name="Text Placeholder 3">
            <a:extLst>
              <a:ext uri="{FF2B5EF4-FFF2-40B4-BE49-F238E27FC236}">
                <a16:creationId xmlns:a16="http://schemas.microsoft.com/office/drawing/2014/main" id="{1097ED67-0E76-B20F-9D10-75BCFD2B41C1}"/>
              </a:ext>
            </a:extLst>
          </p:cNvPr>
          <p:cNvSpPr txBox="1">
            <a:spLocks/>
          </p:cNvSpPr>
          <p:nvPr/>
        </p:nvSpPr>
        <p:spPr>
          <a:xfrm>
            <a:off x="3728875" y="1860859"/>
            <a:ext cx="3414750" cy="4701458"/>
          </a:xfrm>
          <a:prstGeom prst="rect">
            <a:avLst/>
          </a:prstGeom>
        </p:spPr>
        <p:txBody>
          <a:bodyPr vert="horz" lIns="0" tIns="0" rIns="0" bIns="0" rtlCol="0" anchor="t">
            <a:noAutofit/>
          </a:bodyPr>
          <a:lstStyle>
            <a:lvl1pPr marL="0" indent="0" algn="l" defTabSz="914400" rtl="0" eaLnBrk="1" latinLnBrk="0" hangingPunct="1">
              <a:lnSpc>
                <a:spcPts val="3733"/>
              </a:lnSpc>
              <a:spcBef>
                <a:spcPts val="0"/>
              </a:spcBef>
              <a:buFont typeface="Arial" panose="020B0604020202020204" pitchFamily="34" charset="0"/>
              <a:buNone/>
              <a:defRPr sz="3600" kern="1200">
                <a:solidFill>
                  <a:schemeClr val="tx1"/>
                </a:solidFill>
                <a:latin typeface="+mn-lt"/>
                <a:ea typeface="+mn-ea"/>
                <a:cs typeface="+mn-cs"/>
              </a:defRPr>
            </a:lvl1pPr>
            <a:lvl2pPr marL="359991" indent="-359991" algn="l" defTabSz="914400" rtl="0" eaLnBrk="1" latinLnBrk="0" hangingPunct="1">
              <a:lnSpc>
                <a:spcPts val="3733"/>
              </a:lnSpc>
              <a:spcBef>
                <a:spcPts val="0"/>
              </a:spcBef>
              <a:buFont typeface="Arial" panose="020B0604020202020204" pitchFamily="34" charset="0"/>
              <a:buChar char="–"/>
              <a:defRPr sz="3600" kern="1200">
                <a:solidFill>
                  <a:schemeClr val="tx1"/>
                </a:solidFill>
                <a:latin typeface="+mn-lt"/>
                <a:ea typeface="+mn-ea"/>
                <a:cs typeface="+mn-cs"/>
              </a:defRPr>
            </a:lvl2pPr>
            <a:lvl3pPr marL="719982" indent="-359991" algn="l" defTabSz="914400" rtl="0" eaLnBrk="1" latinLnBrk="0" hangingPunct="1">
              <a:lnSpc>
                <a:spcPts val="3733"/>
              </a:lnSpc>
              <a:spcBef>
                <a:spcPct val="20000"/>
              </a:spcBef>
              <a:buFont typeface="Arial" panose="020B0604020202020204" pitchFamily="34" charset="0"/>
              <a:buChar char="•"/>
              <a:defRPr sz="3600" kern="1200">
                <a:solidFill>
                  <a:schemeClr val="tx1"/>
                </a:solidFill>
                <a:latin typeface="+mn-lt"/>
                <a:ea typeface="+mn-ea"/>
                <a:cs typeface="+mn-cs"/>
              </a:defRPr>
            </a:lvl3pPr>
            <a:lvl4pPr marL="1079973" indent="-359991" algn="l" defTabSz="914400" rtl="0" eaLnBrk="1" latinLnBrk="0" hangingPunct="1">
              <a:lnSpc>
                <a:spcPts val="3733"/>
              </a:lnSpc>
              <a:spcBef>
                <a:spcPct val="20000"/>
              </a:spcBef>
              <a:buFont typeface="Arial" panose="020B0604020202020204" pitchFamily="34" charset="0"/>
              <a:buChar char="–"/>
              <a:defRPr sz="3600" kern="1200">
                <a:solidFill>
                  <a:schemeClr val="tx1"/>
                </a:solidFill>
                <a:latin typeface="+mn-lt"/>
                <a:ea typeface="+mn-ea"/>
                <a:cs typeface="+mn-cs"/>
              </a:defRPr>
            </a:lvl4pPr>
            <a:lvl5pPr marL="1439964" indent="-359991" algn="l" defTabSz="914400" rtl="0" eaLnBrk="1" latinLnBrk="0" hangingPunct="1">
              <a:lnSpc>
                <a:spcPts val="3733"/>
              </a:lnSpc>
              <a:spcBef>
                <a:spcPct val="20000"/>
              </a:spcBef>
              <a:buFont typeface="Arial" panose="020B0604020202020204" pitchFamily="34" charset="0"/>
              <a:buChar char="»"/>
              <a:defRPr sz="3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en-US" sz="2400" b="1" dirty="0">
                <a:latin typeface="Arial" panose="020B0604020202020204" pitchFamily="34" charset="0"/>
                <a:cs typeface="Arial" panose="020B0604020202020204" pitchFamily="34" charset="0"/>
              </a:rPr>
              <a:t>Assessment</a:t>
            </a:r>
            <a:endParaRPr lang="en-US" sz="2400" dirty="0">
              <a:latin typeface="Arial" panose="020B0604020202020204" pitchFamily="34" charset="0"/>
              <a:cs typeface="Arial" panose="020B0604020202020204" pitchFamily="34" charset="0"/>
            </a:endParaRPr>
          </a:p>
          <a:p>
            <a:pPr marL="285750" indent="-285750">
              <a:lnSpc>
                <a:spcPct val="120000"/>
              </a:lnSpc>
              <a:buChar char="•"/>
            </a:pPr>
            <a:r>
              <a:rPr lang="en-US" sz="2400" dirty="0">
                <a:latin typeface="Arial" panose="020B0604020202020204" pitchFamily="34" charset="0"/>
                <a:cs typeface="Arial" panose="020B0604020202020204" pitchFamily="34" charset="0"/>
              </a:rPr>
              <a:t>Analytical thinking </a:t>
            </a:r>
          </a:p>
          <a:p>
            <a:pPr marL="285750" indent="-285750">
              <a:lnSpc>
                <a:spcPct val="120000"/>
              </a:lnSpc>
              <a:buChar char="•"/>
            </a:pPr>
            <a:r>
              <a:rPr lang="en-US" sz="2400" dirty="0">
                <a:latin typeface="Arial" panose="020B0604020202020204" pitchFamily="34" charset="0"/>
                <a:cs typeface="Arial" panose="020B0604020202020204" pitchFamily="34" charset="0"/>
              </a:rPr>
              <a:t>Literacy skills, like reading and comprehension of Birth to 5 Matters (2023) </a:t>
            </a:r>
          </a:p>
          <a:p>
            <a:pPr marL="285750" indent="-285750">
              <a:lnSpc>
                <a:spcPct val="120000"/>
              </a:lnSpc>
              <a:buChar char="•"/>
            </a:pPr>
            <a:r>
              <a:rPr lang="en-US" sz="2400" dirty="0">
                <a:latin typeface="Arial" panose="020B0604020202020204" pitchFamily="34" charset="0"/>
                <a:cs typeface="Arial" panose="020B0604020202020204" pitchFamily="34" charset="0"/>
              </a:rPr>
              <a:t>Recording of information </a:t>
            </a:r>
          </a:p>
          <a:p>
            <a:pPr marL="285750" indent="-285750">
              <a:lnSpc>
                <a:spcPct val="120000"/>
              </a:lnSpc>
              <a:buChar char="•"/>
            </a:pPr>
            <a:r>
              <a:rPr lang="en-US" sz="2400" dirty="0">
                <a:latin typeface="Arial" panose="020B0604020202020204" pitchFamily="34" charset="0"/>
                <a:cs typeface="Arial" panose="020B0604020202020204" pitchFamily="34" charset="0"/>
              </a:rPr>
              <a:t>Communication skills </a:t>
            </a:r>
          </a:p>
          <a:p>
            <a:pPr marL="285750" indent="-285750">
              <a:lnSpc>
                <a:spcPct val="120000"/>
              </a:lnSpc>
              <a:buChar char="•"/>
            </a:pPr>
            <a:endParaRPr lang="en-US" sz="2000" dirty="0">
              <a:cs typeface="Arial"/>
            </a:endParaRPr>
          </a:p>
          <a:p>
            <a:pPr>
              <a:lnSpc>
                <a:spcPct val="120000"/>
              </a:lnSpc>
            </a:pPr>
            <a:endParaRPr lang="en-US" sz="2000" dirty="0">
              <a:cs typeface="Arial"/>
            </a:endParaRPr>
          </a:p>
          <a:p>
            <a:pPr>
              <a:lnSpc>
                <a:spcPct val="120000"/>
              </a:lnSpc>
            </a:pPr>
            <a:endParaRPr lang="en-US" sz="2000" dirty="0">
              <a:cs typeface="Arial"/>
            </a:endParaRPr>
          </a:p>
        </p:txBody>
      </p:sp>
      <p:sp>
        <p:nvSpPr>
          <p:cNvPr id="9" name="Text Placeholder 3">
            <a:extLst>
              <a:ext uri="{FF2B5EF4-FFF2-40B4-BE49-F238E27FC236}">
                <a16:creationId xmlns:a16="http://schemas.microsoft.com/office/drawing/2014/main" id="{C3986014-A1D5-4219-0D5E-061D8EC28E96}"/>
              </a:ext>
            </a:extLst>
          </p:cNvPr>
          <p:cNvSpPr txBox="1">
            <a:spLocks/>
          </p:cNvSpPr>
          <p:nvPr/>
        </p:nvSpPr>
        <p:spPr>
          <a:xfrm>
            <a:off x="7487861" y="1624031"/>
            <a:ext cx="4080553" cy="4289526"/>
          </a:xfrm>
          <a:prstGeom prst="rect">
            <a:avLst/>
          </a:prstGeom>
        </p:spPr>
        <p:txBody>
          <a:bodyPr vert="horz" lIns="0" tIns="0" rIns="0" bIns="0" rtlCol="0" anchor="t">
            <a:noAutofit/>
          </a:bodyPr>
          <a:lstStyle>
            <a:lvl1pPr marL="0" indent="0" algn="l" defTabSz="914400" rtl="0" eaLnBrk="1" latinLnBrk="0" hangingPunct="1">
              <a:lnSpc>
                <a:spcPts val="3733"/>
              </a:lnSpc>
              <a:spcBef>
                <a:spcPts val="0"/>
              </a:spcBef>
              <a:buFont typeface="Arial" panose="020B0604020202020204" pitchFamily="34" charset="0"/>
              <a:buNone/>
              <a:defRPr sz="3600" kern="1200">
                <a:solidFill>
                  <a:schemeClr val="tx1"/>
                </a:solidFill>
                <a:latin typeface="+mn-lt"/>
                <a:ea typeface="+mn-ea"/>
                <a:cs typeface="+mn-cs"/>
              </a:defRPr>
            </a:lvl1pPr>
            <a:lvl2pPr marL="359991" indent="-359991" algn="l" defTabSz="914400" rtl="0" eaLnBrk="1" latinLnBrk="0" hangingPunct="1">
              <a:lnSpc>
                <a:spcPts val="3733"/>
              </a:lnSpc>
              <a:spcBef>
                <a:spcPts val="0"/>
              </a:spcBef>
              <a:buFont typeface="Arial" panose="020B0604020202020204" pitchFamily="34" charset="0"/>
              <a:buChar char="–"/>
              <a:defRPr sz="3600" kern="1200">
                <a:solidFill>
                  <a:schemeClr val="tx1"/>
                </a:solidFill>
                <a:latin typeface="+mn-lt"/>
                <a:ea typeface="+mn-ea"/>
                <a:cs typeface="+mn-cs"/>
              </a:defRPr>
            </a:lvl2pPr>
            <a:lvl3pPr marL="719982" indent="-359991" algn="l" defTabSz="914400" rtl="0" eaLnBrk="1" latinLnBrk="0" hangingPunct="1">
              <a:lnSpc>
                <a:spcPts val="3733"/>
              </a:lnSpc>
              <a:spcBef>
                <a:spcPct val="20000"/>
              </a:spcBef>
              <a:buFont typeface="Arial" panose="020B0604020202020204" pitchFamily="34" charset="0"/>
              <a:buChar char="•"/>
              <a:defRPr sz="3600" kern="1200">
                <a:solidFill>
                  <a:schemeClr val="tx1"/>
                </a:solidFill>
                <a:latin typeface="+mn-lt"/>
                <a:ea typeface="+mn-ea"/>
                <a:cs typeface="+mn-cs"/>
              </a:defRPr>
            </a:lvl3pPr>
            <a:lvl4pPr marL="1079973" indent="-359991" algn="l" defTabSz="914400" rtl="0" eaLnBrk="1" latinLnBrk="0" hangingPunct="1">
              <a:lnSpc>
                <a:spcPts val="3733"/>
              </a:lnSpc>
              <a:spcBef>
                <a:spcPct val="20000"/>
              </a:spcBef>
              <a:buFont typeface="Arial" panose="020B0604020202020204" pitchFamily="34" charset="0"/>
              <a:buChar char="–"/>
              <a:defRPr sz="3600" kern="1200">
                <a:solidFill>
                  <a:schemeClr val="tx1"/>
                </a:solidFill>
                <a:latin typeface="+mn-lt"/>
                <a:ea typeface="+mn-ea"/>
                <a:cs typeface="+mn-cs"/>
              </a:defRPr>
            </a:lvl4pPr>
            <a:lvl5pPr marL="1439964" indent="-359991" algn="l" defTabSz="914400" rtl="0" eaLnBrk="1" latinLnBrk="0" hangingPunct="1">
              <a:lnSpc>
                <a:spcPts val="3733"/>
              </a:lnSpc>
              <a:spcBef>
                <a:spcPct val="20000"/>
              </a:spcBef>
              <a:buFont typeface="Arial" panose="020B0604020202020204" pitchFamily="34" charset="0"/>
              <a:buChar char="»"/>
              <a:defRPr sz="3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en-US" sz="2400" b="1" dirty="0">
                <a:latin typeface="Arial" panose="020B0604020202020204" pitchFamily="34" charset="0"/>
                <a:cs typeface="Arial" panose="020B0604020202020204" pitchFamily="34" charset="0"/>
              </a:rPr>
              <a:t>Planning</a:t>
            </a:r>
            <a:endParaRPr lang="en-US" sz="2400"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en-US" sz="2400" dirty="0">
                <a:latin typeface="Arial" panose="020B0604020202020204" pitchFamily="34" charset="0"/>
                <a:cs typeface="Arial" panose="020B0604020202020204" pitchFamily="34" charset="0"/>
              </a:rPr>
              <a:t>Knowledge of the child’s needs and interests </a:t>
            </a:r>
          </a:p>
          <a:p>
            <a:pPr marL="342900" indent="-342900">
              <a:lnSpc>
                <a:spcPct val="120000"/>
              </a:lnSpc>
              <a:buFont typeface="Arial" panose="020B0604020202020204" pitchFamily="34" charset="0"/>
              <a:buChar char="•"/>
            </a:pPr>
            <a:r>
              <a:rPr lang="en-US" sz="2400" dirty="0">
                <a:latin typeface="Arial" panose="020B0604020202020204" pitchFamily="34" charset="0"/>
                <a:cs typeface="Arial" panose="020B0604020202020204" pitchFamily="34" charset="0"/>
              </a:rPr>
              <a:t>Knowledge of developmental milestones (for example, Birth to 5 Matters, 2023)</a:t>
            </a:r>
          </a:p>
          <a:p>
            <a:pPr marL="342900" indent="-342900">
              <a:lnSpc>
                <a:spcPct val="120000"/>
              </a:lnSpc>
              <a:buFont typeface="Arial" panose="020B0604020202020204" pitchFamily="34" charset="0"/>
              <a:buChar char="•"/>
            </a:pPr>
            <a:r>
              <a:rPr lang="en-US" sz="2400" dirty="0">
                <a:latin typeface="Arial" panose="020B0604020202020204" pitchFamily="34" charset="0"/>
                <a:cs typeface="Arial" panose="020B0604020202020204" pitchFamily="34" charset="0"/>
              </a:rPr>
              <a:t>Mathematical thinking </a:t>
            </a:r>
          </a:p>
          <a:p>
            <a:pPr marL="342900" indent="-342900">
              <a:lnSpc>
                <a:spcPct val="120000"/>
              </a:lnSpc>
              <a:buFont typeface="Arial" panose="020B0604020202020204" pitchFamily="34" charset="0"/>
              <a:buChar char="•"/>
            </a:pPr>
            <a:r>
              <a:rPr lang="en-US" sz="2400" dirty="0">
                <a:latin typeface="Arial" panose="020B0604020202020204" pitchFamily="34" charset="0"/>
                <a:cs typeface="Arial" panose="020B0604020202020204" pitchFamily="34" charset="0"/>
              </a:rPr>
              <a:t>Digital skills </a:t>
            </a:r>
          </a:p>
          <a:p>
            <a:pPr marL="342900" indent="-342900">
              <a:lnSpc>
                <a:spcPct val="120000"/>
              </a:lnSpc>
              <a:buFont typeface="Arial" panose="020B0604020202020204" pitchFamily="34" charset="0"/>
              <a:buChar char="•"/>
            </a:pPr>
            <a:r>
              <a:rPr lang="en-US" sz="2400" dirty="0">
                <a:latin typeface="Arial" panose="020B0604020202020204" pitchFamily="34" charset="0"/>
                <a:cs typeface="Arial" panose="020B0604020202020204" pitchFamily="34" charset="0"/>
              </a:rPr>
              <a:t>Literacy skills </a:t>
            </a:r>
          </a:p>
          <a:p>
            <a:pPr marL="342900" indent="-342900">
              <a:lnSpc>
                <a:spcPct val="120000"/>
              </a:lnSpc>
              <a:buFont typeface="Arial" panose="020B0604020202020204" pitchFamily="34" charset="0"/>
              <a:buChar char="•"/>
            </a:pPr>
            <a:r>
              <a:rPr lang="en-US" sz="2400" dirty="0">
                <a:latin typeface="Arial" panose="020B0604020202020204" pitchFamily="34" charset="0"/>
                <a:cs typeface="Arial" panose="020B0604020202020204" pitchFamily="34" charset="0"/>
              </a:rPr>
              <a:t>Creativity </a:t>
            </a:r>
          </a:p>
          <a:p>
            <a:pPr marL="342900" indent="-342900">
              <a:lnSpc>
                <a:spcPct val="12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Time management </a:t>
            </a:r>
          </a:p>
          <a:p>
            <a:pPr>
              <a:lnSpc>
                <a:spcPct val="120000"/>
              </a:lnSpc>
            </a:pPr>
            <a:endParaRPr lang="en-US" sz="2000" dirty="0">
              <a:cs typeface="Arial"/>
            </a:endParaRPr>
          </a:p>
          <a:p>
            <a:pPr>
              <a:lnSpc>
                <a:spcPct val="120000"/>
              </a:lnSpc>
            </a:pPr>
            <a:endParaRPr lang="en-US" sz="2000" dirty="0">
              <a:cs typeface="Arial"/>
            </a:endParaRPr>
          </a:p>
        </p:txBody>
      </p:sp>
      <p:sp>
        <p:nvSpPr>
          <p:cNvPr id="10" name="Footer Placeholder 2">
            <a:extLst>
              <a:ext uri="{FF2B5EF4-FFF2-40B4-BE49-F238E27FC236}">
                <a16:creationId xmlns:a16="http://schemas.microsoft.com/office/drawing/2014/main" id="{11339586-6E21-5322-2A1E-6322358A770F}"/>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5615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4B66-8ECF-98A2-AF29-1C51ED7D9383}"/>
              </a:ext>
            </a:extLst>
          </p:cNvPr>
          <p:cNvSpPr>
            <a:spLocks noGrp="1"/>
          </p:cNvSpPr>
          <p:nvPr>
            <p:ph type="title"/>
          </p:nvPr>
        </p:nvSpPr>
        <p:spPr/>
        <p:txBody>
          <a:bodyPr>
            <a:normAutofit/>
          </a:bodyPr>
          <a:lstStyle/>
          <a:p>
            <a:r>
              <a:rPr lang="en-US" sz="3200" dirty="0">
                <a:cs typeface="Arial"/>
              </a:rPr>
              <a:t>Continuous provision</a:t>
            </a:r>
            <a:endParaRPr lang="en-US" sz="3200" dirty="0"/>
          </a:p>
        </p:txBody>
      </p:sp>
      <p:sp>
        <p:nvSpPr>
          <p:cNvPr id="3" name="Text Placeholder 2">
            <a:extLst>
              <a:ext uri="{FF2B5EF4-FFF2-40B4-BE49-F238E27FC236}">
                <a16:creationId xmlns:a16="http://schemas.microsoft.com/office/drawing/2014/main" id="{621B8456-EBD4-C0FA-33D5-8CEB343503A3}"/>
              </a:ext>
            </a:extLst>
          </p:cNvPr>
          <p:cNvSpPr>
            <a:spLocks noGrp="1"/>
          </p:cNvSpPr>
          <p:nvPr>
            <p:ph type="body" sz="quarter" idx="12"/>
          </p:nvPr>
        </p:nvSpPr>
        <p:spPr>
          <a:xfrm>
            <a:off x="185151" y="1805685"/>
            <a:ext cx="11821697" cy="2559232"/>
          </a:xfrm>
          <a:ln>
            <a:solidFill>
              <a:schemeClr val="accent5">
                <a:lumMod val="60000"/>
                <a:lumOff val="40000"/>
              </a:schemeClr>
            </a:solidFill>
          </a:ln>
        </p:spPr>
        <p:txBody>
          <a:bodyPr vert="horz" lIns="0" tIns="0" rIns="0" bIns="0" rtlCol="0" anchor="t">
            <a:noAutofit/>
          </a:bodyPr>
          <a:lstStyle/>
          <a:p>
            <a:pPr>
              <a:lnSpc>
                <a:spcPct val="120000"/>
              </a:lnSpc>
            </a:pPr>
            <a:r>
              <a:rPr lang="en-US" sz="2400" b="0" dirty="0">
                <a:solidFill>
                  <a:srgbClr val="111111"/>
                </a:solidFill>
                <a:ea typeface="+mn-lt"/>
                <a:cs typeface="+mn-lt"/>
              </a:rPr>
              <a:t>Continuous provision provides children the resources to learn independently. It should promote children’s learning and development without direction from an adult. There should be resources and learning areas in the setting that are designed to meet the individual needs of the child and support all seven areas of learning in the EYFS. </a:t>
            </a:r>
            <a:endParaRPr lang="en-US" sz="1200" b="0" dirty="0">
              <a:solidFill>
                <a:srgbClr val="111111"/>
              </a:solidFill>
              <a:ea typeface="+mn-lt"/>
              <a:cs typeface="+mn-lt"/>
            </a:endParaRPr>
          </a:p>
        </p:txBody>
      </p:sp>
      <p:sp>
        <p:nvSpPr>
          <p:cNvPr id="5" name="Slide Number Placeholder 4">
            <a:extLst>
              <a:ext uri="{FF2B5EF4-FFF2-40B4-BE49-F238E27FC236}">
                <a16:creationId xmlns:a16="http://schemas.microsoft.com/office/drawing/2014/main" id="{1C5B1139-7BD8-61C2-FE43-4A500F838A6C}"/>
              </a:ext>
            </a:extLst>
          </p:cNvPr>
          <p:cNvSpPr>
            <a:spLocks noGrp="1"/>
          </p:cNvSpPr>
          <p:nvPr>
            <p:ph type="sldNum" sz="quarter" idx="11"/>
          </p:nvPr>
        </p:nvSpPr>
        <p:spPr/>
        <p:txBody>
          <a:bodyPr/>
          <a:lstStyle/>
          <a:p>
            <a:fld id="{DA2C159E-F13C-4A85-9A41-E7669D3E0D70}" type="slidenum">
              <a:rPr lang="en-GB" smtClean="0"/>
              <a:pPr/>
              <a:t>130</a:t>
            </a:fld>
            <a:endParaRPr lang="en-GB"/>
          </a:p>
        </p:txBody>
      </p:sp>
      <p:sp>
        <p:nvSpPr>
          <p:cNvPr id="8" name="Footer Placeholder 2">
            <a:extLst>
              <a:ext uri="{FF2B5EF4-FFF2-40B4-BE49-F238E27FC236}">
                <a16:creationId xmlns:a16="http://schemas.microsoft.com/office/drawing/2014/main" id="{0B8018A8-3716-3A39-9B23-8DFF3E0D7788}"/>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41014943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4B66-8ECF-98A2-AF29-1C51ED7D9383}"/>
              </a:ext>
            </a:extLst>
          </p:cNvPr>
          <p:cNvSpPr>
            <a:spLocks noGrp="1"/>
          </p:cNvSpPr>
          <p:nvPr>
            <p:ph type="title"/>
          </p:nvPr>
        </p:nvSpPr>
        <p:spPr/>
        <p:txBody>
          <a:bodyPr>
            <a:normAutofit/>
          </a:bodyPr>
          <a:lstStyle/>
          <a:p>
            <a:r>
              <a:rPr lang="en-US" sz="3200" dirty="0">
                <a:cs typeface="Arial"/>
              </a:rPr>
              <a:t>Reading task </a:t>
            </a:r>
            <a:endParaRPr lang="en-US" sz="3200" dirty="0"/>
          </a:p>
        </p:txBody>
      </p:sp>
      <p:sp>
        <p:nvSpPr>
          <p:cNvPr id="5" name="Slide Number Placeholder 4">
            <a:extLst>
              <a:ext uri="{FF2B5EF4-FFF2-40B4-BE49-F238E27FC236}">
                <a16:creationId xmlns:a16="http://schemas.microsoft.com/office/drawing/2014/main" id="{1C5B1139-7BD8-61C2-FE43-4A500F838A6C}"/>
              </a:ext>
            </a:extLst>
          </p:cNvPr>
          <p:cNvSpPr>
            <a:spLocks noGrp="1"/>
          </p:cNvSpPr>
          <p:nvPr>
            <p:ph type="sldNum" sz="quarter" idx="11"/>
          </p:nvPr>
        </p:nvSpPr>
        <p:spPr/>
        <p:txBody>
          <a:bodyPr/>
          <a:lstStyle/>
          <a:p>
            <a:fld id="{DA2C159E-F13C-4A85-9A41-E7669D3E0D70}" type="slidenum">
              <a:rPr lang="en-GB" smtClean="0"/>
              <a:pPr/>
              <a:t>131</a:t>
            </a:fld>
            <a:endParaRPr lang="en-GB"/>
          </a:p>
        </p:txBody>
      </p:sp>
      <p:sp>
        <p:nvSpPr>
          <p:cNvPr id="8" name="TextBox 7">
            <a:extLst>
              <a:ext uri="{FF2B5EF4-FFF2-40B4-BE49-F238E27FC236}">
                <a16:creationId xmlns:a16="http://schemas.microsoft.com/office/drawing/2014/main" id="{FD2C4987-8135-24C8-AC5D-067D26747FD7}"/>
              </a:ext>
            </a:extLst>
          </p:cNvPr>
          <p:cNvSpPr txBox="1"/>
          <p:nvPr/>
        </p:nvSpPr>
        <p:spPr>
          <a:xfrm>
            <a:off x="222652" y="1615272"/>
            <a:ext cx="11598468" cy="2215991"/>
          </a:xfrm>
          <a:prstGeom prst="rect">
            <a:avLst/>
          </a:prstGeom>
          <a:noFill/>
          <a:ln>
            <a:solidFill>
              <a:srgbClr val="00B0F0"/>
            </a:solid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en-US" sz="2400" dirty="0">
              <a:cs typeface="Arial"/>
            </a:endParaRPr>
          </a:p>
          <a:p>
            <a:r>
              <a:rPr lang="en-US" sz="2400" dirty="0">
                <a:cs typeface="Arial"/>
              </a:rPr>
              <a:t>What is continuous provision? </a:t>
            </a:r>
            <a:r>
              <a:rPr lang="en-US" sz="2400" dirty="0">
                <a:ea typeface="+mn-lt"/>
                <a:cs typeface="+mn-lt"/>
                <a:hlinkClick r:id="rId2"/>
              </a:rPr>
              <a:t>What Is Early Years Continuous Provision? - Early Years Careers</a:t>
            </a:r>
            <a:endParaRPr lang="en-US" sz="2400" dirty="0">
              <a:ea typeface="+mn-lt"/>
              <a:cs typeface="+mn-lt"/>
            </a:endParaRPr>
          </a:p>
          <a:p>
            <a:endParaRPr lang="en-US" sz="2400" dirty="0">
              <a:cs typeface="Arial"/>
            </a:endParaRPr>
          </a:p>
          <a:p>
            <a:r>
              <a:rPr lang="en-US" sz="2400" dirty="0">
                <a:cs typeface="Arial"/>
              </a:rPr>
              <a:t>A guide to creating continuous provision </a:t>
            </a:r>
            <a:r>
              <a:rPr lang="en-US" sz="2400" dirty="0">
                <a:latin typeface="Arial" panose="020B0604020202020204" pitchFamily="34" charset="0"/>
                <a:cs typeface="Arial" panose="020B0604020202020204" pitchFamily="34" charset="0"/>
              </a:rPr>
              <a:t>–</a:t>
            </a:r>
            <a:r>
              <a:rPr lang="en-US" sz="2400" dirty="0">
                <a:cs typeface="Arial"/>
              </a:rPr>
              <a:t> </a:t>
            </a:r>
            <a:r>
              <a:rPr lang="en-US" sz="2400" dirty="0">
                <a:ea typeface="+mn-lt"/>
                <a:cs typeface="+mn-lt"/>
                <a:hlinkClick r:id="rId3"/>
              </a:rPr>
              <a:t>A Guide To Creating Continuous Provision - Early Years Careers</a:t>
            </a:r>
            <a:endParaRPr lang="en-US" sz="2400" dirty="0">
              <a:ea typeface="+mn-lt"/>
              <a:cs typeface="+mn-lt"/>
            </a:endParaRPr>
          </a:p>
        </p:txBody>
      </p:sp>
      <p:sp>
        <p:nvSpPr>
          <p:cNvPr id="4" name="Footer Placeholder 2">
            <a:extLst>
              <a:ext uri="{FF2B5EF4-FFF2-40B4-BE49-F238E27FC236}">
                <a16:creationId xmlns:a16="http://schemas.microsoft.com/office/drawing/2014/main" id="{406B8D82-FE35-CD68-F815-4C3793BCD78E}"/>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41351562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5B3DD-14B6-3838-FC6F-4C1F85279565}"/>
              </a:ext>
            </a:extLst>
          </p:cNvPr>
          <p:cNvSpPr>
            <a:spLocks noGrp="1"/>
          </p:cNvSpPr>
          <p:nvPr>
            <p:ph type="title"/>
          </p:nvPr>
        </p:nvSpPr>
        <p:spPr/>
        <p:txBody>
          <a:bodyPr>
            <a:normAutofit/>
          </a:bodyPr>
          <a:lstStyle/>
          <a:p>
            <a:r>
              <a:rPr lang="en-US" sz="3200" dirty="0">
                <a:cs typeface="Arial"/>
              </a:rPr>
              <a:t>Informal observation notes from the activity plan </a:t>
            </a:r>
            <a:endParaRPr lang="en-US" sz="3200" dirty="0"/>
          </a:p>
        </p:txBody>
      </p:sp>
      <p:sp>
        <p:nvSpPr>
          <p:cNvPr id="5" name="Slide Number Placeholder 4">
            <a:extLst>
              <a:ext uri="{FF2B5EF4-FFF2-40B4-BE49-F238E27FC236}">
                <a16:creationId xmlns:a16="http://schemas.microsoft.com/office/drawing/2014/main" id="{C680E614-302D-40BA-2124-F3D7889554D5}"/>
              </a:ext>
            </a:extLst>
          </p:cNvPr>
          <p:cNvSpPr>
            <a:spLocks noGrp="1"/>
          </p:cNvSpPr>
          <p:nvPr>
            <p:ph type="sldNum" sz="quarter" idx="12"/>
          </p:nvPr>
        </p:nvSpPr>
        <p:spPr/>
        <p:txBody>
          <a:bodyPr/>
          <a:lstStyle/>
          <a:p>
            <a:fld id="{DA2C159E-F13C-4A85-9A41-E7669D3E0D70}" type="slidenum">
              <a:rPr lang="en-GB" smtClean="0"/>
              <a:pPr/>
              <a:t>132</a:t>
            </a:fld>
            <a:endParaRPr lang="en-GB"/>
          </a:p>
        </p:txBody>
      </p:sp>
      <p:sp>
        <p:nvSpPr>
          <p:cNvPr id="7" name="TextBox 6">
            <a:extLst>
              <a:ext uri="{FF2B5EF4-FFF2-40B4-BE49-F238E27FC236}">
                <a16:creationId xmlns:a16="http://schemas.microsoft.com/office/drawing/2014/main" id="{77DE95D1-94BE-4FC4-93BE-4580E399E211}"/>
              </a:ext>
            </a:extLst>
          </p:cNvPr>
          <p:cNvSpPr txBox="1"/>
          <p:nvPr/>
        </p:nvSpPr>
        <p:spPr>
          <a:xfrm>
            <a:off x="305188" y="1418776"/>
            <a:ext cx="9799494" cy="4270400"/>
          </a:xfrm>
          <a:prstGeom prst="rect">
            <a:avLst/>
          </a:prstGeom>
          <a:noFill/>
          <a:ln>
            <a:solidFill>
              <a:schemeClr val="accent5">
                <a:lumMod val="60000"/>
                <a:lumOff val="40000"/>
              </a:schemeClr>
            </a:solid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dirty="0">
                <a:cs typeface="Arial"/>
              </a:rPr>
              <a:t>What observation notes have you made during the activity? </a:t>
            </a:r>
          </a:p>
          <a:p>
            <a:endParaRPr lang="en-US" sz="2400" dirty="0">
              <a:cs typeface="Arial"/>
            </a:endParaRPr>
          </a:p>
          <a:p>
            <a:r>
              <a:rPr lang="en-US" sz="2400" dirty="0">
                <a:cs typeface="Arial"/>
              </a:rPr>
              <a:t>What main points have you identified from the activity plan/observation? </a:t>
            </a:r>
          </a:p>
          <a:p>
            <a:endParaRPr lang="en-US" sz="2400" dirty="0">
              <a:cs typeface="Arial"/>
            </a:endParaRPr>
          </a:p>
          <a:p>
            <a:r>
              <a:rPr lang="en-US" sz="2400" dirty="0">
                <a:cs typeface="Arial"/>
              </a:rPr>
              <a:t>What are the child’s next steps? What would you do next for the child?</a:t>
            </a:r>
          </a:p>
          <a:p>
            <a:endParaRPr lang="en-US" sz="2400" dirty="0">
              <a:cs typeface="Arial"/>
            </a:endParaRPr>
          </a:p>
          <a:p>
            <a:r>
              <a:rPr lang="en-US" sz="2400" dirty="0">
                <a:cs typeface="Arial"/>
              </a:rPr>
              <a:t>Are there any other activities that could support the child’s development? </a:t>
            </a:r>
          </a:p>
          <a:p>
            <a:endParaRPr lang="en-US" sz="2400" dirty="0">
              <a:cs typeface="Arial"/>
            </a:endParaRPr>
          </a:p>
          <a:p>
            <a:r>
              <a:rPr lang="en-US" sz="2400" dirty="0">
                <a:cs typeface="Arial"/>
              </a:rPr>
              <a:t>Identify three ways you can provide</a:t>
            </a:r>
            <a:r>
              <a:rPr lang="en-US" sz="2400" b="1" dirty="0">
                <a:cs typeface="Arial"/>
              </a:rPr>
              <a:t> continuous provision</a:t>
            </a:r>
            <a:r>
              <a:rPr lang="en-US" sz="2400" dirty="0">
                <a:cs typeface="Arial"/>
              </a:rPr>
              <a:t> to support the child’s learning and development? </a:t>
            </a:r>
          </a:p>
          <a:p>
            <a:endParaRPr lang="en-US" sz="1350" dirty="0">
              <a:cs typeface="Arial"/>
            </a:endParaRPr>
          </a:p>
        </p:txBody>
      </p:sp>
      <p:sp>
        <p:nvSpPr>
          <p:cNvPr id="10" name="Rectangle 9">
            <a:extLst>
              <a:ext uri="{FF2B5EF4-FFF2-40B4-BE49-F238E27FC236}">
                <a16:creationId xmlns:a16="http://schemas.microsoft.com/office/drawing/2014/main" id="{AA881BE8-D5E9-4821-97C9-BEB1E022D95E}"/>
              </a:ext>
            </a:extLst>
          </p:cNvPr>
          <p:cNvSpPr/>
          <p:nvPr/>
        </p:nvSpPr>
        <p:spPr>
          <a:xfrm>
            <a:off x="7204283" y="6408806"/>
            <a:ext cx="8021053" cy="246221"/>
          </a:xfrm>
          <a:prstGeom prst="rect">
            <a:avLst/>
          </a:prstGeom>
        </p:spPr>
        <p:txBody>
          <a:bodyPr wrap="square">
            <a:spAutoFit/>
          </a:bodyPr>
          <a:lstStyle/>
          <a:p>
            <a:r>
              <a:rPr lang="en-GB" sz="1000"/>
              <a:t>These mages is sourced from stock images in PowerPoint online. </a:t>
            </a:r>
          </a:p>
        </p:txBody>
      </p:sp>
      <p:sp>
        <p:nvSpPr>
          <p:cNvPr id="6" name="Footer Placeholder 2">
            <a:extLst>
              <a:ext uri="{FF2B5EF4-FFF2-40B4-BE49-F238E27FC236}">
                <a16:creationId xmlns:a16="http://schemas.microsoft.com/office/drawing/2014/main" id="{E375574C-25D0-86C0-670C-F58182440FA5}"/>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pic>
        <p:nvPicPr>
          <p:cNvPr id="3" name="Graphic 2" descr="Clipboard with solid fill">
            <a:extLst>
              <a:ext uri="{FF2B5EF4-FFF2-40B4-BE49-F238E27FC236}">
                <a16:creationId xmlns:a16="http://schemas.microsoft.com/office/drawing/2014/main" id="{645B2ECB-A920-9E4B-7DCD-D3CAE48038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41789" y="192190"/>
            <a:ext cx="2050211" cy="2035833"/>
          </a:xfrm>
          <a:prstGeom prst="rect">
            <a:avLst/>
          </a:prstGeom>
        </p:spPr>
      </p:pic>
      <p:pic>
        <p:nvPicPr>
          <p:cNvPr id="4" name="Graphic 3" descr="Eye outline">
            <a:extLst>
              <a:ext uri="{FF2B5EF4-FFF2-40B4-BE49-F238E27FC236}">
                <a16:creationId xmlns:a16="http://schemas.microsoft.com/office/drawing/2014/main" id="{75B36F9A-B021-D8F8-B033-868520D217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67280" y="2587033"/>
            <a:ext cx="1719532" cy="1705154"/>
          </a:xfrm>
          <a:prstGeom prst="rect">
            <a:avLst/>
          </a:prstGeom>
        </p:spPr>
      </p:pic>
    </p:spTree>
    <p:extLst>
      <p:ext uri="{BB962C8B-B14F-4D97-AF65-F5344CB8AC3E}">
        <p14:creationId xmlns:p14="http://schemas.microsoft.com/office/powerpoint/2010/main" val="240598896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BEBD2-5F95-3B6B-264E-3011E05FB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1A49DC-1258-1A3C-3B87-E7E325B00FD0}"/>
              </a:ext>
            </a:extLst>
          </p:cNvPr>
          <p:cNvSpPr>
            <a:spLocks noGrp="1"/>
          </p:cNvSpPr>
          <p:nvPr>
            <p:ph type="ctr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00000"/>
              </a:lnSpc>
            </a:pPr>
            <a:r>
              <a:rPr lang="en-US">
                <a:cs typeface="Arial"/>
              </a:rPr>
              <a:t>14 – Consider how your observation of your activity can be used to plan for larger groups </a:t>
            </a:r>
          </a:p>
        </p:txBody>
      </p:sp>
      <p:sp>
        <p:nvSpPr>
          <p:cNvPr id="3" name="Subtitle 2">
            <a:extLst>
              <a:ext uri="{FF2B5EF4-FFF2-40B4-BE49-F238E27FC236}">
                <a16:creationId xmlns:a16="http://schemas.microsoft.com/office/drawing/2014/main" id="{A5241D1F-4099-8604-8E81-62D6CA7E8866}"/>
              </a:ext>
            </a:extLst>
          </p:cNvPr>
          <p:cNvSpPr>
            <a:spLocks noGrp="1"/>
          </p:cNvSpPr>
          <p:nvPr>
            <p:ph type="subTitle"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a:p>
            <a:r>
              <a:rPr lang="en-US">
                <a:cs typeface="Arial"/>
              </a:rPr>
              <a:t>OAP Cycle Review </a:t>
            </a:r>
            <a:endParaRPr lang="en-US"/>
          </a:p>
        </p:txBody>
      </p:sp>
    </p:spTree>
    <p:extLst>
      <p:ext uri="{BB962C8B-B14F-4D97-AF65-F5344CB8AC3E}">
        <p14:creationId xmlns:p14="http://schemas.microsoft.com/office/powerpoint/2010/main" val="196865475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C4450-10C4-400C-9CC6-70FF4657B7F0}"/>
              </a:ext>
            </a:extLst>
          </p:cNvPr>
          <p:cNvSpPr>
            <a:spLocks noGrp="1"/>
          </p:cNvSpPr>
          <p:nvPr>
            <p:ph type="title"/>
          </p:nvPr>
        </p:nvSpPr>
        <p:spPr/>
        <p:txBody>
          <a:bodyPr>
            <a:normAutofit/>
          </a:bodyPr>
          <a:lstStyle/>
          <a:p>
            <a:r>
              <a:rPr lang="en-US" sz="3200" dirty="0">
                <a:cs typeface="Arial"/>
              </a:rPr>
              <a:t>Lesson objectives </a:t>
            </a:r>
            <a:endParaRPr lang="en-US" sz="3200" dirty="0"/>
          </a:p>
        </p:txBody>
      </p:sp>
      <p:sp>
        <p:nvSpPr>
          <p:cNvPr id="3" name="Text Placeholder 2">
            <a:extLst>
              <a:ext uri="{FF2B5EF4-FFF2-40B4-BE49-F238E27FC236}">
                <a16:creationId xmlns:a16="http://schemas.microsoft.com/office/drawing/2014/main" id="{7AB80508-69E0-B58E-0DFA-428ECDAE7045}"/>
              </a:ext>
            </a:extLst>
          </p:cNvPr>
          <p:cNvSpPr>
            <a:spLocks noGrp="1"/>
          </p:cNvSpPr>
          <p:nvPr>
            <p:ph type="body" sz="quarter" idx="14"/>
          </p:nvPr>
        </p:nvSpPr>
        <p:spPr/>
        <p:txBody>
          <a:bodyPr vert="horz" lIns="0" tIns="0" rIns="0" bIns="0" rtlCol="0" anchor="t">
            <a:normAutofit/>
          </a:bodyPr>
          <a:lstStyle/>
          <a:p>
            <a:pPr marL="342900" indent="-342900">
              <a:lnSpc>
                <a:spcPct val="120000"/>
              </a:lnSpc>
              <a:buChar char="•"/>
            </a:pPr>
            <a:r>
              <a:rPr lang="en-US" sz="2400" b="0" dirty="0" err="1">
                <a:solidFill>
                  <a:schemeClr val="tx1"/>
                </a:solidFill>
                <a:cs typeface="Arial"/>
              </a:rPr>
              <a:t>Summarise</a:t>
            </a:r>
            <a:r>
              <a:rPr lang="en-US" sz="2400" b="0" dirty="0">
                <a:solidFill>
                  <a:schemeClr val="tx1"/>
                </a:solidFill>
                <a:cs typeface="Arial"/>
              </a:rPr>
              <a:t> the next steps for your child based on your formal observation, assessment, observations and reflections from your activity plan. </a:t>
            </a:r>
          </a:p>
          <a:p>
            <a:pPr>
              <a:lnSpc>
                <a:spcPct val="120000"/>
              </a:lnSpc>
            </a:pPr>
            <a:endParaRPr lang="en-US" sz="2400" b="0" dirty="0">
              <a:solidFill>
                <a:schemeClr val="tx1"/>
              </a:solidFill>
              <a:cs typeface="Arial"/>
            </a:endParaRPr>
          </a:p>
          <a:p>
            <a:pPr marL="342900" indent="-342900">
              <a:lnSpc>
                <a:spcPct val="120000"/>
              </a:lnSpc>
              <a:buChar char="•"/>
            </a:pPr>
            <a:r>
              <a:rPr lang="en-US" sz="2400" b="0" dirty="0">
                <a:solidFill>
                  <a:schemeClr val="tx1"/>
                </a:solidFill>
                <a:cs typeface="Arial"/>
              </a:rPr>
              <a:t>Create a tree of interest and development for a small group of children. </a:t>
            </a:r>
          </a:p>
        </p:txBody>
      </p:sp>
      <p:sp>
        <p:nvSpPr>
          <p:cNvPr id="5" name="Slide Number Placeholder 4">
            <a:extLst>
              <a:ext uri="{FF2B5EF4-FFF2-40B4-BE49-F238E27FC236}">
                <a16:creationId xmlns:a16="http://schemas.microsoft.com/office/drawing/2014/main" id="{A4C6A103-A4FA-1002-9FDD-F714CE29F9F0}"/>
              </a:ext>
            </a:extLst>
          </p:cNvPr>
          <p:cNvSpPr>
            <a:spLocks noGrp="1"/>
          </p:cNvSpPr>
          <p:nvPr>
            <p:ph type="sldNum" sz="quarter" idx="12"/>
          </p:nvPr>
        </p:nvSpPr>
        <p:spPr/>
        <p:txBody>
          <a:bodyPr/>
          <a:lstStyle/>
          <a:p>
            <a:fld id="{DA2C159E-F13C-4A85-9A41-E7669D3E0D70}" type="slidenum">
              <a:rPr lang="en-GB" smtClean="0"/>
              <a:pPr/>
              <a:t>134</a:t>
            </a:fld>
            <a:endParaRPr lang="en-GB"/>
          </a:p>
        </p:txBody>
      </p:sp>
      <p:sp>
        <p:nvSpPr>
          <p:cNvPr id="7" name="Footer Placeholder 2">
            <a:extLst>
              <a:ext uri="{FF2B5EF4-FFF2-40B4-BE49-F238E27FC236}">
                <a16:creationId xmlns:a16="http://schemas.microsoft.com/office/drawing/2014/main" id="{BE333824-13CC-E170-8557-7A59313632BC}"/>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6856908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5B3DD-14B6-3838-FC6F-4C1F85279565}"/>
              </a:ext>
            </a:extLst>
          </p:cNvPr>
          <p:cNvSpPr>
            <a:spLocks noGrp="1"/>
          </p:cNvSpPr>
          <p:nvPr>
            <p:ph type="title"/>
          </p:nvPr>
        </p:nvSpPr>
        <p:spPr/>
        <p:txBody>
          <a:bodyPr>
            <a:normAutofit/>
          </a:bodyPr>
          <a:lstStyle/>
          <a:p>
            <a:r>
              <a:rPr lang="en-US" sz="3200" dirty="0">
                <a:cs typeface="Arial"/>
              </a:rPr>
              <a:t>Summary of your OAP and next steps </a:t>
            </a:r>
            <a:endParaRPr lang="en-US" sz="3200" dirty="0"/>
          </a:p>
        </p:txBody>
      </p:sp>
      <p:sp>
        <p:nvSpPr>
          <p:cNvPr id="5" name="Slide Number Placeholder 4">
            <a:extLst>
              <a:ext uri="{FF2B5EF4-FFF2-40B4-BE49-F238E27FC236}">
                <a16:creationId xmlns:a16="http://schemas.microsoft.com/office/drawing/2014/main" id="{C680E614-302D-40BA-2124-F3D7889554D5}"/>
              </a:ext>
            </a:extLst>
          </p:cNvPr>
          <p:cNvSpPr>
            <a:spLocks noGrp="1"/>
          </p:cNvSpPr>
          <p:nvPr>
            <p:ph type="sldNum" sz="quarter" idx="12"/>
          </p:nvPr>
        </p:nvSpPr>
        <p:spPr/>
        <p:txBody>
          <a:bodyPr/>
          <a:lstStyle/>
          <a:p>
            <a:fld id="{DA2C159E-F13C-4A85-9A41-E7669D3E0D70}" type="slidenum">
              <a:rPr lang="en-GB" smtClean="0"/>
              <a:pPr/>
              <a:t>135</a:t>
            </a:fld>
            <a:endParaRPr lang="en-GB"/>
          </a:p>
        </p:txBody>
      </p:sp>
      <p:sp>
        <p:nvSpPr>
          <p:cNvPr id="7" name="TextBox 6">
            <a:extLst>
              <a:ext uri="{FF2B5EF4-FFF2-40B4-BE49-F238E27FC236}">
                <a16:creationId xmlns:a16="http://schemas.microsoft.com/office/drawing/2014/main" id="{77DE95D1-94BE-4FC4-93BE-4580E399E211}"/>
              </a:ext>
            </a:extLst>
          </p:cNvPr>
          <p:cNvSpPr txBox="1"/>
          <p:nvPr/>
        </p:nvSpPr>
        <p:spPr>
          <a:xfrm>
            <a:off x="305188" y="1418776"/>
            <a:ext cx="9799494" cy="5009064"/>
          </a:xfrm>
          <a:prstGeom prst="rect">
            <a:avLst/>
          </a:prstGeom>
          <a:noFill/>
          <a:ln>
            <a:solidFill>
              <a:schemeClr val="accent5">
                <a:lumMod val="60000"/>
                <a:lumOff val="40000"/>
              </a:schemeClr>
            </a:solid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dirty="0">
                <a:cs typeface="Arial"/>
              </a:rPr>
              <a:t>What age range is your child? </a:t>
            </a:r>
            <a:endParaRPr lang="en-US" sz="2400" dirty="0"/>
          </a:p>
          <a:p>
            <a:endParaRPr lang="en-US" sz="2400" dirty="0">
              <a:cs typeface="Arial"/>
            </a:endParaRPr>
          </a:p>
          <a:p>
            <a:r>
              <a:rPr lang="en-US" sz="2400" dirty="0">
                <a:cs typeface="Arial"/>
              </a:rPr>
              <a:t>Based on the formal observation and notes from your informal observations during the activity, what are the child’s next steps in their learning and development? </a:t>
            </a:r>
          </a:p>
          <a:p>
            <a:endParaRPr lang="en-US" sz="2400" dirty="0">
              <a:cs typeface="Arial"/>
            </a:endParaRPr>
          </a:p>
          <a:p>
            <a:r>
              <a:rPr lang="en-US" sz="2400" dirty="0">
                <a:cs typeface="Arial"/>
              </a:rPr>
              <a:t>Based on your reflection of the activity, are there any reflections you need to consider when planning next steps? For example, a child’s interest or focus? Or what they engaged with or what they did not engage with? </a:t>
            </a:r>
          </a:p>
          <a:p>
            <a:endParaRPr lang="en-US" sz="2400" dirty="0">
              <a:cs typeface="Arial"/>
            </a:endParaRPr>
          </a:p>
          <a:p>
            <a:r>
              <a:rPr lang="en-US" sz="2400" dirty="0">
                <a:cs typeface="Arial"/>
              </a:rPr>
              <a:t>Recall three ways you can embed these next steps into continuous provision. </a:t>
            </a:r>
          </a:p>
          <a:p>
            <a:endParaRPr lang="en-US" sz="1350" dirty="0">
              <a:cs typeface="Arial"/>
            </a:endParaRPr>
          </a:p>
        </p:txBody>
      </p:sp>
      <p:sp>
        <p:nvSpPr>
          <p:cNvPr id="10" name="Rectangle 9">
            <a:extLst>
              <a:ext uri="{FF2B5EF4-FFF2-40B4-BE49-F238E27FC236}">
                <a16:creationId xmlns:a16="http://schemas.microsoft.com/office/drawing/2014/main" id="{A9473891-CDE1-4183-BC46-0F86D477DBE6}"/>
              </a:ext>
            </a:extLst>
          </p:cNvPr>
          <p:cNvSpPr/>
          <p:nvPr/>
        </p:nvSpPr>
        <p:spPr>
          <a:xfrm>
            <a:off x="7024095" y="6454875"/>
            <a:ext cx="8021053" cy="246221"/>
          </a:xfrm>
          <a:prstGeom prst="rect">
            <a:avLst/>
          </a:prstGeom>
        </p:spPr>
        <p:txBody>
          <a:bodyPr wrap="square">
            <a:spAutoFit/>
          </a:bodyPr>
          <a:lstStyle/>
          <a:p>
            <a:r>
              <a:rPr lang="en-GB" sz="1000" dirty="0"/>
              <a:t>These </a:t>
            </a:r>
            <a:r>
              <a:rPr lang="en-GB" sz="1000"/>
              <a:t>images are sourced </a:t>
            </a:r>
            <a:r>
              <a:rPr lang="en-GB" sz="1000" dirty="0"/>
              <a:t>from stock images in PowerPoint online. </a:t>
            </a:r>
          </a:p>
        </p:txBody>
      </p:sp>
      <p:sp>
        <p:nvSpPr>
          <p:cNvPr id="6" name="Footer Placeholder 2">
            <a:extLst>
              <a:ext uri="{FF2B5EF4-FFF2-40B4-BE49-F238E27FC236}">
                <a16:creationId xmlns:a16="http://schemas.microsoft.com/office/drawing/2014/main" id="{B0FF4174-E474-77C0-2EEB-C9994D02FCE4}"/>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pic>
        <p:nvPicPr>
          <p:cNvPr id="3" name="Graphic 2" descr="Clipboard with solid fill">
            <a:extLst>
              <a:ext uri="{FF2B5EF4-FFF2-40B4-BE49-F238E27FC236}">
                <a16:creationId xmlns:a16="http://schemas.microsoft.com/office/drawing/2014/main" id="{3937E5D1-A750-ED70-C01E-2ECBAB8595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04682" y="148438"/>
            <a:ext cx="2050211" cy="2081902"/>
          </a:xfrm>
          <a:prstGeom prst="rect">
            <a:avLst/>
          </a:prstGeom>
        </p:spPr>
      </p:pic>
      <p:pic>
        <p:nvPicPr>
          <p:cNvPr id="4" name="Graphic 3" descr="Eye outline">
            <a:extLst>
              <a:ext uri="{FF2B5EF4-FFF2-40B4-BE49-F238E27FC236}">
                <a16:creationId xmlns:a16="http://schemas.microsoft.com/office/drawing/2014/main" id="{450A096C-98BF-4FE4-E380-F57578FC8C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67280" y="2588191"/>
            <a:ext cx="1719532" cy="1705154"/>
          </a:xfrm>
          <a:prstGeom prst="rect">
            <a:avLst/>
          </a:prstGeom>
        </p:spPr>
      </p:pic>
    </p:spTree>
    <p:extLst>
      <p:ext uri="{BB962C8B-B14F-4D97-AF65-F5344CB8AC3E}">
        <p14:creationId xmlns:p14="http://schemas.microsoft.com/office/powerpoint/2010/main" val="238184706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5DF5E-918D-2307-2F49-068BA6445BE8}"/>
              </a:ext>
            </a:extLst>
          </p:cNvPr>
          <p:cNvSpPr>
            <a:spLocks noGrp="1"/>
          </p:cNvSpPr>
          <p:nvPr>
            <p:ph type="title"/>
          </p:nvPr>
        </p:nvSpPr>
        <p:spPr/>
        <p:txBody>
          <a:bodyPr>
            <a:normAutofit/>
          </a:bodyPr>
          <a:lstStyle/>
          <a:p>
            <a:r>
              <a:rPr lang="en-US" sz="3200" dirty="0">
                <a:cs typeface="Arial"/>
              </a:rPr>
              <a:t>Planning for small groups and large groups </a:t>
            </a:r>
            <a:endParaRPr lang="en-US" sz="3200" dirty="0"/>
          </a:p>
        </p:txBody>
      </p:sp>
      <p:sp>
        <p:nvSpPr>
          <p:cNvPr id="5" name="Slide Number Placeholder 4">
            <a:extLst>
              <a:ext uri="{FF2B5EF4-FFF2-40B4-BE49-F238E27FC236}">
                <a16:creationId xmlns:a16="http://schemas.microsoft.com/office/drawing/2014/main" id="{3E80E08A-1F06-4E99-13A1-A5B8CEC24173}"/>
              </a:ext>
            </a:extLst>
          </p:cNvPr>
          <p:cNvSpPr>
            <a:spLocks noGrp="1"/>
          </p:cNvSpPr>
          <p:nvPr>
            <p:ph type="sldNum" sz="quarter" idx="12"/>
          </p:nvPr>
        </p:nvSpPr>
        <p:spPr/>
        <p:txBody>
          <a:bodyPr/>
          <a:lstStyle/>
          <a:p>
            <a:fld id="{DA2C159E-F13C-4A85-9A41-E7669D3E0D70}" type="slidenum">
              <a:rPr lang="en-GB" smtClean="0"/>
              <a:pPr/>
              <a:t>136</a:t>
            </a:fld>
            <a:endParaRPr lang="en-GB"/>
          </a:p>
        </p:txBody>
      </p:sp>
      <p:sp>
        <p:nvSpPr>
          <p:cNvPr id="8" name="Oval 7">
            <a:extLst>
              <a:ext uri="{FF2B5EF4-FFF2-40B4-BE49-F238E27FC236}">
                <a16:creationId xmlns:a16="http://schemas.microsoft.com/office/drawing/2014/main" id="{8662AF19-56E2-7CA9-3D7F-A73772F99160}"/>
              </a:ext>
            </a:extLst>
          </p:cNvPr>
          <p:cNvSpPr/>
          <p:nvPr/>
        </p:nvSpPr>
        <p:spPr>
          <a:xfrm>
            <a:off x="204159" y="1073990"/>
            <a:ext cx="11467379" cy="4968813"/>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6000"/>
              </a:lnSpc>
            </a:pPr>
            <a:r>
              <a:rPr lang="en-US" sz="2400" dirty="0">
                <a:solidFill>
                  <a:schemeClr val="tx1"/>
                </a:solidFill>
                <a:cs typeface="Arial"/>
              </a:rPr>
              <a:t>Reading task: </a:t>
            </a:r>
            <a:endParaRPr lang="en-US" sz="1050" dirty="0">
              <a:solidFill>
                <a:schemeClr val="tx1"/>
              </a:solidFill>
              <a:cs typeface="Arial"/>
            </a:endParaRPr>
          </a:p>
          <a:p>
            <a:pPr>
              <a:lnSpc>
                <a:spcPts val="6000"/>
              </a:lnSpc>
            </a:pPr>
            <a:r>
              <a:rPr lang="en-US" sz="2400" dirty="0">
                <a:solidFill>
                  <a:schemeClr val="tx1"/>
                </a:solidFill>
                <a:cs typeface="Arial"/>
              </a:rPr>
              <a:t>Identify three key points you can take from the reading that can support your planning for larger groups. What do you need to consider?</a:t>
            </a:r>
          </a:p>
          <a:p>
            <a:pPr>
              <a:lnSpc>
                <a:spcPts val="6000"/>
              </a:lnSpc>
            </a:pPr>
            <a:r>
              <a:rPr lang="en-US" sz="1100" dirty="0">
                <a:solidFill>
                  <a:schemeClr val="tx1"/>
                </a:solidFill>
                <a:cs typeface="Arial"/>
                <a:hlinkClick r:id="rId2">
                  <a:extLst>
                    <a:ext uri="{A12FA001-AC4F-418D-AE19-62706E023703}">
                      <ahyp:hlinkClr xmlns:ahyp="http://schemas.microsoft.com/office/drawing/2018/hyperlinkcolor" val="tx"/>
                    </a:ext>
                  </a:extLst>
                </a:hlinkClick>
              </a:rPr>
              <a:t>EYFS planning – How to do early years planning effectively | Enabling Environments | Teach Early Years</a:t>
            </a:r>
            <a:endParaRPr lang="en-US" dirty="0"/>
          </a:p>
        </p:txBody>
      </p:sp>
      <p:sp>
        <p:nvSpPr>
          <p:cNvPr id="6" name="Footer Placeholder 2">
            <a:extLst>
              <a:ext uri="{FF2B5EF4-FFF2-40B4-BE49-F238E27FC236}">
                <a16:creationId xmlns:a16="http://schemas.microsoft.com/office/drawing/2014/main" id="{7B7F608E-D1C2-5983-D40A-67B3FDBEC07E}"/>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4616876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4A01-0480-53AB-91C6-2D85FEF532DC}"/>
              </a:ext>
            </a:extLst>
          </p:cNvPr>
          <p:cNvSpPr>
            <a:spLocks noGrp="1"/>
          </p:cNvSpPr>
          <p:nvPr>
            <p:ph type="title"/>
          </p:nvPr>
        </p:nvSpPr>
        <p:spPr>
          <a:xfrm>
            <a:off x="396865" y="218183"/>
            <a:ext cx="11250084" cy="932567"/>
          </a:xfrm>
        </p:spPr>
        <p:txBody>
          <a:bodyPr>
            <a:normAutofit/>
          </a:bodyPr>
          <a:lstStyle/>
          <a:p>
            <a:r>
              <a:rPr lang="en-US" sz="3200" dirty="0">
                <a:cs typeface="Arial"/>
              </a:rPr>
              <a:t>Planning for small groups</a:t>
            </a:r>
            <a:endParaRPr lang="en-US" sz="3200" dirty="0"/>
          </a:p>
        </p:txBody>
      </p:sp>
      <p:sp>
        <p:nvSpPr>
          <p:cNvPr id="5" name="Slide Number Placeholder 4">
            <a:extLst>
              <a:ext uri="{FF2B5EF4-FFF2-40B4-BE49-F238E27FC236}">
                <a16:creationId xmlns:a16="http://schemas.microsoft.com/office/drawing/2014/main" id="{191F968B-158E-9C1A-3599-684521EDE497}"/>
              </a:ext>
            </a:extLst>
          </p:cNvPr>
          <p:cNvSpPr>
            <a:spLocks noGrp="1"/>
          </p:cNvSpPr>
          <p:nvPr>
            <p:ph type="sldNum" sz="quarter" idx="12"/>
          </p:nvPr>
        </p:nvSpPr>
        <p:spPr/>
        <p:txBody>
          <a:bodyPr/>
          <a:lstStyle/>
          <a:p>
            <a:fld id="{DA2C159E-F13C-4A85-9A41-E7669D3E0D70}" type="slidenum">
              <a:rPr lang="en-GB" smtClean="0"/>
              <a:pPr/>
              <a:t>137</a:t>
            </a:fld>
            <a:endParaRPr lang="en-GB"/>
          </a:p>
        </p:txBody>
      </p:sp>
      <p:sp>
        <p:nvSpPr>
          <p:cNvPr id="7" name="TextBox 6">
            <a:extLst>
              <a:ext uri="{FF2B5EF4-FFF2-40B4-BE49-F238E27FC236}">
                <a16:creationId xmlns:a16="http://schemas.microsoft.com/office/drawing/2014/main" id="{93D18554-CF1B-828E-6E61-CC67FF81C5DA}"/>
              </a:ext>
            </a:extLst>
          </p:cNvPr>
          <p:cNvSpPr txBox="1"/>
          <p:nvPr/>
        </p:nvSpPr>
        <p:spPr>
          <a:xfrm>
            <a:off x="6032740" y="6047117"/>
            <a:ext cx="6610709" cy="1384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a:hlinkClick r:id="rId2"/>
              </a:rPr>
              <a:t>EYFS planning – How to do early years planning effectively | Enabling Environments | Teach Early Years</a:t>
            </a:r>
            <a:endParaRPr lang="en-US" sz="900">
              <a:cs typeface="Arial"/>
            </a:endParaRPr>
          </a:p>
        </p:txBody>
      </p:sp>
      <p:sp>
        <p:nvSpPr>
          <p:cNvPr id="8" name="TextBox 7">
            <a:extLst>
              <a:ext uri="{FF2B5EF4-FFF2-40B4-BE49-F238E27FC236}">
                <a16:creationId xmlns:a16="http://schemas.microsoft.com/office/drawing/2014/main" id="{D13FE2B7-4702-4244-F91C-1A1DB2BD650B}"/>
              </a:ext>
            </a:extLst>
          </p:cNvPr>
          <p:cNvSpPr txBox="1"/>
          <p:nvPr/>
        </p:nvSpPr>
        <p:spPr>
          <a:xfrm>
            <a:off x="276633" y="800279"/>
            <a:ext cx="5551157" cy="4270400"/>
          </a:xfrm>
          <a:prstGeom prst="rect">
            <a:avLst/>
          </a:prstGeom>
          <a:noFill/>
          <a:ln>
            <a:solidFill>
              <a:schemeClr val="accent5">
                <a:lumMod val="60000"/>
                <a:lumOff val="40000"/>
              </a:schemeClr>
            </a:solid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dirty="0">
                <a:cs typeface="Arial"/>
              </a:rPr>
              <a:t>You will be put into small groups. The peers in your group will have completed observations on children that are similar ages. You need to work together to create a children’s interest and development tree. This should be based on what the children’s next steps are for areas of learning in the EYFS. You will need to have a combination of areas for all the children in your group. We will plan from this in session 15. </a:t>
            </a:r>
          </a:p>
          <a:p>
            <a:endParaRPr lang="en-US" sz="1350" dirty="0">
              <a:cs typeface="Arial"/>
            </a:endParaRPr>
          </a:p>
        </p:txBody>
      </p:sp>
      <p:sp>
        <p:nvSpPr>
          <p:cNvPr id="9" name="Footer Placeholder 2">
            <a:extLst>
              <a:ext uri="{FF2B5EF4-FFF2-40B4-BE49-F238E27FC236}">
                <a16:creationId xmlns:a16="http://schemas.microsoft.com/office/drawing/2014/main" id="{89C2E3B2-2433-744F-E270-B1A8BA7F5A4B}"/>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pic>
        <p:nvPicPr>
          <p:cNvPr id="3" name="Picture 2" descr="A bulletin board with green leaves and writing on it">
            <a:extLst>
              <a:ext uri="{FF2B5EF4-FFF2-40B4-BE49-F238E27FC236}">
                <a16:creationId xmlns:a16="http://schemas.microsoft.com/office/drawing/2014/main" id="{8B09D74B-34C9-8BDE-F47F-9F55D51085BC}"/>
              </a:ext>
            </a:extLst>
          </p:cNvPr>
          <p:cNvPicPr>
            <a:picLocks noChangeAspect="1"/>
          </p:cNvPicPr>
          <p:nvPr/>
        </p:nvPicPr>
        <p:blipFill>
          <a:blip r:embed="rId3"/>
          <a:stretch>
            <a:fillRect/>
          </a:stretch>
        </p:blipFill>
        <p:spPr>
          <a:xfrm>
            <a:off x="6272834" y="350340"/>
            <a:ext cx="5236953" cy="5170278"/>
          </a:xfrm>
          <a:prstGeom prst="rect">
            <a:avLst/>
          </a:prstGeom>
        </p:spPr>
      </p:pic>
    </p:spTree>
    <p:extLst>
      <p:ext uri="{BB962C8B-B14F-4D97-AF65-F5344CB8AC3E}">
        <p14:creationId xmlns:p14="http://schemas.microsoft.com/office/powerpoint/2010/main" val="3239024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A7F8-8517-3AD7-744B-C2127049A82F}"/>
              </a:ext>
            </a:extLst>
          </p:cNvPr>
          <p:cNvSpPr>
            <a:spLocks noGrp="1"/>
          </p:cNvSpPr>
          <p:nvPr>
            <p:ph type="title"/>
          </p:nvPr>
        </p:nvSpPr>
        <p:spPr/>
        <p:txBody>
          <a:bodyPr/>
          <a:lstStyle/>
          <a:p>
            <a:r>
              <a:rPr lang="en-US" sz="3200" dirty="0">
                <a:cs typeface="Arial"/>
              </a:rPr>
              <a:t>Plenary</a:t>
            </a:r>
            <a:r>
              <a:rPr lang="en-US" sz="2650" dirty="0">
                <a:cs typeface="Arial"/>
              </a:rPr>
              <a:t> </a:t>
            </a:r>
            <a:endParaRPr lang="en-US" dirty="0"/>
          </a:p>
        </p:txBody>
      </p:sp>
      <p:sp>
        <p:nvSpPr>
          <p:cNvPr id="3" name="Text Placeholder 2">
            <a:extLst>
              <a:ext uri="{FF2B5EF4-FFF2-40B4-BE49-F238E27FC236}">
                <a16:creationId xmlns:a16="http://schemas.microsoft.com/office/drawing/2014/main" id="{12BEB37C-ADE0-B280-1600-404C55C58E64}"/>
              </a:ext>
            </a:extLst>
          </p:cNvPr>
          <p:cNvSpPr>
            <a:spLocks noGrp="1"/>
          </p:cNvSpPr>
          <p:nvPr>
            <p:ph type="body" sz="quarter" idx="14"/>
          </p:nvPr>
        </p:nvSpPr>
        <p:spPr>
          <a:xfrm>
            <a:off x="310601" y="1176260"/>
            <a:ext cx="11182193" cy="3175373"/>
          </a:xfrm>
          <a:ln>
            <a:solidFill>
              <a:schemeClr val="accent5">
                <a:lumMod val="60000"/>
                <a:lumOff val="40000"/>
              </a:schemeClr>
            </a:solidFill>
          </a:ln>
        </p:spPr>
        <p:txBody>
          <a:bodyPr vert="horz" lIns="0" tIns="0" rIns="0" bIns="0" rtlCol="0" anchor="t">
            <a:normAutofit/>
          </a:bodyPr>
          <a:lstStyle/>
          <a:p>
            <a:pPr>
              <a:lnSpc>
                <a:spcPct val="120000"/>
              </a:lnSpc>
            </a:pPr>
            <a:r>
              <a:rPr lang="en-US" sz="2400" b="0" dirty="0">
                <a:solidFill>
                  <a:schemeClr val="tx1"/>
                </a:solidFill>
                <a:cs typeface="Arial"/>
              </a:rPr>
              <a:t>Explain in 15 words why working together to create the tree of interests and developmental areas might be a good place to start for planning for small groups?</a:t>
            </a:r>
            <a:r>
              <a:rPr lang="en-US" sz="2400" dirty="0">
                <a:cs typeface="Arial"/>
              </a:rPr>
              <a:t> </a:t>
            </a:r>
            <a:endParaRPr lang="en-US" sz="2400" dirty="0"/>
          </a:p>
        </p:txBody>
      </p:sp>
      <p:sp>
        <p:nvSpPr>
          <p:cNvPr id="5" name="Slide Number Placeholder 4">
            <a:extLst>
              <a:ext uri="{FF2B5EF4-FFF2-40B4-BE49-F238E27FC236}">
                <a16:creationId xmlns:a16="http://schemas.microsoft.com/office/drawing/2014/main" id="{D80F7F95-749D-D914-29DC-6829B271B0BD}"/>
              </a:ext>
            </a:extLst>
          </p:cNvPr>
          <p:cNvSpPr>
            <a:spLocks noGrp="1"/>
          </p:cNvSpPr>
          <p:nvPr>
            <p:ph type="sldNum" sz="quarter" idx="12"/>
          </p:nvPr>
        </p:nvSpPr>
        <p:spPr/>
        <p:txBody>
          <a:bodyPr/>
          <a:lstStyle/>
          <a:p>
            <a:fld id="{DA2C159E-F13C-4A85-9A41-E7669D3E0D70}" type="slidenum">
              <a:rPr lang="en-GB" smtClean="0"/>
              <a:pPr/>
              <a:t>138</a:t>
            </a:fld>
            <a:endParaRPr lang="en-GB"/>
          </a:p>
        </p:txBody>
      </p:sp>
      <p:sp>
        <p:nvSpPr>
          <p:cNvPr id="6" name="Footer Placeholder 2">
            <a:extLst>
              <a:ext uri="{FF2B5EF4-FFF2-40B4-BE49-F238E27FC236}">
                <a16:creationId xmlns:a16="http://schemas.microsoft.com/office/drawing/2014/main" id="{5357DB8A-E945-3E79-312F-A9E8691822C2}"/>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20677932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BEBD2-5F95-3B6B-264E-3011E05FB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1A49DC-1258-1A3C-3B87-E7E325B00FD0}"/>
              </a:ext>
            </a:extLst>
          </p:cNvPr>
          <p:cNvSpPr>
            <a:spLocks noGrp="1"/>
          </p:cNvSpPr>
          <p:nvPr>
            <p:ph type="ctr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00000"/>
              </a:lnSpc>
            </a:pPr>
            <a:r>
              <a:rPr lang="en-US">
                <a:cs typeface="Arial"/>
              </a:rPr>
              <a:t>15 – Plan for a small group </a:t>
            </a:r>
          </a:p>
        </p:txBody>
      </p:sp>
      <p:sp>
        <p:nvSpPr>
          <p:cNvPr id="3" name="Subtitle 2">
            <a:extLst>
              <a:ext uri="{FF2B5EF4-FFF2-40B4-BE49-F238E27FC236}">
                <a16:creationId xmlns:a16="http://schemas.microsoft.com/office/drawing/2014/main" id="{A5241D1F-4099-8604-8E81-62D6CA7E8866}"/>
              </a:ext>
            </a:extLst>
          </p:cNvPr>
          <p:cNvSpPr>
            <a:spLocks noGrp="1"/>
          </p:cNvSpPr>
          <p:nvPr>
            <p:ph type="subTitle"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a:p>
            <a:r>
              <a:rPr lang="en-US">
                <a:cs typeface="Arial"/>
              </a:rPr>
              <a:t>OAP Cycle Review </a:t>
            </a:r>
            <a:endParaRPr lang="en-US"/>
          </a:p>
        </p:txBody>
      </p:sp>
    </p:spTree>
    <p:extLst>
      <p:ext uri="{BB962C8B-B14F-4D97-AF65-F5344CB8AC3E}">
        <p14:creationId xmlns:p14="http://schemas.microsoft.com/office/powerpoint/2010/main" val="3150320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3230F8-C62C-7F35-B1BE-C8CDF87D6247}"/>
              </a:ext>
            </a:extLst>
          </p:cNvPr>
          <p:cNvSpPr>
            <a:spLocks noGrp="1"/>
          </p:cNvSpPr>
          <p:nvPr>
            <p:ph type="sldNum" sz="quarter" idx="11"/>
          </p:nvPr>
        </p:nvSpPr>
        <p:spPr/>
        <p:txBody>
          <a:bodyPr/>
          <a:lstStyle/>
          <a:p>
            <a:fld id="{DA2C159E-F13C-4A85-9A41-E7669D3E0D70}" type="slidenum">
              <a:rPr lang="en-GB" smtClean="0"/>
              <a:pPr/>
              <a:t>14</a:t>
            </a:fld>
            <a:endParaRPr lang="en-GB"/>
          </a:p>
        </p:txBody>
      </p:sp>
      <p:sp>
        <p:nvSpPr>
          <p:cNvPr id="3" name="Title 2">
            <a:extLst>
              <a:ext uri="{FF2B5EF4-FFF2-40B4-BE49-F238E27FC236}">
                <a16:creationId xmlns:a16="http://schemas.microsoft.com/office/drawing/2014/main" id="{ED97FF39-ED51-17D2-FFB3-D273DD82156E}"/>
              </a:ext>
            </a:extLst>
          </p:cNvPr>
          <p:cNvSpPr>
            <a:spLocks noGrp="1"/>
          </p:cNvSpPr>
          <p:nvPr>
            <p:ph type="title"/>
          </p:nvPr>
        </p:nvSpPr>
        <p:spPr>
          <a:xfrm>
            <a:off x="623586" y="688653"/>
            <a:ext cx="11021874" cy="932567"/>
          </a:xfrm>
        </p:spPr>
        <p:txBody>
          <a:bodyPr>
            <a:normAutofit/>
          </a:bodyPr>
          <a:lstStyle/>
          <a:p>
            <a:pPr>
              <a:lnSpc>
                <a:spcPct val="120000"/>
              </a:lnSpc>
            </a:pPr>
            <a:r>
              <a:rPr lang="en-US" sz="3200" dirty="0">
                <a:latin typeface="Arial" panose="020B0604020202020204" pitchFamily="34" charset="0"/>
                <a:cs typeface="Arial" panose="020B0604020202020204" pitchFamily="34" charset="0"/>
              </a:rPr>
              <a:t>Creating a skills wheel </a:t>
            </a:r>
          </a:p>
        </p:txBody>
      </p:sp>
      <p:sp>
        <p:nvSpPr>
          <p:cNvPr id="4" name="Text Placeholder 3">
            <a:extLst>
              <a:ext uri="{FF2B5EF4-FFF2-40B4-BE49-F238E27FC236}">
                <a16:creationId xmlns:a16="http://schemas.microsoft.com/office/drawing/2014/main" id="{B6DD3BCF-0347-140B-8CD2-52B448CB5FB8}"/>
              </a:ext>
            </a:extLst>
          </p:cNvPr>
          <p:cNvSpPr>
            <a:spLocks noGrp="1"/>
          </p:cNvSpPr>
          <p:nvPr>
            <p:ph type="body" sz="quarter" idx="12"/>
          </p:nvPr>
        </p:nvSpPr>
        <p:spPr>
          <a:xfrm>
            <a:off x="620111" y="1383914"/>
            <a:ext cx="10993820" cy="1667835"/>
          </a:xfrm>
        </p:spPr>
        <p:txBody>
          <a:bodyPr vert="horz" lIns="0" tIns="0" rIns="0" bIns="0" rtlCol="0" anchor="t">
            <a:noAutofit/>
          </a:bodyPr>
          <a:lstStyle/>
          <a:p>
            <a:pPr>
              <a:lnSpc>
                <a:spcPct val="120000"/>
              </a:lnSpc>
            </a:pPr>
            <a:r>
              <a:rPr lang="en-US" sz="2400" dirty="0">
                <a:latin typeface="Arial" panose="020B0604020202020204" pitchFamily="34" charset="0"/>
                <a:cs typeface="Arial" panose="020B0604020202020204" pitchFamily="34" charset="0"/>
              </a:rPr>
              <a:t>Draw a circle that has eight sections. Divide each section into four, as in the example below. The inner part of the circle for each section represents 1, and the outer part represents 4.</a:t>
            </a:r>
          </a:p>
        </p:txBody>
      </p:sp>
      <p:sp>
        <p:nvSpPr>
          <p:cNvPr id="17" name="TextBox 16">
            <a:extLst>
              <a:ext uri="{FF2B5EF4-FFF2-40B4-BE49-F238E27FC236}">
                <a16:creationId xmlns:a16="http://schemas.microsoft.com/office/drawing/2014/main" id="{43CFCFD4-A273-1D5F-D678-56CA49BFD2E6}"/>
              </a:ext>
            </a:extLst>
          </p:cNvPr>
          <p:cNvSpPr txBox="1"/>
          <p:nvPr/>
        </p:nvSpPr>
        <p:spPr>
          <a:xfrm>
            <a:off x="620109" y="2952706"/>
            <a:ext cx="6633078" cy="306160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pPr>
            <a:r>
              <a:rPr lang="en-US" sz="2400" dirty="0">
                <a:latin typeface="Arial" panose="020B0604020202020204" pitchFamily="34" charset="0"/>
                <a:cs typeface="Arial" panose="020B0604020202020204" pitchFamily="34" charset="0"/>
              </a:rPr>
              <a:t>Label each section with a skill. Mark yourself out of four for each skill by </a:t>
            </a:r>
            <a:r>
              <a:rPr lang="en-US" sz="2400" dirty="0" err="1">
                <a:latin typeface="Arial" panose="020B0604020202020204" pitchFamily="34" charset="0"/>
                <a:cs typeface="Arial" panose="020B0604020202020204" pitchFamily="34" charset="0"/>
              </a:rPr>
              <a:t>colouring</a:t>
            </a:r>
            <a:r>
              <a:rPr lang="en-US" sz="2400" dirty="0">
                <a:latin typeface="Arial" panose="020B0604020202020204" pitchFamily="34" charset="0"/>
                <a:cs typeface="Arial" panose="020B0604020202020204" pitchFamily="34" charset="0"/>
              </a:rPr>
              <a:t> in the appropriate number of segments. This will give you a visual representation of your strengths and the skills you will need to develop to support your application of the OAP cycle process, which we will work on in these sessions. </a:t>
            </a:r>
          </a:p>
        </p:txBody>
      </p:sp>
      <p:pic>
        <p:nvPicPr>
          <p:cNvPr id="18" name="Picture 17" descr="A circular graph with green lines&#10;&#10;Description automatically generated">
            <a:extLst>
              <a:ext uri="{FF2B5EF4-FFF2-40B4-BE49-F238E27FC236}">
                <a16:creationId xmlns:a16="http://schemas.microsoft.com/office/drawing/2014/main" id="{F250F148-43BD-15B6-F13A-FB75239CD56A}"/>
              </a:ext>
            </a:extLst>
          </p:cNvPr>
          <p:cNvPicPr>
            <a:picLocks noChangeAspect="1"/>
          </p:cNvPicPr>
          <p:nvPr/>
        </p:nvPicPr>
        <p:blipFill>
          <a:blip r:embed="rId2"/>
          <a:stretch>
            <a:fillRect/>
          </a:stretch>
        </p:blipFill>
        <p:spPr>
          <a:xfrm>
            <a:off x="7301187" y="2795050"/>
            <a:ext cx="3835400" cy="3103563"/>
          </a:xfrm>
          <a:prstGeom prst="rect">
            <a:avLst/>
          </a:prstGeom>
        </p:spPr>
      </p:pic>
      <p:sp>
        <p:nvSpPr>
          <p:cNvPr id="8" name="Footer Placeholder 2">
            <a:extLst>
              <a:ext uri="{FF2B5EF4-FFF2-40B4-BE49-F238E27FC236}">
                <a16:creationId xmlns:a16="http://schemas.microsoft.com/office/drawing/2014/main" id="{AE4F7596-54DE-2784-5D48-4021257D1452}"/>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89988861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FE953-7FD2-36D6-5700-C2D0F623E7F9}"/>
              </a:ext>
            </a:extLst>
          </p:cNvPr>
          <p:cNvSpPr>
            <a:spLocks noGrp="1"/>
          </p:cNvSpPr>
          <p:nvPr>
            <p:ph type="title"/>
          </p:nvPr>
        </p:nvSpPr>
        <p:spPr/>
        <p:txBody>
          <a:bodyPr>
            <a:normAutofit/>
          </a:bodyPr>
          <a:lstStyle/>
          <a:p>
            <a:r>
              <a:rPr lang="en-US" sz="3200" dirty="0">
                <a:cs typeface="Arial"/>
              </a:rPr>
              <a:t>Lesson objectives</a:t>
            </a:r>
          </a:p>
        </p:txBody>
      </p:sp>
      <p:sp>
        <p:nvSpPr>
          <p:cNvPr id="3" name="Text Placeholder 2">
            <a:extLst>
              <a:ext uri="{FF2B5EF4-FFF2-40B4-BE49-F238E27FC236}">
                <a16:creationId xmlns:a16="http://schemas.microsoft.com/office/drawing/2014/main" id="{FBFD3931-572D-D40D-C16C-47B655142076}"/>
              </a:ext>
            </a:extLst>
          </p:cNvPr>
          <p:cNvSpPr>
            <a:spLocks noGrp="1"/>
          </p:cNvSpPr>
          <p:nvPr>
            <p:ph type="body" sz="quarter" idx="14"/>
          </p:nvPr>
        </p:nvSpPr>
        <p:spPr/>
        <p:txBody>
          <a:bodyPr vert="horz" lIns="0" tIns="0" rIns="0" bIns="0" rtlCol="0" anchor="t">
            <a:normAutofit/>
          </a:bodyPr>
          <a:lstStyle/>
          <a:p>
            <a:pPr marL="342900" indent="-342900">
              <a:lnSpc>
                <a:spcPct val="120000"/>
              </a:lnSpc>
              <a:buChar char="•"/>
            </a:pPr>
            <a:r>
              <a:rPr lang="en-US" sz="2400" b="0" dirty="0">
                <a:solidFill>
                  <a:schemeClr val="tx1"/>
                </a:solidFill>
                <a:cs typeface="Arial"/>
              </a:rPr>
              <a:t>Plan an activity or experience for the children you have observed in your small groups to meet their individual needs and interests. </a:t>
            </a:r>
          </a:p>
          <a:p>
            <a:pPr>
              <a:lnSpc>
                <a:spcPct val="120000"/>
              </a:lnSpc>
            </a:pPr>
            <a:endParaRPr lang="en-US" sz="2400" dirty="0"/>
          </a:p>
          <a:p>
            <a:pPr marL="342900" indent="-342900">
              <a:lnSpc>
                <a:spcPct val="120000"/>
              </a:lnSpc>
              <a:buChar char="•"/>
            </a:pPr>
            <a:r>
              <a:rPr lang="en-US" sz="2400" b="0" dirty="0">
                <a:solidFill>
                  <a:schemeClr val="tx1"/>
                </a:solidFill>
                <a:cs typeface="Arial"/>
              </a:rPr>
              <a:t>Provide a rationale for your chosen activity/experience and explain how it supports all the children in your group. </a:t>
            </a:r>
          </a:p>
        </p:txBody>
      </p:sp>
      <p:sp>
        <p:nvSpPr>
          <p:cNvPr id="5" name="Slide Number Placeholder 4">
            <a:extLst>
              <a:ext uri="{FF2B5EF4-FFF2-40B4-BE49-F238E27FC236}">
                <a16:creationId xmlns:a16="http://schemas.microsoft.com/office/drawing/2014/main" id="{14FD612C-4D81-AF98-2DF5-E050D6F7767E}"/>
              </a:ext>
            </a:extLst>
          </p:cNvPr>
          <p:cNvSpPr>
            <a:spLocks noGrp="1"/>
          </p:cNvSpPr>
          <p:nvPr>
            <p:ph type="sldNum" sz="quarter" idx="12"/>
          </p:nvPr>
        </p:nvSpPr>
        <p:spPr/>
        <p:txBody>
          <a:bodyPr/>
          <a:lstStyle/>
          <a:p>
            <a:fld id="{DA2C159E-F13C-4A85-9A41-E7669D3E0D70}" type="slidenum">
              <a:rPr lang="en-GB" smtClean="0"/>
              <a:pPr/>
              <a:t>140</a:t>
            </a:fld>
            <a:endParaRPr lang="en-GB"/>
          </a:p>
        </p:txBody>
      </p:sp>
      <p:sp>
        <p:nvSpPr>
          <p:cNvPr id="6" name="Footer Placeholder 2">
            <a:extLst>
              <a:ext uri="{FF2B5EF4-FFF2-40B4-BE49-F238E27FC236}">
                <a16:creationId xmlns:a16="http://schemas.microsoft.com/office/drawing/2014/main" id="{7E48696B-59C8-0BC0-4AE9-D19D6BB6AEF5}"/>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82848892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4A01-0480-53AB-91C6-2D85FEF532DC}"/>
              </a:ext>
            </a:extLst>
          </p:cNvPr>
          <p:cNvSpPr>
            <a:spLocks noGrp="1"/>
          </p:cNvSpPr>
          <p:nvPr>
            <p:ph type="title"/>
          </p:nvPr>
        </p:nvSpPr>
        <p:spPr>
          <a:xfrm>
            <a:off x="396865" y="218183"/>
            <a:ext cx="11250084" cy="932567"/>
          </a:xfrm>
        </p:spPr>
        <p:txBody>
          <a:bodyPr/>
          <a:lstStyle/>
          <a:p>
            <a:r>
              <a:rPr lang="en-US" sz="3200" dirty="0">
                <a:cs typeface="Arial"/>
              </a:rPr>
              <a:t>Retrieval</a:t>
            </a:r>
            <a:r>
              <a:rPr lang="en-US" sz="2650" dirty="0">
                <a:cs typeface="Arial"/>
              </a:rPr>
              <a:t> </a:t>
            </a:r>
            <a:endParaRPr lang="en-US" dirty="0"/>
          </a:p>
        </p:txBody>
      </p:sp>
      <p:sp>
        <p:nvSpPr>
          <p:cNvPr id="5" name="Slide Number Placeholder 4">
            <a:extLst>
              <a:ext uri="{FF2B5EF4-FFF2-40B4-BE49-F238E27FC236}">
                <a16:creationId xmlns:a16="http://schemas.microsoft.com/office/drawing/2014/main" id="{191F968B-158E-9C1A-3599-684521EDE497}"/>
              </a:ext>
            </a:extLst>
          </p:cNvPr>
          <p:cNvSpPr>
            <a:spLocks noGrp="1"/>
          </p:cNvSpPr>
          <p:nvPr>
            <p:ph type="sldNum" sz="quarter" idx="12"/>
          </p:nvPr>
        </p:nvSpPr>
        <p:spPr/>
        <p:txBody>
          <a:bodyPr/>
          <a:lstStyle/>
          <a:p>
            <a:fld id="{DA2C159E-F13C-4A85-9A41-E7669D3E0D70}" type="slidenum">
              <a:rPr lang="en-GB" smtClean="0"/>
              <a:pPr/>
              <a:t>141</a:t>
            </a:fld>
            <a:endParaRPr lang="en-GB"/>
          </a:p>
        </p:txBody>
      </p:sp>
      <p:sp>
        <p:nvSpPr>
          <p:cNvPr id="7" name="TextBox 6">
            <a:extLst>
              <a:ext uri="{FF2B5EF4-FFF2-40B4-BE49-F238E27FC236}">
                <a16:creationId xmlns:a16="http://schemas.microsoft.com/office/drawing/2014/main" id="{93D18554-CF1B-828E-6E61-CC67FF81C5DA}"/>
              </a:ext>
            </a:extLst>
          </p:cNvPr>
          <p:cNvSpPr txBox="1"/>
          <p:nvPr/>
        </p:nvSpPr>
        <p:spPr>
          <a:xfrm>
            <a:off x="6032740" y="6047117"/>
            <a:ext cx="6610709" cy="1384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a:hlinkClick r:id="rId2"/>
              </a:rPr>
              <a:t>EYFS planning – How to do early years planning effectively | Enabling Environments | Teach Early Years</a:t>
            </a:r>
            <a:endParaRPr lang="en-US" sz="900">
              <a:cs typeface="Arial"/>
            </a:endParaRPr>
          </a:p>
        </p:txBody>
      </p:sp>
      <p:sp>
        <p:nvSpPr>
          <p:cNvPr id="8" name="TextBox 7">
            <a:extLst>
              <a:ext uri="{FF2B5EF4-FFF2-40B4-BE49-F238E27FC236}">
                <a16:creationId xmlns:a16="http://schemas.microsoft.com/office/drawing/2014/main" id="{D13FE2B7-4702-4244-F91C-1A1DB2BD650B}"/>
              </a:ext>
            </a:extLst>
          </p:cNvPr>
          <p:cNvSpPr txBox="1"/>
          <p:nvPr/>
        </p:nvSpPr>
        <p:spPr>
          <a:xfrm>
            <a:off x="276633" y="800279"/>
            <a:ext cx="5551157" cy="3531736"/>
          </a:xfrm>
          <a:prstGeom prst="rect">
            <a:avLst/>
          </a:prstGeom>
          <a:noFill/>
          <a:ln>
            <a:solidFill>
              <a:schemeClr val="accent5">
                <a:lumMod val="60000"/>
                <a:lumOff val="40000"/>
              </a:schemeClr>
            </a:solid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dirty="0">
                <a:cs typeface="Arial"/>
              </a:rPr>
              <a:t>Refer to your tree of children’s interests and developmental areas. </a:t>
            </a:r>
            <a:endParaRPr lang="en-US" sz="2400" dirty="0"/>
          </a:p>
          <a:p>
            <a:endParaRPr lang="en-US" sz="2400" dirty="0">
              <a:cs typeface="Arial"/>
            </a:endParaRPr>
          </a:p>
          <a:p>
            <a:r>
              <a:rPr lang="en-US" sz="2400" dirty="0">
                <a:cs typeface="Arial"/>
              </a:rPr>
              <a:t>Are there any themes/overlap? </a:t>
            </a:r>
          </a:p>
          <a:p>
            <a:endParaRPr lang="en-US" sz="2400" dirty="0">
              <a:cs typeface="Arial"/>
            </a:endParaRPr>
          </a:p>
          <a:p>
            <a:r>
              <a:rPr lang="en-US" sz="2400" dirty="0">
                <a:cs typeface="Arial"/>
              </a:rPr>
              <a:t>Can you create an area of continuous provision, child-led or adult-led activity that can support the children in your group’s learning and development? </a:t>
            </a:r>
          </a:p>
          <a:p>
            <a:endParaRPr lang="en-US" sz="1350" dirty="0">
              <a:cs typeface="Arial"/>
            </a:endParaRPr>
          </a:p>
        </p:txBody>
      </p:sp>
      <p:sp>
        <p:nvSpPr>
          <p:cNvPr id="3" name="Footer Placeholder 2">
            <a:extLst>
              <a:ext uri="{FF2B5EF4-FFF2-40B4-BE49-F238E27FC236}">
                <a16:creationId xmlns:a16="http://schemas.microsoft.com/office/drawing/2014/main" id="{D5C8A26A-DA2B-405B-9D6F-15AA8F1CCE6F}"/>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pic>
        <p:nvPicPr>
          <p:cNvPr id="9" name="Picture 8" descr="A bulletin board with green leaves and writing on it&#10;&#10;Description automatically generated">
            <a:extLst>
              <a:ext uri="{FF2B5EF4-FFF2-40B4-BE49-F238E27FC236}">
                <a16:creationId xmlns:a16="http://schemas.microsoft.com/office/drawing/2014/main" id="{603A28FA-7D44-E860-A271-823B848B659F}"/>
              </a:ext>
            </a:extLst>
          </p:cNvPr>
          <p:cNvPicPr>
            <a:picLocks noChangeAspect="1"/>
          </p:cNvPicPr>
          <p:nvPr/>
        </p:nvPicPr>
        <p:blipFill>
          <a:blip r:embed="rId3"/>
          <a:stretch>
            <a:fillRect/>
          </a:stretch>
        </p:blipFill>
        <p:spPr>
          <a:xfrm>
            <a:off x="6364212" y="684466"/>
            <a:ext cx="5236953" cy="5170278"/>
          </a:xfrm>
          <a:prstGeom prst="rect">
            <a:avLst/>
          </a:prstGeom>
        </p:spPr>
      </p:pic>
    </p:spTree>
    <p:extLst>
      <p:ext uri="{BB962C8B-B14F-4D97-AF65-F5344CB8AC3E}">
        <p14:creationId xmlns:p14="http://schemas.microsoft.com/office/powerpoint/2010/main" val="9133154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10E40-173F-9297-490F-4CB723B800B0}"/>
              </a:ext>
            </a:extLst>
          </p:cNvPr>
          <p:cNvSpPr>
            <a:spLocks noGrp="1"/>
          </p:cNvSpPr>
          <p:nvPr>
            <p:ph type="title"/>
          </p:nvPr>
        </p:nvSpPr>
        <p:spPr/>
        <p:txBody>
          <a:bodyPr>
            <a:normAutofit/>
          </a:bodyPr>
          <a:lstStyle/>
          <a:p>
            <a:r>
              <a:rPr lang="en-US" sz="3200" dirty="0">
                <a:cs typeface="Arial"/>
              </a:rPr>
              <a:t>Planning for a small cohort </a:t>
            </a:r>
            <a:endParaRPr lang="en-US" sz="3200" dirty="0"/>
          </a:p>
        </p:txBody>
      </p:sp>
      <p:sp>
        <p:nvSpPr>
          <p:cNvPr id="5" name="Slide Number Placeholder 4">
            <a:extLst>
              <a:ext uri="{FF2B5EF4-FFF2-40B4-BE49-F238E27FC236}">
                <a16:creationId xmlns:a16="http://schemas.microsoft.com/office/drawing/2014/main" id="{7450E516-6F52-8818-EFC9-66EE8AC0AE90}"/>
              </a:ext>
            </a:extLst>
          </p:cNvPr>
          <p:cNvSpPr>
            <a:spLocks noGrp="1"/>
          </p:cNvSpPr>
          <p:nvPr>
            <p:ph type="sldNum" sz="quarter" idx="12"/>
          </p:nvPr>
        </p:nvSpPr>
        <p:spPr/>
        <p:txBody>
          <a:bodyPr/>
          <a:lstStyle/>
          <a:p>
            <a:fld id="{DA2C159E-F13C-4A85-9A41-E7669D3E0D70}" type="slidenum">
              <a:rPr lang="en-GB" smtClean="0"/>
              <a:pPr/>
              <a:t>142</a:t>
            </a:fld>
            <a:endParaRPr lang="en-GB"/>
          </a:p>
        </p:txBody>
      </p:sp>
      <p:graphicFrame>
        <p:nvGraphicFramePr>
          <p:cNvPr id="7" name="Table 6">
            <a:extLst>
              <a:ext uri="{FF2B5EF4-FFF2-40B4-BE49-F238E27FC236}">
                <a16:creationId xmlns:a16="http://schemas.microsoft.com/office/drawing/2014/main" id="{036AC768-5969-AC1A-E790-3ABCFAE2E4BD}"/>
              </a:ext>
            </a:extLst>
          </p:cNvPr>
          <p:cNvGraphicFramePr>
            <a:graphicFrameLocks noGrp="1"/>
          </p:cNvGraphicFramePr>
          <p:nvPr>
            <p:extLst>
              <p:ext uri="{D42A27DB-BD31-4B8C-83A1-F6EECF244321}">
                <p14:modId xmlns:p14="http://schemas.microsoft.com/office/powerpoint/2010/main" val="3649676593"/>
              </p:ext>
            </p:extLst>
          </p:nvPr>
        </p:nvGraphicFramePr>
        <p:xfrm>
          <a:off x="372660" y="1398112"/>
          <a:ext cx="11114776" cy="4476117"/>
        </p:xfrm>
        <a:graphic>
          <a:graphicData uri="http://schemas.openxmlformats.org/drawingml/2006/table">
            <a:tbl>
              <a:tblPr firstRow="1" bandRow="1">
                <a:tableStyleId>{5C22544A-7EE6-4342-B048-85BDC9FD1C3A}</a:tableStyleId>
              </a:tblPr>
              <a:tblGrid>
                <a:gridCol w="3769565">
                  <a:extLst>
                    <a:ext uri="{9D8B030D-6E8A-4147-A177-3AD203B41FA5}">
                      <a16:colId xmlns:a16="http://schemas.microsoft.com/office/drawing/2014/main" val="556102274"/>
                    </a:ext>
                  </a:extLst>
                </a:gridCol>
                <a:gridCol w="3321697">
                  <a:extLst>
                    <a:ext uri="{9D8B030D-6E8A-4147-A177-3AD203B41FA5}">
                      <a16:colId xmlns:a16="http://schemas.microsoft.com/office/drawing/2014/main" val="3004003166"/>
                    </a:ext>
                  </a:extLst>
                </a:gridCol>
                <a:gridCol w="4023514">
                  <a:extLst>
                    <a:ext uri="{9D8B030D-6E8A-4147-A177-3AD203B41FA5}">
                      <a16:colId xmlns:a16="http://schemas.microsoft.com/office/drawing/2014/main" val="462429083"/>
                    </a:ext>
                  </a:extLst>
                </a:gridCol>
              </a:tblGrid>
              <a:tr h="1057991">
                <a:tc>
                  <a:txBody>
                    <a:bodyPr/>
                    <a:lstStyle/>
                    <a:p>
                      <a:r>
                        <a:rPr lang="en-US" sz="2400" dirty="0">
                          <a:solidFill>
                            <a:schemeClr val="tx1"/>
                          </a:solidFill>
                        </a:rPr>
                        <a:t>Continuous provision </a:t>
                      </a:r>
                    </a:p>
                  </a:txBody>
                  <a:tcPr>
                    <a:solidFill>
                      <a:srgbClr val="00B0F0"/>
                    </a:solidFill>
                  </a:tcPr>
                </a:tc>
                <a:tc>
                  <a:txBody>
                    <a:bodyPr/>
                    <a:lstStyle/>
                    <a:p>
                      <a:r>
                        <a:rPr lang="en-US" sz="2400">
                          <a:solidFill>
                            <a:schemeClr val="tx1"/>
                          </a:solidFill>
                        </a:rPr>
                        <a:t>Child-led activity </a:t>
                      </a:r>
                    </a:p>
                  </a:txBody>
                  <a:tcPr>
                    <a:solidFill>
                      <a:srgbClr val="00B0F0"/>
                    </a:solidFill>
                  </a:tcPr>
                </a:tc>
                <a:tc>
                  <a:txBody>
                    <a:bodyPr/>
                    <a:lstStyle/>
                    <a:p>
                      <a:r>
                        <a:rPr lang="en-US" sz="2400">
                          <a:solidFill>
                            <a:schemeClr val="tx1"/>
                          </a:solidFill>
                        </a:rPr>
                        <a:t>Adult-led activity </a:t>
                      </a:r>
                    </a:p>
                  </a:txBody>
                  <a:tcPr>
                    <a:solidFill>
                      <a:srgbClr val="00B0F0"/>
                    </a:solidFill>
                  </a:tcPr>
                </a:tc>
                <a:extLst>
                  <a:ext uri="{0D108BD9-81ED-4DB2-BD59-A6C34878D82A}">
                    <a16:rowId xmlns:a16="http://schemas.microsoft.com/office/drawing/2014/main" val="1471048945"/>
                  </a:ext>
                </a:extLst>
              </a:tr>
              <a:tr h="3418126">
                <a:tc>
                  <a:txBody>
                    <a:bodyPr/>
                    <a:lstStyle/>
                    <a:p>
                      <a:r>
                        <a:rPr lang="en-US" sz="2400" dirty="0">
                          <a:solidFill>
                            <a:schemeClr val="tx1"/>
                          </a:solidFill>
                        </a:rPr>
                        <a:t>Create an area in the room that you could set up that would support the children in your group’s learning and development. </a:t>
                      </a:r>
                    </a:p>
                  </a:txBody>
                  <a:tcPr/>
                </a:tc>
                <a:tc>
                  <a:txBody>
                    <a:bodyPr/>
                    <a:lstStyle/>
                    <a:p>
                      <a:r>
                        <a:rPr lang="en-US" sz="2400" dirty="0">
                          <a:solidFill>
                            <a:schemeClr val="tx1"/>
                          </a:solidFill>
                        </a:rPr>
                        <a:t>Create an activity/play experience that you could set up that would support the children in your group’s learning and development. </a:t>
                      </a:r>
                    </a:p>
                  </a:txBody>
                  <a:tcPr/>
                </a:tc>
                <a:tc>
                  <a:txBody>
                    <a:bodyPr/>
                    <a:lstStyle/>
                    <a:p>
                      <a:r>
                        <a:rPr lang="en-US" sz="2400" dirty="0">
                          <a:solidFill>
                            <a:schemeClr val="tx1"/>
                          </a:solidFill>
                        </a:rPr>
                        <a:t>Plan an activity to support all the children in your group’s learning and development. </a:t>
                      </a:r>
                    </a:p>
                  </a:txBody>
                  <a:tcPr/>
                </a:tc>
                <a:extLst>
                  <a:ext uri="{0D108BD9-81ED-4DB2-BD59-A6C34878D82A}">
                    <a16:rowId xmlns:a16="http://schemas.microsoft.com/office/drawing/2014/main" val="2269926994"/>
                  </a:ext>
                </a:extLst>
              </a:tr>
            </a:tbl>
          </a:graphicData>
        </a:graphic>
      </p:graphicFrame>
      <p:sp>
        <p:nvSpPr>
          <p:cNvPr id="3" name="Footer Placeholder 2">
            <a:extLst>
              <a:ext uri="{FF2B5EF4-FFF2-40B4-BE49-F238E27FC236}">
                <a16:creationId xmlns:a16="http://schemas.microsoft.com/office/drawing/2014/main" id="{4A067F75-00CE-6902-89E3-62B88E071AE2}"/>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16842930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140B-A2D2-21E8-5BCA-A8136142617D}"/>
              </a:ext>
            </a:extLst>
          </p:cNvPr>
          <p:cNvSpPr>
            <a:spLocks noGrp="1"/>
          </p:cNvSpPr>
          <p:nvPr>
            <p:ph type="title"/>
          </p:nvPr>
        </p:nvSpPr>
        <p:spPr/>
        <p:txBody>
          <a:bodyPr>
            <a:normAutofit/>
          </a:bodyPr>
          <a:lstStyle/>
          <a:p>
            <a:r>
              <a:rPr lang="en-US" sz="3200" dirty="0">
                <a:cs typeface="Arial"/>
              </a:rPr>
              <a:t>Planning for a small cohort</a:t>
            </a:r>
            <a:endParaRPr lang="en-US" sz="3200" dirty="0"/>
          </a:p>
        </p:txBody>
      </p:sp>
      <p:sp>
        <p:nvSpPr>
          <p:cNvPr id="5" name="Slide Number Placeholder 4">
            <a:extLst>
              <a:ext uri="{FF2B5EF4-FFF2-40B4-BE49-F238E27FC236}">
                <a16:creationId xmlns:a16="http://schemas.microsoft.com/office/drawing/2014/main" id="{390AA7AD-EAD7-7B7A-00B6-71E786572457}"/>
              </a:ext>
            </a:extLst>
          </p:cNvPr>
          <p:cNvSpPr>
            <a:spLocks noGrp="1"/>
          </p:cNvSpPr>
          <p:nvPr>
            <p:ph type="sldNum" sz="quarter" idx="12"/>
          </p:nvPr>
        </p:nvSpPr>
        <p:spPr/>
        <p:txBody>
          <a:bodyPr/>
          <a:lstStyle/>
          <a:p>
            <a:fld id="{DA2C159E-F13C-4A85-9A41-E7669D3E0D70}" type="slidenum">
              <a:rPr lang="en-GB" smtClean="0"/>
              <a:pPr/>
              <a:t>143</a:t>
            </a:fld>
            <a:endParaRPr lang="en-GB"/>
          </a:p>
        </p:txBody>
      </p:sp>
      <p:graphicFrame>
        <p:nvGraphicFramePr>
          <p:cNvPr id="6" name="Table 5">
            <a:extLst>
              <a:ext uri="{FF2B5EF4-FFF2-40B4-BE49-F238E27FC236}">
                <a16:creationId xmlns:a16="http://schemas.microsoft.com/office/drawing/2014/main" id="{C5242E95-C84E-1B0B-1380-A09E9CE46AD7}"/>
              </a:ext>
            </a:extLst>
          </p:cNvPr>
          <p:cNvGraphicFramePr>
            <a:graphicFrameLocks noGrp="1"/>
          </p:cNvGraphicFramePr>
          <p:nvPr>
            <p:extLst>
              <p:ext uri="{D42A27DB-BD31-4B8C-83A1-F6EECF244321}">
                <p14:modId xmlns:p14="http://schemas.microsoft.com/office/powerpoint/2010/main" val="3635261114"/>
              </p:ext>
            </p:extLst>
          </p:nvPr>
        </p:nvGraphicFramePr>
        <p:xfrm>
          <a:off x="171377" y="2979622"/>
          <a:ext cx="6279221" cy="1567542"/>
        </p:xfrm>
        <a:graphic>
          <a:graphicData uri="http://schemas.openxmlformats.org/drawingml/2006/table">
            <a:tbl>
              <a:tblPr firstRow="1" bandRow="1">
                <a:tableStyleId>{5C22544A-7EE6-4342-B048-85BDC9FD1C3A}</a:tableStyleId>
              </a:tblPr>
              <a:tblGrid>
                <a:gridCol w="1965648">
                  <a:extLst>
                    <a:ext uri="{9D8B030D-6E8A-4147-A177-3AD203B41FA5}">
                      <a16:colId xmlns:a16="http://schemas.microsoft.com/office/drawing/2014/main" val="556102274"/>
                    </a:ext>
                  </a:extLst>
                </a:gridCol>
                <a:gridCol w="1477067">
                  <a:extLst>
                    <a:ext uri="{9D8B030D-6E8A-4147-A177-3AD203B41FA5}">
                      <a16:colId xmlns:a16="http://schemas.microsoft.com/office/drawing/2014/main" val="3004003166"/>
                    </a:ext>
                  </a:extLst>
                </a:gridCol>
                <a:gridCol w="2836506">
                  <a:extLst>
                    <a:ext uri="{9D8B030D-6E8A-4147-A177-3AD203B41FA5}">
                      <a16:colId xmlns:a16="http://schemas.microsoft.com/office/drawing/2014/main" val="462429083"/>
                    </a:ext>
                  </a:extLst>
                </a:gridCol>
              </a:tblGrid>
              <a:tr h="1567542">
                <a:tc>
                  <a:txBody>
                    <a:bodyPr/>
                    <a:lstStyle/>
                    <a:p>
                      <a:r>
                        <a:rPr lang="en-US" sz="2400" dirty="0">
                          <a:solidFill>
                            <a:schemeClr val="tx1"/>
                          </a:solidFill>
                        </a:rPr>
                        <a:t>Continuous provision </a:t>
                      </a:r>
                    </a:p>
                  </a:txBody>
                  <a:tcPr>
                    <a:solidFill>
                      <a:srgbClr val="00B0F0"/>
                    </a:solidFill>
                  </a:tcPr>
                </a:tc>
                <a:tc>
                  <a:txBody>
                    <a:bodyPr/>
                    <a:lstStyle/>
                    <a:p>
                      <a:r>
                        <a:rPr lang="en-US" sz="2400">
                          <a:solidFill>
                            <a:schemeClr val="tx1"/>
                          </a:solidFill>
                        </a:rPr>
                        <a:t>Child-led activity </a:t>
                      </a:r>
                    </a:p>
                  </a:txBody>
                  <a:tcPr>
                    <a:solidFill>
                      <a:srgbClr val="00B0F0"/>
                    </a:solidFill>
                  </a:tcPr>
                </a:tc>
                <a:tc>
                  <a:txBody>
                    <a:bodyPr/>
                    <a:lstStyle/>
                    <a:p>
                      <a:r>
                        <a:rPr lang="en-US" sz="2400" dirty="0">
                          <a:solidFill>
                            <a:schemeClr val="tx1"/>
                          </a:solidFill>
                        </a:rPr>
                        <a:t>Adult-led activity </a:t>
                      </a:r>
                    </a:p>
                  </a:txBody>
                  <a:tcPr>
                    <a:solidFill>
                      <a:srgbClr val="00B0F0"/>
                    </a:solidFill>
                  </a:tcPr>
                </a:tc>
                <a:extLst>
                  <a:ext uri="{0D108BD9-81ED-4DB2-BD59-A6C34878D82A}">
                    <a16:rowId xmlns:a16="http://schemas.microsoft.com/office/drawing/2014/main" val="1471048945"/>
                  </a:ext>
                </a:extLst>
              </a:tr>
            </a:tbl>
          </a:graphicData>
        </a:graphic>
      </p:graphicFrame>
      <p:sp>
        <p:nvSpPr>
          <p:cNvPr id="7" name="Speech Bubble: Rectangle with Corners Rounded 6">
            <a:extLst>
              <a:ext uri="{FF2B5EF4-FFF2-40B4-BE49-F238E27FC236}">
                <a16:creationId xmlns:a16="http://schemas.microsoft.com/office/drawing/2014/main" id="{09309C20-E04E-2156-81E4-5624DF77A4E8}"/>
              </a:ext>
            </a:extLst>
          </p:cNvPr>
          <p:cNvSpPr/>
          <p:nvPr/>
        </p:nvSpPr>
        <p:spPr>
          <a:xfrm>
            <a:off x="6745856" y="448487"/>
            <a:ext cx="5069456" cy="4810834"/>
          </a:xfrm>
          <a:prstGeom prst="wedgeRoundRectCallout">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You will need to plan an activity/design your provision area. You will then present to the group a summary of each child’s next steps and interests, along with a rationale for your chosen provision/activity/experience. This rationale will explain your choice and how you anticipate it supporting the children’s learning and development. </a:t>
            </a:r>
          </a:p>
        </p:txBody>
      </p:sp>
      <p:sp>
        <p:nvSpPr>
          <p:cNvPr id="3" name="Footer Placeholder 2">
            <a:extLst>
              <a:ext uri="{FF2B5EF4-FFF2-40B4-BE49-F238E27FC236}">
                <a16:creationId xmlns:a16="http://schemas.microsoft.com/office/drawing/2014/main" id="{BE81460B-DD00-5CEA-1547-D4DB9FF128D1}"/>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08956989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BEBD2-5F95-3B6B-264E-3011E05FB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1A49DC-1258-1A3C-3B87-E7E325B00FD0}"/>
              </a:ext>
            </a:extLst>
          </p:cNvPr>
          <p:cNvSpPr>
            <a:spLocks noGrp="1"/>
          </p:cNvSpPr>
          <p:nvPr>
            <p:ph type="ctr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00000"/>
              </a:lnSpc>
            </a:pPr>
            <a:r>
              <a:rPr lang="en-US" dirty="0">
                <a:cs typeface="Arial"/>
              </a:rPr>
              <a:t>16 – Plan for a whole cohort</a:t>
            </a:r>
          </a:p>
        </p:txBody>
      </p:sp>
      <p:sp>
        <p:nvSpPr>
          <p:cNvPr id="3" name="Subtitle 2">
            <a:extLst>
              <a:ext uri="{FF2B5EF4-FFF2-40B4-BE49-F238E27FC236}">
                <a16:creationId xmlns:a16="http://schemas.microsoft.com/office/drawing/2014/main" id="{A5241D1F-4099-8604-8E81-62D6CA7E8866}"/>
              </a:ext>
            </a:extLst>
          </p:cNvPr>
          <p:cNvSpPr>
            <a:spLocks noGrp="1"/>
          </p:cNvSpPr>
          <p:nvPr>
            <p:ph type="subTitle"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a:p>
            <a:r>
              <a:rPr lang="en-US">
                <a:cs typeface="Arial"/>
              </a:rPr>
              <a:t>OAP Cycle Review </a:t>
            </a:r>
            <a:endParaRPr lang="en-US"/>
          </a:p>
        </p:txBody>
      </p:sp>
    </p:spTree>
    <p:extLst>
      <p:ext uri="{BB962C8B-B14F-4D97-AF65-F5344CB8AC3E}">
        <p14:creationId xmlns:p14="http://schemas.microsoft.com/office/powerpoint/2010/main" val="26272281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3A5A2-9244-159C-B049-412224CD1454}"/>
              </a:ext>
            </a:extLst>
          </p:cNvPr>
          <p:cNvSpPr>
            <a:spLocks noGrp="1"/>
          </p:cNvSpPr>
          <p:nvPr>
            <p:ph type="title"/>
          </p:nvPr>
        </p:nvSpPr>
        <p:spPr/>
        <p:txBody>
          <a:bodyPr>
            <a:normAutofit/>
          </a:bodyPr>
          <a:lstStyle/>
          <a:p>
            <a:r>
              <a:rPr lang="en-US" sz="3200" dirty="0">
                <a:cs typeface="Arial"/>
              </a:rPr>
              <a:t>Lesson objectives </a:t>
            </a:r>
            <a:endParaRPr lang="en-US" sz="3200" dirty="0"/>
          </a:p>
        </p:txBody>
      </p:sp>
      <p:sp>
        <p:nvSpPr>
          <p:cNvPr id="3" name="Text Placeholder 2">
            <a:extLst>
              <a:ext uri="{FF2B5EF4-FFF2-40B4-BE49-F238E27FC236}">
                <a16:creationId xmlns:a16="http://schemas.microsoft.com/office/drawing/2014/main" id="{F6DE51F0-57F7-EE01-7E16-D3CC1103E284}"/>
              </a:ext>
            </a:extLst>
          </p:cNvPr>
          <p:cNvSpPr>
            <a:spLocks noGrp="1"/>
          </p:cNvSpPr>
          <p:nvPr>
            <p:ph type="body" sz="quarter" idx="14"/>
          </p:nvPr>
        </p:nvSpPr>
        <p:spPr/>
        <p:txBody>
          <a:bodyPr vert="horz" lIns="0" tIns="0" rIns="0" bIns="0" rtlCol="0" anchor="t">
            <a:normAutofit/>
          </a:bodyPr>
          <a:lstStyle/>
          <a:p>
            <a:pPr marL="457200" indent="-457200">
              <a:lnSpc>
                <a:spcPct val="120000"/>
              </a:lnSpc>
              <a:buChar char="•"/>
            </a:pPr>
            <a:r>
              <a:rPr lang="en-US" sz="2400" b="0" dirty="0">
                <a:solidFill>
                  <a:srgbClr val="000000"/>
                </a:solidFill>
                <a:cs typeface="Arial"/>
              </a:rPr>
              <a:t>Create an educational space for a large cohort using the child’s interests, developmental stages, next steps. </a:t>
            </a:r>
            <a:endParaRPr lang="en-US" sz="2400" dirty="0"/>
          </a:p>
          <a:p>
            <a:pPr marL="457200" indent="-457200">
              <a:lnSpc>
                <a:spcPct val="120000"/>
              </a:lnSpc>
              <a:buChar char="•"/>
            </a:pPr>
            <a:endParaRPr lang="en-US" sz="2400" b="0" dirty="0">
              <a:solidFill>
                <a:srgbClr val="000000"/>
              </a:solidFill>
              <a:cs typeface="Arial"/>
            </a:endParaRPr>
          </a:p>
          <a:p>
            <a:pPr marL="457200" indent="-457200">
              <a:lnSpc>
                <a:spcPct val="120000"/>
              </a:lnSpc>
              <a:buChar char="•"/>
            </a:pPr>
            <a:r>
              <a:rPr lang="en-US" sz="2400" b="0" dirty="0" err="1">
                <a:solidFill>
                  <a:srgbClr val="000000"/>
                </a:solidFill>
                <a:cs typeface="Arial"/>
              </a:rPr>
              <a:t>Summarise</a:t>
            </a:r>
            <a:r>
              <a:rPr lang="en-US" sz="2400" b="0" dirty="0">
                <a:solidFill>
                  <a:srgbClr val="000000"/>
                </a:solidFill>
                <a:cs typeface="Arial"/>
              </a:rPr>
              <a:t> what they have learnt from applying the OAP cycle in practice. </a:t>
            </a:r>
          </a:p>
        </p:txBody>
      </p:sp>
      <p:sp>
        <p:nvSpPr>
          <p:cNvPr id="5" name="Slide Number Placeholder 4">
            <a:extLst>
              <a:ext uri="{FF2B5EF4-FFF2-40B4-BE49-F238E27FC236}">
                <a16:creationId xmlns:a16="http://schemas.microsoft.com/office/drawing/2014/main" id="{7785D6E0-D0FA-7372-EB19-7566A0DD0226}"/>
              </a:ext>
            </a:extLst>
          </p:cNvPr>
          <p:cNvSpPr>
            <a:spLocks noGrp="1"/>
          </p:cNvSpPr>
          <p:nvPr>
            <p:ph type="sldNum" sz="quarter" idx="12"/>
          </p:nvPr>
        </p:nvSpPr>
        <p:spPr/>
        <p:txBody>
          <a:bodyPr/>
          <a:lstStyle/>
          <a:p>
            <a:fld id="{DA2C159E-F13C-4A85-9A41-E7669D3E0D70}" type="slidenum">
              <a:rPr lang="en-GB" smtClean="0"/>
              <a:pPr/>
              <a:t>145</a:t>
            </a:fld>
            <a:endParaRPr lang="en-GB"/>
          </a:p>
        </p:txBody>
      </p:sp>
      <p:sp>
        <p:nvSpPr>
          <p:cNvPr id="6" name="Footer Placeholder 2">
            <a:extLst>
              <a:ext uri="{FF2B5EF4-FFF2-40B4-BE49-F238E27FC236}">
                <a16:creationId xmlns:a16="http://schemas.microsoft.com/office/drawing/2014/main" id="{6CD6EDBD-91D7-C05D-E7E7-8D8D1AFBE93A}"/>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408073394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477A1-57E1-FE8D-F995-E168F9CF606B}"/>
              </a:ext>
            </a:extLst>
          </p:cNvPr>
          <p:cNvSpPr>
            <a:spLocks noGrp="1"/>
          </p:cNvSpPr>
          <p:nvPr>
            <p:ph type="title"/>
          </p:nvPr>
        </p:nvSpPr>
        <p:spPr/>
        <p:txBody>
          <a:bodyPr>
            <a:normAutofit/>
          </a:bodyPr>
          <a:lstStyle/>
          <a:p>
            <a:r>
              <a:rPr lang="en-US" sz="3200" dirty="0">
                <a:cs typeface="Arial"/>
              </a:rPr>
              <a:t>Planning for a larger cohort </a:t>
            </a:r>
            <a:endParaRPr lang="en-US" sz="3200" dirty="0"/>
          </a:p>
        </p:txBody>
      </p:sp>
      <p:sp>
        <p:nvSpPr>
          <p:cNvPr id="5" name="Slide Number Placeholder 4">
            <a:extLst>
              <a:ext uri="{FF2B5EF4-FFF2-40B4-BE49-F238E27FC236}">
                <a16:creationId xmlns:a16="http://schemas.microsoft.com/office/drawing/2014/main" id="{C20B6688-6D47-4AB2-8774-4A99FDF74F33}"/>
              </a:ext>
            </a:extLst>
          </p:cNvPr>
          <p:cNvSpPr>
            <a:spLocks noGrp="1"/>
          </p:cNvSpPr>
          <p:nvPr>
            <p:ph type="sldNum" sz="quarter" idx="12"/>
          </p:nvPr>
        </p:nvSpPr>
        <p:spPr/>
        <p:txBody>
          <a:bodyPr/>
          <a:lstStyle/>
          <a:p>
            <a:fld id="{DA2C159E-F13C-4A85-9A41-E7669D3E0D70}" type="slidenum">
              <a:rPr lang="en-GB" smtClean="0"/>
              <a:pPr/>
              <a:t>146</a:t>
            </a:fld>
            <a:endParaRPr lang="en-GB"/>
          </a:p>
        </p:txBody>
      </p:sp>
      <p:sp>
        <p:nvSpPr>
          <p:cNvPr id="6" name="Rectangle: Rounded Corners 5">
            <a:extLst>
              <a:ext uri="{FF2B5EF4-FFF2-40B4-BE49-F238E27FC236}">
                <a16:creationId xmlns:a16="http://schemas.microsoft.com/office/drawing/2014/main" id="{76640727-03C6-C073-4B08-84B39583FC92}"/>
              </a:ext>
            </a:extLst>
          </p:cNvPr>
          <p:cNvSpPr/>
          <p:nvPr/>
        </p:nvSpPr>
        <p:spPr>
          <a:xfrm>
            <a:off x="304801" y="843950"/>
            <a:ext cx="9684587" cy="2352136"/>
          </a:xfrm>
          <a:prstGeom prst="roundRect">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Arial"/>
              </a:rPr>
              <a:t>You will now be put into a larger group. You need to review your trees of development and interests. How can you meet the needs of all the children in your group? </a:t>
            </a:r>
          </a:p>
        </p:txBody>
      </p:sp>
      <p:sp>
        <p:nvSpPr>
          <p:cNvPr id="3" name="Rectangle: Rounded Corners 2">
            <a:extLst>
              <a:ext uri="{FF2B5EF4-FFF2-40B4-BE49-F238E27FC236}">
                <a16:creationId xmlns:a16="http://schemas.microsoft.com/office/drawing/2014/main" id="{DCA30DC6-C685-D971-029B-2ABD546891F6}"/>
              </a:ext>
            </a:extLst>
          </p:cNvPr>
          <p:cNvSpPr/>
          <p:nvPr/>
        </p:nvSpPr>
        <p:spPr>
          <a:xfrm>
            <a:off x="879895" y="2957422"/>
            <a:ext cx="10935416" cy="2955983"/>
          </a:xfrm>
          <a:prstGeom prst="roundRect">
            <a:avLst/>
          </a:prstGeom>
          <a:solidFill>
            <a:schemeClr val="accent5">
              <a:lumMod val="40000"/>
              <a:lumOff val="6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cs typeface="Arial"/>
              </a:rPr>
              <a:t>Task: </a:t>
            </a:r>
          </a:p>
          <a:p>
            <a:pPr algn="ctr"/>
            <a:r>
              <a:rPr lang="en-US" sz="2400" dirty="0">
                <a:solidFill>
                  <a:schemeClr val="tx1"/>
                </a:solidFill>
                <a:cs typeface="Arial"/>
              </a:rPr>
              <a:t>You will now design an educational space for the children in your large cohort. Highlight the areas in the room where various activities will take place. Make a note of why you have chosen this approach and how it supports the children in your group’s learning and development. How does it support their individual needs, interests and areas of learning in the EYFS? You will need to present one area to the rest of the group and share why you have included this based on the children’s development, interests and EYFS.</a:t>
            </a:r>
          </a:p>
        </p:txBody>
      </p:sp>
      <p:sp>
        <p:nvSpPr>
          <p:cNvPr id="7" name="Footer Placeholder 2">
            <a:extLst>
              <a:ext uri="{FF2B5EF4-FFF2-40B4-BE49-F238E27FC236}">
                <a16:creationId xmlns:a16="http://schemas.microsoft.com/office/drawing/2014/main" id="{5C2DB3B9-FEA6-DF70-25C4-10C4B528594A}"/>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5785771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5353-A4B5-7686-816F-6BF94E095540}"/>
              </a:ext>
            </a:extLst>
          </p:cNvPr>
          <p:cNvSpPr>
            <a:spLocks noGrp="1"/>
          </p:cNvSpPr>
          <p:nvPr>
            <p:ph type="title"/>
          </p:nvPr>
        </p:nvSpPr>
        <p:spPr>
          <a:xfrm>
            <a:off x="181205" y="189427"/>
            <a:ext cx="11250084" cy="932567"/>
          </a:xfrm>
        </p:spPr>
        <p:txBody>
          <a:bodyPr>
            <a:normAutofit/>
          </a:bodyPr>
          <a:lstStyle/>
          <a:p>
            <a:r>
              <a:rPr lang="en-US" sz="3200" dirty="0">
                <a:cs typeface="Arial"/>
              </a:rPr>
              <a:t>Summary of learning </a:t>
            </a:r>
            <a:endParaRPr lang="en-US" sz="3200" dirty="0"/>
          </a:p>
        </p:txBody>
      </p:sp>
      <p:sp>
        <p:nvSpPr>
          <p:cNvPr id="3" name="Text Placeholder 2">
            <a:extLst>
              <a:ext uri="{FF2B5EF4-FFF2-40B4-BE49-F238E27FC236}">
                <a16:creationId xmlns:a16="http://schemas.microsoft.com/office/drawing/2014/main" id="{5C58E748-BEE9-5990-78F5-B06FE8A29A15}"/>
              </a:ext>
            </a:extLst>
          </p:cNvPr>
          <p:cNvSpPr>
            <a:spLocks noGrp="1"/>
          </p:cNvSpPr>
          <p:nvPr>
            <p:ph type="body" sz="quarter" idx="14"/>
          </p:nvPr>
        </p:nvSpPr>
        <p:spPr>
          <a:xfrm>
            <a:off x="234719" y="1128296"/>
            <a:ext cx="11729049" cy="4483712"/>
          </a:xfrm>
        </p:spPr>
        <p:txBody>
          <a:bodyPr vert="horz" lIns="0" tIns="0" rIns="0" bIns="0" rtlCol="0" anchor="t">
            <a:noAutofit/>
          </a:bodyPr>
          <a:lstStyle/>
          <a:p>
            <a:pPr marL="457200" indent="-457200">
              <a:lnSpc>
                <a:spcPct val="120000"/>
              </a:lnSpc>
              <a:buAutoNum type="arabicPeriod"/>
            </a:pPr>
            <a:r>
              <a:rPr lang="en-US" sz="2400" b="0" dirty="0">
                <a:solidFill>
                  <a:schemeClr val="tx1"/>
                </a:solidFill>
                <a:cs typeface="Arial"/>
              </a:rPr>
              <a:t>What have you enjoyed about the OAP process? </a:t>
            </a:r>
            <a:endParaRPr lang="en-US" sz="2400" dirty="0">
              <a:cs typeface="Arial"/>
            </a:endParaRPr>
          </a:p>
          <a:p>
            <a:pPr marL="457200" indent="-457200">
              <a:lnSpc>
                <a:spcPct val="120000"/>
              </a:lnSpc>
              <a:buAutoNum type="arabicPeriod"/>
            </a:pPr>
            <a:r>
              <a:rPr lang="en-US" sz="2400" b="0" dirty="0">
                <a:solidFill>
                  <a:schemeClr val="tx1"/>
                </a:solidFill>
                <a:cs typeface="Arial"/>
              </a:rPr>
              <a:t>What have you found challenging? </a:t>
            </a:r>
          </a:p>
          <a:p>
            <a:pPr marL="457200" indent="-457200">
              <a:lnSpc>
                <a:spcPct val="120000"/>
              </a:lnSpc>
              <a:buAutoNum type="arabicPeriod"/>
            </a:pPr>
            <a:r>
              <a:rPr lang="en-US" sz="2400" b="0" dirty="0">
                <a:solidFill>
                  <a:schemeClr val="tx1"/>
                </a:solidFill>
                <a:cs typeface="Arial"/>
              </a:rPr>
              <a:t>List three things you now confident in. </a:t>
            </a:r>
          </a:p>
          <a:p>
            <a:pPr marL="457200" indent="-457200">
              <a:lnSpc>
                <a:spcPct val="120000"/>
              </a:lnSpc>
              <a:buAutoNum type="arabicPeriod"/>
            </a:pPr>
            <a:r>
              <a:rPr lang="en-US" sz="2400" b="0" dirty="0">
                <a:solidFill>
                  <a:schemeClr val="tx1"/>
                </a:solidFill>
                <a:cs typeface="Arial"/>
              </a:rPr>
              <a:t>List three things you feel you need support in.</a:t>
            </a:r>
          </a:p>
          <a:p>
            <a:pPr marL="457200" indent="-457200">
              <a:lnSpc>
                <a:spcPct val="120000"/>
              </a:lnSpc>
              <a:buAutoNum type="arabicPeriod"/>
            </a:pPr>
            <a:r>
              <a:rPr lang="en-US" sz="2400" b="0" dirty="0">
                <a:solidFill>
                  <a:schemeClr val="tx1"/>
                </a:solidFill>
                <a:cs typeface="Arial"/>
              </a:rPr>
              <a:t>Are there any CPD activities you can complete to continue your development in observation, assessment and planning? </a:t>
            </a:r>
          </a:p>
          <a:p>
            <a:pPr marL="457200" indent="-457200">
              <a:lnSpc>
                <a:spcPct val="120000"/>
              </a:lnSpc>
              <a:buAutoNum type="arabicPeriod"/>
            </a:pPr>
            <a:r>
              <a:rPr lang="en-US" sz="2400" b="0" dirty="0">
                <a:solidFill>
                  <a:schemeClr val="tx1"/>
                </a:solidFill>
                <a:cs typeface="Arial"/>
              </a:rPr>
              <a:t>How are you going to do this? Can you create action by speaking to your tutor or placement? </a:t>
            </a:r>
          </a:p>
        </p:txBody>
      </p:sp>
      <p:sp>
        <p:nvSpPr>
          <p:cNvPr id="5" name="Slide Number Placeholder 4">
            <a:extLst>
              <a:ext uri="{FF2B5EF4-FFF2-40B4-BE49-F238E27FC236}">
                <a16:creationId xmlns:a16="http://schemas.microsoft.com/office/drawing/2014/main" id="{A6370B50-BCB4-A29C-47BA-D8D10586DCF2}"/>
              </a:ext>
            </a:extLst>
          </p:cNvPr>
          <p:cNvSpPr>
            <a:spLocks noGrp="1"/>
          </p:cNvSpPr>
          <p:nvPr>
            <p:ph type="sldNum" sz="quarter" idx="12"/>
          </p:nvPr>
        </p:nvSpPr>
        <p:spPr/>
        <p:txBody>
          <a:bodyPr/>
          <a:lstStyle/>
          <a:p>
            <a:fld id="{DA2C159E-F13C-4A85-9A41-E7669D3E0D70}" type="slidenum">
              <a:rPr lang="en-GB" smtClean="0"/>
              <a:pPr/>
              <a:t>147</a:t>
            </a:fld>
            <a:endParaRPr lang="en-GB"/>
          </a:p>
        </p:txBody>
      </p:sp>
      <p:sp>
        <p:nvSpPr>
          <p:cNvPr id="6" name="Footer Placeholder 2">
            <a:extLst>
              <a:ext uri="{FF2B5EF4-FFF2-40B4-BE49-F238E27FC236}">
                <a16:creationId xmlns:a16="http://schemas.microsoft.com/office/drawing/2014/main" id="{4D959E9A-61B9-962C-2A2C-B0604CBFB2F3}"/>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47957556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r"/>
            <a:fld id="{DA2C159E-F13C-4A85-9A41-E7669D3E0D70}" type="slidenum">
              <a:rPr lang="en-GB" sz="900" smtClean="0"/>
              <a:pPr algn="r"/>
              <a:t>148</a:t>
            </a:fld>
            <a:endParaRPr lang="en-GB" sz="900"/>
          </a:p>
        </p:txBody>
      </p:sp>
      <p:sp>
        <p:nvSpPr>
          <p:cNvPr id="9" name="TextBox 8">
            <a:extLst>
              <a:ext uri="{FF2B5EF4-FFF2-40B4-BE49-F238E27FC236}">
                <a16:creationId xmlns:a16="http://schemas.microsoft.com/office/drawing/2014/main" id="{93ED7E31-0A20-431C-92C7-87EA77ED0CA9}"/>
              </a:ext>
            </a:extLst>
          </p:cNvPr>
          <p:cNvSpPr txBox="1"/>
          <p:nvPr/>
        </p:nvSpPr>
        <p:spPr>
          <a:xfrm>
            <a:off x="2351584" y="1700808"/>
            <a:ext cx="1536171" cy="246221"/>
          </a:xfrm>
          <a:prstGeom prst="rect">
            <a:avLst/>
          </a:prstGeom>
          <a:noFill/>
        </p:spPr>
        <p:txBody>
          <a:bodyPr wrap="square" lIns="0" tIns="0" rIns="0" bIns="0"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1600"/>
              <a:t>PRODUCED BY</a:t>
            </a:r>
          </a:p>
        </p:txBody>
      </p:sp>
      <p:sp>
        <p:nvSpPr>
          <p:cNvPr id="15" name="TextBox 14">
            <a:extLst>
              <a:ext uri="{FF2B5EF4-FFF2-40B4-BE49-F238E27FC236}">
                <a16:creationId xmlns:a16="http://schemas.microsoft.com/office/drawing/2014/main" id="{5E3E1E1C-19A4-4F4A-B678-E274A9DA15DB}"/>
              </a:ext>
            </a:extLst>
          </p:cNvPr>
          <p:cNvSpPr txBox="1"/>
          <p:nvPr/>
        </p:nvSpPr>
        <p:spPr>
          <a:xfrm>
            <a:off x="6234069" y="1700808"/>
            <a:ext cx="1536171" cy="246221"/>
          </a:xfrm>
          <a:prstGeom prst="rect">
            <a:avLst/>
          </a:prstGeom>
          <a:noFill/>
        </p:spPr>
        <p:txBody>
          <a:bodyPr wrap="square" lIns="0" tIns="0" rIns="0" bIns="0"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1600"/>
              <a:t>FUNDED BY</a:t>
            </a:r>
          </a:p>
        </p:txBody>
      </p:sp>
      <p:sp>
        <p:nvSpPr>
          <p:cNvPr id="16" name="TextBox 15">
            <a:extLst>
              <a:ext uri="{FF2B5EF4-FFF2-40B4-BE49-F238E27FC236}">
                <a16:creationId xmlns:a16="http://schemas.microsoft.com/office/drawing/2014/main" id="{3F2C459C-FDFD-413A-AA47-C10B685C2A01}"/>
              </a:ext>
            </a:extLst>
          </p:cNvPr>
          <p:cNvSpPr txBox="1"/>
          <p:nvPr/>
        </p:nvSpPr>
        <p:spPr>
          <a:xfrm>
            <a:off x="6216563" y="3824754"/>
            <a:ext cx="2400267" cy="430887"/>
          </a:xfrm>
          <a:prstGeom prst="rect">
            <a:avLst/>
          </a:prstGeom>
          <a:noFill/>
        </p:spPr>
        <p:txBody>
          <a:bodyPr wrap="square" lIns="0" tIns="0" rIns="0" bIns="0"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1400"/>
              <a:t>This programme is funded by the Department for Education</a:t>
            </a:r>
          </a:p>
        </p:txBody>
      </p:sp>
      <p:sp>
        <p:nvSpPr>
          <p:cNvPr id="17" name="TextBox 16">
            <a:extLst>
              <a:ext uri="{FF2B5EF4-FFF2-40B4-BE49-F238E27FC236}">
                <a16:creationId xmlns:a16="http://schemas.microsoft.com/office/drawing/2014/main" id="{36B2AE06-62E2-47AC-A4B8-78F23C87D5EA}"/>
              </a:ext>
            </a:extLst>
          </p:cNvPr>
          <p:cNvSpPr txBox="1"/>
          <p:nvPr/>
        </p:nvSpPr>
        <p:spPr>
          <a:xfrm>
            <a:off x="2111738" y="3717032"/>
            <a:ext cx="2784309" cy="1292662"/>
          </a:xfrm>
          <a:prstGeom prst="rect">
            <a:avLst/>
          </a:prstGeom>
          <a:noFill/>
        </p:spPr>
        <p:txBody>
          <a:bodyPr wrap="square" lIns="0" tIns="0" rIns="0" bIns="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1400" dirty="0">
                <a:ea typeface="+mn-lt"/>
                <a:cs typeface="+mn-lt"/>
              </a:rPr>
              <a:t>South Gloucestershire and Stroud College</a:t>
            </a:r>
            <a:r>
              <a:rPr lang="en-GB" sz="1400" dirty="0">
                <a:solidFill>
                  <a:srgbClr val="FF0000"/>
                </a:solidFill>
                <a:ea typeface="+mn-lt"/>
                <a:cs typeface="+mn-lt"/>
              </a:rPr>
              <a:t> </a:t>
            </a:r>
            <a:r>
              <a:rPr lang="en-GB" sz="1400" dirty="0">
                <a:ea typeface="+mn-lt"/>
                <a:cs typeface="+mn-lt"/>
              </a:rPr>
              <a:t>has produced this resource on behalf of the Education and Training Foundation </a:t>
            </a:r>
            <a:endParaRPr lang="en-US" sz="1400" dirty="0">
              <a:ea typeface="+mn-lt"/>
              <a:cs typeface="+mn-lt"/>
            </a:endParaRPr>
          </a:p>
          <a:p>
            <a:endParaRPr lang="en-GB" sz="1400" dirty="0">
              <a:cs typeface="Arial"/>
            </a:endParaRPr>
          </a:p>
        </p:txBody>
      </p:sp>
      <p:sp>
        <p:nvSpPr>
          <p:cNvPr id="18" name="TextBox 17">
            <a:extLst>
              <a:ext uri="{FF2B5EF4-FFF2-40B4-BE49-F238E27FC236}">
                <a16:creationId xmlns:a16="http://schemas.microsoft.com/office/drawing/2014/main" id="{CA481ADA-FC14-4FE3-9F8D-6121602D1055}"/>
              </a:ext>
            </a:extLst>
          </p:cNvPr>
          <p:cNvSpPr txBox="1"/>
          <p:nvPr/>
        </p:nvSpPr>
        <p:spPr>
          <a:xfrm>
            <a:off x="1510928" y="5640923"/>
            <a:ext cx="8736971" cy="492443"/>
          </a:xfrm>
          <a:prstGeom prst="rect">
            <a:avLst/>
          </a:prstGeom>
          <a:noFill/>
        </p:spPr>
        <p:txBody>
          <a:bodyPr wrap="square" lIns="0" tIns="0" rIns="0" bIns="0"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GB" sz="3200" b="1" dirty="0">
                <a:solidFill>
                  <a:srgbClr val="E51C41"/>
                </a:solidFill>
              </a:rPr>
              <a:t>ET-FOUNDATION.CO.UK</a:t>
            </a:r>
          </a:p>
        </p:txBody>
      </p:sp>
      <p:pic>
        <p:nvPicPr>
          <p:cNvPr id="3" name="Picture 2" descr="A logo for a college&#10;&#10;Description automatically generated">
            <a:extLst>
              <a:ext uri="{FF2B5EF4-FFF2-40B4-BE49-F238E27FC236}">
                <a16:creationId xmlns:a16="http://schemas.microsoft.com/office/drawing/2014/main" id="{9947BD13-3601-2000-00E1-6769D68ABB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859" y="2232357"/>
            <a:ext cx="1531620" cy="1058590"/>
          </a:xfrm>
          <a:prstGeom prst="rect">
            <a:avLst/>
          </a:prstGeom>
        </p:spPr>
      </p:pic>
      <p:pic>
        <p:nvPicPr>
          <p:cNvPr id="6" name="Picture 5">
            <a:extLst>
              <a:ext uri="{FF2B5EF4-FFF2-40B4-BE49-F238E27FC236}">
                <a16:creationId xmlns:a16="http://schemas.microsoft.com/office/drawing/2014/main" id="{9A8E8E31-7CAF-1C4F-632A-D7DC59BFD8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251955" y="2334025"/>
            <a:ext cx="1518285" cy="798830"/>
          </a:xfrm>
          <a:prstGeom prst="rect">
            <a:avLst/>
          </a:prstGeom>
          <a:noFill/>
          <a:ln>
            <a:noFill/>
          </a:ln>
        </p:spPr>
      </p:pic>
    </p:spTree>
    <p:extLst>
      <p:ext uri="{BB962C8B-B14F-4D97-AF65-F5344CB8AC3E}">
        <p14:creationId xmlns:p14="http://schemas.microsoft.com/office/powerpoint/2010/main" val="3269314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268" y="698365"/>
            <a:ext cx="10942111" cy="1248868"/>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GB" sz="3200" dirty="0">
                <a:latin typeface="Arial" panose="020B0604020202020204" pitchFamily="34" charset="0"/>
                <a:cs typeface="Arial" panose="020B0604020202020204" pitchFamily="34" charset="0"/>
              </a:rPr>
              <a:t>Where are we now? How have we improved? </a:t>
            </a:r>
          </a:p>
        </p:txBody>
      </p:sp>
      <p:sp>
        <p:nvSpPr>
          <p:cNvPr id="4" name="Slide Number Placeholder 3"/>
          <p:cNvSpPr>
            <a:spLocks noGrp="1"/>
          </p:cNvSpPr>
          <p:nvPr>
            <p:ph type="sldNum" sz="quarter" idx="11"/>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r"/>
            <a:fld id="{DA2C159E-F13C-4A85-9A41-E7669D3E0D70}" type="slidenum">
              <a:rPr lang="en-GB" sz="900" smtClean="0"/>
              <a:pPr algn="r"/>
              <a:t>15</a:t>
            </a:fld>
            <a:endParaRPr lang="en-GB" sz="900"/>
          </a:p>
        </p:txBody>
      </p:sp>
      <p:sp>
        <p:nvSpPr>
          <p:cNvPr id="21" name="TextBox 20">
            <a:extLst>
              <a:ext uri="{FF2B5EF4-FFF2-40B4-BE49-F238E27FC236}">
                <a16:creationId xmlns:a16="http://schemas.microsoft.com/office/drawing/2014/main" id="{A9AB162B-5408-2F3A-36A3-B65956A95C6C}"/>
              </a:ext>
            </a:extLst>
          </p:cNvPr>
          <p:cNvSpPr txBox="1"/>
          <p:nvPr/>
        </p:nvSpPr>
        <p:spPr>
          <a:xfrm>
            <a:off x="619268" y="4975133"/>
            <a:ext cx="10942111" cy="128830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pPr>
            <a:r>
              <a:rPr lang="en-US" sz="2400" b="1" dirty="0">
                <a:latin typeface="Arial" panose="020B0604020202020204" pitchFamily="34" charset="0"/>
                <a:cs typeface="Arial" panose="020B0604020202020204" pitchFamily="34" charset="0"/>
              </a:rPr>
              <a:t>Next steps</a:t>
            </a:r>
          </a:p>
          <a:p>
            <a:pPr>
              <a:lnSpc>
                <a:spcPct val="120000"/>
              </a:lnSpc>
            </a:pPr>
            <a:r>
              <a:rPr lang="en-US" sz="2400" dirty="0">
                <a:latin typeface="Arial" panose="020B0604020202020204" pitchFamily="34" charset="0"/>
                <a:cs typeface="Arial" panose="020B0604020202020204" pitchFamily="34" charset="0"/>
              </a:rPr>
              <a:t>Identify whether your knowledge has improved. Write down one thing you have learnt. How has your knowledge improved?</a:t>
            </a:r>
          </a:p>
        </p:txBody>
      </p:sp>
      <p:graphicFrame>
        <p:nvGraphicFramePr>
          <p:cNvPr id="7" name="Content Placeholder 2">
            <a:extLst>
              <a:ext uri="{FF2B5EF4-FFF2-40B4-BE49-F238E27FC236}">
                <a16:creationId xmlns:a16="http://schemas.microsoft.com/office/drawing/2014/main" id="{4BA61207-E412-0A35-2EBA-2651C8DD5608}"/>
              </a:ext>
            </a:extLst>
          </p:cNvPr>
          <p:cNvGraphicFramePr>
            <a:graphicFrameLocks/>
          </p:cNvGraphicFramePr>
          <p:nvPr>
            <p:extLst>
              <p:ext uri="{D42A27DB-BD31-4B8C-83A1-F6EECF244321}">
                <p14:modId xmlns:p14="http://schemas.microsoft.com/office/powerpoint/2010/main" val="1724977808"/>
              </p:ext>
            </p:extLst>
          </p:nvPr>
        </p:nvGraphicFramePr>
        <p:xfrm>
          <a:off x="2274292" y="1406881"/>
          <a:ext cx="7214989" cy="3503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2">
            <a:extLst>
              <a:ext uri="{FF2B5EF4-FFF2-40B4-BE49-F238E27FC236}">
                <a16:creationId xmlns:a16="http://schemas.microsoft.com/office/drawing/2014/main" id="{3C8AC119-CB95-F565-8E5C-D109ACF787F2}"/>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727460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3C6B2B-62EA-A31E-9FA0-9211B00D66B5}"/>
              </a:ext>
            </a:extLst>
          </p:cNvPr>
          <p:cNvSpPr>
            <a:spLocks noGrp="1"/>
          </p:cNvSpPr>
          <p:nvPr>
            <p:ph type="sldNum" sz="quarter" idx="11"/>
          </p:nvPr>
        </p:nvSpPr>
        <p:spPr/>
        <p:txBody>
          <a:bodyPr/>
          <a:lstStyle/>
          <a:p>
            <a:fld id="{DA2C159E-F13C-4A85-9A41-E7669D3E0D70}" type="slidenum">
              <a:rPr lang="en-GB" smtClean="0"/>
              <a:pPr/>
              <a:t>16</a:t>
            </a:fld>
            <a:endParaRPr lang="en-GB"/>
          </a:p>
        </p:txBody>
      </p:sp>
      <p:sp>
        <p:nvSpPr>
          <p:cNvPr id="3" name="Title 2">
            <a:extLst>
              <a:ext uri="{FF2B5EF4-FFF2-40B4-BE49-F238E27FC236}">
                <a16:creationId xmlns:a16="http://schemas.microsoft.com/office/drawing/2014/main" id="{0731E00E-4103-477C-CE91-2F7EA17921C0}"/>
              </a:ext>
            </a:extLst>
          </p:cNvPr>
          <p:cNvSpPr>
            <a:spLocks noGrp="1"/>
          </p:cNvSpPr>
          <p:nvPr>
            <p:ph type="title"/>
          </p:nvPr>
        </p:nvSpPr>
        <p:spPr>
          <a:xfrm>
            <a:off x="619405" y="698661"/>
            <a:ext cx="10941975" cy="932567"/>
          </a:xfrm>
        </p:spPr>
        <p:txBody>
          <a:bodyPr>
            <a:normAutofit/>
          </a:bodyPr>
          <a:lstStyle/>
          <a:p>
            <a:pPr>
              <a:lnSpc>
                <a:spcPct val="120000"/>
              </a:lnSpc>
            </a:pPr>
            <a:r>
              <a:rPr lang="en-US" sz="3200" dirty="0">
                <a:latin typeface="Arial" panose="020B0604020202020204" pitchFamily="34" charset="0"/>
                <a:cs typeface="Arial" panose="020B0604020202020204" pitchFamily="34" charset="0"/>
              </a:rPr>
              <a:t>Takeaway task: Reflection and conclusion </a:t>
            </a:r>
          </a:p>
        </p:txBody>
      </p:sp>
      <p:sp>
        <p:nvSpPr>
          <p:cNvPr id="4" name="Text Placeholder 3">
            <a:extLst>
              <a:ext uri="{FF2B5EF4-FFF2-40B4-BE49-F238E27FC236}">
                <a16:creationId xmlns:a16="http://schemas.microsoft.com/office/drawing/2014/main" id="{9265024B-B5C2-1D8B-17FF-1570DC1AF858}"/>
              </a:ext>
            </a:extLst>
          </p:cNvPr>
          <p:cNvSpPr>
            <a:spLocks noGrp="1"/>
          </p:cNvSpPr>
          <p:nvPr>
            <p:ph type="body" sz="quarter" idx="12"/>
          </p:nvPr>
        </p:nvSpPr>
        <p:spPr>
          <a:xfrm>
            <a:off x="619404" y="1388772"/>
            <a:ext cx="10941975" cy="4802099"/>
          </a:xfrm>
        </p:spPr>
        <p:txBody>
          <a:bodyPr vert="horz" lIns="0" tIns="0" rIns="0" bIns="0" rtlCol="0" anchor="t">
            <a:noAutofit/>
          </a:bodyPr>
          <a:lstStyle/>
          <a:p>
            <a:pPr>
              <a:lnSpc>
                <a:spcPct val="120000"/>
              </a:lnSpc>
            </a:pPr>
            <a:r>
              <a:rPr lang="en-GB" sz="2400" dirty="0">
                <a:latin typeface="Arial" panose="020B0604020202020204" pitchFamily="34" charset="0"/>
                <a:cs typeface="Arial" panose="020B0604020202020204" pitchFamily="34" charset="0"/>
              </a:rPr>
              <a:t>Write a summary of the OAP cycle and how it is used in industry.</a:t>
            </a:r>
            <a:r>
              <a:rPr lang="en-US" sz="2400" dirty="0">
                <a:latin typeface="Arial" panose="020B0604020202020204" pitchFamily="34" charset="0"/>
                <a:cs typeface="Arial" panose="020B0604020202020204" pitchFamily="34" charset="0"/>
              </a:rPr>
              <a:t> Then write a paragraph on the skills required to complete the process of the OAP cycle.</a:t>
            </a:r>
            <a:endParaRPr lang="en-GB" sz="2400" dirty="0">
              <a:latin typeface="Arial" panose="020B0604020202020204" pitchFamily="34" charset="0"/>
              <a:cs typeface="Arial" panose="020B0604020202020204" pitchFamily="34" charset="0"/>
            </a:endParaRPr>
          </a:p>
          <a:p>
            <a:pPr>
              <a:lnSpc>
                <a:spcPct val="120000"/>
              </a:lnSpc>
            </a:pPr>
            <a:endParaRPr lang="en-GB" sz="2400" dirty="0">
              <a:latin typeface="Arial" panose="020B0604020202020204" pitchFamily="34" charset="0"/>
              <a:cs typeface="Arial" panose="020B0604020202020204" pitchFamily="34" charset="0"/>
            </a:endParaRPr>
          </a:p>
          <a:p>
            <a:pPr>
              <a:lnSpc>
                <a:spcPct val="120000"/>
              </a:lnSpc>
            </a:pPr>
            <a:r>
              <a:rPr lang="en-GB" sz="2400" b="1" dirty="0">
                <a:latin typeface="Arial" panose="020B0604020202020204" pitchFamily="34" charset="0"/>
                <a:cs typeface="Arial" panose="020B0604020202020204" pitchFamily="34" charset="0"/>
              </a:rPr>
              <a:t>Extension: </a:t>
            </a:r>
            <a:r>
              <a:rPr lang="en-GB" sz="2400" dirty="0">
                <a:latin typeface="Arial" panose="020B0604020202020204" pitchFamily="34" charset="0"/>
                <a:cs typeface="Arial" panose="020B0604020202020204" pitchFamily="34" charset="0"/>
              </a:rPr>
              <a:t>As part of your skills required paragraph, you could outline what you are confident in with regards to the OAP cycle and where you want to improve.</a:t>
            </a:r>
            <a:endParaRPr lang="en-US" sz="2400" dirty="0">
              <a:latin typeface="Arial" panose="020B0604020202020204" pitchFamily="34" charset="0"/>
              <a:cs typeface="Arial" panose="020B0604020202020204" pitchFamily="34" charset="0"/>
            </a:endParaRPr>
          </a:p>
          <a:p>
            <a:pPr>
              <a:lnSpc>
                <a:spcPct val="120000"/>
              </a:lnSpc>
            </a:pPr>
            <a:endParaRPr lang="en-GB" sz="2400" dirty="0">
              <a:latin typeface="Arial"/>
              <a:cs typeface="Calibri Light"/>
            </a:endParaRPr>
          </a:p>
          <a:p>
            <a:pPr>
              <a:lnSpc>
                <a:spcPct val="120000"/>
              </a:lnSpc>
            </a:pPr>
            <a:endParaRPr lang="en-GB" sz="2400" dirty="0">
              <a:latin typeface="Arial"/>
              <a:cs typeface="Calibri Light"/>
            </a:endParaRPr>
          </a:p>
          <a:p>
            <a:pPr>
              <a:lnSpc>
                <a:spcPct val="120000"/>
              </a:lnSpc>
            </a:pPr>
            <a:endParaRPr lang="en-GB" dirty="0">
              <a:cs typeface="Arial"/>
            </a:endParaRPr>
          </a:p>
        </p:txBody>
      </p:sp>
      <p:sp>
        <p:nvSpPr>
          <p:cNvPr id="8" name="Footer Placeholder 2">
            <a:extLst>
              <a:ext uri="{FF2B5EF4-FFF2-40B4-BE49-F238E27FC236}">
                <a16:creationId xmlns:a16="http://schemas.microsoft.com/office/drawing/2014/main" id="{EE542703-14B6-BAD8-04C3-E96F79390C3F}"/>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042248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cs typeface="Arial"/>
              </a:rPr>
              <a:t>02 – Observation types – methods and purpose</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a:p>
            <a:r>
              <a:rPr lang="en-US">
                <a:cs typeface="Arial"/>
              </a:rPr>
              <a:t>OAP Cycle Review </a:t>
            </a:r>
            <a:endParaRPr lang="en-US"/>
          </a:p>
        </p:txBody>
      </p:sp>
    </p:spTree>
    <p:extLst>
      <p:ext uri="{BB962C8B-B14F-4D97-AF65-F5344CB8AC3E}">
        <p14:creationId xmlns:p14="http://schemas.microsoft.com/office/powerpoint/2010/main" val="615326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7B1FBF9-034D-4DDF-A461-F275F269A839}"/>
              </a:ext>
            </a:extLst>
          </p:cNvPr>
          <p:cNvSpPr>
            <a:spLocks noGrp="1"/>
          </p:cNvSpPr>
          <p:nvPr>
            <p:ph sz="quarter" idx="18"/>
          </p:nvPr>
        </p:nvSpPr>
        <p:spPr>
          <a:xfrm>
            <a:off x="96341" y="1384022"/>
            <a:ext cx="8511959" cy="6210068"/>
          </a:xfrm>
        </p:spPr>
        <p:txBody>
          <a:bodyPr vert="horz" lIns="0" tIns="0" rIns="0" bIns="0" rtlCol="0" anchor="t">
            <a:normAutofit/>
          </a:bodyPr>
          <a:lstStyle/>
          <a:p>
            <a:pPr marL="571500" indent="-571500">
              <a:lnSpc>
                <a:spcPct val="120000"/>
              </a:lnSpc>
              <a:buChar char="•"/>
            </a:pPr>
            <a:r>
              <a:rPr lang="en-GB" sz="2400" b="0" dirty="0"/>
              <a:t>Identify different types of observation methods that are used in education and early years.</a:t>
            </a:r>
            <a:endParaRPr lang="en-GB" sz="2400" b="0" dirty="0">
              <a:cs typeface="Arial"/>
            </a:endParaRPr>
          </a:p>
          <a:p>
            <a:pPr marL="571500" indent="-571500">
              <a:lnSpc>
                <a:spcPct val="120000"/>
              </a:lnSpc>
              <a:buChar char="•"/>
            </a:pPr>
            <a:endParaRPr lang="en-GB" sz="2400" b="0" dirty="0">
              <a:cs typeface="Arial"/>
            </a:endParaRPr>
          </a:p>
          <a:p>
            <a:pPr marL="571500" indent="-571500">
              <a:lnSpc>
                <a:spcPct val="120000"/>
              </a:lnSpc>
              <a:buChar char="•"/>
            </a:pPr>
            <a:r>
              <a:rPr lang="en-GB" sz="2400" b="0" dirty="0"/>
              <a:t>Explain the purpose of three different observation methods, and discuss why and when you might use a type of observation. </a:t>
            </a:r>
            <a:endParaRPr lang="en-GB" sz="2400" b="0" dirty="0">
              <a:cs typeface="Arial"/>
            </a:endParaRPr>
          </a:p>
          <a:p>
            <a:pPr marL="571500" indent="-571500">
              <a:lnSpc>
                <a:spcPct val="120000"/>
              </a:lnSpc>
              <a:buChar char="•"/>
            </a:pPr>
            <a:endParaRPr lang="en-GB" sz="2400" b="0" dirty="0">
              <a:cs typeface="Arial"/>
            </a:endParaRPr>
          </a:p>
          <a:p>
            <a:pPr marL="571500" indent="-571500">
              <a:lnSpc>
                <a:spcPct val="120000"/>
              </a:lnSpc>
              <a:buChar char="•"/>
            </a:pPr>
            <a:r>
              <a:rPr lang="en-GB" sz="2400" b="0" dirty="0"/>
              <a:t>Evaluate different observation methods from the perspective of the practitioner assessing a child’s learning and development. </a:t>
            </a:r>
            <a:endParaRPr lang="en-GB" sz="2400" b="0" dirty="0">
              <a:cs typeface="Arial"/>
            </a:endParaRPr>
          </a:p>
        </p:txBody>
      </p:sp>
      <p:pic>
        <p:nvPicPr>
          <p:cNvPr id="8" name="Picture 7" descr="A bird on a person&amp;#39;s head looking through binoculars&#10;&#10;Description automatically generated">
            <a:extLst>
              <a:ext uri="{FF2B5EF4-FFF2-40B4-BE49-F238E27FC236}">
                <a16:creationId xmlns:a16="http://schemas.microsoft.com/office/drawing/2014/main" id="{1B234840-4BDB-680A-F378-50DC2EDE53E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8607" b="-1"/>
          <a:stretch/>
        </p:blipFill>
        <p:spPr>
          <a:xfrm>
            <a:off x="8606532" y="3423288"/>
            <a:ext cx="3429959" cy="2751308"/>
          </a:xfrm>
          <a:prstGeom prst="rect">
            <a:avLst/>
          </a:prstGeom>
          <a:noFill/>
        </p:spPr>
      </p:pic>
      <p:sp>
        <p:nvSpPr>
          <p:cNvPr id="2" name="Slide Number Placeholder 1">
            <a:extLst>
              <a:ext uri="{FF2B5EF4-FFF2-40B4-BE49-F238E27FC236}">
                <a16:creationId xmlns:a16="http://schemas.microsoft.com/office/drawing/2014/main" id="{8FABFBFA-3277-4184-8D6A-07AD064BE5AF}"/>
              </a:ext>
            </a:extLst>
          </p:cNvPr>
          <p:cNvSpPr>
            <a:spLocks noGrp="1"/>
          </p:cNvSpPr>
          <p:nvPr>
            <p:ph type="sldNum" sz="quarter" idx="11"/>
          </p:nvPr>
        </p:nvSpPr>
        <p:spPr>
          <a:xfrm>
            <a:off x="10608501" y="6356351"/>
            <a:ext cx="1212619" cy="365125"/>
          </a:xfrm>
        </p:spPr>
        <p:txBody>
          <a:bodyPr anchor="t">
            <a:normAutofit/>
          </a:bodyPr>
          <a:lstStyle/>
          <a:p>
            <a:pPr>
              <a:spcAft>
                <a:spcPts val="600"/>
              </a:spcAft>
            </a:pPr>
            <a:fld id="{DA2C159E-F13C-4A85-9A41-E7669D3E0D70}" type="slidenum">
              <a:rPr lang="en-GB" smtClean="0"/>
              <a:pPr>
                <a:spcAft>
                  <a:spcPts val="600"/>
                </a:spcAft>
              </a:pPr>
              <a:t>18</a:t>
            </a:fld>
            <a:endParaRPr lang="en-GB"/>
          </a:p>
        </p:txBody>
      </p:sp>
      <p:sp>
        <p:nvSpPr>
          <p:cNvPr id="3" name="Title 2">
            <a:extLst>
              <a:ext uri="{FF2B5EF4-FFF2-40B4-BE49-F238E27FC236}">
                <a16:creationId xmlns:a16="http://schemas.microsoft.com/office/drawing/2014/main" id="{ED1E48F6-8987-40E8-9FC5-CF140AD0EB59}"/>
              </a:ext>
            </a:extLst>
          </p:cNvPr>
          <p:cNvSpPr>
            <a:spLocks noGrp="1"/>
          </p:cNvSpPr>
          <p:nvPr>
            <p:ph type="title"/>
          </p:nvPr>
        </p:nvSpPr>
        <p:spPr>
          <a:xfrm>
            <a:off x="425620" y="692635"/>
            <a:ext cx="11250084" cy="932567"/>
          </a:xfrm>
        </p:spPr>
        <p:txBody>
          <a:bodyPr anchor="t">
            <a:normAutofit/>
          </a:bodyPr>
          <a:lstStyle/>
          <a:p>
            <a:r>
              <a:rPr lang="en-GB" sz="3200" dirty="0"/>
              <a:t>Session objectives </a:t>
            </a:r>
          </a:p>
        </p:txBody>
      </p:sp>
      <p:sp>
        <p:nvSpPr>
          <p:cNvPr id="9" name="TextBox 8">
            <a:extLst>
              <a:ext uri="{FF2B5EF4-FFF2-40B4-BE49-F238E27FC236}">
                <a16:creationId xmlns:a16="http://schemas.microsoft.com/office/drawing/2014/main" id="{50D49052-794D-BCE6-FA10-E5B142FCB868}"/>
              </a:ext>
            </a:extLst>
          </p:cNvPr>
          <p:cNvSpPr txBox="1"/>
          <p:nvPr/>
        </p:nvSpPr>
        <p:spPr>
          <a:xfrm>
            <a:off x="9236197" y="5828136"/>
            <a:ext cx="2581155"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1" name="Footer Placeholder 2">
            <a:extLst>
              <a:ext uri="{FF2B5EF4-FFF2-40B4-BE49-F238E27FC236}">
                <a16:creationId xmlns:a16="http://schemas.microsoft.com/office/drawing/2014/main" id="{F40811DB-3539-08B3-FDE2-FD6CDEBBC452}"/>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439256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FBCE78-C6D4-4E5C-A1CD-96953D25F348}"/>
              </a:ext>
            </a:extLst>
          </p:cNvPr>
          <p:cNvSpPr>
            <a:spLocks noGrp="1"/>
          </p:cNvSpPr>
          <p:nvPr>
            <p:ph type="sldNum" sz="quarter" idx="11"/>
          </p:nvPr>
        </p:nvSpPr>
        <p:spPr/>
        <p:txBody>
          <a:bodyPr/>
          <a:lstStyle/>
          <a:p>
            <a:fld id="{DA2C159E-F13C-4A85-9A41-E7669D3E0D70}" type="slidenum">
              <a:rPr lang="en-GB" smtClean="0"/>
              <a:pPr/>
              <a:t>19</a:t>
            </a:fld>
            <a:endParaRPr lang="en-GB" dirty="0"/>
          </a:p>
        </p:txBody>
      </p:sp>
      <p:sp>
        <p:nvSpPr>
          <p:cNvPr id="3" name="Title 2">
            <a:extLst>
              <a:ext uri="{FF2B5EF4-FFF2-40B4-BE49-F238E27FC236}">
                <a16:creationId xmlns:a16="http://schemas.microsoft.com/office/drawing/2014/main" id="{C65368A3-15BD-4EB0-B70C-4302B5974B99}"/>
              </a:ext>
            </a:extLst>
          </p:cNvPr>
          <p:cNvSpPr>
            <a:spLocks noGrp="1"/>
          </p:cNvSpPr>
          <p:nvPr>
            <p:ph type="title"/>
          </p:nvPr>
        </p:nvSpPr>
        <p:spPr/>
        <p:txBody>
          <a:bodyPr>
            <a:normAutofit/>
          </a:bodyPr>
          <a:lstStyle/>
          <a:p>
            <a:r>
              <a:rPr lang="en-GB" sz="3200" dirty="0"/>
              <a:t>Recap </a:t>
            </a:r>
          </a:p>
        </p:txBody>
      </p:sp>
      <p:sp>
        <p:nvSpPr>
          <p:cNvPr id="4" name="Text Placeholder 3">
            <a:extLst>
              <a:ext uri="{FF2B5EF4-FFF2-40B4-BE49-F238E27FC236}">
                <a16:creationId xmlns:a16="http://schemas.microsoft.com/office/drawing/2014/main" id="{70A04F4A-7761-454B-B574-3052BAE43F81}"/>
              </a:ext>
            </a:extLst>
          </p:cNvPr>
          <p:cNvSpPr>
            <a:spLocks noGrp="1"/>
          </p:cNvSpPr>
          <p:nvPr>
            <p:ph type="body" sz="quarter" idx="12"/>
          </p:nvPr>
        </p:nvSpPr>
        <p:spPr>
          <a:xfrm>
            <a:off x="153850" y="1019269"/>
            <a:ext cx="7684042" cy="4826679"/>
          </a:xfrm>
        </p:spPr>
        <p:txBody>
          <a:bodyPr vert="horz" lIns="0" tIns="0" rIns="0" bIns="0" rtlCol="0" anchor="t">
            <a:noAutofit/>
          </a:bodyPr>
          <a:lstStyle/>
          <a:p>
            <a:pPr marL="457200" indent="-457200">
              <a:lnSpc>
                <a:spcPct val="120000"/>
              </a:lnSpc>
              <a:buChar char="•"/>
            </a:pPr>
            <a:r>
              <a:rPr lang="en-GB" sz="2400" dirty="0">
                <a:cs typeface="Arial"/>
              </a:rPr>
              <a:t>Share your summary of the OAP cycle and how it is used in industry (take away task) with your partner. What are the similarities and differences in your summaries?</a:t>
            </a:r>
            <a:endParaRPr lang="en-US" sz="2400" dirty="0">
              <a:cs typeface="Arial"/>
            </a:endParaRPr>
          </a:p>
          <a:p>
            <a:pPr marL="457200" indent="-457200">
              <a:lnSpc>
                <a:spcPct val="120000"/>
              </a:lnSpc>
              <a:buChar char="•"/>
            </a:pPr>
            <a:endParaRPr lang="en-GB" sz="2400" dirty="0">
              <a:cs typeface="Arial"/>
            </a:endParaRPr>
          </a:p>
          <a:p>
            <a:pPr marL="457200" indent="-457200">
              <a:lnSpc>
                <a:spcPct val="120000"/>
              </a:lnSpc>
              <a:buChar char="•"/>
            </a:pPr>
            <a:r>
              <a:rPr lang="en-GB" sz="2400" dirty="0"/>
              <a:t>List three reasons why we use the OAP cycle to support children’s learning and development </a:t>
            </a:r>
            <a:endParaRPr lang="en-GB" sz="2400" dirty="0">
              <a:cs typeface="Arial"/>
            </a:endParaRPr>
          </a:p>
          <a:p>
            <a:pPr marL="457200" indent="-457200">
              <a:lnSpc>
                <a:spcPct val="120000"/>
              </a:lnSpc>
              <a:buChar char="•"/>
            </a:pPr>
            <a:endParaRPr lang="en-GB" sz="2400" dirty="0">
              <a:cs typeface="Arial"/>
            </a:endParaRPr>
          </a:p>
          <a:p>
            <a:pPr marL="457200" indent="-457200">
              <a:lnSpc>
                <a:spcPct val="120000"/>
              </a:lnSpc>
              <a:buChar char="•"/>
            </a:pPr>
            <a:r>
              <a:rPr lang="en-GB" sz="2400" dirty="0">
                <a:cs typeface="Arial"/>
              </a:rPr>
              <a:t>Reflecting on your skills wheel, what observational skill would you most like to develop and why? </a:t>
            </a:r>
            <a:endParaRPr lang="en-GB" dirty="0">
              <a:cs typeface="Arial"/>
            </a:endParaRPr>
          </a:p>
        </p:txBody>
      </p:sp>
      <p:sp>
        <p:nvSpPr>
          <p:cNvPr id="10" name="Speech Bubble: Rectangle with Corners Rounded 9">
            <a:extLst>
              <a:ext uri="{FF2B5EF4-FFF2-40B4-BE49-F238E27FC236}">
                <a16:creationId xmlns:a16="http://schemas.microsoft.com/office/drawing/2014/main" id="{BBE0BD0E-DFBC-DF14-D5BA-9C04726146D4}"/>
              </a:ext>
            </a:extLst>
          </p:cNvPr>
          <p:cNvSpPr/>
          <p:nvPr/>
        </p:nvSpPr>
        <p:spPr>
          <a:xfrm>
            <a:off x="8465575" y="185288"/>
            <a:ext cx="3470786" cy="1976872"/>
          </a:xfrm>
          <a:prstGeom prst="wedgeRoundRectCallout">
            <a:avLst/>
          </a:prstGeom>
          <a:solidFill>
            <a:srgbClr val="C0000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Paired discussion: </a:t>
            </a:r>
          </a:p>
          <a:p>
            <a:pPr algn="ctr"/>
            <a:r>
              <a:rPr lang="en-US" sz="2400" dirty="0">
                <a:solidFill>
                  <a:schemeClr val="tx1"/>
                </a:solidFill>
                <a:cs typeface="Arial"/>
              </a:rPr>
              <a:t>10 minutes</a:t>
            </a:r>
          </a:p>
          <a:p>
            <a:pPr algn="ctr"/>
            <a:r>
              <a:rPr lang="en-US" sz="2400" dirty="0">
                <a:solidFill>
                  <a:schemeClr val="tx1"/>
                </a:solidFill>
                <a:cs typeface="Arial"/>
              </a:rPr>
              <a:t>Review: </a:t>
            </a:r>
          </a:p>
          <a:p>
            <a:pPr algn="ctr"/>
            <a:r>
              <a:rPr lang="en-US" sz="2400" dirty="0">
                <a:solidFill>
                  <a:schemeClr val="tx1"/>
                </a:solidFill>
                <a:cs typeface="Arial"/>
              </a:rPr>
              <a:t>5 minutes </a:t>
            </a:r>
          </a:p>
        </p:txBody>
      </p:sp>
      <p:pic>
        <p:nvPicPr>
          <p:cNvPr id="8" name="Picture 7" descr="A bird on a person&amp;#39;s head looking through binoculars&#10;&#10;Description automatically generated">
            <a:extLst>
              <a:ext uri="{FF2B5EF4-FFF2-40B4-BE49-F238E27FC236}">
                <a16:creationId xmlns:a16="http://schemas.microsoft.com/office/drawing/2014/main" id="{474B760E-49BA-A98E-1E4F-C08AC5BFC5F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8607" b="-1"/>
          <a:stretch/>
        </p:blipFill>
        <p:spPr>
          <a:xfrm>
            <a:off x="8381680" y="3098501"/>
            <a:ext cx="3429959" cy="2751308"/>
          </a:xfrm>
          <a:prstGeom prst="rect">
            <a:avLst/>
          </a:prstGeom>
          <a:noFill/>
        </p:spPr>
      </p:pic>
      <p:sp>
        <p:nvSpPr>
          <p:cNvPr id="11" name="TextBox 10">
            <a:extLst>
              <a:ext uri="{FF2B5EF4-FFF2-40B4-BE49-F238E27FC236}">
                <a16:creationId xmlns:a16="http://schemas.microsoft.com/office/drawing/2014/main" id="{65CBB905-28ED-8B1F-E980-46E7EC3182FE}"/>
              </a:ext>
            </a:extLst>
          </p:cNvPr>
          <p:cNvSpPr txBox="1"/>
          <p:nvPr/>
        </p:nvSpPr>
        <p:spPr>
          <a:xfrm>
            <a:off x="9236197" y="5640759"/>
            <a:ext cx="2581155"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2" name="Footer Placeholder 2">
            <a:extLst>
              <a:ext uri="{FF2B5EF4-FFF2-40B4-BE49-F238E27FC236}">
                <a16:creationId xmlns:a16="http://schemas.microsoft.com/office/drawing/2014/main" id="{EEF03D57-86D8-56B1-4893-E929F0D3812B}"/>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060792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US" dirty="0">
                <a:latin typeface="Arial" panose="020B0604020202020204" pitchFamily="34" charset="0"/>
                <a:cs typeface="Arial" panose="020B0604020202020204" pitchFamily="34" charset="0"/>
              </a:rPr>
              <a:t>01 – A recap of the observation, assessment and planning (OAP) cycle </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a:p>
            <a:r>
              <a:rPr lang="en-US">
                <a:cs typeface="Arial"/>
              </a:rPr>
              <a:t>OAP Cycle Review </a:t>
            </a:r>
            <a:endParaRPr lang="en-US"/>
          </a:p>
        </p:txBody>
      </p:sp>
    </p:spTree>
    <p:extLst>
      <p:ext uri="{BB962C8B-B14F-4D97-AF65-F5344CB8AC3E}">
        <p14:creationId xmlns:p14="http://schemas.microsoft.com/office/powerpoint/2010/main" val="325678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D8F4F-8246-438D-29D8-67263FEB82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F9F0E2-A832-8BD2-7D4E-7976F0284582}"/>
              </a:ext>
            </a:extLst>
          </p:cNvPr>
          <p:cNvSpPr>
            <a:spLocks noGrp="1"/>
          </p:cNvSpPr>
          <p:nvPr>
            <p:ph type="title"/>
          </p:nvPr>
        </p:nvSpPr>
        <p:spPr>
          <a:xfrm>
            <a:off x="312000" y="489345"/>
            <a:ext cx="11250084" cy="932567"/>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3200" dirty="0"/>
              <a:t>Initial reflection </a:t>
            </a:r>
          </a:p>
        </p:txBody>
      </p:sp>
      <p:sp>
        <p:nvSpPr>
          <p:cNvPr id="4" name="Slide Number Placeholder 3">
            <a:extLst>
              <a:ext uri="{FF2B5EF4-FFF2-40B4-BE49-F238E27FC236}">
                <a16:creationId xmlns:a16="http://schemas.microsoft.com/office/drawing/2014/main" id="{483C7873-874C-9827-871D-CAEF3C6BDCFE}"/>
              </a:ext>
            </a:extLst>
          </p:cNvPr>
          <p:cNvSpPr>
            <a:spLocks noGrp="1"/>
          </p:cNvSpPr>
          <p:nvPr>
            <p:ph type="sldNum" sz="quarter" idx="11"/>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DA2C159E-F13C-4A85-9A41-E7669D3E0D70}" type="slidenum">
              <a:rPr lang="en-GB" sz="700" smtClean="0">
                <a:latin typeface="Arial" panose="020B0604020202020204" pitchFamily="34" charset="0"/>
                <a:cs typeface="Arial" panose="020B0604020202020204" pitchFamily="34" charset="0"/>
              </a:rPr>
              <a:pPr/>
              <a:t>20</a:t>
            </a:fld>
            <a:endParaRPr lang="en-GB" sz="700" dirty="0">
              <a:latin typeface="Arial" panose="020B0604020202020204" pitchFamily="34" charset="0"/>
              <a:cs typeface="Arial" panose="020B0604020202020204" pitchFamily="34" charset="0"/>
            </a:endParaRPr>
          </a:p>
        </p:txBody>
      </p:sp>
      <p:graphicFrame>
        <p:nvGraphicFramePr>
          <p:cNvPr id="8" name="Content Placeholder 2">
            <a:extLst>
              <a:ext uri="{FF2B5EF4-FFF2-40B4-BE49-F238E27FC236}">
                <a16:creationId xmlns:a16="http://schemas.microsoft.com/office/drawing/2014/main" id="{6A5F9C33-A4A1-D32D-2A34-9845CFD2E14E}"/>
              </a:ext>
            </a:extLst>
          </p:cNvPr>
          <p:cNvGraphicFramePr>
            <a:graphicFrameLocks noGrp="1"/>
          </p:cNvGraphicFramePr>
          <p:nvPr>
            <p:ph sz="quarter" idx="13"/>
            <p:extLst>
              <p:ext uri="{D42A27DB-BD31-4B8C-83A1-F6EECF244321}">
                <p14:modId xmlns:p14="http://schemas.microsoft.com/office/powerpoint/2010/main" val="135876668"/>
              </p:ext>
            </p:extLst>
          </p:nvPr>
        </p:nvGraphicFramePr>
        <p:xfrm>
          <a:off x="877977" y="1343819"/>
          <a:ext cx="9624684" cy="455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2">
            <a:extLst>
              <a:ext uri="{FF2B5EF4-FFF2-40B4-BE49-F238E27FC236}">
                <a16:creationId xmlns:a16="http://schemas.microsoft.com/office/drawing/2014/main" id="{FE8C3EBC-3F47-41FE-1445-8A4F269A3FC8}"/>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866884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1FD5A1-5993-45EC-AFBD-DBC5AA28D3C0}"/>
              </a:ext>
            </a:extLst>
          </p:cNvPr>
          <p:cNvSpPr>
            <a:spLocks noGrp="1"/>
          </p:cNvSpPr>
          <p:nvPr>
            <p:ph type="sldNum" sz="quarter" idx="11"/>
          </p:nvPr>
        </p:nvSpPr>
        <p:spPr/>
        <p:txBody>
          <a:bodyPr/>
          <a:lstStyle/>
          <a:p>
            <a:fld id="{DA2C159E-F13C-4A85-9A41-E7669D3E0D70}" type="slidenum">
              <a:rPr lang="en-GB" smtClean="0"/>
              <a:pPr/>
              <a:t>21</a:t>
            </a:fld>
            <a:endParaRPr lang="en-GB"/>
          </a:p>
        </p:txBody>
      </p:sp>
      <p:sp>
        <p:nvSpPr>
          <p:cNvPr id="3" name="Title 2">
            <a:extLst>
              <a:ext uri="{FF2B5EF4-FFF2-40B4-BE49-F238E27FC236}">
                <a16:creationId xmlns:a16="http://schemas.microsoft.com/office/drawing/2014/main" id="{EA9C8DBE-011B-4E18-A85A-841DA9D809B9}"/>
              </a:ext>
            </a:extLst>
          </p:cNvPr>
          <p:cNvSpPr>
            <a:spLocks noGrp="1"/>
          </p:cNvSpPr>
          <p:nvPr>
            <p:ph type="title"/>
          </p:nvPr>
        </p:nvSpPr>
        <p:spPr/>
        <p:txBody>
          <a:bodyPr>
            <a:normAutofit/>
          </a:bodyPr>
          <a:lstStyle/>
          <a:p>
            <a:r>
              <a:rPr lang="en-GB" sz="3200" dirty="0"/>
              <a:t>What are the different methods of observing children? </a:t>
            </a:r>
            <a:endParaRPr lang="en-GB" sz="3200" dirty="0">
              <a:cs typeface="Arial"/>
            </a:endParaRPr>
          </a:p>
        </p:txBody>
      </p:sp>
      <p:sp>
        <p:nvSpPr>
          <p:cNvPr id="4" name="Text Placeholder 3">
            <a:extLst>
              <a:ext uri="{FF2B5EF4-FFF2-40B4-BE49-F238E27FC236}">
                <a16:creationId xmlns:a16="http://schemas.microsoft.com/office/drawing/2014/main" id="{EB247F62-A7EA-445A-827E-AA60F6DD0BA3}"/>
              </a:ext>
            </a:extLst>
          </p:cNvPr>
          <p:cNvSpPr>
            <a:spLocks noGrp="1"/>
          </p:cNvSpPr>
          <p:nvPr>
            <p:ph type="body" sz="quarter" idx="12"/>
          </p:nvPr>
        </p:nvSpPr>
        <p:spPr/>
        <p:txBody>
          <a:bodyPr vert="horz" lIns="0" tIns="0" rIns="0" bIns="0" rtlCol="0" anchor="t">
            <a:noAutofit/>
          </a:bodyPr>
          <a:lstStyle/>
          <a:p>
            <a:pPr>
              <a:lnSpc>
                <a:spcPct val="120000"/>
              </a:lnSpc>
            </a:pPr>
            <a:r>
              <a:rPr lang="en-GB" sz="2400" dirty="0">
                <a:cs typeface="Arial"/>
              </a:rPr>
              <a:t>You will be given two minutes. Can you list the various methods we use to observe children? Remember to consider the different ways you see practitioners observe in your setting. You do not need to use the correct terminology at this stage. </a:t>
            </a:r>
          </a:p>
          <a:p>
            <a:pPr>
              <a:lnSpc>
                <a:spcPct val="120000"/>
              </a:lnSpc>
            </a:pPr>
            <a:endParaRPr lang="en-GB" sz="2400" dirty="0">
              <a:cs typeface="Arial"/>
            </a:endParaRPr>
          </a:p>
          <a:p>
            <a:pPr>
              <a:lnSpc>
                <a:spcPct val="120000"/>
              </a:lnSpc>
            </a:pPr>
            <a:endParaRPr lang="en-GB" sz="2400" dirty="0">
              <a:cs typeface="Arial"/>
            </a:endParaRPr>
          </a:p>
          <a:p>
            <a:pPr>
              <a:lnSpc>
                <a:spcPct val="120000"/>
              </a:lnSpc>
            </a:pPr>
            <a:r>
              <a:rPr lang="en-GB" sz="2400" b="1" u="sng" dirty="0">
                <a:cs typeface="Arial"/>
              </a:rPr>
              <a:t>Extension (2 minutes)</a:t>
            </a:r>
            <a:r>
              <a:rPr lang="en-GB" sz="2400" b="1" dirty="0">
                <a:cs typeface="Arial"/>
              </a:rPr>
              <a:t>: </a:t>
            </a:r>
          </a:p>
          <a:p>
            <a:pPr>
              <a:lnSpc>
                <a:spcPct val="120000"/>
              </a:lnSpc>
            </a:pPr>
            <a:r>
              <a:rPr lang="en-GB" sz="2400" dirty="0">
                <a:cs typeface="Arial"/>
              </a:rPr>
              <a:t>Can you identify the purpose of each observation method?</a:t>
            </a:r>
            <a:r>
              <a:rPr lang="en-GB" sz="2800" dirty="0">
                <a:cs typeface="Arial"/>
              </a:rPr>
              <a:t> </a:t>
            </a:r>
          </a:p>
        </p:txBody>
      </p:sp>
      <p:pic>
        <p:nvPicPr>
          <p:cNvPr id="6" name="Picture 5" descr="Clipart - CheckList">
            <a:extLst>
              <a:ext uri="{FF2B5EF4-FFF2-40B4-BE49-F238E27FC236}">
                <a16:creationId xmlns:a16="http://schemas.microsoft.com/office/drawing/2014/main" id="{F513EF42-D2FD-8970-6593-015DE712C414}"/>
              </a:ext>
            </a:extLst>
          </p:cNvPr>
          <p:cNvPicPr>
            <a:picLocks noChangeAspect="1"/>
          </p:cNvPicPr>
          <p:nvPr/>
        </p:nvPicPr>
        <p:blipFill>
          <a:blip r:embed="rId2"/>
          <a:stretch>
            <a:fillRect/>
          </a:stretch>
        </p:blipFill>
        <p:spPr>
          <a:xfrm>
            <a:off x="9293212" y="3261131"/>
            <a:ext cx="2260166" cy="2317419"/>
          </a:xfrm>
          <a:prstGeom prst="rect">
            <a:avLst/>
          </a:prstGeom>
        </p:spPr>
      </p:pic>
      <p:sp>
        <p:nvSpPr>
          <p:cNvPr id="7" name="TextBox 6">
            <a:extLst>
              <a:ext uri="{FF2B5EF4-FFF2-40B4-BE49-F238E27FC236}">
                <a16:creationId xmlns:a16="http://schemas.microsoft.com/office/drawing/2014/main" id="{0FACE64D-E03C-4AF5-9410-8282465CBBAD}"/>
              </a:ext>
            </a:extLst>
          </p:cNvPr>
          <p:cNvSpPr txBox="1"/>
          <p:nvPr/>
        </p:nvSpPr>
        <p:spPr>
          <a:xfrm>
            <a:off x="8959153" y="5471407"/>
            <a:ext cx="3006455" cy="123111"/>
          </a:xfrm>
          <a:prstGeom prst="rect">
            <a:avLst/>
          </a:prstGeom>
          <a:noFill/>
        </p:spPr>
        <p:txBody>
          <a:bodyPr wrap="square" lIns="0" tIns="0" rIns="0" bIns="0" rtlCol="0">
            <a:spAutoFit/>
          </a:bodyPr>
          <a:lstStyle/>
          <a:p>
            <a:r>
              <a:rPr lang="en-GB" sz="800"/>
              <a:t>This image is sourced from stock images in PowerPoint online. </a:t>
            </a:r>
          </a:p>
        </p:txBody>
      </p:sp>
      <p:sp>
        <p:nvSpPr>
          <p:cNvPr id="10" name="Footer Placeholder 2">
            <a:extLst>
              <a:ext uri="{FF2B5EF4-FFF2-40B4-BE49-F238E27FC236}">
                <a16:creationId xmlns:a16="http://schemas.microsoft.com/office/drawing/2014/main" id="{1124620E-2F1C-75D7-3760-E0C567EE67E3}"/>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601011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77692-BD12-22C0-C2C8-F3B32F8585BB}"/>
              </a:ext>
            </a:extLst>
          </p:cNvPr>
          <p:cNvSpPr>
            <a:spLocks noGrp="1"/>
          </p:cNvSpPr>
          <p:nvPr>
            <p:ph type="title"/>
          </p:nvPr>
        </p:nvSpPr>
        <p:spPr/>
        <p:txBody>
          <a:bodyPr>
            <a:normAutofit/>
          </a:bodyPr>
          <a:lstStyle/>
          <a:p>
            <a:r>
              <a:rPr lang="en-US" sz="3200" dirty="0">
                <a:cs typeface="Arial"/>
              </a:rPr>
              <a:t>Types of observation </a:t>
            </a:r>
          </a:p>
        </p:txBody>
      </p:sp>
      <p:sp>
        <p:nvSpPr>
          <p:cNvPr id="5" name="Slide Number Placeholder 4">
            <a:extLst>
              <a:ext uri="{FF2B5EF4-FFF2-40B4-BE49-F238E27FC236}">
                <a16:creationId xmlns:a16="http://schemas.microsoft.com/office/drawing/2014/main" id="{337DF014-91FC-35C6-3320-B35D79019A80}"/>
              </a:ext>
            </a:extLst>
          </p:cNvPr>
          <p:cNvSpPr>
            <a:spLocks noGrp="1"/>
          </p:cNvSpPr>
          <p:nvPr>
            <p:ph type="sldNum" sz="quarter" idx="12"/>
          </p:nvPr>
        </p:nvSpPr>
        <p:spPr/>
        <p:txBody>
          <a:bodyPr/>
          <a:lstStyle/>
          <a:p>
            <a:fld id="{DA2C159E-F13C-4A85-9A41-E7669D3E0D70}" type="slidenum">
              <a:rPr lang="en-GB" smtClean="0"/>
              <a:pPr/>
              <a:t>22</a:t>
            </a:fld>
            <a:endParaRPr lang="en-GB"/>
          </a:p>
        </p:txBody>
      </p:sp>
      <p:sp>
        <p:nvSpPr>
          <p:cNvPr id="6" name="Oval 5">
            <a:extLst>
              <a:ext uri="{FF2B5EF4-FFF2-40B4-BE49-F238E27FC236}">
                <a16:creationId xmlns:a16="http://schemas.microsoft.com/office/drawing/2014/main" id="{395B49F1-6277-56BF-5A9F-059DC130AA47}"/>
              </a:ext>
            </a:extLst>
          </p:cNvPr>
          <p:cNvSpPr/>
          <p:nvPr/>
        </p:nvSpPr>
        <p:spPr>
          <a:xfrm>
            <a:off x="5702710" y="1592925"/>
            <a:ext cx="3212690" cy="1197076"/>
          </a:xfrm>
          <a:prstGeom prst="ellipse">
            <a:avLst/>
          </a:prstGeom>
          <a:solidFill>
            <a:srgbClr val="00B05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cs typeface="Arial"/>
              </a:rPr>
              <a:t>Narrative observation </a:t>
            </a:r>
          </a:p>
        </p:txBody>
      </p:sp>
      <p:sp>
        <p:nvSpPr>
          <p:cNvPr id="7" name="Oval 6">
            <a:extLst>
              <a:ext uri="{FF2B5EF4-FFF2-40B4-BE49-F238E27FC236}">
                <a16:creationId xmlns:a16="http://schemas.microsoft.com/office/drawing/2014/main" id="{5F9942F0-5385-B1F5-F19B-9E0C6F63F4C8}"/>
              </a:ext>
            </a:extLst>
          </p:cNvPr>
          <p:cNvSpPr/>
          <p:nvPr/>
        </p:nvSpPr>
        <p:spPr>
          <a:xfrm>
            <a:off x="250725" y="1745427"/>
            <a:ext cx="3679722" cy="1430592"/>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cs typeface="Arial"/>
              </a:rPr>
              <a:t>Snapshot observation</a:t>
            </a:r>
          </a:p>
        </p:txBody>
      </p:sp>
      <p:sp>
        <p:nvSpPr>
          <p:cNvPr id="8" name="Oval 7">
            <a:extLst>
              <a:ext uri="{FF2B5EF4-FFF2-40B4-BE49-F238E27FC236}">
                <a16:creationId xmlns:a16="http://schemas.microsoft.com/office/drawing/2014/main" id="{67371B7F-C8FB-C445-1C61-44B33ACB02D3}"/>
              </a:ext>
            </a:extLst>
          </p:cNvPr>
          <p:cNvSpPr/>
          <p:nvPr/>
        </p:nvSpPr>
        <p:spPr>
          <a:xfrm>
            <a:off x="8576185" y="439992"/>
            <a:ext cx="2278626" cy="1246237"/>
          </a:xfrm>
          <a:prstGeom prst="ellipse">
            <a:avLst/>
          </a:prstGeom>
          <a:solidFill>
            <a:schemeClr val="accent1">
              <a:lumMod val="40000"/>
              <a:lumOff val="6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cs typeface="Arial"/>
              </a:rPr>
              <a:t>Child tracker</a:t>
            </a:r>
            <a:r>
              <a:rPr lang="en-US" dirty="0">
                <a:solidFill>
                  <a:schemeClr val="tx1"/>
                </a:solidFill>
                <a:cs typeface="Arial"/>
              </a:rPr>
              <a:t> </a:t>
            </a:r>
          </a:p>
        </p:txBody>
      </p:sp>
      <p:sp>
        <p:nvSpPr>
          <p:cNvPr id="10" name="Oval 9">
            <a:extLst>
              <a:ext uri="{FF2B5EF4-FFF2-40B4-BE49-F238E27FC236}">
                <a16:creationId xmlns:a16="http://schemas.microsoft.com/office/drawing/2014/main" id="{6214AECC-A27A-3F36-EA4E-16D9DEDBDD5B}"/>
              </a:ext>
            </a:extLst>
          </p:cNvPr>
          <p:cNvSpPr/>
          <p:nvPr/>
        </p:nvSpPr>
        <p:spPr>
          <a:xfrm>
            <a:off x="267927" y="4508088"/>
            <a:ext cx="2893142" cy="1369141"/>
          </a:xfrm>
          <a:prstGeom prst="ellipse">
            <a:avLst/>
          </a:prstGeom>
          <a:solidFill>
            <a:srgbClr val="FFC00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cs typeface="Arial"/>
              </a:rPr>
              <a:t>Learning stories / journals </a:t>
            </a:r>
          </a:p>
        </p:txBody>
      </p:sp>
      <p:sp>
        <p:nvSpPr>
          <p:cNvPr id="11" name="Oval 10">
            <a:extLst>
              <a:ext uri="{FF2B5EF4-FFF2-40B4-BE49-F238E27FC236}">
                <a16:creationId xmlns:a16="http://schemas.microsoft.com/office/drawing/2014/main" id="{88D220F4-84CB-6169-0169-1EA987AFEAE7}"/>
              </a:ext>
            </a:extLst>
          </p:cNvPr>
          <p:cNvSpPr/>
          <p:nvPr/>
        </p:nvSpPr>
        <p:spPr>
          <a:xfrm>
            <a:off x="4409765" y="4876798"/>
            <a:ext cx="2671915" cy="1442882"/>
          </a:xfrm>
          <a:prstGeom prst="ellipse">
            <a:avLst/>
          </a:prstGeom>
          <a:solidFill>
            <a:schemeClr val="accent3">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cs typeface="Arial"/>
              </a:rPr>
              <a:t>Checklist observation</a:t>
            </a:r>
          </a:p>
        </p:txBody>
      </p:sp>
      <p:sp>
        <p:nvSpPr>
          <p:cNvPr id="12" name="Oval 11">
            <a:extLst>
              <a:ext uri="{FF2B5EF4-FFF2-40B4-BE49-F238E27FC236}">
                <a16:creationId xmlns:a16="http://schemas.microsoft.com/office/drawing/2014/main" id="{DDF242C0-6359-770E-6346-4FB17E8C2972}"/>
              </a:ext>
            </a:extLst>
          </p:cNvPr>
          <p:cNvSpPr/>
          <p:nvPr/>
        </p:nvSpPr>
        <p:spPr>
          <a:xfrm>
            <a:off x="3918836" y="528486"/>
            <a:ext cx="2389239" cy="1283108"/>
          </a:xfrm>
          <a:prstGeom prst="ellipse">
            <a:avLst/>
          </a:prstGeom>
          <a:solidFill>
            <a:schemeClr val="accent5">
              <a:lumMod val="40000"/>
              <a:lumOff val="6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cs typeface="Arial"/>
              </a:rPr>
              <a:t>Sociograms</a:t>
            </a:r>
          </a:p>
        </p:txBody>
      </p:sp>
      <p:sp>
        <p:nvSpPr>
          <p:cNvPr id="13" name="Oval 12">
            <a:extLst>
              <a:ext uri="{FF2B5EF4-FFF2-40B4-BE49-F238E27FC236}">
                <a16:creationId xmlns:a16="http://schemas.microsoft.com/office/drawing/2014/main" id="{5D8B0CDE-E034-C7E2-DB1C-F572D70ED35C}"/>
              </a:ext>
            </a:extLst>
          </p:cNvPr>
          <p:cNvSpPr/>
          <p:nvPr/>
        </p:nvSpPr>
        <p:spPr>
          <a:xfrm>
            <a:off x="8915400" y="2297585"/>
            <a:ext cx="1959077" cy="1197076"/>
          </a:xfrm>
          <a:prstGeom prst="ellipse">
            <a:avLst/>
          </a:prstGeom>
          <a:solidFill>
            <a:schemeClr val="accent5">
              <a:lumMod val="40000"/>
              <a:lumOff val="6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cs typeface="Arial"/>
              </a:rPr>
              <a:t>Film clips</a:t>
            </a:r>
          </a:p>
        </p:txBody>
      </p:sp>
      <p:sp>
        <p:nvSpPr>
          <p:cNvPr id="14" name="Speech Bubble: Rectangle with Corners Rounded 13">
            <a:extLst>
              <a:ext uri="{FF2B5EF4-FFF2-40B4-BE49-F238E27FC236}">
                <a16:creationId xmlns:a16="http://schemas.microsoft.com/office/drawing/2014/main" id="{CC977AD4-0F6A-8216-937F-0FD906DCC715}"/>
              </a:ext>
            </a:extLst>
          </p:cNvPr>
          <p:cNvSpPr/>
          <p:nvPr/>
        </p:nvSpPr>
        <p:spPr>
          <a:xfrm flipH="1">
            <a:off x="7593271" y="3818614"/>
            <a:ext cx="4136920" cy="2431615"/>
          </a:xfrm>
          <a:prstGeom prst="wedgeRoundRectCallout">
            <a:avLst/>
          </a:prstGeom>
          <a:solidFill>
            <a:schemeClr val="bg2">
              <a:lumMod val="7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cs typeface="Arial"/>
              </a:rPr>
              <a:t>How many of these observation methods have we seen or used before?</a:t>
            </a:r>
          </a:p>
          <a:p>
            <a:pPr algn="ctr"/>
            <a:r>
              <a:rPr lang="en-US" sz="2000" b="1" u="sng" dirty="0">
                <a:solidFill>
                  <a:schemeClr val="tx1"/>
                </a:solidFill>
                <a:cs typeface="Arial"/>
              </a:rPr>
              <a:t>Extension</a:t>
            </a:r>
            <a:r>
              <a:rPr lang="en-US" sz="2000" b="1" dirty="0">
                <a:solidFill>
                  <a:schemeClr val="tx1"/>
                </a:solidFill>
                <a:cs typeface="Arial"/>
              </a:rPr>
              <a:t>:</a:t>
            </a:r>
            <a:r>
              <a:rPr lang="en-US" sz="2000" dirty="0">
                <a:solidFill>
                  <a:schemeClr val="tx1"/>
                </a:solidFill>
                <a:cs typeface="Arial"/>
              </a:rPr>
              <a:t> Why do you think some observation methods are used more than others? </a:t>
            </a:r>
          </a:p>
        </p:txBody>
      </p:sp>
      <p:sp>
        <p:nvSpPr>
          <p:cNvPr id="9" name="Oval 8">
            <a:extLst>
              <a:ext uri="{FF2B5EF4-FFF2-40B4-BE49-F238E27FC236}">
                <a16:creationId xmlns:a16="http://schemas.microsoft.com/office/drawing/2014/main" id="{6B54D91A-2CFB-8C6A-9E1E-1984D30D51AD}"/>
              </a:ext>
            </a:extLst>
          </p:cNvPr>
          <p:cNvSpPr/>
          <p:nvPr/>
        </p:nvSpPr>
        <p:spPr>
          <a:xfrm>
            <a:off x="3751007" y="2939845"/>
            <a:ext cx="3212690" cy="1430592"/>
          </a:xfrm>
          <a:prstGeom prst="ellipse">
            <a:avLst/>
          </a:prstGeom>
          <a:solidFill>
            <a:srgbClr val="FFFF0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cs typeface="Arial"/>
              </a:rPr>
              <a:t>Event sample</a:t>
            </a:r>
          </a:p>
        </p:txBody>
      </p:sp>
      <p:sp>
        <p:nvSpPr>
          <p:cNvPr id="16" name="Footer Placeholder 2">
            <a:extLst>
              <a:ext uri="{FF2B5EF4-FFF2-40B4-BE49-F238E27FC236}">
                <a16:creationId xmlns:a16="http://schemas.microsoft.com/office/drawing/2014/main" id="{97C4BEDE-F55B-EA60-5CC3-1316E599C808}"/>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08963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3" grpId="0" animBg="1"/>
      <p:bldP spid="14"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A400E9-E6BF-8D6C-A5D1-651CFA35B999}"/>
              </a:ext>
            </a:extLst>
          </p:cNvPr>
          <p:cNvSpPr>
            <a:spLocks noGrp="1"/>
          </p:cNvSpPr>
          <p:nvPr>
            <p:ph type="sldNum" sz="quarter" idx="11"/>
          </p:nvPr>
        </p:nvSpPr>
        <p:spPr/>
        <p:txBody>
          <a:bodyPr/>
          <a:lstStyle/>
          <a:p>
            <a:fld id="{DA2C159E-F13C-4A85-9A41-E7669D3E0D70}" type="slidenum">
              <a:rPr lang="en-GB" smtClean="0"/>
              <a:pPr/>
              <a:t>23</a:t>
            </a:fld>
            <a:endParaRPr lang="en-GB"/>
          </a:p>
        </p:txBody>
      </p:sp>
      <p:sp>
        <p:nvSpPr>
          <p:cNvPr id="3" name="Title 2">
            <a:extLst>
              <a:ext uri="{FF2B5EF4-FFF2-40B4-BE49-F238E27FC236}">
                <a16:creationId xmlns:a16="http://schemas.microsoft.com/office/drawing/2014/main" id="{FE80565A-4610-1146-572B-0C66D1E90B66}"/>
              </a:ext>
            </a:extLst>
          </p:cNvPr>
          <p:cNvSpPr>
            <a:spLocks noGrp="1"/>
          </p:cNvSpPr>
          <p:nvPr>
            <p:ph type="title"/>
          </p:nvPr>
        </p:nvSpPr>
        <p:spPr>
          <a:xfrm>
            <a:off x="310601" y="652749"/>
            <a:ext cx="11250084" cy="932567"/>
          </a:xfrm>
        </p:spPr>
        <p:txBody>
          <a:bodyPr>
            <a:normAutofit/>
          </a:bodyPr>
          <a:lstStyle/>
          <a:p>
            <a:r>
              <a:rPr lang="en-US" sz="3200" dirty="0">
                <a:cs typeface="Arial"/>
              </a:rPr>
              <a:t>Small-group activity: Let us match our observation methods with definitions </a:t>
            </a:r>
          </a:p>
        </p:txBody>
      </p:sp>
      <p:sp>
        <p:nvSpPr>
          <p:cNvPr id="7" name="Oval 6">
            <a:extLst>
              <a:ext uri="{FF2B5EF4-FFF2-40B4-BE49-F238E27FC236}">
                <a16:creationId xmlns:a16="http://schemas.microsoft.com/office/drawing/2014/main" id="{C32054CF-2FA6-4621-6681-951F2C50F42F}"/>
              </a:ext>
            </a:extLst>
          </p:cNvPr>
          <p:cNvSpPr/>
          <p:nvPr/>
        </p:nvSpPr>
        <p:spPr>
          <a:xfrm>
            <a:off x="202317" y="1542406"/>
            <a:ext cx="5747741" cy="2850240"/>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u="sng" dirty="0">
                <a:solidFill>
                  <a:schemeClr val="tx1"/>
                </a:solidFill>
                <a:cs typeface="Arial"/>
              </a:rPr>
              <a:t>Task</a:t>
            </a:r>
            <a:r>
              <a:rPr lang="en-US" sz="2400" b="1" dirty="0">
                <a:solidFill>
                  <a:schemeClr val="tx1"/>
                </a:solidFill>
                <a:cs typeface="Arial"/>
              </a:rPr>
              <a:t>:</a:t>
            </a:r>
          </a:p>
          <a:p>
            <a:pPr algn="ctr"/>
            <a:r>
              <a:rPr lang="en-US" sz="2400" dirty="0">
                <a:solidFill>
                  <a:schemeClr val="tx1"/>
                </a:solidFill>
                <a:cs typeface="Arial"/>
              </a:rPr>
              <a:t>In small groups, you will be given different types of observation and different definitions. You will need to pair them together correctly. </a:t>
            </a:r>
          </a:p>
        </p:txBody>
      </p:sp>
      <p:pic>
        <p:nvPicPr>
          <p:cNvPr id="4" name="Picture 3" descr="A notepad with a pen and glasses on a wooden surface&#10;&#10;Description automatically generated">
            <a:extLst>
              <a:ext uri="{FF2B5EF4-FFF2-40B4-BE49-F238E27FC236}">
                <a16:creationId xmlns:a16="http://schemas.microsoft.com/office/drawing/2014/main" id="{BA93AF8C-C38B-80BD-9545-57D98E83B5E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83267" y="1455823"/>
            <a:ext cx="3385637" cy="2248898"/>
          </a:xfrm>
          <a:prstGeom prst="rect">
            <a:avLst/>
          </a:prstGeom>
        </p:spPr>
      </p:pic>
      <p:sp>
        <p:nvSpPr>
          <p:cNvPr id="6" name="TextBox 5">
            <a:extLst>
              <a:ext uri="{FF2B5EF4-FFF2-40B4-BE49-F238E27FC236}">
                <a16:creationId xmlns:a16="http://schemas.microsoft.com/office/drawing/2014/main" id="{5EB337D5-33D5-4A0F-B60C-06B484E0118B}"/>
              </a:ext>
            </a:extLst>
          </p:cNvPr>
          <p:cNvSpPr txBox="1"/>
          <p:nvPr/>
        </p:nvSpPr>
        <p:spPr>
          <a:xfrm>
            <a:off x="7974332" y="3756432"/>
            <a:ext cx="4442604" cy="130595"/>
          </a:xfrm>
          <a:prstGeom prst="rect">
            <a:avLst/>
          </a:prstGeom>
        </p:spPr>
        <p:txBody>
          <a:bodyPr>
            <a:normAutofit fontScale="25000" lnSpcReduction="20000"/>
          </a:bodyPr>
          <a:lstStyle/>
          <a:p>
            <a:r>
              <a:rPr lang="en-US">
                <a:hlinkClick r:id="rId3"/>
              </a:rPr>
              <a:t>This Photo</a:t>
            </a:r>
            <a:r>
              <a:rPr lang="en-US"/>
              <a:t> by Unknown author is licensed under </a:t>
            </a:r>
            <a:r>
              <a:rPr lang="en-US">
                <a:hlinkClick r:id="rId4"/>
              </a:rPr>
              <a:t>CC BY-SA</a:t>
            </a:r>
            <a:r>
              <a:rPr lang="en-US"/>
              <a:t>.</a:t>
            </a:r>
          </a:p>
        </p:txBody>
      </p:sp>
      <p:sp>
        <p:nvSpPr>
          <p:cNvPr id="12" name="Rectangle: Rounded Corners 11">
            <a:extLst>
              <a:ext uri="{FF2B5EF4-FFF2-40B4-BE49-F238E27FC236}">
                <a16:creationId xmlns:a16="http://schemas.microsoft.com/office/drawing/2014/main" id="{50CB3074-F277-33D5-25C1-77789F70B3D8}"/>
              </a:ext>
            </a:extLst>
          </p:cNvPr>
          <p:cNvSpPr/>
          <p:nvPr/>
        </p:nvSpPr>
        <p:spPr>
          <a:xfrm>
            <a:off x="3550870" y="4355997"/>
            <a:ext cx="8208817" cy="2314378"/>
          </a:xfrm>
          <a:prstGeom prst="roundRect">
            <a:avLst/>
          </a:prstGeom>
          <a:solidFill>
            <a:schemeClr val="accent5">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u="sng" dirty="0">
                <a:solidFill>
                  <a:schemeClr val="tx1">
                    <a:lumMod val="95000"/>
                    <a:lumOff val="5000"/>
                  </a:schemeClr>
                </a:solidFill>
                <a:cs typeface="Arial"/>
              </a:rPr>
              <a:t>Extension</a:t>
            </a:r>
            <a:r>
              <a:rPr lang="en-US" sz="2000" b="1" dirty="0">
                <a:solidFill>
                  <a:schemeClr val="tx1">
                    <a:lumMod val="95000"/>
                    <a:lumOff val="5000"/>
                  </a:schemeClr>
                </a:solidFill>
                <a:cs typeface="Arial"/>
              </a:rPr>
              <a:t>:</a:t>
            </a:r>
            <a:endParaRPr lang="en-US" sz="2000" dirty="0">
              <a:solidFill>
                <a:schemeClr val="tx1">
                  <a:lumMod val="95000"/>
                  <a:lumOff val="5000"/>
                </a:schemeClr>
              </a:solidFill>
              <a:cs typeface="Arial"/>
            </a:endParaRPr>
          </a:p>
          <a:p>
            <a:pPr algn="ctr"/>
            <a:r>
              <a:rPr lang="en-US" sz="2000" b="1" u="sng" dirty="0">
                <a:solidFill>
                  <a:schemeClr val="tx1">
                    <a:lumMod val="95000"/>
                    <a:lumOff val="5000"/>
                  </a:schemeClr>
                </a:solidFill>
                <a:cs typeface="Arial"/>
              </a:rPr>
              <a:t>Reflect and discuss</a:t>
            </a:r>
            <a:r>
              <a:rPr lang="en-US" sz="2000" b="1" dirty="0">
                <a:solidFill>
                  <a:schemeClr val="tx1">
                    <a:lumMod val="95000"/>
                    <a:lumOff val="5000"/>
                  </a:schemeClr>
                </a:solidFill>
                <a:cs typeface="Arial"/>
              </a:rPr>
              <a:t>: </a:t>
            </a:r>
            <a:endParaRPr lang="en-US" sz="2000" dirty="0">
              <a:solidFill>
                <a:schemeClr val="tx1">
                  <a:lumMod val="95000"/>
                  <a:lumOff val="5000"/>
                </a:schemeClr>
              </a:solidFill>
              <a:cs typeface="Arial"/>
            </a:endParaRPr>
          </a:p>
          <a:p>
            <a:pPr algn="ctr"/>
            <a:r>
              <a:rPr lang="en-US" sz="2000" dirty="0">
                <a:solidFill>
                  <a:schemeClr val="tx1">
                    <a:lumMod val="95000"/>
                    <a:lumOff val="5000"/>
                  </a:schemeClr>
                </a:solidFill>
                <a:cs typeface="Arial"/>
              </a:rPr>
              <a:t>Can you think of examples of why you might use these observation methods? For example, if you want to understand a child’s social interactions and relationships, what method might you use? </a:t>
            </a:r>
          </a:p>
          <a:p>
            <a:pPr algn="ctr"/>
            <a:r>
              <a:rPr lang="en-US" sz="2000" dirty="0">
                <a:solidFill>
                  <a:schemeClr val="tx1">
                    <a:lumMod val="95000"/>
                    <a:lumOff val="5000"/>
                  </a:schemeClr>
                </a:solidFill>
                <a:cs typeface="Arial"/>
              </a:rPr>
              <a:t> Can you refer to your list of observations and do they fall into any of these observation types?</a:t>
            </a:r>
            <a:endParaRPr lang="en-US" dirty="0">
              <a:solidFill>
                <a:schemeClr val="tx1">
                  <a:lumMod val="95000"/>
                  <a:lumOff val="5000"/>
                </a:schemeClr>
              </a:solidFill>
              <a:cs typeface="Arial"/>
            </a:endParaRPr>
          </a:p>
        </p:txBody>
      </p:sp>
      <p:sp>
        <p:nvSpPr>
          <p:cNvPr id="10" name="Footer Placeholder 2">
            <a:extLst>
              <a:ext uri="{FF2B5EF4-FFF2-40B4-BE49-F238E27FC236}">
                <a16:creationId xmlns:a16="http://schemas.microsoft.com/office/drawing/2014/main" id="{8AFB2542-F634-A236-29AD-52B3EDA13518}"/>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4256866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A978D-EF8E-8429-0FF7-49F4BA363B89}"/>
              </a:ext>
            </a:extLst>
          </p:cNvPr>
          <p:cNvSpPr>
            <a:spLocks noGrp="1"/>
          </p:cNvSpPr>
          <p:nvPr>
            <p:ph type="title"/>
          </p:nvPr>
        </p:nvSpPr>
        <p:spPr/>
        <p:txBody>
          <a:bodyPr>
            <a:normAutofit/>
          </a:bodyPr>
          <a:lstStyle/>
          <a:p>
            <a:r>
              <a:rPr lang="en-US" sz="3200" dirty="0">
                <a:cs typeface="Arial"/>
              </a:rPr>
              <a:t>Group-activity answers:</a:t>
            </a:r>
            <a:endParaRPr lang="en-US" sz="3200" dirty="0"/>
          </a:p>
        </p:txBody>
      </p:sp>
      <p:sp>
        <p:nvSpPr>
          <p:cNvPr id="5" name="Slide Number Placeholder 4">
            <a:extLst>
              <a:ext uri="{FF2B5EF4-FFF2-40B4-BE49-F238E27FC236}">
                <a16:creationId xmlns:a16="http://schemas.microsoft.com/office/drawing/2014/main" id="{9B5653FC-9C2E-CE61-6826-3AB5ABC0171C}"/>
              </a:ext>
            </a:extLst>
          </p:cNvPr>
          <p:cNvSpPr>
            <a:spLocks noGrp="1"/>
          </p:cNvSpPr>
          <p:nvPr>
            <p:ph type="sldNum" sz="quarter" idx="12"/>
          </p:nvPr>
        </p:nvSpPr>
        <p:spPr/>
        <p:txBody>
          <a:bodyPr/>
          <a:lstStyle/>
          <a:p>
            <a:fld id="{DA2C159E-F13C-4A85-9A41-E7669D3E0D70}" type="slidenum">
              <a:rPr lang="en-GB" smtClean="0"/>
              <a:pPr/>
              <a:t>24</a:t>
            </a:fld>
            <a:endParaRPr lang="en-GB"/>
          </a:p>
        </p:txBody>
      </p:sp>
      <p:graphicFrame>
        <p:nvGraphicFramePr>
          <p:cNvPr id="6" name="Table 5">
            <a:extLst>
              <a:ext uri="{FF2B5EF4-FFF2-40B4-BE49-F238E27FC236}">
                <a16:creationId xmlns:a16="http://schemas.microsoft.com/office/drawing/2014/main" id="{5FF78D2C-CAB4-A24B-5FC8-16A441780C6F}"/>
              </a:ext>
            </a:extLst>
          </p:cNvPr>
          <p:cNvGraphicFramePr>
            <a:graphicFrameLocks noGrp="1"/>
          </p:cNvGraphicFramePr>
          <p:nvPr>
            <p:extLst>
              <p:ext uri="{D42A27DB-BD31-4B8C-83A1-F6EECF244321}">
                <p14:modId xmlns:p14="http://schemas.microsoft.com/office/powerpoint/2010/main" val="2666521162"/>
              </p:ext>
            </p:extLst>
          </p:nvPr>
        </p:nvGraphicFramePr>
        <p:xfrm>
          <a:off x="380999" y="946355"/>
          <a:ext cx="11033799" cy="4846320"/>
        </p:xfrm>
        <a:graphic>
          <a:graphicData uri="http://schemas.openxmlformats.org/drawingml/2006/table">
            <a:tbl>
              <a:tblPr firstRow="1" bandRow="1">
                <a:tableStyleId>{5C22544A-7EE6-4342-B048-85BDC9FD1C3A}</a:tableStyleId>
              </a:tblPr>
              <a:tblGrid>
                <a:gridCol w="2212628">
                  <a:extLst>
                    <a:ext uri="{9D8B030D-6E8A-4147-A177-3AD203B41FA5}">
                      <a16:colId xmlns:a16="http://schemas.microsoft.com/office/drawing/2014/main" val="4184921681"/>
                    </a:ext>
                  </a:extLst>
                </a:gridCol>
                <a:gridCol w="5565057">
                  <a:extLst>
                    <a:ext uri="{9D8B030D-6E8A-4147-A177-3AD203B41FA5}">
                      <a16:colId xmlns:a16="http://schemas.microsoft.com/office/drawing/2014/main" val="2520005727"/>
                    </a:ext>
                  </a:extLst>
                </a:gridCol>
                <a:gridCol w="3256114">
                  <a:extLst>
                    <a:ext uri="{9D8B030D-6E8A-4147-A177-3AD203B41FA5}">
                      <a16:colId xmlns:a16="http://schemas.microsoft.com/office/drawing/2014/main" val="226006489"/>
                    </a:ext>
                  </a:extLst>
                </a:gridCol>
              </a:tblGrid>
              <a:tr h="639096">
                <a:tc>
                  <a:txBody>
                    <a:bodyPr/>
                    <a:lstStyle/>
                    <a:p>
                      <a:r>
                        <a:rPr lang="en-US">
                          <a:solidFill>
                            <a:schemeClr val="tx1">
                              <a:lumMod val="95000"/>
                              <a:lumOff val="5000"/>
                            </a:schemeClr>
                          </a:solidFill>
                          <a:latin typeface="Arial" panose="020B0604020202020204" pitchFamily="34" charset="0"/>
                          <a:cs typeface="Arial" panose="020B0604020202020204" pitchFamily="34" charset="0"/>
                        </a:rPr>
                        <a:t>Type of observation</a:t>
                      </a:r>
                    </a:p>
                  </a:txBody>
                  <a:tcPr>
                    <a:solidFill>
                      <a:srgbClr val="00B0F0"/>
                    </a:solidFill>
                  </a:tcPr>
                </a:tc>
                <a:tc>
                  <a:txBody>
                    <a:bodyPr/>
                    <a:lstStyle/>
                    <a:p>
                      <a:r>
                        <a:rPr lang="en-US">
                          <a:solidFill>
                            <a:schemeClr val="tx1">
                              <a:lumMod val="95000"/>
                              <a:lumOff val="5000"/>
                            </a:schemeClr>
                          </a:solidFill>
                          <a:latin typeface="Arial" panose="020B0604020202020204" pitchFamily="34" charset="0"/>
                          <a:cs typeface="Arial" panose="020B0604020202020204" pitchFamily="34" charset="0"/>
                        </a:rPr>
                        <a:t>Definition </a:t>
                      </a:r>
                    </a:p>
                  </a:txBody>
                  <a:tcPr>
                    <a:solidFill>
                      <a:srgbClr val="00B0F0"/>
                    </a:solidFill>
                  </a:tcPr>
                </a:tc>
                <a:tc>
                  <a:txBody>
                    <a:bodyPr/>
                    <a:lstStyle/>
                    <a:p>
                      <a:r>
                        <a:rPr lang="en-US">
                          <a:solidFill>
                            <a:schemeClr val="tx1">
                              <a:lumMod val="95000"/>
                              <a:lumOff val="5000"/>
                            </a:schemeClr>
                          </a:solidFill>
                          <a:latin typeface="Arial" panose="020B0604020202020204" pitchFamily="34" charset="0"/>
                          <a:cs typeface="Arial" panose="020B0604020202020204" pitchFamily="34" charset="0"/>
                        </a:rPr>
                        <a:t>When would you use this observation method? </a:t>
                      </a:r>
                    </a:p>
                  </a:txBody>
                  <a:tcPr>
                    <a:solidFill>
                      <a:srgbClr val="00B0F0"/>
                    </a:solidFill>
                  </a:tcPr>
                </a:tc>
                <a:extLst>
                  <a:ext uri="{0D108BD9-81ED-4DB2-BD59-A6C34878D82A}">
                    <a16:rowId xmlns:a16="http://schemas.microsoft.com/office/drawing/2014/main" val="3462593035"/>
                  </a:ext>
                </a:extLst>
              </a:tr>
              <a:tr h="403689">
                <a:tc>
                  <a:txBody>
                    <a:bodyPr/>
                    <a:lstStyle/>
                    <a:p>
                      <a:r>
                        <a:rPr lang="en-US" dirty="0">
                          <a:latin typeface="Arial" panose="020B0604020202020204" pitchFamily="34" charset="0"/>
                          <a:cs typeface="Arial" panose="020B0604020202020204" pitchFamily="34" charset="0"/>
                        </a:rPr>
                        <a:t>Narrative </a:t>
                      </a:r>
                    </a:p>
                  </a:txBody>
                  <a:tcPr/>
                </a:tc>
                <a:tc>
                  <a:txBody>
                    <a:bodyPr/>
                    <a:lstStyle/>
                    <a:p>
                      <a:r>
                        <a:rPr lang="en-US" dirty="0">
                          <a:latin typeface="Arial" panose="020B0604020202020204" pitchFamily="34" charset="0"/>
                          <a:cs typeface="Arial" panose="020B0604020202020204" pitchFamily="34" charset="0"/>
                        </a:rPr>
                        <a:t>This is when you observe a child for a continuous period and write down what you see happening without making any judgement. It is objective. </a:t>
                      </a:r>
                    </a:p>
                  </a:txBody>
                  <a:tcPr/>
                </a:tc>
                <a:tc>
                  <a:txBody>
                    <a:bodyPr/>
                    <a:lstStyle/>
                    <a:p>
                      <a:r>
                        <a:rPr lang="en-US">
                          <a:latin typeface="Arial" panose="020B0604020202020204" pitchFamily="34" charset="0"/>
                          <a:cs typeface="Arial" panose="020B0604020202020204" pitchFamily="34" charset="0"/>
                        </a:rPr>
                        <a:t>Gain detailed information about a child. </a:t>
                      </a:r>
                    </a:p>
                  </a:txBody>
                  <a:tcPr/>
                </a:tc>
                <a:extLst>
                  <a:ext uri="{0D108BD9-81ED-4DB2-BD59-A6C34878D82A}">
                    <a16:rowId xmlns:a16="http://schemas.microsoft.com/office/drawing/2014/main" val="1585235776"/>
                  </a:ext>
                </a:extLst>
              </a:tr>
              <a:tr h="403689">
                <a:tc>
                  <a:txBody>
                    <a:bodyPr/>
                    <a:lstStyle/>
                    <a:p>
                      <a:r>
                        <a:rPr lang="en-US">
                          <a:latin typeface="Arial" panose="020B0604020202020204" pitchFamily="34" charset="0"/>
                          <a:cs typeface="Arial" panose="020B0604020202020204" pitchFamily="34" charset="0"/>
                        </a:rPr>
                        <a:t>Snapshot </a:t>
                      </a:r>
                    </a:p>
                  </a:txBody>
                  <a:tcPr/>
                </a:tc>
                <a:tc>
                  <a:txBody>
                    <a:bodyPr/>
                    <a:lstStyle/>
                    <a:p>
                      <a:r>
                        <a:rPr lang="en-US" dirty="0">
                          <a:latin typeface="Arial" panose="020B0604020202020204" pitchFamily="34" charset="0"/>
                          <a:cs typeface="Arial" panose="020B0604020202020204" pitchFamily="34" charset="0"/>
                        </a:rPr>
                        <a:t>This a written note, and you write 1-2 sentences about something that a child has done. </a:t>
                      </a:r>
                    </a:p>
                  </a:txBody>
                  <a:tcPr/>
                </a:tc>
                <a:tc>
                  <a:txBody>
                    <a:bodyPr/>
                    <a:lstStyle/>
                    <a:p>
                      <a:r>
                        <a:rPr lang="en-US">
                          <a:latin typeface="Arial" panose="020B0604020202020204" pitchFamily="34" charset="0"/>
                          <a:cs typeface="Arial" panose="020B0604020202020204" pitchFamily="34" charset="0"/>
                        </a:rPr>
                        <a:t>When you have observed a significant moment. </a:t>
                      </a:r>
                    </a:p>
                  </a:txBody>
                  <a:tcPr/>
                </a:tc>
                <a:extLst>
                  <a:ext uri="{0D108BD9-81ED-4DB2-BD59-A6C34878D82A}">
                    <a16:rowId xmlns:a16="http://schemas.microsoft.com/office/drawing/2014/main" val="3116168189"/>
                  </a:ext>
                </a:extLst>
              </a:tr>
              <a:tr h="403689">
                <a:tc>
                  <a:txBody>
                    <a:bodyPr/>
                    <a:lstStyle/>
                    <a:p>
                      <a:r>
                        <a:rPr lang="en-US">
                          <a:latin typeface="Arial" panose="020B0604020202020204" pitchFamily="34" charset="0"/>
                          <a:cs typeface="Arial" panose="020B0604020202020204" pitchFamily="34" charset="0"/>
                        </a:rPr>
                        <a:t>Sociogram </a:t>
                      </a:r>
                    </a:p>
                  </a:txBody>
                  <a:tcPr/>
                </a:tc>
                <a:tc>
                  <a:txBody>
                    <a:bodyPr/>
                    <a:lstStyle/>
                    <a:p>
                      <a:r>
                        <a:rPr lang="en-US" dirty="0">
                          <a:latin typeface="Arial" panose="020B0604020202020204" pitchFamily="34" charset="0"/>
                          <a:cs typeface="Arial" panose="020B0604020202020204" pitchFamily="34" charset="0"/>
                        </a:rPr>
                        <a:t>This type of observation is usually recorded in a grid system and used to record a child’s friendships by recording who they are playing with and whether it is reciprocal. </a:t>
                      </a:r>
                    </a:p>
                  </a:txBody>
                  <a:tcPr/>
                </a:tc>
                <a:tc>
                  <a:txBody>
                    <a:bodyPr/>
                    <a:lstStyle/>
                    <a:p>
                      <a:r>
                        <a:rPr lang="en-US" dirty="0">
                          <a:latin typeface="Arial" panose="020B0604020202020204" pitchFamily="34" charset="0"/>
                          <a:cs typeface="Arial" panose="020B0604020202020204" pitchFamily="34" charset="0"/>
                        </a:rPr>
                        <a:t>To observe a child’s friendships</a:t>
                      </a:r>
                    </a:p>
                  </a:txBody>
                  <a:tcPr/>
                </a:tc>
                <a:extLst>
                  <a:ext uri="{0D108BD9-81ED-4DB2-BD59-A6C34878D82A}">
                    <a16:rowId xmlns:a16="http://schemas.microsoft.com/office/drawing/2014/main" val="404523019"/>
                  </a:ext>
                </a:extLst>
              </a:tr>
              <a:tr h="403689">
                <a:tc>
                  <a:txBody>
                    <a:bodyPr/>
                    <a:lstStyle/>
                    <a:p>
                      <a:r>
                        <a:rPr lang="en-US">
                          <a:latin typeface="Arial" panose="020B0604020202020204" pitchFamily="34" charset="0"/>
                          <a:cs typeface="Arial" panose="020B0604020202020204" pitchFamily="34" charset="0"/>
                        </a:rPr>
                        <a:t>Event sample </a:t>
                      </a:r>
                    </a:p>
                  </a:txBody>
                  <a:tcPr/>
                </a:tc>
                <a:tc>
                  <a:txBody>
                    <a:bodyPr/>
                    <a:lstStyle/>
                    <a:p>
                      <a:r>
                        <a:rPr lang="en-US" dirty="0">
                          <a:latin typeface="Arial" panose="020B0604020202020204" pitchFamily="34" charset="0"/>
                          <a:cs typeface="Arial" panose="020B0604020202020204" pitchFamily="34" charset="0"/>
                        </a:rPr>
                        <a:t>This type of observation is recording specific </a:t>
                      </a:r>
                      <a:r>
                        <a:rPr lang="en-US" dirty="0" err="1">
                          <a:latin typeface="Arial" panose="020B0604020202020204" pitchFamily="34" charset="0"/>
                          <a:cs typeface="Arial" panose="020B0604020202020204" pitchFamily="34" charset="0"/>
                        </a:rPr>
                        <a:t>behaviours</a:t>
                      </a:r>
                      <a:r>
                        <a:rPr lang="en-US" dirty="0">
                          <a:latin typeface="Arial" panose="020B0604020202020204" pitchFamily="34" charset="0"/>
                          <a:cs typeface="Arial" panose="020B0604020202020204" pitchFamily="34" charset="0"/>
                        </a:rPr>
                        <a:t> or events. It includes recording when the event occurred and the context of the event. </a:t>
                      </a:r>
                    </a:p>
                  </a:txBody>
                  <a:tcPr/>
                </a:tc>
                <a:tc>
                  <a:txBody>
                    <a:bodyPr/>
                    <a:lstStyle/>
                    <a:p>
                      <a:r>
                        <a:rPr lang="en-US" dirty="0">
                          <a:latin typeface="Arial" panose="020B0604020202020204" pitchFamily="34" charset="0"/>
                          <a:cs typeface="Arial" panose="020B0604020202020204" pitchFamily="34" charset="0"/>
                        </a:rPr>
                        <a:t>This might be used when there are concerns around a child’s </a:t>
                      </a:r>
                      <a:r>
                        <a:rPr lang="en-US" dirty="0" err="1">
                          <a:latin typeface="Arial" panose="020B0604020202020204" pitchFamily="34" charset="0"/>
                          <a:cs typeface="Arial" panose="020B0604020202020204" pitchFamily="34" charset="0"/>
                        </a:rPr>
                        <a:t>behaviour</a:t>
                      </a:r>
                      <a:r>
                        <a:rPr lang="en-US" dirty="0">
                          <a:latin typeface="Arial" panose="020B0604020202020204" pitchFamily="34" charset="0"/>
                          <a:cs typeface="Arial" panose="020B0604020202020204" pitchFamily="34" charset="0"/>
                        </a:rPr>
                        <a:t> to assess whether there are any patterns to the </a:t>
                      </a:r>
                      <a:r>
                        <a:rPr lang="en-US" dirty="0" err="1">
                          <a:latin typeface="Arial" panose="020B0604020202020204" pitchFamily="34" charset="0"/>
                          <a:cs typeface="Arial" panose="020B0604020202020204" pitchFamily="34" charset="0"/>
                        </a:rPr>
                        <a:t>behaviour</a:t>
                      </a:r>
                      <a:r>
                        <a:rPr lang="en-US" dirty="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1666142963"/>
                  </a:ext>
                </a:extLst>
              </a:tr>
            </a:tbl>
          </a:graphicData>
        </a:graphic>
      </p:graphicFrame>
      <p:sp>
        <p:nvSpPr>
          <p:cNvPr id="8" name="Footer Placeholder 2">
            <a:extLst>
              <a:ext uri="{FF2B5EF4-FFF2-40B4-BE49-F238E27FC236}">
                <a16:creationId xmlns:a16="http://schemas.microsoft.com/office/drawing/2014/main" id="{682D6201-6CFE-25C4-4CE6-2342EFF22684}"/>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250179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75700-800E-2801-D659-93F9D830F4C5}"/>
              </a:ext>
            </a:extLst>
          </p:cNvPr>
          <p:cNvSpPr>
            <a:spLocks noGrp="1"/>
          </p:cNvSpPr>
          <p:nvPr>
            <p:ph type="title"/>
          </p:nvPr>
        </p:nvSpPr>
        <p:spPr/>
        <p:txBody>
          <a:bodyPr>
            <a:normAutofit/>
          </a:bodyPr>
          <a:lstStyle/>
          <a:p>
            <a:r>
              <a:rPr lang="en-US" sz="3200" dirty="0">
                <a:cs typeface="Arial"/>
              </a:rPr>
              <a:t>Group-activity answers:</a:t>
            </a:r>
            <a:endParaRPr lang="en-US" sz="3200" dirty="0"/>
          </a:p>
        </p:txBody>
      </p:sp>
      <p:sp>
        <p:nvSpPr>
          <p:cNvPr id="5" name="Slide Number Placeholder 4">
            <a:extLst>
              <a:ext uri="{FF2B5EF4-FFF2-40B4-BE49-F238E27FC236}">
                <a16:creationId xmlns:a16="http://schemas.microsoft.com/office/drawing/2014/main" id="{13B6002D-718F-E1E7-6D43-77E8AB659A10}"/>
              </a:ext>
            </a:extLst>
          </p:cNvPr>
          <p:cNvSpPr>
            <a:spLocks noGrp="1"/>
          </p:cNvSpPr>
          <p:nvPr>
            <p:ph type="sldNum" sz="quarter" idx="12"/>
          </p:nvPr>
        </p:nvSpPr>
        <p:spPr/>
        <p:txBody>
          <a:bodyPr/>
          <a:lstStyle/>
          <a:p>
            <a:fld id="{DA2C159E-F13C-4A85-9A41-E7669D3E0D70}" type="slidenum">
              <a:rPr lang="en-GB" smtClean="0"/>
              <a:pPr/>
              <a:t>25</a:t>
            </a:fld>
            <a:endParaRPr lang="en-GB"/>
          </a:p>
        </p:txBody>
      </p:sp>
      <p:graphicFrame>
        <p:nvGraphicFramePr>
          <p:cNvPr id="9" name="Table 8">
            <a:extLst>
              <a:ext uri="{FF2B5EF4-FFF2-40B4-BE49-F238E27FC236}">
                <a16:creationId xmlns:a16="http://schemas.microsoft.com/office/drawing/2014/main" id="{E8C5F634-AC08-64F0-9853-FA47908DD5A8}"/>
              </a:ext>
            </a:extLst>
          </p:cNvPr>
          <p:cNvGraphicFramePr>
            <a:graphicFrameLocks noGrp="1"/>
          </p:cNvGraphicFramePr>
          <p:nvPr>
            <p:extLst>
              <p:ext uri="{D42A27DB-BD31-4B8C-83A1-F6EECF244321}">
                <p14:modId xmlns:p14="http://schemas.microsoft.com/office/powerpoint/2010/main" val="2727977062"/>
              </p:ext>
            </p:extLst>
          </p:nvPr>
        </p:nvGraphicFramePr>
        <p:xfrm>
          <a:off x="380999" y="860322"/>
          <a:ext cx="11033794" cy="5669280"/>
        </p:xfrm>
        <a:graphic>
          <a:graphicData uri="http://schemas.openxmlformats.org/drawingml/2006/table">
            <a:tbl>
              <a:tblPr firstRow="1" bandRow="1">
                <a:tableStyleId>{5C22544A-7EE6-4342-B048-85BDC9FD1C3A}</a:tableStyleId>
              </a:tblPr>
              <a:tblGrid>
                <a:gridCol w="1842052">
                  <a:extLst>
                    <a:ext uri="{9D8B030D-6E8A-4147-A177-3AD203B41FA5}">
                      <a16:colId xmlns:a16="http://schemas.microsoft.com/office/drawing/2014/main" val="4184921681"/>
                    </a:ext>
                  </a:extLst>
                </a:gridCol>
                <a:gridCol w="4500121">
                  <a:extLst>
                    <a:ext uri="{9D8B030D-6E8A-4147-A177-3AD203B41FA5}">
                      <a16:colId xmlns:a16="http://schemas.microsoft.com/office/drawing/2014/main" val="2520005727"/>
                    </a:ext>
                  </a:extLst>
                </a:gridCol>
                <a:gridCol w="4691621">
                  <a:extLst>
                    <a:ext uri="{9D8B030D-6E8A-4147-A177-3AD203B41FA5}">
                      <a16:colId xmlns:a16="http://schemas.microsoft.com/office/drawing/2014/main" val="226006489"/>
                    </a:ext>
                  </a:extLst>
                </a:gridCol>
              </a:tblGrid>
              <a:tr h="639096">
                <a:tc>
                  <a:txBody>
                    <a:bodyPr/>
                    <a:lstStyle/>
                    <a:p>
                      <a:pPr lvl="0">
                        <a:buNone/>
                      </a:pPr>
                      <a:r>
                        <a:rPr lang="en-US" sz="1800" b="1" i="0" u="none" strike="noStrike" noProof="0">
                          <a:solidFill>
                            <a:schemeClr val="tx1">
                              <a:lumMod val="95000"/>
                              <a:lumOff val="5000"/>
                            </a:schemeClr>
                          </a:solidFill>
                          <a:latin typeface="Arial"/>
                        </a:rPr>
                        <a:t>Type of observation</a:t>
                      </a:r>
                      <a:endParaRPr lang="en-US"/>
                    </a:p>
                  </a:txBody>
                  <a:tcPr>
                    <a:solidFill>
                      <a:srgbClr val="00B0F0"/>
                    </a:solidFill>
                  </a:tcPr>
                </a:tc>
                <a:tc>
                  <a:txBody>
                    <a:bodyPr/>
                    <a:lstStyle/>
                    <a:p>
                      <a:r>
                        <a:rPr lang="en-US">
                          <a:solidFill>
                            <a:schemeClr val="tx1">
                              <a:lumMod val="95000"/>
                              <a:lumOff val="5000"/>
                            </a:schemeClr>
                          </a:solidFill>
                        </a:rPr>
                        <a:t>Definition </a:t>
                      </a:r>
                    </a:p>
                  </a:txBody>
                  <a:tcPr>
                    <a:solidFill>
                      <a:srgbClr val="00B0F0"/>
                    </a:solidFill>
                  </a:tcPr>
                </a:tc>
                <a:tc>
                  <a:txBody>
                    <a:bodyPr/>
                    <a:lstStyle/>
                    <a:p>
                      <a:r>
                        <a:rPr lang="en-US">
                          <a:solidFill>
                            <a:schemeClr val="tx1">
                              <a:lumMod val="95000"/>
                              <a:lumOff val="5000"/>
                            </a:schemeClr>
                          </a:solidFill>
                        </a:rPr>
                        <a:t>When would you use this observation method? </a:t>
                      </a:r>
                    </a:p>
                  </a:txBody>
                  <a:tcPr>
                    <a:solidFill>
                      <a:srgbClr val="00B0F0"/>
                    </a:solidFill>
                  </a:tcPr>
                </a:tc>
                <a:extLst>
                  <a:ext uri="{0D108BD9-81ED-4DB2-BD59-A6C34878D82A}">
                    <a16:rowId xmlns:a16="http://schemas.microsoft.com/office/drawing/2014/main" val="3462593035"/>
                  </a:ext>
                </a:extLst>
              </a:tr>
              <a:tr h="403689">
                <a:tc>
                  <a:txBody>
                    <a:bodyPr/>
                    <a:lstStyle/>
                    <a:p>
                      <a:r>
                        <a:rPr lang="en-US">
                          <a:solidFill>
                            <a:schemeClr val="tx1">
                              <a:lumMod val="95000"/>
                              <a:lumOff val="5000"/>
                            </a:schemeClr>
                          </a:solidFill>
                        </a:rPr>
                        <a:t>Tracker </a:t>
                      </a:r>
                    </a:p>
                  </a:txBody>
                  <a:tcPr/>
                </a:tc>
                <a:tc>
                  <a:txBody>
                    <a:bodyPr/>
                    <a:lstStyle/>
                    <a:p>
                      <a:pPr lvl="0" algn="l">
                        <a:lnSpc>
                          <a:spcPct val="100000"/>
                        </a:lnSpc>
                        <a:spcBef>
                          <a:spcPts val="0"/>
                        </a:spcBef>
                        <a:spcAft>
                          <a:spcPts val="0"/>
                        </a:spcAft>
                        <a:buNone/>
                      </a:pPr>
                      <a:r>
                        <a:rPr lang="en-US" sz="1800" b="0" i="0" u="none" strike="noStrike" noProof="0" dirty="0">
                          <a:solidFill>
                            <a:schemeClr val="tx1">
                              <a:lumMod val="95000"/>
                              <a:lumOff val="5000"/>
                            </a:schemeClr>
                          </a:solidFill>
                          <a:latin typeface="Arial"/>
                        </a:rPr>
                        <a:t>This type of observation is used to see which activities a child chooses and how long for. </a:t>
                      </a:r>
                    </a:p>
                  </a:txBody>
                  <a:tcPr/>
                </a:tc>
                <a:tc>
                  <a:txBody>
                    <a:bodyPr/>
                    <a:lstStyle/>
                    <a:p>
                      <a:pPr lvl="0">
                        <a:buNone/>
                      </a:pPr>
                      <a:r>
                        <a:rPr lang="en-US" sz="1800" b="0" i="0" u="none" strike="noStrike" noProof="0">
                          <a:solidFill>
                            <a:schemeClr val="tx1">
                              <a:lumMod val="95000"/>
                              <a:lumOff val="5000"/>
                            </a:schemeClr>
                          </a:solidFill>
                          <a:latin typeface="Arial"/>
                        </a:rPr>
                        <a:t>To see how long a child can concentrate on an activity for and which activities the child is interested in. </a:t>
                      </a:r>
                      <a:endParaRPr lang="en-US" b="0">
                        <a:solidFill>
                          <a:schemeClr val="tx1">
                            <a:lumMod val="95000"/>
                            <a:lumOff val="5000"/>
                          </a:schemeClr>
                        </a:solidFill>
                      </a:endParaRPr>
                    </a:p>
                  </a:txBody>
                  <a:tcPr/>
                </a:tc>
                <a:extLst>
                  <a:ext uri="{0D108BD9-81ED-4DB2-BD59-A6C34878D82A}">
                    <a16:rowId xmlns:a16="http://schemas.microsoft.com/office/drawing/2014/main" val="1585235776"/>
                  </a:ext>
                </a:extLst>
              </a:tr>
              <a:tr h="403689">
                <a:tc>
                  <a:txBody>
                    <a:bodyPr/>
                    <a:lstStyle/>
                    <a:p>
                      <a:pPr lvl="0">
                        <a:buNone/>
                      </a:pPr>
                      <a:r>
                        <a:rPr lang="en-US" sz="1800" b="0" i="0" u="none" strike="noStrike" noProof="0">
                          <a:solidFill>
                            <a:schemeClr val="tx1">
                              <a:lumMod val="95000"/>
                              <a:lumOff val="5000"/>
                            </a:schemeClr>
                          </a:solidFill>
                          <a:latin typeface="Arial"/>
                        </a:rPr>
                        <a:t>Film clips </a:t>
                      </a:r>
                      <a:endParaRPr lang="en-US">
                        <a:solidFill>
                          <a:schemeClr val="tx1">
                            <a:lumMod val="95000"/>
                            <a:lumOff val="5000"/>
                          </a:schemeClr>
                        </a:solidFill>
                      </a:endParaRPr>
                    </a:p>
                  </a:txBody>
                  <a:tcPr/>
                </a:tc>
                <a:tc>
                  <a:txBody>
                    <a:bodyPr/>
                    <a:lstStyle/>
                    <a:p>
                      <a:pPr lvl="0">
                        <a:buNone/>
                      </a:pPr>
                      <a:r>
                        <a:rPr lang="en-US" sz="1800" b="0" i="0" u="none" strike="noStrike" noProof="0" dirty="0">
                          <a:solidFill>
                            <a:schemeClr val="tx1">
                              <a:lumMod val="95000"/>
                              <a:lumOff val="5000"/>
                            </a:schemeClr>
                          </a:solidFill>
                          <a:latin typeface="Arial"/>
                        </a:rPr>
                        <a:t>This type of observation is where you film a child taking part in activities.</a:t>
                      </a:r>
                      <a:endParaRPr lang="en-US" dirty="0">
                        <a:solidFill>
                          <a:schemeClr val="tx1">
                            <a:lumMod val="95000"/>
                            <a:lumOff val="5000"/>
                          </a:schemeClr>
                        </a:solidFill>
                      </a:endParaRPr>
                    </a:p>
                  </a:txBody>
                  <a:tcPr/>
                </a:tc>
                <a:tc>
                  <a:txBody>
                    <a:bodyPr/>
                    <a:lstStyle/>
                    <a:p>
                      <a:r>
                        <a:rPr lang="en-US" dirty="0">
                          <a:solidFill>
                            <a:schemeClr val="tx1">
                              <a:lumMod val="95000"/>
                              <a:lumOff val="5000"/>
                            </a:schemeClr>
                          </a:solidFill>
                        </a:rPr>
                        <a:t>This can focus on multiple areas of development and does not rely on the practitioner recording the information in written form. </a:t>
                      </a:r>
                    </a:p>
                  </a:txBody>
                  <a:tcPr/>
                </a:tc>
                <a:extLst>
                  <a:ext uri="{0D108BD9-81ED-4DB2-BD59-A6C34878D82A}">
                    <a16:rowId xmlns:a16="http://schemas.microsoft.com/office/drawing/2014/main" val="3116168189"/>
                  </a:ext>
                </a:extLst>
              </a:tr>
              <a:tr h="403689">
                <a:tc>
                  <a:txBody>
                    <a:bodyPr/>
                    <a:lstStyle/>
                    <a:p>
                      <a:r>
                        <a:rPr lang="en-US">
                          <a:solidFill>
                            <a:schemeClr val="tx1">
                              <a:lumMod val="95000"/>
                              <a:lumOff val="5000"/>
                            </a:schemeClr>
                          </a:solidFill>
                        </a:rPr>
                        <a:t>Checklist </a:t>
                      </a:r>
                    </a:p>
                  </a:txBody>
                  <a:tcPr/>
                </a:tc>
                <a:tc>
                  <a:txBody>
                    <a:bodyPr/>
                    <a:lstStyle/>
                    <a:p>
                      <a:r>
                        <a:rPr lang="en-US">
                          <a:solidFill>
                            <a:schemeClr val="tx1">
                              <a:lumMod val="95000"/>
                              <a:lumOff val="5000"/>
                            </a:schemeClr>
                          </a:solidFill>
                        </a:rPr>
                        <a:t>This type of observation can also be called tick charts and will contain a list of specific milestones that are related to age. The practitioner will tick if they see the milestone demonstrated. </a:t>
                      </a:r>
                    </a:p>
                  </a:txBody>
                  <a:tcPr/>
                </a:tc>
                <a:tc>
                  <a:txBody>
                    <a:bodyPr/>
                    <a:lstStyle/>
                    <a:p>
                      <a:r>
                        <a:rPr lang="en-US" dirty="0">
                          <a:solidFill>
                            <a:schemeClr val="tx1">
                              <a:lumMod val="95000"/>
                              <a:lumOff val="5000"/>
                            </a:schemeClr>
                          </a:solidFill>
                        </a:rPr>
                        <a:t>To see whether a child is making progress in their expected development. </a:t>
                      </a:r>
                    </a:p>
                  </a:txBody>
                  <a:tcPr/>
                </a:tc>
                <a:extLst>
                  <a:ext uri="{0D108BD9-81ED-4DB2-BD59-A6C34878D82A}">
                    <a16:rowId xmlns:a16="http://schemas.microsoft.com/office/drawing/2014/main" val="404523019"/>
                  </a:ext>
                </a:extLst>
              </a:tr>
              <a:tr h="403689">
                <a:tc>
                  <a:txBody>
                    <a:bodyPr/>
                    <a:lstStyle/>
                    <a:p>
                      <a:r>
                        <a:rPr lang="en-US" dirty="0">
                          <a:solidFill>
                            <a:schemeClr val="tx1">
                              <a:lumMod val="95000"/>
                              <a:lumOff val="5000"/>
                            </a:schemeClr>
                          </a:solidFill>
                        </a:rPr>
                        <a:t>Learning stories/journals</a:t>
                      </a:r>
                    </a:p>
                  </a:txBody>
                  <a:tcPr/>
                </a:tc>
                <a:tc>
                  <a:txBody>
                    <a:bodyPr/>
                    <a:lstStyle/>
                    <a:p>
                      <a:r>
                        <a:rPr lang="en-US" dirty="0">
                          <a:solidFill>
                            <a:schemeClr val="tx1">
                              <a:lumMod val="95000"/>
                              <a:lumOff val="5000"/>
                            </a:schemeClr>
                          </a:solidFill>
                        </a:rPr>
                        <a:t>This type of observation is used to record moments in a child’s learning that can be collated together as a scrapbook. They can include images and film clips and be from the perspective of the child. </a:t>
                      </a:r>
                    </a:p>
                  </a:txBody>
                  <a:tcPr/>
                </a:tc>
                <a:tc>
                  <a:txBody>
                    <a:bodyPr/>
                    <a:lstStyle/>
                    <a:p>
                      <a:r>
                        <a:rPr lang="en-US" dirty="0">
                          <a:solidFill>
                            <a:schemeClr val="tx1">
                              <a:lumMod val="95000"/>
                              <a:lumOff val="5000"/>
                            </a:schemeClr>
                          </a:solidFill>
                        </a:rPr>
                        <a:t>It could be used as an ongoing observation and assessment method to show a child’s progress in a story/journal form. </a:t>
                      </a:r>
                    </a:p>
                  </a:txBody>
                  <a:tcPr/>
                </a:tc>
                <a:extLst>
                  <a:ext uri="{0D108BD9-81ED-4DB2-BD59-A6C34878D82A}">
                    <a16:rowId xmlns:a16="http://schemas.microsoft.com/office/drawing/2014/main" val="1666142963"/>
                  </a:ext>
                </a:extLst>
              </a:tr>
            </a:tbl>
          </a:graphicData>
        </a:graphic>
      </p:graphicFrame>
      <p:sp>
        <p:nvSpPr>
          <p:cNvPr id="7" name="Footer Placeholder 2">
            <a:extLst>
              <a:ext uri="{FF2B5EF4-FFF2-40B4-BE49-F238E27FC236}">
                <a16:creationId xmlns:a16="http://schemas.microsoft.com/office/drawing/2014/main" id="{B64D4D05-1D93-776B-6238-A64869FE394B}"/>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4232244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D510D-51B8-7D3E-4406-5DE740D8B11E}"/>
              </a:ext>
            </a:extLst>
          </p:cNvPr>
          <p:cNvSpPr>
            <a:spLocks noGrp="1"/>
          </p:cNvSpPr>
          <p:nvPr>
            <p:ph type="title"/>
          </p:nvPr>
        </p:nvSpPr>
        <p:spPr>
          <a:xfrm>
            <a:off x="310601" y="517556"/>
            <a:ext cx="11250084" cy="932567"/>
          </a:xfrm>
        </p:spPr>
        <p:txBody>
          <a:bodyPr>
            <a:normAutofit/>
          </a:bodyPr>
          <a:lstStyle/>
          <a:p>
            <a:r>
              <a:rPr lang="en-US" sz="3200" dirty="0">
                <a:cs typeface="Arial"/>
              </a:rPr>
              <a:t>Different examples of observation </a:t>
            </a:r>
          </a:p>
        </p:txBody>
      </p:sp>
      <p:sp>
        <p:nvSpPr>
          <p:cNvPr id="5" name="Slide Number Placeholder 4">
            <a:extLst>
              <a:ext uri="{FF2B5EF4-FFF2-40B4-BE49-F238E27FC236}">
                <a16:creationId xmlns:a16="http://schemas.microsoft.com/office/drawing/2014/main" id="{E5457400-57EB-CA30-446E-9391E3D119F4}"/>
              </a:ext>
            </a:extLst>
          </p:cNvPr>
          <p:cNvSpPr>
            <a:spLocks noGrp="1"/>
          </p:cNvSpPr>
          <p:nvPr>
            <p:ph type="sldNum" sz="quarter" idx="12"/>
          </p:nvPr>
        </p:nvSpPr>
        <p:spPr/>
        <p:txBody>
          <a:bodyPr/>
          <a:lstStyle/>
          <a:p>
            <a:fld id="{DA2C159E-F13C-4A85-9A41-E7669D3E0D70}" type="slidenum">
              <a:rPr lang="en-GB" smtClean="0"/>
              <a:pPr/>
              <a:t>26</a:t>
            </a:fld>
            <a:endParaRPr lang="en-GB"/>
          </a:p>
        </p:txBody>
      </p:sp>
      <p:sp>
        <p:nvSpPr>
          <p:cNvPr id="9" name="Oval 8">
            <a:extLst>
              <a:ext uri="{FF2B5EF4-FFF2-40B4-BE49-F238E27FC236}">
                <a16:creationId xmlns:a16="http://schemas.microsoft.com/office/drawing/2014/main" id="{93A4003D-75B6-E1A3-913C-C0D89052027A}"/>
              </a:ext>
            </a:extLst>
          </p:cNvPr>
          <p:cNvSpPr/>
          <p:nvPr/>
        </p:nvSpPr>
        <p:spPr>
          <a:xfrm>
            <a:off x="2915911" y="1025839"/>
            <a:ext cx="6039464" cy="3163528"/>
          </a:xfrm>
          <a:prstGeom prst="ellipse">
            <a:avLst/>
          </a:prstGeom>
          <a:solidFill>
            <a:schemeClr val="accent2">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Arial"/>
              </a:rPr>
              <a:t>You will be given various examples of observations. You will need to read through them and decipher what type of observation it is. Can you write a sentence explaining why you decided it is a certain type of observation? </a:t>
            </a:r>
          </a:p>
        </p:txBody>
      </p:sp>
      <p:pic>
        <p:nvPicPr>
          <p:cNvPr id="7" name="Picture 6" descr="A notepad with a pen and glasses on a wooden surface&#10;&#10;Description automatically generated">
            <a:extLst>
              <a:ext uri="{FF2B5EF4-FFF2-40B4-BE49-F238E27FC236}">
                <a16:creationId xmlns:a16="http://schemas.microsoft.com/office/drawing/2014/main" id="{3D63F2F8-3985-FA9D-5A59-64EC64CC229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10601" y="3039725"/>
            <a:ext cx="3385637" cy="2248898"/>
          </a:xfrm>
          <a:prstGeom prst="rect">
            <a:avLst/>
          </a:prstGeom>
        </p:spPr>
      </p:pic>
      <p:sp>
        <p:nvSpPr>
          <p:cNvPr id="8" name="TextBox 7">
            <a:extLst>
              <a:ext uri="{FF2B5EF4-FFF2-40B4-BE49-F238E27FC236}">
                <a16:creationId xmlns:a16="http://schemas.microsoft.com/office/drawing/2014/main" id="{2CCB3B30-CEBE-1B60-C6C0-6DA1F2C5D329}"/>
              </a:ext>
            </a:extLst>
          </p:cNvPr>
          <p:cNvSpPr txBox="1"/>
          <p:nvPr/>
        </p:nvSpPr>
        <p:spPr>
          <a:xfrm>
            <a:off x="310601" y="5415778"/>
            <a:ext cx="2743200" cy="769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500" u="sng">
                <a:solidFill>
                  <a:srgbClr val="0000FF"/>
                </a:solidFill>
                <a:cs typeface="Segoe UI"/>
                <a:hlinkClick r:id="rId3"/>
              </a:rPr>
              <a:t>This Photo</a:t>
            </a:r>
            <a:r>
              <a:rPr lang="en-US" sz="500"/>
              <a:t> by Unknown author is licensed under </a:t>
            </a:r>
            <a:r>
              <a:rPr lang="en-US" sz="500" u="sng">
                <a:solidFill>
                  <a:srgbClr val="0000FF"/>
                </a:solidFill>
                <a:cs typeface="Segoe UI"/>
                <a:hlinkClick r:id="rId4"/>
              </a:rPr>
              <a:t>CC BY-SA</a:t>
            </a:r>
            <a:r>
              <a:rPr lang="en-US" sz="500"/>
              <a:t>.</a:t>
            </a:r>
            <a:endParaRPr lang="en-US"/>
          </a:p>
        </p:txBody>
      </p:sp>
      <p:pic>
        <p:nvPicPr>
          <p:cNvPr id="1026" name="Picture 2" descr="A notepad with a pen and glasses on a wooden surface&#10;&#10;Description automatically generated">
            <a:extLst>
              <a:ext uri="{FF2B5EF4-FFF2-40B4-BE49-F238E27FC236}">
                <a16:creationId xmlns:a16="http://schemas.microsoft.com/office/drawing/2014/main" id="{32D017FA-16EF-4E3A-A6B2-3DC9CE78E7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5855" y="3452251"/>
            <a:ext cx="2602069" cy="17336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F8402D1-58F3-4753-A127-3A1071D3C35B}"/>
              </a:ext>
            </a:extLst>
          </p:cNvPr>
          <p:cNvSpPr/>
          <p:nvPr/>
        </p:nvSpPr>
        <p:spPr>
          <a:xfrm>
            <a:off x="8065855" y="5086712"/>
            <a:ext cx="2800767" cy="215444"/>
          </a:xfrm>
          <a:prstGeom prst="rect">
            <a:avLst/>
          </a:prstGeom>
        </p:spPr>
        <p:txBody>
          <a:bodyPr wrap="none">
            <a:spAutoFit/>
          </a:bodyPr>
          <a:lstStyle/>
          <a:p>
            <a:r>
              <a:rPr lang="en-US" sz="800" u="sng" dirty="0">
                <a:solidFill>
                  <a:srgbClr val="0000FF"/>
                </a:solidFill>
                <a:latin typeface="Arial" panose="020B0604020202020204" pitchFamily="34" charset="0"/>
                <a:hlinkClick r:id="rId3"/>
              </a:rPr>
              <a:t>s Photo</a:t>
            </a:r>
            <a:r>
              <a:rPr lang="en-US" sz="800" dirty="0">
                <a:solidFill>
                  <a:srgbClr val="000000"/>
                </a:solidFill>
                <a:latin typeface="Arial" panose="020B0604020202020204" pitchFamily="34" charset="0"/>
              </a:rPr>
              <a:t> by Unknown author is licensed under </a:t>
            </a:r>
            <a:r>
              <a:rPr lang="en-US" sz="800" u="sng" dirty="0">
                <a:solidFill>
                  <a:srgbClr val="0000FF"/>
                </a:solidFill>
                <a:latin typeface="Arial" panose="020B0604020202020204" pitchFamily="34" charset="0"/>
                <a:hlinkClick r:id="rId4"/>
              </a:rPr>
              <a:t>CC BY-SA</a:t>
            </a:r>
            <a:r>
              <a:rPr lang="en-US" sz="800" dirty="0">
                <a:solidFill>
                  <a:srgbClr val="000000"/>
                </a:solidFill>
                <a:latin typeface="Arial" panose="020B0604020202020204" pitchFamily="34" charset="0"/>
              </a:rPr>
              <a:t>.</a:t>
            </a:r>
            <a:endParaRPr lang="en-GB" dirty="0"/>
          </a:p>
        </p:txBody>
      </p:sp>
      <p:sp>
        <p:nvSpPr>
          <p:cNvPr id="11" name="Footer Placeholder 2">
            <a:extLst>
              <a:ext uri="{FF2B5EF4-FFF2-40B4-BE49-F238E27FC236}">
                <a16:creationId xmlns:a16="http://schemas.microsoft.com/office/drawing/2014/main" id="{B8FE02F6-13CB-9B6F-B8A3-78257B1762D1}"/>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774409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75DD-9EBB-739D-9166-DB015FB824CE}"/>
              </a:ext>
            </a:extLst>
          </p:cNvPr>
          <p:cNvSpPr>
            <a:spLocks noGrp="1"/>
          </p:cNvSpPr>
          <p:nvPr>
            <p:ph type="title"/>
          </p:nvPr>
        </p:nvSpPr>
        <p:spPr/>
        <p:txBody>
          <a:bodyPr>
            <a:normAutofit/>
          </a:bodyPr>
          <a:lstStyle/>
          <a:p>
            <a:r>
              <a:rPr lang="en-US" sz="3200" dirty="0">
                <a:cs typeface="Arial"/>
              </a:rPr>
              <a:t>What are the strengths and limitations of each observation method?</a:t>
            </a:r>
            <a:endParaRPr lang="en-US" sz="3200" dirty="0"/>
          </a:p>
        </p:txBody>
      </p:sp>
      <p:sp>
        <p:nvSpPr>
          <p:cNvPr id="5" name="Slide Number Placeholder 4">
            <a:extLst>
              <a:ext uri="{FF2B5EF4-FFF2-40B4-BE49-F238E27FC236}">
                <a16:creationId xmlns:a16="http://schemas.microsoft.com/office/drawing/2014/main" id="{00C5674A-1E6C-093F-23C1-10D782B6E824}"/>
              </a:ext>
            </a:extLst>
          </p:cNvPr>
          <p:cNvSpPr>
            <a:spLocks noGrp="1"/>
          </p:cNvSpPr>
          <p:nvPr>
            <p:ph type="sldNum" sz="quarter" idx="12"/>
          </p:nvPr>
        </p:nvSpPr>
        <p:spPr/>
        <p:txBody>
          <a:bodyPr/>
          <a:lstStyle/>
          <a:p>
            <a:fld id="{DA2C159E-F13C-4A85-9A41-E7669D3E0D70}" type="slidenum">
              <a:rPr lang="en-GB" smtClean="0"/>
              <a:pPr/>
              <a:t>27</a:t>
            </a:fld>
            <a:endParaRPr lang="en-GB"/>
          </a:p>
        </p:txBody>
      </p:sp>
      <p:sp>
        <p:nvSpPr>
          <p:cNvPr id="6" name="Oval 5">
            <a:extLst>
              <a:ext uri="{FF2B5EF4-FFF2-40B4-BE49-F238E27FC236}">
                <a16:creationId xmlns:a16="http://schemas.microsoft.com/office/drawing/2014/main" id="{51E64AC6-B2DD-1150-CD6D-90F7C872D34B}"/>
              </a:ext>
            </a:extLst>
          </p:cNvPr>
          <p:cNvSpPr/>
          <p:nvPr/>
        </p:nvSpPr>
        <p:spPr>
          <a:xfrm>
            <a:off x="526684" y="952161"/>
            <a:ext cx="10033817" cy="4505056"/>
          </a:xfrm>
          <a:prstGeom prst="ellipse">
            <a:avLst/>
          </a:prstGeom>
          <a:solidFill>
            <a:schemeClr val="accent2">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cs typeface="Arial"/>
              </a:rPr>
              <a:t>Poster/Presentation task</a:t>
            </a:r>
            <a:r>
              <a:rPr lang="en-US" sz="2400" b="1" dirty="0">
                <a:solidFill>
                  <a:schemeClr val="tx1"/>
                </a:solidFill>
                <a:cs typeface="Arial"/>
              </a:rPr>
              <a:t>: </a:t>
            </a:r>
          </a:p>
          <a:p>
            <a:pPr algn="ctr"/>
            <a:r>
              <a:rPr lang="en-US" sz="2400" dirty="0">
                <a:solidFill>
                  <a:schemeClr val="tx1"/>
                </a:solidFill>
                <a:cs typeface="Arial"/>
              </a:rPr>
              <a:t>You will be given an observation method. You will need to research the observation method and provide an explanation of it, give examples of when it might be used and consider the strengths and limitations of it from the perspective of the practitioner and the child’s development.</a:t>
            </a:r>
          </a:p>
          <a:p>
            <a:pPr algn="ctr"/>
            <a:r>
              <a:rPr lang="en-US" sz="2400" dirty="0">
                <a:solidFill>
                  <a:schemeClr val="tx1"/>
                </a:solidFill>
                <a:cs typeface="Arial"/>
              </a:rPr>
              <a:t>Make sure to reference where you got your information from. </a:t>
            </a:r>
          </a:p>
          <a:p>
            <a:pPr algn="ctr"/>
            <a:r>
              <a:rPr lang="en-US" sz="2400" dirty="0">
                <a:solidFill>
                  <a:schemeClr val="tx1"/>
                </a:solidFill>
                <a:cs typeface="Arial"/>
              </a:rPr>
              <a:t>Be prepared to share with the rest of the class</a:t>
            </a:r>
            <a:r>
              <a:rPr lang="en-US" sz="2000" dirty="0">
                <a:solidFill>
                  <a:schemeClr val="tx1"/>
                </a:solidFill>
                <a:cs typeface="Arial"/>
              </a:rPr>
              <a:t>.</a:t>
            </a:r>
            <a:endParaRPr lang="en-US" dirty="0">
              <a:solidFill>
                <a:schemeClr val="tx1"/>
              </a:solidFill>
            </a:endParaRPr>
          </a:p>
        </p:txBody>
      </p:sp>
      <p:sp>
        <p:nvSpPr>
          <p:cNvPr id="3" name="TextBox 2">
            <a:extLst>
              <a:ext uri="{FF2B5EF4-FFF2-40B4-BE49-F238E27FC236}">
                <a16:creationId xmlns:a16="http://schemas.microsoft.com/office/drawing/2014/main" id="{59D7C2A6-8C1D-4ED3-8C29-98004F5AE1BE}"/>
              </a:ext>
            </a:extLst>
          </p:cNvPr>
          <p:cNvSpPr txBox="1"/>
          <p:nvPr/>
        </p:nvSpPr>
        <p:spPr>
          <a:xfrm>
            <a:off x="5105701" y="5516733"/>
            <a:ext cx="6129746" cy="923330"/>
          </a:xfrm>
          <a:prstGeom prst="rect">
            <a:avLst/>
          </a:prstGeom>
          <a:noFill/>
        </p:spPr>
        <p:txBody>
          <a:bodyPr wrap="square" lIns="0" tIns="0" rIns="0" bIns="0" rtlCol="0">
            <a:spAutoFit/>
          </a:bodyPr>
          <a:lstStyle/>
          <a:p>
            <a:r>
              <a:rPr lang="en-US" sz="2000" dirty="0">
                <a:cs typeface="Arial"/>
              </a:rPr>
              <a:t>Can we link this to wider topics such as General Data Protection Regulation (GDPR) </a:t>
            </a:r>
            <a:r>
              <a:rPr lang="en-GB" sz="2000" dirty="0">
                <a:hlinkClick r:id="rId2"/>
              </a:rPr>
              <a:t>Data Protection Act 2018 (legislation.gov.uk)</a:t>
            </a:r>
            <a:r>
              <a:rPr lang="en-GB" sz="2000" dirty="0"/>
              <a:t> accessed 14/02/23</a:t>
            </a:r>
            <a:r>
              <a:rPr lang="en-US" sz="2000" dirty="0">
                <a:cs typeface="Arial"/>
              </a:rPr>
              <a:t>?</a:t>
            </a:r>
            <a:endParaRPr lang="en-GB" sz="2000" dirty="0"/>
          </a:p>
        </p:txBody>
      </p:sp>
      <p:sp>
        <p:nvSpPr>
          <p:cNvPr id="9" name="Footer Placeholder 2">
            <a:extLst>
              <a:ext uri="{FF2B5EF4-FFF2-40B4-BE49-F238E27FC236}">
                <a16:creationId xmlns:a16="http://schemas.microsoft.com/office/drawing/2014/main" id="{66512827-2E6C-0643-6099-90AD68423410}"/>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881192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99C2CC-05AC-4A47-64DB-905362A0C7B6}"/>
              </a:ext>
            </a:extLst>
          </p:cNvPr>
          <p:cNvSpPr>
            <a:spLocks noGrp="1"/>
          </p:cNvSpPr>
          <p:nvPr>
            <p:ph sz="quarter" idx="18"/>
          </p:nvPr>
        </p:nvSpPr>
        <p:spPr>
          <a:xfrm>
            <a:off x="373453" y="3305485"/>
            <a:ext cx="5722547" cy="2996035"/>
          </a:xfrm>
        </p:spPr>
        <p:txBody>
          <a:bodyPr vert="horz" lIns="0" tIns="0" rIns="0" bIns="0" rtlCol="0" anchor="t">
            <a:noAutofit/>
          </a:bodyPr>
          <a:lstStyle/>
          <a:p>
            <a:pPr algn="ctr"/>
            <a:r>
              <a:rPr lang="en-US" sz="2400" u="sng" dirty="0">
                <a:cs typeface="Arial"/>
              </a:rPr>
              <a:t>Strengths</a:t>
            </a:r>
            <a:r>
              <a:rPr lang="en-US" sz="2400" dirty="0">
                <a:cs typeface="Arial"/>
              </a:rPr>
              <a:t>:</a:t>
            </a:r>
            <a:endParaRPr lang="en-US" sz="2000" i="1" dirty="0">
              <a:cs typeface="Arial"/>
            </a:endParaRPr>
          </a:p>
          <a:p>
            <a:pPr algn="ctr">
              <a:lnSpc>
                <a:spcPct val="100000"/>
              </a:lnSpc>
            </a:pPr>
            <a:endParaRPr lang="en-US" sz="2400" u="sng" dirty="0">
              <a:cs typeface="Arial"/>
            </a:endParaRPr>
          </a:p>
          <a:p>
            <a:pPr algn="ctr">
              <a:lnSpc>
                <a:spcPct val="100000"/>
              </a:lnSpc>
            </a:pPr>
            <a:r>
              <a:rPr lang="en-US" sz="2400" b="0" dirty="0">
                <a:cs typeface="Arial"/>
              </a:rPr>
              <a:t>The clips can be replayed and shared with family members to give more insight into the child’s progress. They can be more accurate than written records as they capture the whole picture. </a:t>
            </a:r>
          </a:p>
          <a:p>
            <a:endParaRPr lang="en-US" dirty="0">
              <a:cs typeface="Arial"/>
            </a:endParaRPr>
          </a:p>
          <a:p>
            <a:endParaRPr lang="en-US" dirty="0">
              <a:cs typeface="Arial"/>
            </a:endParaRPr>
          </a:p>
        </p:txBody>
      </p:sp>
      <p:sp>
        <p:nvSpPr>
          <p:cNvPr id="5" name="Slide Number Placeholder 4">
            <a:extLst>
              <a:ext uri="{FF2B5EF4-FFF2-40B4-BE49-F238E27FC236}">
                <a16:creationId xmlns:a16="http://schemas.microsoft.com/office/drawing/2014/main" id="{7DEE1A28-060D-954E-EACC-6109E7F79852}"/>
              </a:ext>
            </a:extLst>
          </p:cNvPr>
          <p:cNvSpPr>
            <a:spLocks noGrp="1"/>
          </p:cNvSpPr>
          <p:nvPr>
            <p:ph type="sldNum" sz="quarter" idx="11"/>
          </p:nvPr>
        </p:nvSpPr>
        <p:spPr/>
        <p:txBody>
          <a:bodyPr/>
          <a:lstStyle/>
          <a:p>
            <a:fld id="{DA2C159E-F13C-4A85-9A41-E7669D3E0D70}" type="slidenum">
              <a:rPr lang="en-GB" smtClean="0"/>
              <a:pPr/>
              <a:t>28</a:t>
            </a:fld>
            <a:endParaRPr lang="en-GB"/>
          </a:p>
        </p:txBody>
      </p:sp>
      <p:sp>
        <p:nvSpPr>
          <p:cNvPr id="6" name="Title 5">
            <a:extLst>
              <a:ext uri="{FF2B5EF4-FFF2-40B4-BE49-F238E27FC236}">
                <a16:creationId xmlns:a16="http://schemas.microsoft.com/office/drawing/2014/main" id="{1E1B5F74-AACA-445E-C6AC-D6A29795468C}"/>
              </a:ext>
            </a:extLst>
          </p:cNvPr>
          <p:cNvSpPr>
            <a:spLocks noGrp="1"/>
          </p:cNvSpPr>
          <p:nvPr>
            <p:ph type="title"/>
          </p:nvPr>
        </p:nvSpPr>
        <p:spPr>
          <a:xfrm>
            <a:off x="310601" y="333201"/>
            <a:ext cx="11250084" cy="1190663"/>
          </a:xfrm>
        </p:spPr>
        <p:txBody>
          <a:bodyPr>
            <a:noAutofit/>
          </a:bodyPr>
          <a:lstStyle/>
          <a:p>
            <a:r>
              <a:rPr lang="en-US" sz="3200" dirty="0">
                <a:cs typeface="Arial"/>
              </a:rPr>
              <a:t>Example: </a:t>
            </a:r>
            <a:br>
              <a:rPr lang="en-US" sz="3200" dirty="0">
                <a:cs typeface="Arial"/>
              </a:rPr>
            </a:br>
            <a:r>
              <a:rPr lang="en-US" sz="3200" dirty="0">
                <a:cs typeface="Arial"/>
              </a:rPr>
              <a:t>What are the strengths and limitations of each observation method? Can we link this to wider topics such as GDPR? </a:t>
            </a:r>
            <a:endParaRPr lang="en-US" sz="3200" dirty="0"/>
          </a:p>
        </p:txBody>
      </p:sp>
      <p:sp>
        <p:nvSpPr>
          <p:cNvPr id="7" name="Rectangle: Rounded Corners 6">
            <a:extLst>
              <a:ext uri="{FF2B5EF4-FFF2-40B4-BE49-F238E27FC236}">
                <a16:creationId xmlns:a16="http://schemas.microsoft.com/office/drawing/2014/main" id="{7487D74F-A376-0368-10BF-957DA8020A0A}"/>
              </a:ext>
            </a:extLst>
          </p:cNvPr>
          <p:cNvSpPr/>
          <p:nvPr/>
        </p:nvSpPr>
        <p:spPr>
          <a:xfrm>
            <a:off x="3746090" y="1595283"/>
            <a:ext cx="4109883" cy="914400"/>
          </a:xfrm>
          <a:prstGeom prst="roundRect">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Film clips </a:t>
            </a:r>
          </a:p>
        </p:txBody>
      </p:sp>
      <p:sp>
        <p:nvSpPr>
          <p:cNvPr id="8" name="TextBox 7">
            <a:extLst>
              <a:ext uri="{FF2B5EF4-FFF2-40B4-BE49-F238E27FC236}">
                <a16:creationId xmlns:a16="http://schemas.microsoft.com/office/drawing/2014/main" id="{730243F0-603F-57D5-D096-68DF83522F19}"/>
              </a:ext>
            </a:extLst>
          </p:cNvPr>
          <p:cNvSpPr txBox="1"/>
          <p:nvPr/>
        </p:nvSpPr>
        <p:spPr>
          <a:xfrm>
            <a:off x="6286500" y="3244645"/>
            <a:ext cx="4927190" cy="341632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400" b="1" u="sng" dirty="0">
                <a:cs typeface="Arial"/>
              </a:rPr>
              <a:t>Limitations</a:t>
            </a:r>
            <a:r>
              <a:rPr lang="en-US" sz="2400" b="1" dirty="0">
                <a:cs typeface="Arial"/>
              </a:rPr>
              <a:t>:</a:t>
            </a:r>
            <a:endParaRPr lang="en-US" dirty="0"/>
          </a:p>
          <a:p>
            <a:endParaRPr lang="en-US" sz="2400" dirty="0">
              <a:cs typeface="Arial"/>
            </a:endParaRPr>
          </a:p>
          <a:p>
            <a:pPr algn="ctr"/>
            <a:r>
              <a:rPr lang="en-US" sz="2400" dirty="0">
                <a:cs typeface="Arial"/>
              </a:rPr>
              <a:t>You must be careful not to include other children unless consent is given by the children’s parents. You must ensure you store the video under GDPR. </a:t>
            </a:r>
          </a:p>
          <a:p>
            <a:endParaRPr lang="en-US" sz="1350" dirty="0">
              <a:cs typeface="Arial"/>
            </a:endParaRPr>
          </a:p>
          <a:p>
            <a:endParaRPr lang="en-US" sz="1350" dirty="0">
              <a:cs typeface="Arial"/>
            </a:endParaRPr>
          </a:p>
          <a:p>
            <a:endParaRPr lang="en-US" sz="1350" dirty="0">
              <a:cs typeface="Arial"/>
            </a:endParaRPr>
          </a:p>
          <a:p>
            <a:endParaRPr lang="en-US" sz="1350" dirty="0">
              <a:cs typeface="Arial"/>
            </a:endParaRPr>
          </a:p>
        </p:txBody>
      </p:sp>
      <p:cxnSp>
        <p:nvCxnSpPr>
          <p:cNvPr id="9" name="Straight Arrow Connector 8">
            <a:extLst>
              <a:ext uri="{FF2B5EF4-FFF2-40B4-BE49-F238E27FC236}">
                <a16:creationId xmlns:a16="http://schemas.microsoft.com/office/drawing/2014/main" id="{B487C740-3EE6-D8DD-03DC-5EB203A53D9C}"/>
              </a:ext>
            </a:extLst>
          </p:cNvPr>
          <p:cNvCxnSpPr/>
          <p:nvPr/>
        </p:nvCxnSpPr>
        <p:spPr>
          <a:xfrm>
            <a:off x="7804970" y="2434097"/>
            <a:ext cx="889820" cy="619433"/>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1CD345C-7349-1534-2D4D-03646A1C589B}"/>
              </a:ext>
            </a:extLst>
          </p:cNvPr>
          <p:cNvCxnSpPr/>
          <p:nvPr/>
        </p:nvCxnSpPr>
        <p:spPr>
          <a:xfrm flipH="1">
            <a:off x="4191923" y="2613843"/>
            <a:ext cx="806244" cy="61943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7C65FF55-2FD2-8F83-C12E-7A3D9DDB6034}"/>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586188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6A1802C-2C8E-0148-333D-C9800622B7F8}"/>
              </a:ext>
            </a:extLst>
          </p:cNvPr>
          <p:cNvSpPr>
            <a:spLocks noGrp="1"/>
          </p:cNvSpPr>
          <p:nvPr>
            <p:ph type="sldNum" sz="quarter" idx="12"/>
          </p:nvPr>
        </p:nvSpPr>
        <p:spPr/>
        <p:txBody>
          <a:bodyPr/>
          <a:lstStyle/>
          <a:p>
            <a:fld id="{DA2C159E-F13C-4A85-9A41-E7669D3E0D70}" type="slidenum">
              <a:rPr lang="en-GB" smtClean="0"/>
              <a:pPr/>
              <a:t>29</a:t>
            </a:fld>
            <a:endParaRPr lang="en-GB"/>
          </a:p>
        </p:txBody>
      </p:sp>
      <p:sp>
        <p:nvSpPr>
          <p:cNvPr id="3" name="TextBox 2">
            <a:extLst>
              <a:ext uri="{FF2B5EF4-FFF2-40B4-BE49-F238E27FC236}">
                <a16:creationId xmlns:a16="http://schemas.microsoft.com/office/drawing/2014/main" id="{6C6DCB96-B055-4800-C6B4-3BC197BAF1E7}"/>
              </a:ext>
            </a:extLst>
          </p:cNvPr>
          <p:cNvSpPr txBox="1"/>
          <p:nvPr/>
        </p:nvSpPr>
        <p:spPr>
          <a:xfrm>
            <a:off x="529936" y="363682"/>
            <a:ext cx="10803080" cy="14773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3200" b="1" dirty="0">
                <a:cs typeface="Arial"/>
              </a:rPr>
              <a:t>Let us peer review each other’s posters. </a:t>
            </a:r>
          </a:p>
          <a:p>
            <a:r>
              <a:rPr lang="en-US" sz="3200" b="1" dirty="0">
                <a:cs typeface="Arial"/>
              </a:rPr>
              <a:t>What can we learn about the strengths and limitations of each observation method? </a:t>
            </a:r>
            <a:endParaRPr lang="en-US" sz="3200" dirty="0">
              <a:cs typeface="Arial"/>
            </a:endParaRPr>
          </a:p>
        </p:txBody>
      </p:sp>
      <p:sp>
        <p:nvSpPr>
          <p:cNvPr id="6" name="Oval 5">
            <a:extLst>
              <a:ext uri="{FF2B5EF4-FFF2-40B4-BE49-F238E27FC236}">
                <a16:creationId xmlns:a16="http://schemas.microsoft.com/office/drawing/2014/main" id="{2B60911A-C479-D4DC-EC05-782D2077CDF1}"/>
              </a:ext>
            </a:extLst>
          </p:cNvPr>
          <p:cNvSpPr/>
          <p:nvPr/>
        </p:nvSpPr>
        <p:spPr>
          <a:xfrm>
            <a:off x="734292" y="2570019"/>
            <a:ext cx="7716980" cy="3131126"/>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You will spend three to five minutes reading each poster. You will then need to write down some notes on the strengths and limitations of each observation method.</a:t>
            </a:r>
            <a:r>
              <a:rPr lang="en-US" sz="2400" dirty="0">
                <a:cs typeface="Arial"/>
              </a:rPr>
              <a:t> </a:t>
            </a:r>
          </a:p>
          <a:p>
            <a:pPr algn="ctr"/>
            <a:endParaRPr lang="en-US" dirty="0">
              <a:cs typeface="Arial"/>
            </a:endParaRPr>
          </a:p>
        </p:txBody>
      </p:sp>
      <p:sp>
        <p:nvSpPr>
          <p:cNvPr id="9" name="Speech Bubble: Rectangle with Corners Rounded 8">
            <a:extLst>
              <a:ext uri="{FF2B5EF4-FFF2-40B4-BE49-F238E27FC236}">
                <a16:creationId xmlns:a16="http://schemas.microsoft.com/office/drawing/2014/main" id="{CAFD2C0C-97D8-FB2B-B690-0A92DBADFAAF}"/>
              </a:ext>
            </a:extLst>
          </p:cNvPr>
          <p:cNvSpPr/>
          <p:nvPr/>
        </p:nvSpPr>
        <p:spPr>
          <a:xfrm>
            <a:off x="8056769" y="1914813"/>
            <a:ext cx="3532908" cy="1527047"/>
          </a:xfrm>
          <a:prstGeom prst="wedgeRoundRectCallout">
            <a:avLst/>
          </a:prstGeom>
          <a:solidFill>
            <a:schemeClr val="accent5">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cs typeface="Arial"/>
              </a:rPr>
              <a:t>Is there an observation method you would like to try? </a:t>
            </a:r>
            <a:endParaRPr lang="en-US" sz="2400" dirty="0">
              <a:solidFill>
                <a:srgbClr val="000000"/>
              </a:solidFill>
            </a:endParaRPr>
          </a:p>
        </p:txBody>
      </p:sp>
      <p:sp>
        <p:nvSpPr>
          <p:cNvPr id="8" name="Footer Placeholder 2">
            <a:extLst>
              <a:ext uri="{FF2B5EF4-FFF2-40B4-BE49-F238E27FC236}">
                <a16:creationId xmlns:a16="http://schemas.microsoft.com/office/drawing/2014/main" id="{7A3F21BE-3C38-E3C3-52CE-7A8E98833E3F}"/>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311664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619406" y="697862"/>
            <a:ext cx="10932167" cy="680402"/>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GB" sz="3200" dirty="0">
                <a:latin typeface="Arial" panose="020B0604020202020204" pitchFamily="34" charset="0"/>
                <a:cs typeface="Arial" panose="020B0604020202020204" pitchFamily="34" charset="0"/>
              </a:rPr>
              <a:t>Lesson objectives </a:t>
            </a:r>
          </a:p>
        </p:txBody>
      </p:sp>
      <p:sp>
        <p:nvSpPr>
          <p:cNvPr id="5" name="Text Placeholder 4"/>
          <p:cNvSpPr>
            <a:spLocks noGrp="1"/>
          </p:cNvSpPr>
          <p:nvPr>
            <p:ph type="body" sz="quarter" idx="12"/>
          </p:nvPr>
        </p:nvSpPr>
        <p:spPr>
          <a:xfrm>
            <a:off x="619407" y="1388773"/>
            <a:ext cx="10932168" cy="4718815"/>
          </a:xfrm>
        </p:spPr>
        <p:txBody>
          <a:bodyPr vert="horz" lIns="0" tIns="0" rIns="0" bIns="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GB" dirty="0">
                <a:latin typeface="Arial" panose="020B0604020202020204" pitchFamily="34" charset="0"/>
                <a:cs typeface="Arial" panose="020B0604020202020204" pitchFamily="34" charset="0"/>
              </a:rPr>
              <a:t>By the end of today’s lesson, learners will be able to:</a:t>
            </a:r>
          </a:p>
          <a:p>
            <a:pPr marL="719649" lvl="2" indent="-359824">
              <a:lnSpc>
                <a:spcPct val="120000"/>
              </a:lnSpc>
            </a:pPr>
            <a:r>
              <a:rPr lang="en-GB" dirty="0">
                <a:latin typeface="Arial" panose="020B0604020202020204" pitchFamily="34" charset="0"/>
                <a:cs typeface="Arial" panose="020B0604020202020204" pitchFamily="34" charset="0"/>
              </a:rPr>
              <a:t>describe the observation, assessment and planning (OAP) cycle </a:t>
            </a:r>
          </a:p>
          <a:p>
            <a:pPr marL="719649" lvl="2" indent="-359824">
              <a:lnSpc>
                <a:spcPct val="120000"/>
              </a:lnSpc>
            </a:pPr>
            <a:r>
              <a:rPr lang="en-GB" dirty="0">
                <a:latin typeface="Arial" panose="020B0604020202020204" pitchFamily="34" charset="0"/>
                <a:cs typeface="Arial" panose="020B0604020202020204" pitchFamily="34" charset="0"/>
              </a:rPr>
              <a:t>explain the OAP cycle’s purpose in supporting young children’s learning, development and progress </a:t>
            </a:r>
          </a:p>
          <a:p>
            <a:pPr marL="719649" lvl="2" indent="-359824">
              <a:lnSpc>
                <a:spcPct val="120000"/>
              </a:lnSpc>
            </a:pPr>
            <a:r>
              <a:rPr lang="en-GB" dirty="0">
                <a:latin typeface="Arial" panose="020B0604020202020204" pitchFamily="34" charset="0"/>
                <a:cs typeface="Arial" panose="020B0604020202020204" pitchFamily="34" charset="0"/>
              </a:rPr>
              <a:t>discuss and self-reflect on the skills required to apply the cycle in industry. </a:t>
            </a:r>
          </a:p>
        </p:txBody>
      </p:sp>
      <p:sp>
        <p:nvSpPr>
          <p:cNvPr id="4" name="Slide Number Placeholder 3"/>
          <p:cNvSpPr>
            <a:spLocks noGrp="1"/>
          </p:cNvSpPr>
          <p:nvPr>
            <p:ph type="sldNum" sz="quarter" idx="11"/>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r"/>
            <a:fld id="{DA2C159E-F13C-4A85-9A41-E7669D3E0D70}" type="slidenum">
              <a:rPr lang="en-GB" sz="900" smtClean="0"/>
              <a:pPr algn="r"/>
              <a:t>3</a:t>
            </a:fld>
            <a:endParaRPr lang="en-GB" sz="900"/>
          </a:p>
        </p:txBody>
      </p:sp>
      <p:sp>
        <p:nvSpPr>
          <p:cNvPr id="6" name="Footer Placeholder 2">
            <a:extLst>
              <a:ext uri="{FF2B5EF4-FFF2-40B4-BE49-F238E27FC236}">
                <a16:creationId xmlns:a16="http://schemas.microsoft.com/office/drawing/2014/main" id="{AF8B2710-D6CC-115D-0D0C-E14914538886}"/>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t>Education and Training Foundation</a:t>
            </a:r>
          </a:p>
        </p:txBody>
      </p:sp>
    </p:spTree>
    <p:extLst>
      <p:ext uri="{BB962C8B-B14F-4D97-AF65-F5344CB8AC3E}">
        <p14:creationId xmlns:p14="http://schemas.microsoft.com/office/powerpoint/2010/main" val="2903473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66197-B136-AE53-4317-95E8147C5BCB}"/>
              </a:ext>
            </a:extLst>
          </p:cNvPr>
          <p:cNvSpPr>
            <a:spLocks noGrp="1"/>
          </p:cNvSpPr>
          <p:nvPr>
            <p:ph type="title"/>
          </p:nvPr>
        </p:nvSpPr>
        <p:spPr/>
        <p:txBody>
          <a:bodyPr>
            <a:normAutofit/>
          </a:bodyPr>
          <a:lstStyle/>
          <a:p>
            <a:r>
              <a:rPr lang="en-US" sz="3200" dirty="0">
                <a:cs typeface="Arial"/>
              </a:rPr>
              <a:t>Plenary </a:t>
            </a:r>
          </a:p>
        </p:txBody>
      </p:sp>
      <p:sp>
        <p:nvSpPr>
          <p:cNvPr id="5" name="Slide Number Placeholder 4">
            <a:extLst>
              <a:ext uri="{FF2B5EF4-FFF2-40B4-BE49-F238E27FC236}">
                <a16:creationId xmlns:a16="http://schemas.microsoft.com/office/drawing/2014/main" id="{6EC40873-E392-5171-958A-6AF26ADCC546}"/>
              </a:ext>
            </a:extLst>
          </p:cNvPr>
          <p:cNvSpPr>
            <a:spLocks noGrp="1"/>
          </p:cNvSpPr>
          <p:nvPr>
            <p:ph type="sldNum" sz="quarter" idx="12"/>
          </p:nvPr>
        </p:nvSpPr>
        <p:spPr/>
        <p:txBody>
          <a:bodyPr/>
          <a:lstStyle/>
          <a:p>
            <a:fld id="{DA2C159E-F13C-4A85-9A41-E7669D3E0D70}" type="slidenum">
              <a:rPr lang="en-GB" smtClean="0"/>
              <a:pPr/>
              <a:t>30</a:t>
            </a:fld>
            <a:endParaRPr lang="en-GB"/>
          </a:p>
        </p:txBody>
      </p:sp>
      <p:sp>
        <p:nvSpPr>
          <p:cNvPr id="6" name="Speech Bubble: Rectangle with Corners Rounded 5">
            <a:extLst>
              <a:ext uri="{FF2B5EF4-FFF2-40B4-BE49-F238E27FC236}">
                <a16:creationId xmlns:a16="http://schemas.microsoft.com/office/drawing/2014/main" id="{0A91652B-0CB4-686F-49AA-A613B0BD4B41}"/>
              </a:ext>
            </a:extLst>
          </p:cNvPr>
          <p:cNvSpPr/>
          <p:nvPr/>
        </p:nvSpPr>
        <p:spPr>
          <a:xfrm>
            <a:off x="8391833" y="222159"/>
            <a:ext cx="3102077" cy="1153422"/>
          </a:xfrm>
          <a:prstGeom prst="wedgeRoundRectCallout">
            <a:avLst/>
          </a:prstGeom>
          <a:solidFill>
            <a:schemeClr val="accent2">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Let us recap and review</a:t>
            </a:r>
            <a:r>
              <a:rPr lang="en-US" dirty="0">
                <a:cs typeface="Arial"/>
              </a:rPr>
              <a:t> </a:t>
            </a:r>
            <a:endParaRPr lang="en-US" dirty="0"/>
          </a:p>
        </p:txBody>
      </p:sp>
      <p:pic>
        <p:nvPicPr>
          <p:cNvPr id="10" name="Picture 9" descr="A hand throwing colorful balls&#10;&#10;Description automatically generated">
            <a:extLst>
              <a:ext uri="{FF2B5EF4-FFF2-40B4-BE49-F238E27FC236}">
                <a16:creationId xmlns:a16="http://schemas.microsoft.com/office/drawing/2014/main" id="{6006BAC9-2F44-01BE-E607-CCCFA1860BC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12206" y="2569303"/>
            <a:ext cx="2515699" cy="3023559"/>
          </a:xfrm>
          <a:prstGeom prst="rect">
            <a:avLst/>
          </a:prstGeom>
        </p:spPr>
      </p:pic>
      <p:sp>
        <p:nvSpPr>
          <p:cNvPr id="11" name="TextBox 10">
            <a:extLst>
              <a:ext uri="{FF2B5EF4-FFF2-40B4-BE49-F238E27FC236}">
                <a16:creationId xmlns:a16="http://schemas.microsoft.com/office/drawing/2014/main" id="{8C60FBAD-EA71-8420-E308-B9D0C3EF2307}"/>
              </a:ext>
            </a:extLst>
          </p:cNvPr>
          <p:cNvSpPr txBox="1"/>
          <p:nvPr/>
        </p:nvSpPr>
        <p:spPr>
          <a:xfrm>
            <a:off x="8583493" y="5738722"/>
            <a:ext cx="2371845" cy="159350"/>
          </a:xfrm>
          <a:prstGeom prst="rect">
            <a:avLst/>
          </a:prstGeom>
        </p:spPr>
        <p:txBody>
          <a:bodyPr>
            <a:normAutofit fontScale="25000" lnSpcReduction="20000"/>
          </a:bodyPr>
          <a:lstStyle/>
          <a:p>
            <a:r>
              <a:rPr lang="en-US">
                <a:hlinkClick r:id="rId3"/>
              </a:rPr>
              <a:t>This Photo</a:t>
            </a:r>
            <a:r>
              <a:rPr lang="en-US"/>
              <a:t> by Unknown author is licensed under </a:t>
            </a:r>
            <a:r>
              <a:rPr lang="en-US">
                <a:hlinkClick r:id="rId4"/>
              </a:rPr>
              <a:t>CC BY-NC</a:t>
            </a:r>
            <a:r>
              <a:rPr lang="en-US"/>
              <a:t>.</a:t>
            </a:r>
          </a:p>
        </p:txBody>
      </p:sp>
      <p:sp>
        <p:nvSpPr>
          <p:cNvPr id="13" name="TextBox 12">
            <a:extLst>
              <a:ext uri="{FF2B5EF4-FFF2-40B4-BE49-F238E27FC236}">
                <a16:creationId xmlns:a16="http://schemas.microsoft.com/office/drawing/2014/main" id="{4CB10277-E96A-10A1-4D22-8B0E48C54FC6}"/>
              </a:ext>
            </a:extLst>
          </p:cNvPr>
          <p:cNvSpPr txBox="1"/>
          <p:nvPr/>
        </p:nvSpPr>
        <p:spPr>
          <a:xfrm>
            <a:off x="333066" y="994347"/>
            <a:ext cx="7516761" cy="27699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dirty="0">
                <a:cs typeface="Arial"/>
              </a:rPr>
              <a:t>Please stand in a circle. You will have one ball to throw to each other. The first person with the ball will identify an observation method. They will then throw the ball to someone else, who will need to define that observation method. The next person the ball is thrown to will need to explain when you might use that observation. The next person will need to identify a strength of the observation method. The following person will do a limitation. We will then go through this process again. This is to support your thinking on the feet, recalling topics covered today. </a:t>
            </a:r>
          </a:p>
        </p:txBody>
      </p:sp>
      <p:sp>
        <p:nvSpPr>
          <p:cNvPr id="15" name="TextBox 14">
            <a:extLst>
              <a:ext uri="{FF2B5EF4-FFF2-40B4-BE49-F238E27FC236}">
                <a16:creationId xmlns:a16="http://schemas.microsoft.com/office/drawing/2014/main" id="{CC22C31B-7BFC-B7CA-26F9-C697C3137DD0}"/>
              </a:ext>
            </a:extLst>
          </p:cNvPr>
          <p:cNvSpPr txBox="1"/>
          <p:nvPr/>
        </p:nvSpPr>
        <p:spPr>
          <a:xfrm>
            <a:off x="2762864" y="4045973"/>
            <a:ext cx="2657167" cy="276999"/>
          </a:xfrm>
          <a:prstGeom prst="rect">
            <a:avLst/>
          </a:prstGeom>
          <a:solidFill>
            <a:schemeClr val="accent5">
              <a:lumMod val="20000"/>
              <a:lumOff val="80000"/>
            </a:schemeClr>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a:cs typeface="Arial"/>
              </a:rPr>
              <a:t>Type of observation </a:t>
            </a:r>
            <a:endParaRPr lang="en-US"/>
          </a:p>
        </p:txBody>
      </p:sp>
      <p:sp>
        <p:nvSpPr>
          <p:cNvPr id="16" name="TextBox 15">
            <a:extLst>
              <a:ext uri="{FF2B5EF4-FFF2-40B4-BE49-F238E27FC236}">
                <a16:creationId xmlns:a16="http://schemas.microsoft.com/office/drawing/2014/main" id="{FC617912-9176-DB3D-64F1-EB00DC7D0891}"/>
              </a:ext>
            </a:extLst>
          </p:cNvPr>
          <p:cNvSpPr txBox="1"/>
          <p:nvPr/>
        </p:nvSpPr>
        <p:spPr>
          <a:xfrm>
            <a:off x="5621593" y="5415116"/>
            <a:ext cx="2596718" cy="276999"/>
          </a:xfrm>
          <a:prstGeom prst="rect">
            <a:avLst/>
          </a:prstGeom>
          <a:solidFill>
            <a:schemeClr val="accent5">
              <a:lumMod val="20000"/>
              <a:lumOff val="80000"/>
            </a:schemeClr>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a:cs typeface="Arial"/>
              </a:rPr>
              <a:t>Purpose of observation </a:t>
            </a:r>
            <a:endParaRPr lang="en-US"/>
          </a:p>
        </p:txBody>
      </p:sp>
      <p:sp>
        <p:nvSpPr>
          <p:cNvPr id="17" name="TextBox 16">
            <a:extLst>
              <a:ext uri="{FF2B5EF4-FFF2-40B4-BE49-F238E27FC236}">
                <a16:creationId xmlns:a16="http://schemas.microsoft.com/office/drawing/2014/main" id="{A797A0E2-DF51-3A03-7CB0-4B312A475DAD}"/>
              </a:ext>
            </a:extLst>
          </p:cNvPr>
          <p:cNvSpPr txBox="1"/>
          <p:nvPr/>
        </p:nvSpPr>
        <p:spPr>
          <a:xfrm>
            <a:off x="5314334" y="4584289"/>
            <a:ext cx="3286431" cy="276999"/>
          </a:xfrm>
          <a:prstGeom prst="rect">
            <a:avLst/>
          </a:prstGeom>
          <a:solidFill>
            <a:schemeClr val="accent5">
              <a:lumMod val="20000"/>
              <a:lumOff val="80000"/>
            </a:schemeClr>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a:cs typeface="Arial"/>
              </a:rPr>
              <a:t>Define the observation method </a:t>
            </a:r>
            <a:endParaRPr lang="en-US"/>
          </a:p>
        </p:txBody>
      </p:sp>
      <p:sp>
        <p:nvSpPr>
          <p:cNvPr id="18" name="TextBox 17">
            <a:extLst>
              <a:ext uri="{FF2B5EF4-FFF2-40B4-BE49-F238E27FC236}">
                <a16:creationId xmlns:a16="http://schemas.microsoft.com/office/drawing/2014/main" id="{29847C8E-C8EE-697E-84F1-2991D028AC34}"/>
              </a:ext>
            </a:extLst>
          </p:cNvPr>
          <p:cNvSpPr txBox="1"/>
          <p:nvPr/>
        </p:nvSpPr>
        <p:spPr>
          <a:xfrm>
            <a:off x="2027322" y="6011894"/>
            <a:ext cx="3908321" cy="276999"/>
          </a:xfrm>
          <a:prstGeom prst="rect">
            <a:avLst/>
          </a:prstGeom>
          <a:solidFill>
            <a:schemeClr val="accent5">
              <a:lumMod val="20000"/>
              <a:lumOff val="80000"/>
            </a:schemeClr>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a:cs typeface="Arial"/>
              </a:rPr>
              <a:t>Strength of the observation method. </a:t>
            </a:r>
            <a:endParaRPr lang="en-US"/>
          </a:p>
        </p:txBody>
      </p:sp>
      <p:sp>
        <p:nvSpPr>
          <p:cNvPr id="19" name="TextBox 18">
            <a:extLst>
              <a:ext uri="{FF2B5EF4-FFF2-40B4-BE49-F238E27FC236}">
                <a16:creationId xmlns:a16="http://schemas.microsoft.com/office/drawing/2014/main" id="{D4A9F0E0-9F3A-3CE9-1FCA-5A347E66DB38}"/>
              </a:ext>
            </a:extLst>
          </p:cNvPr>
          <p:cNvSpPr txBox="1"/>
          <p:nvPr/>
        </p:nvSpPr>
        <p:spPr>
          <a:xfrm>
            <a:off x="238400" y="4957375"/>
            <a:ext cx="3743082" cy="276999"/>
          </a:xfrm>
          <a:prstGeom prst="rect">
            <a:avLst/>
          </a:prstGeom>
          <a:solidFill>
            <a:schemeClr val="accent5">
              <a:lumMod val="20000"/>
              <a:lumOff val="80000"/>
            </a:schemeClr>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a:cs typeface="Arial"/>
              </a:rPr>
              <a:t>Limitation of observation method. </a:t>
            </a:r>
            <a:endParaRPr lang="en-US"/>
          </a:p>
        </p:txBody>
      </p:sp>
      <p:cxnSp>
        <p:nvCxnSpPr>
          <p:cNvPr id="20" name="Straight Arrow Connector 19">
            <a:extLst>
              <a:ext uri="{FF2B5EF4-FFF2-40B4-BE49-F238E27FC236}">
                <a16:creationId xmlns:a16="http://schemas.microsoft.com/office/drawing/2014/main" id="{87459738-EB23-D5FA-5C2D-646B8A736A57}"/>
              </a:ext>
            </a:extLst>
          </p:cNvPr>
          <p:cNvCxnSpPr/>
          <p:nvPr/>
        </p:nvCxnSpPr>
        <p:spPr>
          <a:xfrm>
            <a:off x="5540477" y="4176251"/>
            <a:ext cx="238433" cy="29988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109134F-CB60-11E2-D3E5-91CC43F686A7}"/>
              </a:ext>
            </a:extLst>
          </p:cNvPr>
          <p:cNvCxnSpPr/>
          <p:nvPr/>
        </p:nvCxnSpPr>
        <p:spPr>
          <a:xfrm>
            <a:off x="6789481" y="4896772"/>
            <a:ext cx="4918" cy="39820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129F3F2-6265-2653-3F36-41F16D6FA70B}"/>
              </a:ext>
            </a:extLst>
          </p:cNvPr>
          <p:cNvCxnSpPr>
            <a:cxnSpLocks/>
          </p:cNvCxnSpPr>
          <p:nvPr/>
        </p:nvCxnSpPr>
        <p:spPr>
          <a:xfrm flipH="1">
            <a:off x="5935643" y="5727905"/>
            <a:ext cx="222424" cy="21653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AB727BA-6AAF-150F-41D5-F90DC0118FAF}"/>
              </a:ext>
            </a:extLst>
          </p:cNvPr>
          <p:cNvCxnSpPr>
            <a:cxnSpLocks/>
          </p:cNvCxnSpPr>
          <p:nvPr/>
        </p:nvCxnSpPr>
        <p:spPr>
          <a:xfrm flipV="1">
            <a:off x="1873956" y="4271145"/>
            <a:ext cx="768462" cy="53820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BC349EB-881B-3241-9CCB-FA7D4BB2E4EC}"/>
              </a:ext>
            </a:extLst>
          </p:cNvPr>
          <p:cNvCxnSpPr>
            <a:cxnSpLocks/>
          </p:cNvCxnSpPr>
          <p:nvPr/>
        </p:nvCxnSpPr>
        <p:spPr>
          <a:xfrm flipH="1" flipV="1">
            <a:off x="2114857" y="5445534"/>
            <a:ext cx="425244" cy="47440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38E7C568-4CB7-1016-782F-FE6611AAA2C2}"/>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637992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23F90-8EC0-62B4-7853-6CCBED31212B}"/>
              </a:ext>
            </a:extLst>
          </p:cNvPr>
          <p:cNvSpPr>
            <a:spLocks noGrp="1"/>
          </p:cNvSpPr>
          <p:nvPr>
            <p:ph type="title"/>
          </p:nvPr>
        </p:nvSpPr>
        <p:spPr>
          <a:xfrm>
            <a:off x="569393" y="534484"/>
            <a:ext cx="11250084" cy="932567"/>
          </a:xfrm>
        </p:spPr>
        <p:txBody>
          <a:bodyPr/>
          <a:lstStyle/>
          <a:p>
            <a:r>
              <a:rPr lang="en-US" sz="3200" dirty="0">
                <a:cs typeface="Arial"/>
              </a:rPr>
              <a:t>Next steps (Takeaway task)</a:t>
            </a:r>
            <a:r>
              <a:rPr lang="en-US" sz="2650" dirty="0">
                <a:cs typeface="Arial"/>
              </a:rPr>
              <a:t> </a:t>
            </a:r>
            <a:endParaRPr lang="en-US" dirty="0"/>
          </a:p>
        </p:txBody>
      </p:sp>
      <p:sp>
        <p:nvSpPr>
          <p:cNvPr id="5" name="Slide Number Placeholder 4">
            <a:extLst>
              <a:ext uri="{FF2B5EF4-FFF2-40B4-BE49-F238E27FC236}">
                <a16:creationId xmlns:a16="http://schemas.microsoft.com/office/drawing/2014/main" id="{B028B1ED-26D6-50B2-A737-92935235838F}"/>
              </a:ext>
            </a:extLst>
          </p:cNvPr>
          <p:cNvSpPr>
            <a:spLocks noGrp="1"/>
          </p:cNvSpPr>
          <p:nvPr>
            <p:ph type="sldNum" sz="quarter" idx="12"/>
          </p:nvPr>
        </p:nvSpPr>
        <p:spPr/>
        <p:txBody>
          <a:bodyPr/>
          <a:lstStyle/>
          <a:p>
            <a:fld id="{DA2C159E-F13C-4A85-9A41-E7669D3E0D70}" type="slidenum">
              <a:rPr lang="en-GB" smtClean="0"/>
              <a:pPr/>
              <a:t>31</a:t>
            </a:fld>
            <a:endParaRPr lang="en-GB"/>
          </a:p>
        </p:txBody>
      </p:sp>
      <p:sp>
        <p:nvSpPr>
          <p:cNvPr id="7" name="Oval 6">
            <a:extLst>
              <a:ext uri="{FF2B5EF4-FFF2-40B4-BE49-F238E27FC236}">
                <a16:creationId xmlns:a16="http://schemas.microsoft.com/office/drawing/2014/main" id="{FD6E3455-41AB-7A1C-6F15-4EC58936603F}"/>
              </a:ext>
            </a:extLst>
          </p:cNvPr>
          <p:cNvSpPr/>
          <p:nvPr/>
        </p:nvSpPr>
        <p:spPr>
          <a:xfrm>
            <a:off x="4559599" y="1748826"/>
            <a:ext cx="6305908" cy="3200399"/>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In placement this week, observe a practitioner completing an observation or look at observation records.</a:t>
            </a:r>
            <a:endParaRPr lang="en-US" dirty="0">
              <a:solidFill>
                <a:schemeClr val="tx1"/>
              </a:solidFill>
              <a:cs typeface="Arial"/>
            </a:endParaRPr>
          </a:p>
        </p:txBody>
      </p:sp>
      <p:pic>
        <p:nvPicPr>
          <p:cNvPr id="8" name="Picture 7" descr="A group of children sitting at a table&#10;&#10;Description automatically generated">
            <a:extLst>
              <a:ext uri="{FF2B5EF4-FFF2-40B4-BE49-F238E27FC236}">
                <a16:creationId xmlns:a16="http://schemas.microsoft.com/office/drawing/2014/main" id="{194F0167-99BC-7E74-D2F0-D372F121C1C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76698" y="2655825"/>
            <a:ext cx="3744151" cy="2682161"/>
          </a:xfrm>
          <a:prstGeom prst="rect">
            <a:avLst/>
          </a:prstGeom>
        </p:spPr>
      </p:pic>
      <p:sp>
        <p:nvSpPr>
          <p:cNvPr id="9" name="TextBox 8">
            <a:extLst>
              <a:ext uri="{FF2B5EF4-FFF2-40B4-BE49-F238E27FC236}">
                <a16:creationId xmlns:a16="http://schemas.microsoft.com/office/drawing/2014/main" id="{0668123C-ADF6-A235-C8BA-6ACD66CC4984}"/>
              </a:ext>
            </a:extLst>
          </p:cNvPr>
          <p:cNvSpPr txBox="1"/>
          <p:nvPr/>
        </p:nvSpPr>
        <p:spPr>
          <a:xfrm>
            <a:off x="176063" y="5610435"/>
            <a:ext cx="3155950" cy="317500"/>
          </a:xfrm>
          <a:prstGeom prst="rect">
            <a:avLst/>
          </a:prstGeom>
        </p:spPr>
        <p:txBody>
          <a:bodyPr>
            <a:normAutofit fontScale="47500" lnSpcReduction="20000"/>
          </a:bodyPr>
          <a:lstStyle/>
          <a:p>
            <a:r>
              <a:rPr lang="en-US">
                <a:hlinkClick r:id="rId3"/>
              </a:rPr>
              <a:t>This Photo</a:t>
            </a:r>
            <a:r>
              <a:rPr lang="en-US"/>
              <a:t> by Unknown author is licensed under </a:t>
            </a:r>
            <a:r>
              <a:rPr lang="en-US">
                <a:hlinkClick r:id="rId4"/>
              </a:rPr>
              <a:t>CC BY-NC</a:t>
            </a:r>
            <a:r>
              <a:rPr lang="en-US"/>
              <a:t>.</a:t>
            </a:r>
          </a:p>
        </p:txBody>
      </p:sp>
      <p:sp>
        <p:nvSpPr>
          <p:cNvPr id="10" name="Footer Placeholder 2">
            <a:extLst>
              <a:ext uri="{FF2B5EF4-FFF2-40B4-BE49-F238E27FC236}">
                <a16:creationId xmlns:a16="http://schemas.microsoft.com/office/drawing/2014/main" id="{BD65FAF7-8F01-9F6D-38BB-55A1DC415E38}"/>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210815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BEBD2-5F95-3B6B-264E-3011E05FB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1A49DC-1258-1A3C-3B87-E7E325B00FD0}"/>
              </a:ext>
            </a:extLst>
          </p:cNvPr>
          <p:cNvSpPr>
            <a:spLocks noGrp="1"/>
          </p:cNvSpPr>
          <p:nvPr>
            <p:ph type="ctr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cs typeface="Arial"/>
              </a:rPr>
              <a:t>03 – Observation practice (Practical workshop)</a:t>
            </a:r>
          </a:p>
        </p:txBody>
      </p:sp>
      <p:sp>
        <p:nvSpPr>
          <p:cNvPr id="3" name="Subtitle 2">
            <a:extLst>
              <a:ext uri="{FF2B5EF4-FFF2-40B4-BE49-F238E27FC236}">
                <a16:creationId xmlns:a16="http://schemas.microsoft.com/office/drawing/2014/main" id="{A5241D1F-4099-8604-8E81-62D6CA7E8866}"/>
              </a:ext>
            </a:extLst>
          </p:cNvPr>
          <p:cNvSpPr>
            <a:spLocks noGrp="1"/>
          </p:cNvSpPr>
          <p:nvPr>
            <p:ph type="subTitle"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a:p>
            <a:r>
              <a:rPr lang="en-US">
                <a:cs typeface="Arial"/>
              </a:rPr>
              <a:t>OAP Cycle Review </a:t>
            </a:r>
            <a:endParaRPr lang="en-US"/>
          </a:p>
        </p:txBody>
      </p:sp>
    </p:spTree>
    <p:extLst>
      <p:ext uri="{BB962C8B-B14F-4D97-AF65-F5344CB8AC3E}">
        <p14:creationId xmlns:p14="http://schemas.microsoft.com/office/powerpoint/2010/main" val="2663023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F768D-ED46-FE9C-6E2C-DC6B0ABC77A3}"/>
              </a:ext>
            </a:extLst>
          </p:cNvPr>
          <p:cNvSpPr>
            <a:spLocks noGrp="1"/>
          </p:cNvSpPr>
          <p:nvPr>
            <p:ph type="sldNum" sz="quarter" idx="11"/>
          </p:nvPr>
        </p:nvSpPr>
        <p:spPr/>
        <p:txBody>
          <a:bodyPr/>
          <a:lstStyle/>
          <a:p>
            <a:fld id="{DA2C159E-F13C-4A85-9A41-E7669D3E0D70}" type="slidenum">
              <a:rPr lang="en-GB" smtClean="0"/>
              <a:pPr/>
              <a:t>33</a:t>
            </a:fld>
            <a:endParaRPr lang="en-GB"/>
          </a:p>
        </p:txBody>
      </p:sp>
      <p:sp>
        <p:nvSpPr>
          <p:cNvPr id="3" name="Title 2">
            <a:extLst>
              <a:ext uri="{FF2B5EF4-FFF2-40B4-BE49-F238E27FC236}">
                <a16:creationId xmlns:a16="http://schemas.microsoft.com/office/drawing/2014/main" id="{F34C5ECC-AD4C-A094-FE53-103A2F24AFDE}"/>
              </a:ext>
            </a:extLst>
          </p:cNvPr>
          <p:cNvSpPr>
            <a:spLocks noGrp="1"/>
          </p:cNvSpPr>
          <p:nvPr>
            <p:ph type="title"/>
          </p:nvPr>
        </p:nvSpPr>
        <p:spPr/>
        <p:txBody>
          <a:bodyPr>
            <a:normAutofit/>
          </a:bodyPr>
          <a:lstStyle/>
          <a:p>
            <a:r>
              <a:rPr lang="en-US" sz="3200" dirty="0">
                <a:cs typeface="Arial"/>
              </a:rPr>
              <a:t>Lesson objectives </a:t>
            </a:r>
            <a:endParaRPr lang="en-US" sz="3200" dirty="0"/>
          </a:p>
        </p:txBody>
      </p:sp>
      <p:sp>
        <p:nvSpPr>
          <p:cNvPr id="4" name="Text Placeholder 3">
            <a:extLst>
              <a:ext uri="{FF2B5EF4-FFF2-40B4-BE49-F238E27FC236}">
                <a16:creationId xmlns:a16="http://schemas.microsoft.com/office/drawing/2014/main" id="{EA25426B-A66B-264D-1951-236D9C3D287D}"/>
              </a:ext>
            </a:extLst>
          </p:cNvPr>
          <p:cNvSpPr>
            <a:spLocks noGrp="1"/>
          </p:cNvSpPr>
          <p:nvPr>
            <p:ph type="body" sz="quarter" idx="12"/>
          </p:nvPr>
        </p:nvSpPr>
        <p:spPr/>
        <p:txBody>
          <a:bodyPr vert="horz" lIns="0" tIns="0" rIns="0" bIns="0" rtlCol="0" anchor="t">
            <a:noAutofit/>
          </a:bodyPr>
          <a:lstStyle/>
          <a:p>
            <a:pPr>
              <a:lnSpc>
                <a:spcPct val="120000"/>
              </a:lnSpc>
            </a:pPr>
            <a:r>
              <a:rPr lang="en-US" sz="2400" dirty="0">
                <a:cs typeface="Arial"/>
              </a:rPr>
              <a:t>By the end of today’s session, learners will be able to:</a:t>
            </a:r>
          </a:p>
          <a:p>
            <a:pPr>
              <a:lnSpc>
                <a:spcPct val="120000"/>
              </a:lnSpc>
            </a:pPr>
            <a:endParaRPr lang="en-US" sz="2400" dirty="0">
              <a:cs typeface="Arial"/>
            </a:endParaRPr>
          </a:p>
          <a:p>
            <a:pPr marL="571500" indent="-571500">
              <a:lnSpc>
                <a:spcPct val="120000"/>
              </a:lnSpc>
              <a:buChar char="•"/>
            </a:pPr>
            <a:r>
              <a:rPr lang="en-US" sz="2400" dirty="0">
                <a:cs typeface="Arial"/>
              </a:rPr>
              <a:t>discuss information required for completing observations </a:t>
            </a:r>
          </a:p>
          <a:p>
            <a:pPr marL="571500" indent="-571500">
              <a:lnSpc>
                <a:spcPct val="120000"/>
              </a:lnSpc>
              <a:buChar char="•"/>
            </a:pPr>
            <a:endParaRPr lang="en-US" sz="2400" dirty="0">
              <a:cs typeface="Arial"/>
            </a:endParaRPr>
          </a:p>
          <a:p>
            <a:pPr marL="571500" indent="-571500">
              <a:lnSpc>
                <a:spcPct val="120000"/>
              </a:lnSpc>
              <a:buChar char="•"/>
            </a:pPr>
            <a:r>
              <a:rPr lang="en-US" sz="2400" dirty="0">
                <a:cs typeface="Arial"/>
              </a:rPr>
              <a:t>complete three different observations using three different methods </a:t>
            </a:r>
          </a:p>
          <a:p>
            <a:pPr marL="571500" indent="-571500">
              <a:lnSpc>
                <a:spcPct val="120000"/>
              </a:lnSpc>
              <a:buChar char="•"/>
            </a:pPr>
            <a:endParaRPr lang="en-US" sz="2400" dirty="0">
              <a:cs typeface="Arial"/>
            </a:endParaRPr>
          </a:p>
          <a:p>
            <a:pPr marL="571500" indent="-571500">
              <a:lnSpc>
                <a:spcPct val="120000"/>
              </a:lnSpc>
              <a:buChar char="•"/>
            </a:pPr>
            <a:r>
              <a:rPr lang="en-US" sz="2400" dirty="0">
                <a:cs typeface="Arial"/>
              </a:rPr>
              <a:t>evaluate the strengths and areas for improvement for their own observation skills</a:t>
            </a:r>
            <a:r>
              <a:rPr lang="en-US" sz="2800" dirty="0">
                <a:cs typeface="Arial"/>
              </a:rPr>
              <a:t>. </a:t>
            </a:r>
          </a:p>
        </p:txBody>
      </p:sp>
      <p:sp>
        <p:nvSpPr>
          <p:cNvPr id="8" name="Footer Placeholder 2">
            <a:extLst>
              <a:ext uri="{FF2B5EF4-FFF2-40B4-BE49-F238E27FC236}">
                <a16:creationId xmlns:a16="http://schemas.microsoft.com/office/drawing/2014/main" id="{654E82FC-EDFC-2D62-6AD1-CF18FB4C63E1}"/>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72208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BC6BC-E92C-5BEF-4788-3C2BC663FE30}"/>
              </a:ext>
            </a:extLst>
          </p:cNvPr>
          <p:cNvSpPr>
            <a:spLocks noGrp="1"/>
          </p:cNvSpPr>
          <p:nvPr>
            <p:ph type="title"/>
          </p:nvPr>
        </p:nvSpPr>
        <p:spPr>
          <a:xfrm>
            <a:off x="540639" y="649503"/>
            <a:ext cx="11250084" cy="932567"/>
          </a:xfrm>
        </p:spPr>
        <p:txBody>
          <a:bodyPr>
            <a:normAutofit/>
          </a:bodyPr>
          <a:lstStyle/>
          <a:p>
            <a:r>
              <a:rPr lang="en-US" sz="3200" dirty="0">
                <a:cs typeface="Arial"/>
              </a:rPr>
              <a:t>Let us recap </a:t>
            </a:r>
            <a:endParaRPr lang="en-US" sz="3200" dirty="0"/>
          </a:p>
        </p:txBody>
      </p:sp>
      <p:sp>
        <p:nvSpPr>
          <p:cNvPr id="5" name="Slide Number Placeholder 4">
            <a:extLst>
              <a:ext uri="{FF2B5EF4-FFF2-40B4-BE49-F238E27FC236}">
                <a16:creationId xmlns:a16="http://schemas.microsoft.com/office/drawing/2014/main" id="{9A900AA7-2AE3-60C1-0E38-5F75B61AD154}"/>
              </a:ext>
            </a:extLst>
          </p:cNvPr>
          <p:cNvSpPr>
            <a:spLocks noGrp="1"/>
          </p:cNvSpPr>
          <p:nvPr>
            <p:ph type="sldNum" sz="quarter" idx="12"/>
          </p:nvPr>
        </p:nvSpPr>
        <p:spPr/>
        <p:txBody>
          <a:bodyPr/>
          <a:lstStyle/>
          <a:p>
            <a:fld id="{DA2C159E-F13C-4A85-9A41-E7669D3E0D70}" type="slidenum">
              <a:rPr lang="en-GB" smtClean="0"/>
              <a:pPr/>
              <a:t>34</a:t>
            </a:fld>
            <a:endParaRPr lang="en-GB"/>
          </a:p>
        </p:txBody>
      </p:sp>
      <p:sp>
        <p:nvSpPr>
          <p:cNvPr id="6" name="Speech Bubble: Rectangle with Corners Rounded 5">
            <a:extLst>
              <a:ext uri="{FF2B5EF4-FFF2-40B4-BE49-F238E27FC236}">
                <a16:creationId xmlns:a16="http://schemas.microsoft.com/office/drawing/2014/main" id="{600AE3F7-5943-3AB9-28A7-3E7784882FE9}"/>
              </a:ext>
            </a:extLst>
          </p:cNvPr>
          <p:cNvSpPr/>
          <p:nvPr/>
        </p:nvSpPr>
        <p:spPr>
          <a:xfrm>
            <a:off x="5365632" y="649770"/>
            <a:ext cx="6248398" cy="2438572"/>
          </a:xfrm>
          <a:prstGeom prst="wedgeRoundRectCallout">
            <a:avLst/>
          </a:prstGeom>
          <a:solidFill>
            <a:schemeClr val="accent5">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u="sng" dirty="0">
                <a:solidFill>
                  <a:schemeClr val="tx1"/>
                </a:solidFill>
                <a:cs typeface="Arial"/>
              </a:rPr>
              <a:t>Questions to ask from takeaway task</a:t>
            </a:r>
            <a:r>
              <a:rPr lang="en-US" sz="2400" b="1" dirty="0">
                <a:solidFill>
                  <a:schemeClr val="tx1"/>
                </a:solidFill>
                <a:cs typeface="Arial"/>
              </a:rPr>
              <a:t>: </a:t>
            </a:r>
          </a:p>
          <a:p>
            <a:pPr algn="ctr"/>
            <a:r>
              <a:rPr lang="en-US" sz="2400" dirty="0">
                <a:solidFill>
                  <a:schemeClr val="tx1"/>
                </a:solidFill>
                <a:cs typeface="Arial"/>
              </a:rPr>
              <a:t>How do they use observations? </a:t>
            </a:r>
          </a:p>
          <a:p>
            <a:pPr algn="ctr"/>
            <a:r>
              <a:rPr lang="en-US" sz="2400" dirty="0">
                <a:solidFill>
                  <a:schemeClr val="tx1"/>
                </a:solidFill>
                <a:cs typeface="Arial"/>
              </a:rPr>
              <a:t>What observation methods have you seen? </a:t>
            </a:r>
          </a:p>
          <a:p>
            <a:pPr algn="ctr"/>
            <a:r>
              <a:rPr lang="en-US" sz="2400" dirty="0">
                <a:solidFill>
                  <a:schemeClr val="tx1"/>
                </a:solidFill>
                <a:cs typeface="Arial"/>
              </a:rPr>
              <a:t>What do you know about their purpose and layout?</a:t>
            </a:r>
          </a:p>
        </p:txBody>
      </p:sp>
      <p:sp>
        <p:nvSpPr>
          <p:cNvPr id="7" name="Oval 6">
            <a:extLst>
              <a:ext uri="{FF2B5EF4-FFF2-40B4-BE49-F238E27FC236}">
                <a16:creationId xmlns:a16="http://schemas.microsoft.com/office/drawing/2014/main" id="{0D105D50-D8DC-E05A-E184-24DA6EF3DBB9}"/>
              </a:ext>
            </a:extLst>
          </p:cNvPr>
          <p:cNvSpPr/>
          <p:nvPr/>
        </p:nvSpPr>
        <p:spPr>
          <a:xfrm>
            <a:off x="1066800" y="3403120"/>
            <a:ext cx="5155720" cy="2668436"/>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Can you list the different observation methods? </a:t>
            </a:r>
          </a:p>
          <a:p>
            <a:pPr algn="ctr"/>
            <a:endParaRPr lang="en-US" dirty="0">
              <a:cs typeface="Arial"/>
            </a:endParaRPr>
          </a:p>
        </p:txBody>
      </p:sp>
      <p:sp>
        <p:nvSpPr>
          <p:cNvPr id="9" name="Footer Placeholder 2">
            <a:extLst>
              <a:ext uri="{FF2B5EF4-FFF2-40B4-BE49-F238E27FC236}">
                <a16:creationId xmlns:a16="http://schemas.microsoft.com/office/drawing/2014/main" id="{34D37AD0-15F7-5DAE-1D1C-37B9D6875ED8}"/>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316502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400D7E-9BFE-6489-7DDF-748EBD14F7E5}"/>
              </a:ext>
            </a:extLst>
          </p:cNvPr>
          <p:cNvSpPr txBox="1"/>
          <p:nvPr/>
        </p:nvSpPr>
        <p:spPr>
          <a:xfrm>
            <a:off x="268868" y="1805397"/>
            <a:ext cx="5496133" cy="4800599"/>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marL="342900" indent="-342900">
              <a:spcBef>
                <a:spcPct val="20000"/>
              </a:spcBef>
              <a:buFont typeface="Arial"/>
              <a:buChar char="•"/>
            </a:pPr>
            <a:r>
              <a:rPr lang="en-US" sz="2400" dirty="0"/>
              <a:t>Name of the child </a:t>
            </a:r>
            <a:endParaRPr lang="en-US" sz="2400" dirty="0">
              <a:cs typeface="Arial"/>
            </a:endParaRPr>
          </a:p>
          <a:p>
            <a:pPr marL="342900" indent="-342900">
              <a:spcBef>
                <a:spcPct val="20000"/>
              </a:spcBef>
              <a:buFont typeface="Arial"/>
              <a:buChar char="•"/>
            </a:pPr>
            <a:endParaRPr lang="en-US" sz="2400" dirty="0">
              <a:cs typeface="Arial"/>
            </a:endParaRPr>
          </a:p>
          <a:p>
            <a:pPr marL="342900" indent="-342900">
              <a:spcBef>
                <a:spcPct val="20000"/>
              </a:spcBef>
              <a:buFont typeface="Arial"/>
              <a:buChar char="•"/>
            </a:pPr>
            <a:r>
              <a:rPr lang="en-US" sz="2400" dirty="0"/>
              <a:t>Date and time of the observation </a:t>
            </a:r>
            <a:endParaRPr lang="en-US" sz="2400" dirty="0">
              <a:cs typeface="Arial"/>
            </a:endParaRPr>
          </a:p>
          <a:p>
            <a:pPr marL="342900" indent="-342900">
              <a:spcBef>
                <a:spcPct val="20000"/>
              </a:spcBef>
              <a:buFont typeface="Arial"/>
              <a:buChar char="•"/>
            </a:pPr>
            <a:endParaRPr lang="en-US" sz="2400" dirty="0">
              <a:cs typeface="Arial"/>
            </a:endParaRPr>
          </a:p>
          <a:p>
            <a:pPr marL="342900" indent="-342900">
              <a:spcBef>
                <a:spcPct val="20000"/>
              </a:spcBef>
              <a:buFont typeface="Arial"/>
              <a:buChar char="•"/>
            </a:pPr>
            <a:r>
              <a:rPr lang="en-US" sz="2400" dirty="0"/>
              <a:t>End time of the observation </a:t>
            </a:r>
            <a:endParaRPr lang="en-US" sz="2400" dirty="0">
              <a:cs typeface="Arial"/>
            </a:endParaRPr>
          </a:p>
          <a:p>
            <a:pPr marL="342900" indent="-342900">
              <a:spcBef>
                <a:spcPct val="20000"/>
              </a:spcBef>
              <a:buFont typeface="Arial"/>
              <a:buChar char="•"/>
            </a:pPr>
            <a:endParaRPr lang="en-US" sz="2400" dirty="0">
              <a:cs typeface="Arial"/>
            </a:endParaRPr>
          </a:p>
          <a:p>
            <a:pPr marL="342900" indent="-342900">
              <a:spcBef>
                <a:spcPct val="20000"/>
              </a:spcBef>
              <a:buFont typeface="Arial"/>
              <a:buChar char="•"/>
            </a:pPr>
            <a:r>
              <a:rPr lang="en-US" sz="2400" dirty="0"/>
              <a:t>Age </a:t>
            </a:r>
            <a:endParaRPr lang="en-US" sz="2400" dirty="0">
              <a:cs typeface="Arial"/>
            </a:endParaRPr>
          </a:p>
          <a:p>
            <a:pPr marL="342900" indent="-342900">
              <a:spcBef>
                <a:spcPct val="20000"/>
              </a:spcBef>
              <a:buFont typeface="Arial"/>
              <a:buChar char="•"/>
            </a:pPr>
            <a:endParaRPr lang="en-US" sz="2400" dirty="0">
              <a:cs typeface="Arial"/>
            </a:endParaRPr>
          </a:p>
          <a:p>
            <a:pPr marL="342900" indent="-342900">
              <a:spcBef>
                <a:spcPct val="20000"/>
              </a:spcBef>
              <a:buFont typeface="Arial"/>
              <a:buChar char="•"/>
            </a:pPr>
            <a:r>
              <a:rPr lang="en-US" sz="2400" dirty="0"/>
              <a:t>Who recorded the observation?</a:t>
            </a:r>
            <a:endParaRPr lang="en-US" dirty="0">
              <a:cs typeface="Arial"/>
            </a:endParaRPr>
          </a:p>
          <a:p>
            <a:pPr>
              <a:lnSpc>
                <a:spcPts val="2133"/>
              </a:lnSpc>
              <a:spcBef>
                <a:spcPct val="20000"/>
              </a:spcBef>
            </a:pPr>
            <a:endParaRPr lang="en-US" b="1" dirty="0"/>
          </a:p>
          <a:p>
            <a:pPr>
              <a:lnSpc>
                <a:spcPts val="2133"/>
              </a:lnSpc>
              <a:spcBef>
                <a:spcPct val="20000"/>
              </a:spcBef>
            </a:pPr>
            <a:endParaRPr lang="en-US" b="1" dirty="0"/>
          </a:p>
        </p:txBody>
      </p:sp>
      <p:sp>
        <p:nvSpPr>
          <p:cNvPr id="5" name="Slide Number Placeholder 4">
            <a:extLst>
              <a:ext uri="{FF2B5EF4-FFF2-40B4-BE49-F238E27FC236}">
                <a16:creationId xmlns:a16="http://schemas.microsoft.com/office/drawing/2014/main" id="{E496DD97-C0AD-5EEC-C7E2-D34B55FDA238}"/>
              </a:ext>
            </a:extLst>
          </p:cNvPr>
          <p:cNvSpPr>
            <a:spLocks noGrp="1"/>
          </p:cNvSpPr>
          <p:nvPr>
            <p:ph type="sldNum" sz="quarter" idx="11"/>
          </p:nvPr>
        </p:nvSpPr>
        <p:spPr>
          <a:xfrm>
            <a:off x="10608501" y="6356351"/>
            <a:ext cx="1212619" cy="365125"/>
          </a:xfrm>
        </p:spPr>
        <p:txBody>
          <a:bodyPr vert="horz" lIns="0" tIns="0" rIns="0" bIns="0" rtlCol="0" anchor="t" anchorCtr="0">
            <a:normAutofit/>
          </a:bodyPr>
          <a:lstStyle/>
          <a:p>
            <a:pPr>
              <a:spcAft>
                <a:spcPts val="600"/>
              </a:spcAft>
            </a:pPr>
            <a:fld id="{DA2C159E-F13C-4A85-9A41-E7669D3E0D70}" type="slidenum">
              <a:rPr lang="en-GB" smtClean="0"/>
              <a:pPr>
                <a:spcAft>
                  <a:spcPts val="600"/>
                </a:spcAft>
              </a:pPr>
              <a:t>35</a:t>
            </a:fld>
            <a:endParaRPr lang="en-GB"/>
          </a:p>
        </p:txBody>
      </p:sp>
      <p:sp>
        <p:nvSpPr>
          <p:cNvPr id="2" name="Title 1">
            <a:extLst>
              <a:ext uri="{FF2B5EF4-FFF2-40B4-BE49-F238E27FC236}">
                <a16:creationId xmlns:a16="http://schemas.microsoft.com/office/drawing/2014/main" id="{59615BF1-5931-DBF6-B37E-D6661240CE55}"/>
              </a:ext>
            </a:extLst>
          </p:cNvPr>
          <p:cNvSpPr>
            <a:spLocks noGrp="1"/>
          </p:cNvSpPr>
          <p:nvPr>
            <p:ph type="title"/>
          </p:nvPr>
        </p:nvSpPr>
        <p:spPr>
          <a:xfrm>
            <a:off x="310601" y="333201"/>
            <a:ext cx="11250084" cy="932567"/>
          </a:xfrm>
        </p:spPr>
        <p:txBody>
          <a:bodyPr vert="horz" lIns="0" tIns="0" rIns="0" bIns="0" rtlCol="0" anchor="t" anchorCtr="0">
            <a:normAutofit/>
          </a:bodyPr>
          <a:lstStyle/>
          <a:p>
            <a:r>
              <a:rPr lang="en-US" sz="3200" dirty="0"/>
              <a:t>What information do we need when recording an observation? </a:t>
            </a:r>
          </a:p>
        </p:txBody>
      </p:sp>
      <p:pic>
        <p:nvPicPr>
          <p:cNvPr id="3" name="Picture 2" descr="A child looking at a butterfly through a magnifying glass&#10;&#10;Description automatically generated">
            <a:extLst>
              <a:ext uri="{FF2B5EF4-FFF2-40B4-BE49-F238E27FC236}">
                <a16:creationId xmlns:a16="http://schemas.microsoft.com/office/drawing/2014/main" id="{801C6612-254A-CF1E-680B-BC24016CF5E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747756" y="1701266"/>
            <a:ext cx="5092096" cy="3414406"/>
          </a:xfrm>
          <a:prstGeom prst="rect">
            <a:avLst/>
          </a:prstGeom>
        </p:spPr>
      </p:pic>
      <p:sp>
        <p:nvSpPr>
          <p:cNvPr id="8" name="TextBox 7">
            <a:extLst>
              <a:ext uri="{FF2B5EF4-FFF2-40B4-BE49-F238E27FC236}">
                <a16:creationId xmlns:a16="http://schemas.microsoft.com/office/drawing/2014/main" id="{3AE2BDA5-28D7-12FC-6DCD-743850CB9630}"/>
              </a:ext>
            </a:extLst>
          </p:cNvPr>
          <p:cNvSpPr txBox="1"/>
          <p:nvPr/>
        </p:nvSpPr>
        <p:spPr>
          <a:xfrm>
            <a:off x="5838421" y="5435067"/>
            <a:ext cx="4391026" cy="402166"/>
          </a:xfrm>
          <a:prstGeom prst="rect">
            <a:avLst/>
          </a:prstGeom>
        </p:spPr>
        <p:txBody>
          <a:bodyPr>
            <a:normAutofit fontScale="62500" lnSpcReduction="20000"/>
          </a:bodyPr>
          <a:lstStyle/>
          <a:p>
            <a:r>
              <a:rPr lang="en-US">
                <a:hlinkClick r:id="rId3"/>
              </a:rPr>
              <a:t>This Photo</a:t>
            </a:r>
            <a:r>
              <a:rPr lang="en-US"/>
              <a:t> by Unknown author is licensed under </a:t>
            </a:r>
            <a:r>
              <a:rPr lang="en-US">
                <a:hlinkClick r:id="rId4"/>
              </a:rPr>
              <a:t>CC BY-NC-ND</a:t>
            </a:r>
            <a:r>
              <a:rPr lang="en-US"/>
              <a:t>.</a:t>
            </a:r>
          </a:p>
        </p:txBody>
      </p:sp>
      <p:sp>
        <p:nvSpPr>
          <p:cNvPr id="10" name="Footer Placeholder 2">
            <a:extLst>
              <a:ext uri="{FF2B5EF4-FFF2-40B4-BE49-F238E27FC236}">
                <a16:creationId xmlns:a16="http://schemas.microsoft.com/office/drawing/2014/main" id="{0C3ACB94-6C97-0123-6FAF-052DB6B304BD}"/>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66360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038FB-4AE8-DA14-98AB-58A9265136A8}"/>
              </a:ext>
            </a:extLst>
          </p:cNvPr>
          <p:cNvSpPr>
            <a:spLocks noGrp="1"/>
          </p:cNvSpPr>
          <p:nvPr>
            <p:ph type="title"/>
          </p:nvPr>
        </p:nvSpPr>
        <p:spPr/>
        <p:txBody>
          <a:bodyPr>
            <a:normAutofit/>
          </a:bodyPr>
          <a:lstStyle/>
          <a:p>
            <a:r>
              <a:rPr lang="en-US" sz="3200" dirty="0">
                <a:cs typeface="Arial"/>
              </a:rPr>
              <a:t>Narrative observation </a:t>
            </a:r>
            <a:endParaRPr lang="en-US" sz="3200" dirty="0"/>
          </a:p>
        </p:txBody>
      </p:sp>
      <p:sp>
        <p:nvSpPr>
          <p:cNvPr id="5" name="Slide Number Placeholder 4">
            <a:extLst>
              <a:ext uri="{FF2B5EF4-FFF2-40B4-BE49-F238E27FC236}">
                <a16:creationId xmlns:a16="http://schemas.microsoft.com/office/drawing/2014/main" id="{3D8D6A39-827A-A9EC-32DB-651BDADFA1B3}"/>
              </a:ext>
            </a:extLst>
          </p:cNvPr>
          <p:cNvSpPr>
            <a:spLocks noGrp="1"/>
          </p:cNvSpPr>
          <p:nvPr>
            <p:ph type="sldNum" sz="quarter" idx="12"/>
          </p:nvPr>
        </p:nvSpPr>
        <p:spPr/>
        <p:txBody>
          <a:bodyPr/>
          <a:lstStyle/>
          <a:p>
            <a:fld id="{DA2C159E-F13C-4A85-9A41-E7669D3E0D70}" type="slidenum">
              <a:rPr lang="en-GB" smtClean="0"/>
              <a:pPr/>
              <a:t>36</a:t>
            </a:fld>
            <a:endParaRPr lang="en-GB"/>
          </a:p>
        </p:txBody>
      </p:sp>
      <p:sp>
        <p:nvSpPr>
          <p:cNvPr id="8" name="TextBox 7">
            <a:extLst>
              <a:ext uri="{FF2B5EF4-FFF2-40B4-BE49-F238E27FC236}">
                <a16:creationId xmlns:a16="http://schemas.microsoft.com/office/drawing/2014/main" id="{EA04F18F-A2C0-B96C-76C3-6F2D464F53DE}"/>
              </a:ext>
            </a:extLst>
          </p:cNvPr>
          <p:cNvSpPr txBox="1"/>
          <p:nvPr/>
        </p:nvSpPr>
        <p:spPr>
          <a:xfrm>
            <a:off x="116777" y="911585"/>
            <a:ext cx="8293445" cy="517064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buFont typeface="Arial"/>
              <a:buChar char="•"/>
            </a:pPr>
            <a:r>
              <a:rPr lang="en-US" sz="2400" dirty="0">
                <a:cs typeface="Arial"/>
              </a:rPr>
              <a:t>It is a running record of what is happening and can be written as a story. Keep sentences short. </a:t>
            </a:r>
          </a:p>
          <a:p>
            <a:pPr marL="342900" indent="-342900">
              <a:buFont typeface="Arial"/>
              <a:buChar char="•"/>
            </a:pPr>
            <a:endParaRPr lang="en-US" sz="2400" dirty="0">
              <a:cs typeface="Arial"/>
            </a:endParaRPr>
          </a:p>
          <a:p>
            <a:pPr marL="342900" indent="-342900">
              <a:buFont typeface="Arial"/>
              <a:buChar char="•"/>
            </a:pPr>
            <a:r>
              <a:rPr lang="en-US" sz="2400" dirty="0">
                <a:cs typeface="Arial"/>
              </a:rPr>
              <a:t>Remember it is a narration of what is happening. </a:t>
            </a:r>
          </a:p>
          <a:p>
            <a:pPr marL="285750" indent="-285750">
              <a:buFont typeface="Arial"/>
              <a:buChar char="•"/>
            </a:pPr>
            <a:endParaRPr lang="en-US" sz="2400" dirty="0">
              <a:cs typeface="Arial"/>
            </a:endParaRPr>
          </a:p>
          <a:p>
            <a:pPr marL="285750" indent="-285750">
              <a:buFont typeface="Arial"/>
              <a:buChar char="•"/>
            </a:pPr>
            <a:r>
              <a:rPr lang="en-US" sz="2400" dirty="0">
                <a:cs typeface="Arial"/>
              </a:rPr>
              <a:t>Make sure to put anything someone says in quotation marks. </a:t>
            </a:r>
          </a:p>
          <a:p>
            <a:pPr marL="285750" indent="-285750">
              <a:buFont typeface="Arial"/>
              <a:buChar char="•"/>
            </a:pPr>
            <a:endParaRPr lang="en-US" sz="2400" dirty="0">
              <a:cs typeface="Arial"/>
            </a:endParaRPr>
          </a:p>
          <a:p>
            <a:pPr marL="342900" indent="-342900">
              <a:buFont typeface="Arial"/>
              <a:buChar char="•"/>
            </a:pPr>
            <a:r>
              <a:rPr lang="en-US" sz="2400" dirty="0">
                <a:cs typeface="Arial"/>
              </a:rPr>
              <a:t>At the start of the recording, set the context of what the child is doing and who they are doing it with. </a:t>
            </a:r>
          </a:p>
          <a:p>
            <a:pPr marL="342900" indent="-342900">
              <a:buFont typeface="Arial"/>
              <a:buChar char="•"/>
            </a:pPr>
            <a:endParaRPr lang="en-US" sz="2400" dirty="0">
              <a:cs typeface="Arial"/>
            </a:endParaRPr>
          </a:p>
          <a:p>
            <a:pPr marL="342900" indent="-342900">
              <a:buFont typeface="Arial"/>
              <a:buChar char="•"/>
            </a:pPr>
            <a:r>
              <a:rPr lang="en-US" sz="2400" dirty="0">
                <a:cs typeface="Arial"/>
              </a:rPr>
              <a:t>You might use abbreviations like A for adult or C for child.</a:t>
            </a:r>
          </a:p>
          <a:p>
            <a:pPr marL="342900" indent="-342900">
              <a:buFont typeface="Arial"/>
              <a:buChar char="•"/>
            </a:pPr>
            <a:endParaRPr lang="en-US" sz="2400" dirty="0">
              <a:cs typeface="Arial"/>
            </a:endParaRPr>
          </a:p>
          <a:p>
            <a:pPr marL="342900" indent="-342900">
              <a:buFont typeface="Arial"/>
              <a:buChar char="•"/>
            </a:pPr>
            <a:r>
              <a:rPr lang="en-US" sz="2400" dirty="0">
                <a:cs typeface="Arial"/>
              </a:rPr>
              <a:t>Be objective. </a:t>
            </a:r>
            <a:r>
              <a:rPr lang="en-US" sz="2400" b="1" dirty="0">
                <a:highlight>
                  <a:srgbClr val="FFFF00"/>
                </a:highlight>
                <a:cs typeface="Arial"/>
              </a:rPr>
              <a:t>What does this mean? </a:t>
            </a:r>
          </a:p>
        </p:txBody>
      </p:sp>
      <p:pic>
        <p:nvPicPr>
          <p:cNvPr id="7" name="Picture 6">
            <a:extLst>
              <a:ext uri="{FF2B5EF4-FFF2-40B4-BE49-F238E27FC236}">
                <a16:creationId xmlns:a16="http://schemas.microsoft.com/office/drawing/2014/main" id="{11042625-2EA9-41BC-B66B-F93259B10C2C}"/>
              </a:ext>
            </a:extLst>
          </p:cNvPr>
          <p:cNvPicPr/>
          <p:nvPr/>
        </p:nvPicPr>
        <p:blipFill>
          <a:blip r:embed="rId2">
            <a:extLst>
              <a:ext uri="{28A0092B-C50C-407E-A947-70E740481C1C}">
                <a14:useLocalDpi xmlns:a14="http://schemas.microsoft.com/office/drawing/2010/main" val="0"/>
              </a:ext>
            </a:extLst>
          </a:blip>
          <a:stretch>
            <a:fillRect/>
          </a:stretch>
        </p:blipFill>
        <p:spPr>
          <a:xfrm>
            <a:off x="7947499" y="1422527"/>
            <a:ext cx="4244502" cy="3402392"/>
          </a:xfrm>
          <a:prstGeom prst="rect">
            <a:avLst/>
          </a:prstGeom>
        </p:spPr>
      </p:pic>
      <p:sp>
        <p:nvSpPr>
          <p:cNvPr id="3" name="TextBox 2">
            <a:extLst>
              <a:ext uri="{FF2B5EF4-FFF2-40B4-BE49-F238E27FC236}">
                <a16:creationId xmlns:a16="http://schemas.microsoft.com/office/drawing/2014/main" id="{4219A90D-8963-46B8-BAA8-0DB86C647C40}"/>
              </a:ext>
            </a:extLst>
          </p:cNvPr>
          <p:cNvSpPr txBox="1"/>
          <p:nvPr/>
        </p:nvSpPr>
        <p:spPr>
          <a:xfrm>
            <a:off x="8406700" y="1192552"/>
            <a:ext cx="2153801" cy="207749"/>
          </a:xfrm>
          <a:prstGeom prst="rect">
            <a:avLst/>
          </a:prstGeom>
          <a:noFill/>
        </p:spPr>
        <p:txBody>
          <a:bodyPr wrap="square" lIns="0" tIns="0" rIns="0" bIns="0" rtlCol="0">
            <a:spAutoFit/>
          </a:bodyPr>
          <a:lstStyle/>
          <a:p>
            <a:r>
              <a:rPr lang="en-GB" sz="1350" b="1" dirty="0"/>
              <a:t>Example </a:t>
            </a:r>
          </a:p>
        </p:txBody>
      </p:sp>
      <p:sp>
        <p:nvSpPr>
          <p:cNvPr id="10" name="Footer Placeholder 2">
            <a:extLst>
              <a:ext uri="{FF2B5EF4-FFF2-40B4-BE49-F238E27FC236}">
                <a16:creationId xmlns:a16="http://schemas.microsoft.com/office/drawing/2014/main" id="{27F12119-62E9-4B6D-0BD1-164D70BD2205}"/>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71959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A9404-D48F-D8D4-85D3-A3F35952DDA3}"/>
              </a:ext>
            </a:extLst>
          </p:cNvPr>
          <p:cNvSpPr>
            <a:spLocks noGrp="1"/>
          </p:cNvSpPr>
          <p:nvPr>
            <p:ph type="title"/>
          </p:nvPr>
        </p:nvSpPr>
        <p:spPr>
          <a:xfrm>
            <a:off x="382488" y="735767"/>
            <a:ext cx="11250084" cy="932567"/>
          </a:xfrm>
        </p:spPr>
        <p:txBody>
          <a:bodyPr>
            <a:normAutofit/>
          </a:bodyPr>
          <a:lstStyle/>
          <a:p>
            <a:r>
              <a:rPr lang="en-US" sz="3200" dirty="0">
                <a:cs typeface="Arial"/>
              </a:rPr>
              <a:t>What does objective mean? </a:t>
            </a:r>
            <a:endParaRPr lang="en-US" sz="3200" dirty="0"/>
          </a:p>
        </p:txBody>
      </p:sp>
      <p:sp>
        <p:nvSpPr>
          <p:cNvPr id="5" name="Slide Number Placeholder 4">
            <a:extLst>
              <a:ext uri="{FF2B5EF4-FFF2-40B4-BE49-F238E27FC236}">
                <a16:creationId xmlns:a16="http://schemas.microsoft.com/office/drawing/2014/main" id="{311AECD6-C302-ED15-5847-C6BB7B86C155}"/>
              </a:ext>
            </a:extLst>
          </p:cNvPr>
          <p:cNvSpPr>
            <a:spLocks noGrp="1"/>
          </p:cNvSpPr>
          <p:nvPr>
            <p:ph type="sldNum" sz="quarter" idx="12"/>
          </p:nvPr>
        </p:nvSpPr>
        <p:spPr/>
        <p:txBody>
          <a:bodyPr/>
          <a:lstStyle/>
          <a:p>
            <a:fld id="{DA2C159E-F13C-4A85-9A41-E7669D3E0D70}" type="slidenum">
              <a:rPr lang="en-GB" smtClean="0"/>
              <a:pPr/>
              <a:t>37</a:t>
            </a:fld>
            <a:endParaRPr lang="en-GB"/>
          </a:p>
        </p:txBody>
      </p:sp>
      <p:sp>
        <p:nvSpPr>
          <p:cNvPr id="6" name="Oval 5">
            <a:extLst>
              <a:ext uri="{FF2B5EF4-FFF2-40B4-BE49-F238E27FC236}">
                <a16:creationId xmlns:a16="http://schemas.microsoft.com/office/drawing/2014/main" id="{52ABDFA6-F61E-AB43-C2C7-695AD78EE274}"/>
              </a:ext>
            </a:extLst>
          </p:cNvPr>
          <p:cNvSpPr/>
          <p:nvPr/>
        </p:nvSpPr>
        <p:spPr>
          <a:xfrm>
            <a:off x="563594" y="1936630"/>
            <a:ext cx="4278700" cy="2409644"/>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Write down your initial ideas of what it means to be objective, and we will share our ideas</a:t>
            </a:r>
            <a:r>
              <a:rPr lang="en-US" dirty="0">
                <a:solidFill>
                  <a:schemeClr val="tx1"/>
                </a:solidFill>
                <a:cs typeface="Arial"/>
              </a:rPr>
              <a:t>. </a:t>
            </a:r>
          </a:p>
        </p:txBody>
      </p:sp>
      <p:sp>
        <p:nvSpPr>
          <p:cNvPr id="7" name="Rectangle: Rounded Corners 6">
            <a:extLst>
              <a:ext uri="{FF2B5EF4-FFF2-40B4-BE49-F238E27FC236}">
                <a16:creationId xmlns:a16="http://schemas.microsoft.com/office/drawing/2014/main" id="{F59ED5A3-400F-F720-26F4-9DA4D320439C}"/>
              </a:ext>
            </a:extLst>
          </p:cNvPr>
          <p:cNvSpPr/>
          <p:nvPr/>
        </p:nvSpPr>
        <p:spPr>
          <a:xfrm>
            <a:off x="6170762" y="1677839"/>
            <a:ext cx="5126965" cy="4192436"/>
          </a:xfrm>
          <a:prstGeom prst="roundRect">
            <a:avLst/>
          </a:prstGeom>
          <a:solidFill>
            <a:schemeClr val="accent5">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Arial"/>
              <a:buChar char="•"/>
            </a:pPr>
            <a:r>
              <a:rPr lang="en-US" sz="2400" dirty="0">
                <a:solidFill>
                  <a:schemeClr val="tx1"/>
                </a:solidFill>
                <a:cs typeface="Arial"/>
              </a:rPr>
              <a:t>Not influenced by your own opinion or feelings </a:t>
            </a:r>
            <a:endParaRPr lang="en-US" dirty="0"/>
          </a:p>
          <a:p>
            <a:pPr marL="342900" indent="-342900" algn="ctr">
              <a:buFont typeface="Arial"/>
              <a:buChar char="•"/>
            </a:pPr>
            <a:r>
              <a:rPr lang="en-US" sz="2400" dirty="0">
                <a:solidFill>
                  <a:schemeClr val="tx1"/>
                </a:solidFill>
                <a:cs typeface="Arial"/>
              </a:rPr>
              <a:t>Record what you see happening rather than any interpretation </a:t>
            </a:r>
          </a:p>
          <a:p>
            <a:pPr marL="342900" indent="-342900" algn="ctr">
              <a:buFont typeface="Arial"/>
              <a:buChar char="•"/>
            </a:pPr>
            <a:r>
              <a:rPr lang="en-US" sz="2400" dirty="0">
                <a:solidFill>
                  <a:schemeClr val="tx1"/>
                </a:solidFill>
                <a:cs typeface="Arial"/>
              </a:rPr>
              <a:t>Avoid using adjectives or stating why a child is doing something or reason for doing something </a:t>
            </a:r>
          </a:p>
          <a:p>
            <a:pPr algn="ctr"/>
            <a:endParaRPr lang="en-US" sz="2400" dirty="0">
              <a:solidFill>
                <a:schemeClr val="tx1"/>
              </a:solidFill>
              <a:cs typeface="Arial"/>
            </a:endParaRPr>
          </a:p>
        </p:txBody>
      </p:sp>
      <p:sp>
        <p:nvSpPr>
          <p:cNvPr id="9" name="Footer Placeholder 2">
            <a:extLst>
              <a:ext uri="{FF2B5EF4-FFF2-40B4-BE49-F238E27FC236}">
                <a16:creationId xmlns:a16="http://schemas.microsoft.com/office/drawing/2014/main" id="{EEF13FF4-FF30-CC4E-1A7B-44C2BC6A399A}"/>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90862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374A3E8-D253-E80E-C2D3-677C260F5ADC}"/>
              </a:ext>
            </a:extLst>
          </p:cNvPr>
          <p:cNvSpPr>
            <a:spLocks noGrp="1"/>
          </p:cNvSpPr>
          <p:nvPr>
            <p:ph sz="quarter" idx="18"/>
          </p:nvPr>
        </p:nvSpPr>
        <p:spPr>
          <a:xfrm>
            <a:off x="312001" y="735012"/>
            <a:ext cx="11052114" cy="1356493"/>
          </a:xfrm>
        </p:spPr>
        <p:txBody>
          <a:bodyPr vert="horz" lIns="0" tIns="0" rIns="0" bIns="0" rtlCol="0" anchor="t">
            <a:noAutofit/>
          </a:bodyPr>
          <a:lstStyle/>
          <a:p>
            <a:r>
              <a:rPr lang="en-US" sz="2400" b="0" dirty="0">
                <a:cs typeface="Arial"/>
              </a:rPr>
              <a:t>Why are we being objective in a narrative observation? </a:t>
            </a:r>
          </a:p>
          <a:p>
            <a:r>
              <a:rPr lang="en-US" sz="2400" b="0" dirty="0">
                <a:cs typeface="Arial"/>
              </a:rPr>
              <a:t>Look at the below images. How do you interpret these? Write down one thing that you see. </a:t>
            </a:r>
          </a:p>
          <a:p>
            <a:r>
              <a:rPr lang="en-US" sz="2400" b="0" dirty="0">
                <a:cs typeface="Arial"/>
              </a:rPr>
              <a:t>Share this with your partner. </a:t>
            </a:r>
          </a:p>
          <a:p>
            <a:endParaRPr lang="en-US" dirty="0">
              <a:cs typeface="Arial"/>
            </a:endParaRPr>
          </a:p>
        </p:txBody>
      </p:sp>
      <p:pic>
        <p:nvPicPr>
          <p:cNvPr id="9" name="Picture 8" descr="A child painting on a paper&#10;&#10;Description automatically generated">
            <a:extLst>
              <a:ext uri="{FF2B5EF4-FFF2-40B4-BE49-F238E27FC236}">
                <a16:creationId xmlns:a16="http://schemas.microsoft.com/office/drawing/2014/main" id="{6F801EB6-AF25-B914-EBD0-9F0FA4A073F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14192" y="2131645"/>
            <a:ext cx="2199983" cy="3915873"/>
          </a:xfrm>
          <a:prstGeom prst="rect">
            <a:avLst/>
          </a:prstGeom>
          <a:noFill/>
        </p:spPr>
      </p:pic>
      <p:sp>
        <p:nvSpPr>
          <p:cNvPr id="2" name="Slide Number Placeholder 1">
            <a:extLst>
              <a:ext uri="{FF2B5EF4-FFF2-40B4-BE49-F238E27FC236}">
                <a16:creationId xmlns:a16="http://schemas.microsoft.com/office/drawing/2014/main" id="{22D5C2FD-6F6B-3AA3-414E-49B37289D3CF}"/>
              </a:ext>
            </a:extLst>
          </p:cNvPr>
          <p:cNvSpPr>
            <a:spLocks noGrp="1"/>
          </p:cNvSpPr>
          <p:nvPr>
            <p:ph type="sldNum" sz="quarter" idx="11"/>
          </p:nvPr>
        </p:nvSpPr>
        <p:spPr>
          <a:xfrm>
            <a:off x="10608501" y="6356351"/>
            <a:ext cx="1212619" cy="365125"/>
          </a:xfrm>
        </p:spPr>
        <p:txBody>
          <a:bodyPr anchor="t">
            <a:normAutofit/>
          </a:bodyPr>
          <a:lstStyle/>
          <a:p>
            <a:pPr>
              <a:spcAft>
                <a:spcPts val="600"/>
              </a:spcAft>
            </a:pPr>
            <a:fld id="{DA2C159E-F13C-4A85-9A41-E7669D3E0D70}" type="slidenum">
              <a:rPr lang="en-GB" smtClean="0"/>
              <a:pPr>
                <a:spcAft>
                  <a:spcPts val="600"/>
                </a:spcAft>
              </a:pPr>
              <a:t>38</a:t>
            </a:fld>
            <a:endParaRPr lang="en-GB"/>
          </a:p>
        </p:txBody>
      </p:sp>
      <p:sp>
        <p:nvSpPr>
          <p:cNvPr id="3" name="Title 2">
            <a:extLst>
              <a:ext uri="{FF2B5EF4-FFF2-40B4-BE49-F238E27FC236}">
                <a16:creationId xmlns:a16="http://schemas.microsoft.com/office/drawing/2014/main" id="{96053F1F-28C5-9DA3-457D-A22D7B934CF3}"/>
              </a:ext>
            </a:extLst>
          </p:cNvPr>
          <p:cNvSpPr>
            <a:spLocks noGrp="1"/>
          </p:cNvSpPr>
          <p:nvPr>
            <p:ph type="title"/>
          </p:nvPr>
        </p:nvSpPr>
        <p:spPr>
          <a:xfrm>
            <a:off x="310601" y="333201"/>
            <a:ext cx="11250084" cy="932567"/>
          </a:xfrm>
        </p:spPr>
        <p:txBody>
          <a:bodyPr anchor="t">
            <a:normAutofit/>
          </a:bodyPr>
          <a:lstStyle/>
          <a:p>
            <a:r>
              <a:rPr lang="en-US" sz="3200" dirty="0"/>
              <a:t>Scenario</a:t>
            </a:r>
            <a:r>
              <a:rPr lang="en-US" dirty="0"/>
              <a:t> </a:t>
            </a:r>
          </a:p>
        </p:txBody>
      </p:sp>
      <p:sp>
        <p:nvSpPr>
          <p:cNvPr id="10" name="TextBox 9">
            <a:extLst>
              <a:ext uri="{FF2B5EF4-FFF2-40B4-BE49-F238E27FC236}">
                <a16:creationId xmlns:a16="http://schemas.microsoft.com/office/drawing/2014/main" id="{A55EADD2-1297-8F30-F759-9C821D744733}"/>
              </a:ext>
            </a:extLst>
          </p:cNvPr>
          <p:cNvSpPr txBox="1"/>
          <p:nvPr/>
        </p:nvSpPr>
        <p:spPr>
          <a:xfrm>
            <a:off x="8608642" y="6154737"/>
            <a:ext cx="274947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BY-NC-ND</a:t>
            </a:r>
            <a:r>
              <a:rPr lang="en-US" sz="700">
                <a:solidFill>
                  <a:srgbClr val="FFFFFF"/>
                </a:solidFill>
              </a:rPr>
              <a:t>.</a:t>
            </a:r>
          </a:p>
        </p:txBody>
      </p:sp>
      <p:pic>
        <p:nvPicPr>
          <p:cNvPr id="12" name="Picture 11" descr="A child being held by a person&amp;#39;s hand&#10;&#10;Description automatically generated">
            <a:extLst>
              <a:ext uri="{FF2B5EF4-FFF2-40B4-BE49-F238E27FC236}">
                <a16:creationId xmlns:a16="http://schemas.microsoft.com/office/drawing/2014/main" id="{50C37A91-1B8E-5D6B-65E5-D59C1E5657C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883898" y="2231456"/>
            <a:ext cx="2309184" cy="3459013"/>
          </a:xfrm>
          <a:prstGeom prst="rect">
            <a:avLst/>
          </a:prstGeom>
        </p:spPr>
      </p:pic>
      <p:sp>
        <p:nvSpPr>
          <p:cNvPr id="13" name="TextBox 12">
            <a:extLst>
              <a:ext uri="{FF2B5EF4-FFF2-40B4-BE49-F238E27FC236}">
                <a16:creationId xmlns:a16="http://schemas.microsoft.com/office/drawing/2014/main" id="{DA51E58B-E1E8-66A9-58A1-5B4C80011436}"/>
              </a:ext>
            </a:extLst>
          </p:cNvPr>
          <p:cNvSpPr txBox="1"/>
          <p:nvPr/>
        </p:nvSpPr>
        <p:spPr>
          <a:xfrm>
            <a:off x="4510088" y="5805488"/>
            <a:ext cx="3171825" cy="317500"/>
          </a:xfrm>
          <a:prstGeom prst="rect">
            <a:avLst/>
          </a:prstGeom>
        </p:spPr>
        <p:txBody>
          <a:bodyPr>
            <a:normAutofit fontScale="47500" lnSpcReduction="20000"/>
          </a:bodyPr>
          <a:lstStyle/>
          <a:p>
            <a:r>
              <a:rPr lang="en-US">
                <a:hlinkClick r:id="rId6"/>
              </a:rPr>
              <a:t>This Photo</a:t>
            </a:r>
            <a:r>
              <a:rPr lang="en-US"/>
              <a:t> by Unknown author is licensed under </a:t>
            </a:r>
            <a:r>
              <a:rPr lang="en-US">
                <a:hlinkClick r:id="rId7"/>
              </a:rPr>
              <a:t>CC BY</a:t>
            </a:r>
            <a:r>
              <a:rPr lang="en-US"/>
              <a:t>.</a:t>
            </a:r>
          </a:p>
        </p:txBody>
      </p:sp>
      <p:pic>
        <p:nvPicPr>
          <p:cNvPr id="19" name="Picture 18" descr="A baby eating food from a high chair&#10;&#10;Description automatically generated">
            <a:extLst>
              <a:ext uri="{FF2B5EF4-FFF2-40B4-BE49-F238E27FC236}">
                <a16:creationId xmlns:a16="http://schemas.microsoft.com/office/drawing/2014/main" id="{2D86D84B-26E8-8FF0-903F-5240C727ED0A}"/>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58792" y="3065747"/>
            <a:ext cx="4255699" cy="2624318"/>
          </a:xfrm>
          <a:prstGeom prst="rect">
            <a:avLst/>
          </a:prstGeom>
        </p:spPr>
      </p:pic>
      <p:sp>
        <p:nvSpPr>
          <p:cNvPr id="20" name="TextBox 19">
            <a:extLst>
              <a:ext uri="{FF2B5EF4-FFF2-40B4-BE49-F238E27FC236}">
                <a16:creationId xmlns:a16="http://schemas.microsoft.com/office/drawing/2014/main" id="{D77CFFF6-73F3-8B54-7868-C65954CCEBFE}"/>
              </a:ext>
            </a:extLst>
          </p:cNvPr>
          <p:cNvSpPr txBox="1"/>
          <p:nvPr/>
        </p:nvSpPr>
        <p:spPr>
          <a:xfrm>
            <a:off x="316302" y="5876177"/>
            <a:ext cx="4255699" cy="87463"/>
          </a:xfrm>
          <a:prstGeom prst="rect">
            <a:avLst/>
          </a:prstGeom>
        </p:spPr>
        <p:txBody>
          <a:bodyPr>
            <a:normAutofit fontScale="25000" lnSpcReduction="20000"/>
          </a:bodyPr>
          <a:lstStyle/>
          <a:p>
            <a:r>
              <a:rPr lang="en-US">
                <a:hlinkClick r:id="rId9"/>
              </a:rPr>
              <a:t>This Photo</a:t>
            </a:r>
            <a:r>
              <a:rPr lang="en-US"/>
              <a:t> by Unknown author is licensed under </a:t>
            </a:r>
            <a:r>
              <a:rPr lang="en-US">
                <a:hlinkClick r:id="rId10"/>
              </a:rPr>
              <a:t>CC BY-SA-NC</a:t>
            </a:r>
            <a:r>
              <a:rPr lang="en-US"/>
              <a:t>.</a:t>
            </a:r>
          </a:p>
        </p:txBody>
      </p:sp>
      <p:sp>
        <p:nvSpPr>
          <p:cNvPr id="8" name="Footer Placeholder 2">
            <a:extLst>
              <a:ext uri="{FF2B5EF4-FFF2-40B4-BE49-F238E27FC236}">
                <a16:creationId xmlns:a16="http://schemas.microsoft.com/office/drawing/2014/main" id="{024F7D76-54D8-8EAC-5F07-82924D0F4AB8}"/>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535784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9CB7E-1504-211E-2055-97A6429F6B2F}"/>
              </a:ext>
            </a:extLst>
          </p:cNvPr>
          <p:cNvSpPr>
            <a:spLocks noGrp="1"/>
          </p:cNvSpPr>
          <p:nvPr>
            <p:ph type="title"/>
          </p:nvPr>
        </p:nvSpPr>
        <p:spPr/>
        <p:txBody>
          <a:bodyPr>
            <a:normAutofit/>
          </a:bodyPr>
          <a:lstStyle/>
          <a:p>
            <a:r>
              <a:rPr lang="en-US" sz="3200" dirty="0">
                <a:cs typeface="Arial"/>
              </a:rPr>
              <a:t>Objective or subjective? </a:t>
            </a:r>
            <a:endParaRPr lang="en-US" sz="3200" dirty="0"/>
          </a:p>
        </p:txBody>
      </p:sp>
      <p:sp>
        <p:nvSpPr>
          <p:cNvPr id="5" name="Slide Number Placeholder 4">
            <a:extLst>
              <a:ext uri="{FF2B5EF4-FFF2-40B4-BE49-F238E27FC236}">
                <a16:creationId xmlns:a16="http://schemas.microsoft.com/office/drawing/2014/main" id="{56E2112C-E57A-8F83-5C2F-AF60FD90B5F5}"/>
              </a:ext>
            </a:extLst>
          </p:cNvPr>
          <p:cNvSpPr>
            <a:spLocks noGrp="1"/>
          </p:cNvSpPr>
          <p:nvPr>
            <p:ph type="sldNum" sz="quarter" idx="12"/>
          </p:nvPr>
        </p:nvSpPr>
        <p:spPr/>
        <p:txBody>
          <a:bodyPr/>
          <a:lstStyle/>
          <a:p>
            <a:fld id="{DA2C159E-F13C-4A85-9A41-E7669D3E0D70}" type="slidenum">
              <a:rPr lang="en-GB" smtClean="0"/>
              <a:pPr/>
              <a:t>39</a:t>
            </a:fld>
            <a:endParaRPr lang="en-GB"/>
          </a:p>
        </p:txBody>
      </p:sp>
      <p:sp>
        <p:nvSpPr>
          <p:cNvPr id="6" name="Oval 5">
            <a:extLst>
              <a:ext uri="{FF2B5EF4-FFF2-40B4-BE49-F238E27FC236}">
                <a16:creationId xmlns:a16="http://schemas.microsoft.com/office/drawing/2014/main" id="{51A1B956-1E9C-B824-6751-F061381E070E}"/>
              </a:ext>
            </a:extLst>
          </p:cNvPr>
          <p:cNvSpPr/>
          <p:nvPr/>
        </p:nvSpPr>
        <p:spPr>
          <a:xfrm>
            <a:off x="5437518" y="2871159"/>
            <a:ext cx="5500776" cy="3272285"/>
          </a:xfrm>
          <a:prstGeom prst="ellipse">
            <a:avLst/>
          </a:prstGeom>
          <a:solidFill>
            <a:schemeClr val="accent5">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Child A is enjoying playing at the sand tray playing with her friends and trying to make Child B play at the sand tray by calling their name repeatedly. </a:t>
            </a:r>
          </a:p>
        </p:txBody>
      </p:sp>
      <p:sp>
        <p:nvSpPr>
          <p:cNvPr id="7" name="Oval 6">
            <a:extLst>
              <a:ext uri="{FF2B5EF4-FFF2-40B4-BE49-F238E27FC236}">
                <a16:creationId xmlns:a16="http://schemas.microsoft.com/office/drawing/2014/main" id="{2E0F2A84-59E0-9664-4114-6E9C11FBFE6B}"/>
              </a:ext>
            </a:extLst>
          </p:cNvPr>
          <p:cNvSpPr/>
          <p:nvPr/>
        </p:nvSpPr>
        <p:spPr>
          <a:xfrm>
            <a:off x="605826" y="1317505"/>
            <a:ext cx="5572662" cy="2984738"/>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Child A is at the sand tray holding the spade in her right hand and putting sand into the yellow tray. Child A turns her face and calls Child B’s name three times. </a:t>
            </a:r>
          </a:p>
        </p:txBody>
      </p:sp>
      <p:sp>
        <p:nvSpPr>
          <p:cNvPr id="8" name="Speech Bubble: Rectangle with Corners Rounded 7">
            <a:extLst>
              <a:ext uri="{FF2B5EF4-FFF2-40B4-BE49-F238E27FC236}">
                <a16:creationId xmlns:a16="http://schemas.microsoft.com/office/drawing/2014/main" id="{1ECF56B1-5D24-C4F9-C1F9-739109034021}"/>
              </a:ext>
            </a:extLst>
          </p:cNvPr>
          <p:cNvSpPr/>
          <p:nvPr/>
        </p:nvSpPr>
        <p:spPr>
          <a:xfrm>
            <a:off x="7823260" y="490721"/>
            <a:ext cx="3991154" cy="1762836"/>
          </a:xfrm>
          <a:prstGeom prst="wedgeRoundRectCallout">
            <a:avLst/>
          </a:prstGeom>
          <a:solidFill>
            <a:schemeClr val="accent4">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Extension: When you identify it to be subjective or objective, can you identify why?</a:t>
            </a:r>
          </a:p>
        </p:txBody>
      </p:sp>
      <p:sp>
        <p:nvSpPr>
          <p:cNvPr id="10" name="Footer Placeholder 2">
            <a:extLst>
              <a:ext uri="{FF2B5EF4-FFF2-40B4-BE49-F238E27FC236}">
                <a16:creationId xmlns:a16="http://schemas.microsoft.com/office/drawing/2014/main" id="{BB4C0E3B-6E76-49E8-054E-C01F0AA55A4D}"/>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990338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619405" y="689296"/>
            <a:ext cx="10932170" cy="6816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GB" sz="3200" dirty="0">
                <a:latin typeface="Arial" panose="020B0604020202020204" pitchFamily="34" charset="0"/>
                <a:cs typeface="Arial" panose="020B0604020202020204" pitchFamily="34" charset="0"/>
              </a:rPr>
              <a:t>Starter quiz</a:t>
            </a:r>
          </a:p>
        </p:txBody>
      </p:sp>
      <p:sp>
        <p:nvSpPr>
          <p:cNvPr id="5" name="Text Placeholder 4"/>
          <p:cNvSpPr>
            <a:spLocks noGrp="1"/>
          </p:cNvSpPr>
          <p:nvPr>
            <p:ph type="body" sz="quarter" idx="12"/>
          </p:nvPr>
        </p:nvSpPr>
        <p:spPr/>
        <p:txBody>
          <a:bodyPr vert="horz" lIns="0" tIns="0" rIns="0" bIns="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a:solidFill>
                <a:srgbClr val="000000"/>
              </a:solidFill>
              <a:cs typeface="Arial"/>
            </a:endParaRPr>
          </a:p>
          <a:p>
            <a:r>
              <a:rPr lang="en-GB">
                <a:solidFill>
                  <a:srgbClr val="E51C41"/>
                </a:solidFill>
              </a:rPr>
              <a:t> </a:t>
            </a:r>
            <a:br>
              <a:rPr lang="en-GB">
                <a:solidFill>
                  <a:schemeClr val="accent1"/>
                </a:solidFill>
              </a:rPr>
            </a:br>
            <a:endParaRPr lang="en-GB"/>
          </a:p>
        </p:txBody>
      </p:sp>
      <p:sp>
        <p:nvSpPr>
          <p:cNvPr id="4" name="Slide Number Placeholder 3"/>
          <p:cNvSpPr>
            <a:spLocks noGrp="1"/>
          </p:cNvSpPr>
          <p:nvPr>
            <p:ph type="sldNum" sz="quarter" idx="11"/>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r"/>
            <a:fld id="{DA2C159E-F13C-4A85-9A41-E7669D3E0D70}" type="slidenum">
              <a:rPr lang="en-GB" sz="900" smtClean="0"/>
              <a:pPr algn="r"/>
              <a:t>4</a:t>
            </a:fld>
            <a:endParaRPr lang="en-GB" sz="900"/>
          </a:p>
        </p:txBody>
      </p:sp>
      <p:sp>
        <p:nvSpPr>
          <p:cNvPr id="2" name="TextBox 1">
            <a:extLst>
              <a:ext uri="{FF2B5EF4-FFF2-40B4-BE49-F238E27FC236}">
                <a16:creationId xmlns:a16="http://schemas.microsoft.com/office/drawing/2014/main" id="{99C9E394-CFF1-8FAB-7077-265D3D26BC26}"/>
              </a:ext>
            </a:extLst>
          </p:cNvPr>
          <p:cNvSpPr txBox="1"/>
          <p:nvPr/>
        </p:nvSpPr>
        <p:spPr>
          <a:xfrm>
            <a:off x="619405" y="1391915"/>
            <a:ext cx="10932170" cy="483440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GB" dirty="0">
                <a:latin typeface="Arial" panose="020B0604020202020204" pitchFamily="34" charset="0"/>
                <a:cs typeface="Arial" panose="020B0604020202020204" pitchFamily="34" charset="0"/>
              </a:rPr>
              <a:t>Let us see what we can remember about the OAP cycle by playing a game of “sit down, stand up”. </a:t>
            </a:r>
            <a:r>
              <a:rPr lang="en-US" dirty="0">
                <a:latin typeface="Arial" panose="020B0604020202020204" pitchFamily="34" charset="0"/>
                <a:cs typeface="Arial" panose="020B0604020202020204" pitchFamily="34" charset="0"/>
              </a:rPr>
              <a:t>Stay sat down if the statement is true. Stand up if it is false. </a:t>
            </a:r>
          </a:p>
          <a:p>
            <a:pPr marL="457200" indent="-457200">
              <a:lnSpc>
                <a:spcPct val="120000"/>
              </a:lnSpc>
              <a:buFont typeface="+mj-lt"/>
              <a:buAutoNum type="arabicPeriod"/>
            </a:pPr>
            <a:r>
              <a:rPr lang="en-GB" dirty="0">
                <a:latin typeface="Arial" panose="020B0604020202020204" pitchFamily="34" charset="0"/>
                <a:cs typeface="Arial" panose="020B0604020202020204" pitchFamily="34" charset="0"/>
              </a:rPr>
              <a:t>The OAP cycle is a linear process.</a:t>
            </a:r>
            <a:endParaRPr lang="en-US" dirty="0">
              <a:latin typeface="Arial" panose="020B0604020202020204" pitchFamily="34" charset="0"/>
              <a:cs typeface="Arial" panose="020B0604020202020204" pitchFamily="34" charset="0"/>
            </a:endParaRPr>
          </a:p>
          <a:p>
            <a:pPr marL="457200" indent="-457200">
              <a:lnSpc>
                <a:spcPct val="120000"/>
              </a:lnSpc>
              <a:buFont typeface="+mj-lt"/>
              <a:buAutoNum type="arabicPeriod"/>
            </a:pPr>
            <a:r>
              <a:rPr lang="en-GB" dirty="0">
                <a:latin typeface="Arial" panose="020B0604020202020204" pitchFamily="34" charset="0"/>
                <a:cs typeface="Arial" panose="020B0604020202020204" pitchFamily="34" charset="0"/>
              </a:rPr>
              <a:t>The OAP cycle is a formative assessment process.</a:t>
            </a:r>
          </a:p>
          <a:p>
            <a:pPr marL="457200" indent="-457200">
              <a:lnSpc>
                <a:spcPct val="120000"/>
              </a:lnSpc>
              <a:buFont typeface="+mj-lt"/>
              <a:buAutoNum type="arabicPeriod"/>
            </a:pPr>
            <a:r>
              <a:rPr lang="en-GB" dirty="0">
                <a:latin typeface="Arial" panose="020B0604020202020204" pitchFamily="34" charset="0"/>
                <a:cs typeface="Arial" panose="020B0604020202020204" pitchFamily="34" charset="0"/>
              </a:rPr>
              <a:t>Part of the observation process is interpreting information and understanding meaning.</a:t>
            </a:r>
          </a:p>
          <a:p>
            <a:pPr marL="457200" indent="-457200">
              <a:lnSpc>
                <a:spcPct val="120000"/>
              </a:lnSpc>
              <a:buFont typeface="+mj-lt"/>
              <a:buAutoNum type="arabicPeriod"/>
            </a:pPr>
            <a:r>
              <a:rPr lang="en-GB" dirty="0">
                <a:latin typeface="Arial" panose="020B0604020202020204" pitchFamily="34" charset="0"/>
                <a:cs typeface="Arial" panose="020B0604020202020204" pitchFamily="34" charset="0"/>
              </a:rPr>
              <a:t>Part of the observation process is allowing practitioners to identify children’s likes and interests.</a:t>
            </a:r>
          </a:p>
          <a:p>
            <a:pPr marL="457200" indent="-457200">
              <a:lnSpc>
                <a:spcPct val="120000"/>
              </a:lnSpc>
              <a:buFont typeface="+mj-lt"/>
              <a:buAutoNum type="arabicPeriod"/>
            </a:pPr>
            <a:r>
              <a:rPr lang="en-GB" dirty="0">
                <a:latin typeface="Arial" panose="020B0604020202020204" pitchFamily="34" charset="0"/>
                <a:cs typeface="Arial" panose="020B0604020202020204" pitchFamily="34" charset="0"/>
              </a:rPr>
              <a:t>Planning can be done in the moment as well as in the short term, medium term and long term.</a:t>
            </a:r>
          </a:p>
          <a:p>
            <a:pPr marL="457200" indent="-457200">
              <a:lnSpc>
                <a:spcPct val="120000"/>
              </a:lnSpc>
              <a:buFont typeface="+mj-lt"/>
              <a:buAutoNum type="arabicPeriod"/>
            </a:pPr>
            <a:r>
              <a:rPr lang="en-GB" dirty="0">
                <a:latin typeface="Arial" panose="020B0604020202020204" pitchFamily="34" charset="0"/>
                <a:cs typeface="Arial" panose="020B0604020202020204" pitchFamily="34" charset="0"/>
              </a:rPr>
              <a:t>Snapshot is a method of observation.</a:t>
            </a:r>
          </a:p>
        </p:txBody>
      </p:sp>
      <p:sp>
        <p:nvSpPr>
          <p:cNvPr id="8" name="Footer Placeholder 2">
            <a:extLst>
              <a:ext uri="{FF2B5EF4-FFF2-40B4-BE49-F238E27FC236}">
                <a16:creationId xmlns:a16="http://schemas.microsoft.com/office/drawing/2014/main" id="{26AD77EF-FA44-DAB9-60FB-5D697A44EFB9}"/>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t>Education and Training Foundation</a:t>
            </a:r>
          </a:p>
        </p:txBody>
      </p:sp>
    </p:spTree>
    <p:extLst>
      <p:ext uri="{BB962C8B-B14F-4D97-AF65-F5344CB8AC3E}">
        <p14:creationId xmlns:p14="http://schemas.microsoft.com/office/powerpoint/2010/main" val="2623175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05DC5-8BDF-6D4E-DE38-10EAFFD95BBE}"/>
              </a:ext>
            </a:extLst>
          </p:cNvPr>
          <p:cNvSpPr>
            <a:spLocks noGrp="1"/>
          </p:cNvSpPr>
          <p:nvPr>
            <p:ph type="title"/>
          </p:nvPr>
        </p:nvSpPr>
        <p:spPr>
          <a:xfrm>
            <a:off x="324978" y="591993"/>
            <a:ext cx="11250084" cy="932567"/>
          </a:xfrm>
        </p:spPr>
        <p:txBody>
          <a:bodyPr>
            <a:normAutofit/>
          </a:bodyPr>
          <a:lstStyle/>
          <a:p>
            <a:r>
              <a:rPr lang="en-US" sz="3200" dirty="0">
                <a:cs typeface="Arial"/>
              </a:rPr>
              <a:t>Practical observation workshop</a:t>
            </a:r>
            <a:endParaRPr lang="en-US" sz="3200" dirty="0"/>
          </a:p>
        </p:txBody>
      </p:sp>
      <p:sp>
        <p:nvSpPr>
          <p:cNvPr id="5" name="Slide Number Placeholder 4">
            <a:extLst>
              <a:ext uri="{FF2B5EF4-FFF2-40B4-BE49-F238E27FC236}">
                <a16:creationId xmlns:a16="http://schemas.microsoft.com/office/drawing/2014/main" id="{E3D604DA-E9B1-DF84-BF25-3DBF4E8BE474}"/>
              </a:ext>
            </a:extLst>
          </p:cNvPr>
          <p:cNvSpPr>
            <a:spLocks noGrp="1"/>
          </p:cNvSpPr>
          <p:nvPr>
            <p:ph type="sldNum" sz="quarter" idx="12"/>
          </p:nvPr>
        </p:nvSpPr>
        <p:spPr/>
        <p:txBody>
          <a:bodyPr/>
          <a:lstStyle/>
          <a:p>
            <a:fld id="{DA2C159E-F13C-4A85-9A41-E7669D3E0D70}" type="slidenum">
              <a:rPr lang="en-GB" smtClean="0"/>
              <a:pPr/>
              <a:t>40</a:t>
            </a:fld>
            <a:endParaRPr lang="en-GB"/>
          </a:p>
        </p:txBody>
      </p:sp>
      <p:sp>
        <p:nvSpPr>
          <p:cNvPr id="7" name="Rectangle: Rounded Corners 6">
            <a:extLst>
              <a:ext uri="{FF2B5EF4-FFF2-40B4-BE49-F238E27FC236}">
                <a16:creationId xmlns:a16="http://schemas.microsoft.com/office/drawing/2014/main" id="{0F11618E-EC54-24FF-8BDA-E9FF0E1B7F2C}"/>
              </a:ext>
            </a:extLst>
          </p:cNvPr>
          <p:cNvSpPr/>
          <p:nvPr/>
        </p:nvSpPr>
        <p:spPr>
          <a:xfrm>
            <a:off x="1003957" y="1826712"/>
            <a:ext cx="4346878" cy="1647645"/>
          </a:xfrm>
          <a:prstGeom prst="roundRect">
            <a:avLst/>
          </a:prstGeom>
          <a:solidFill>
            <a:schemeClr val="accent5">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Arial"/>
              </a:rPr>
              <a:t>You will complete three different observation methods on George. </a:t>
            </a:r>
          </a:p>
        </p:txBody>
      </p:sp>
      <p:sp>
        <p:nvSpPr>
          <p:cNvPr id="9" name="Oval 8">
            <a:extLst>
              <a:ext uri="{FF2B5EF4-FFF2-40B4-BE49-F238E27FC236}">
                <a16:creationId xmlns:a16="http://schemas.microsoft.com/office/drawing/2014/main" id="{9A0C5AFA-647D-AEA6-4A53-42DFAA6C2302}"/>
              </a:ext>
            </a:extLst>
          </p:cNvPr>
          <p:cNvSpPr/>
          <p:nvPr/>
        </p:nvSpPr>
        <p:spPr>
          <a:xfrm>
            <a:off x="5762631" y="3225026"/>
            <a:ext cx="4740167" cy="2882473"/>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Arial"/>
              </a:rPr>
              <a:t>George is two years and seven months old. Can you identify what range he would be in Birth to Five Matters? </a:t>
            </a:r>
          </a:p>
          <a:p>
            <a:pPr algn="ctr"/>
            <a:endParaRPr lang="en-US" sz="2400" dirty="0">
              <a:solidFill>
                <a:schemeClr val="tx1"/>
              </a:solidFill>
              <a:cs typeface="Arial"/>
            </a:endParaRPr>
          </a:p>
        </p:txBody>
      </p:sp>
      <p:sp>
        <p:nvSpPr>
          <p:cNvPr id="8" name="Footer Placeholder 2">
            <a:extLst>
              <a:ext uri="{FF2B5EF4-FFF2-40B4-BE49-F238E27FC236}">
                <a16:creationId xmlns:a16="http://schemas.microsoft.com/office/drawing/2014/main" id="{8072E94F-1FBF-0B39-6023-48AB9817A900}"/>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346941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21D5F-DAFF-8BB6-11A1-0686E6E939BB}"/>
              </a:ext>
            </a:extLst>
          </p:cNvPr>
          <p:cNvSpPr>
            <a:spLocks noGrp="1"/>
          </p:cNvSpPr>
          <p:nvPr>
            <p:ph type="title"/>
          </p:nvPr>
        </p:nvSpPr>
        <p:spPr/>
        <p:txBody>
          <a:bodyPr>
            <a:normAutofit/>
          </a:bodyPr>
          <a:lstStyle/>
          <a:p>
            <a:r>
              <a:rPr lang="en-US" sz="3200" dirty="0">
                <a:cs typeface="Arial"/>
              </a:rPr>
              <a:t>Narrative Observation:</a:t>
            </a:r>
            <a:br>
              <a:rPr lang="en-US" sz="3200" dirty="0">
                <a:cs typeface="Arial"/>
              </a:rPr>
            </a:br>
            <a:endParaRPr lang="en-US" sz="3200" dirty="0">
              <a:cs typeface="Arial"/>
            </a:endParaRPr>
          </a:p>
        </p:txBody>
      </p:sp>
      <p:sp>
        <p:nvSpPr>
          <p:cNvPr id="4" name="Footer Placeholder 3">
            <a:extLst>
              <a:ext uri="{FF2B5EF4-FFF2-40B4-BE49-F238E27FC236}">
                <a16:creationId xmlns:a16="http://schemas.microsoft.com/office/drawing/2014/main" id="{C1ECA735-A1DD-52EE-F747-C0CE1F230780}"/>
              </a:ext>
            </a:extLst>
          </p:cNvPr>
          <p:cNvSpPr>
            <a:spLocks noGrp="1"/>
          </p:cNvSpPr>
          <p:nvPr>
            <p:ph type="ftr" sz="quarter" idx="14"/>
          </p:nvPr>
        </p:nvSpPr>
        <p:spPr/>
        <p:txBody>
          <a:bodyPr/>
          <a:lstStyle/>
          <a:p>
            <a:r>
              <a:rPr lang="en-GB"/>
              <a:t>Education &amp; Training Foundation</a:t>
            </a:r>
          </a:p>
        </p:txBody>
      </p:sp>
      <p:sp>
        <p:nvSpPr>
          <p:cNvPr id="5" name="Slide Number Placeholder 4">
            <a:extLst>
              <a:ext uri="{FF2B5EF4-FFF2-40B4-BE49-F238E27FC236}">
                <a16:creationId xmlns:a16="http://schemas.microsoft.com/office/drawing/2014/main" id="{0068D6F0-3F96-4192-D0E2-C649C885E596}"/>
              </a:ext>
            </a:extLst>
          </p:cNvPr>
          <p:cNvSpPr>
            <a:spLocks noGrp="1"/>
          </p:cNvSpPr>
          <p:nvPr>
            <p:ph type="sldNum" sz="quarter" idx="12"/>
          </p:nvPr>
        </p:nvSpPr>
        <p:spPr/>
        <p:txBody>
          <a:bodyPr/>
          <a:lstStyle/>
          <a:p>
            <a:fld id="{DA2C159E-F13C-4A85-9A41-E7669D3E0D70}" type="slidenum">
              <a:rPr lang="en-GB" smtClean="0"/>
              <a:pPr/>
              <a:t>41</a:t>
            </a:fld>
            <a:endParaRPr lang="en-GB"/>
          </a:p>
        </p:txBody>
      </p:sp>
      <p:sp>
        <p:nvSpPr>
          <p:cNvPr id="7" name="TextBox 6">
            <a:extLst>
              <a:ext uri="{FF2B5EF4-FFF2-40B4-BE49-F238E27FC236}">
                <a16:creationId xmlns:a16="http://schemas.microsoft.com/office/drawing/2014/main" id="{14FE4726-4AFC-7C01-4B35-7623F3D960F9}"/>
              </a:ext>
            </a:extLst>
          </p:cNvPr>
          <p:cNvSpPr txBox="1"/>
          <p:nvPr/>
        </p:nvSpPr>
        <p:spPr>
          <a:xfrm>
            <a:off x="3048000" y="3244334"/>
            <a:ext cx="6096000" cy="369332"/>
          </a:xfrm>
          <a:prstGeom prst="rect">
            <a:avLst/>
          </a:prstGeom>
          <a:noFill/>
        </p:spPr>
        <p:txBody>
          <a:bodyPr wrap="square">
            <a:spAutoFit/>
          </a:bodyPr>
          <a:lstStyle/>
          <a:p>
            <a:r>
              <a:rPr lang="en-GB" dirty="0">
                <a:hlinkClick r:id="rId2"/>
              </a:rPr>
              <a:t>https://youtu.be/_gKgGIYgEpY</a:t>
            </a:r>
            <a:r>
              <a:rPr lang="en-GB" dirty="0"/>
              <a:t> </a:t>
            </a:r>
          </a:p>
        </p:txBody>
      </p:sp>
    </p:spTree>
    <p:extLst>
      <p:ext uri="{BB962C8B-B14F-4D97-AF65-F5344CB8AC3E}">
        <p14:creationId xmlns:p14="http://schemas.microsoft.com/office/powerpoint/2010/main" val="1336234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4459-C641-9551-D7C4-38E64CF091E6}"/>
              </a:ext>
            </a:extLst>
          </p:cNvPr>
          <p:cNvSpPr>
            <a:spLocks noGrp="1"/>
          </p:cNvSpPr>
          <p:nvPr>
            <p:ph type="title"/>
          </p:nvPr>
        </p:nvSpPr>
        <p:spPr>
          <a:xfrm>
            <a:off x="368110" y="491352"/>
            <a:ext cx="11250084" cy="932567"/>
          </a:xfrm>
        </p:spPr>
        <p:txBody>
          <a:bodyPr>
            <a:normAutofit/>
          </a:bodyPr>
          <a:lstStyle/>
          <a:p>
            <a:r>
              <a:rPr lang="en-US" sz="3200" dirty="0">
                <a:cs typeface="Arial"/>
              </a:rPr>
              <a:t>Evaluation of observation </a:t>
            </a:r>
            <a:endParaRPr lang="en-US" sz="3200" dirty="0"/>
          </a:p>
        </p:txBody>
      </p:sp>
      <p:sp>
        <p:nvSpPr>
          <p:cNvPr id="5" name="Slide Number Placeholder 4">
            <a:extLst>
              <a:ext uri="{FF2B5EF4-FFF2-40B4-BE49-F238E27FC236}">
                <a16:creationId xmlns:a16="http://schemas.microsoft.com/office/drawing/2014/main" id="{53895110-639F-83CB-DDA1-08BFF902722A}"/>
              </a:ext>
            </a:extLst>
          </p:cNvPr>
          <p:cNvSpPr>
            <a:spLocks noGrp="1"/>
          </p:cNvSpPr>
          <p:nvPr>
            <p:ph type="sldNum" sz="quarter" idx="12"/>
          </p:nvPr>
        </p:nvSpPr>
        <p:spPr/>
        <p:txBody>
          <a:bodyPr/>
          <a:lstStyle/>
          <a:p>
            <a:fld id="{DA2C159E-F13C-4A85-9A41-E7669D3E0D70}" type="slidenum">
              <a:rPr lang="en-GB" smtClean="0"/>
              <a:pPr/>
              <a:t>42</a:t>
            </a:fld>
            <a:endParaRPr lang="en-GB"/>
          </a:p>
        </p:txBody>
      </p:sp>
      <p:sp>
        <p:nvSpPr>
          <p:cNvPr id="3" name="Speech Bubble: Rectangle with Corners Rounded 2">
            <a:extLst>
              <a:ext uri="{FF2B5EF4-FFF2-40B4-BE49-F238E27FC236}">
                <a16:creationId xmlns:a16="http://schemas.microsoft.com/office/drawing/2014/main" id="{D73C2E92-82F3-972F-7D1D-74B7A3931B9D}"/>
              </a:ext>
            </a:extLst>
          </p:cNvPr>
          <p:cNvSpPr/>
          <p:nvPr/>
        </p:nvSpPr>
        <p:spPr>
          <a:xfrm>
            <a:off x="7939178" y="333468"/>
            <a:ext cx="3545456" cy="1015214"/>
          </a:xfrm>
          <a:prstGeom prst="wedgeRoundRectCallout">
            <a:avLst/>
          </a:prstGeom>
          <a:solidFill>
            <a:schemeClr val="accent5">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Reflection: How did it go? </a:t>
            </a:r>
          </a:p>
        </p:txBody>
      </p:sp>
      <p:sp>
        <p:nvSpPr>
          <p:cNvPr id="6" name="Oval 5">
            <a:extLst>
              <a:ext uri="{FF2B5EF4-FFF2-40B4-BE49-F238E27FC236}">
                <a16:creationId xmlns:a16="http://schemas.microsoft.com/office/drawing/2014/main" id="{92602F3F-2C7D-E51A-578F-128909D54EF9}"/>
              </a:ext>
            </a:extLst>
          </p:cNvPr>
          <p:cNvSpPr/>
          <p:nvPr/>
        </p:nvSpPr>
        <p:spPr>
          <a:xfrm>
            <a:off x="577072" y="1259996"/>
            <a:ext cx="5141343" cy="2380890"/>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What went well when completing the observation? What did you feel confident in? </a:t>
            </a:r>
          </a:p>
        </p:txBody>
      </p:sp>
      <p:sp>
        <p:nvSpPr>
          <p:cNvPr id="7" name="Oval 6">
            <a:extLst>
              <a:ext uri="{FF2B5EF4-FFF2-40B4-BE49-F238E27FC236}">
                <a16:creationId xmlns:a16="http://schemas.microsoft.com/office/drawing/2014/main" id="{5142C8AA-8FF3-D9CC-A0C0-C1E980912ADE}"/>
              </a:ext>
            </a:extLst>
          </p:cNvPr>
          <p:cNvSpPr/>
          <p:nvPr/>
        </p:nvSpPr>
        <p:spPr>
          <a:xfrm>
            <a:off x="4141758" y="2811852"/>
            <a:ext cx="4063041" cy="2179607"/>
          </a:xfrm>
          <a:prstGeom prst="ellipse">
            <a:avLst/>
          </a:prstGeom>
          <a:solidFill>
            <a:schemeClr val="accent5">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What did you find difficult? </a:t>
            </a:r>
            <a:endParaRPr lang="en-US" dirty="0">
              <a:solidFill>
                <a:schemeClr val="tx1"/>
              </a:solidFill>
              <a:cs typeface="Arial"/>
            </a:endParaRPr>
          </a:p>
        </p:txBody>
      </p:sp>
      <p:sp>
        <p:nvSpPr>
          <p:cNvPr id="8" name="Oval 7">
            <a:extLst>
              <a:ext uri="{FF2B5EF4-FFF2-40B4-BE49-F238E27FC236}">
                <a16:creationId xmlns:a16="http://schemas.microsoft.com/office/drawing/2014/main" id="{9A81E6E4-CEA4-ED95-1955-637744A710D8}"/>
              </a:ext>
            </a:extLst>
          </p:cNvPr>
          <p:cNvSpPr/>
          <p:nvPr/>
        </p:nvSpPr>
        <p:spPr>
          <a:xfrm>
            <a:off x="7073841" y="4320576"/>
            <a:ext cx="3732362" cy="189206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cs typeface="Arial"/>
              </a:rPr>
              <a:t>What are your next steps to help you improve? </a:t>
            </a:r>
            <a:endParaRPr lang="en-US">
              <a:solidFill>
                <a:schemeClr val="tx1"/>
              </a:solidFill>
              <a:cs typeface="Arial"/>
            </a:endParaRPr>
          </a:p>
        </p:txBody>
      </p:sp>
      <p:sp>
        <p:nvSpPr>
          <p:cNvPr id="11" name="Footer Placeholder 2">
            <a:extLst>
              <a:ext uri="{FF2B5EF4-FFF2-40B4-BE49-F238E27FC236}">
                <a16:creationId xmlns:a16="http://schemas.microsoft.com/office/drawing/2014/main" id="{0106B47E-9E18-1845-4A62-F16BDE72110B}"/>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749442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90D6A-D5CF-6905-4077-64799AC067E5}"/>
              </a:ext>
            </a:extLst>
          </p:cNvPr>
          <p:cNvSpPr>
            <a:spLocks noGrp="1"/>
          </p:cNvSpPr>
          <p:nvPr>
            <p:ph type="title"/>
          </p:nvPr>
        </p:nvSpPr>
        <p:spPr/>
        <p:txBody>
          <a:bodyPr>
            <a:normAutofit/>
          </a:bodyPr>
          <a:lstStyle/>
          <a:p>
            <a:r>
              <a:rPr lang="en-US" sz="3200" dirty="0">
                <a:cs typeface="Arial"/>
              </a:rPr>
              <a:t>Observation 1: Checklist observation</a:t>
            </a:r>
          </a:p>
        </p:txBody>
      </p:sp>
      <p:sp>
        <p:nvSpPr>
          <p:cNvPr id="3" name="Text Placeholder 2">
            <a:extLst>
              <a:ext uri="{FF2B5EF4-FFF2-40B4-BE49-F238E27FC236}">
                <a16:creationId xmlns:a16="http://schemas.microsoft.com/office/drawing/2014/main" id="{89977276-BF7A-753B-3AB9-DD4AA800B52A}"/>
              </a:ext>
            </a:extLst>
          </p:cNvPr>
          <p:cNvSpPr>
            <a:spLocks noGrp="1"/>
          </p:cNvSpPr>
          <p:nvPr>
            <p:ph type="body" sz="quarter" idx="13"/>
          </p:nvPr>
        </p:nvSpPr>
        <p:spPr/>
        <p:txBody>
          <a:bodyPr vert="horz" lIns="0" tIns="0" rIns="0" bIns="0" rtlCol="0" anchor="t">
            <a:normAutofit/>
          </a:bodyPr>
          <a:lstStyle/>
          <a:p>
            <a:r>
              <a:rPr lang="en-US" sz="2400" u="sng" dirty="0">
                <a:solidFill>
                  <a:schemeClr val="tx1"/>
                </a:solidFill>
                <a:cs typeface="Arial"/>
              </a:rPr>
              <a:t>What skills and knowledge will we need to create a checklist observation</a:t>
            </a:r>
            <a:r>
              <a:rPr lang="en-US" sz="2400" dirty="0">
                <a:solidFill>
                  <a:schemeClr val="tx1"/>
                </a:solidFill>
                <a:cs typeface="Arial"/>
              </a:rPr>
              <a:t>?</a:t>
            </a:r>
          </a:p>
        </p:txBody>
      </p:sp>
      <p:sp>
        <p:nvSpPr>
          <p:cNvPr id="5" name="Slide Number Placeholder 4">
            <a:extLst>
              <a:ext uri="{FF2B5EF4-FFF2-40B4-BE49-F238E27FC236}">
                <a16:creationId xmlns:a16="http://schemas.microsoft.com/office/drawing/2014/main" id="{AB83B3AE-9A04-70A4-3584-555EAF8E7204}"/>
              </a:ext>
            </a:extLst>
          </p:cNvPr>
          <p:cNvSpPr>
            <a:spLocks noGrp="1"/>
          </p:cNvSpPr>
          <p:nvPr>
            <p:ph type="sldNum" sz="quarter" idx="12"/>
          </p:nvPr>
        </p:nvSpPr>
        <p:spPr/>
        <p:txBody>
          <a:bodyPr/>
          <a:lstStyle/>
          <a:p>
            <a:fld id="{DA2C159E-F13C-4A85-9A41-E7669D3E0D70}" type="slidenum">
              <a:rPr lang="en-GB" smtClean="0"/>
              <a:pPr/>
              <a:t>43</a:t>
            </a:fld>
            <a:endParaRPr lang="en-GB"/>
          </a:p>
        </p:txBody>
      </p:sp>
      <p:sp>
        <p:nvSpPr>
          <p:cNvPr id="6" name="TextBox 5">
            <a:extLst>
              <a:ext uri="{FF2B5EF4-FFF2-40B4-BE49-F238E27FC236}">
                <a16:creationId xmlns:a16="http://schemas.microsoft.com/office/drawing/2014/main" id="{E4525F89-1EDE-C7AA-9F1E-8FFEC79CE866}"/>
              </a:ext>
            </a:extLst>
          </p:cNvPr>
          <p:cNvSpPr txBox="1"/>
          <p:nvPr/>
        </p:nvSpPr>
        <p:spPr>
          <a:xfrm>
            <a:off x="578688" y="2253651"/>
            <a:ext cx="8453886" cy="37394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dirty="0">
                <a:cs typeface="Arial"/>
              </a:rPr>
              <a:t>You need to create a list of statements that are age-related milestones. </a:t>
            </a:r>
          </a:p>
          <a:p>
            <a:endParaRPr lang="en-US" sz="2400" dirty="0">
              <a:cs typeface="Arial"/>
            </a:endParaRPr>
          </a:p>
          <a:p>
            <a:r>
              <a:rPr lang="en-US" sz="2400" dirty="0">
                <a:cs typeface="Arial"/>
              </a:rPr>
              <a:t>You then observe the child to see whether they demonstrate the milestones to see if they are making expected progress. </a:t>
            </a:r>
          </a:p>
          <a:p>
            <a:endParaRPr lang="en-US" sz="2400" dirty="0">
              <a:cs typeface="Arial"/>
            </a:endParaRPr>
          </a:p>
          <a:p>
            <a:r>
              <a:rPr lang="en-US" sz="2400" dirty="0">
                <a:cs typeface="Arial"/>
              </a:rPr>
              <a:t>You will need to have knowledge of the expected milestones to create this, and it might be focused on one specific area of learning in the EYFS. </a:t>
            </a:r>
          </a:p>
          <a:p>
            <a:endParaRPr lang="en-US" sz="1350" dirty="0">
              <a:cs typeface="Arial"/>
            </a:endParaRPr>
          </a:p>
          <a:p>
            <a:endParaRPr lang="en-US" sz="1350" dirty="0">
              <a:cs typeface="Arial"/>
            </a:endParaRPr>
          </a:p>
        </p:txBody>
      </p:sp>
      <p:sp>
        <p:nvSpPr>
          <p:cNvPr id="9" name="Footer Placeholder 2">
            <a:extLst>
              <a:ext uri="{FF2B5EF4-FFF2-40B4-BE49-F238E27FC236}">
                <a16:creationId xmlns:a16="http://schemas.microsoft.com/office/drawing/2014/main" id="{26E39B59-52CF-FCDF-7295-A97438BC07BA}"/>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656071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388B-0851-7762-660D-B633CBA9D2F4}"/>
              </a:ext>
            </a:extLst>
          </p:cNvPr>
          <p:cNvSpPr>
            <a:spLocks noGrp="1"/>
          </p:cNvSpPr>
          <p:nvPr>
            <p:ph type="title"/>
          </p:nvPr>
        </p:nvSpPr>
        <p:spPr/>
        <p:txBody>
          <a:bodyPr>
            <a:normAutofit/>
          </a:bodyPr>
          <a:lstStyle/>
          <a:p>
            <a:r>
              <a:rPr lang="en-US" sz="3200" dirty="0">
                <a:cs typeface="Arial"/>
              </a:rPr>
              <a:t>Task: </a:t>
            </a:r>
            <a:endParaRPr lang="en-US" sz="3200" dirty="0"/>
          </a:p>
        </p:txBody>
      </p:sp>
      <p:sp>
        <p:nvSpPr>
          <p:cNvPr id="5" name="Slide Number Placeholder 4">
            <a:extLst>
              <a:ext uri="{FF2B5EF4-FFF2-40B4-BE49-F238E27FC236}">
                <a16:creationId xmlns:a16="http://schemas.microsoft.com/office/drawing/2014/main" id="{AFB95771-9F5D-F740-45EB-2CF5924A3912}"/>
              </a:ext>
            </a:extLst>
          </p:cNvPr>
          <p:cNvSpPr>
            <a:spLocks noGrp="1"/>
          </p:cNvSpPr>
          <p:nvPr>
            <p:ph type="sldNum" sz="quarter" idx="12"/>
          </p:nvPr>
        </p:nvSpPr>
        <p:spPr/>
        <p:txBody>
          <a:bodyPr/>
          <a:lstStyle/>
          <a:p>
            <a:fld id="{DA2C159E-F13C-4A85-9A41-E7669D3E0D70}" type="slidenum">
              <a:rPr lang="en-GB" smtClean="0"/>
              <a:pPr/>
              <a:t>44</a:t>
            </a:fld>
            <a:endParaRPr lang="en-GB"/>
          </a:p>
        </p:txBody>
      </p:sp>
      <p:sp>
        <p:nvSpPr>
          <p:cNvPr id="6" name="Oval 5">
            <a:extLst>
              <a:ext uri="{FF2B5EF4-FFF2-40B4-BE49-F238E27FC236}">
                <a16:creationId xmlns:a16="http://schemas.microsoft.com/office/drawing/2014/main" id="{9D7B6A68-C9F9-CE83-12C4-2AA84CE5C2BB}"/>
              </a:ext>
            </a:extLst>
          </p:cNvPr>
          <p:cNvSpPr/>
          <p:nvPr/>
        </p:nvSpPr>
        <p:spPr>
          <a:xfrm>
            <a:off x="491707" y="1002103"/>
            <a:ext cx="6047116" cy="2438399"/>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On your hand, can you show me how many of the areas of learning in the EYFS you remember? </a:t>
            </a:r>
          </a:p>
          <a:p>
            <a:pPr algn="ctr"/>
            <a:r>
              <a:rPr lang="en-US" sz="2400" dirty="0">
                <a:solidFill>
                  <a:schemeClr val="tx1"/>
                </a:solidFill>
                <a:cs typeface="Arial"/>
              </a:rPr>
              <a:t>What are they? </a:t>
            </a:r>
          </a:p>
        </p:txBody>
      </p:sp>
      <p:sp>
        <p:nvSpPr>
          <p:cNvPr id="7" name="TextBox 6">
            <a:extLst>
              <a:ext uri="{FF2B5EF4-FFF2-40B4-BE49-F238E27FC236}">
                <a16:creationId xmlns:a16="http://schemas.microsoft.com/office/drawing/2014/main" id="{6AFCFFF4-0B7A-0FDA-D415-FDD6D44EFCEE}"/>
              </a:ext>
            </a:extLst>
          </p:cNvPr>
          <p:cNvSpPr txBox="1"/>
          <p:nvPr/>
        </p:nvSpPr>
        <p:spPr>
          <a:xfrm>
            <a:off x="7504981" y="571500"/>
            <a:ext cx="4198187" cy="553997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buFont typeface="Arial"/>
              <a:buChar char="•"/>
            </a:pPr>
            <a:r>
              <a:rPr lang="en-US" sz="2400" dirty="0">
                <a:cs typeface="Arial"/>
              </a:rPr>
              <a:t>Personal, social and emotional </a:t>
            </a:r>
          </a:p>
          <a:p>
            <a:pPr marL="285750" indent="-285750">
              <a:buFont typeface="Arial"/>
              <a:buChar char="•"/>
            </a:pPr>
            <a:endParaRPr lang="en-US" sz="2400" dirty="0">
              <a:cs typeface="Arial"/>
            </a:endParaRPr>
          </a:p>
          <a:p>
            <a:pPr marL="285750" indent="-285750">
              <a:buFont typeface="Arial"/>
              <a:buChar char="•"/>
            </a:pPr>
            <a:r>
              <a:rPr lang="en-US" sz="2400" dirty="0">
                <a:cs typeface="Arial"/>
              </a:rPr>
              <a:t>Physical development </a:t>
            </a:r>
          </a:p>
          <a:p>
            <a:pPr marL="285750" indent="-285750">
              <a:buFont typeface="Arial"/>
              <a:buChar char="•"/>
            </a:pPr>
            <a:endParaRPr lang="en-US" sz="2400" dirty="0">
              <a:cs typeface="Arial"/>
            </a:endParaRPr>
          </a:p>
          <a:p>
            <a:pPr marL="285750" indent="-285750">
              <a:buFont typeface="Arial"/>
              <a:buChar char="•"/>
            </a:pPr>
            <a:r>
              <a:rPr lang="en-US" sz="2400" dirty="0">
                <a:cs typeface="Arial"/>
              </a:rPr>
              <a:t>Communication and language </a:t>
            </a:r>
          </a:p>
          <a:p>
            <a:pPr marL="285750" indent="-285750">
              <a:buFont typeface="Arial"/>
              <a:buChar char="•"/>
            </a:pPr>
            <a:endParaRPr lang="en-US" sz="2400" dirty="0">
              <a:cs typeface="Arial"/>
            </a:endParaRPr>
          </a:p>
          <a:p>
            <a:pPr marL="285750" indent="-285750">
              <a:buFont typeface="Arial"/>
              <a:buChar char="•"/>
            </a:pPr>
            <a:r>
              <a:rPr lang="en-US" sz="2400" dirty="0">
                <a:cs typeface="Arial"/>
              </a:rPr>
              <a:t>Literacy </a:t>
            </a:r>
          </a:p>
          <a:p>
            <a:pPr marL="285750" indent="-285750">
              <a:buFont typeface="Arial"/>
              <a:buChar char="•"/>
            </a:pPr>
            <a:endParaRPr lang="en-US" sz="2400" dirty="0">
              <a:cs typeface="Arial"/>
            </a:endParaRPr>
          </a:p>
          <a:p>
            <a:pPr marL="285750" indent="-285750">
              <a:buFont typeface="Arial"/>
              <a:buChar char="•"/>
            </a:pPr>
            <a:r>
              <a:rPr lang="en-US" sz="2400" dirty="0">
                <a:cs typeface="Arial"/>
              </a:rPr>
              <a:t>Mathematics</a:t>
            </a:r>
          </a:p>
          <a:p>
            <a:pPr marL="285750" indent="-285750">
              <a:buFont typeface="Arial"/>
              <a:buChar char="•"/>
            </a:pPr>
            <a:endParaRPr lang="en-US" sz="2400" dirty="0">
              <a:cs typeface="Arial"/>
            </a:endParaRPr>
          </a:p>
          <a:p>
            <a:pPr marL="285750" indent="-285750">
              <a:buFont typeface="Arial"/>
              <a:buChar char="•"/>
            </a:pPr>
            <a:r>
              <a:rPr lang="en-US" sz="2400" dirty="0">
                <a:cs typeface="Arial"/>
              </a:rPr>
              <a:t>Understanding the world </a:t>
            </a:r>
          </a:p>
          <a:p>
            <a:pPr marL="285750" indent="-285750">
              <a:buFont typeface="Arial"/>
              <a:buChar char="•"/>
            </a:pPr>
            <a:endParaRPr lang="en-US" sz="2400" dirty="0">
              <a:cs typeface="Arial"/>
            </a:endParaRPr>
          </a:p>
          <a:p>
            <a:pPr marL="285750" indent="-285750">
              <a:buFont typeface="Arial"/>
              <a:buChar char="•"/>
            </a:pPr>
            <a:r>
              <a:rPr lang="en-US" sz="2400" dirty="0">
                <a:cs typeface="Arial"/>
              </a:rPr>
              <a:t>Expressive arts and design </a:t>
            </a:r>
          </a:p>
        </p:txBody>
      </p:sp>
      <p:sp>
        <p:nvSpPr>
          <p:cNvPr id="8" name="Oval 7">
            <a:extLst>
              <a:ext uri="{FF2B5EF4-FFF2-40B4-BE49-F238E27FC236}">
                <a16:creationId xmlns:a16="http://schemas.microsoft.com/office/drawing/2014/main" id="{800AF09F-2091-BB04-1E53-E1613FE45EE3}"/>
              </a:ext>
            </a:extLst>
          </p:cNvPr>
          <p:cNvSpPr/>
          <p:nvPr/>
        </p:nvSpPr>
        <p:spPr>
          <a:xfrm>
            <a:off x="245495" y="3717625"/>
            <a:ext cx="6420927" cy="2524663"/>
          </a:xfrm>
          <a:prstGeom prst="ellipse">
            <a:avLst/>
          </a:prstGeom>
          <a:solidFill>
            <a:schemeClr val="accent5">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cs typeface="Arial"/>
              </a:rPr>
              <a:t>You will be given an area of learning, and you will need to create a checklist observation for George based on his age and the area of learning. </a:t>
            </a:r>
          </a:p>
        </p:txBody>
      </p:sp>
      <p:sp>
        <p:nvSpPr>
          <p:cNvPr id="10" name="Footer Placeholder 2">
            <a:extLst>
              <a:ext uri="{FF2B5EF4-FFF2-40B4-BE49-F238E27FC236}">
                <a16:creationId xmlns:a16="http://schemas.microsoft.com/office/drawing/2014/main" id="{402B37E9-0D08-D591-E408-621D089B1E24}"/>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92610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21D5F-DAFF-8BB6-11A1-0686E6E939BB}"/>
              </a:ext>
            </a:extLst>
          </p:cNvPr>
          <p:cNvSpPr>
            <a:spLocks noGrp="1"/>
          </p:cNvSpPr>
          <p:nvPr>
            <p:ph type="title"/>
          </p:nvPr>
        </p:nvSpPr>
        <p:spPr/>
        <p:txBody>
          <a:bodyPr/>
          <a:lstStyle/>
          <a:p>
            <a:r>
              <a:rPr lang="en-US" sz="3200" dirty="0">
                <a:cs typeface="Arial"/>
              </a:rPr>
              <a:t>Checklist Observation:</a:t>
            </a:r>
            <a:br>
              <a:rPr lang="en-US" sz="2650" dirty="0">
                <a:cs typeface="Arial"/>
              </a:rPr>
            </a:br>
            <a:endParaRPr lang="en-US" sz="2650" dirty="0">
              <a:cs typeface="Arial"/>
            </a:endParaRPr>
          </a:p>
        </p:txBody>
      </p:sp>
      <p:sp>
        <p:nvSpPr>
          <p:cNvPr id="4" name="Footer Placeholder 3">
            <a:extLst>
              <a:ext uri="{FF2B5EF4-FFF2-40B4-BE49-F238E27FC236}">
                <a16:creationId xmlns:a16="http://schemas.microsoft.com/office/drawing/2014/main" id="{C1ECA735-A1DD-52EE-F747-C0CE1F230780}"/>
              </a:ext>
            </a:extLst>
          </p:cNvPr>
          <p:cNvSpPr>
            <a:spLocks noGrp="1"/>
          </p:cNvSpPr>
          <p:nvPr>
            <p:ph type="ftr" sz="quarter" idx="14"/>
          </p:nvPr>
        </p:nvSpPr>
        <p:spPr/>
        <p:txBody>
          <a:bodyPr/>
          <a:lstStyle/>
          <a:p>
            <a:r>
              <a:rPr lang="en-GB"/>
              <a:t>Education &amp; Training Foundation</a:t>
            </a:r>
          </a:p>
        </p:txBody>
      </p:sp>
      <p:sp>
        <p:nvSpPr>
          <p:cNvPr id="5" name="Slide Number Placeholder 4">
            <a:extLst>
              <a:ext uri="{FF2B5EF4-FFF2-40B4-BE49-F238E27FC236}">
                <a16:creationId xmlns:a16="http://schemas.microsoft.com/office/drawing/2014/main" id="{0068D6F0-3F96-4192-D0E2-C649C885E596}"/>
              </a:ext>
            </a:extLst>
          </p:cNvPr>
          <p:cNvSpPr>
            <a:spLocks noGrp="1"/>
          </p:cNvSpPr>
          <p:nvPr>
            <p:ph type="sldNum" sz="quarter" idx="12"/>
          </p:nvPr>
        </p:nvSpPr>
        <p:spPr/>
        <p:txBody>
          <a:bodyPr/>
          <a:lstStyle/>
          <a:p>
            <a:fld id="{DA2C159E-F13C-4A85-9A41-E7669D3E0D70}" type="slidenum">
              <a:rPr lang="en-GB" smtClean="0"/>
              <a:pPr/>
              <a:t>45</a:t>
            </a:fld>
            <a:endParaRPr lang="en-GB"/>
          </a:p>
        </p:txBody>
      </p:sp>
      <p:sp>
        <p:nvSpPr>
          <p:cNvPr id="7" name="TextBox 6">
            <a:extLst>
              <a:ext uri="{FF2B5EF4-FFF2-40B4-BE49-F238E27FC236}">
                <a16:creationId xmlns:a16="http://schemas.microsoft.com/office/drawing/2014/main" id="{09C6853D-34D6-12E8-81DB-E4EEED46497B}"/>
              </a:ext>
            </a:extLst>
          </p:cNvPr>
          <p:cNvSpPr txBox="1"/>
          <p:nvPr/>
        </p:nvSpPr>
        <p:spPr>
          <a:xfrm>
            <a:off x="3048000" y="3244334"/>
            <a:ext cx="6096000" cy="369332"/>
          </a:xfrm>
          <a:prstGeom prst="rect">
            <a:avLst/>
          </a:prstGeom>
          <a:noFill/>
        </p:spPr>
        <p:txBody>
          <a:bodyPr wrap="square">
            <a:spAutoFit/>
          </a:bodyPr>
          <a:lstStyle/>
          <a:p>
            <a:r>
              <a:rPr lang="en-GB" dirty="0">
                <a:hlinkClick r:id="rId2"/>
              </a:rPr>
              <a:t>https://youtube.com/shorts/L3_fH3gndas?feature=share</a:t>
            </a:r>
            <a:r>
              <a:rPr lang="en-GB" dirty="0"/>
              <a:t> </a:t>
            </a:r>
          </a:p>
        </p:txBody>
      </p:sp>
    </p:spTree>
    <p:extLst>
      <p:ext uri="{BB962C8B-B14F-4D97-AF65-F5344CB8AC3E}">
        <p14:creationId xmlns:p14="http://schemas.microsoft.com/office/powerpoint/2010/main" val="16196152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4459-C641-9551-D7C4-38E64CF091E6}"/>
              </a:ext>
            </a:extLst>
          </p:cNvPr>
          <p:cNvSpPr>
            <a:spLocks noGrp="1"/>
          </p:cNvSpPr>
          <p:nvPr>
            <p:ph type="title"/>
          </p:nvPr>
        </p:nvSpPr>
        <p:spPr>
          <a:xfrm>
            <a:off x="368110" y="491352"/>
            <a:ext cx="11250084" cy="932567"/>
          </a:xfrm>
        </p:spPr>
        <p:txBody>
          <a:bodyPr>
            <a:normAutofit/>
          </a:bodyPr>
          <a:lstStyle/>
          <a:p>
            <a:r>
              <a:rPr lang="en-US" sz="3200" dirty="0">
                <a:cs typeface="Arial"/>
              </a:rPr>
              <a:t>Evaluation of observation </a:t>
            </a:r>
            <a:endParaRPr lang="en-US" sz="3200" dirty="0"/>
          </a:p>
        </p:txBody>
      </p:sp>
      <p:sp>
        <p:nvSpPr>
          <p:cNvPr id="5" name="Slide Number Placeholder 4">
            <a:extLst>
              <a:ext uri="{FF2B5EF4-FFF2-40B4-BE49-F238E27FC236}">
                <a16:creationId xmlns:a16="http://schemas.microsoft.com/office/drawing/2014/main" id="{53895110-639F-83CB-DDA1-08BFF902722A}"/>
              </a:ext>
            </a:extLst>
          </p:cNvPr>
          <p:cNvSpPr>
            <a:spLocks noGrp="1"/>
          </p:cNvSpPr>
          <p:nvPr>
            <p:ph type="sldNum" sz="quarter" idx="12"/>
          </p:nvPr>
        </p:nvSpPr>
        <p:spPr/>
        <p:txBody>
          <a:bodyPr/>
          <a:lstStyle/>
          <a:p>
            <a:fld id="{DA2C159E-F13C-4A85-9A41-E7669D3E0D70}" type="slidenum">
              <a:rPr lang="en-GB" smtClean="0"/>
              <a:pPr/>
              <a:t>46</a:t>
            </a:fld>
            <a:endParaRPr lang="en-GB"/>
          </a:p>
        </p:txBody>
      </p:sp>
      <p:sp>
        <p:nvSpPr>
          <p:cNvPr id="3" name="Speech Bubble: Rectangle with Corners Rounded 2">
            <a:extLst>
              <a:ext uri="{FF2B5EF4-FFF2-40B4-BE49-F238E27FC236}">
                <a16:creationId xmlns:a16="http://schemas.microsoft.com/office/drawing/2014/main" id="{D73C2E92-82F3-972F-7D1D-74B7A3931B9D}"/>
              </a:ext>
            </a:extLst>
          </p:cNvPr>
          <p:cNvSpPr/>
          <p:nvPr/>
        </p:nvSpPr>
        <p:spPr>
          <a:xfrm>
            <a:off x="7939178" y="333468"/>
            <a:ext cx="3545456" cy="1015214"/>
          </a:xfrm>
          <a:prstGeom prst="wedgeRoundRectCallout">
            <a:avLst/>
          </a:prstGeom>
          <a:solidFill>
            <a:schemeClr val="accent5">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Reflection: How did it go? </a:t>
            </a:r>
          </a:p>
        </p:txBody>
      </p:sp>
      <p:sp>
        <p:nvSpPr>
          <p:cNvPr id="6" name="Oval 5">
            <a:extLst>
              <a:ext uri="{FF2B5EF4-FFF2-40B4-BE49-F238E27FC236}">
                <a16:creationId xmlns:a16="http://schemas.microsoft.com/office/drawing/2014/main" id="{92602F3F-2C7D-E51A-578F-128909D54EF9}"/>
              </a:ext>
            </a:extLst>
          </p:cNvPr>
          <p:cNvSpPr/>
          <p:nvPr/>
        </p:nvSpPr>
        <p:spPr>
          <a:xfrm>
            <a:off x="577072" y="1259996"/>
            <a:ext cx="5141343" cy="2380890"/>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cs typeface="Arial"/>
              </a:rPr>
              <a:t>What went well when completing the observation? What did you feel confident in? </a:t>
            </a:r>
          </a:p>
        </p:txBody>
      </p:sp>
      <p:sp>
        <p:nvSpPr>
          <p:cNvPr id="7" name="Oval 6">
            <a:extLst>
              <a:ext uri="{FF2B5EF4-FFF2-40B4-BE49-F238E27FC236}">
                <a16:creationId xmlns:a16="http://schemas.microsoft.com/office/drawing/2014/main" id="{5142C8AA-8FF3-D9CC-A0C0-C1E980912ADE}"/>
              </a:ext>
            </a:extLst>
          </p:cNvPr>
          <p:cNvSpPr/>
          <p:nvPr/>
        </p:nvSpPr>
        <p:spPr>
          <a:xfrm>
            <a:off x="4141758" y="2811852"/>
            <a:ext cx="4063041" cy="2179607"/>
          </a:xfrm>
          <a:prstGeom prst="ellipse">
            <a:avLst/>
          </a:prstGeom>
          <a:solidFill>
            <a:schemeClr val="accent5">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cs typeface="Arial"/>
              </a:rPr>
              <a:t>What did you find difficult? </a:t>
            </a:r>
            <a:endParaRPr lang="en-US">
              <a:solidFill>
                <a:schemeClr val="tx1"/>
              </a:solidFill>
              <a:cs typeface="Arial"/>
            </a:endParaRPr>
          </a:p>
        </p:txBody>
      </p:sp>
      <p:sp>
        <p:nvSpPr>
          <p:cNvPr id="8" name="Oval 7">
            <a:extLst>
              <a:ext uri="{FF2B5EF4-FFF2-40B4-BE49-F238E27FC236}">
                <a16:creationId xmlns:a16="http://schemas.microsoft.com/office/drawing/2014/main" id="{9A81E6E4-CEA4-ED95-1955-637744A710D8}"/>
              </a:ext>
            </a:extLst>
          </p:cNvPr>
          <p:cNvSpPr/>
          <p:nvPr/>
        </p:nvSpPr>
        <p:spPr>
          <a:xfrm>
            <a:off x="7073841" y="4320576"/>
            <a:ext cx="3732362" cy="189206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cs typeface="Arial"/>
              </a:rPr>
              <a:t>What are your next steps to help you improve? </a:t>
            </a:r>
            <a:endParaRPr lang="en-US">
              <a:solidFill>
                <a:schemeClr val="tx1"/>
              </a:solidFill>
              <a:cs typeface="Arial"/>
            </a:endParaRPr>
          </a:p>
        </p:txBody>
      </p:sp>
      <p:sp>
        <p:nvSpPr>
          <p:cNvPr id="11" name="Footer Placeholder 2">
            <a:extLst>
              <a:ext uri="{FF2B5EF4-FFF2-40B4-BE49-F238E27FC236}">
                <a16:creationId xmlns:a16="http://schemas.microsoft.com/office/drawing/2014/main" id="{83B66362-289F-AD77-EF15-70DA45A06735}"/>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849486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EB4CA8-9521-567C-D85B-92F53B23FD26}"/>
              </a:ext>
            </a:extLst>
          </p:cNvPr>
          <p:cNvSpPr>
            <a:spLocks noGrp="1"/>
          </p:cNvSpPr>
          <p:nvPr>
            <p:ph sz="quarter" idx="14"/>
          </p:nvPr>
        </p:nvSpPr>
        <p:spPr>
          <a:xfrm>
            <a:off x="312000" y="1762265"/>
            <a:ext cx="5496133" cy="4800599"/>
          </a:xfrm>
        </p:spPr>
        <p:txBody>
          <a:bodyPr vert="horz" lIns="0" tIns="0" rIns="0" bIns="0" rtlCol="0" anchor="t">
            <a:normAutofit/>
          </a:bodyPr>
          <a:lstStyle/>
          <a:p>
            <a:pPr marL="342900" indent="-342900">
              <a:lnSpc>
                <a:spcPct val="120000"/>
              </a:lnSpc>
              <a:buChar char="•"/>
            </a:pPr>
            <a:r>
              <a:rPr lang="en-US" sz="2400" b="0" dirty="0"/>
              <a:t>Write a line or two about a skill you see the child doing that is significant for their development. This might be linked to their developmental milestones </a:t>
            </a:r>
            <a:endParaRPr lang="en-US" sz="2400" b="0" dirty="0">
              <a:cs typeface="Arial"/>
            </a:endParaRPr>
          </a:p>
          <a:p>
            <a:pPr marL="342900" indent="-342900">
              <a:lnSpc>
                <a:spcPct val="120000"/>
              </a:lnSpc>
              <a:buChar char="•"/>
            </a:pPr>
            <a:endParaRPr lang="en-US" sz="2400" b="0" dirty="0">
              <a:cs typeface="Arial"/>
            </a:endParaRPr>
          </a:p>
          <a:p>
            <a:pPr marL="342900" indent="-342900">
              <a:lnSpc>
                <a:spcPct val="120000"/>
              </a:lnSpc>
              <a:buChar char="•"/>
            </a:pPr>
            <a:r>
              <a:rPr lang="en-US" sz="2400" b="0" dirty="0"/>
              <a:t>Record the name of the child and the time of the note</a:t>
            </a:r>
            <a:r>
              <a:rPr lang="en-US" dirty="0"/>
              <a:t>. </a:t>
            </a:r>
            <a:endParaRPr lang="en-US" dirty="0">
              <a:cs typeface="Arial"/>
            </a:endParaRPr>
          </a:p>
        </p:txBody>
      </p:sp>
      <p:sp>
        <p:nvSpPr>
          <p:cNvPr id="2" name="Slide Number Placeholder 1">
            <a:extLst>
              <a:ext uri="{FF2B5EF4-FFF2-40B4-BE49-F238E27FC236}">
                <a16:creationId xmlns:a16="http://schemas.microsoft.com/office/drawing/2014/main" id="{7D7BC2C3-D7FD-FE5C-8ED9-808D7CBBE78F}"/>
              </a:ext>
            </a:extLst>
          </p:cNvPr>
          <p:cNvSpPr>
            <a:spLocks noGrp="1"/>
          </p:cNvSpPr>
          <p:nvPr>
            <p:ph type="sldNum" sz="quarter" idx="11"/>
          </p:nvPr>
        </p:nvSpPr>
        <p:spPr>
          <a:xfrm>
            <a:off x="10608501" y="6356351"/>
            <a:ext cx="1212619" cy="365125"/>
          </a:xfrm>
        </p:spPr>
        <p:txBody>
          <a:bodyPr anchor="t">
            <a:normAutofit/>
          </a:bodyPr>
          <a:lstStyle/>
          <a:p>
            <a:pPr>
              <a:spcAft>
                <a:spcPts val="600"/>
              </a:spcAft>
            </a:pPr>
            <a:fld id="{DA2C159E-F13C-4A85-9A41-E7669D3E0D70}" type="slidenum">
              <a:rPr lang="en-GB" smtClean="0"/>
              <a:pPr>
                <a:spcAft>
                  <a:spcPts val="600"/>
                </a:spcAft>
              </a:pPr>
              <a:t>47</a:t>
            </a:fld>
            <a:endParaRPr lang="en-GB"/>
          </a:p>
        </p:txBody>
      </p:sp>
      <p:sp>
        <p:nvSpPr>
          <p:cNvPr id="3" name="Title 2">
            <a:extLst>
              <a:ext uri="{FF2B5EF4-FFF2-40B4-BE49-F238E27FC236}">
                <a16:creationId xmlns:a16="http://schemas.microsoft.com/office/drawing/2014/main" id="{C9F7ADD8-351A-BB45-A135-049381AE5DCD}"/>
              </a:ext>
            </a:extLst>
          </p:cNvPr>
          <p:cNvSpPr>
            <a:spLocks noGrp="1"/>
          </p:cNvSpPr>
          <p:nvPr>
            <p:ph type="title"/>
          </p:nvPr>
        </p:nvSpPr>
        <p:spPr>
          <a:xfrm>
            <a:off x="310601" y="333201"/>
            <a:ext cx="11250084" cy="932567"/>
          </a:xfrm>
        </p:spPr>
        <p:txBody>
          <a:bodyPr anchor="t">
            <a:normAutofit/>
          </a:bodyPr>
          <a:lstStyle/>
          <a:p>
            <a:r>
              <a:rPr lang="en-US" sz="3200" dirty="0"/>
              <a:t>Observation 3: Snapshot observation </a:t>
            </a:r>
          </a:p>
        </p:txBody>
      </p:sp>
      <p:sp>
        <p:nvSpPr>
          <p:cNvPr id="7" name="Rectangle 6">
            <a:extLst>
              <a:ext uri="{FF2B5EF4-FFF2-40B4-BE49-F238E27FC236}">
                <a16:creationId xmlns:a16="http://schemas.microsoft.com/office/drawing/2014/main" id="{05316E0A-92B7-4D94-A947-21B6531F01E5}"/>
              </a:ext>
            </a:extLst>
          </p:cNvPr>
          <p:cNvSpPr/>
          <p:nvPr/>
        </p:nvSpPr>
        <p:spPr>
          <a:xfrm>
            <a:off x="8224427" y="4776591"/>
            <a:ext cx="2800767" cy="215444"/>
          </a:xfrm>
          <a:prstGeom prst="rect">
            <a:avLst/>
          </a:prstGeom>
        </p:spPr>
        <p:txBody>
          <a:bodyPr wrap="none">
            <a:spAutoFit/>
          </a:bodyPr>
          <a:lstStyle/>
          <a:p>
            <a:r>
              <a:rPr lang="en-US" sz="800" u="sng">
                <a:solidFill>
                  <a:srgbClr val="0000FF"/>
                </a:solidFill>
                <a:latin typeface="Arial" panose="020B0604020202020204" pitchFamily="34" charset="0"/>
                <a:hlinkClick r:id="rId2"/>
              </a:rPr>
              <a:t>s Photo</a:t>
            </a:r>
            <a:r>
              <a:rPr lang="en-US" sz="800">
                <a:solidFill>
                  <a:srgbClr val="000000"/>
                </a:solidFill>
                <a:latin typeface="Arial" panose="020B0604020202020204" pitchFamily="34" charset="0"/>
              </a:rPr>
              <a:t> by Unknown author is licensed under </a:t>
            </a:r>
            <a:r>
              <a:rPr lang="en-US" sz="800" u="sng">
                <a:solidFill>
                  <a:srgbClr val="0000FF"/>
                </a:solidFill>
                <a:latin typeface="Arial" panose="020B0604020202020204" pitchFamily="34" charset="0"/>
                <a:hlinkClick r:id="rId3"/>
              </a:rPr>
              <a:t>CC BY-SA</a:t>
            </a:r>
            <a:r>
              <a:rPr lang="en-US" sz="800">
                <a:solidFill>
                  <a:srgbClr val="000000"/>
                </a:solidFill>
                <a:latin typeface="Arial" panose="020B0604020202020204" pitchFamily="34" charset="0"/>
              </a:rPr>
              <a:t>.</a:t>
            </a:r>
            <a:endParaRPr lang="en-GB"/>
          </a:p>
        </p:txBody>
      </p:sp>
      <p:pic>
        <p:nvPicPr>
          <p:cNvPr id="2050" name="Picture 2" descr="A notepad with a pen and glasses on a wooden surface&#10;&#10;Description automatically generated">
            <a:extLst>
              <a:ext uri="{FF2B5EF4-FFF2-40B4-BE49-F238E27FC236}">
                <a16:creationId xmlns:a16="http://schemas.microsoft.com/office/drawing/2014/main" id="{051AFD48-AC45-4449-9261-EA9B34D4BC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5937" y="1939817"/>
            <a:ext cx="4257745" cy="2836774"/>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2">
            <a:extLst>
              <a:ext uri="{FF2B5EF4-FFF2-40B4-BE49-F238E27FC236}">
                <a16:creationId xmlns:a16="http://schemas.microsoft.com/office/drawing/2014/main" id="{21425E77-BCD2-5432-D781-46A58C4C35B0}"/>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964018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88CF05E-EDE5-6C83-03CB-617F12B7065C}"/>
              </a:ext>
            </a:extLst>
          </p:cNvPr>
          <p:cNvSpPr>
            <a:spLocks noGrp="1"/>
          </p:cNvSpPr>
          <p:nvPr>
            <p:ph type="ftr" sz="quarter" idx="11"/>
          </p:nvPr>
        </p:nvSpPr>
        <p:spPr/>
        <p:txBody>
          <a:bodyPr/>
          <a:lstStyle/>
          <a:p>
            <a:r>
              <a:rPr lang="en-US">
                <a:solidFill>
                  <a:prstClr val="black">
                    <a:tint val="75000"/>
                  </a:prstClr>
                </a:solidFill>
              </a:rPr>
              <a:t>Education &amp; Training Foundation</a:t>
            </a:r>
          </a:p>
        </p:txBody>
      </p:sp>
      <p:sp>
        <p:nvSpPr>
          <p:cNvPr id="3" name="Slide Number Placeholder 2">
            <a:extLst>
              <a:ext uri="{FF2B5EF4-FFF2-40B4-BE49-F238E27FC236}">
                <a16:creationId xmlns:a16="http://schemas.microsoft.com/office/drawing/2014/main" id="{9854028C-144E-1734-235C-FC658227B122}"/>
              </a:ext>
            </a:extLst>
          </p:cNvPr>
          <p:cNvSpPr>
            <a:spLocks noGrp="1"/>
          </p:cNvSpPr>
          <p:nvPr>
            <p:ph type="sldNum" sz="quarter" idx="12"/>
          </p:nvPr>
        </p:nvSpPr>
        <p:spPr/>
        <p:txBody>
          <a:bodyPr/>
          <a:lstStyle/>
          <a:p>
            <a:fld id="{FD99AA8B-2E7A-4BBC-8FDE-CA7CF71DD330}" type="slidenum">
              <a:rPr lang="en-US" smtClean="0">
                <a:solidFill>
                  <a:prstClr val="black">
                    <a:tint val="75000"/>
                  </a:prstClr>
                </a:solidFill>
              </a:rPr>
              <a:pPr/>
              <a:t>48</a:t>
            </a:fld>
            <a:endParaRPr lang="en-US">
              <a:solidFill>
                <a:prstClr val="black">
                  <a:tint val="75000"/>
                </a:prstClr>
              </a:solidFill>
            </a:endParaRPr>
          </a:p>
        </p:txBody>
      </p:sp>
      <p:sp>
        <p:nvSpPr>
          <p:cNvPr id="4" name="Title 3">
            <a:extLst>
              <a:ext uri="{FF2B5EF4-FFF2-40B4-BE49-F238E27FC236}">
                <a16:creationId xmlns:a16="http://schemas.microsoft.com/office/drawing/2014/main" id="{DB100D68-CCC0-1101-19A7-8711D5F21ABC}"/>
              </a:ext>
            </a:extLst>
          </p:cNvPr>
          <p:cNvSpPr>
            <a:spLocks noGrp="1"/>
          </p:cNvSpPr>
          <p:nvPr>
            <p:ph type="title"/>
          </p:nvPr>
        </p:nvSpPr>
        <p:spPr/>
        <p:txBody>
          <a:bodyPr>
            <a:normAutofit/>
          </a:bodyPr>
          <a:lstStyle/>
          <a:p>
            <a:r>
              <a:rPr lang="en-US" sz="3200" b="1" dirty="0">
                <a:latin typeface="+mn-lt"/>
                <a:cs typeface="Arial"/>
              </a:rPr>
              <a:t>Snapshot Observation</a:t>
            </a:r>
            <a:endParaRPr lang="en-US" sz="3200" b="1" dirty="0">
              <a:latin typeface="+mn-lt"/>
            </a:endParaRPr>
          </a:p>
        </p:txBody>
      </p:sp>
      <p:sp>
        <p:nvSpPr>
          <p:cNvPr id="7" name="TextBox 6">
            <a:extLst>
              <a:ext uri="{FF2B5EF4-FFF2-40B4-BE49-F238E27FC236}">
                <a16:creationId xmlns:a16="http://schemas.microsoft.com/office/drawing/2014/main" id="{1E42D6DA-5493-9308-074B-A8416242EACE}"/>
              </a:ext>
            </a:extLst>
          </p:cNvPr>
          <p:cNvSpPr txBox="1"/>
          <p:nvPr/>
        </p:nvSpPr>
        <p:spPr>
          <a:xfrm>
            <a:off x="2035629" y="2470666"/>
            <a:ext cx="7108371" cy="369332"/>
          </a:xfrm>
          <a:prstGeom prst="rect">
            <a:avLst/>
          </a:prstGeom>
          <a:noFill/>
        </p:spPr>
        <p:txBody>
          <a:bodyPr wrap="square">
            <a:spAutoFit/>
          </a:bodyPr>
          <a:lstStyle/>
          <a:p>
            <a:r>
              <a:rPr lang="en-GB" dirty="0">
                <a:hlinkClick r:id="rId2"/>
              </a:rPr>
              <a:t>https://youtube.com/shorts/fypI_a_UIOg?feature=share</a:t>
            </a:r>
            <a:r>
              <a:rPr lang="en-GB" dirty="0"/>
              <a:t> </a:t>
            </a:r>
          </a:p>
        </p:txBody>
      </p:sp>
    </p:spTree>
    <p:extLst>
      <p:ext uri="{BB962C8B-B14F-4D97-AF65-F5344CB8AC3E}">
        <p14:creationId xmlns:p14="http://schemas.microsoft.com/office/powerpoint/2010/main" val="41729820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4459-C641-9551-D7C4-38E64CF091E6}"/>
              </a:ext>
            </a:extLst>
          </p:cNvPr>
          <p:cNvSpPr>
            <a:spLocks noGrp="1"/>
          </p:cNvSpPr>
          <p:nvPr>
            <p:ph type="title"/>
          </p:nvPr>
        </p:nvSpPr>
        <p:spPr>
          <a:xfrm>
            <a:off x="368110" y="491352"/>
            <a:ext cx="11250084" cy="932567"/>
          </a:xfrm>
        </p:spPr>
        <p:txBody>
          <a:bodyPr>
            <a:normAutofit/>
          </a:bodyPr>
          <a:lstStyle/>
          <a:p>
            <a:r>
              <a:rPr lang="en-US" sz="3200" dirty="0">
                <a:cs typeface="Arial"/>
              </a:rPr>
              <a:t>Evaluation of observation </a:t>
            </a:r>
            <a:endParaRPr lang="en-US" sz="3200" dirty="0"/>
          </a:p>
        </p:txBody>
      </p:sp>
      <p:sp>
        <p:nvSpPr>
          <p:cNvPr id="5" name="Slide Number Placeholder 4">
            <a:extLst>
              <a:ext uri="{FF2B5EF4-FFF2-40B4-BE49-F238E27FC236}">
                <a16:creationId xmlns:a16="http://schemas.microsoft.com/office/drawing/2014/main" id="{53895110-639F-83CB-DDA1-08BFF902722A}"/>
              </a:ext>
            </a:extLst>
          </p:cNvPr>
          <p:cNvSpPr>
            <a:spLocks noGrp="1"/>
          </p:cNvSpPr>
          <p:nvPr>
            <p:ph type="sldNum" sz="quarter" idx="12"/>
          </p:nvPr>
        </p:nvSpPr>
        <p:spPr/>
        <p:txBody>
          <a:bodyPr/>
          <a:lstStyle/>
          <a:p>
            <a:fld id="{DA2C159E-F13C-4A85-9A41-E7669D3E0D70}" type="slidenum">
              <a:rPr lang="en-GB" smtClean="0"/>
              <a:pPr/>
              <a:t>49</a:t>
            </a:fld>
            <a:endParaRPr lang="en-GB"/>
          </a:p>
        </p:txBody>
      </p:sp>
      <p:sp>
        <p:nvSpPr>
          <p:cNvPr id="3" name="Speech Bubble: Rectangle with Corners Rounded 2">
            <a:extLst>
              <a:ext uri="{FF2B5EF4-FFF2-40B4-BE49-F238E27FC236}">
                <a16:creationId xmlns:a16="http://schemas.microsoft.com/office/drawing/2014/main" id="{D73C2E92-82F3-972F-7D1D-74B7A3931B9D}"/>
              </a:ext>
            </a:extLst>
          </p:cNvPr>
          <p:cNvSpPr/>
          <p:nvPr/>
        </p:nvSpPr>
        <p:spPr>
          <a:xfrm>
            <a:off x="7939178" y="333468"/>
            <a:ext cx="3545456" cy="1015214"/>
          </a:xfrm>
          <a:prstGeom prst="wedgeRoundRectCallout">
            <a:avLst/>
          </a:prstGeom>
          <a:solidFill>
            <a:schemeClr val="accent5">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Reflection: How did it go? </a:t>
            </a:r>
          </a:p>
        </p:txBody>
      </p:sp>
      <p:sp>
        <p:nvSpPr>
          <p:cNvPr id="6" name="Oval 5">
            <a:extLst>
              <a:ext uri="{FF2B5EF4-FFF2-40B4-BE49-F238E27FC236}">
                <a16:creationId xmlns:a16="http://schemas.microsoft.com/office/drawing/2014/main" id="{92602F3F-2C7D-E51A-578F-128909D54EF9}"/>
              </a:ext>
            </a:extLst>
          </p:cNvPr>
          <p:cNvSpPr/>
          <p:nvPr/>
        </p:nvSpPr>
        <p:spPr>
          <a:xfrm>
            <a:off x="577072" y="1259996"/>
            <a:ext cx="5141343" cy="2380890"/>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cs typeface="Arial"/>
              </a:rPr>
              <a:t>What went well when completing the observation? What did you feel confident in? </a:t>
            </a:r>
          </a:p>
        </p:txBody>
      </p:sp>
      <p:sp>
        <p:nvSpPr>
          <p:cNvPr id="7" name="Oval 6">
            <a:extLst>
              <a:ext uri="{FF2B5EF4-FFF2-40B4-BE49-F238E27FC236}">
                <a16:creationId xmlns:a16="http://schemas.microsoft.com/office/drawing/2014/main" id="{5142C8AA-8FF3-D9CC-A0C0-C1E980912ADE}"/>
              </a:ext>
            </a:extLst>
          </p:cNvPr>
          <p:cNvSpPr/>
          <p:nvPr/>
        </p:nvSpPr>
        <p:spPr>
          <a:xfrm>
            <a:off x="4141758" y="2811852"/>
            <a:ext cx="4063041" cy="2179607"/>
          </a:xfrm>
          <a:prstGeom prst="ellipse">
            <a:avLst/>
          </a:prstGeom>
          <a:solidFill>
            <a:schemeClr val="accent5">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cs typeface="Arial"/>
              </a:rPr>
              <a:t>What did you find difficult? </a:t>
            </a:r>
            <a:endParaRPr lang="en-US">
              <a:solidFill>
                <a:schemeClr val="tx1"/>
              </a:solidFill>
              <a:cs typeface="Arial"/>
            </a:endParaRPr>
          </a:p>
        </p:txBody>
      </p:sp>
      <p:sp>
        <p:nvSpPr>
          <p:cNvPr id="8" name="Oval 7">
            <a:extLst>
              <a:ext uri="{FF2B5EF4-FFF2-40B4-BE49-F238E27FC236}">
                <a16:creationId xmlns:a16="http://schemas.microsoft.com/office/drawing/2014/main" id="{9A81E6E4-CEA4-ED95-1955-637744A710D8}"/>
              </a:ext>
            </a:extLst>
          </p:cNvPr>
          <p:cNvSpPr/>
          <p:nvPr/>
        </p:nvSpPr>
        <p:spPr>
          <a:xfrm>
            <a:off x="7073841" y="4320576"/>
            <a:ext cx="3732362" cy="189206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cs typeface="Arial"/>
              </a:rPr>
              <a:t>What are your next steps to help you improve? </a:t>
            </a:r>
            <a:endParaRPr lang="en-US">
              <a:solidFill>
                <a:schemeClr val="tx1"/>
              </a:solidFill>
              <a:cs typeface="Arial"/>
            </a:endParaRPr>
          </a:p>
        </p:txBody>
      </p:sp>
      <p:sp>
        <p:nvSpPr>
          <p:cNvPr id="11" name="Footer Placeholder 2">
            <a:extLst>
              <a:ext uri="{FF2B5EF4-FFF2-40B4-BE49-F238E27FC236}">
                <a16:creationId xmlns:a16="http://schemas.microsoft.com/office/drawing/2014/main" id="{7DE5D863-A285-9AA7-1D6C-6DB5CBFB25EE}"/>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026599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589" y="692589"/>
            <a:ext cx="10927281" cy="932567"/>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GB" sz="3200" dirty="0">
                <a:latin typeface="Arial" panose="020B0604020202020204" pitchFamily="34" charset="0"/>
                <a:cs typeface="Arial" panose="020B0604020202020204" pitchFamily="34" charset="0"/>
              </a:rPr>
              <a:t>Initial reflection </a:t>
            </a:r>
          </a:p>
        </p:txBody>
      </p:sp>
      <p:sp>
        <p:nvSpPr>
          <p:cNvPr id="4" name="Slide Number Placeholder 3"/>
          <p:cNvSpPr>
            <a:spLocks noGrp="1"/>
          </p:cNvSpPr>
          <p:nvPr>
            <p:ph type="sldNum" sz="quarter" idx="11"/>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r"/>
            <a:fld id="{DA2C159E-F13C-4A85-9A41-E7669D3E0D70}" type="slidenum">
              <a:rPr lang="en-GB" sz="900" smtClean="0"/>
              <a:pPr algn="r"/>
              <a:t>5</a:t>
            </a:fld>
            <a:endParaRPr lang="en-GB" sz="900"/>
          </a:p>
        </p:txBody>
      </p:sp>
      <p:graphicFrame>
        <p:nvGraphicFramePr>
          <p:cNvPr id="8" name="Content Placeholder 2">
            <a:extLst>
              <a:ext uri="{FF2B5EF4-FFF2-40B4-BE49-F238E27FC236}">
                <a16:creationId xmlns:a16="http://schemas.microsoft.com/office/drawing/2014/main" id="{32D46897-124D-83CE-112A-C3E85AEC0276}"/>
              </a:ext>
            </a:extLst>
          </p:cNvPr>
          <p:cNvGraphicFramePr>
            <a:graphicFrameLocks noGrp="1"/>
          </p:cNvGraphicFramePr>
          <p:nvPr>
            <p:ph sz="quarter" idx="13"/>
            <p:extLst>
              <p:ext uri="{D42A27DB-BD31-4B8C-83A1-F6EECF244321}">
                <p14:modId xmlns:p14="http://schemas.microsoft.com/office/powerpoint/2010/main" val="1683153930"/>
              </p:ext>
            </p:extLst>
          </p:nvPr>
        </p:nvGraphicFramePr>
        <p:xfrm>
          <a:off x="1306417" y="1375351"/>
          <a:ext cx="9624684" cy="455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2">
            <a:extLst>
              <a:ext uri="{FF2B5EF4-FFF2-40B4-BE49-F238E27FC236}">
                <a16:creationId xmlns:a16="http://schemas.microsoft.com/office/drawing/2014/main" id="{A5603040-C012-9354-FF2C-6ADBCF14A4E3}"/>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4258874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63040-406F-2D4B-912E-E4FF21A6C45B}"/>
              </a:ext>
            </a:extLst>
          </p:cNvPr>
          <p:cNvSpPr>
            <a:spLocks noGrp="1"/>
          </p:cNvSpPr>
          <p:nvPr>
            <p:ph type="title"/>
          </p:nvPr>
        </p:nvSpPr>
        <p:spPr>
          <a:xfrm>
            <a:off x="310601" y="548861"/>
            <a:ext cx="11250084" cy="932567"/>
          </a:xfrm>
        </p:spPr>
        <p:txBody>
          <a:bodyPr>
            <a:normAutofit/>
          </a:bodyPr>
          <a:lstStyle/>
          <a:p>
            <a:r>
              <a:rPr lang="en-US" sz="3200" dirty="0">
                <a:cs typeface="Arial"/>
              </a:rPr>
              <a:t>Summary of learning </a:t>
            </a:r>
            <a:endParaRPr lang="en-US" sz="3200" dirty="0"/>
          </a:p>
        </p:txBody>
      </p:sp>
      <p:sp>
        <p:nvSpPr>
          <p:cNvPr id="5" name="Slide Number Placeholder 4">
            <a:extLst>
              <a:ext uri="{FF2B5EF4-FFF2-40B4-BE49-F238E27FC236}">
                <a16:creationId xmlns:a16="http://schemas.microsoft.com/office/drawing/2014/main" id="{8B6780C2-589F-FB6B-1AF1-754E033BBE16}"/>
              </a:ext>
            </a:extLst>
          </p:cNvPr>
          <p:cNvSpPr>
            <a:spLocks noGrp="1"/>
          </p:cNvSpPr>
          <p:nvPr>
            <p:ph type="sldNum" sz="quarter" idx="12"/>
          </p:nvPr>
        </p:nvSpPr>
        <p:spPr/>
        <p:txBody>
          <a:bodyPr/>
          <a:lstStyle/>
          <a:p>
            <a:fld id="{DA2C159E-F13C-4A85-9A41-E7669D3E0D70}" type="slidenum">
              <a:rPr lang="en-GB" smtClean="0"/>
              <a:pPr/>
              <a:t>50</a:t>
            </a:fld>
            <a:endParaRPr lang="en-GB"/>
          </a:p>
        </p:txBody>
      </p:sp>
      <p:sp>
        <p:nvSpPr>
          <p:cNvPr id="6" name="Speech Bubble: Rectangle with Corners Rounded 5">
            <a:extLst>
              <a:ext uri="{FF2B5EF4-FFF2-40B4-BE49-F238E27FC236}">
                <a16:creationId xmlns:a16="http://schemas.microsoft.com/office/drawing/2014/main" id="{14562F1A-43E9-9AA5-CA18-9C5FB72478C1}"/>
              </a:ext>
            </a:extLst>
          </p:cNvPr>
          <p:cNvSpPr/>
          <p:nvPr/>
        </p:nvSpPr>
        <p:spPr>
          <a:xfrm>
            <a:off x="7392838" y="304713"/>
            <a:ext cx="3933645" cy="1518421"/>
          </a:xfrm>
          <a:prstGeom prst="wedgeRoundRectCallout">
            <a:avLst/>
          </a:prstGeom>
          <a:solidFill>
            <a:schemeClr val="accent5">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Let us recap and review. </a:t>
            </a:r>
          </a:p>
          <a:p>
            <a:pPr algn="ctr"/>
            <a:r>
              <a:rPr lang="en-US" sz="2400" dirty="0">
                <a:solidFill>
                  <a:schemeClr val="tx1"/>
                </a:solidFill>
                <a:cs typeface="Arial"/>
              </a:rPr>
              <a:t>What are our next steps? </a:t>
            </a:r>
          </a:p>
        </p:txBody>
      </p:sp>
      <p:sp>
        <p:nvSpPr>
          <p:cNvPr id="7" name="Oval 6">
            <a:extLst>
              <a:ext uri="{FF2B5EF4-FFF2-40B4-BE49-F238E27FC236}">
                <a16:creationId xmlns:a16="http://schemas.microsoft.com/office/drawing/2014/main" id="{6BA2D01A-51C3-6DE7-11B4-11587A6CD1B0}"/>
              </a:ext>
            </a:extLst>
          </p:cNvPr>
          <p:cNvSpPr/>
          <p:nvPr/>
        </p:nvSpPr>
        <p:spPr>
          <a:xfrm>
            <a:off x="390166" y="1935733"/>
            <a:ext cx="8692550" cy="2812210"/>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ea typeface="+mn-lt"/>
                <a:cs typeface="+mn-lt"/>
              </a:rPr>
              <a:t>Write a short paragraph </a:t>
            </a:r>
            <a:r>
              <a:rPr lang="en-US" sz="2400" dirty="0" err="1">
                <a:solidFill>
                  <a:srgbClr val="000000"/>
                </a:solidFill>
                <a:ea typeface="+mn-lt"/>
                <a:cs typeface="+mn-lt"/>
              </a:rPr>
              <a:t>summarising</a:t>
            </a:r>
            <a:r>
              <a:rPr lang="en-US" sz="2400" dirty="0">
                <a:solidFill>
                  <a:srgbClr val="000000"/>
                </a:solidFill>
                <a:ea typeface="+mn-lt"/>
                <a:cs typeface="+mn-lt"/>
              </a:rPr>
              <a:t> what you have learnt and areas for improvement in your observation skills. </a:t>
            </a:r>
            <a:r>
              <a:rPr lang="en-GB" sz="2400" dirty="0">
                <a:solidFill>
                  <a:srgbClr val="000000"/>
                </a:solidFill>
                <a:ea typeface="+mn-lt"/>
                <a:cs typeface="+mn-lt"/>
              </a:rPr>
              <a:t>What skills do you need to improve and how will you improve them?</a:t>
            </a:r>
          </a:p>
        </p:txBody>
      </p:sp>
      <p:sp>
        <p:nvSpPr>
          <p:cNvPr id="8" name="Rectangle: Rounded Corners 7">
            <a:extLst>
              <a:ext uri="{FF2B5EF4-FFF2-40B4-BE49-F238E27FC236}">
                <a16:creationId xmlns:a16="http://schemas.microsoft.com/office/drawing/2014/main" id="{5AC62FDD-1BB2-3FCE-5AA6-07C17F50E5F2}"/>
              </a:ext>
            </a:extLst>
          </p:cNvPr>
          <p:cNvSpPr/>
          <p:nvPr/>
        </p:nvSpPr>
        <p:spPr>
          <a:xfrm>
            <a:off x="3523531" y="5184116"/>
            <a:ext cx="7456097" cy="1173192"/>
          </a:xfrm>
          <a:prstGeom prst="roundRect">
            <a:avLst/>
          </a:prstGeom>
          <a:solidFill>
            <a:schemeClr val="accent5">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Arial"/>
              </a:rPr>
              <a:t>Takeaway task: You will complete at least one observation in your placement. Make sure to bring in as we will use this to practice the OAP cycle.</a:t>
            </a:r>
            <a:r>
              <a:rPr lang="en-US">
                <a:cs typeface="Arial"/>
              </a:rPr>
              <a:t> </a:t>
            </a:r>
            <a:endParaRPr lang="en-US"/>
          </a:p>
        </p:txBody>
      </p:sp>
      <p:sp>
        <p:nvSpPr>
          <p:cNvPr id="10" name="Footer Placeholder 2">
            <a:extLst>
              <a:ext uri="{FF2B5EF4-FFF2-40B4-BE49-F238E27FC236}">
                <a16:creationId xmlns:a16="http://schemas.microsoft.com/office/drawing/2014/main" id="{E908F8ED-513F-0BB7-416C-5E37D740C1D1}"/>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564035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BEBD2-5F95-3B6B-264E-3011E05FB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1A49DC-1258-1A3C-3B87-E7E325B00FD0}"/>
              </a:ext>
            </a:extLst>
          </p:cNvPr>
          <p:cNvSpPr>
            <a:spLocks noGrp="1"/>
          </p:cNvSpPr>
          <p:nvPr>
            <p:ph type="ctr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cs typeface="Arial"/>
              </a:rPr>
              <a:t>04 – Making sense of observation records </a:t>
            </a:r>
          </a:p>
        </p:txBody>
      </p:sp>
      <p:sp>
        <p:nvSpPr>
          <p:cNvPr id="3" name="Subtitle 2">
            <a:extLst>
              <a:ext uri="{FF2B5EF4-FFF2-40B4-BE49-F238E27FC236}">
                <a16:creationId xmlns:a16="http://schemas.microsoft.com/office/drawing/2014/main" id="{A5241D1F-4099-8604-8E81-62D6CA7E8866}"/>
              </a:ext>
            </a:extLst>
          </p:cNvPr>
          <p:cNvSpPr>
            <a:spLocks noGrp="1"/>
          </p:cNvSpPr>
          <p:nvPr>
            <p:ph type="subTitle"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a:p>
            <a:r>
              <a:rPr lang="en-US">
                <a:cs typeface="Arial"/>
              </a:rPr>
              <a:t>OAP Cycle Review </a:t>
            </a:r>
            <a:endParaRPr lang="en-US"/>
          </a:p>
        </p:txBody>
      </p:sp>
    </p:spTree>
    <p:extLst>
      <p:ext uri="{BB962C8B-B14F-4D97-AF65-F5344CB8AC3E}">
        <p14:creationId xmlns:p14="http://schemas.microsoft.com/office/powerpoint/2010/main" val="2713527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2284-692F-E028-595B-1FBD83790F8E}"/>
              </a:ext>
            </a:extLst>
          </p:cNvPr>
          <p:cNvSpPr>
            <a:spLocks noGrp="1"/>
          </p:cNvSpPr>
          <p:nvPr>
            <p:ph type="title"/>
          </p:nvPr>
        </p:nvSpPr>
        <p:spPr>
          <a:xfrm>
            <a:off x="468752" y="261315"/>
            <a:ext cx="11250084" cy="932567"/>
          </a:xfrm>
        </p:spPr>
        <p:txBody>
          <a:bodyPr>
            <a:normAutofit/>
          </a:bodyPr>
          <a:lstStyle/>
          <a:p>
            <a:r>
              <a:rPr lang="en-US" sz="3200" dirty="0">
                <a:cs typeface="Arial"/>
              </a:rPr>
              <a:t>Hangman </a:t>
            </a:r>
            <a:endParaRPr lang="en-US" sz="3200" dirty="0"/>
          </a:p>
        </p:txBody>
      </p:sp>
      <p:sp>
        <p:nvSpPr>
          <p:cNvPr id="3" name="Text Placeholder 2">
            <a:extLst>
              <a:ext uri="{FF2B5EF4-FFF2-40B4-BE49-F238E27FC236}">
                <a16:creationId xmlns:a16="http://schemas.microsoft.com/office/drawing/2014/main" id="{41607953-5A7E-775C-1F98-AAE9AE402552}"/>
              </a:ext>
            </a:extLst>
          </p:cNvPr>
          <p:cNvSpPr>
            <a:spLocks noGrp="1"/>
          </p:cNvSpPr>
          <p:nvPr>
            <p:ph type="body" sz="quarter" idx="13"/>
          </p:nvPr>
        </p:nvSpPr>
        <p:spPr>
          <a:xfrm>
            <a:off x="3045075" y="3207746"/>
            <a:ext cx="11255584" cy="4801967"/>
          </a:xfrm>
        </p:spPr>
        <p:txBody>
          <a:bodyPr vert="horz" lIns="0" tIns="0" rIns="0" bIns="0" rtlCol="0" anchor="t">
            <a:normAutofit/>
          </a:bodyPr>
          <a:lstStyle/>
          <a:p>
            <a:r>
              <a:rPr lang="en-US">
                <a:cs typeface="Arial"/>
              </a:rPr>
              <a:t>_ _ _ _ _ _ _ _ _ _ </a:t>
            </a:r>
            <a:endParaRPr lang="en-US"/>
          </a:p>
        </p:txBody>
      </p:sp>
      <p:sp>
        <p:nvSpPr>
          <p:cNvPr id="5" name="Slide Number Placeholder 4">
            <a:extLst>
              <a:ext uri="{FF2B5EF4-FFF2-40B4-BE49-F238E27FC236}">
                <a16:creationId xmlns:a16="http://schemas.microsoft.com/office/drawing/2014/main" id="{10A394F8-BA79-0E79-F8E3-D76C0B3AE1B5}"/>
              </a:ext>
            </a:extLst>
          </p:cNvPr>
          <p:cNvSpPr>
            <a:spLocks noGrp="1"/>
          </p:cNvSpPr>
          <p:nvPr>
            <p:ph type="sldNum" sz="quarter" idx="12"/>
          </p:nvPr>
        </p:nvSpPr>
        <p:spPr/>
        <p:txBody>
          <a:bodyPr/>
          <a:lstStyle/>
          <a:p>
            <a:fld id="{DA2C159E-F13C-4A85-9A41-E7669D3E0D70}" type="slidenum">
              <a:rPr lang="en-GB" smtClean="0"/>
              <a:pPr/>
              <a:t>52</a:t>
            </a:fld>
            <a:endParaRPr lang="en-GB"/>
          </a:p>
        </p:txBody>
      </p:sp>
      <p:sp>
        <p:nvSpPr>
          <p:cNvPr id="8" name="Footer Placeholder 2">
            <a:extLst>
              <a:ext uri="{FF2B5EF4-FFF2-40B4-BE49-F238E27FC236}">
                <a16:creationId xmlns:a16="http://schemas.microsoft.com/office/drawing/2014/main" id="{0D6CE3C9-49D2-E112-52FB-59B8730F3150}"/>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712328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D9D6DC-B01E-B31D-DA35-1B5BD9F89786}"/>
              </a:ext>
            </a:extLst>
          </p:cNvPr>
          <p:cNvSpPr>
            <a:spLocks noGrp="1"/>
          </p:cNvSpPr>
          <p:nvPr>
            <p:ph type="sldNum" sz="quarter" idx="11"/>
          </p:nvPr>
        </p:nvSpPr>
        <p:spPr/>
        <p:txBody>
          <a:bodyPr/>
          <a:lstStyle/>
          <a:p>
            <a:fld id="{DA2C159E-F13C-4A85-9A41-E7669D3E0D70}" type="slidenum">
              <a:rPr lang="en-GB" smtClean="0"/>
              <a:pPr/>
              <a:t>53</a:t>
            </a:fld>
            <a:endParaRPr lang="en-GB"/>
          </a:p>
        </p:txBody>
      </p:sp>
      <p:sp>
        <p:nvSpPr>
          <p:cNvPr id="3" name="Title 2">
            <a:extLst>
              <a:ext uri="{FF2B5EF4-FFF2-40B4-BE49-F238E27FC236}">
                <a16:creationId xmlns:a16="http://schemas.microsoft.com/office/drawing/2014/main" id="{5BF5870A-B482-DA59-7F93-F6737637FCE1}"/>
              </a:ext>
            </a:extLst>
          </p:cNvPr>
          <p:cNvSpPr>
            <a:spLocks noGrp="1"/>
          </p:cNvSpPr>
          <p:nvPr>
            <p:ph type="title"/>
          </p:nvPr>
        </p:nvSpPr>
        <p:spPr/>
        <p:txBody>
          <a:bodyPr>
            <a:normAutofit/>
          </a:bodyPr>
          <a:lstStyle/>
          <a:p>
            <a:r>
              <a:rPr lang="en-US" sz="3200" dirty="0">
                <a:cs typeface="Arial"/>
              </a:rPr>
              <a:t>Lesson objectives</a:t>
            </a:r>
            <a:endParaRPr lang="en-US" sz="3200" dirty="0"/>
          </a:p>
        </p:txBody>
      </p:sp>
      <p:sp>
        <p:nvSpPr>
          <p:cNvPr id="4" name="Text Placeholder 3">
            <a:extLst>
              <a:ext uri="{FF2B5EF4-FFF2-40B4-BE49-F238E27FC236}">
                <a16:creationId xmlns:a16="http://schemas.microsoft.com/office/drawing/2014/main" id="{08F77701-8D36-2AA1-43D4-3A2B0BDF8CB1}"/>
              </a:ext>
            </a:extLst>
          </p:cNvPr>
          <p:cNvSpPr>
            <a:spLocks noGrp="1"/>
          </p:cNvSpPr>
          <p:nvPr>
            <p:ph type="body" sz="quarter" idx="12"/>
          </p:nvPr>
        </p:nvSpPr>
        <p:spPr/>
        <p:txBody>
          <a:bodyPr vert="horz" lIns="0" tIns="0" rIns="0" bIns="0" rtlCol="0" anchor="t">
            <a:noAutofit/>
          </a:bodyPr>
          <a:lstStyle/>
          <a:p>
            <a:endParaRPr lang="en-US" sz="1200" dirty="0">
              <a:cs typeface="Arial"/>
            </a:endParaRPr>
          </a:p>
          <a:p>
            <a:pPr marL="342900" indent="-342900">
              <a:lnSpc>
                <a:spcPct val="120000"/>
              </a:lnSpc>
              <a:buChar char="•"/>
            </a:pPr>
            <a:r>
              <a:rPr lang="en-US" sz="2400" dirty="0">
                <a:cs typeface="Arial"/>
              </a:rPr>
              <a:t>Identify the purpose of assessment. </a:t>
            </a:r>
          </a:p>
          <a:p>
            <a:pPr marL="342900" indent="-342900">
              <a:lnSpc>
                <a:spcPct val="120000"/>
              </a:lnSpc>
              <a:buChar char="•"/>
            </a:pPr>
            <a:r>
              <a:rPr lang="en-US" sz="2400" dirty="0">
                <a:cs typeface="Arial"/>
              </a:rPr>
              <a:t>Differentiate between summative and formative assessment. </a:t>
            </a:r>
          </a:p>
          <a:p>
            <a:pPr marL="342900" indent="-342900">
              <a:lnSpc>
                <a:spcPct val="120000"/>
              </a:lnSpc>
              <a:buChar char="•"/>
            </a:pPr>
            <a:r>
              <a:rPr lang="en-US" sz="2400" dirty="0">
                <a:cs typeface="Arial"/>
              </a:rPr>
              <a:t>Explain how the OAP cycle forms part of the ‘assessment for learning’.</a:t>
            </a:r>
          </a:p>
          <a:p>
            <a:pPr marL="342900" indent="-342900">
              <a:lnSpc>
                <a:spcPct val="120000"/>
              </a:lnSpc>
              <a:buChar char="•"/>
            </a:pPr>
            <a:r>
              <a:rPr lang="en-US" sz="2400" dirty="0">
                <a:cs typeface="Arial"/>
              </a:rPr>
              <a:t>Identify five key points from your observation on the child's learning and development. </a:t>
            </a:r>
          </a:p>
        </p:txBody>
      </p:sp>
      <p:sp>
        <p:nvSpPr>
          <p:cNvPr id="8" name="Footer Placeholder 2">
            <a:extLst>
              <a:ext uri="{FF2B5EF4-FFF2-40B4-BE49-F238E27FC236}">
                <a16:creationId xmlns:a16="http://schemas.microsoft.com/office/drawing/2014/main" id="{77A36C02-3359-90A0-D825-3AB8EFBDF593}"/>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673863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6307C6-9C74-5DD0-9499-2F74C72CC7DF}"/>
              </a:ext>
            </a:extLst>
          </p:cNvPr>
          <p:cNvSpPr>
            <a:spLocks noGrp="1"/>
          </p:cNvSpPr>
          <p:nvPr>
            <p:ph type="sldNum" sz="quarter" idx="11"/>
          </p:nvPr>
        </p:nvSpPr>
        <p:spPr/>
        <p:txBody>
          <a:bodyPr/>
          <a:lstStyle/>
          <a:p>
            <a:fld id="{DA2C159E-F13C-4A85-9A41-E7669D3E0D70}" type="slidenum">
              <a:rPr lang="en-GB" smtClean="0"/>
              <a:pPr/>
              <a:t>54</a:t>
            </a:fld>
            <a:endParaRPr lang="en-GB"/>
          </a:p>
        </p:txBody>
      </p:sp>
      <p:sp>
        <p:nvSpPr>
          <p:cNvPr id="3" name="Title 2">
            <a:extLst>
              <a:ext uri="{FF2B5EF4-FFF2-40B4-BE49-F238E27FC236}">
                <a16:creationId xmlns:a16="http://schemas.microsoft.com/office/drawing/2014/main" id="{D824ABBA-8213-7EB5-2E52-5BAA6C7F839B}"/>
              </a:ext>
            </a:extLst>
          </p:cNvPr>
          <p:cNvSpPr>
            <a:spLocks noGrp="1"/>
          </p:cNvSpPr>
          <p:nvPr>
            <p:ph type="title"/>
          </p:nvPr>
        </p:nvSpPr>
        <p:spPr/>
        <p:txBody>
          <a:bodyPr>
            <a:normAutofit/>
          </a:bodyPr>
          <a:lstStyle/>
          <a:p>
            <a:r>
              <a:rPr lang="en-US" sz="3200" dirty="0">
                <a:cs typeface="Arial"/>
              </a:rPr>
              <a:t>Glossary of terms </a:t>
            </a:r>
            <a:br>
              <a:rPr lang="en-US" sz="2650" dirty="0">
                <a:cs typeface="Arial"/>
              </a:rPr>
            </a:br>
            <a:endParaRPr lang="en-US" sz="2650" dirty="0">
              <a:cs typeface="Arial"/>
            </a:endParaRPr>
          </a:p>
        </p:txBody>
      </p:sp>
      <p:sp>
        <p:nvSpPr>
          <p:cNvPr id="7" name="Text Placeholder 6">
            <a:extLst>
              <a:ext uri="{FF2B5EF4-FFF2-40B4-BE49-F238E27FC236}">
                <a16:creationId xmlns:a16="http://schemas.microsoft.com/office/drawing/2014/main" id="{94A9DD42-EA17-F596-9EC0-34F984F4730D}"/>
              </a:ext>
            </a:extLst>
          </p:cNvPr>
          <p:cNvSpPr>
            <a:spLocks noGrp="1"/>
          </p:cNvSpPr>
          <p:nvPr>
            <p:ph type="body" sz="quarter" idx="12"/>
          </p:nvPr>
        </p:nvSpPr>
        <p:spPr>
          <a:xfrm>
            <a:off x="599549" y="4305690"/>
            <a:ext cx="10252254" cy="1351533"/>
          </a:xfrm>
        </p:spPr>
        <p:txBody>
          <a:bodyPr vert="horz" lIns="0" tIns="0" rIns="0" bIns="0" rtlCol="0" anchor="t">
            <a:noAutofit/>
          </a:bodyPr>
          <a:lstStyle/>
          <a:p>
            <a:r>
              <a:rPr lang="en-US" sz="2400" dirty="0">
                <a:cs typeface="Arial"/>
              </a:rPr>
              <a:t>What can we remember about assessment? </a:t>
            </a:r>
          </a:p>
          <a:p>
            <a:r>
              <a:rPr lang="en-US" sz="2400" dirty="0">
                <a:cs typeface="Arial"/>
              </a:rPr>
              <a:t>What do we already know? </a:t>
            </a:r>
          </a:p>
          <a:p>
            <a:r>
              <a:rPr lang="en-US" sz="2400" dirty="0">
                <a:cs typeface="Arial"/>
              </a:rPr>
              <a:t>Can you come up with a mnemonic to remember the difference between them?</a:t>
            </a:r>
          </a:p>
        </p:txBody>
      </p:sp>
      <p:sp>
        <p:nvSpPr>
          <p:cNvPr id="8" name="Oval 7">
            <a:extLst>
              <a:ext uri="{FF2B5EF4-FFF2-40B4-BE49-F238E27FC236}">
                <a16:creationId xmlns:a16="http://schemas.microsoft.com/office/drawing/2014/main" id="{6E578B24-4CE6-C935-9CF3-5F2266F2EF7C}"/>
              </a:ext>
            </a:extLst>
          </p:cNvPr>
          <p:cNvSpPr/>
          <p:nvPr/>
        </p:nvSpPr>
        <p:spPr>
          <a:xfrm>
            <a:off x="1066800" y="1203385"/>
            <a:ext cx="4005532" cy="1848928"/>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cs typeface="Arial"/>
              </a:rPr>
              <a:t>Formative assessment </a:t>
            </a:r>
          </a:p>
          <a:p>
            <a:pPr algn="ctr"/>
            <a:r>
              <a:rPr lang="en-US" dirty="0">
                <a:solidFill>
                  <a:schemeClr val="tx1"/>
                </a:solidFill>
                <a:cs typeface="Arial"/>
              </a:rPr>
              <a:t>Write your own definition</a:t>
            </a:r>
          </a:p>
        </p:txBody>
      </p:sp>
      <p:sp>
        <p:nvSpPr>
          <p:cNvPr id="9" name="Oval 8">
            <a:extLst>
              <a:ext uri="{FF2B5EF4-FFF2-40B4-BE49-F238E27FC236}">
                <a16:creationId xmlns:a16="http://schemas.microsoft.com/office/drawing/2014/main" id="{D40C814F-0B3D-13D7-2A32-62C117DB294B}"/>
              </a:ext>
            </a:extLst>
          </p:cNvPr>
          <p:cNvSpPr/>
          <p:nvPr/>
        </p:nvSpPr>
        <p:spPr>
          <a:xfrm>
            <a:off x="6745856" y="1203385"/>
            <a:ext cx="4005532" cy="1848928"/>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cs typeface="Arial"/>
              </a:rPr>
              <a:t>Summative</a:t>
            </a:r>
            <a:endParaRPr lang="en-US" dirty="0">
              <a:solidFill>
                <a:schemeClr val="tx1"/>
              </a:solidFill>
            </a:endParaRPr>
          </a:p>
          <a:p>
            <a:pPr algn="ctr"/>
            <a:r>
              <a:rPr lang="en-US" sz="2400" b="1" dirty="0">
                <a:solidFill>
                  <a:schemeClr val="tx1"/>
                </a:solidFill>
                <a:cs typeface="Arial"/>
              </a:rPr>
              <a:t> assessment </a:t>
            </a:r>
            <a:endParaRPr lang="en-US" dirty="0">
              <a:solidFill>
                <a:schemeClr val="tx1"/>
              </a:solidFill>
            </a:endParaRPr>
          </a:p>
          <a:p>
            <a:pPr algn="ctr"/>
            <a:r>
              <a:rPr lang="en-US" dirty="0">
                <a:solidFill>
                  <a:schemeClr val="tx1"/>
                </a:solidFill>
                <a:cs typeface="Arial"/>
              </a:rPr>
              <a:t>Write your own definition</a:t>
            </a:r>
            <a:r>
              <a:rPr lang="en-US" dirty="0">
                <a:cs typeface="Arial"/>
              </a:rPr>
              <a:t> </a:t>
            </a:r>
          </a:p>
        </p:txBody>
      </p:sp>
      <p:sp>
        <p:nvSpPr>
          <p:cNvPr id="10" name="Footer Placeholder 2">
            <a:extLst>
              <a:ext uri="{FF2B5EF4-FFF2-40B4-BE49-F238E27FC236}">
                <a16:creationId xmlns:a16="http://schemas.microsoft.com/office/drawing/2014/main" id="{9F0F66F8-8516-9C7E-121E-BF4757C91837}"/>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8647375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70D38F-0434-99C1-3D80-9ADCEAE82A2C}"/>
              </a:ext>
            </a:extLst>
          </p:cNvPr>
          <p:cNvSpPr>
            <a:spLocks noGrp="1"/>
          </p:cNvSpPr>
          <p:nvPr>
            <p:ph type="sldNum" sz="quarter" idx="11"/>
          </p:nvPr>
        </p:nvSpPr>
        <p:spPr/>
        <p:txBody>
          <a:bodyPr/>
          <a:lstStyle/>
          <a:p>
            <a:fld id="{DA2C159E-F13C-4A85-9A41-E7669D3E0D70}" type="slidenum">
              <a:rPr lang="en-GB" smtClean="0"/>
              <a:pPr/>
              <a:t>55</a:t>
            </a:fld>
            <a:endParaRPr lang="en-GB"/>
          </a:p>
        </p:txBody>
      </p:sp>
      <p:sp>
        <p:nvSpPr>
          <p:cNvPr id="3" name="Title 2">
            <a:extLst>
              <a:ext uri="{FF2B5EF4-FFF2-40B4-BE49-F238E27FC236}">
                <a16:creationId xmlns:a16="http://schemas.microsoft.com/office/drawing/2014/main" id="{1508AB9E-223E-D37B-9F80-554D3730F3ED}"/>
              </a:ext>
            </a:extLst>
          </p:cNvPr>
          <p:cNvSpPr>
            <a:spLocks noGrp="1"/>
          </p:cNvSpPr>
          <p:nvPr>
            <p:ph type="title"/>
          </p:nvPr>
        </p:nvSpPr>
        <p:spPr/>
        <p:txBody>
          <a:bodyPr>
            <a:normAutofit/>
          </a:bodyPr>
          <a:lstStyle/>
          <a:p>
            <a:r>
              <a:rPr lang="en-US" sz="3200" dirty="0">
                <a:cs typeface="Arial"/>
              </a:rPr>
              <a:t>Assessment of learning (Summative assessment) </a:t>
            </a:r>
            <a:endParaRPr lang="en-US" sz="3200" dirty="0"/>
          </a:p>
        </p:txBody>
      </p:sp>
      <p:sp>
        <p:nvSpPr>
          <p:cNvPr id="4" name="Text Placeholder 3">
            <a:extLst>
              <a:ext uri="{FF2B5EF4-FFF2-40B4-BE49-F238E27FC236}">
                <a16:creationId xmlns:a16="http://schemas.microsoft.com/office/drawing/2014/main" id="{785892B5-D908-3A2F-7E60-C596E910881A}"/>
              </a:ext>
            </a:extLst>
          </p:cNvPr>
          <p:cNvSpPr>
            <a:spLocks noGrp="1"/>
          </p:cNvSpPr>
          <p:nvPr>
            <p:ph type="body" sz="quarter" idx="12"/>
          </p:nvPr>
        </p:nvSpPr>
        <p:spPr>
          <a:xfrm>
            <a:off x="312001" y="1315200"/>
            <a:ext cx="11503084" cy="4802099"/>
          </a:xfrm>
        </p:spPr>
        <p:txBody>
          <a:bodyPr vert="horz" lIns="0" tIns="0" rIns="0" bIns="0" rtlCol="0" anchor="t">
            <a:noAutofit/>
          </a:bodyPr>
          <a:lstStyle/>
          <a:p>
            <a:pPr>
              <a:lnSpc>
                <a:spcPct val="120000"/>
              </a:lnSpc>
            </a:pPr>
            <a:r>
              <a:rPr lang="en-US" sz="2400" dirty="0">
                <a:solidFill>
                  <a:srgbClr val="2E2E2E"/>
                </a:solidFill>
                <a:ea typeface="+mn-lt"/>
                <a:cs typeface="+mn-lt"/>
              </a:rPr>
              <a:t>It evaluates children's learning and it usually marked against some standard or benchmark. Therefore, it is a </a:t>
            </a:r>
            <a:r>
              <a:rPr lang="en-US" sz="2400" b="1" dirty="0">
                <a:solidFill>
                  <a:srgbClr val="2E2E2E"/>
                </a:solidFill>
                <a:ea typeface="+mn-lt"/>
                <a:cs typeface="+mn-lt"/>
              </a:rPr>
              <a:t>summary</a:t>
            </a:r>
            <a:r>
              <a:rPr lang="en-US" sz="2400" dirty="0">
                <a:solidFill>
                  <a:srgbClr val="2E2E2E"/>
                </a:solidFill>
                <a:ea typeface="+mn-lt"/>
                <a:cs typeface="+mn-lt"/>
              </a:rPr>
              <a:t> of learning.</a:t>
            </a:r>
          </a:p>
          <a:p>
            <a:pPr>
              <a:lnSpc>
                <a:spcPct val="120000"/>
              </a:lnSpc>
            </a:pPr>
            <a:endParaRPr lang="en-US" sz="2400" dirty="0">
              <a:solidFill>
                <a:srgbClr val="2E2E2E"/>
              </a:solidFill>
              <a:cs typeface="Arial"/>
            </a:endParaRPr>
          </a:p>
          <a:p>
            <a:pPr>
              <a:lnSpc>
                <a:spcPct val="120000"/>
              </a:lnSpc>
            </a:pPr>
            <a:r>
              <a:rPr lang="en-US" sz="2400" dirty="0">
                <a:solidFill>
                  <a:srgbClr val="2E2E2E"/>
                </a:solidFill>
                <a:cs typeface="Arial"/>
              </a:rPr>
              <a:t>It </a:t>
            </a:r>
            <a:r>
              <a:rPr lang="en-US" sz="2400" b="1" dirty="0">
                <a:solidFill>
                  <a:srgbClr val="2E2E2E"/>
                </a:solidFill>
                <a:cs typeface="Arial"/>
              </a:rPr>
              <a:t>sums</a:t>
            </a:r>
            <a:r>
              <a:rPr lang="en-US" sz="2400" dirty="0">
                <a:solidFill>
                  <a:srgbClr val="2E2E2E"/>
                </a:solidFill>
                <a:cs typeface="Arial"/>
              </a:rPr>
              <a:t> up what a child has achieved at a particular point in time, which is related to learning aims or the curricula. It might be used for tracking progress and cohort data. </a:t>
            </a:r>
          </a:p>
          <a:p>
            <a:pPr>
              <a:lnSpc>
                <a:spcPct val="120000"/>
              </a:lnSpc>
            </a:pPr>
            <a:endParaRPr lang="en-US" sz="2400" dirty="0">
              <a:solidFill>
                <a:srgbClr val="2E2E2E"/>
              </a:solidFill>
              <a:ea typeface="+mn-lt"/>
              <a:cs typeface="+mn-lt"/>
            </a:endParaRPr>
          </a:p>
          <a:p>
            <a:pPr>
              <a:lnSpc>
                <a:spcPct val="120000"/>
              </a:lnSpc>
            </a:pPr>
            <a:r>
              <a:rPr lang="en-US" sz="2400" dirty="0">
                <a:solidFill>
                  <a:srgbClr val="3C3C3B"/>
                </a:solidFill>
                <a:ea typeface="+mn-lt"/>
                <a:cs typeface="+mn-lt"/>
              </a:rPr>
              <a:t>There may be an assessment at the end of a topic, at the end of a term or half-term, at the end of a year or, as in the case of the national curriculum tests, at the end of a key stage.</a:t>
            </a:r>
            <a:endParaRPr lang="en-US" sz="1200" dirty="0">
              <a:solidFill>
                <a:srgbClr val="3C3C3B"/>
              </a:solidFill>
              <a:cs typeface="Arial"/>
            </a:endParaRPr>
          </a:p>
        </p:txBody>
      </p:sp>
      <p:sp>
        <p:nvSpPr>
          <p:cNvPr id="8" name="Footer Placeholder 2">
            <a:extLst>
              <a:ext uri="{FF2B5EF4-FFF2-40B4-BE49-F238E27FC236}">
                <a16:creationId xmlns:a16="http://schemas.microsoft.com/office/drawing/2014/main" id="{86B9ED5B-008A-148A-B5C9-A781C0DF0157}"/>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6723571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70D38F-0434-99C1-3D80-9ADCEAE82A2C}"/>
              </a:ext>
            </a:extLst>
          </p:cNvPr>
          <p:cNvSpPr>
            <a:spLocks noGrp="1"/>
          </p:cNvSpPr>
          <p:nvPr>
            <p:ph type="sldNum" sz="quarter" idx="11"/>
          </p:nvPr>
        </p:nvSpPr>
        <p:spPr/>
        <p:txBody>
          <a:bodyPr/>
          <a:lstStyle/>
          <a:p>
            <a:fld id="{DA2C159E-F13C-4A85-9A41-E7669D3E0D70}" type="slidenum">
              <a:rPr lang="en-GB" smtClean="0"/>
              <a:pPr/>
              <a:t>56</a:t>
            </a:fld>
            <a:endParaRPr lang="en-GB"/>
          </a:p>
        </p:txBody>
      </p:sp>
      <p:sp>
        <p:nvSpPr>
          <p:cNvPr id="3" name="Title 2">
            <a:extLst>
              <a:ext uri="{FF2B5EF4-FFF2-40B4-BE49-F238E27FC236}">
                <a16:creationId xmlns:a16="http://schemas.microsoft.com/office/drawing/2014/main" id="{1508AB9E-223E-D37B-9F80-554D3730F3ED}"/>
              </a:ext>
            </a:extLst>
          </p:cNvPr>
          <p:cNvSpPr>
            <a:spLocks noGrp="1"/>
          </p:cNvSpPr>
          <p:nvPr>
            <p:ph type="title"/>
          </p:nvPr>
        </p:nvSpPr>
        <p:spPr/>
        <p:txBody>
          <a:bodyPr>
            <a:normAutofit/>
          </a:bodyPr>
          <a:lstStyle/>
          <a:p>
            <a:r>
              <a:rPr lang="en-US" sz="3200" dirty="0">
                <a:cs typeface="Arial"/>
              </a:rPr>
              <a:t>Assessment for learning (Formative assessment) </a:t>
            </a:r>
            <a:endParaRPr lang="en-US" sz="3200" dirty="0"/>
          </a:p>
        </p:txBody>
      </p:sp>
      <p:sp>
        <p:nvSpPr>
          <p:cNvPr id="4" name="Text Placeholder 3">
            <a:extLst>
              <a:ext uri="{FF2B5EF4-FFF2-40B4-BE49-F238E27FC236}">
                <a16:creationId xmlns:a16="http://schemas.microsoft.com/office/drawing/2014/main" id="{785892B5-D908-3A2F-7E60-C596E910881A}"/>
              </a:ext>
            </a:extLst>
          </p:cNvPr>
          <p:cNvSpPr>
            <a:spLocks noGrp="1"/>
          </p:cNvSpPr>
          <p:nvPr>
            <p:ph type="body" sz="quarter" idx="12"/>
          </p:nvPr>
        </p:nvSpPr>
        <p:spPr>
          <a:xfrm>
            <a:off x="225737" y="883880"/>
            <a:ext cx="11503084" cy="4701458"/>
          </a:xfrm>
        </p:spPr>
        <p:txBody>
          <a:bodyPr vert="horz" lIns="0" tIns="0" rIns="0" bIns="0" rtlCol="0" anchor="t">
            <a:noAutofit/>
          </a:bodyPr>
          <a:lstStyle/>
          <a:p>
            <a:endParaRPr lang="en-US" sz="1200" dirty="0">
              <a:solidFill>
                <a:srgbClr val="111111"/>
              </a:solidFill>
              <a:ea typeface="+mn-lt"/>
              <a:cs typeface="+mn-lt"/>
            </a:endParaRPr>
          </a:p>
          <a:p>
            <a:pPr>
              <a:lnSpc>
                <a:spcPct val="120000"/>
              </a:lnSpc>
            </a:pPr>
            <a:r>
              <a:rPr lang="en-US" sz="2400" dirty="0">
                <a:solidFill>
                  <a:srgbClr val="111111"/>
                </a:solidFill>
                <a:cs typeface="Arial"/>
              </a:rPr>
              <a:t>Formative assessment takes place on a day-to-day basis during the learning. </a:t>
            </a:r>
            <a:endParaRPr lang="en-US" sz="1200" dirty="0">
              <a:solidFill>
                <a:srgbClr val="111111"/>
              </a:solidFill>
              <a:cs typeface="Arial"/>
            </a:endParaRPr>
          </a:p>
          <a:p>
            <a:pPr>
              <a:lnSpc>
                <a:spcPct val="120000"/>
              </a:lnSpc>
            </a:pPr>
            <a:endParaRPr lang="en-US" sz="2400" dirty="0">
              <a:solidFill>
                <a:srgbClr val="111111"/>
              </a:solidFill>
              <a:cs typeface="Arial"/>
            </a:endParaRPr>
          </a:p>
          <a:p>
            <a:pPr>
              <a:lnSpc>
                <a:spcPct val="120000"/>
              </a:lnSpc>
            </a:pPr>
            <a:r>
              <a:rPr lang="en-US" sz="2400" dirty="0">
                <a:solidFill>
                  <a:srgbClr val="111111"/>
                </a:solidFill>
                <a:cs typeface="Arial"/>
              </a:rPr>
              <a:t>It is continuous process, and it is a way of monitoring and evaluating children’s knowledge and understanding as they learn </a:t>
            </a:r>
            <a:endParaRPr lang="en-US" sz="1200" dirty="0">
              <a:solidFill>
                <a:srgbClr val="111111"/>
              </a:solidFill>
              <a:cs typeface="Arial"/>
            </a:endParaRPr>
          </a:p>
          <a:p>
            <a:pPr>
              <a:lnSpc>
                <a:spcPct val="120000"/>
              </a:lnSpc>
            </a:pPr>
            <a:endParaRPr lang="en-US" sz="2400" dirty="0">
              <a:solidFill>
                <a:srgbClr val="111111"/>
              </a:solidFill>
              <a:cs typeface="Arial"/>
            </a:endParaRPr>
          </a:p>
          <a:p>
            <a:pPr>
              <a:lnSpc>
                <a:spcPct val="120000"/>
              </a:lnSpc>
            </a:pPr>
            <a:r>
              <a:rPr lang="en-US" sz="2400" dirty="0">
                <a:solidFill>
                  <a:srgbClr val="111111"/>
                </a:solidFill>
                <a:cs typeface="Arial"/>
              </a:rPr>
              <a:t>It can support practitioners to modify their teaching practice where necessary if the children are finding the tasks too easy or difficult. Practitioners can also adapt their practice or use the assessment to plan for next steps to guide and support their learning. </a:t>
            </a:r>
          </a:p>
          <a:p>
            <a:endParaRPr lang="en-US" sz="2400" dirty="0">
              <a:solidFill>
                <a:srgbClr val="000000"/>
              </a:solidFill>
              <a:cs typeface="Arial"/>
            </a:endParaRPr>
          </a:p>
        </p:txBody>
      </p:sp>
      <p:sp>
        <p:nvSpPr>
          <p:cNvPr id="8" name="Footer Placeholder 2">
            <a:extLst>
              <a:ext uri="{FF2B5EF4-FFF2-40B4-BE49-F238E27FC236}">
                <a16:creationId xmlns:a16="http://schemas.microsoft.com/office/drawing/2014/main" id="{9857A40D-5C45-FB9D-8297-EEEB4BDB1304}"/>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4326538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0DA0C-6BBB-F3E6-5DFD-E1B10D4960BF}"/>
              </a:ext>
            </a:extLst>
          </p:cNvPr>
          <p:cNvSpPr>
            <a:spLocks noGrp="1"/>
          </p:cNvSpPr>
          <p:nvPr>
            <p:ph type="sldNum" sz="quarter" idx="11"/>
          </p:nvPr>
        </p:nvSpPr>
        <p:spPr/>
        <p:txBody>
          <a:bodyPr/>
          <a:lstStyle/>
          <a:p>
            <a:fld id="{DA2C159E-F13C-4A85-9A41-E7669D3E0D70}" type="slidenum">
              <a:rPr lang="en-GB" smtClean="0"/>
              <a:pPr/>
              <a:t>57</a:t>
            </a:fld>
            <a:endParaRPr lang="en-GB"/>
          </a:p>
        </p:txBody>
      </p:sp>
      <p:sp>
        <p:nvSpPr>
          <p:cNvPr id="3" name="Title 2">
            <a:extLst>
              <a:ext uri="{FF2B5EF4-FFF2-40B4-BE49-F238E27FC236}">
                <a16:creationId xmlns:a16="http://schemas.microsoft.com/office/drawing/2014/main" id="{05D99C56-E96A-D104-5897-DB7B368DE869}"/>
              </a:ext>
            </a:extLst>
          </p:cNvPr>
          <p:cNvSpPr>
            <a:spLocks noGrp="1"/>
          </p:cNvSpPr>
          <p:nvPr>
            <p:ph type="title"/>
          </p:nvPr>
        </p:nvSpPr>
        <p:spPr/>
        <p:txBody>
          <a:bodyPr>
            <a:normAutofit/>
          </a:bodyPr>
          <a:lstStyle/>
          <a:p>
            <a:r>
              <a:rPr lang="en-US" sz="3200" dirty="0">
                <a:cs typeface="Arial"/>
              </a:rPr>
              <a:t>Tasks:</a:t>
            </a:r>
            <a:endParaRPr lang="en-US" sz="3200" dirty="0"/>
          </a:p>
        </p:txBody>
      </p:sp>
      <p:sp>
        <p:nvSpPr>
          <p:cNvPr id="4" name="Text Placeholder 3">
            <a:extLst>
              <a:ext uri="{FF2B5EF4-FFF2-40B4-BE49-F238E27FC236}">
                <a16:creationId xmlns:a16="http://schemas.microsoft.com/office/drawing/2014/main" id="{16871845-CD46-8868-5E3A-DA5DFB579F18}"/>
              </a:ext>
            </a:extLst>
          </p:cNvPr>
          <p:cNvSpPr>
            <a:spLocks noGrp="1"/>
          </p:cNvSpPr>
          <p:nvPr>
            <p:ph type="body" sz="quarter" idx="12"/>
          </p:nvPr>
        </p:nvSpPr>
        <p:spPr/>
        <p:txBody>
          <a:bodyPr vert="horz" lIns="0" tIns="0" rIns="0" bIns="0" rtlCol="0" anchor="t">
            <a:noAutofit/>
          </a:bodyPr>
          <a:lstStyle/>
          <a:p>
            <a:pPr marL="571500" indent="-571500">
              <a:buChar char="•"/>
            </a:pPr>
            <a:endParaRPr lang="en-US" dirty="0">
              <a:cs typeface="Arial"/>
            </a:endParaRPr>
          </a:p>
          <a:p>
            <a:pPr marL="571500" indent="-571500">
              <a:lnSpc>
                <a:spcPct val="100000"/>
              </a:lnSpc>
              <a:buChar char="•"/>
            </a:pPr>
            <a:r>
              <a:rPr lang="en-US" sz="2400" dirty="0">
                <a:cs typeface="Arial"/>
              </a:rPr>
              <a:t>For two minutes, list as many examples as you can think of, of formative assessment </a:t>
            </a:r>
          </a:p>
          <a:p>
            <a:pPr marL="571500" indent="-571500">
              <a:lnSpc>
                <a:spcPct val="100000"/>
              </a:lnSpc>
              <a:buChar char="•"/>
            </a:pPr>
            <a:endParaRPr lang="en-US" sz="2400" dirty="0">
              <a:cs typeface="Arial"/>
            </a:endParaRPr>
          </a:p>
          <a:p>
            <a:pPr marL="571500" indent="-571500">
              <a:lnSpc>
                <a:spcPct val="100000"/>
              </a:lnSpc>
              <a:buChar char="•"/>
            </a:pPr>
            <a:r>
              <a:rPr lang="en-US" sz="2400" dirty="0">
                <a:cs typeface="Arial"/>
              </a:rPr>
              <a:t>For two minutes, list as many examples as you can think of, of formative assessment </a:t>
            </a:r>
          </a:p>
          <a:p>
            <a:pPr>
              <a:lnSpc>
                <a:spcPct val="100000"/>
              </a:lnSpc>
            </a:pPr>
            <a:endParaRPr lang="en-US" sz="2400" dirty="0">
              <a:cs typeface="Arial"/>
            </a:endParaRPr>
          </a:p>
          <a:p>
            <a:pPr>
              <a:lnSpc>
                <a:spcPct val="100000"/>
              </a:lnSpc>
            </a:pPr>
            <a:r>
              <a:rPr lang="en-US" sz="2400" dirty="0">
                <a:cs typeface="Arial"/>
              </a:rPr>
              <a:t>Is the OAP process an example of formative or summative assessment? Why?</a:t>
            </a:r>
          </a:p>
          <a:p>
            <a:endParaRPr lang="en-US" dirty="0">
              <a:cs typeface="Arial"/>
            </a:endParaRPr>
          </a:p>
          <a:p>
            <a:endParaRPr lang="en-US" dirty="0">
              <a:cs typeface="Arial"/>
            </a:endParaRPr>
          </a:p>
        </p:txBody>
      </p:sp>
      <p:sp>
        <p:nvSpPr>
          <p:cNvPr id="8" name="Footer Placeholder 2">
            <a:extLst>
              <a:ext uri="{FF2B5EF4-FFF2-40B4-BE49-F238E27FC236}">
                <a16:creationId xmlns:a16="http://schemas.microsoft.com/office/drawing/2014/main" id="{49801552-E634-6B1D-2822-9B8A444787CC}"/>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4692585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815F5E-7740-E521-55B0-347CBCF7E80C}"/>
              </a:ext>
            </a:extLst>
          </p:cNvPr>
          <p:cNvSpPr>
            <a:spLocks noGrp="1"/>
          </p:cNvSpPr>
          <p:nvPr>
            <p:ph type="sldNum" sz="quarter" idx="11"/>
          </p:nvPr>
        </p:nvSpPr>
        <p:spPr/>
        <p:txBody>
          <a:bodyPr/>
          <a:lstStyle/>
          <a:p>
            <a:fld id="{DA2C159E-F13C-4A85-9A41-E7669D3E0D70}" type="slidenum">
              <a:rPr lang="en-GB" smtClean="0"/>
              <a:pPr/>
              <a:t>58</a:t>
            </a:fld>
            <a:endParaRPr lang="en-GB"/>
          </a:p>
        </p:txBody>
      </p:sp>
      <p:sp>
        <p:nvSpPr>
          <p:cNvPr id="3" name="Title 2">
            <a:extLst>
              <a:ext uri="{FF2B5EF4-FFF2-40B4-BE49-F238E27FC236}">
                <a16:creationId xmlns:a16="http://schemas.microsoft.com/office/drawing/2014/main" id="{3C21B3AA-EFEC-CF43-2F02-D58AA80277E1}"/>
              </a:ext>
            </a:extLst>
          </p:cNvPr>
          <p:cNvSpPr>
            <a:spLocks noGrp="1"/>
          </p:cNvSpPr>
          <p:nvPr>
            <p:ph type="title"/>
          </p:nvPr>
        </p:nvSpPr>
        <p:spPr/>
        <p:txBody>
          <a:bodyPr>
            <a:normAutofit/>
          </a:bodyPr>
          <a:lstStyle/>
          <a:p>
            <a:r>
              <a:rPr lang="en-US" sz="3200" dirty="0">
                <a:cs typeface="Arial"/>
              </a:rPr>
              <a:t>Observation (Formative assessment) </a:t>
            </a:r>
            <a:endParaRPr lang="en-US" sz="3200" dirty="0"/>
          </a:p>
        </p:txBody>
      </p:sp>
      <p:sp>
        <p:nvSpPr>
          <p:cNvPr id="4" name="Text Placeholder 3">
            <a:extLst>
              <a:ext uri="{FF2B5EF4-FFF2-40B4-BE49-F238E27FC236}">
                <a16:creationId xmlns:a16="http://schemas.microsoft.com/office/drawing/2014/main" id="{276799AC-425F-3C37-2C37-64EF48F1B108}"/>
              </a:ext>
            </a:extLst>
          </p:cNvPr>
          <p:cNvSpPr>
            <a:spLocks noGrp="1"/>
          </p:cNvSpPr>
          <p:nvPr>
            <p:ph type="body" sz="quarter" idx="12"/>
          </p:nvPr>
        </p:nvSpPr>
        <p:spPr/>
        <p:txBody>
          <a:bodyPr vert="horz" lIns="0" tIns="0" rIns="0" bIns="0" rtlCol="0" anchor="t">
            <a:noAutofit/>
          </a:bodyPr>
          <a:lstStyle/>
          <a:p>
            <a:pPr>
              <a:lnSpc>
                <a:spcPct val="120000"/>
              </a:lnSpc>
            </a:pPr>
            <a:r>
              <a:rPr lang="en-US" sz="2400" dirty="0">
                <a:cs typeface="Arial"/>
              </a:rPr>
              <a:t>Observation is formative assessment as it informs you about the child’s learning and development during the learning process, and it is continuous. You can use your observations to assess, adapt and plan next steps for the child</a:t>
            </a:r>
            <a:r>
              <a:rPr lang="en-US" dirty="0">
                <a:cs typeface="Arial"/>
              </a:rPr>
              <a:t>. </a:t>
            </a:r>
          </a:p>
          <a:p>
            <a:endParaRPr lang="en-US" dirty="0">
              <a:cs typeface="Arial"/>
            </a:endParaRPr>
          </a:p>
          <a:p>
            <a:endParaRPr lang="en-US" dirty="0">
              <a:cs typeface="Arial"/>
            </a:endParaRPr>
          </a:p>
        </p:txBody>
      </p:sp>
      <p:sp>
        <p:nvSpPr>
          <p:cNvPr id="9" name="Footer Placeholder 2">
            <a:extLst>
              <a:ext uri="{FF2B5EF4-FFF2-40B4-BE49-F238E27FC236}">
                <a16:creationId xmlns:a16="http://schemas.microsoft.com/office/drawing/2014/main" id="{E9BEE5C9-6EB9-2374-DB7A-AD1F7C31C308}"/>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pic>
        <p:nvPicPr>
          <p:cNvPr id="5" name="Picture 4">
            <a:extLst>
              <a:ext uri="{FF2B5EF4-FFF2-40B4-BE49-F238E27FC236}">
                <a16:creationId xmlns:a16="http://schemas.microsoft.com/office/drawing/2014/main" id="{AF0F3FD7-BABE-D9E2-CDC4-CB9E294714CC}"/>
              </a:ext>
            </a:extLst>
          </p:cNvPr>
          <p:cNvPicPr>
            <a:picLocks noChangeAspect="1"/>
          </p:cNvPicPr>
          <p:nvPr/>
        </p:nvPicPr>
        <p:blipFill>
          <a:blip r:embed="rId2"/>
          <a:stretch>
            <a:fillRect/>
          </a:stretch>
        </p:blipFill>
        <p:spPr>
          <a:xfrm>
            <a:off x="6741225" y="3300850"/>
            <a:ext cx="3819276" cy="2816449"/>
          </a:xfrm>
          <a:prstGeom prst="rect">
            <a:avLst/>
          </a:prstGeom>
        </p:spPr>
      </p:pic>
    </p:spTree>
    <p:extLst>
      <p:ext uri="{BB962C8B-B14F-4D97-AF65-F5344CB8AC3E}">
        <p14:creationId xmlns:p14="http://schemas.microsoft.com/office/powerpoint/2010/main" val="10672233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472742-3D33-6F9C-7AC9-EDC2921A9816}"/>
              </a:ext>
            </a:extLst>
          </p:cNvPr>
          <p:cNvSpPr>
            <a:spLocks noGrp="1"/>
          </p:cNvSpPr>
          <p:nvPr>
            <p:ph type="title"/>
          </p:nvPr>
        </p:nvSpPr>
        <p:spPr>
          <a:xfrm>
            <a:off x="310601" y="333201"/>
            <a:ext cx="11250084" cy="656057"/>
          </a:xfrm>
        </p:spPr>
        <p:txBody>
          <a:bodyPr anchor="t">
            <a:normAutofit/>
          </a:bodyPr>
          <a:lstStyle/>
          <a:p>
            <a:r>
              <a:rPr lang="en-US" sz="3200" dirty="0"/>
              <a:t>What does your observation tell you</a:t>
            </a:r>
            <a:r>
              <a:rPr lang="en-US" dirty="0"/>
              <a:t>?</a:t>
            </a:r>
          </a:p>
        </p:txBody>
      </p:sp>
      <p:sp>
        <p:nvSpPr>
          <p:cNvPr id="4" name="Text Placeholder 3">
            <a:extLst>
              <a:ext uri="{FF2B5EF4-FFF2-40B4-BE49-F238E27FC236}">
                <a16:creationId xmlns:a16="http://schemas.microsoft.com/office/drawing/2014/main" id="{11176519-B39C-2306-C112-C064FC93FCA7}"/>
              </a:ext>
            </a:extLst>
          </p:cNvPr>
          <p:cNvSpPr>
            <a:spLocks noGrp="1"/>
          </p:cNvSpPr>
          <p:nvPr>
            <p:ph type="body" sz="quarter" idx="13"/>
          </p:nvPr>
        </p:nvSpPr>
        <p:spPr>
          <a:xfrm>
            <a:off x="311151" y="1753377"/>
            <a:ext cx="5741398" cy="4555944"/>
          </a:xfrm>
        </p:spPr>
        <p:txBody>
          <a:bodyPr vert="horz" lIns="0" tIns="0" rIns="0" bIns="0" rtlCol="0" anchor="t">
            <a:noAutofit/>
          </a:bodyPr>
          <a:lstStyle/>
          <a:p>
            <a:pPr>
              <a:lnSpc>
                <a:spcPct val="130000"/>
              </a:lnSpc>
              <a:spcAft>
                <a:spcPts val="600"/>
              </a:spcAft>
            </a:pPr>
            <a:r>
              <a:rPr lang="en-US" sz="2000" b="0" dirty="0"/>
              <a:t>Task:</a:t>
            </a:r>
          </a:p>
          <a:p>
            <a:pPr>
              <a:lnSpc>
                <a:spcPct val="130000"/>
              </a:lnSpc>
              <a:spcAft>
                <a:spcPts val="600"/>
              </a:spcAft>
            </a:pPr>
            <a:r>
              <a:rPr lang="en-US" sz="2000" b="0" dirty="0"/>
              <a:t>Read your observations. </a:t>
            </a:r>
            <a:endParaRPr lang="en-US" sz="2000" b="0" dirty="0">
              <a:cs typeface="Arial"/>
            </a:endParaRPr>
          </a:p>
          <a:p>
            <a:pPr>
              <a:lnSpc>
                <a:spcPct val="130000"/>
              </a:lnSpc>
              <a:spcAft>
                <a:spcPts val="600"/>
              </a:spcAft>
            </a:pPr>
            <a:r>
              <a:rPr lang="en-US" sz="2000" b="0" dirty="0"/>
              <a:t>In section A of your OAP workbook, can you list three to five things your observation tells you about the child’s learning and development? For example, does it tell you what the child can do? What skills are the child showing in your observation? Any needs? Any interests? Any patterns? How do you know this? Does it link to an area of learning in the EYFS? </a:t>
            </a:r>
            <a:endParaRPr lang="en-US" sz="2000" b="0" dirty="0">
              <a:cs typeface="Arial"/>
            </a:endParaRPr>
          </a:p>
        </p:txBody>
      </p:sp>
      <p:sp>
        <p:nvSpPr>
          <p:cNvPr id="2" name="Slide Number Placeholder 1">
            <a:extLst>
              <a:ext uri="{FF2B5EF4-FFF2-40B4-BE49-F238E27FC236}">
                <a16:creationId xmlns:a16="http://schemas.microsoft.com/office/drawing/2014/main" id="{AACD3D06-216F-DA7A-6B84-9E6119F84EDC}"/>
              </a:ext>
            </a:extLst>
          </p:cNvPr>
          <p:cNvSpPr>
            <a:spLocks noGrp="1"/>
          </p:cNvSpPr>
          <p:nvPr>
            <p:ph type="sldNum" sz="quarter" idx="11"/>
          </p:nvPr>
        </p:nvSpPr>
        <p:spPr>
          <a:xfrm>
            <a:off x="10608501" y="6356351"/>
            <a:ext cx="1212619" cy="365125"/>
          </a:xfrm>
        </p:spPr>
        <p:txBody>
          <a:bodyPr anchor="t">
            <a:normAutofit/>
          </a:bodyPr>
          <a:lstStyle/>
          <a:p>
            <a:pPr>
              <a:spcAft>
                <a:spcPts val="600"/>
              </a:spcAft>
            </a:pPr>
            <a:fld id="{DA2C159E-F13C-4A85-9A41-E7669D3E0D70}" type="slidenum">
              <a:rPr lang="en-GB" smtClean="0"/>
              <a:pPr>
                <a:spcAft>
                  <a:spcPts val="600"/>
                </a:spcAft>
              </a:pPr>
              <a:t>59</a:t>
            </a:fld>
            <a:endParaRPr lang="en-GB"/>
          </a:p>
        </p:txBody>
      </p:sp>
      <p:sp>
        <p:nvSpPr>
          <p:cNvPr id="9" name="Footer Placeholder 2">
            <a:extLst>
              <a:ext uri="{FF2B5EF4-FFF2-40B4-BE49-F238E27FC236}">
                <a16:creationId xmlns:a16="http://schemas.microsoft.com/office/drawing/2014/main" id="{8261DD99-202A-85CF-C7D6-2D2D04C1D29E}"/>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pic>
        <p:nvPicPr>
          <p:cNvPr id="5" name="Picture 4">
            <a:extLst>
              <a:ext uri="{FF2B5EF4-FFF2-40B4-BE49-F238E27FC236}">
                <a16:creationId xmlns:a16="http://schemas.microsoft.com/office/drawing/2014/main" id="{3969029D-324E-ECBC-9117-E089F5B8DAEF}"/>
              </a:ext>
            </a:extLst>
          </p:cNvPr>
          <p:cNvPicPr>
            <a:picLocks noChangeAspect="1"/>
          </p:cNvPicPr>
          <p:nvPr/>
        </p:nvPicPr>
        <p:blipFill>
          <a:blip r:embed="rId2"/>
          <a:stretch>
            <a:fillRect/>
          </a:stretch>
        </p:blipFill>
        <p:spPr>
          <a:xfrm>
            <a:off x="6445760" y="2145399"/>
            <a:ext cx="5114925" cy="3771900"/>
          </a:xfrm>
          <a:prstGeom prst="rect">
            <a:avLst/>
          </a:prstGeom>
        </p:spPr>
      </p:pic>
    </p:spTree>
    <p:extLst>
      <p:ext uri="{BB962C8B-B14F-4D97-AF65-F5344CB8AC3E}">
        <p14:creationId xmlns:p14="http://schemas.microsoft.com/office/powerpoint/2010/main" val="640039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150BD-4231-EB15-A92E-9C0B0FDE6A1A}"/>
              </a:ext>
            </a:extLst>
          </p:cNvPr>
          <p:cNvSpPr>
            <a:spLocks noGrp="1"/>
          </p:cNvSpPr>
          <p:nvPr>
            <p:ph type="title"/>
          </p:nvPr>
        </p:nvSpPr>
        <p:spPr>
          <a:xfrm>
            <a:off x="623586" y="698817"/>
            <a:ext cx="10992936" cy="932567"/>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GB" sz="3200" dirty="0">
                <a:cs typeface="Arial"/>
              </a:rPr>
              <a:t>The OAP cycle </a:t>
            </a:r>
            <a:endParaRPr lang="en-GB" sz="3200" dirty="0"/>
          </a:p>
        </p:txBody>
      </p:sp>
      <p:sp>
        <p:nvSpPr>
          <p:cNvPr id="5" name="Slide Number Placeholder 4">
            <a:extLst>
              <a:ext uri="{FF2B5EF4-FFF2-40B4-BE49-F238E27FC236}">
                <a16:creationId xmlns:a16="http://schemas.microsoft.com/office/drawing/2014/main" id="{0A953ABD-AFED-A903-6CB7-FCBB7605D652}"/>
              </a:ext>
            </a:extLst>
          </p:cNvPr>
          <p:cNvSpPr>
            <a:spLocks noGrp="1"/>
          </p:cNvSpPr>
          <p:nvPr>
            <p:ph type="sldNum" sz="quarter" idx="11"/>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r"/>
            <a:fld id="{DA2C159E-F13C-4A85-9A41-E7669D3E0D70}" type="slidenum">
              <a:rPr lang="en-GB" sz="900" smtClean="0"/>
              <a:pPr algn="r"/>
              <a:t>6</a:t>
            </a:fld>
            <a:endParaRPr lang="en-GB" sz="900"/>
          </a:p>
        </p:txBody>
      </p:sp>
      <p:grpSp>
        <p:nvGrpSpPr>
          <p:cNvPr id="7" name="Group 6">
            <a:extLst>
              <a:ext uri="{FF2B5EF4-FFF2-40B4-BE49-F238E27FC236}">
                <a16:creationId xmlns:a16="http://schemas.microsoft.com/office/drawing/2014/main" id="{1072A348-BF92-8D0B-24F2-6FFC996C1EF1}"/>
              </a:ext>
            </a:extLst>
          </p:cNvPr>
          <p:cNvGrpSpPr/>
          <p:nvPr/>
        </p:nvGrpSpPr>
        <p:grpSpPr>
          <a:xfrm>
            <a:off x="2077134" y="1478270"/>
            <a:ext cx="9392248" cy="4878082"/>
            <a:chOff x="4896046" y="3045712"/>
            <a:chExt cx="6520664" cy="3498677"/>
          </a:xfrm>
        </p:grpSpPr>
        <p:sp>
          <p:nvSpPr>
            <p:cNvPr id="8" name="Oval 7">
              <a:extLst>
                <a:ext uri="{FF2B5EF4-FFF2-40B4-BE49-F238E27FC236}">
                  <a16:creationId xmlns:a16="http://schemas.microsoft.com/office/drawing/2014/main" id="{648736BF-F98D-F92C-54B5-A45CE9660117}"/>
                </a:ext>
              </a:extLst>
            </p:cNvPr>
            <p:cNvSpPr>
              <a:spLocks noChangeArrowheads="1"/>
            </p:cNvSpPr>
            <p:nvPr/>
          </p:nvSpPr>
          <p:spPr bwMode="auto">
            <a:xfrm>
              <a:off x="7126484" y="3668055"/>
              <a:ext cx="1296987" cy="1295400"/>
            </a:xfrm>
            <a:prstGeom prst="ellipse">
              <a:avLst/>
            </a:prstGeom>
            <a:solidFill>
              <a:schemeClr val="accent1"/>
            </a:solidFill>
            <a:ln w="9525">
              <a:solidFill>
                <a:schemeClr val="tx1"/>
              </a:solidFill>
              <a:round/>
              <a:headEnd/>
              <a:tailEnd/>
            </a:ln>
          </p:spPr>
          <p:txBody>
            <a:bodyPr wrap="none" lIns="121920" tIns="60960" rIns="121920" bIns="6096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spcBef>
                  <a:spcPct val="0"/>
                </a:spcBef>
              </a:pPr>
              <a:r>
                <a:rPr lang="en-GB" altLang="en-US" sz="3200" b="1">
                  <a:latin typeface="Arial"/>
                  <a:cs typeface="Arial"/>
                </a:rPr>
                <a:t>The </a:t>
              </a:r>
            </a:p>
            <a:p>
              <a:pPr algn="ctr" eaLnBrk="1" hangingPunct="1">
                <a:spcBef>
                  <a:spcPct val="0"/>
                </a:spcBef>
                <a:buFontTx/>
                <a:buNone/>
              </a:pPr>
              <a:r>
                <a:rPr lang="en-GB" altLang="en-US" sz="3200" b="1">
                  <a:latin typeface="Arial"/>
                  <a:cs typeface="Arial"/>
                </a:rPr>
                <a:t>child</a:t>
              </a:r>
            </a:p>
          </p:txBody>
        </p:sp>
        <p:sp>
          <p:nvSpPr>
            <p:cNvPr id="9" name="AutoShape 6">
              <a:extLst>
                <a:ext uri="{FF2B5EF4-FFF2-40B4-BE49-F238E27FC236}">
                  <a16:creationId xmlns:a16="http://schemas.microsoft.com/office/drawing/2014/main" id="{27C0C1A0-F056-E16A-D3FF-9DE1A11126FE}"/>
                </a:ext>
              </a:extLst>
            </p:cNvPr>
            <p:cNvSpPr>
              <a:spLocks noChangeArrowheads="1"/>
            </p:cNvSpPr>
            <p:nvPr/>
          </p:nvSpPr>
          <p:spPr bwMode="auto">
            <a:xfrm rot="1646577">
              <a:off x="7222442" y="3045712"/>
              <a:ext cx="1366837" cy="57626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sz="3200"/>
            </a:p>
          </p:txBody>
        </p:sp>
        <p:sp>
          <p:nvSpPr>
            <p:cNvPr id="10" name="AutoShape 7">
              <a:extLst>
                <a:ext uri="{FF2B5EF4-FFF2-40B4-BE49-F238E27FC236}">
                  <a16:creationId xmlns:a16="http://schemas.microsoft.com/office/drawing/2014/main" id="{0E5246F7-F46D-0DBC-60B3-EAFE7E83629A}"/>
                </a:ext>
              </a:extLst>
            </p:cNvPr>
            <p:cNvSpPr>
              <a:spLocks noChangeArrowheads="1"/>
            </p:cNvSpPr>
            <p:nvPr/>
          </p:nvSpPr>
          <p:spPr bwMode="auto">
            <a:xfrm rot="8273630">
              <a:off x="7924174" y="4714782"/>
              <a:ext cx="1366837" cy="57626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sz="3200"/>
            </a:p>
          </p:txBody>
        </p:sp>
        <p:sp>
          <p:nvSpPr>
            <p:cNvPr id="11" name="AutoShape 8">
              <a:extLst>
                <a:ext uri="{FF2B5EF4-FFF2-40B4-BE49-F238E27FC236}">
                  <a16:creationId xmlns:a16="http://schemas.microsoft.com/office/drawing/2014/main" id="{2FBB4D3A-DC2E-D88D-658C-C429F3952A85}"/>
                </a:ext>
              </a:extLst>
            </p:cNvPr>
            <p:cNvSpPr>
              <a:spLocks noChangeArrowheads="1"/>
            </p:cNvSpPr>
            <p:nvPr/>
          </p:nvSpPr>
          <p:spPr bwMode="auto">
            <a:xfrm rot="14999681">
              <a:off x="5983573" y="4465730"/>
              <a:ext cx="1366838" cy="576263"/>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sz="3200"/>
            </a:p>
          </p:txBody>
        </p:sp>
        <p:sp>
          <p:nvSpPr>
            <p:cNvPr id="12" name="AutoShape 9">
              <a:extLst>
                <a:ext uri="{FF2B5EF4-FFF2-40B4-BE49-F238E27FC236}">
                  <a16:creationId xmlns:a16="http://schemas.microsoft.com/office/drawing/2014/main" id="{B09275DF-6171-DCBB-05FB-54ED21A20842}"/>
                </a:ext>
              </a:extLst>
            </p:cNvPr>
            <p:cNvSpPr>
              <a:spLocks noChangeArrowheads="1"/>
            </p:cNvSpPr>
            <p:nvPr/>
          </p:nvSpPr>
          <p:spPr bwMode="auto">
            <a:xfrm>
              <a:off x="9145784" y="3381771"/>
              <a:ext cx="2270926" cy="1063052"/>
            </a:xfrm>
            <a:prstGeom prst="roundRect">
              <a:avLst>
                <a:gd name="adj" fmla="val 16667"/>
              </a:avLst>
            </a:prstGeom>
            <a:solidFill>
              <a:schemeClr val="accent1">
                <a:alpha val="50195"/>
              </a:schemeClr>
            </a:solidFill>
            <a:ln w="9525">
              <a:solidFill>
                <a:schemeClr val="tx1"/>
              </a:solidFill>
              <a:round/>
              <a:headEnd/>
              <a:tailEnd/>
            </a:ln>
          </p:spPr>
          <p:txBody>
            <a:bodyPr wrap="none" lIns="121920" tIns="60960" rIns="121920" bIns="6096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eaLnBrk="1" hangingPunct="1">
                <a:spcBef>
                  <a:spcPct val="0"/>
                </a:spcBef>
                <a:buFontTx/>
                <a:buNone/>
              </a:pPr>
              <a:r>
                <a:rPr lang="en-GB" altLang="en-US" sz="3200" b="1">
                  <a:latin typeface="Arial"/>
                  <a:cs typeface="Arial"/>
                </a:rPr>
                <a:t>1.</a:t>
              </a:r>
              <a:r>
                <a:rPr lang="en-GB" altLang="en-US" sz="3200" b="1">
                  <a:latin typeface="Comic Sans MS"/>
                </a:rPr>
                <a:t> </a:t>
              </a:r>
              <a:r>
                <a:rPr lang="en-GB" altLang="en-US" sz="3200" b="1">
                  <a:latin typeface="Arial"/>
                  <a:cs typeface="Arial"/>
                </a:rPr>
                <a:t>Observation</a:t>
              </a:r>
            </a:p>
            <a:p>
              <a:pPr algn="ctr">
                <a:spcBef>
                  <a:spcPct val="0"/>
                </a:spcBef>
              </a:pPr>
              <a:r>
                <a:rPr lang="en-GB" altLang="en-US" sz="2133">
                  <a:latin typeface="Arial"/>
                  <a:cs typeface="Arial"/>
                </a:rPr>
                <a:t>Describe: look, listen and </a:t>
              </a:r>
            </a:p>
            <a:p>
              <a:pPr algn="ctr" eaLnBrk="1" hangingPunct="1">
                <a:spcBef>
                  <a:spcPct val="0"/>
                </a:spcBef>
                <a:buFontTx/>
                <a:buNone/>
              </a:pPr>
              <a:r>
                <a:rPr lang="en-GB" altLang="en-US" sz="2133">
                  <a:latin typeface="Arial"/>
                  <a:cs typeface="Arial"/>
                </a:rPr>
                <a:t>note</a:t>
              </a:r>
            </a:p>
          </p:txBody>
        </p:sp>
        <p:sp>
          <p:nvSpPr>
            <p:cNvPr id="13" name="AutoShape 10">
              <a:extLst>
                <a:ext uri="{FF2B5EF4-FFF2-40B4-BE49-F238E27FC236}">
                  <a16:creationId xmlns:a16="http://schemas.microsoft.com/office/drawing/2014/main" id="{8A352CA0-B353-665B-7D74-CCA92A843195}"/>
                </a:ext>
              </a:extLst>
            </p:cNvPr>
            <p:cNvSpPr>
              <a:spLocks noChangeArrowheads="1"/>
            </p:cNvSpPr>
            <p:nvPr/>
          </p:nvSpPr>
          <p:spPr bwMode="auto">
            <a:xfrm>
              <a:off x="6048571" y="5506380"/>
              <a:ext cx="2061313" cy="1038009"/>
            </a:xfrm>
            <a:prstGeom prst="roundRect">
              <a:avLst>
                <a:gd name="adj" fmla="val 16667"/>
              </a:avLst>
            </a:prstGeom>
            <a:solidFill>
              <a:schemeClr val="accent1">
                <a:alpha val="50195"/>
              </a:schemeClr>
            </a:solidFill>
            <a:ln w="9525">
              <a:solidFill>
                <a:schemeClr val="tx1"/>
              </a:solidFill>
              <a:round/>
              <a:headEnd/>
              <a:tailEnd/>
            </a:ln>
          </p:spPr>
          <p:txBody>
            <a:bodyPr wrap="none" lIns="121920" tIns="60960" rIns="121920" bIns="6096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eaLnBrk="1" hangingPunct="1">
                <a:spcBef>
                  <a:spcPct val="0"/>
                </a:spcBef>
                <a:buFontTx/>
                <a:buNone/>
              </a:pPr>
              <a:r>
                <a:rPr lang="en-GB" altLang="en-US" sz="3200" b="1" dirty="0">
                  <a:latin typeface="Arial"/>
                  <a:cs typeface="Arial"/>
                </a:rPr>
                <a:t>2. </a:t>
              </a:r>
              <a:r>
                <a:rPr lang="en-GB" altLang="en-US" sz="3200" b="1" dirty="0">
                  <a:latin typeface="Arial"/>
                  <a:cs typeface="Calibri"/>
                </a:rPr>
                <a:t>Assessment</a:t>
              </a:r>
              <a:endParaRPr lang="en-GB" altLang="en-US" sz="3200" dirty="0">
                <a:latin typeface="Arial"/>
                <a:cs typeface="Calibri"/>
              </a:endParaRPr>
            </a:p>
            <a:p>
              <a:pPr algn="ctr">
                <a:spcBef>
                  <a:spcPct val="0"/>
                </a:spcBef>
              </a:pPr>
              <a:r>
                <a:rPr lang="en-GB" altLang="en-US" sz="2133" dirty="0">
                  <a:latin typeface="Arial"/>
                  <a:cs typeface="Calibri"/>
                </a:rPr>
                <a:t>Analyse </a:t>
              </a:r>
              <a:r>
                <a:rPr lang="en-GB" altLang="en-US" sz="2133" dirty="0">
                  <a:latin typeface="Arial"/>
                  <a:cs typeface="Arial"/>
                </a:rPr>
                <a:t>observations</a:t>
              </a:r>
            </a:p>
            <a:p>
              <a:pPr algn="ctr" eaLnBrk="1" hangingPunct="1">
                <a:spcBef>
                  <a:spcPct val="0"/>
                </a:spcBef>
                <a:buFontTx/>
                <a:buNone/>
              </a:pPr>
              <a:r>
                <a:rPr lang="en-GB" altLang="en-US" sz="2133" dirty="0">
                  <a:latin typeface="Arial"/>
                  <a:cs typeface="Calibri"/>
                </a:rPr>
                <a:t>and decide</a:t>
              </a:r>
            </a:p>
          </p:txBody>
        </p:sp>
        <p:sp>
          <p:nvSpPr>
            <p:cNvPr id="14" name="AutoShape 11">
              <a:extLst>
                <a:ext uri="{FF2B5EF4-FFF2-40B4-BE49-F238E27FC236}">
                  <a16:creationId xmlns:a16="http://schemas.microsoft.com/office/drawing/2014/main" id="{DB3717C9-8A9A-DDDF-C07C-11248510DB31}"/>
                </a:ext>
              </a:extLst>
            </p:cNvPr>
            <p:cNvSpPr>
              <a:spLocks noChangeArrowheads="1"/>
            </p:cNvSpPr>
            <p:nvPr/>
          </p:nvSpPr>
          <p:spPr bwMode="auto">
            <a:xfrm>
              <a:off x="4896046" y="3155529"/>
              <a:ext cx="1871663" cy="895113"/>
            </a:xfrm>
            <a:prstGeom prst="roundRect">
              <a:avLst>
                <a:gd name="adj" fmla="val 16667"/>
              </a:avLst>
            </a:prstGeom>
            <a:solidFill>
              <a:schemeClr val="accent1">
                <a:alpha val="50195"/>
              </a:schemeClr>
            </a:solidFill>
            <a:ln w="9525">
              <a:solidFill>
                <a:schemeClr val="tx1"/>
              </a:solidFill>
              <a:round/>
              <a:headEnd/>
              <a:tailEnd/>
            </a:ln>
          </p:spPr>
          <p:txBody>
            <a:bodyPr wrap="none" lIns="121920" tIns="60960" rIns="121920" bIns="6096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eaLnBrk="1" hangingPunct="1">
                <a:spcBef>
                  <a:spcPct val="0"/>
                </a:spcBef>
                <a:buFontTx/>
                <a:buNone/>
              </a:pPr>
              <a:r>
                <a:rPr lang="en-GB" altLang="en-US" sz="3200" b="1" dirty="0">
                  <a:latin typeface="Arial"/>
                  <a:cs typeface="Arial"/>
                </a:rPr>
                <a:t>3. Planning</a:t>
              </a:r>
            </a:p>
            <a:p>
              <a:pPr algn="ctr" eaLnBrk="1" hangingPunct="1">
                <a:spcBef>
                  <a:spcPct val="0"/>
                </a:spcBef>
                <a:buFontTx/>
                <a:buNone/>
              </a:pPr>
              <a:r>
                <a:rPr lang="en-GB" altLang="en-US" sz="2133" dirty="0">
                  <a:latin typeface="Arial"/>
                  <a:cs typeface="Arial"/>
                </a:rPr>
                <a:t>What next?</a:t>
              </a:r>
            </a:p>
          </p:txBody>
        </p:sp>
      </p:grpSp>
      <p:sp>
        <p:nvSpPr>
          <p:cNvPr id="15" name="Footer Placeholder 2">
            <a:extLst>
              <a:ext uri="{FF2B5EF4-FFF2-40B4-BE49-F238E27FC236}">
                <a16:creationId xmlns:a16="http://schemas.microsoft.com/office/drawing/2014/main" id="{281D133A-345E-9B9A-A1E4-268F48D20429}"/>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410503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BEBD2-5F95-3B6B-264E-3011E05FB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1A49DC-1258-1A3C-3B87-E7E325B00FD0}"/>
              </a:ext>
            </a:extLst>
          </p:cNvPr>
          <p:cNvSpPr>
            <a:spLocks noGrp="1"/>
          </p:cNvSpPr>
          <p:nvPr>
            <p:ph type="ctr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cs typeface="Arial"/>
              </a:rPr>
              <a:t>05 – Using the Birth to Five Matters Framework</a:t>
            </a:r>
          </a:p>
        </p:txBody>
      </p:sp>
      <p:sp>
        <p:nvSpPr>
          <p:cNvPr id="3" name="Subtitle 2">
            <a:extLst>
              <a:ext uri="{FF2B5EF4-FFF2-40B4-BE49-F238E27FC236}">
                <a16:creationId xmlns:a16="http://schemas.microsoft.com/office/drawing/2014/main" id="{A5241D1F-4099-8604-8E81-62D6CA7E8866}"/>
              </a:ext>
            </a:extLst>
          </p:cNvPr>
          <p:cNvSpPr>
            <a:spLocks noGrp="1"/>
          </p:cNvSpPr>
          <p:nvPr>
            <p:ph type="subTitle"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a:p>
            <a:r>
              <a:rPr lang="en-US">
                <a:cs typeface="Arial"/>
              </a:rPr>
              <a:t>OAP Cycle Review </a:t>
            </a:r>
            <a:endParaRPr lang="en-US"/>
          </a:p>
        </p:txBody>
      </p:sp>
    </p:spTree>
    <p:extLst>
      <p:ext uri="{BB962C8B-B14F-4D97-AF65-F5344CB8AC3E}">
        <p14:creationId xmlns:p14="http://schemas.microsoft.com/office/powerpoint/2010/main" val="12331129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15677A-9428-25CB-E94B-460F631F2324}"/>
              </a:ext>
            </a:extLst>
          </p:cNvPr>
          <p:cNvSpPr>
            <a:spLocks noGrp="1"/>
          </p:cNvSpPr>
          <p:nvPr>
            <p:ph type="sldNum" sz="quarter" idx="11"/>
          </p:nvPr>
        </p:nvSpPr>
        <p:spPr/>
        <p:txBody>
          <a:bodyPr/>
          <a:lstStyle/>
          <a:p>
            <a:fld id="{DA2C159E-F13C-4A85-9A41-E7669D3E0D70}" type="slidenum">
              <a:rPr lang="en-GB" smtClean="0"/>
              <a:pPr/>
              <a:t>61</a:t>
            </a:fld>
            <a:endParaRPr lang="en-GB"/>
          </a:p>
        </p:txBody>
      </p:sp>
      <p:sp>
        <p:nvSpPr>
          <p:cNvPr id="3" name="Title 2">
            <a:extLst>
              <a:ext uri="{FF2B5EF4-FFF2-40B4-BE49-F238E27FC236}">
                <a16:creationId xmlns:a16="http://schemas.microsoft.com/office/drawing/2014/main" id="{4F083B74-772E-19CE-22AB-0A3DD594310A}"/>
              </a:ext>
            </a:extLst>
          </p:cNvPr>
          <p:cNvSpPr>
            <a:spLocks noGrp="1"/>
          </p:cNvSpPr>
          <p:nvPr>
            <p:ph type="title"/>
          </p:nvPr>
        </p:nvSpPr>
        <p:spPr>
          <a:xfrm>
            <a:off x="238714" y="505730"/>
            <a:ext cx="11250084" cy="932567"/>
          </a:xfrm>
        </p:spPr>
        <p:txBody>
          <a:bodyPr>
            <a:normAutofit/>
          </a:bodyPr>
          <a:lstStyle/>
          <a:p>
            <a:r>
              <a:rPr lang="en-US" sz="3200" dirty="0">
                <a:cs typeface="Arial"/>
              </a:rPr>
              <a:t>Lesson objectives </a:t>
            </a:r>
          </a:p>
        </p:txBody>
      </p:sp>
      <p:sp>
        <p:nvSpPr>
          <p:cNvPr id="4" name="Text Placeholder 3">
            <a:extLst>
              <a:ext uri="{FF2B5EF4-FFF2-40B4-BE49-F238E27FC236}">
                <a16:creationId xmlns:a16="http://schemas.microsoft.com/office/drawing/2014/main" id="{046E34E5-BDD5-680D-A314-82CEF0D93CE0}"/>
              </a:ext>
            </a:extLst>
          </p:cNvPr>
          <p:cNvSpPr>
            <a:spLocks noGrp="1"/>
          </p:cNvSpPr>
          <p:nvPr>
            <p:ph type="body" sz="quarter" idx="12"/>
          </p:nvPr>
        </p:nvSpPr>
        <p:spPr/>
        <p:txBody>
          <a:bodyPr vert="horz" lIns="0" tIns="0" rIns="0" bIns="0" rtlCol="0" anchor="t">
            <a:noAutofit/>
          </a:bodyPr>
          <a:lstStyle/>
          <a:p>
            <a:pPr>
              <a:lnSpc>
                <a:spcPct val="100000"/>
              </a:lnSpc>
            </a:pPr>
            <a:r>
              <a:rPr lang="en-US" sz="2400" dirty="0">
                <a:cs typeface="Arial"/>
              </a:rPr>
              <a:t>Recall three things you have learnt about your child or George from your observation record. </a:t>
            </a:r>
          </a:p>
          <a:p>
            <a:pPr>
              <a:lnSpc>
                <a:spcPct val="100000"/>
              </a:lnSpc>
            </a:pPr>
            <a:endParaRPr lang="en-US" sz="2400" dirty="0">
              <a:cs typeface="Arial"/>
            </a:endParaRPr>
          </a:p>
          <a:p>
            <a:pPr>
              <a:lnSpc>
                <a:spcPct val="100000"/>
              </a:lnSpc>
            </a:pPr>
            <a:r>
              <a:rPr lang="en-US" sz="2400" dirty="0">
                <a:cs typeface="Arial"/>
              </a:rPr>
              <a:t>Identify the correct range in the Birth to Five Matters for your observation child. </a:t>
            </a:r>
          </a:p>
          <a:p>
            <a:pPr>
              <a:lnSpc>
                <a:spcPct val="100000"/>
              </a:lnSpc>
            </a:pPr>
            <a:endParaRPr lang="en-US" sz="2400" dirty="0">
              <a:cs typeface="Arial"/>
            </a:endParaRPr>
          </a:p>
          <a:p>
            <a:pPr>
              <a:lnSpc>
                <a:spcPct val="100000"/>
              </a:lnSpc>
            </a:pPr>
            <a:r>
              <a:rPr lang="en-US" sz="2400" dirty="0">
                <a:cs typeface="Arial"/>
              </a:rPr>
              <a:t>Create a mind map outlining expected milestones for your observation child. </a:t>
            </a:r>
          </a:p>
          <a:p>
            <a:endParaRPr lang="en-US" dirty="0">
              <a:cs typeface="Arial"/>
            </a:endParaRPr>
          </a:p>
          <a:p>
            <a:endParaRPr lang="en-US" dirty="0">
              <a:cs typeface="Arial"/>
            </a:endParaRPr>
          </a:p>
          <a:p>
            <a:endParaRPr lang="en-US" dirty="0">
              <a:cs typeface="Arial"/>
            </a:endParaRPr>
          </a:p>
        </p:txBody>
      </p:sp>
      <p:sp>
        <p:nvSpPr>
          <p:cNvPr id="8" name="Footer Placeholder 2">
            <a:extLst>
              <a:ext uri="{FF2B5EF4-FFF2-40B4-BE49-F238E27FC236}">
                <a16:creationId xmlns:a16="http://schemas.microsoft.com/office/drawing/2014/main" id="{0A89A069-35B8-B061-0A38-142809243335}"/>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7458316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6269C5-D53E-B3E9-F6CF-3B39F63DDADF}"/>
              </a:ext>
            </a:extLst>
          </p:cNvPr>
          <p:cNvSpPr>
            <a:spLocks noGrp="1"/>
          </p:cNvSpPr>
          <p:nvPr>
            <p:ph type="sldNum" sz="quarter" idx="11"/>
          </p:nvPr>
        </p:nvSpPr>
        <p:spPr/>
        <p:txBody>
          <a:bodyPr/>
          <a:lstStyle/>
          <a:p>
            <a:fld id="{DA2C159E-F13C-4A85-9A41-E7669D3E0D70}" type="slidenum">
              <a:rPr lang="en-GB" smtClean="0"/>
              <a:pPr/>
              <a:t>62</a:t>
            </a:fld>
            <a:endParaRPr lang="en-GB"/>
          </a:p>
        </p:txBody>
      </p:sp>
      <p:sp>
        <p:nvSpPr>
          <p:cNvPr id="3" name="Title 2">
            <a:extLst>
              <a:ext uri="{FF2B5EF4-FFF2-40B4-BE49-F238E27FC236}">
                <a16:creationId xmlns:a16="http://schemas.microsoft.com/office/drawing/2014/main" id="{A81DCBFB-6B05-D69A-9755-74A4C9468764}"/>
              </a:ext>
            </a:extLst>
          </p:cNvPr>
          <p:cNvSpPr>
            <a:spLocks noGrp="1"/>
          </p:cNvSpPr>
          <p:nvPr>
            <p:ph type="title"/>
          </p:nvPr>
        </p:nvSpPr>
        <p:spPr>
          <a:xfrm>
            <a:off x="238714" y="318824"/>
            <a:ext cx="11135066" cy="1780831"/>
          </a:xfrm>
        </p:spPr>
        <p:txBody>
          <a:bodyPr>
            <a:normAutofit/>
          </a:bodyPr>
          <a:lstStyle/>
          <a:p>
            <a:pPr>
              <a:lnSpc>
                <a:spcPct val="150000"/>
              </a:lnSpc>
            </a:pPr>
            <a:r>
              <a:rPr lang="en-US" sz="3200" dirty="0">
                <a:cs typeface="Arial"/>
              </a:rPr>
              <a:t>Initial thoughts... </a:t>
            </a:r>
            <a:br>
              <a:rPr lang="en-US" sz="3200" dirty="0">
                <a:cs typeface="Arial"/>
              </a:rPr>
            </a:br>
            <a:r>
              <a:rPr lang="en-US" sz="3200" dirty="0">
                <a:cs typeface="Arial"/>
              </a:rPr>
              <a:t>What do we already know about Birth to Five Matters? </a:t>
            </a:r>
          </a:p>
        </p:txBody>
      </p:sp>
      <p:sp>
        <p:nvSpPr>
          <p:cNvPr id="4" name="Text Placeholder 3">
            <a:extLst>
              <a:ext uri="{FF2B5EF4-FFF2-40B4-BE49-F238E27FC236}">
                <a16:creationId xmlns:a16="http://schemas.microsoft.com/office/drawing/2014/main" id="{6A968260-08BA-02AA-592D-5679DA15F96B}"/>
              </a:ext>
            </a:extLst>
          </p:cNvPr>
          <p:cNvSpPr>
            <a:spLocks noGrp="1"/>
          </p:cNvSpPr>
          <p:nvPr>
            <p:ph type="body" sz="quarter" idx="12"/>
          </p:nvPr>
        </p:nvSpPr>
        <p:spPr>
          <a:xfrm>
            <a:off x="728944" y="2522897"/>
            <a:ext cx="7578066" cy="2976175"/>
          </a:xfrm>
        </p:spPr>
        <p:txBody>
          <a:bodyPr vert="horz" lIns="0" tIns="0" rIns="0" bIns="0" rtlCol="0" anchor="t">
            <a:noAutofit/>
          </a:bodyPr>
          <a:lstStyle/>
          <a:p>
            <a:pPr>
              <a:lnSpc>
                <a:spcPct val="120000"/>
              </a:lnSpc>
            </a:pPr>
            <a:r>
              <a:rPr lang="en-US" sz="2400" dirty="0">
                <a:cs typeface="Arial"/>
              </a:rPr>
              <a:t>You will have five minutes to write down what you know about the early years curriculum and the Birth to Five Matters. What are they, and how do they inform our practice</a:t>
            </a:r>
            <a:r>
              <a:rPr lang="en-US" dirty="0">
                <a:cs typeface="Arial"/>
              </a:rPr>
              <a:t>? </a:t>
            </a:r>
          </a:p>
        </p:txBody>
      </p:sp>
      <p:sp>
        <p:nvSpPr>
          <p:cNvPr id="9" name="Footer Placeholder 2">
            <a:extLst>
              <a:ext uri="{FF2B5EF4-FFF2-40B4-BE49-F238E27FC236}">
                <a16:creationId xmlns:a16="http://schemas.microsoft.com/office/drawing/2014/main" id="{A741436C-297F-5D91-456A-7019DA58BC36}"/>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pic>
        <p:nvPicPr>
          <p:cNvPr id="5" name="Picture 4">
            <a:extLst>
              <a:ext uri="{FF2B5EF4-FFF2-40B4-BE49-F238E27FC236}">
                <a16:creationId xmlns:a16="http://schemas.microsoft.com/office/drawing/2014/main" id="{6A518C4C-34D8-EE1E-82C5-2A1DB15B97DC}"/>
              </a:ext>
            </a:extLst>
          </p:cNvPr>
          <p:cNvPicPr>
            <a:picLocks noChangeAspect="1"/>
          </p:cNvPicPr>
          <p:nvPr/>
        </p:nvPicPr>
        <p:blipFill>
          <a:blip r:embed="rId2"/>
          <a:stretch>
            <a:fillRect/>
          </a:stretch>
        </p:blipFill>
        <p:spPr>
          <a:xfrm>
            <a:off x="8402296" y="2120408"/>
            <a:ext cx="3060760" cy="380730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5655616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08FAE9-7164-5393-14DA-BF6285FC82A3}"/>
              </a:ext>
            </a:extLst>
          </p:cNvPr>
          <p:cNvSpPr>
            <a:spLocks noGrp="1"/>
          </p:cNvSpPr>
          <p:nvPr>
            <p:ph type="sldNum" sz="quarter" idx="12"/>
          </p:nvPr>
        </p:nvSpPr>
        <p:spPr>
          <a:xfrm>
            <a:off x="10608501" y="6356351"/>
            <a:ext cx="1212619" cy="365125"/>
          </a:xfrm>
        </p:spPr>
        <p:txBody>
          <a:bodyPr anchor="t">
            <a:normAutofit/>
          </a:bodyPr>
          <a:lstStyle/>
          <a:p>
            <a:pPr>
              <a:spcAft>
                <a:spcPts val="600"/>
              </a:spcAft>
            </a:pPr>
            <a:fld id="{DA2C159E-F13C-4A85-9A41-E7669D3E0D70}" type="slidenum">
              <a:rPr lang="en-GB" smtClean="0">
                <a:solidFill>
                  <a:prstClr val="black">
                    <a:tint val="75000"/>
                  </a:prstClr>
                </a:solidFill>
              </a:rPr>
              <a:pPr>
                <a:spcAft>
                  <a:spcPts val="600"/>
                </a:spcAft>
              </a:pPr>
              <a:t>63</a:t>
            </a:fld>
            <a:endParaRPr lang="en-GB">
              <a:solidFill>
                <a:prstClr val="black">
                  <a:tint val="75000"/>
                </a:prstClr>
              </a:solidFill>
            </a:endParaRPr>
          </a:p>
        </p:txBody>
      </p:sp>
      <p:sp>
        <p:nvSpPr>
          <p:cNvPr id="3" name="Title 2">
            <a:extLst>
              <a:ext uri="{FF2B5EF4-FFF2-40B4-BE49-F238E27FC236}">
                <a16:creationId xmlns:a16="http://schemas.microsoft.com/office/drawing/2014/main" id="{83BD46CD-AB65-D212-E0BC-7CE85227173D}"/>
              </a:ext>
            </a:extLst>
          </p:cNvPr>
          <p:cNvSpPr>
            <a:spLocks noGrp="1"/>
          </p:cNvSpPr>
          <p:nvPr>
            <p:ph type="title"/>
          </p:nvPr>
        </p:nvSpPr>
        <p:spPr>
          <a:xfrm>
            <a:off x="336126" y="274639"/>
            <a:ext cx="11231457" cy="1143000"/>
          </a:xfrm>
        </p:spPr>
        <p:txBody>
          <a:bodyPr anchor="ctr">
            <a:normAutofit/>
          </a:bodyPr>
          <a:lstStyle/>
          <a:p>
            <a:r>
              <a:rPr lang="en-US" sz="3200" dirty="0"/>
              <a:t>Early Years Foundation Stage (EYFS, 2023) </a:t>
            </a:r>
          </a:p>
        </p:txBody>
      </p:sp>
      <p:graphicFrame>
        <p:nvGraphicFramePr>
          <p:cNvPr id="8" name="Table 7">
            <a:extLst>
              <a:ext uri="{FF2B5EF4-FFF2-40B4-BE49-F238E27FC236}">
                <a16:creationId xmlns:a16="http://schemas.microsoft.com/office/drawing/2014/main" id="{5B767D0B-44B9-F02A-9C7C-8BE4B6462D10}"/>
              </a:ext>
            </a:extLst>
          </p:cNvPr>
          <p:cNvGraphicFramePr>
            <a:graphicFrameLocks noGrp="1"/>
          </p:cNvGraphicFramePr>
          <p:nvPr>
            <p:extLst>
              <p:ext uri="{D42A27DB-BD31-4B8C-83A1-F6EECF244321}">
                <p14:modId xmlns:p14="http://schemas.microsoft.com/office/powerpoint/2010/main" val="1032602057"/>
              </p:ext>
            </p:extLst>
          </p:nvPr>
        </p:nvGraphicFramePr>
        <p:xfrm>
          <a:off x="1524000" y="1621585"/>
          <a:ext cx="10058401" cy="4224430"/>
        </p:xfrm>
        <a:graphic>
          <a:graphicData uri="http://schemas.openxmlformats.org/drawingml/2006/table">
            <a:tbl>
              <a:tblPr firstRow="1" bandRow="1" bandCol="1">
                <a:noFill/>
                <a:tableStyleId>{5C22544A-7EE6-4342-B048-85BDC9FD1C3A}</a:tableStyleId>
              </a:tblPr>
              <a:tblGrid>
                <a:gridCol w="4739195">
                  <a:extLst>
                    <a:ext uri="{9D8B030D-6E8A-4147-A177-3AD203B41FA5}">
                      <a16:colId xmlns:a16="http://schemas.microsoft.com/office/drawing/2014/main" val="1097875614"/>
                    </a:ext>
                  </a:extLst>
                </a:gridCol>
                <a:gridCol w="5319206">
                  <a:extLst>
                    <a:ext uri="{9D8B030D-6E8A-4147-A177-3AD203B41FA5}">
                      <a16:colId xmlns:a16="http://schemas.microsoft.com/office/drawing/2014/main" val="2992725440"/>
                    </a:ext>
                  </a:extLst>
                </a:gridCol>
              </a:tblGrid>
              <a:tr h="648304">
                <a:tc>
                  <a:txBody>
                    <a:bodyPr/>
                    <a:lstStyle/>
                    <a:p>
                      <a:r>
                        <a:rPr lang="en-US" sz="2400" b="1" cap="none" spc="0" dirty="0">
                          <a:solidFill>
                            <a:schemeClr val="tx1"/>
                          </a:solidFill>
                        </a:rPr>
                        <a:t>Four principles </a:t>
                      </a:r>
                    </a:p>
                  </a:txBody>
                  <a:tcPr marL="156848" marR="156848" marT="109793" marB="109793">
                    <a:lnL w="12700" cmpd="sng">
                      <a:solidFill>
                        <a:schemeClr val="tx1"/>
                      </a:solidFill>
                    </a:lnL>
                    <a:lnR w="12700" cmpd="sng">
                      <a:solidFill>
                        <a:schemeClr val="tx1"/>
                      </a:solidFill>
                    </a:lnR>
                    <a:lnT w="12700" cap="flat" cmpd="sng" algn="ctr">
                      <a:solidFill>
                        <a:schemeClr val="tx1"/>
                      </a:solidFill>
                      <a:prstDash val="solid"/>
                    </a:lnT>
                    <a:lnB w="12700" cmpd="sng">
                      <a:solidFill>
                        <a:schemeClr val="tx1"/>
                      </a:solidFill>
                    </a:lnB>
                    <a:solidFill>
                      <a:srgbClr val="00B0F0"/>
                    </a:solidFill>
                  </a:tcPr>
                </a:tc>
                <a:tc>
                  <a:txBody>
                    <a:bodyPr/>
                    <a:lstStyle/>
                    <a:p>
                      <a:r>
                        <a:rPr lang="en-US" sz="2400" b="1" cap="none" spc="0" dirty="0">
                          <a:solidFill>
                            <a:schemeClr val="tx1"/>
                          </a:solidFill>
                        </a:rPr>
                        <a:t>Areas of learning </a:t>
                      </a:r>
                    </a:p>
                  </a:txBody>
                  <a:tcPr marL="156848" marR="156848" marT="109793" marB="109793">
                    <a:lnL w="12700" cmpd="sng">
                      <a:solidFill>
                        <a:schemeClr val="tx1"/>
                      </a:solidFill>
                    </a:lnL>
                    <a:lnR w="12700" cmpd="sng">
                      <a:noFill/>
                    </a:lnR>
                    <a:lnT w="28575" cap="flat" cmpd="sng" algn="ctr">
                      <a:solidFill>
                        <a:schemeClr val="tx1"/>
                      </a:solidFill>
                      <a:prstDash val="solid"/>
                    </a:lnT>
                    <a:lnB w="38100" cmpd="sng">
                      <a:noFill/>
                    </a:lnB>
                    <a:solidFill>
                      <a:srgbClr val="00B0F0"/>
                    </a:solidFill>
                  </a:tcPr>
                </a:tc>
                <a:extLst>
                  <a:ext uri="{0D108BD9-81ED-4DB2-BD59-A6C34878D82A}">
                    <a16:rowId xmlns:a16="http://schemas.microsoft.com/office/drawing/2014/main" val="3289026688"/>
                  </a:ext>
                </a:extLst>
              </a:tr>
              <a:tr h="3576126">
                <a:tc>
                  <a:txBody>
                    <a:bodyPr/>
                    <a:lstStyle/>
                    <a:p>
                      <a:pPr marL="285750" indent="-285750">
                        <a:buFont typeface="Arial"/>
                        <a:buChar char="•"/>
                      </a:pPr>
                      <a:r>
                        <a:rPr lang="en-US" sz="2400" cap="none" spc="0" dirty="0">
                          <a:solidFill>
                            <a:schemeClr val="tx1"/>
                          </a:solidFill>
                        </a:rPr>
                        <a:t>Enabling environment </a:t>
                      </a:r>
                    </a:p>
                    <a:p>
                      <a:pPr marL="285750" lvl="0" indent="-285750">
                        <a:buFont typeface="Arial"/>
                        <a:buChar char="•"/>
                      </a:pPr>
                      <a:r>
                        <a:rPr lang="en-US" sz="2400" cap="none" spc="0" dirty="0">
                          <a:solidFill>
                            <a:schemeClr val="tx1"/>
                          </a:solidFill>
                        </a:rPr>
                        <a:t>A unique child </a:t>
                      </a:r>
                    </a:p>
                    <a:p>
                      <a:pPr marL="285750" lvl="0" indent="-285750">
                        <a:buFont typeface="Arial"/>
                        <a:buChar char="•"/>
                      </a:pPr>
                      <a:r>
                        <a:rPr lang="en-US" sz="2400" cap="none" spc="0" dirty="0">
                          <a:solidFill>
                            <a:schemeClr val="tx1"/>
                          </a:solidFill>
                        </a:rPr>
                        <a:t>Positive relationships </a:t>
                      </a:r>
                    </a:p>
                    <a:p>
                      <a:pPr marL="285750" lvl="0" indent="-285750">
                        <a:buFont typeface="Arial"/>
                        <a:buChar char="•"/>
                      </a:pPr>
                      <a:r>
                        <a:rPr lang="en-US" sz="2400" cap="none" spc="0" dirty="0">
                          <a:solidFill>
                            <a:schemeClr val="tx1"/>
                          </a:solidFill>
                        </a:rPr>
                        <a:t>Learning and development </a:t>
                      </a:r>
                    </a:p>
                  </a:txBody>
                  <a:tcPr marL="156848" marR="156848" marT="109793" marB="109793">
                    <a:lnL w="28575" cap="flat" cmpd="sng" algn="ctr">
                      <a:noFill/>
                      <a:prstDash val="solid"/>
                    </a:lnL>
                    <a:lnR w="12700" cmpd="sng">
                      <a:noFill/>
                      <a:prstDash val="solid"/>
                    </a:lnR>
                    <a:lnT w="12700" cmpd="sng">
                      <a:solidFill>
                        <a:schemeClr val="tx1"/>
                      </a:solidFill>
                    </a:lnT>
                    <a:lnB w="28575" cap="flat" cmpd="sng" algn="ctr">
                      <a:noFill/>
                      <a:prstDash val="solid"/>
                    </a:lnB>
                    <a:noFill/>
                  </a:tcPr>
                </a:tc>
                <a:tc>
                  <a:txBody>
                    <a:bodyPr/>
                    <a:lstStyle/>
                    <a:p>
                      <a:r>
                        <a:rPr lang="en-US" sz="2400" b="1" u="sng" cap="none" spc="0" dirty="0">
                          <a:solidFill>
                            <a:schemeClr val="tx1"/>
                          </a:solidFill>
                        </a:rPr>
                        <a:t>Prime</a:t>
                      </a:r>
                      <a:r>
                        <a:rPr lang="en-US" sz="2400" b="1" u="none" cap="none" spc="0" dirty="0">
                          <a:solidFill>
                            <a:schemeClr val="tx1"/>
                          </a:solidFill>
                        </a:rPr>
                        <a:t>:</a:t>
                      </a:r>
                    </a:p>
                    <a:p>
                      <a:pPr marL="285750" lvl="0" indent="-285750">
                        <a:buFont typeface="Arial"/>
                        <a:buChar char="•"/>
                      </a:pPr>
                      <a:r>
                        <a:rPr lang="en-US" sz="2400" cap="none" spc="0" dirty="0">
                          <a:solidFill>
                            <a:schemeClr val="tx1"/>
                          </a:solidFill>
                        </a:rPr>
                        <a:t>Personal, social and emotional </a:t>
                      </a:r>
                    </a:p>
                    <a:p>
                      <a:pPr marL="285750" lvl="0" indent="-285750">
                        <a:buFont typeface="Arial"/>
                        <a:buChar char="•"/>
                      </a:pPr>
                      <a:r>
                        <a:rPr lang="en-US" sz="2400" cap="none" spc="0" dirty="0">
                          <a:solidFill>
                            <a:schemeClr val="tx1"/>
                          </a:solidFill>
                        </a:rPr>
                        <a:t>Physical development </a:t>
                      </a:r>
                    </a:p>
                    <a:p>
                      <a:pPr marL="285750" lvl="0" indent="-285750">
                        <a:buFont typeface="Arial"/>
                        <a:buChar char="•"/>
                      </a:pPr>
                      <a:r>
                        <a:rPr lang="en-US" sz="2400" cap="none" spc="0" dirty="0">
                          <a:solidFill>
                            <a:schemeClr val="tx1"/>
                          </a:solidFill>
                        </a:rPr>
                        <a:t>Communication and language </a:t>
                      </a:r>
                    </a:p>
                    <a:p>
                      <a:pPr lvl="0">
                        <a:buNone/>
                      </a:pPr>
                      <a:r>
                        <a:rPr lang="en-US" sz="2400" b="1" u="sng" cap="none" spc="0" dirty="0">
                          <a:solidFill>
                            <a:schemeClr val="tx1"/>
                          </a:solidFill>
                        </a:rPr>
                        <a:t>Specific</a:t>
                      </a:r>
                      <a:r>
                        <a:rPr lang="en-US" sz="2400" b="1" u="none" cap="none" spc="0" dirty="0">
                          <a:solidFill>
                            <a:schemeClr val="tx1"/>
                          </a:solidFill>
                        </a:rPr>
                        <a:t>:</a:t>
                      </a:r>
                    </a:p>
                    <a:p>
                      <a:pPr marL="285750" lvl="0" indent="-285750">
                        <a:buFont typeface="Arial"/>
                        <a:buChar char="•"/>
                      </a:pPr>
                      <a:r>
                        <a:rPr lang="en-US" sz="2400" cap="none" spc="0" dirty="0">
                          <a:solidFill>
                            <a:schemeClr val="tx1"/>
                          </a:solidFill>
                        </a:rPr>
                        <a:t>Literacy </a:t>
                      </a:r>
                    </a:p>
                    <a:p>
                      <a:pPr marL="285750" lvl="0" indent="-285750">
                        <a:buFont typeface="Arial"/>
                        <a:buChar char="•"/>
                      </a:pPr>
                      <a:r>
                        <a:rPr lang="en-US" sz="2400" cap="none" spc="0" dirty="0">
                          <a:solidFill>
                            <a:schemeClr val="tx1"/>
                          </a:solidFill>
                        </a:rPr>
                        <a:t>Mathematics </a:t>
                      </a:r>
                    </a:p>
                    <a:p>
                      <a:pPr marL="285750" lvl="0" indent="-285750">
                        <a:buFont typeface="Arial"/>
                        <a:buChar char="•"/>
                      </a:pPr>
                      <a:r>
                        <a:rPr lang="en-US" sz="2400" cap="none" spc="0" dirty="0">
                          <a:solidFill>
                            <a:schemeClr val="tx1"/>
                          </a:solidFill>
                        </a:rPr>
                        <a:t>Understanding the world </a:t>
                      </a:r>
                    </a:p>
                    <a:p>
                      <a:pPr marL="285750" lvl="0" indent="-285750">
                        <a:buFont typeface="Arial"/>
                        <a:buChar char="•"/>
                      </a:pPr>
                      <a:r>
                        <a:rPr lang="en-US" sz="2400" cap="none" spc="0" dirty="0">
                          <a:solidFill>
                            <a:schemeClr val="tx1"/>
                          </a:solidFill>
                        </a:rPr>
                        <a:t>Expressive arts and design </a:t>
                      </a:r>
                    </a:p>
                  </a:txBody>
                  <a:tcPr marL="156848" marR="156848" marT="109793" marB="109793">
                    <a:lnL w="12700" cmpd="sng">
                      <a:noFill/>
                      <a:prstDash val="solid"/>
                    </a:lnL>
                    <a:lnR w="28575" cap="flat" cmpd="sng" algn="ctr">
                      <a:noFill/>
                      <a:prstDash val="solid"/>
                    </a:lnR>
                    <a:lnT w="38100" cmpd="sng">
                      <a:noFill/>
                    </a:lnT>
                    <a:lnB w="28575" cap="flat" cmpd="sng" algn="ctr">
                      <a:noFill/>
                      <a:prstDash val="solid"/>
                    </a:lnB>
                    <a:noFill/>
                  </a:tcPr>
                </a:tc>
                <a:extLst>
                  <a:ext uri="{0D108BD9-81ED-4DB2-BD59-A6C34878D82A}">
                    <a16:rowId xmlns:a16="http://schemas.microsoft.com/office/drawing/2014/main" val="2398847000"/>
                  </a:ext>
                </a:extLst>
              </a:tr>
            </a:tbl>
          </a:graphicData>
        </a:graphic>
      </p:graphicFrame>
      <p:sp>
        <p:nvSpPr>
          <p:cNvPr id="7" name="Footer Placeholder 2">
            <a:extLst>
              <a:ext uri="{FF2B5EF4-FFF2-40B4-BE49-F238E27FC236}">
                <a16:creationId xmlns:a16="http://schemas.microsoft.com/office/drawing/2014/main" id="{8FD80BDC-28EE-8F6F-52FB-520D6718A368}"/>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4600045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6100F6-7DD4-483C-D7EB-FFB8521D1A29}"/>
              </a:ext>
            </a:extLst>
          </p:cNvPr>
          <p:cNvSpPr>
            <a:spLocks noGrp="1"/>
          </p:cNvSpPr>
          <p:nvPr>
            <p:ph type="sldNum" sz="quarter" idx="11"/>
          </p:nvPr>
        </p:nvSpPr>
        <p:spPr/>
        <p:txBody>
          <a:bodyPr/>
          <a:lstStyle/>
          <a:p>
            <a:fld id="{DA2C159E-F13C-4A85-9A41-E7669D3E0D70}" type="slidenum">
              <a:rPr lang="en-GB" smtClean="0"/>
              <a:pPr/>
              <a:t>64</a:t>
            </a:fld>
            <a:endParaRPr lang="en-GB"/>
          </a:p>
        </p:txBody>
      </p:sp>
      <p:sp>
        <p:nvSpPr>
          <p:cNvPr id="3" name="Title 2">
            <a:extLst>
              <a:ext uri="{FF2B5EF4-FFF2-40B4-BE49-F238E27FC236}">
                <a16:creationId xmlns:a16="http://schemas.microsoft.com/office/drawing/2014/main" id="{7745EB1F-D2DB-9BAC-F8DD-9D22C32642D8}"/>
              </a:ext>
            </a:extLst>
          </p:cNvPr>
          <p:cNvSpPr>
            <a:spLocks noGrp="1"/>
          </p:cNvSpPr>
          <p:nvPr>
            <p:ph type="title"/>
          </p:nvPr>
        </p:nvSpPr>
        <p:spPr/>
        <p:txBody>
          <a:bodyPr>
            <a:normAutofit/>
          </a:bodyPr>
          <a:lstStyle/>
          <a:p>
            <a:r>
              <a:rPr lang="en-US" sz="3200" dirty="0">
                <a:cs typeface="Arial"/>
              </a:rPr>
              <a:t>Using Birth to Five Matters (2021)</a:t>
            </a:r>
            <a:endParaRPr lang="en-US" sz="3200" dirty="0"/>
          </a:p>
        </p:txBody>
      </p:sp>
      <p:sp>
        <p:nvSpPr>
          <p:cNvPr id="4" name="Text Placeholder 3">
            <a:extLst>
              <a:ext uri="{FF2B5EF4-FFF2-40B4-BE49-F238E27FC236}">
                <a16:creationId xmlns:a16="http://schemas.microsoft.com/office/drawing/2014/main" id="{2D819AB1-6D2C-F3B5-83E7-8DB57C4CDFB1}"/>
              </a:ext>
            </a:extLst>
          </p:cNvPr>
          <p:cNvSpPr>
            <a:spLocks noGrp="1"/>
          </p:cNvSpPr>
          <p:nvPr>
            <p:ph type="body" sz="quarter" idx="12"/>
          </p:nvPr>
        </p:nvSpPr>
        <p:spPr>
          <a:xfrm>
            <a:off x="312001" y="1315200"/>
            <a:ext cx="9044556" cy="4830853"/>
          </a:xfrm>
        </p:spPr>
        <p:style>
          <a:lnRef idx="2">
            <a:schemeClr val="accent5"/>
          </a:lnRef>
          <a:fillRef idx="1">
            <a:schemeClr val="lt1"/>
          </a:fillRef>
          <a:effectRef idx="0">
            <a:schemeClr val="accent5"/>
          </a:effectRef>
          <a:fontRef idx="minor">
            <a:schemeClr val="dk1"/>
          </a:fontRef>
        </p:style>
        <p:txBody>
          <a:bodyPr vert="horz" lIns="0" tIns="0" rIns="0" bIns="0" rtlCol="0" anchor="t">
            <a:noAutofit/>
          </a:bodyPr>
          <a:lstStyle/>
          <a:p>
            <a:pPr>
              <a:lnSpc>
                <a:spcPct val="120000"/>
              </a:lnSpc>
            </a:pPr>
            <a:r>
              <a:rPr lang="en-US" sz="2400" b="1" dirty="0">
                <a:cs typeface="Arial"/>
              </a:rPr>
              <a:t>What is it?</a:t>
            </a:r>
          </a:p>
          <a:p>
            <a:pPr>
              <a:lnSpc>
                <a:spcPct val="120000"/>
              </a:lnSpc>
            </a:pPr>
            <a:r>
              <a:rPr lang="en-US" sz="2400" dirty="0">
                <a:ea typeface="+mn-lt"/>
                <a:cs typeface="+mn-lt"/>
              </a:rPr>
              <a:t>The Birth to Five Matters guidance is a resource developed by the Early Years Coalition that helps practitioners to develop an understanding of how children typically develop and learn from birth up to the end of the reception year (aged anywhere up to 71 months). It aims to provide examples of how practitioners and the setting’s environment can support and enhance children's development and learning. The guidance is aimed at preparing children and supporting them in their progress towards all of the statutory EYFS early learning goals.</a:t>
            </a:r>
            <a:endParaRPr lang="en-US" dirty="0">
              <a:cs typeface="Arial"/>
            </a:endParaRPr>
          </a:p>
        </p:txBody>
      </p:sp>
      <p:sp>
        <p:nvSpPr>
          <p:cNvPr id="9" name="Footer Placeholder 2">
            <a:extLst>
              <a:ext uri="{FF2B5EF4-FFF2-40B4-BE49-F238E27FC236}">
                <a16:creationId xmlns:a16="http://schemas.microsoft.com/office/drawing/2014/main" id="{351B8F56-FD70-DB29-2131-2C7BA334C524}"/>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pic>
        <p:nvPicPr>
          <p:cNvPr id="5" name="Picture 4" descr="A close-up of a brochure&#10;&#10;Description automatically generated">
            <a:extLst>
              <a:ext uri="{FF2B5EF4-FFF2-40B4-BE49-F238E27FC236}">
                <a16:creationId xmlns:a16="http://schemas.microsoft.com/office/drawing/2014/main" id="{1CCA7CE4-6BC8-EEBC-82C1-54E58FA84687}"/>
              </a:ext>
            </a:extLst>
          </p:cNvPr>
          <p:cNvPicPr>
            <a:picLocks noChangeAspect="1"/>
          </p:cNvPicPr>
          <p:nvPr/>
        </p:nvPicPr>
        <p:blipFill>
          <a:blip r:embed="rId2"/>
          <a:stretch>
            <a:fillRect/>
          </a:stretch>
        </p:blipFill>
        <p:spPr>
          <a:xfrm>
            <a:off x="9723643" y="256971"/>
            <a:ext cx="2097477" cy="259960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3626435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000" y="332665"/>
            <a:ext cx="10927281" cy="932567"/>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GB" sz="3200" dirty="0"/>
              <a:t>Initial reflection </a:t>
            </a:r>
          </a:p>
        </p:txBody>
      </p:sp>
      <p:sp>
        <p:nvSpPr>
          <p:cNvPr id="4" name="Slide Number Placeholder 3"/>
          <p:cNvSpPr>
            <a:spLocks noGrp="1"/>
          </p:cNvSpPr>
          <p:nvPr>
            <p:ph type="sldNum" sz="quarter" idx="11"/>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r"/>
            <a:fld id="{DA2C159E-F13C-4A85-9A41-E7669D3E0D70}" type="slidenum">
              <a:rPr lang="en-GB" sz="900" smtClean="0"/>
              <a:pPr algn="r"/>
              <a:t>65</a:t>
            </a:fld>
            <a:endParaRPr lang="en-GB" sz="900"/>
          </a:p>
        </p:txBody>
      </p:sp>
      <p:graphicFrame>
        <p:nvGraphicFramePr>
          <p:cNvPr id="8" name="Content Placeholder 2">
            <a:extLst>
              <a:ext uri="{FF2B5EF4-FFF2-40B4-BE49-F238E27FC236}">
                <a16:creationId xmlns:a16="http://schemas.microsoft.com/office/drawing/2014/main" id="{32D46897-124D-83CE-112A-C3E85AEC0276}"/>
              </a:ext>
            </a:extLst>
          </p:cNvPr>
          <p:cNvGraphicFramePr>
            <a:graphicFrameLocks noGrp="1"/>
          </p:cNvGraphicFramePr>
          <p:nvPr>
            <p:ph sz="quarter" idx="13"/>
            <p:extLst>
              <p:ext uri="{D42A27DB-BD31-4B8C-83A1-F6EECF244321}">
                <p14:modId xmlns:p14="http://schemas.microsoft.com/office/powerpoint/2010/main" val="3476766533"/>
              </p:ext>
            </p:extLst>
          </p:nvPr>
        </p:nvGraphicFramePr>
        <p:xfrm>
          <a:off x="1306417" y="1375351"/>
          <a:ext cx="9624684" cy="455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2">
            <a:extLst>
              <a:ext uri="{FF2B5EF4-FFF2-40B4-BE49-F238E27FC236}">
                <a16:creationId xmlns:a16="http://schemas.microsoft.com/office/drawing/2014/main" id="{875FCE73-4196-9346-348B-B2FD302DE8B6}"/>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7936830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E038A7-B7DD-36C2-4F58-1D9B482B635F}"/>
              </a:ext>
            </a:extLst>
          </p:cNvPr>
          <p:cNvSpPr>
            <a:spLocks noGrp="1"/>
          </p:cNvSpPr>
          <p:nvPr>
            <p:ph type="sldNum" sz="quarter" idx="11"/>
          </p:nvPr>
        </p:nvSpPr>
        <p:spPr/>
        <p:txBody>
          <a:bodyPr/>
          <a:lstStyle/>
          <a:p>
            <a:fld id="{DA2C159E-F13C-4A85-9A41-E7669D3E0D70}" type="slidenum">
              <a:rPr lang="en-GB" smtClean="0"/>
              <a:pPr/>
              <a:t>66</a:t>
            </a:fld>
            <a:endParaRPr lang="en-GB"/>
          </a:p>
        </p:txBody>
      </p:sp>
      <p:sp>
        <p:nvSpPr>
          <p:cNvPr id="3" name="Title 2">
            <a:extLst>
              <a:ext uri="{FF2B5EF4-FFF2-40B4-BE49-F238E27FC236}">
                <a16:creationId xmlns:a16="http://schemas.microsoft.com/office/drawing/2014/main" id="{BD064586-1EC4-9F68-1471-9462F597B614}"/>
              </a:ext>
            </a:extLst>
          </p:cNvPr>
          <p:cNvSpPr>
            <a:spLocks noGrp="1"/>
          </p:cNvSpPr>
          <p:nvPr>
            <p:ph type="title"/>
          </p:nvPr>
        </p:nvSpPr>
        <p:spPr/>
        <p:txBody>
          <a:bodyPr>
            <a:normAutofit/>
          </a:bodyPr>
          <a:lstStyle/>
          <a:p>
            <a:r>
              <a:rPr lang="en-US" sz="3200" dirty="0">
                <a:cs typeface="Arial"/>
              </a:rPr>
              <a:t>Using Birth to Five Matters (2021) task: </a:t>
            </a:r>
            <a:endParaRPr lang="en-US" sz="3200" dirty="0"/>
          </a:p>
        </p:txBody>
      </p:sp>
      <p:sp>
        <p:nvSpPr>
          <p:cNvPr id="4" name="Text Placeholder 3">
            <a:extLst>
              <a:ext uri="{FF2B5EF4-FFF2-40B4-BE49-F238E27FC236}">
                <a16:creationId xmlns:a16="http://schemas.microsoft.com/office/drawing/2014/main" id="{CCCB8F37-2E6E-59A9-1B7A-45206254198F}"/>
              </a:ext>
            </a:extLst>
          </p:cNvPr>
          <p:cNvSpPr>
            <a:spLocks noGrp="1"/>
          </p:cNvSpPr>
          <p:nvPr>
            <p:ph type="body" sz="quarter" idx="12"/>
          </p:nvPr>
        </p:nvSpPr>
        <p:spPr>
          <a:xfrm>
            <a:off x="312001" y="1315200"/>
            <a:ext cx="9087689" cy="4615194"/>
          </a:xfrm>
        </p:spPr>
        <p:style>
          <a:lnRef idx="2">
            <a:schemeClr val="accent5"/>
          </a:lnRef>
          <a:fillRef idx="1">
            <a:schemeClr val="lt1"/>
          </a:fillRef>
          <a:effectRef idx="0">
            <a:schemeClr val="accent5"/>
          </a:effectRef>
          <a:fontRef idx="minor">
            <a:schemeClr val="dk1"/>
          </a:fontRef>
        </p:style>
        <p:txBody>
          <a:bodyPr vert="horz" lIns="0" tIns="0" rIns="0" bIns="0" rtlCol="0" anchor="t">
            <a:noAutofit/>
          </a:bodyPr>
          <a:lstStyle/>
          <a:p>
            <a:pPr>
              <a:lnSpc>
                <a:spcPct val="100000"/>
              </a:lnSpc>
            </a:pPr>
            <a:r>
              <a:rPr lang="en-US" sz="2400" b="1" dirty="0">
                <a:cs typeface="Arial"/>
              </a:rPr>
              <a:t>Task: </a:t>
            </a:r>
          </a:p>
          <a:p>
            <a:pPr>
              <a:lnSpc>
                <a:spcPct val="100000"/>
              </a:lnSpc>
            </a:pPr>
            <a:r>
              <a:rPr lang="en-US" sz="2400" dirty="0">
                <a:cs typeface="Arial"/>
              </a:rPr>
              <a:t>Using the contents page, read the section on observation, assessment and planning.</a:t>
            </a:r>
          </a:p>
          <a:p>
            <a:pPr>
              <a:lnSpc>
                <a:spcPct val="100000"/>
              </a:lnSpc>
            </a:pPr>
            <a:endParaRPr lang="en-US" sz="2400" dirty="0">
              <a:cs typeface="Arial"/>
            </a:endParaRPr>
          </a:p>
          <a:p>
            <a:pPr>
              <a:lnSpc>
                <a:spcPct val="100000"/>
              </a:lnSpc>
            </a:pPr>
            <a:r>
              <a:rPr lang="en-US" sz="2400" dirty="0">
                <a:cs typeface="Arial"/>
              </a:rPr>
              <a:t>Then, find the section on how to use the Birth to Five Matters to support development and learning. You will need to find the age ranges key and convert the Birth to Five Matters ranges into years and months. Identify the range your observation child is in.</a:t>
            </a:r>
          </a:p>
          <a:p>
            <a:pPr>
              <a:lnSpc>
                <a:spcPct val="100000"/>
              </a:lnSpc>
            </a:pPr>
            <a:endParaRPr lang="en-US" sz="2400" dirty="0">
              <a:cs typeface="Arial"/>
            </a:endParaRPr>
          </a:p>
          <a:p>
            <a:pPr>
              <a:lnSpc>
                <a:spcPct val="100000"/>
              </a:lnSpc>
            </a:pPr>
            <a:r>
              <a:rPr lang="en-US" sz="2400" i="1" dirty="0">
                <a:cs typeface="Arial"/>
              </a:rPr>
              <a:t>Note: Make a note of the ranges somewhere in your notebook you can easily access, e.g. in your glossary. </a:t>
            </a:r>
          </a:p>
        </p:txBody>
      </p:sp>
      <p:sp>
        <p:nvSpPr>
          <p:cNvPr id="9" name="Footer Placeholder 2">
            <a:extLst>
              <a:ext uri="{FF2B5EF4-FFF2-40B4-BE49-F238E27FC236}">
                <a16:creationId xmlns:a16="http://schemas.microsoft.com/office/drawing/2014/main" id="{C4D78991-168E-A39F-14F7-C01BA889BB2D}"/>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pic>
        <p:nvPicPr>
          <p:cNvPr id="5" name="Picture 4" descr="A close-up of a brochure&#10;&#10;Description automatically generated">
            <a:extLst>
              <a:ext uri="{FF2B5EF4-FFF2-40B4-BE49-F238E27FC236}">
                <a16:creationId xmlns:a16="http://schemas.microsoft.com/office/drawing/2014/main" id="{13410380-A0A5-462B-A099-9BE2B0DA655B}"/>
              </a:ext>
            </a:extLst>
          </p:cNvPr>
          <p:cNvPicPr>
            <a:picLocks noChangeAspect="1"/>
          </p:cNvPicPr>
          <p:nvPr/>
        </p:nvPicPr>
        <p:blipFill>
          <a:blip r:embed="rId2"/>
          <a:stretch>
            <a:fillRect/>
          </a:stretch>
        </p:blipFill>
        <p:spPr>
          <a:xfrm>
            <a:off x="9939303" y="299839"/>
            <a:ext cx="1881817" cy="234081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448762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4B6B46-FA37-F3B8-A4E2-74A185B32CEA}"/>
              </a:ext>
            </a:extLst>
          </p:cNvPr>
          <p:cNvSpPr>
            <a:spLocks noGrp="1"/>
          </p:cNvSpPr>
          <p:nvPr>
            <p:ph type="sldNum" sz="quarter" idx="11"/>
          </p:nvPr>
        </p:nvSpPr>
        <p:spPr/>
        <p:txBody>
          <a:bodyPr/>
          <a:lstStyle/>
          <a:p>
            <a:fld id="{DA2C159E-F13C-4A85-9A41-E7669D3E0D70}" type="slidenum">
              <a:rPr lang="en-GB" smtClean="0"/>
              <a:pPr/>
              <a:t>67</a:t>
            </a:fld>
            <a:endParaRPr lang="en-GB"/>
          </a:p>
        </p:txBody>
      </p:sp>
      <p:sp>
        <p:nvSpPr>
          <p:cNvPr id="3" name="Title 2">
            <a:extLst>
              <a:ext uri="{FF2B5EF4-FFF2-40B4-BE49-F238E27FC236}">
                <a16:creationId xmlns:a16="http://schemas.microsoft.com/office/drawing/2014/main" id="{FD6B0A54-806E-04A1-074E-2C0D60DA7139}"/>
              </a:ext>
            </a:extLst>
          </p:cNvPr>
          <p:cNvSpPr>
            <a:spLocks noGrp="1"/>
          </p:cNvSpPr>
          <p:nvPr>
            <p:ph type="title"/>
          </p:nvPr>
        </p:nvSpPr>
        <p:spPr/>
        <p:txBody>
          <a:bodyPr>
            <a:normAutofit/>
          </a:bodyPr>
          <a:lstStyle/>
          <a:p>
            <a:r>
              <a:rPr lang="en-US" sz="3200" dirty="0">
                <a:cs typeface="Arial"/>
              </a:rPr>
              <a:t>Converting age ranges to years and months </a:t>
            </a:r>
            <a:endParaRPr lang="en-US" sz="3200" dirty="0"/>
          </a:p>
        </p:txBody>
      </p:sp>
      <p:sp>
        <p:nvSpPr>
          <p:cNvPr id="4" name="Text Placeholder 3">
            <a:extLst>
              <a:ext uri="{FF2B5EF4-FFF2-40B4-BE49-F238E27FC236}">
                <a16:creationId xmlns:a16="http://schemas.microsoft.com/office/drawing/2014/main" id="{1BB10B48-BBE4-3BF7-B111-13D9D97671EE}"/>
              </a:ext>
            </a:extLst>
          </p:cNvPr>
          <p:cNvSpPr>
            <a:spLocks noGrp="1"/>
          </p:cNvSpPr>
          <p:nvPr>
            <p:ph type="body" sz="quarter" idx="12"/>
          </p:nvPr>
        </p:nvSpPr>
        <p:spPr>
          <a:xfrm>
            <a:off x="8377699" y="5685917"/>
            <a:ext cx="7621199" cy="1955383"/>
          </a:xfrm>
        </p:spPr>
        <p:txBody>
          <a:bodyPr vert="horz" lIns="0" tIns="0" rIns="0" bIns="0" rtlCol="0" anchor="t">
            <a:noAutofit/>
          </a:bodyPr>
          <a:lstStyle/>
          <a:p>
            <a:r>
              <a:rPr lang="en-US" sz="1400">
                <a:cs typeface="Arial"/>
              </a:rPr>
              <a:t>Birth to Five Matters (2021) p 51</a:t>
            </a:r>
          </a:p>
        </p:txBody>
      </p:sp>
      <p:graphicFrame>
        <p:nvGraphicFramePr>
          <p:cNvPr id="7" name="Table 6">
            <a:extLst>
              <a:ext uri="{FF2B5EF4-FFF2-40B4-BE49-F238E27FC236}">
                <a16:creationId xmlns:a16="http://schemas.microsoft.com/office/drawing/2014/main" id="{B10B7A49-58DC-B33F-B665-8C05AC63E490}"/>
              </a:ext>
            </a:extLst>
          </p:cNvPr>
          <p:cNvGraphicFramePr>
            <a:graphicFrameLocks noGrp="1"/>
          </p:cNvGraphicFramePr>
          <p:nvPr>
            <p:extLst>
              <p:ext uri="{D42A27DB-BD31-4B8C-83A1-F6EECF244321}">
                <p14:modId xmlns:p14="http://schemas.microsoft.com/office/powerpoint/2010/main" val="3894910324"/>
              </p:ext>
            </p:extLst>
          </p:nvPr>
        </p:nvGraphicFramePr>
        <p:xfrm>
          <a:off x="410393" y="849495"/>
          <a:ext cx="7267384" cy="4125996"/>
        </p:xfrm>
        <a:graphic>
          <a:graphicData uri="http://schemas.openxmlformats.org/drawingml/2006/table">
            <a:tbl>
              <a:tblPr firstRow="1" bandRow="1">
                <a:tableStyleId>{5C22544A-7EE6-4342-B048-85BDC9FD1C3A}</a:tableStyleId>
              </a:tblPr>
              <a:tblGrid>
                <a:gridCol w="2304954">
                  <a:extLst>
                    <a:ext uri="{9D8B030D-6E8A-4147-A177-3AD203B41FA5}">
                      <a16:colId xmlns:a16="http://schemas.microsoft.com/office/drawing/2014/main" val="1684153129"/>
                    </a:ext>
                  </a:extLst>
                </a:gridCol>
                <a:gridCol w="4962430">
                  <a:extLst>
                    <a:ext uri="{9D8B030D-6E8A-4147-A177-3AD203B41FA5}">
                      <a16:colId xmlns:a16="http://schemas.microsoft.com/office/drawing/2014/main" val="1243130299"/>
                    </a:ext>
                  </a:extLst>
                </a:gridCol>
              </a:tblGrid>
              <a:tr h="559836">
                <a:tc>
                  <a:txBody>
                    <a:bodyPr/>
                    <a:lstStyle/>
                    <a:p>
                      <a:r>
                        <a:rPr lang="en-US" sz="2400">
                          <a:solidFill>
                            <a:schemeClr val="tx1"/>
                          </a:solidFill>
                        </a:rPr>
                        <a:t>Range </a:t>
                      </a:r>
                    </a:p>
                  </a:txBody>
                  <a:tcPr>
                    <a:solidFill>
                      <a:srgbClr val="00B0F0"/>
                    </a:solidFill>
                  </a:tcPr>
                </a:tc>
                <a:tc>
                  <a:txBody>
                    <a:bodyPr/>
                    <a:lstStyle/>
                    <a:p>
                      <a:r>
                        <a:rPr lang="en-US" sz="2400">
                          <a:solidFill>
                            <a:schemeClr val="tx1"/>
                          </a:solidFill>
                        </a:rPr>
                        <a:t>Conversion of the ranges </a:t>
                      </a:r>
                    </a:p>
                  </a:txBody>
                  <a:tcPr>
                    <a:solidFill>
                      <a:srgbClr val="00B0F0"/>
                    </a:solidFill>
                  </a:tcPr>
                </a:tc>
                <a:extLst>
                  <a:ext uri="{0D108BD9-81ED-4DB2-BD59-A6C34878D82A}">
                    <a16:rowId xmlns:a16="http://schemas.microsoft.com/office/drawing/2014/main" val="239242315"/>
                  </a:ext>
                </a:extLst>
              </a:tr>
              <a:tr h="358848">
                <a:tc>
                  <a:txBody>
                    <a:bodyPr/>
                    <a:lstStyle/>
                    <a:p>
                      <a:r>
                        <a:rPr lang="en-US" sz="2400"/>
                        <a:t>Range 1 </a:t>
                      </a:r>
                    </a:p>
                  </a:txBody>
                  <a:tcPr>
                    <a:solidFill>
                      <a:schemeClr val="bg2">
                        <a:lumMod val="90000"/>
                      </a:schemeClr>
                    </a:solidFill>
                  </a:tcPr>
                </a:tc>
                <a:tc>
                  <a:txBody>
                    <a:bodyPr/>
                    <a:lstStyle/>
                    <a:p>
                      <a:r>
                        <a:rPr lang="en-US" sz="2400" dirty="0"/>
                        <a:t>Birth to 6 months</a:t>
                      </a:r>
                    </a:p>
                    <a:p>
                      <a:pPr lvl="0">
                        <a:buNone/>
                      </a:pPr>
                      <a:r>
                        <a:rPr lang="en-US" sz="2400" dirty="0"/>
                        <a:t>6 months to 1 year</a:t>
                      </a:r>
                    </a:p>
                  </a:txBody>
                  <a:tcPr>
                    <a:solidFill>
                      <a:schemeClr val="bg2">
                        <a:lumMod val="90000"/>
                      </a:schemeClr>
                    </a:solidFill>
                  </a:tcPr>
                </a:tc>
                <a:extLst>
                  <a:ext uri="{0D108BD9-81ED-4DB2-BD59-A6C34878D82A}">
                    <a16:rowId xmlns:a16="http://schemas.microsoft.com/office/drawing/2014/main" val="1415884781"/>
                  </a:ext>
                </a:extLst>
              </a:tr>
              <a:tr h="358848">
                <a:tc>
                  <a:txBody>
                    <a:bodyPr/>
                    <a:lstStyle/>
                    <a:p>
                      <a:r>
                        <a:rPr lang="en-US" sz="2400"/>
                        <a:t>Range 2 </a:t>
                      </a:r>
                    </a:p>
                  </a:txBody>
                  <a:tcPr>
                    <a:solidFill>
                      <a:schemeClr val="bg2">
                        <a:lumMod val="90000"/>
                      </a:schemeClr>
                    </a:solidFill>
                  </a:tcPr>
                </a:tc>
                <a:tc>
                  <a:txBody>
                    <a:bodyPr/>
                    <a:lstStyle/>
                    <a:p>
                      <a:r>
                        <a:rPr lang="en-US" sz="2400" dirty="0"/>
                        <a:t>1–1½ years</a:t>
                      </a:r>
                    </a:p>
                  </a:txBody>
                  <a:tcPr>
                    <a:solidFill>
                      <a:schemeClr val="bg2">
                        <a:lumMod val="90000"/>
                      </a:schemeClr>
                    </a:solidFill>
                  </a:tcPr>
                </a:tc>
                <a:extLst>
                  <a:ext uri="{0D108BD9-81ED-4DB2-BD59-A6C34878D82A}">
                    <a16:rowId xmlns:a16="http://schemas.microsoft.com/office/drawing/2014/main" val="2888521860"/>
                  </a:ext>
                </a:extLst>
              </a:tr>
              <a:tr h="358848">
                <a:tc>
                  <a:txBody>
                    <a:bodyPr/>
                    <a:lstStyle/>
                    <a:p>
                      <a:r>
                        <a:rPr lang="en-US" sz="2400" dirty="0"/>
                        <a:t>Range 3</a:t>
                      </a:r>
                    </a:p>
                  </a:txBody>
                  <a:tcPr>
                    <a:solidFill>
                      <a:schemeClr val="bg2">
                        <a:lumMod val="90000"/>
                      </a:schemeClr>
                    </a:solidFill>
                  </a:tcPr>
                </a:tc>
                <a:tc>
                  <a:txBody>
                    <a:bodyPr/>
                    <a:lstStyle/>
                    <a:p>
                      <a:r>
                        <a:rPr lang="en-US" sz="2400" dirty="0"/>
                        <a:t>1½-2 years </a:t>
                      </a:r>
                    </a:p>
                  </a:txBody>
                  <a:tcPr>
                    <a:solidFill>
                      <a:schemeClr val="bg2">
                        <a:lumMod val="90000"/>
                      </a:schemeClr>
                    </a:solidFill>
                  </a:tcPr>
                </a:tc>
                <a:extLst>
                  <a:ext uri="{0D108BD9-81ED-4DB2-BD59-A6C34878D82A}">
                    <a16:rowId xmlns:a16="http://schemas.microsoft.com/office/drawing/2014/main" val="1652316235"/>
                  </a:ext>
                </a:extLst>
              </a:tr>
              <a:tr h="358848">
                <a:tc>
                  <a:txBody>
                    <a:bodyPr/>
                    <a:lstStyle/>
                    <a:p>
                      <a:r>
                        <a:rPr lang="en-US" sz="2400"/>
                        <a:t>Range 4</a:t>
                      </a:r>
                    </a:p>
                  </a:txBody>
                  <a:tcPr>
                    <a:solidFill>
                      <a:schemeClr val="bg2">
                        <a:lumMod val="90000"/>
                      </a:schemeClr>
                    </a:solidFill>
                  </a:tcPr>
                </a:tc>
                <a:tc>
                  <a:txBody>
                    <a:bodyPr/>
                    <a:lstStyle/>
                    <a:p>
                      <a:r>
                        <a:rPr lang="en-US" sz="2400" dirty="0"/>
                        <a:t>2-3 years </a:t>
                      </a:r>
                    </a:p>
                  </a:txBody>
                  <a:tcPr>
                    <a:solidFill>
                      <a:schemeClr val="bg2">
                        <a:lumMod val="90000"/>
                      </a:schemeClr>
                    </a:solidFill>
                  </a:tcPr>
                </a:tc>
                <a:extLst>
                  <a:ext uri="{0D108BD9-81ED-4DB2-BD59-A6C34878D82A}">
                    <a16:rowId xmlns:a16="http://schemas.microsoft.com/office/drawing/2014/main" val="1667386549"/>
                  </a:ext>
                </a:extLst>
              </a:tr>
              <a:tr h="358848">
                <a:tc>
                  <a:txBody>
                    <a:bodyPr/>
                    <a:lstStyle/>
                    <a:p>
                      <a:r>
                        <a:rPr lang="en-US" sz="2400"/>
                        <a:t>Range 5</a:t>
                      </a:r>
                    </a:p>
                  </a:txBody>
                  <a:tcPr>
                    <a:solidFill>
                      <a:schemeClr val="bg2">
                        <a:lumMod val="90000"/>
                      </a:schemeClr>
                    </a:solidFill>
                  </a:tcPr>
                </a:tc>
                <a:tc>
                  <a:txBody>
                    <a:bodyPr/>
                    <a:lstStyle/>
                    <a:p>
                      <a:r>
                        <a:rPr lang="en-US" sz="2400"/>
                        <a:t>3-4 years </a:t>
                      </a:r>
                    </a:p>
                  </a:txBody>
                  <a:tcPr>
                    <a:solidFill>
                      <a:schemeClr val="bg2">
                        <a:lumMod val="90000"/>
                      </a:schemeClr>
                    </a:solidFill>
                  </a:tcPr>
                </a:tc>
                <a:extLst>
                  <a:ext uri="{0D108BD9-81ED-4DB2-BD59-A6C34878D82A}">
                    <a16:rowId xmlns:a16="http://schemas.microsoft.com/office/drawing/2014/main" val="2297001217"/>
                  </a:ext>
                </a:extLst>
              </a:tr>
              <a:tr h="358848">
                <a:tc>
                  <a:txBody>
                    <a:bodyPr/>
                    <a:lstStyle/>
                    <a:p>
                      <a:r>
                        <a:rPr lang="en-US" sz="2400"/>
                        <a:t>Range 6 </a:t>
                      </a:r>
                    </a:p>
                  </a:txBody>
                  <a:tcPr>
                    <a:solidFill>
                      <a:schemeClr val="bg2">
                        <a:lumMod val="90000"/>
                      </a:schemeClr>
                    </a:solidFill>
                  </a:tcPr>
                </a:tc>
                <a:tc>
                  <a:txBody>
                    <a:bodyPr/>
                    <a:lstStyle/>
                    <a:p>
                      <a:r>
                        <a:rPr lang="en-US" sz="2400" dirty="0"/>
                        <a:t>4-5 years </a:t>
                      </a:r>
                    </a:p>
                  </a:txBody>
                  <a:tcPr>
                    <a:solidFill>
                      <a:schemeClr val="bg2">
                        <a:lumMod val="90000"/>
                      </a:schemeClr>
                    </a:solidFill>
                  </a:tcPr>
                </a:tc>
                <a:extLst>
                  <a:ext uri="{0D108BD9-81ED-4DB2-BD59-A6C34878D82A}">
                    <a16:rowId xmlns:a16="http://schemas.microsoft.com/office/drawing/2014/main" val="2609966634"/>
                  </a:ext>
                </a:extLst>
              </a:tr>
              <a:tr h="358848">
                <a:tc>
                  <a:txBody>
                    <a:bodyPr/>
                    <a:lstStyle/>
                    <a:p>
                      <a:endParaRPr lang="en-US" sz="2400"/>
                    </a:p>
                  </a:txBody>
                  <a:tcPr>
                    <a:solidFill>
                      <a:schemeClr val="bg2">
                        <a:lumMod val="90000"/>
                      </a:schemeClr>
                    </a:solidFill>
                  </a:tcPr>
                </a:tc>
                <a:tc>
                  <a:txBody>
                    <a:bodyPr/>
                    <a:lstStyle/>
                    <a:p>
                      <a:r>
                        <a:rPr lang="en-US" sz="2400" dirty="0"/>
                        <a:t>5-5 years and 11 months </a:t>
                      </a:r>
                    </a:p>
                  </a:txBody>
                  <a:tcPr>
                    <a:solidFill>
                      <a:schemeClr val="bg2">
                        <a:lumMod val="90000"/>
                      </a:schemeClr>
                    </a:solidFill>
                  </a:tcPr>
                </a:tc>
                <a:extLst>
                  <a:ext uri="{0D108BD9-81ED-4DB2-BD59-A6C34878D82A}">
                    <a16:rowId xmlns:a16="http://schemas.microsoft.com/office/drawing/2014/main" val="237222053"/>
                  </a:ext>
                </a:extLst>
              </a:tr>
            </a:tbl>
          </a:graphicData>
        </a:graphic>
      </p:graphicFrame>
      <p:sp>
        <p:nvSpPr>
          <p:cNvPr id="8" name="TextBox 7">
            <a:extLst>
              <a:ext uri="{FF2B5EF4-FFF2-40B4-BE49-F238E27FC236}">
                <a16:creationId xmlns:a16="http://schemas.microsoft.com/office/drawing/2014/main" id="{19EF5370-F4D9-99F1-FC28-7A6718C2DB62}"/>
              </a:ext>
            </a:extLst>
          </p:cNvPr>
          <p:cNvSpPr txBox="1"/>
          <p:nvPr/>
        </p:nvSpPr>
        <p:spPr>
          <a:xfrm>
            <a:off x="410393" y="5253190"/>
            <a:ext cx="6921928" cy="738664"/>
          </a:xfrm>
          <a:prstGeom prst="rect">
            <a:avLst/>
          </a:prstGeom>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dirty="0">
                <a:cs typeface="Arial"/>
              </a:rPr>
              <a:t>Reflection... what mathematical skills are we using to understand and convert the age ranges? </a:t>
            </a:r>
          </a:p>
        </p:txBody>
      </p:sp>
      <p:sp>
        <p:nvSpPr>
          <p:cNvPr id="11" name="Footer Placeholder 2">
            <a:extLst>
              <a:ext uri="{FF2B5EF4-FFF2-40B4-BE49-F238E27FC236}">
                <a16:creationId xmlns:a16="http://schemas.microsoft.com/office/drawing/2014/main" id="{25E62DB8-A18D-3D5D-4253-D1E4212180A9}"/>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pic>
        <p:nvPicPr>
          <p:cNvPr id="5" name="Picture 4" descr="A screen shot of a chart&#10;&#10;Description automatically generated">
            <a:extLst>
              <a:ext uri="{FF2B5EF4-FFF2-40B4-BE49-F238E27FC236}">
                <a16:creationId xmlns:a16="http://schemas.microsoft.com/office/drawing/2014/main" id="{8E65783C-2479-03AC-20D1-9E0CD43D2D40}"/>
              </a:ext>
            </a:extLst>
          </p:cNvPr>
          <p:cNvPicPr>
            <a:picLocks noChangeAspect="1"/>
          </p:cNvPicPr>
          <p:nvPr/>
        </p:nvPicPr>
        <p:blipFill>
          <a:blip r:embed="rId2"/>
          <a:stretch>
            <a:fillRect/>
          </a:stretch>
        </p:blipFill>
        <p:spPr>
          <a:xfrm>
            <a:off x="8471947" y="963263"/>
            <a:ext cx="2485184" cy="454040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374009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6F5903-E0C6-4FBA-92A3-9877C643B530}"/>
              </a:ext>
            </a:extLst>
          </p:cNvPr>
          <p:cNvSpPr>
            <a:spLocks noGrp="1"/>
          </p:cNvSpPr>
          <p:nvPr>
            <p:ph type="sldNum" sz="quarter" idx="11"/>
          </p:nvPr>
        </p:nvSpPr>
        <p:spPr/>
        <p:txBody>
          <a:bodyPr/>
          <a:lstStyle/>
          <a:p>
            <a:fld id="{DA2C159E-F13C-4A85-9A41-E7669D3E0D70}" type="slidenum">
              <a:rPr lang="en-GB" smtClean="0"/>
              <a:pPr/>
              <a:t>68</a:t>
            </a:fld>
            <a:endParaRPr lang="en-GB"/>
          </a:p>
        </p:txBody>
      </p:sp>
      <p:sp>
        <p:nvSpPr>
          <p:cNvPr id="3" name="Title 2">
            <a:extLst>
              <a:ext uri="{FF2B5EF4-FFF2-40B4-BE49-F238E27FC236}">
                <a16:creationId xmlns:a16="http://schemas.microsoft.com/office/drawing/2014/main" id="{6F5F382C-C5FB-423F-E31E-4010CCF2E8AC}"/>
              </a:ext>
            </a:extLst>
          </p:cNvPr>
          <p:cNvSpPr>
            <a:spLocks noGrp="1"/>
          </p:cNvSpPr>
          <p:nvPr>
            <p:ph type="title"/>
          </p:nvPr>
        </p:nvSpPr>
        <p:spPr/>
        <p:txBody>
          <a:bodyPr>
            <a:normAutofit/>
          </a:bodyPr>
          <a:lstStyle/>
          <a:p>
            <a:r>
              <a:rPr lang="en-US" sz="3200" dirty="0">
                <a:cs typeface="Arial"/>
              </a:rPr>
              <a:t>Milestones for your child </a:t>
            </a:r>
            <a:endParaRPr lang="en-US" sz="3200" dirty="0"/>
          </a:p>
        </p:txBody>
      </p:sp>
      <p:sp>
        <p:nvSpPr>
          <p:cNvPr id="6" name="Oval 5">
            <a:extLst>
              <a:ext uri="{FF2B5EF4-FFF2-40B4-BE49-F238E27FC236}">
                <a16:creationId xmlns:a16="http://schemas.microsoft.com/office/drawing/2014/main" id="{7765E97F-7D3C-B679-989D-C8FBE2D89026}"/>
              </a:ext>
            </a:extLst>
          </p:cNvPr>
          <p:cNvSpPr/>
          <p:nvPr/>
        </p:nvSpPr>
        <p:spPr>
          <a:xfrm>
            <a:off x="3999782" y="2885536"/>
            <a:ext cx="4595002" cy="1446362"/>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Arial"/>
              </a:rPr>
              <a:t>George </a:t>
            </a:r>
          </a:p>
          <a:p>
            <a:pPr algn="ctr"/>
            <a:r>
              <a:rPr lang="en-US" sz="2400" dirty="0">
                <a:solidFill>
                  <a:schemeClr val="tx1"/>
                </a:solidFill>
                <a:cs typeface="Arial"/>
              </a:rPr>
              <a:t>Two years and seven months (Range 4) </a:t>
            </a:r>
          </a:p>
        </p:txBody>
      </p:sp>
      <p:cxnSp>
        <p:nvCxnSpPr>
          <p:cNvPr id="7" name="Straight Arrow Connector 6">
            <a:extLst>
              <a:ext uri="{FF2B5EF4-FFF2-40B4-BE49-F238E27FC236}">
                <a16:creationId xmlns:a16="http://schemas.microsoft.com/office/drawing/2014/main" id="{BA89BED4-6907-F26C-C669-1612A93EE407}"/>
              </a:ext>
            </a:extLst>
          </p:cNvPr>
          <p:cNvCxnSpPr/>
          <p:nvPr/>
        </p:nvCxnSpPr>
        <p:spPr>
          <a:xfrm flipV="1">
            <a:off x="7651630" y="2002767"/>
            <a:ext cx="598099" cy="71024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2832C13-8D0B-2172-64C4-94D713C18E99}"/>
              </a:ext>
            </a:extLst>
          </p:cNvPr>
          <p:cNvSpPr/>
          <p:nvPr/>
        </p:nvSpPr>
        <p:spPr>
          <a:xfrm>
            <a:off x="8412732" y="641769"/>
            <a:ext cx="3574210" cy="2682813"/>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Arial"/>
              </a:rPr>
              <a:t>Physical development – what are the key milestones for a child in this age range?</a:t>
            </a:r>
            <a:endParaRPr lang="en-US" sz="2400" dirty="0">
              <a:solidFill>
                <a:schemeClr val="tx1"/>
              </a:solidFill>
            </a:endParaRPr>
          </a:p>
        </p:txBody>
      </p:sp>
      <p:sp>
        <p:nvSpPr>
          <p:cNvPr id="9" name="TextBox 8">
            <a:extLst>
              <a:ext uri="{FF2B5EF4-FFF2-40B4-BE49-F238E27FC236}">
                <a16:creationId xmlns:a16="http://schemas.microsoft.com/office/drawing/2014/main" id="{57E2287B-90D8-9A4F-4ECD-2CB2DDE8537A}"/>
              </a:ext>
            </a:extLst>
          </p:cNvPr>
          <p:cNvSpPr txBox="1"/>
          <p:nvPr/>
        </p:nvSpPr>
        <p:spPr>
          <a:xfrm>
            <a:off x="313108" y="1194925"/>
            <a:ext cx="3404457" cy="4062651"/>
          </a:xfrm>
          <a:prstGeom prst="rect">
            <a:avLst/>
          </a:prstGeom>
          <a:noFill/>
          <a:ln>
            <a:solidFill>
              <a:schemeClr val="accent5">
                <a:lumMod val="40000"/>
                <a:lumOff val="60000"/>
              </a:schemeClr>
            </a:solid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b="1" dirty="0">
                <a:cs typeface="Arial"/>
              </a:rPr>
              <a:t>Task:</a:t>
            </a:r>
          </a:p>
          <a:p>
            <a:r>
              <a:rPr lang="en-US" sz="2400" dirty="0">
                <a:cs typeface="Arial"/>
              </a:rPr>
              <a:t>In section B of your OAP workbook, create a mind map of the milestones your observation child should be meeting for the various areas of learning. You will need to </a:t>
            </a:r>
            <a:r>
              <a:rPr lang="en-US" sz="2400" dirty="0" err="1">
                <a:cs typeface="Arial"/>
              </a:rPr>
              <a:t>summarise</a:t>
            </a:r>
            <a:r>
              <a:rPr lang="en-US" sz="2400" dirty="0">
                <a:cs typeface="Arial"/>
              </a:rPr>
              <a:t> and write the milestones in your own words. </a:t>
            </a:r>
          </a:p>
        </p:txBody>
      </p:sp>
      <p:sp>
        <p:nvSpPr>
          <p:cNvPr id="11" name="Footer Placeholder 2">
            <a:extLst>
              <a:ext uri="{FF2B5EF4-FFF2-40B4-BE49-F238E27FC236}">
                <a16:creationId xmlns:a16="http://schemas.microsoft.com/office/drawing/2014/main" id="{8A6A8BF0-F771-C133-84E6-1B553B273F75}"/>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4723429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4FDAF3-B0B9-F266-200C-9D7F9CA0B7AA}"/>
              </a:ext>
            </a:extLst>
          </p:cNvPr>
          <p:cNvSpPr>
            <a:spLocks noGrp="1"/>
          </p:cNvSpPr>
          <p:nvPr>
            <p:ph type="sldNum" sz="quarter" idx="11"/>
          </p:nvPr>
        </p:nvSpPr>
        <p:spPr/>
        <p:txBody>
          <a:bodyPr/>
          <a:lstStyle/>
          <a:p>
            <a:fld id="{DA2C159E-F13C-4A85-9A41-E7669D3E0D70}" type="slidenum">
              <a:rPr lang="en-GB" smtClean="0"/>
              <a:pPr/>
              <a:t>69</a:t>
            </a:fld>
            <a:endParaRPr lang="en-GB"/>
          </a:p>
        </p:txBody>
      </p:sp>
      <p:sp>
        <p:nvSpPr>
          <p:cNvPr id="3" name="Title 2">
            <a:extLst>
              <a:ext uri="{FF2B5EF4-FFF2-40B4-BE49-F238E27FC236}">
                <a16:creationId xmlns:a16="http://schemas.microsoft.com/office/drawing/2014/main" id="{78896BB9-5678-0B95-F8DF-C3754E4FCA91}"/>
              </a:ext>
            </a:extLst>
          </p:cNvPr>
          <p:cNvSpPr>
            <a:spLocks noGrp="1"/>
          </p:cNvSpPr>
          <p:nvPr>
            <p:ph type="title"/>
          </p:nvPr>
        </p:nvSpPr>
        <p:spPr/>
        <p:txBody>
          <a:bodyPr>
            <a:normAutofit/>
          </a:bodyPr>
          <a:lstStyle/>
          <a:p>
            <a:r>
              <a:rPr lang="en-US" sz="3200" dirty="0">
                <a:cs typeface="Arial"/>
              </a:rPr>
              <a:t>Plenary </a:t>
            </a:r>
            <a:endParaRPr lang="en-US" sz="3200" dirty="0"/>
          </a:p>
        </p:txBody>
      </p:sp>
      <p:sp>
        <p:nvSpPr>
          <p:cNvPr id="4" name="Text Placeholder 3">
            <a:extLst>
              <a:ext uri="{FF2B5EF4-FFF2-40B4-BE49-F238E27FC236}">
                <a16:creationId xmlns:a16="http://schemas.microsoft.com/office/drawing/2014/main" id="{2A6524DE-55EF-F277-745A-14CDE36656E0}"/>
              </a:ext>
            </a:extLst>
          </p:cNvPr>
          <p:cNvSpPr>
            <a:spLocks noGrp="1"/>
          </p:cNvSpPr>
          <p:nvPr>
            <p:ph type="body" sz="quarter" idx="12"/>
          </p:nvPr>
        </p:nvSpPr>
        <p:spPr>
          <a:xfrm>
            <a:off x="340755" y="1315200"/>
            <a:ext cx="10223500" cy="3349986"/>
          </a:xfrm>
        </p:spPr>
        <p:txBody>
          <a:bodyPr vert="horz" lIns="0" tIns="0" rIns="0" bIns="0" rtlCol="0" anchor="t">
            <a:noAutofit/>
          </a:bodyPr>
          <a:lstStyle/>
          <a:p>
            <a:pPr>
              <a:lnSpc>
                <a:spcPct val="120000"/>
              </a:lnSpc>
            </a:pPr>
            <a:r>
              <a:rPr lang="en-US" sz="2400" dirty="0">
                <a:cs typeface="Arial"/>
              </a:rPr>
              <a:t>In pairs, you will be expected to share three things you have learnt about expected milestones for your observation child's age range. Share with the person next to you. </a:t>
            </a:r>
          </a:p>
          <a:p>
            <a:pPr>
              <a:lnSpc>
                <a:spcPct val="120000"/>
              </a:lnSpc>
            </a:pPr>
            <a:endParaRPr lang="en-US" sz="2400" dirty="0">
              <a:cs typeface="Arial"/>
            </a:endParaRPr>
          </a:p>
          <a:p>
            <a:pPr>
              <a:lnSpc>
                <a:spcPct val="120000"/>
              </a:lnSpc>
            </a:pPr>
            <a:r>
              <a:rPr lang="en-US" sz="2400" dirty="0">
                <a:cs typeface="Arial"/>
              </a:rPr>
              <a:t>Home study: </a:t>
            </a:r>
          </a:p>
          <a:p>
            <a:pPr>
              <a:lnSpc>
                <a:spcPct val="120000"/>
              </a:lnSpc>
            </a:pPr>
            <a:r>
              <a:rPr lang="en-US" sz="2400" dirty="0">
                <a:cs typeface="Arial"/>
              </a:rPr>
              <a:t>Make sure to bring in your observation and notes as well as your mind map on expected milestones for your child to our next session.</a:t>
            </a:r>
            <a:endParaRPr lang="en-US" sz="2400" dirty="0"/>
          </a:p>
          <a:p>
            <a:endParaRPr lang="en-US" sz="2400" dirty="0">
              <a:cs typeface="Arial"/>
            </a:endParaRPr>
          </a:p>
        </p:txBody>
      </p:sp>
      <p:sp>
        <p:nvSpPr>
          <p:cNvPr id="8" name="Footer Placeholder 2">
            <a:extLst>
              <a:ext uri="{FF2B5EF4-FFF2-40B4-BE49-F238E27FC236}">
                <a16:creationId xmlns:a16="http://schemas.microsoft.com/office/drawing/2014/main" id="{AAF7E9AE-67CB-FA21-5EDF-E4CBDD2B8BEA}"/>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418014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620954" y="692862"/>
            <a:ext cx="10940425" cy="12920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GB" sz="3200" dirty="0"/>
              <a:t>The OAP cycle</a:t>
            </a:r>
            <a:endParaRPr lang="en-GB" sz="3200" dirty="0">
              <a:cs typeface="Arial"/>
            </a:endParaRPr>
          </a:p>
        </p:txBody>
      </p:sp>
      <p:sp>
        <p:nvSpPr>
          <p:cNvPr id="4" name="Slide Number Placeholder 3"/>
          <p:cNvSpPr>
            <a:spLocks noGrp="1"/>
          </p:cNvSpPr>
          <p:nvPr>
            <p:ph type="sldNum" sz="quarter" idx="11"/>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r"/>
            <a:fld id="{DA2C159E-F13C-4A85-9A41-E7669D3E0D70}" type="slidenum">
              <a:rPr lang="en-GB" sz="900" smtClean="0"/>
              <a:pPr algn="r"/>
              <a:t>7</a:t>
            </a:fld>
            <a:endParaRPr lang="en-GB" sz="900"/>
          </a:p>
        </p:txBody>
      </p:sp>
      <p:sp>
        <p:nvSpPr>
          <p:cNvPr id="2" name="TextBox 1">
            <a:extLst>
              <a:ext uri="{FF2B5EF4-FFF2-40B4-BE49-F238E27FC236}">
                <a16:creationId xmlns:a16="http://schemas.microsoft.com/office/drawing/2014/main" id="{99C9E394-CFF1-8FAB-7077-265D3D26BC26}"/>
              </a:ext>
            </a:extLst>
          </p:cNvPr>
          <p:cNvSpPr txBox="1"/>
          <p:nvPr/>
        </p:nvSpPr>
        <p:spPr>
          <a:xfrm>
            <a:off x="620111" y="1384948"/>
            <a:ext cx="10940425" cy="350480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GB" b="1" dirty="0">
                <a:latin typeface="Arial"/>
                <a:cs typeface="Arial"/>
              </a:rPr>
              <a:t>Part A: Small group task (15 minutes) </a:t>
            </a:r>
            <a:endParaRPr lang="en-GB" b="1" dirty="0">
              <a:solidFill>
                <a:srgbClr val="FF0000"/>
              </a:solidFill>
              <a:latin typeface="Arial"/>
              <a:cs typeface="Arial"/>
            </a:endParaRPr>
          </a:p>
          <a:p>
            <a:pPr>
              <a:lnSpc>
                <a:spcPct val="120000"/>
              </a:lnSpc>
            </a:pPr>
            <a:r>
              <a:rPr lang="en-GB" dirty="0">
                <a:solidFill>
                  <a:srgbClr val="000000"/>
                </a:solidFill>
                <a:latin typeface="Arial"/>
                <a:cs typeface="Arial"/>
              </a:rPr>
              <a:t>In small groups, you will be given one aspect of the cycle. Work together to define your part of the cycle and create a mind map of the key information you can remember from Element 8 such as key terminology and the purpose of each aspect of the cycle. </a:t>
            </a:r>
          </a:p>
          <a:p>
            <a:pPr>
              <a:lnSpc>
                <a:spcPct val="120000"/>
              </a:lnSpc>
            </a:pPr>
            <a:endParaRPr lang="en-GB" dirty="0">
              <a:solidFill>
                <a:srgbClr val="000000"/>
              </a:solidFill>
              <a:latin typeface="Arial"/>
              <a:cs typeface="Arial"/>
            </a:endParaRPr>
          </a:p>
          <a:p>
            <a:pPr>
              <a:lnSpc>
                <a:spcPct val="120000"/>
              </a:lnSpc>
            </a:pPr>
            <a:r>
              <a:rPr lang="en-GB" dirty="0">
                <a:solidFill>
                  <a:srgbClr val="000000"/>
                </a:solidFill>
                <a:latin typeface="Arial"/>
                <a:cs typeface="Arial"/>
              </a:rPr>
              <a:t>Your posters will be put up around the room for your peers to make notes on, so make sure they are accessible for your peers to read. </a:t>
            </a:r>
          </a:p>
        </p:txBody>
      </p:sp>
      <p:sp>
        <p:nvSpPr>
          <p:cNvPr id="7" name="Footer Placeholder 2">
            <a:extLst>
              <a:ext uri="{FF2B5EF4-FFF2-40B4-BE49-F238E27FC236}">
                <a16:creationId xmlns:a16="http://schemas.microsoft.com/office/drawing/2014/main" id="{0E1E745B-C606-2513-8508-7E8C666896D7}"/>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9904458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BEBD2-5F95-3B6B-264E-3011E05FB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1A49DC-1258-1A3C-3B87-E7E325B00FD0}"/>
              </a:ext>
            </a:extLst>
          </p:cNvPr>
          <p:cNvSpPr>
            <a:spLocks noGrp="1"/>
          </p:cNvSpPr>
          <p:nvPr>
            <p:ph type="ctrTitle"/>
          </p:nvPr>
        </p:nvSpPr>
        <p:spPr>
          <a:xfrm>
            <a:off x="3261360" y="1788240"/>
            <a:ext cx="8544960" cy="213648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cs typeface="Arial"/>
              </a:rPr>
              <a:t>06 – Analysis of observation record </a:t>
            </a:r>
          </a:p>
        </p:txBody>
      </p:sp>
      <p:sp>
        <p:nvSpPr>
          <p:cNvPr id="3" name="Subtitle 2">
            <a:extLst>
              <a:ext uri="{FF2B5EF4-FFF2-40B4-BE49-F238E27FC236}">
                <a16:creationId xmlns:a16="http://schemas.microsoft.com/office/drawing/2014/main" id="{A5241D1F-4099-8604-8E81-62D6CA7E8866}"/>
              </a:ext>
            </a:extLst>
          </p:cNvPr>
          <p:cNvSpPr>
            <a:spLocks noGrp="1"/>
          </p:cNvSpPr>
          <p:nvPr>
            <p:ph type="subTitle"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a:p>
            <a:r>
              <a:rPr lang="en-US">
                <a:cs typeface="Arial"/>
              </a:rPr>
              <a:t>OAP Cycle Review </a:t>
            </a:r>
            <a:endParaRPr lang="en-US"/>
          </a:p>
        </p:txBody>
      </p:sp>
    </p:spTree>
    <p:extLst>
      <p:ext uri="{BB962C8B-B14F-4D97-AF65-F5344CB8AC3E}">
        <p14:creationId xmlns:p14="http://schemas.microsoft.com/office/powerpoint/2010/main" val="25583603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4FDAF3-B0B9-F266-200C-9D7F9CA0B7AA}"/>
              </a:ext>
            </a:extLst>
          </p:cNvPr>
          <p:cNvSpPr>
            <a:spLocks noGrp="1"/>
          </p:cNvSpPr>
          <p:nvPr>
            <p:ph type="sldNum" sz="quarter" idx="11"/>
          </p:nvPr>
        </p:nvSpPr>
        <p:spPr/>
        <p:txBody>
          <a:bodyPr/>
          <a:lstStyle/>
          <a:p>
            <a:fld id="{DA2C159E-F13C-4A85-9A41-E7669D3E0D70}" type="slidenum">
              <a:rPr lang="en-GB" smtClean="0"/>
              <a:pPr/>
              <a:t>71</a:t>
            </a:fld>
            <a:endParaRPr lang="en-GB"/>
          </a:p>
        </p:txBody>
      </p:sp>
      <p:sp>
        <p:nvSpPr>
          <p:cNvPr id="3" name="Title 2">
            <a:extLst>
              <a:ext uri="{FF2B5EF4-FFF2-40B4-BE49-F238E27FC236}">
                <a16:creationId xmlns:a16="http://schemas.microsoft.com/office/drawing/2014/main" id="{78896BB9-5678-0B95-F8DF-C3754E4FCA91}"/>
              </a:ext>
            </a:extLst>
          </p:cNvPr>
          <p:cNvSpPr>
            <a:spLocks noGrp="1"/>
          </p:cNvSpPr>
          <p:nvPr>
            <p:ph type="title"/>
          </p:nvPr>
        </p:nvSpPr>
        <p:spPr/>
        <p:txBody>
          <a:bodyPr>
            <a:normAutofit/>
          </a:bodyPr>
          <a:lstStyle/>
          <a:p>
            <a:r>
              <a:rPr lang="en-US" sz="3200" dirty="0">
                <a:cs typeface="Arial"/>
              </a:rPr>
              <a:t>Lesson objectives</a:t>
            </a:r>
            <a:endParaRPr lang="en-US" sz="3200" dirty="0"/>
          </a:p>
        </p:txBody>
      </p:sp>
      <p:sp>
        <p:nvSpPr>
          <p:cNvPr id="4" name="Text Placeholder 3">
            <a:extLst>
              <a:ext uri="{FF2B5EF4-FFF2-40B4-BE49-F238E27FC236}">
                <a16:creationId xmlns:a16="http://schemas.microsoft.com/office/drawing/2014/main" id="{2A6524DE-55EF-F277-745A-14CDE36656E0}"/>
              </a:ext>
            </a:extLst>
          </p:cNvPr>
          <p:cNvSpPr>
            <a:spLocks noGrp="1"/>
          </p:cNvSpPr>
          <p:nvPr>
            <p:ph type="body" sz="quarter" idx="12"/>
          </p:nvPr>
        </p:nvSpPr>
        <p:spPr/>
        <p:txBody>
          <a:bodyPr vert="horz" lIns="0" tIns="0" rIns="0" bIns="0" rtlCol="0" anchor="t">
            <a:noAutofit/>
          </a:bodyPr>
          <a:lstStyle/>
          <a:p>
            <a:pPr marL="342900" indent="-342900">
              <a:buChar char="•"/>
            </a:pPr>
            <a:endParaRPr lang="en-US" sz="2400" dirty="0">
              <a:cs typeface="Arial"/>
            </a:endParaRPr>
          </a:p>
          <a:p>
            <a:pPr marL="342900" indent="-342900">
              <a:lnSpc>
                <a:spcPct val="120000"/>
              </a:lnSpc>
              <a:buChar char="•"/>
            </a:pPr>
            <a:r>
              <a:rPr lang="en-US" sz="2400" dirty="0">
                <a:cs typeface="Arial"/>
              </a:rPr>
              <a:t>Identify the milestones your child is meeting and explain how they have met this by referring to your observation. </a:t>
            </a:r>
          </a:p>
          <a:p>
            <a:pPr marL="342900" indent="-342900">
              <a:lnSpc>
                <a:spcPct val="120000"/>
              </a:lnSpc>
              <a:buChar char="•"/>
            </a:pPr>
            <a:r>
              <a:rPr lang="en-US" sz="2400" dirty="0">
                <a:cs typeface="Arial"/>
              </a:rPr>
              <a:t>Identify the milestones the child has not met and explain how by referring to the observation. </a:t>
            </a:r>
          </a:p>
          <a:p>
            <a:pPr marL="342900" indent="-342900">
              <a:lnSpc>
                <a:spcPct val="120000"/>
              </a:lnSpc>
              <a:buChar char="•"/>
            </a:pPr>
            <a:r>
              <a:rPr lang="en-US" sz="2400" dirty="0">
                <a:cs typeface="Arial"/>
              </a:rPr>
              <a:t>Evaluate how effective your observation was regarding understanding the child's learning and development. </a:t>
            </a:r>
          </a:p>
        </p:txBody>
      </p:sp>
      <p:sp>
        <p:nvSpPr>
          <p:cNvPr id="8" name="Footer Placeholder 2">
            <a:extLst>
              <a:ext uri="{FF2B5EF4-FFF2-40B4-BE49-F238E27FC236}">
                <a16:creationId xmlns:a16="http://schemas.microsoft.com/office/drawing/2014/main" id="{59716E79-6184-9CED-448D-F2942ED88071}"/>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4144605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472BF9-58A4-C7E7-AAC4-4D2499B32D42}"/>
              </a:ext>
            </a:extLst>
          </p:cNvPr>
          <p:cNvSpPr>
            <a:spLocks noGrp="1"/>
          </p:cNvSpPr>
          <p:nvPr>
            <p:ph type="sldNum" sz="quarter" idx="11"/>
          </p:nvPr>
        </p:nvSpPr>
        <p:spPr/>
        <p:txBody>
          <a:bodyPr/>
          <a:lstStyle/>
          <a:p>
            <a:fld id="{DA2C159E-F13C-4A85-9A41-E7669D3E0D70}" type="slidenum">
              <a:rPr lang="en-GB" smtClean="0"/>
              <a:pPr/>
              <a:t>72</a:t>
            </a:fld>
            <a:endParaRPr lang="en-GB"/>
          </a:p>
        </p:txBody>
      </p:sp>
      <p:sp>
        <p:nvSpPr>
          <p:cNvPr id="3" name="Title 2">
            <a:extLst>
              <a:ext uri="{FF2B5EF4-FFF2-40B4-BE49-F238E27FC236}">
                <a16:creationId xmlns:a16="http://schemas.microsoft.com/office/drawing/2014/main" id="{191CF7C2-6529-3527-9574-C9071602DAE3}"/>
              </a:ext>
            </a:extLst>
          </p:cNvPr>
          <p:cNvSpPr>
            <a:spLocks noGrp="1"/>
          </p:cNvSpPr>
          <p:nvPr>
            <p:ph type="title"/>
          </p:nvPr>
        </p:nvSpPr>
        <p:spPr/>
        <p:txBody>
          <a:bodyPr>
            <a:normAutofit/>
          </a:bodyPr>
          <a:lstStyle/>
          <a:p>
            <a:r>
              <a:rPr lang="en-US" sz="3200" dirty="0">
                <a:cs typeface="Arial"/>
              </a:rPr>
              <a:t>Retrieval quiz </a:t>
            </a:r>
          </a:p>
        </p:txBody>
      </p:sp>
      <p:sp>
        <p:nvSpPr>
          <p:cNvPr id="4" name="Text Placeholder 3">
            <a:extLst>
              <a:ext uri="{FF2B5EF4-FFF2-40B4-BE49-F238E27FC236}">
                <a16:creationId xmlns:a16="http://schemas.microsoft.com/office/drawing/2014/main" id="{E8845F67-2984-1F99-A488-857A68F9BABE}"/>
              </a:ext>
            </a:extLst>
          </p:cNvPr>
          <p:cNvSpPr>
            <a:spLocks noGrp="1"/>
          </p:cNvSpPr>
          <p:nvPr>
            <p:ph type="body" sz="quarter" idx="12"/>
          </p:nvPr>
        </p:nvSpPr>
        <p:spPr>
          <a:xfrm>
            <a:off x="196982" y="927011"/>
            <a:ext cx="7046104" cy="4859608"/>
          </a:xfrm>
        </p:spPr>
        <p:txBody>
          <a:bodyPr vert="horz" lIns="0" tIns="0" rIns="0" bIns="0" rtlCol="0" anchor="t">
            <a:noAutofit/>
          </a:bodyPr>
          <a:lstStyle/>
          <a:p>
            <a:pPr marL="457200" indent="-457200">
              <a:lnSpc>
                <a:spcPct val="120000"/>
              </a:lnSpc>
              <a:buAutoNum type="arabicPeriod"/>
            </a:pPr>
            <a:r>
              <a:rPr lang="en-US" sz="2400" dirty="0">
                <a:cs typeface="Arial"/>
              </a:rPr>
              <a:t>Write down three things about Birth to Five Matters (3 marks)</a:t>
            </a:r>
            <a:endParaRPr lang="en-US" dirty="0">
              <a:cs typeface="Arial"/>
            </a:endParaRPr>
          </a:p>
          <a:p>
            <a:pPr marL="457200" indent="-457200">
              <a:lnSpc>
                <a:spcPct val="120000"/>
              </a:lnSpc>
              <a:buAutoNum type="arabicPeriod"/>
            </a:pPr>
            <a:r>
              <a:rPr lang="en-US" sz="2400" dirty="0">
                <a:cs typeface="Arial"/>
              </a:rPr>
              <a:t>What is it and why is it a useful document for a practitioner? (2 marks)</a:t>
            </a:r>
            <a:endParaRPr lang="en-US" dirty="0">
              <a:cs typeface="Arial"/>
            </a:endParaRPr>
          </a:p>
          <a:p>
            <a:pPr marL="457200" indent="-457200">
              <a:lnSpc>
                <a:spcPct val="120000"/>
              </a:lnSpc>
              <a:buAutoNum type="arabicPeriod"/>
            </a:pPr>
            <a:r>
              <a:rPr lang="en-US" sz="2400" dirty="0">
                <a:cs typeface="Arial"/>
              </a:rPr>
              <a:t>What range would a child that is two years and eleven months be in? (1 mark)</a:t>
            </a:r>
          </a:p>
          <a:p>
            <a:pPr marL="457200" indent="-457200">
              <a:lnSpc>
                <a:spcPct val="120000"/>
              </a:lnSpc>
              <a:buAutoNum type="arabicPeriod"/>
            </a:pPr>
            <a:r>
              <a:rPr lang="en-US" sz="2400" dirty="0">
                <a:cs typeface="Arial"/>
              </a:rPr>
              <a:t>What age range would an 11-month-old child be in? (1 mark)</a:t>
            </a:r>
          </a:p>
          <a:p>
            <a:pPr marL="457200" indent="-457200">
              <a:lnSpc>
                <a:spcPct val="120000"/>
              </a:lnSpc>
              <a:buAutoNum type="arabicPeriod"/>
            </a:pPr>
            <a:r>
              <a:rPr lang="en-US" sz="2400" dirty="0">
                <a:cs typeface="Arial"/>
              </a:rPr>
              <a:t>What age range would a child in reception be in? (1 mark)</a:t>
            </a:r>
          </a:p>
          <a:p>
            <a:endParaRPr lang="en-US" sz="2400" dirty="0">
              <a:cs typeface="Arial"/>
            </a:endParaRPr>
          </a:p>
          <a:p>
            <a:endParaRPr lang="en-US" sz="2400" dirty="0">
              <a:cs typeface="Arial"/>
            </a:endParaRPr>
          </a:p>
        </p:txBody>
      </p:sp>
      <p:sp>
        <p:nvSpPr>
          <p:cNvPr id="6" name="Speech Bubble: Rectangle with Corners Rounded 5">
            <a:extLst>
              <a:ext uri="{FF2B5EF4-FFF2-40B4-BE49-F238E27FC236}">
                <a16:creationId xmlns:a16="http://schemas.microsoft.com/office/drawing/2014/main" id="{7275125F-4E14-13E8-D702-A1787F8DB18F}"/>
              </a:ext>
            </a:extLst>
          </p:cNvPr>
          <p:cNvSpPr/>
          <p:nvPr/>
        </p:nvSpPr>
        <p:spPr>
          <a:xfrm>
            <a:off x="7435970" y="175318"/>
            <a:ext cx="4551871" cy="5040872"/>
          </a:xfrm>
          <a:prstGeom prst="wedgeRoundRectCallout">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cs typeface="Arial"/>
              </a:rPr>
              <a:t>Peer assessment </a:t>
            </a:r>
          </a:p>
          <a:p>
            <a:pPr algn="ctr"/>
            <a:r>
              <a:rPr lang="en-US" sz="2400" dirty="0">
                <a:solidFill>
                  <a:schemeClr val="tx1"/>
                </a:solidFill>
                <a:cs typeface="Arial"/>
              </a:rPr>
              <a:t>You will now need to use your skills from last week of using Birth to Five Matters to mark a peer’s quiz. Check their knowledge. Give them a score out of eight. Note what the learner has done well and if there is anything they need to work on regarding their knowledge of Birth to Five Matters. </a:t>
            </a:r>
          </a:p>
        </p:txBody>
      </p:sp>
      <p:sp>
        <p:nvSpPr>
          <p:cNvPr id="9" name="Footer Placeholder 2">
            <a:extLst>
              <a:ext uri="{FF2B5EF4-FFF2-40B4-BE49-F238E27FC236}">
                <a16:creationId xmlns:a16="http://schemas.microsoft.com/office/drawing/2014/main" id="{AC784794-CFF3-9023-99E3-066D5B340FE1}"/>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4271095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472BF9-58A4-C7E7-AAC4-4D2499B32D42}"/>
              </a:ext>
            </a:extLst>
          </p:cNvPr>
          <p:cNvSpPr>
            <a:spLocks noGrp="1"/>
          </p:cNvSpPr>
          <p:nvPr>
            <p:ph type="sldNum" sz="quarter" idx="11"/>
          </p:nvPr>
        </p:nvSpPr>
        <p:spPr/>
        <p:txBody>
          <a:bodyPr/>
          <a:lstStyle/>
          <a:p>
            <a:fld id="{DA2C159E-F13C-4A85-9A41-E7669D3E0D70}" type="slidenum">
              <a:rPr lang="en-GB" smtClean="0"/>
              <a:pPr/>
              <a:t>73</a:t>
            </a:fld>
            <a:endParaRPr lang="en-GB"/>
          </a:p>
        </p:txBody>
      </p:sp>
      <p:sp>
        <p:nvSpPr>
          <p:cNvPr id="3" name="Title 2">
            <a:extLst>
              <a:ext uri="{FF2B5EF4-FFF2-40B4-BE49-F238E27FC236}">
                <a16:creationId xmlns:a16="http://schemas.microsoft.com/office/drawing/2014/main" id="{191CF7C2-6529-3527-9574-C9071602DAE3}"/>
              </a:ext>
            </a:extLst>
          </p:cNvPr>
          <p:cNvSpPr>
            <a:spLocks noGrp="1"/>
          </p:cNvSpPr>
          <p:nvPr>
            <p:ph type="title"/>
          </p:nvPr>
        </p:nvSpPr>
        <p:spPr/>
        <p:txBody>
          <a:bodyPr>
            <a:normAutofit/>
          </a:bodyPr>
          <a:lstStyle/>
          <a:p>
            <a:r>
              <a:rPr lang="en-US" sz="3200" dirty="0">
                <a:cs typeface="Arial"/>
              </a:rPr>
              <a:t>Retrieval quiz (Answers)</a:t>
            </a:r>
          </a:p>
        </p:txBody>
      </p:sp>
      <p:sp>
        <p:nvSpPr>
          <p:cNvPr id="4" name="Text Placeholder 3">
            <a:extLst>
              <a:ext uri="{FF2B5EF4-FFF2-40B4-BE49-F238E27FC236}">
                <a16:creationId xmlns:a16="http://schemas.microsoft.com/office/drawing/2014/main" id="{E8845F67-2984-1F99-A488-857A68F9BABE}"/>
              </a:ext>
            </a:extLst>
          </p:cNvPr>
          <p:cNvSpPr>
            <a:spLocks noGrp="1"/>
          </p:cNvSpPr>
          <p:nvPr>
            <p:ph type="body" sz="quarter" idx="12"/>
          </p:nvPr>
        </p:nvSpPr>
        <p:spPr>
          <a:xfrm>
            <a:off x="196981" y="927011"/>
            <a:ext cx="11363704" cy="4859608"/>
          </a:xfrm>
        </p:spPr>
        <p:txBody>
          <a:bodyPr vert="horz" lIns="0" tIns="0" rIns="0" bIns="0" rtlCol="0" anchor="t">
            <a:noAutofit/>
          </a:bodyPr>
          <a:lstStyle/>
          <a:p>
            <a:pPr marL="457200" indent="-457200">
              <a:lnSpc>
                <a:spcPct val="120000"/>
              </a:lnSpc>
              <a:buAutoNum type="arabicPeriod"/>
            </a:pPr>
            <a:r>
              <a:rPr lang="en-US" sz="2400" dirty="0">
                <a:cs typeface="Arial"/>
              </a:rPr>
              <a:t>Write down three things about Birth to Five Matters (3 marks) </a:t>
            </a:r>
            <a:r>
              <a:rPr lang="en-US" sz="2400" i="1" dirty="0">
                <a:solidFill>
                  <a:srgbClr val="FF0000"/>
                </a:solidFill>
                <a:cs typeface="Arial"/>
              </a:rPr>
              <a:t>This could include the areas of learning, what the characteristics of effective learning are and the role of the practitioner. Do you have other ideas? </a:t>
            </a:r>
            <a:endParaRPr lang="en-US" i="1" dirty="0">
              <a:solidFill>
                <a:srgbClr val="FF0000"/>
              </a:solidFill>
              <a:cs typeface="Arial"/>
            </a:endParaRPr>
          </a:p>
          <a:p>
            <a:pPr marL="457200" indent="-457200">
              <a:lnSpc>
                <a:spcPct val="120000"/>
              </a:lnSpc>
              <a:buAutoNum type="arabicPeriod"/>
            </a:pPr>
            <a:r>
              <a:rPr lang="en-US" sz="2400" dirty="0">
                <a:cs typeface="Arial"/>
              </a:rPr>
              <a:t>What is it and why is it a useful document for a practitioner? (2 marks)</a:t>
            </a:r>
            <a:r>
              <a:rPr lang="en-US" sz="2400" i="1" dirty="0">
                <a:solidFill>
                  <a:srgbClr val="FF0000"/>
                </a:solidFill>
                <a:cs typeface="Arial"/>
              </a:rPr>
              <a:t>This could include how the practitioner can understand how to support the child based on their developmental stages and what they can do to for next steps. Do you have other ideas? </a:t>
            </a:r>
            <a:endParaRPr lang="en-US" dirty="0">
              <a:solidFill>
                <a:srgbClr val="000000"/>
              </a:solidFill>
              <a:cs typeface="Arial"/>
            </a:endParaRPr>
          </a:p>
          <a:p>
            <a:pPr marL="457200" indent="-457200">
              <a:lnSpc>
                <a:spcPct val="120000"/>
              </a:lnSpc>
              <a:buAutoNum type="arabicPeriod"/>
            </a:pPr>
            <a:r>
              <a:rPr lang="en-US" sz="2400" dirty="0">
                <a:cs typeface="Arial"/>
              </a:rPr>
              <a:t>What range would a child that is two years and 11 months be in? (1 mark) </a:t>
            </a:r>
            <a:r>
              <a:rPr lang="en-US" sz="2400" i="1" dirty="0">
                <a:solidFill>
                  <a:srgbClr val="FF0000"/>
                </a:solidFill>
                <a:cs typeface="Arial"/>
              </a:rPr>
              <a:t>Range 4</a:t>
            </a:r>
            <a:r>
              <a:rPr lang="en-US" sz="2400" dirty="0">
                <a:cs typeface="Arial"/>
              </a:rPr>
              <a:t> </a:t>
            </a:r>
          </a:p>
          <a:p>
            <a:pPr marL="457200" indent="-457200">
              <a:lnSpc>
                <a:spcPct val="120000"/>
              </a:lnSpc>
              <a:buAutoNum type="arabicPeriod"/>
            </a:pPr>
            <a:r>
              <a:rPr lang="en-US" sz="2400" dirty="0">
                <a:cs typeface="Arial"/>
              </a:rPr>
              <a:t>What age range would a 11-month-old child be in? (1 mark) </a:t>
            </a:r>
            <a:r>
              <a:rPr lang="en-US" sz="2400" i="1" dirty="0">
                <a:solidFill>
                  <a:srgbClr val="FF0000"/>
                </a:solidFill>
                <a:cs typeface="Arial"/>
              </a:rPr>
              <a:t>Between Range 1 and Range 2 </a:t>
            </a:r>
          </a:p>
          <a:p>
            <a:pPr marL="457200" indent="-457200">
              <a:lnSpc>
                <a:spcPct val="120000"/>
              </a:lnSpc>
              <a:buAutoNum type="arabicPeriod"/>
            </a:pPr>
            <a:r>
              <a:rPr lang="en-US" sz="2400" dirty="0">
                <a:cs typeface="Arial"/>
              </a:rPr>
              <a:t>What age range would a child in reception be in? (1 mark) </a:t>
            </a:r>
            <a:r>
              <a:rPr lang="en-US" sz="2400" i="1" dirty="0">
                <a:solidFill>
                  <a:srgbClr val="FF0000"/>
                </a:solidFill>
                <a:cs typeface="Arial"/>
              </a:rPr>
              <a:t>Range 6 </a:t>
            </a:r>
          </a:p>
          <a:p>
            <a:endParaRPr lang="en-US" sz="2400" dirty="0">
              <a:cs typeface="Arial"/>
            </a:endParaRPr>
          </a:p>
          <a:p>
            <a:endParaRPr lang="en-US" sz="2400" dirty="0">
              <a:cs typeface="Arial"/>
            </a:endParaRPr>
          </a:p>
        </p:txBody>
      </p:sp>
      <p:sp>
        <p:nvSpPr>
          <p:cNvPr id="8" name="Footer Placeholder 2">
            <a:extLst>
              <a:ext uri="{FF2B5EF4-FFF2-40B4-BE49-F238E27FC236}">
                <a16:creationId xmlns:a16="http://schemas.microsoft.com/office/drawing/2014/main" id="{EEE5ECD0-FDD7-42CD-C7A7-D29EEF6C9F88}"/>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41173426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AA03C4-5662-0178-D344-03AA392EF376}"/>
              </a:ext>
            </a:extLst>
          </p:cNvPr>
          <p:cNvSpPr>
            <a:spLocks noGrp="1"/>
          </p:cNvSpPr>
          <p:nvPr>
            <p:ph type="sldNum" sz="quarter" idx="11"/>
          </p:nvPr>
        </p:nvSpPr>
        <p:spPr/>
        <p:txBody>
          <a:bodyPr/>
          <a:lstStyle/>
          <a:p>
            <a:fld id="{DA2C159E-F13C-4A85-9A41-E7669D3E0D70}" type="slidenum">
              <a:rPr lang="en-GB" smtClean="0"/>
              <a:pPr/>
              <a:t>74</a:t>
            </a:fld>
            <a:endParaRPr lang="en-GB"/>
          </a:p>
        </p:txBody>
      </p:sp>
      <p:sp>
        <p:nvSpPr>
          <p:cNvPr id="3" name="Title 2">
            <a:extLst>
              <a:ext uri="{FF2B5EF4-FFF2-40B4-BE49-F238E27FC236}">
                <a16:creationId xmlns:a16="http://schemas.microsoft.com/office/drawing/2014/main" id="{53AF46B6-90D5-5DCF-CD00-FC5BEE0FC113}"/>
              </a:ext>
            </a:extLst>
          </p:cNvPr>
          <p:cNvSpPr>
            <a:spLocks noGrp="1"/>
          </p:cNvSpPr>
          <p:nvPr>
            <p:ph type="title"/>
          </p:nvPr>
        </p:nvSpPr>
        <p:spPr/>
        <p:txBody>
          <a:bodyPr>
            <a:normAutofit/>
          </a:bodyPr>
          <a:lstStyle/>
          <a:p>
            <a:r>
              <a:rPr lang="en-US" sz="3200" dirty="0">
                <a:cs typeface="Arial"/>
              </a:rPr>
              <a:t>Analysis of observation (30 minutes)</a:t>
            </a:r>
            <a:endParaRPr lang="en-US" sz="3200" dirty="0"/>
          </a:p>
        </p:txBody>
      </p:sp>
      <p:sp>
        <p:nvSpPr>
          <p:cNvPr id="4" name="Text Placeholder 3">
            <a:extLst>
              <a:ext uri="{FF2B5EF4-FFF2-40B4-BE49-F238E27FC236}">
                <a16:creationId xmlns:a16="http://schemas.microsoft.com/office/drawing/2014/main" id="{E99AB54B-F1EF-70BD-6A6C-36482049F66B}"/>
              </a:ext>
            </a:extLst>
          </p:cNvPr>
          <p:cNvSpPr>
            <a:spLocks noGrp="1"/>
          </p:cNvSpPr>
          <p:nvPr>
            <p:ph type="body" sz="quarter" idx="12"/>
          </p:nvPr>
        </p:nvSpPr>
        <p:spPr>
          <a:xfrm>
            <a:off x="61893" y="695894"/>
            <a:ext cx="11747500" cy="4298892"/>
          </a:xfrm>
        </p:spPr>
        <p:txBody>
          <a:bodyPr vert="horz" lIns="0" tIns="0" rIns="0" bIns="0" rtlCol="0" anchor="t">
            <a:noAutofit/>
          </a:bodyPr>
          <a:lstStyle/>
          <a:p>
            <a:pPr>
              <a:lnSpc>
                <a:spcPct val="120000"/>
              </a:lnSpc>
            </a:pPr>
            <a:r>
              <a:rPr lang="en-US" sz="2400" dirty="0">
                <a:cs typeface="Arial"/>
              </a:rPr>
              <a:t>Read your mind map on expected milestones for your age range. </a:t>
            </a:r>
          </a:p>
          <a:p>
            <a:pPr>
              <a:lnSpc>
                <a:spcPct val="120000"/>
              </a:lnSpc>
            </a:pPr>
            <a:r>
              <a:rPr lang="en-US" sz="2400" dirty="0">
                <a:cs typeface="Arial"/>
              </a:rPr>
              <a:t>Read your observation(s). </a:t>
            </a:r>
          </a:p>
          <a:p>
            <a:pPr>
              <a:lnSpc>
                <a:spcPct val="120000"/>
              </a:lnSpc>
            </a:pPr>
            <a:r>
              <a:rPr lang="en-US" sz="2400" dirty="0">
                <a:cs typeface="Arial"/>
              </a:rPr>
              <a:t>Can you identify any milestones the child is meeting? What areas of learning does your observation show? </a:t>
            </a:r>
          </a:p>
          <a:p>
            <a:pPr>
              <a:lnSpc>
                <a:spcPct val="120000"/>
              </a:lnSpc>
            </a:pPr>
            <a:r>
              <a:rPr lang="en-US" sz="2400" dirty="0">
                <a:cs typeface="Arial"/>
              </a:rPr>
              <a:t>How do they show you they are meeting them?</a:t>
            </a:r>
          </a:p>
          <a:p>
            <a:pPr>
              <a:lnSpc>
                <a:spcPct val="120000"/>
              </a:lnSpc>
            </a:pPr>
            <a:r>
              <a:rPr lang="en-US" sz="2400" dirty="0">
                <a:cs typeface="Arial"/>
              </a:rPr>
              <a:t>Are there any milestones your child is expected to meet but, in the observation, you can see the child is not meeting or they have not mastered the skill yet. How do you know this? </a:t>
            </a:r>
          </a:p>
          <a:p>
            <a:pPr>
              <a:lnSpc>
                <a:spcPct val="120000"/>
              </a:lnSpc>
            </a:pPr>
            <a:r>
              <a:rPr lang="en-US" sz="2400" dirty="0">
                <a:cs typeface="Arial"/>
              </a:rPr>
              <a:t>From your observation, what does your child need to work on? What area of learning will you focus on? What are their next steps? </a:t>
            </a:r>
          </a:p>
          <a:p>
            <a:pPr>
              <a:lnSpc>
                <a:spcPct val="120000"/>
              </a:lnSpc>
            </a:pPr>
            <a:r>
              <a:rPr lang="en-US" sz="2000" i="1" dirty="0">
                <a:cs typeface="Arial"/>
              </a:rPr>
              <a:t>Note: Remember, you are not assessing all developmental milestones in all areas of learning. Allow your observation to lead your judgements. Observations are just a small snippet of a child’s holistic development. </a:t>
            </a:r>
          </a:p>
        </p:txBody>
      </p:sp>
      <p:sp>
        <p:nvSpPr>
          <p:cNvPr id="8" name="Footer Placeholder 2">
            <a:extLst>
              <a:ext uri="{FF2B5EF4-FFF2-40B4-BE49-F238E27FC236}">
                <a16:creationId xmlns:a16="http://schemas.microsoft.com/office/drawing/2014/main" id="{FE78FF38-71F6-2B69-8D4F-BA5F150A1C1A}"/>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4039965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533" y="203759"/>
            <a:ext cx="10927281" cy="932567"/>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GB" sz="3200" dirty="0"/>
              <a:t>Reflection: </a:t>
            </a:r>
            <a:endParaRPr lang="en-GB" sz="3100" dirty="0">
              <a:cs typeface="Arial"/>
            </a:endParaRPr>
          </a:p>
        </p:txBody>
      </p:sp>
      <p:sp>
        <p:nvSpPr>
          <p:cNvPr id="4" name="Slide Number Placeholder 3"/>
          <p:cNvSpPr>
            <a:spLocks noGrp="1"/>
          </p:cNvSpPr>
          <p:nvPr>
            <p:ph type="sldNum" sz="quarter" idx="11"/>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r"/>
            <a:fld id="{DA2C159E-F13C-4A85-9A41-E7669D3E0D70}" type="slidenum">
              <a:rPr lang="en-GB" sz="900" smtClean="0"/>
              <a:pPr algn="r"/>
              <a:t>75</a:t>
            </a:fld>
            <a:endParaRPr lang="en-GB" sz="900"/>
          </a:p>
        </p:txBody>
      </p:sp>
      <p:graphicFrame>
        <p:nvGraphicFramePr>
          <p:cNvPr id="8" name="Content Placeholder 2">
            <a:extLst>
              <a:ext uri="{FF2B5EF4-FFF2-40B4-BE49-F238E27FC236}">
                <a16:creationId xmlns:a16="http://schemas.microsoft.com/office/drawing/2014/main" id="{32D46897-124D-83CE-112A-C3E85AEC0276}"/>
              </a:ext>
            </a:extLst>
          </p:cNvPr>
          <p:cNvGraphicFramePr>
            <a:graphicFrameLocks noGrp="1"/>
          </p:cNvGraphicFramePr>
          <p:nvPr>
            <p:ph sz="quarter" idx="13"/>
            <p:extLst>
              <p:ext uri="{D42A27DB-BD31-4B8C-83A1-F6EECF244321}">
                <p14:modId xmlns:p14="http://schemas.microsoft.com/office/powerpoint/2010/main" val="3526147776"/>
              </p:ext>
            </p:extLst>
          </p:nvPr>
        </p:nvGraphicFramePr>
        <p:xfrm>
          <a:off x="-620149" y="1145313"/>
          <a:ext cx="9624684" cy="455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 name="Rectangle: Rounded Corners 30">
            <a:extLst>
              <a:ext uri="{FF2B5EF4-FFF2-40B4-BE49-F238E27FC236}">
                <a16:creationId xmlns:a16="http://schemas.microsoft.com/office/drawing/2014/main" id="{88192129-76BA-C05C-9B51-61F66048B2FB}"/>
              </a:ext>
            </a:extLst>
          </p:cNvPr>
          <p:cNvSpPr/>
          <p:nvPr/>
        </p:nvSpPr>
        <p:spPr>
          <a:xfrm>
            <a:off x="7996687" y="240102"/>
            <a:ext cx="3976777" cy="6018362"/>
          </a:xfrm>
          <a:prstGeom prst="roundRect">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000000"/>
                </a:solidFill>
                <a:cs typeface="Arial"/>
              </a:rPr>
              <a:t>Have we developed in confidence? What continuous professional development (CPD) can you do on placement to </a:t>
            </a:r>
            <a:endParaRPr lang="en-US" sz="2400" dirty="0">
              <a:solidFill>
                <a:srgbClr val="000000"/>
              </a:solidFill>
              <a:cs typeface="Arial"/>
            </a:endParaRPr>
          </a:p>
          <a:p>
            <a:r>
              <a:rPr lang="en-GB" sz="2400" b="1" dirty="0">
                <a:solidFill>
                  <a:srgbClr val="000000"/>
                </a:solidFill>
                <a:cs typeface="Arial"/>
              </a:rPr>
              <a:t>continue to grow in confidence?</a:t>
            </a:r>
            <a:endParaRPr lang="en-US" sz="2400" dirty="0">
              <a:solidFill>
                <a:srgbClr val="000000"/>
              </a:solidFill>
              <a:cs typeface="Arial"/>
            </a:endParaRPr>
          </a:p>
          <a:p>
            <a:pPr algn="ctr"/>
            <a:endParaRPr lang="en-US" dirty="0">
              <a:cs typeface="Arial"/>
            </a:endParaRPr>
          </a:p>
        </p:txBody>
      </p:sp>
      <p:sp>
        <p:nvSpPr>
          <p:cNvPr id="7" name="Footer Placeholder 2">
            <a:extLst>
              <a:ext uri="{FF2B5EF4-FFF2-40B4-BE49-F238E27FC236}">
                <a16:creationId xmlns:a16="http://schemas.microsoft.com/office/drawing/2014/main" id="{986C7480-4FEE-C585-493C-31937D302457}"/>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372528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472BF9-58A4-C7E7-AAC4-4D2499B32D42}"/>
              </a:ext>
            </a:extLst>
          </p:cNvPr>
          <p:cNvSpPr>
            <a:spLocks noGrp="1"/>
          </p:cNvSpPr>
          <p:nvPr>
            <p:ph type="sldNum" sz="quarter" idx="11"/>
          </p:nvPr>
        </p:nvSpPr>
        <p:spPr/>
        <p:txBody>
          <a:bodyPr/>
          <a:lstStyle/>
          <a:p>
            <a:fld id="{DA2C159E-F13C-4A85-9A41-E7669D3E0D70}" type="slidenum">
              <a:rPr lang="en-GB" smtClean="0"/>
              <a:pPr/>
              <a:t>76</a:t>
            </a:fld>
            <a:endParaRPr lang="en-GB"/>
          </a:p>
        </p:txBody>
      </p:sp>
      <p:sp>
        <p:nvSpPr>
          <p:cNvPr id="3" name="Title 2">
            <a:extLst>
              <a:ext uri="{FF2B5EF4-FFF2-40B4-BE49-F238E27FC236}">
                <a16:creationId xmlns:a16="http://schemas.microsoft.com/office/drawing/2014/main" id="{191CF7C2-6529-3527-9574-C9071602DAE3}"/>
              </a:ext>
            </a:extLst>
          </p:cNvPr>
          <p:cNvSpPr>
            <a:spLocks noGrp="1"/>
          </p:cNvSpPr>
          <p:nvPr>
            <p:ph type="title"/>
          </p:nvPr>
        </p:nvSpPr>
        <p:spPr/>
        <p:txBody>
          <a:bodyPr>
            <a:normAutofit/>
          </a:bodyPr>
          <a:lstStyle/>
          <a:p>
            <a:r>
              <a:rPr lang="en-US" sz="3200" dirty="0">
                <a:cs typeface="Arial"/>
              </a:rPr>
              <a:t>Takeaway Task:</a:t>
            </a:r>
          </a:p>
        </p:txBody>
      </p:sp>
      <p:sp>
        <p:nvSpPr>
          <p:cNvPr id="6" name="Speech Bubble: Rectangle with Corners Rounded 5">
            <a:extLst>
              <a:ext uri="{FF2B5EF4-FFF2-40B4-BE49-F238E27FC236}">
                <a16:creationId xmlns:a16="http://schemas.microsoft.com/office/drawing/2014/main" id="{7275125F-4E14-13E8-D702-A1787F8DB18F}"/>
              </a:ext>
            </a:extLst>
          </p:cNvPr>
          <p:cNvSpPr/>
          <p:nvPr/>
        </p:nvSpPr>
        <p:spPr>
          <a:xfrm>
            <a:off x="3301714" y="661701"/>
            <a:ext cx="4551871" cy="5040872"/>
          </a:xfrm>
          <a:prstGeom prst="wedgeRoundRectCallout">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dirty="0">
                <a:cs typeface="Arial"/>
              </a:rPr>
              <a:t>Make sure to bring in your observations and OAP workbooks with Section A, B and C completed for 07 lesson</a:t>
            </a:r>
            <a:endParaRPr lang="en-US" sz="2800" dirty="0">
              <a:solidFill>
                <a:schemeClr val="tx1"/>
              </a:solidFill>
              <a:cs typeface="Arial"/>
            </a:endParaRPr>
          </a:p>
        </p:txBody>
      </p:sp>
      <p:sp>
        <p:nvSpPr>
          <p:cNvPr id="9" name="Footer Placeholder 2">
            <a:extLst>
              <a:ext uri="{FF2B5EF4-FFF2-40B4-BE49-F238E27FC236}">
                <a16:creationId xmlns:a16="http://schemas.microsoft.com/office/drawing/2014/main" id="{AC784794-CFF3-9023-99E3-066D5B340FE1}"/>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4174797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BEBD2-5F95-3B6B-264E-3011E05FB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1A49DC-1258-1A3C-3B87-E7E325B00FD0}"/>
              </a:ext>
            </a:extLst>
          </p:cNvPr>
          <p:cNvSpPr>
            <a:spLocks noGrp="1"/>
          </p:cNvSpPr>
          <p:nvPr>
            <p:ph type="ctr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00000"/>
              </a:lnSpc>
            </a:pPr>
            <a:r>
              <a:rPr lang="en-US" dirty="0">
                <a:cs typeface="Arial"/>
              </a:rPr>
              <a:t>07 – Peer assessment and feedback on observation and assessment </a:t>
            </a:r>
          </a:p>
        </p:txBody>
      </p:sp>
      <p:sp>
        <p:nvSpPr>
          <p:cNvPr id="3" name="Subtitle 2">
            <a:extLst>
              <a:ext uri="{FF2B5EF4-FFF2-40B4-BE49-F238E27FC236}">
                <a16:creationId xmlns:a16="http://schemas.microsoft.com/office/drawing/2014/main" id="{A5241D1F-4099-8604-8E81-62D6CA7E8866}"/>
              </a:ext>
            </a:extLst>
          </p:cNvPr>
          <p:cNvSpPr>
            <a:spLocks noGrp="1"/>
          </p:cNvSpPr>
          <p:nvPr>
            <p:ph type="subTitle"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a:p>
            <a:r>
              <a:rPr lang="en-US">
                <a:cs typeface="Arial"/>
              </a:rPr>
              <a:t>OAP Cycle Review </a:t>
            </a:r>
            <a:endParaRPr lang="en-US"/>
          </a:p>
        </p:txBody>
      </p:sp>
    </p:spTree>
    <p:extLst>
      <p:ext uri="{BB962C8B-B14F-4D97-AF65-F5344CB8AC3E}">
        <p14:creationId xmlns:p14="http://schemas.microsoft.com/office/powerpoint/2010/main" val="11606794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5A702B-C5EB-EA01-437B-4359389A556E}"/>
              </a:ext>
            </a:extLst>
          </p:cNvPr>
          <p:cNvSpPr>
            <a:spLocks noGrp="1"/>
          </p:cNvSpPr>
          <p:nvPr>
            <p:ph type="sldNum" sz="quarter" idx="11"/>
          </p:nvPr>
        </p:nvSpPr>
        <p:spPr/>
        <p:txBody>
          <a:bodyPr/>
          <a:lstStyle/>
          <a:p>
            <a:fld id="{DA2C159E-F13C-4A85-9A41-E7669D3E0D70}" type="slidenum">
              <a:rPr lang="en-GB" smtClean="0"/>
              <a:pPr/>
              <a:t>78</a:t>
            </a:fld>
            <a:endParaRPr lang="en-GB"/>
          </a:p>
        </p:txBody>
      </p:sp>
      <p:sp>
        <p:nvSpPr>
          <p:cNvPr id="3" name="Title 2">
            <a:extLst>
              <a:ext uri="{FF2B5EF4-FFF2-40B4-BE49-F238E27FC236}">
                <a16:creationId xmlns:a16="http://schemas.microsoft.com/office/drawing/2014/main" id="{1EE3C97C-DDF7-60FA-A35A-7C22C2CB9F39}"/>
              </a:ext>
            </a:extLst>
          </p:cNvPr>
          <p:cNvSpPr>
            <a:spLocks noGrp="1"/>
          </p:cNvSpPr>
          <p:nvPr>
            <p:ph type="title"/>
          </p:nvPr>
        </p:nvSpPr>
        <p:spPr/>
        <p:txBody>
          <a:bodyPr>
            <a:normAutofit/>
          </a:bodyPr>
          <a:lstStyle/>
          <a:p>
            <a:r>
              <a:rPr lang="en-US" sz="3200" dirty="0">
                <a:cs typeface="Arial"/>
              </a:rPr>
              <a:t>Lesson objectives </a:t>
            </a:r>
            <a:endParaRPr lang="en-US" sz="3200" dirty="0"/>
          </a:p>
        </p:txBody>
      </p:sp>
      <p:sp>
        <p:nvSpPr>
          <p:cNvPr id="4" name="Text Placeholder 3">
            <a:extLst>
              <a:ext uri="{FF2B5EF4-FFF2-40B4-BE49-F238E27FC236}">
                <a16:creationId xmlns:a16="http://schemas.microsoft.com/office/drawing/2014/main" id="{AB1F6B34-9399-BE4A-F647-B4E28ADC62CE}"/>
              </a:ext>
            </a:extLst>
          </p:cNvPr>
          <p:cNvSpPr>
            <a:spLocks noGrp="1"/>
          </p:cNvSpPr>
          <p:nvPr>
            <p:ph type="body" sz="quarter" idx="12"/>
          </p:nvPr>
        </p:nvSpPr>
        <p:spPr/>
        <p:txBody>
          <a:bodyPr vert="horz" lIns="0" tIns="0" rIns="0" bIns="0" rtlCol="0" anchor="t">
            <a:noAutofit/>
          </a:bodyPr>
          <a:lstStyle/>
          <a:p>
            <a:pPr marL="571500" indent="-571500">
              <a:lnSpc>
                <a:spcPct val="120000"/>
              </a:lnSpc>
              <a:buChar char="•"/>
            </a:pPr>
            <a:r>
              <a:rPr lang="en-US" sz="2400" dirty="0">
                <a:cs typeface="Arial"/>
              </a:rPr>
              <a:t>Discuss the benefits of peer assessment and factors to consider when giving feedback. </a:t>
            </a:r>
            <a:endParaRPr lang="en-US" sz="2400" dirty="0"/>
          </a:p>
          <a:p>
            <a:pPr marL="571500" indent="-571500">
              <a:lnSpc>
                <a:spcPct val="120000"/>
              </a:lnSpc>
              <a:buChar char="•"/>
            </a:pPr>
            <a:endParaRPr lang="en-US" sz="2400" dirty="0">
              <a:cs typeface="Arial"/>
            </a:endParaRPr>
          </a:p>
          <a:p>
            <a:pPr marL="571500" indent="-571500">
              <a:lnSpc>
                <a:spcPct val="120000"/>
              </a:lnSpc>
              <a:buChar char="•"/>
            </a:pPr>
            <a:r>
              <a:rPr lang="en-US" sz="2400" dirty="0">
                <a:cs typeface="Arial"/>
              </a:rPr>
              <a:t>Read through a peer’s OAP workbook and peer assess their observation and assessing skills. </a:t>
            </a:r>
          </a:p>
          <a:p>
            <a:pPr marL="571500" indent="-571500">
              <a:lnSpc>
                <a:spcPct val="120000"/>
              </a:lnSpc>
              <a:buChar char="•"/>
            </a:pPr>
            <a:endParaRPr lang="en-US" sz="2400" dirty="0">
              <a:cs typeface="Arial"/>
            </a:endParaRPr>
          </a:p>
          <a:p>
            <a:pPr marL="571500" indent="-571500">
              <a:lnSpc>
                <a:spcPct val="120000"/>
              </a:lnSpc>
              <a:buChar char="•"/>
            </a:pPr>
            <a:r>
              <a:rPr lang="en-US" sz="2400" dirty="0">
                <a:cs typeface="Arial"/>
              </a:rPr>
              <a:t>Give peer feedback. </a:t>
            </a:r>
          </a:p>
        </p:txBody>
      </p:sp>
      <p:sp>
        <p:nvSpPr>
          <p:cNvPr id="8" name="Footer Placeholder 2">
            <a:extLst>
              <a:ext uri="{FF2B5EF4-FFF2-40B4-BE49-F238E27FC236}">
                <a16:creationId xmlns:a16="http://schemas.microsoft.com/office/drawing/2014/main" id="{8DE8ECD7-14AD-C4E2-37EA-771CFC70941F}"/>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5318360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C3F460-8770-88C5-6F87-348F5BB82B8F}"/>
              </a:ext>
            </a:extLst>
          </p:cNvPr>
          <p:cNvSpPr>
            <a:spLocks noGrp="1"/>
          </p:cNvSpPr>
          <p:nvPr>
            <p:ph type="sldNum" sz="quarter" idx="11"/>
          </p:nvPr>
        </p:nvSpPr>
        <p:spPr/>
        <p:txBody>
          <a:bodyPr/>
          <a:lstStyle/>
          <a:p>
            <a:fld id="{DA2C159E-F13C-4A85-9A41-E7669D3E0D70}" type="slidenum">
              <a:rPr lang="en-GB" smtClean="0"/>
              <a:pPr/>
              <a:t>79</a:t>
            </a:fld>
            <a:endParaRPr lang="en-GB"/>
          </a:p>
        </p:txBody>
      </p:sp>
      <p:sp>
        <p:nvSpPr>
          <p:cNvPr id="3" name="Title 2">
            <a:extLst>
              <a:ext uri="{FF2B5EF4-FFF2-40B4-BE49-F238E27FC236}">
                <a16:creationId xmlns:a16="http://schemas.microsoft.com/office/drawing/2014/main" id="{6C0E044D-D27D-44DF-FB80-36B4EB188F90}"/>
              </a:ext>
            </a:extLst>
          </p:cNvPr>
          <p:cNvSpPr>
            <a:spLocks noGrp="1"/>
          </p:cNvSpPr>
          <p:nvPr>
            <p:ph type="title"/>
          </p:nvPr>
        </p:nvSpPr>
        <p:spPr>
          <a:xfrm>
            <a:off x="267469" y="131918"/>
            <a:ext cx="11250084" cy="932567"/>
          </a:xfrm>
        </p:spPr>
        <p:txBody>
          <a:bodyPr>
            <a:normAutofit/>
          </a:bodyPr>
          <a:lstStyle/>
          <a:p>
            <a:r>
              <a:rPr lang="en-US" sz="3200" dirty="0">
                <a:cs typeface="Arial"/>
              </a:rPr>
              <a:t>Retrieval: Sentence starter </a:t>
            </a:r>
            <a:endParaRPr lang="en-US" sz="3200" dirty="0"/>
          </a:p>
        </p:txBody>
      </p:sp>
      <p:sp>
        <p:nvSpPr>
          <p:cNvPr id="4" name="Text Placeholder 3">
            <a:extLst>
              <a:ext uri="{FF2B5EF4-FFF2-40B4-BE49-F238E27FC236}">
                <a16:creationId xmlns:a16="http://schemas.microsoft.com/office/drawing/2014/main" id="{0B230C67-36FC-B9AA-9028-5EF3CD4618CF}"/>
              </a:ext>
            </a:extLst>
          </p:cNvPr>
          <p:cNvSpPr>
            <a:spLocks noGrp="1"/>
          </p:cNvSpPr>
          <p:nvPr>
            <p:ph type="body" sz="quarter" idx="12"/>
          </p:nvPr>
        </p:nvSpPr>
        <p:spPr>
          <a:xfrm>
            <a:off x="474100" y="598201"/>
            <a:ext cx="10741083" cy="2413263"/>
          </a:xfrm>
          <a:ln>
            <a:solidFill>
              <a:schemeClr val="accent5">
                <a:lumMod val="60000"/>
                <a:lumOff val="40000"/>
              </a:schemeClr>
            </a:solidFill>
          </a:ln>
        </p:spPr>
        <p:txBody>
          <a:bodyPr vert="horz" lIns="0" tIns="0" rIns="0" bIns="0" rtlCol="0" anchor="t">
            <a:noAutofit/>
          </a:bodyPr>
          <a:lstStyle/>
          <a:p>
            <a:pPr>
              <a:lnSpc>
                <a:spcPct val="120000"/>
              </a:lnSpc>
            </a:pPr>
            <a:r>
              <a:rPr lang="en-US" sz="2400" b="1" dirty="0">
                <a:cs typeface="Arial"/>
              </a:rPr>
              <a:t>Ten-minute writing task: </a:t>
            </a:r>
          </a:p>
          <a:p>
            <a:pPr>
              <a:lnSpc>
                <a:spcPct val="120000"/>
              </a:lnSpc>
            </a:pPr>
            <a:r>
              <a:rPr lang="en-US" sz="2400" b="1" dirty="0">
                <a:cs typeface="Arial"/>
              </a:rPr>
              <a:t>In fewer than 100 but more than 60 words, write a paragraph explaining</a:t>
            </a:r>
            <a:r>
              <a:rPr lang="en-US" sz="2400" dirty="0">
                <a:cs typeface="Arial"/>
              </a:rPr>
              <a:t> how can we use Birth to Five Matters to make sense of an observation and plan for next steps of a child's development. What do we need to consider when using developmental milestones? </a:t>
            </a:r>
            <a:endParaRPr lang="en-US" dirty="0"/>
          </a:p>
          <a:p>
            <a:endParaRPr lang="en-US" sz="2400" b="1" dirty="0">
              <a:cs typeface="Arial"/>
            </a:endParaRPr>
          </a:p>
          <a:p>
            <a:endParaRPr lang="en-US" sz="2400" b="1" dirty="0">
              <a:cs typeface="Arial"/>
            </a:endParaRPr>
          </a:p>
          <a:p>
            <a:endParaRPr lang="en-US" sz="2400" b="1" dirty="0">
              <a:cs typeface="Arial"/>
            </a:endParaRPr>
          </a:p>
          <a:p>
            <a:endParaRPr lang="en-US" sz="2400" b="1" dirty="0">
              <a:cs typeface="Arial"/>
            </a:endParaRPr>
          </a:p>
        </p:txBody>
      </p:sp>
      <p:sp>
        <p:nvSpPr>
          <p:cNvPr id="6" name="TextBox 5">
            <a:extLst>
              <a:ext uri="{FF2B5EF4-FFF2-40B4-BE49-F238E27FC236}">
                <a16:creationId xmlns:a16="http://schemas.microsoft.com/office/drawing/2014/main" id="{20C1B360-08EA-0106-DBCD-0062C8815B94}"/>
              </a:ext>
            </a:extLst>
          </p:cNvPr>
          <p:cNvSpPr txBox="1"/>
          <p:nvPr/>
        </p:nvSpPr>
        <p:spPr>
          <a:xfrm>
            <a:off x="474100" y="3186828"/>
            <a:ext cx="11243799" cy="2618409"/>
          </a:xfrm>
          <a:prstGeom prst="rect">
            <a:avLst/>
          </a:prstGeom>
          <a:noFill/>
          <a:ln>
            <a:solidFill>
              <a:srgbClr val="00B0F0"/>
            </a:solid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pPr>
            <a:r>
              <a:rPr lang="en-US" sz="2400" dirty="0">
                <a:cs typeface="Arial"/>
              </a:rPr>
              <a:t>We can use Birth to Five Matters to make sense of what milestones the child is meeting for their age range and area of learning. We can also use it to see milestones the child might need extra support on and how we can support them. Remember every child is unique and will develop at different rates. We need to sequence and scaffold children’s development and plan for their next steps rather than expected age milestones. </a:t>
            </a:r>
          </a:p>
        </p:txBody>
      </p:sp>
      <p:sp>
        <p:nvSpPr>
          <p:cNvPr id="9" name="Footer Placeholder 2">
            <a:extLst>
              <a:ext uri="{FF2B5EF4-FFF2-40B4-BE49-F238E27FC236}">
                <a16:creationId xmlns:a16="http://schemas.microsoft.com/office/drawing/2014/main" id="{9BA2C812-4CC2-EA97-C3A6-E64A60537BB8}"/>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84103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620955" y="698567"/>
            <a:ext cx="10929916" cy="12920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GB" sz="3200" dirty="0"/>
              <a:t>The OAP cycle</a:t>
            </a:r>
            <a:endParaRPr lang="en-GB" sz="3200" dirty="0">
              <a:cs typeface="Arial"/>
            </a:endParaRPr>
          </a:p>
        </p:txBody>
      </p:sp>
      <p:sp>
        <p:nvSpPr>
          <p:cNvPr id="4" name="Slide Number Placeholder 3"/>
          <p:cNvSpPr>
            <a:spLocks noGrp="1"/>
          </p:cNvSpPr>
          <p:nvPr>
            <p:ph type="sldNum" sz="quarter" idx="11"/>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r"/>
            <a:fld id="{DA2C159E-F13C-4A85-9A41-E7669D3E0D70}" type="slidenum">
              <a:rPr lang="en-GB" sz="900" smtClean="0"/>
              <a:pPr algn="r"/>
              <a:t>8</a:t>
            </a:fld>
            <a:endParaRPr lang="en-GB" sz="900"/>
          </a:p>
        </p:txBody>
      </p:sp>
      <p:sp>
        <p:nvSpPr>
          <p:cNvPr id="2" name="TextBox 1">
            <a:extLst>
              <a:ext uri="{FF2B5EF4-FFF2-40B4-BE49-F238E27FC236}">
                <a16:creationId xmlns:a16="http://schemas.microsoft.com/office/drawing/2014/main" id="{99C9E394-CFF1-8FAB-7077-265D3D26BC26}"/>
              </a:ext>
            </a:extLst>
          </p:cNvPr>
          <p:cNvSpPr txBox="1"/>
          <p:nvPr/>
        </p:nvSpPr>
        <p:spPr>
          <a:xfrm>
            <a:off x="620109" y="1386607"/>
            <a:ext cx="10731259" cy="439120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GB" b="1" dirty="0">
                <a:latin typeface="Arial"/>
                <a:cs typeface="Arial"/>
              </a:rPr>
              <a:t>Part B: Small group task (5 minutes) </a:t>
            </a:r>
            <a:endParaRPr lang="en-GB" b="1" dirty="0">
              <a:solidFill>
                <a:srgbClr val="FF0000"/>
              </a:solidFill>
              <a:latin typeface="Arial"/>
              <a:cs typeface="Arial"/>
            </a:endParaRPr>
          </a:p>
          <a:p>
            <a:pPr>
              <a:lnSpc>
                <a:spcPct val="120000"/>
              </a:lnSpc>
            </a:pPr>
            <a:r>
              <a:rPr lang="en-GB" dirty="0">
                <a:solidFill>
                  <a:srgbClr val="000000"/>
                </a:solidFill>
                <a:latin typeface="Arial"/>
                <a:cs typeface="Arial"/>
              </a:rPr>
              <a:t>Create a quiz consisting of three questions based on the information you have provided in your poster. Make sure you know the answers so that you can mark your peers’ ideas. </a:t>
            </a:r>
          </a:p>
          <a:p>
            <a:pPr>
              <a:lnSpc>
                <a:spcPct val="120000"/>
              </a:lnSpc>
            </a:pPr>
            <a:endParaRPr lang="en-GB" b="1" dirty="0">
              <a:solidFill>
                <a:srgbClr val="000000"/>
              </a:solidFill>
              <a:latin typeface="Arial"/>
              <a:cs typeface="Arial"/>
            </a:endParaRPr>
          </a:p>
          <a:p>
            <a:pPr>
              <a:lnSpc>
                <a:spcPct val="120000"/>
              </a:lnSpc>
            </a:pPr>
            <a:r>
              <a:rPr lang="en-GB" b="1" dirty="0">
                <a:solidFill>
                  <a:srgbClr val="000000"/>
                </a:solidFill>
                <a:latin typeface="Arial"/>
                <a:cs typeface="Arial"/>
              </a:rPr>
              <a:t>Part C: Poster workshop (15 minutes) </a:t>
            </a:r>
          </a:p>
          <a:p>
            <a:pPr>
              <a:lnSpc>
                <a:spcPct val="120000"/>
              </a:lnSpc>
            </a:pPr>
            <a:r>
              <a:rPr lang="en-GB" dirty="0">
                <a:solidFill>
                  <a:srgbClr val="000000"/>
                </a:solidFill>
                <a:latin typeface="Arial"/>
                <a:cs typeface="Arial"/>
              </a:rPr>
              <a:t>Put your posters up around the room. You will have five minutes to read and make notes on the information from each poster. Using your study skills, make the notes meaningful to you and legible for you to come back to during revision. </a:t>
            </a:r>
          </a:p>
        </p:txBody>
      </p:sp>
      <p:sp>
        <p:nvSpPr>
          <p:cNvPr id="7" name="Footer Placeholder 2">
            <a:extLst>
              <a:ext uri="{FF2B5EF4-FFF2-40B4-BE49-F238E27FC236}">
                <a16:creationId xmlns:a16="http://schemas.microsoft.com/office/drawing/2014/main" id="{C415F913-AAF8-AE0C-E3C5-F18DCA0EDD32}"/>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7197649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39DE49-5739-1119-2B92-D3D1086D3AA9}"/>
              </a:ext>
            </a:extLst>
          </p:cNvPr>
          <p:cNvSpPr>
            <a:spLocks noGrp="1"/>
          </p:cNvSpPr>
          <p:nvPr>
            <p:ph type="sldNum" sz="quarter" idx="11"/>
          </p:nvPr>
        </p:nvSpPr>
        <p:spPr/>
        <p:txBody>
          <a:bodyPr/>
          <a:lstStyle/>
          <a:p>
            <a:fld id="{DA2C159E-F13C-4A85-9A41-E7669D3E0D70}" type="slidenum">
              <a:rPr lang="en-GB" smtClean="0"/>
              <a:pPr/>
              <a:t>80</a:t>
            </a:fld>
            <a:endParaRPr lang="en-GB"/>
          </a:p>
        </p:txBody>
      </p:sp>
      <p:sp>
        <p:nvSpPr>
          <p:cNvPr id="3" name="Title 2">
            <a:extLst>
              <a:ext uri="{FF2B5EF4-FFF2-40B4-BE49-F238E27FC236}">
                <a16:creationId xmlns:a16="http://schemas.microsoft.com/office/drawing/2014/main" id="{6DD3C9AC-CD8F-4A59-912D-5875CCE8EB74}"/>
              </a:ext>
            </a:extLst>
          </p:cNvPr>
          <p:cNvSpPr>
            <a:spLocks noGrp="1"/>
          </p:cNvSpPr>
          <p:nvPr>
            <p:ph type="title"/>
          </p:nvPr>
        </p:nvSpPr>
        <p:spPr/>
        <p:txBody>
          <a:bodyPr>
            <a:normAutofit/>
          </a:bodyPr>
          <a:lstStyle/>
          <a:p>
            <a:r>
              <a:rPr lang="en-US" sz="3200" dirty="0">
                <a:cs typeface="Arial"/>
              </a:rPr>
              <a:t>Peer assessment task</a:t>
            </a:r>
            <a:endParaRPr lang="en-US" sz="3200" dirty="0"/>
          </a:p>
        </p:txBody>
      </p:sp>
      <p:sp>
        <p:nvSpPr>
          <p:cNvPr id="4" name="Text Placeholder 3">
            <a:extLst>
              <a:ext uri="{FF2B5EF4-FFF2-40B4-BE49-F238E27FC236}">
                <a16:creationId xmlns:a16="http://schemas.microsoft.com/office/drawing/2014/main" id="{2265A013-4693-9D09-6495-C344B4EF9466}"/>
              </a:ext>
            </a:extLst>
          </p:cNvPr>
          <p:cNvSpPr>
            <a:spLocks noGrp="1"/>
          </p:cNvSpPr>
          <p:nvPr>
            <p:ph type="body" sz="quarter" idx="12"/>
          </p:nvPr>
        </p:nvSpPr>
        <p:spPr>
          <a:xfrm>
            <a:off x="312001" y="1315200"/>
            <a:ext cx="10424783" cy="1739722"/>
          </a:xfrm>
        </p:spPr>
        <p:txBody>
          <a:bodyPr vert="horz" lIns="0" tIns="0" rIns="0" bIns="0" rtlCol="0" anchor="t">
            <a:noAutofit/>
          </a:bodyPr>
          <a:lstStyle/>
          <a:p>
            <a:pPr>
              <a:lnSpc>
                <a:spcPct val="120000"/>
              </a:lnSpc>
            </a:pPr>
            <a:r>
              <a:rPr lang="en-US" sz="2400" dirty="0">
                <a:cs typeface="Arial"/>
              </a:rPr>
              <a:t>In pairs, you will share your OAP workbook and read over your partner’s interpretations and next steps for the child’s learning and development. </a:t>
            </a:r>
          </a:p>
          <a:p>
            <a:endParaRPr lang="en-US" dirty="0">
              <a:cs typeface="Arial"/>
            </a:endParaRPr>
          </a:p>
        </p:txBody>
      </p:sp>
      <p:sp>
        <p:nvSpPr>
          <p:cNvPr id="7" name="Oval 6">
            <a:extLst>
              <a:ext uri="{FF2B5EF4-FFF2-40B4-BE49-F238E27FC236}">
                <a16:creationId xmlns:a16="http://schemas.microsoft.com/office/drawing/2014/main" id="{8DDA1821-CE70-520F-B215-F3248197FDD0}"/>
              </a:ext>
            </a:extLst>
          </p:cNvPr>
          <p:cNvSpPr/>
          <p:nvPr/>
        </p:nvSpPr>
        <p:spPr>
          <a:xfrm>
            <a:off x="6975893" y="3992592"/>
            <a:ext cx="4178060" cy="2064588"/>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Arial"/>
              </a:rPr>
              <a:t>What do we need to remember when giving feedback?</a:t>
            </a:r>
          </a:p>
        </p:txBody>
      </p:sp>
      <p:sp>
        <p:nvSpPr>
          <p:cNvPr id="8" name="Oval 7">
            <a:extLst>
              <a:ext uri="{FF2B5EF4-FFF2-40B4-BE49-F238E27FC236}">
                <a16:creationId xmlns:a16="http://schemas.microsoft.com/office/drawing/2014/main" id="{24933467-A0A3-C891-C154-5C492547DEDC}"/>
              </a:ext>
            </a:extLst>
          </p:cNvPr>
          <p:cNvSpPr/>
          <p:nvPr/>
        </p:nvSpPr>
        <p:spPr>
          <a:xfrm>
            <a:off x="391064" y="2871158"/>
            <a:ext cx="5357002" cy="2855342"/>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Arial"/>
              </a:rPr>
              <a:t>Why do we peer assess? Is this a type of summative or formative assessment? Benefits of peer assessment and feedback</a:t>
            </a:r>
          </a:p>
        </p:txBody>
      </p:sp>
      <p:sp>
        <p:nvSpPr>
          <p:cNvPr id="10" name="Footer Placeholder 2">
            <a:extLst>
              <a:ext uri="{FF2B5EF4-FFF2-40B4-BE49-F238E27FC236}">
                <a16:creationId xmlns:a16="http://schemas.microsoft.com/office/drawing/2014/main" id="{BA82AF26-C9B2-4AC3-1B5A-8F7529C1CF2C}"/>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6903586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1F3F7C-88F7-74AB-A6F0-A83C46A418D5}"/>
              </a:ext>
            </a:extLst>
          </p:cNvPr>
          <p:cNvSpPr>
            <a:spLocks noGrp="1"/>
          </p:cNvSpPr>
          <p:nvPr>
            <p:ph type="sldNum" sz="quarter" idx="11"/>
          </p:nvPr>
        </p:nvSpPr>
        <p:spPr/>
        <p:txBody>
          <a:bodyPr/>
          <a:lstStyle/>
          <a:p>
            <a:fld id="{DA2C159E-F13C-4A85-9A41-E7669D3E0D70}" type="slidenum">
              <a:rPr lang="en-GB" smtClean="0"/>
              <a:pPr/>
              <a:t>81</a:t>
            </a:fld>
            <a:endParaRPr lang="en-GB"/>
          </a:p>
        </p:txBody>
      </p:sp>
      <p:sp>
        <p:nvSpPr>
          <p:cNvPr id="3" name="Title 2">
            <a:extLst>
              <a:ext uri="{FF2B5EF4-FFF2-40B4-BE49-F238E27FC236}">
                <a16:creationId xmlns:a16="http://schemas.microsoft.com/office/drawing/2014/main" id="{43A00B1E-A884-7F4D-B5F2-38CBDF08251C}"/>
              </a:ext>
            </a:extLst>
          </p:cNvPr>
          <p:cNvSpPr>
            <a:spLocks noGrp="1"/>
          </p:cNvSpPr>
          <p:nvPr>
            <p:ph type="title"/>
          </p:nvPr>
        </p:nvSpPr>
        <p:spPr/>
        <p:txBody>
          <a:bodyPr>
            <a:normAutofit/>
          </a:bodyPr>
          <a:lstStyle/>
          <a:p>
            <a:r>
              <a:rPr lang="en-US" sz="3200" dirty="0">
                <a:cs typeface="Arial"/>
              </a:rPr>
              <a:t>What do we need to consider when giving feedback? </a:t>
            </a:r>
            <a:endParaRPr lang="en-US" sz="3200" dirty="0"/>
          </a:p>
        </p:txBody>
      </p:sp>
      <p:sp>
        <p:nvSpPr>
          <p:cNvPr id="4" name="Text Placeholder 3">
            <a:extLst>
              <a:ext uri="{FF2B5EF4-FFF2-40B4-BE49-F238E27FC236}">
                <a16:creationId xmlns:a16="http://schemas.microsoft.com/office/drawing/2014/main" id="{83608A36-7FEB-05A2-21F9-5113A18E40BD}"/>
              </a:ext>
            </a:extLst>
          </p:cNvPr>
          <p:cNvSpPr>
            <a:spLocks noGrp="1"/>
          </p:cNvSpPr>
          <p:nvPr>
            <p:ph type="body" sz="quarter" idx="12"/>
          </p:nvPr>
        </p:nvSpPr>
        <p:spPr>
          <a:xfrm>
            <a:off x="312001" y="1315200"/>
            <a:ext cx="10252254" cy="1150250"/>
          </a:xfrm>
          <a:ln>
            <a:solidFill>
              <a:srgbClr val="00B0F0"/>
            </a:solidFill>
          </a:ln>
        </p:spPr>
        <p:txBody>
          <a:bodyPr vert="horz" lIns="0" tIns="0" rIns="0" bIns="0" rtlCol="0" anchor="t">
            <a:noAutofit/>
          </a:bodyPr>
          <a:lstStyle/>
          <a:p>
            <a:pPr>
              <a:lnSpc>
                <a:spcPct val="120000"/>
              </a:lnSpc>
            </a:pPr>
            <a:r>
              <a:rPr lang="en-US" sz="2400" dirty="0">
                <a:cs typeface="Arial"/>
              </a:rPr>
              <a:t>Is feedback just about saying “well done”? What learning can be gained from this? </a:t>
            </a:r>
          </a:p>
          <a:p>
            <a:endParaRPr lang="en-US" dirty="0">
              <a:cs typeface="Arial"/>
            </a:endParaRPr>
          </a:p>
          <a:p>
            <a:endParaRPr lang="en-US" dirty="0"/>
          </a:p>
          <a:p>
            <a:endParaRPr lang="en-US" dirty="0">
              <a:cs typeface="Arial"/>
            </a:endParaRPr>
          </a:p>
          <a:p>
            <a:endParaRPr lang="en-US" dirty="0">
              <a:cs typeface="Arial"/>
            </a:endParaRPr>
          </a:p>
        </p:txBody>
      </p:sp>
      <p:sp>
        <p:nvSpPr>
          <p:cNvPr id="7" name="TextBox 6">
            <a:extLst>
              <a:ext uri="{FF2B5EF4-FFF2-40B4-BE49-F238E27FC236}">
                <a16:creationId xmlns:a16="http://schemas.microsoft.com/office/drawing/2014/main" id="{CAFA2478-0630-91B0-6DDD-8983B47177E5}"/>
              </a:ext>
            </a:extLst>
          </p:cNvPr>
          <p:cNvSpPr txBox="1"/>
          <p:nvPr/>
        </p:nvSpPr>
        <p:spPr>
          <a:xfrm>
            <a:off x="354817" y="3138178"/>
            <a:ext cx="10949964" cy="2020746"/>
          </a:xfrm>
          <a:prstGeom prst="rect">
            <a:avLst/>
          </a:prstGeom>
          <a:noFill/>
          <a:ln>
            <a:solidFill>
              <a:schemeClr val="accent5">
                <a:lumMod val="60000"/>
                <a:lumOff val="40000"/>
              </a:schemeClr>
            </a:solid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pPr>
            <a:r>
              <a:rPr lang="en-US" sz="2800" dirty="0">
                <a:cs typeface="Arial"/>
              </a:rPr>
              <a:t>Saying “well done” does not always help children to know what they need to do to improve. We need to encourage children to reflect on their feedback and identify what they do well while supporting them in making progress in their learning. </a:t>
            </a:r>
            <a:endParaRPr lang="en-US" sz="2800" dirty="0"/>
          </a:p>
        </p:txBody>
      </p:sp>
      <p:sp>
        <p:nvSpPr>
          <p:cNvPr id="9" name="Footer Placeholder 2">
            <a:extLst>
              <a:ext uri="{FF2B5EF4-FFF2-40B4-BE49-F238E27FC236}">
                <a16:creationId xmlns:a16="http://schemas.microsoft.com/office/drawing/2014/main" id="{C648682A-B4B5-AE6C-952D-D6229ECAE8E1}"/>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7185248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F5F39D-69B0-BAB2-0E69-B0D227375E86}"/>
              </a:ext>
            </a:extLst>
          </p:cNvPr>
          <p:cNvSpPr>
            <a:spLocks noGrp="1"/>
          </p:cNvSpPr>
          <p:nvPr>
            <p:ph type="sldNum" sz="quarter" idx="11"/>
          </p:nvPr>
        </p:nvSpPr>
        <p:spPr/>
        <p:txBody>
          <a:bodyPr/>
          <a:lstStyle/>
          <a:p>
            <a:fld id="{DA2C159E-F13C-4A85-9A41-E7669D3E0D70}" type="slidenum">
              <a:rPr lang="en-GB" smtClean="0"/>
              <a:pPr/>
              <a:t>82</a:t>
            </a:fld>
            <a:endParaRPr lang="en-GB"/>
          </a:p>
        </p:txBody>
      </p:sp>
      <p:sp>
        <p:nvSpPr>
          <p:cNvPr id="3" name="Title 2">
            <a:extLst>
              <a:ext uri="{FF2B5EF4-FFF2-40B4-BE49-F238E27FC236}">
                <a16:creationId xmlns:a16="http://schemas.microsoft.com/office/drawing/2014/main" id="{F4537D1C-E535-227B-70D3-E57866776493}"/>
              </a:ext>
            </a:extLst>
          </p:cNvPr>
          <p:cNvSpPr>
            <a:spLocks noGrp="1"/>
          </p:cNvSpPr>
          <p:nvPr>
            <p:ph type="title"/>
          </p:nvPr>
        </p:nvSpPr>
        <p:spPr/>
        <p:txBody>
          <a:bodyPr>
            <a:normAutofit/>
          </a:bodyPr>
          <a:lstStyle/>
          <a:p>
            <a:r>
              <a:rPr lang="en-US" sz="3200" dirty="0">
                <a:cs typeface="Arial"/>
              </a:rPr>
              <a:t>What do we need to consider when giving feedback? </a:t>
            </a:r>
            <a:endParaRPr lang="en-US" sz="3200" dirty="0"/>
          </a:p>
        </p:txBody>
      </p:sp>
      <p:sp>
        <p:nvSpPr>
          <p:cNvPr id="4" name="Text Placeholder 3">
            <a:extLst>
              <a:ext uri="{FF2B5EF4-FFF2-40B4-BE49-F238E27FC236}">
                <a16:creationId xmlns:a16="http://schemas.microsoft.com/office/drawing/2014/main" id="{B2F70139-1F1B-76B1-CC36-7BECED75E55A}"/>
              </a:ext>
            </a:extLst>
          </p:cNvPr>
          <p:cNvSpPr>
            <a:spLocks noGrp="1"/>
          </p:cNvSpPr>
          <p:nvPr>
            <p:ph type="body" sz="quarter" idx="12"/>
          </p:nvPr>
        </p:nvSpPr>
        <p:spPr>
          <a:xfrm>
            <a:off x="268869" y="797615"/>
            <a:ext cx="11244292" cy="5290929"/>
          </a:xfrm>
          <a:ln>
            <a:solidFill>
              <a:schemeClr val="accent5">
                <a:lumMod val="60000"/>
                <a:lumOff val="40000"/>
              </a:schemeClr>
            </a:solidFill>
          </a:ln>
        </p:spPr>
        <p:txBody>
          <a:bodyPr vert="horz" lIns="0" tIns="0" rIns="0" bIns="0" rtlCol="0" anchor="t">
            <a:noAutofit/>
          </a:bodyPr>
          <a:lstStyle/>
          <a:p>
            <a:pPr>
              <a:lnSpc>
                <a:spcPct val="120000"/>
              </a:lnSpc>
            </a:pPr>
            <a:r>
              <a:rPr lang="en-US" sz="2400" b="1" dirty="0">
                <a:cs typeface="Arial"/>
              </a:rPr>
              <a:t>Timely:</a:t>
            </a:r>
            <a:r>
              <a:rPr lang="en-US" sz="2400" dirty="0">
                <a:cs typeface="Arial"/>
              </a:rPr>
              <a:t> It works better when it is soon after the completed learning/activity because the child or young person is likely to retain the information and be motivated to embed the feedback. </a:t>
            </a:r>
          </a:p>
          <a:p>
            <a:pPr>
              <a:lnSpc>
                <a:spcPct val="120000"/>
              </a:lnSpc>
            </a:pPr>
            <a:r>
              <a:rPr lang="en-US" sz="2400" b="1" dirty="0">
                <a:cs typeface="Arial"/>
              </a:rPr>
              <a:t>Action orientated:</a:t>
            </a:r>
            <a:r>
              <a:rPr lang="en-US" sz="2400" dirty="0">
                <a:cs typeface="Arial"/>
              </a:rPr>
              <a:t> It is supportive when there are goals for children or the young person to work towards, as it helps them plan next steps for their long-term development. </a:t>
            </a:r>
          </a:p>
          <a:p>
            <a:pPr>
              <a:lnSpc>
                <a:spcPct val="120000"/>
              </a:lnSpc>
            </a:pPr>
            <a:r>
              <a:rPr lang="en-US" sz="2400" b="1" dirty="0">
                <a:cs typeface="Arial"/>
              </a:rPr>
              <a:t>Clear and detailed: </a:t>
            </a:r>
            <a:r>
              <a:rPr lang="en-US" sz="2400" dirty="0">
                <a:cs typeface="Arial"/>
              </a:rPr>
              <a:t> It helps if the child or young person knows what they have done well and what they need to do to improve.</a:t>
            </a:r>
            <a:r>
              <a:rPr lang="en-US" dirty="0">
                <a:cs typeface="Arial"/>
              </a:rPr>
              <a:t> </a:t>
            </a:r>
          </a:p>
          <a:p>
            <a:pPr>
              <a:lnSpc>
                <a:spcPct val="120000"/>
              </a:lnSpc>
            </a:pPr>
            <a:r>
              <a:rPr lang="en-US" sz="2400" b="1" dirty="0">
                <a:cs typeface="Arial"/>
              </a:rPr>
              <a:t>Supportive: </a:t>
            </a:r>
            <a:r>
              <a:rPr lang="en-US" sz="2400" dirty="0">
                <a:cs typeface="Arial"/>
              </a:rPr>
              <a:t>To make sure that a child or young person is motivated by the feedback, they need to feel supported and know the areas for improvement are achievable. </a:t>
            </a:r>
          </a:p>
          <a:p>
            <a:endParaRPr lang="en-US" dirty="0">
              <a:cs typeface="Arial"/>
            </a:endParaRPr>
          </a:p>
          <a:p>
            <a:endParaRPr lang="en-US" dirty="0">
              <a:cs typeface="Arial"/>
            </a:endParaRPr>
          </a:p>
          <a:p>
            <a:endParaRPr lang="en-US" dirty="0">
              <a:cs typeface="Arial"/>
            </a:endParaRPr>
          </a:p>
        </p:txBody>
      </p:sp>
      <p:sp>
        <p:nvSpPr>
          <p:cNvPr id="8" name="Footer Placeholder 2">
            <a:extLst>
              <a:ext uri="{FF2B5EF4-FFF2-40B4-BE49-F238E27FC236}">
                <a16:creationId xmlns:a16="http://schemas.microsoft.com/office/drawing/2014/main" id="{0F55C65B-3F71-152F-64BC-2627A6999669}"/>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5608662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969AF7-F624-A37F-74FC-D474A70E34A5}"/>
              </a:ext>
            </a:extLst>
          </p:cNvPr>
          <p:cNvSpPr>
            <a:spLocks noGrp="1"/>
          </p:cNvSpPr>
          <p:nvPr>
            <p:ph type="sldNum" sz="quarter" idx="11"/>
          </p:nvPr>
        </p:nvSpPr>
        <p:spPr/>
        <p:txBody>
          <a:bodyPr/>
          <a:lstStyle/>
          <a:p>
            <a:fld id="{DA2C159E-F13C-4A85-9A41-E7669D3E0D70}" type="slidenum">
              <a:rPr lang="en-GB" smtClean="0"/>
              <a:pPr/>
              <a:t>83</a:t>
            </a:fld>
            <a:endParaRPr lang="en-GB"/>
          </a:p>
        </p:txBody>
      </p:sp>
      <p:sp>
        <p:nvSpPr>
          <p:cNvPr id="3" name="Title 2">
            <a:extLst>
              <a:ext uri="{FF2B5EF4-FFF2-40B4-BE49-F238E27FC236}">
                <a16:creationId xmlns:a16="http://schemas.microsoft.com/office/drawing/2014/main" id="{1F6F40B0-1570-5401-022A-E914899A460B}"/>
              </a:ext>
            </a:extLst>
          </p:cNvPr>
          <p:cNvSpPr>
            <a:spLocks noGrp="1"/>
          </p:cNvSpPr>
          <p:nvPr>
            <p:ph type="title"/>
          </p:nvPr>
        </p:nvSpPr>
        <p:spPr/>
        <p:txBody>
          <a:bodyPr>
            <a:normAutofit/>
          </a:bodyPr>
          <a:lstStyle/>
          <a:p>
            <a:r>
              <a:rPr lang="en-US" sz="3200" dirty="0">
                <a:cs typeface="Arial"/>
              </a:rPr>
              <a:t>Peer assessment </a:t>
            </a:r>
            <a:endParaRPr lang="en-US" sz="3200" dirty="0"/>
          </a:p>
        </p:txBody>
      </p:sp>
      <p:sp>
        <p:nvSpPr>
          <p:cNvPr id="4" name="Text Placeholder 3">
            <a:extLst>
              <a:ext uri="{FF2B5EF4-FFF2-40B4-BE49-F238E27FC236}">
                <a16:creationId xmlns:a16="http://schemas.microsoft.com/office/drawing/2014/main" id="{BA6B18C7-F16F-3696-0EC7-647E68AA3239}"/>
              </a:ext>
            </a:extLst>
          </p:cNvPr>
          <p:cNvSpPr>
            <a:spLocks noGrp="1"/>
          </p:cNvSpPr>
          <p:nvPr>
            <p:ph type="body" sz="quarter" idx="12"/>
          </p:nvPr>
        </p:nvSpPr>
        <p:spPr>
          <a:xfrm>
            <a:off x="254492" y="1042030"/>
            <a:ext cx="11704367" cy="4615194"/>
          </a:xfrm>
        </p:spPr>
        <p:txBody>
          <a:bodyPr vert="horz" lIns="0" tIns="0" rIns="0" bIns="0" rtlCol="0" anchor="t">
            <a:noAutofit/>
          </a:bodyPr>
          <a:lstStyle/>
          <a:p>
            <a:pPr>
              <a:lnSpc>
                <a:spcPct val="120000"/>
              </a:lnSpc>
            </a:pPr>
            <a:r>
              <a:rPr lang="en-US" sz="2400" dirty="0">
                <a:cs typeface="Arial"/>
              </a:rPr>
              <a:t>You will be given a peer’s OAP workbook to complete peer feedback. </a:t>
            </a:r>
            <a:endParaRPr lang="en-US" sz="2400" dirty="0"/>
          </a:p>
          <a:p>
            <a:pPr>
              <a:lnSpc>
                <a:spcPct val="120000"/>
              </a:lnSpc>
            </a:pPr>
            <a:r>
              <a:rPr lang="en-US" sz="2400" dirty="0">
                <a:cs typeface="Arial"/>
              </a:rPr>
              <a:t>Read their observation. What do they do well in the observation? What could they improve? How could they improve this? Consider CPD. </a:t>
            </a:r>
            <a:endParaRPr lang="en-US" sz="2400" dirty="0"/>
          </a:p>
          <a:p>
            <a:pPr>
              <a:lnSpc>
                <a:spcPct val="120000"/>
              </a:lnSpc>
            </a:pPr>
            <a:endParaRPr lang="en-US" sz="2400" dirty="0">
              <a:cs typeface="Arial"/>
            </a:endParaRPr>
          </a:p>
          <a:p>
            <a:pPr>
              <a:lnSpc>
                <a:spcPct val="120000"/>
              </a:lnSpc>
            </a:pPr>
            <a:r>
              <a:rPr lang="en-US" sz="2400" dirty="0">
                <a:cs typeface="Arial"/>
              </a:rPr>
              <a:t>Read their interpretations of their observation regarding Birth to Five Matters. Is there interpretations relevant to the observation? Are they age appropriate? Do you agree on the next steps based on the Birth to Five Matters analysis? </a:t>
            </a:r>
          </a:p>
          <a:p>
            <a:pPr>
              <a:lnSpc>
                <a:spcPct val="120000"/>
              </a:lnSpc>
            </a:pPr>
            <a:endParaRPr lang="en-US" sz="2400" dirty="0">
              <a:cs typeface="Arial"/>
            </a:endParaRPr>
          </a:p>
          <a:p>
            <a:pPr>
              <a:lnSpc>
                <a:spcPct val="120000"/>
              </a:lnSpc>
            </a:pPr>
            <a:r>
              <a:rPr lang="en-US" sz="2400" dirty="0">
                <a:cs typeface="Arial"/>
              </a:rPr>
              <a:t>What has the learner done well? Can you provide any notes on steps for improvement? Could you think of any other ideas for the child’s next steps? </a:t>
            </a:r>
          </a:p>
        </p:txBody>
      </p:sp>
      <p:sp>
        <p:nvSpPr>
          <p:cNvPr id="8" name="Footer Placeholder 2">
            <a:extLst>
              <a:ext uri="{FF2B5EF4-FFF2-40B4-BE49-F238E27FC236}">
                <a16:creationId xmlns:a16="http://schemas.microsoft.com/office/drawing/2014/main" id="{767E0060-C8C4-BE7E-0F55-474F41CDDBEB}"/>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4074668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32C94526-354F-41C0-E884-736DA7FE61A9}"/>
              </a:ext>
            </a:extLst>
          </p:cNvPr>
          <p:cNvSpPr>
            <a:spLocks noGrp="1"/>
          </p:cNvSpPr>
          <p:nvPr>
            <p:ph sz="quarter" idx="17"/>
          </p:nvPr>
        </p:nvSpPr>
        <p:spPr>
          <a:xfrm>
            <a:off x="6000751" y="1316567"/>
            <a:ext cx="5613996" cy="4800599"/>
          </a:xfrm>
        </p:spPr>
        <p:txBody>
          <a:bodyPr vert="horz" lIns="0" tIns="0" rIns="0" bIns="0" rtlCol="0" anchor="t">
            <a:noAutofit/>
          </a:bodyPr>
          <a:lstStyle/>
          <a:p>
            <a:pPr>
              <a:lnSpc>
                <a:spcPct val="120000"/>
              </a:lnSpc>
            </a:pPr>
            <a:r>
              <a:rPr lang="en-US" sz="2400" b="0" dirty="0">
                <a:cs typeface="Arial"/>
              </a:rPr>
              <a:t>Using the feedback section in the OAP workbook, make sure to provide supportive feedback for your peer that they can act on and feel supported by. Consider the feedback sandwich. </a:t>
            </a:r>
            <a:endParaRPr lang="en-US" sz="2400" dirty="0">
              <a:cs typeface="Arial"/>
            </a:endParaRPr>
          </a:p>
        </p:txBody>
      </p:sp>
      <p:sp>
        <p:nvSpPr>
          <p:cNvPr id="2" name="Slide Number Placeholder 1">
            <a:extLst>
              <a:ext uri="{FF2B5EF4-FFF2-40B4-BE49-F238E27FC236}">
                <a16:creationId xmlns:a16="http://schemas.microsoft.com/office/drawing/2014/main" id="{CECB49C1-57E4-63CC-97AA-A1FE16C21A57}"/>
              </a:ext>
            </a:extLst>
          </p:cNvPr>
          <p:cNvSpPr>
            <a:spLocks noGrp="1"/>
          </p:cNvSpPr>
          <p:nvPr>
            <p:ph type="sldNum" sz="quarter" idx="11"/>
          </p:nvPr>
        </p:nvSpPr>
        <p:spPr>
          <a:xfrm>
            <a:off x="10608501" y="6356351"/>
            <a:ext cx="1212619" cy="365125"/>
          </a:xfrm>
        </p:spPr>
        <p:txBody>
          <a:bodyPr anchor="t">
            <a:normAutofit/>
          </a:bodyPr>
          <a:lstStyle/>
          <a:p>
            <a:pPr>
              <a:spcAft>
                <a:spcPts val="600"/>
              </a:spcAft>
            </a:pPr>
            <a:fld id="{DA2C159E-F13C-4A85-9A41-E7669D3E0D70}" type="slidenum">
              <a:rPr lang="en-GB" smtClean="0"/>
              <a:pPr>
                <a:spcAft>
                  <a:spcPts val="600"/>
                </a:spcAft>
              </a:pPr>
              <a:t>84</a:t>
            </a:fld>
            <a:endParaRPr lang="en-GB"/>
          </a:p>
        </p:txBody>
      </p:sp>
      <p:sp>
        <p:nvSpPr>
          <p:cNvPr id="3" name="Title 2">
            <a:extLst>
              <a:ext uri="{FF2B5EF4-FFF2-40B4-BE49-F238E27FC236}">
                <a16:creationId xmlns:a16="http://schemas.microsoft.com/office/drawing/2014/main" id="{1EBA7AF1-637F-50E6-2217-E0FD7B96CD96}"/>
              </a:ext>
            </a:extLst>
          </p:cNvPr>
          <p:cNvSpPr>
            <a:spLocks noGrp="1"/>
          </p:cNvSpPr>
          <p:nvPr>
            <p:ph type="title"/>
          </p:nvPr>
        </p:nvSpPr>
        <p:spPr>
          <a:xfrm>
            <a:off x="310601" y="333201"/>
            <a:ext cx="11250084" cy="932567"/>
          </a:xfrm>
        </p:spPr>
        <p:txBody>
          <a:bodyPr anchor="t">
            <a:normAutofit/>
          </a:bodyPr>
          <a:lstStyle/>
          <a:p>
            <a:r>
              <a:rPr lang="en-US" sz="3200" dirty="0"/>
              <a:t>Peer feedback </a:t>
            </a:r>
          </a:p>
        </p:txBody>
      </p:sp>
      <p:sp>
        <p:nvSpPr>
          <p:cNvPr id="9" name="TextBox 8">
            <a:extLst>
              <a:ext uri="{FF2B5EF4-FFF2-40B4-BE49-F238E27FC236}">
                <a16:creationId xmlns:a16="http://schemas.microsoft.com/office/drawing/2014/main" id="{9A05C8FC-6517-E9A7-2285-E8F3F590DECD}"/>
              </a:ext>
            </a:extLst>
          </p:cNvPr>
          <p:cNvSpPr txBox="1"/>
          <p:nvPr/>
        </p:nvSpPr>
        <p:spPr>
          <a:xfrm>
            <a:off x="902168" y="1677270"/>
            <a:ext cx="2743200" cy="36576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endParaRPr lang="en-US" sz="1350"/>
          </a:p>
        </p:txBody>
      </p:sp>
      <p:sp>
        <p:nvSpPr>
          <p:cNvPr id="4" name="Rectangle 3">
            <a:extLst>
              <a:ext uri="{FF2B5EF4-FFF2-40B4-BE49-F238E27FC236}">
                <a16:creationId xmlns:a16="http://schemas.microsoft.com/office/drawing/2014/main" id="{8E6EB00A-E283-429D-92B0-B82C1A29F806}"/>
              </a:ext>
            </a:extLst>
          </p:cNvPr>
          <p:cNvSpPr/>
          <p:nvPr/>
        </p:nvSpPr>
        <p:spPr>
          <a:xfrm>
            <a:off x="0" y="4932758"/>
            <a:ext cx="6096000" cy="646331"/>
          </a:xfrm>
          <a:prstGeom prst="rect">
            <a:avLst/>
          </a:prstGeom>
        </p:spPr>
        <p:txBody>
          <a:bodyPr>
            <a:spAutoFit/>
          </a:bodyPr>
          <a:lstStyle/>
          <a:p>
            <a:r>
              <a:rPr lang="en-GB">
                <a:hlinkClick r:id="rId2"/>
              </a:rPr>
              <a:t>Feedback Sandwich for Effective Communication | MBM (makingbusinessmatter.co.uk)</a:t>
            </a:r>
            <a:endParaRPr lang="en-GB"/>
          </a:p>
        </p:txBody>
      </p:sp>
      <p:sp>
        <p:nvSpPr>
          <p:cNvPr id="8" name="Footer Placeholder 2">
            <a:extLst>
              <a:ext uri="{FF2B5EF4-FFF2-40B4-BE49-F238E27FC236}">
                <a16:creationId xmlns:a16="http://schemas.microsoft.com/office/drawing/2014/main" id="{4973B902-74F5-49F5-DADF-7C839C40B274}"/>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pic>
        <p:nvPicPr>
          <p:cNvPr id="5" name="Picture 2" descr="Infographic showing the three layers of a Feedback Sandwich">
            <a:extLst>
              <a:ext uri="{FF2B5EF4-FFF2-40B4-BE49-F238E27FC236}">
                <a16:creationId xmlns:a16="http://schemas.microsoft.com/office/drawing/2014/main" id="{8AED8BC2-0712-E747-4C54-1CD17DA2B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32" y="1316567"/>
            <a:ext cx="4984083" cy="3322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1284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4E995F-7F7B-E669-7282-48EAB796E0A5}"/>
              </a:ext>
            </a:extLst>
          </p:cNvPr>
          <p:cNvSpPr>
            <a:spLocks noGrp="1"/>
          </p:cNvSpPr>
          <p:nvPr>
            <p:ph type="sldNum" sz="quarter" idx="11"/>
          </p:nvPr>
        </p:nvSpPr>
        <p:spPr/>
        <p:txBody>
          <a:bodyPr/>
          <a:lstStyle/>
          <a:p>
            <a:fld id="{DA2C159E-F13C-4A85-9A41-E7669D3E0D70}" type="slidenum">
              <a:rPr lang="en-GB" smtClean="0"/>
              <a:pPr/>
              <a:t>85</a:t>
            </a:fld>
            <a:endParaRPr lang="en-GB"/>
          </a:p>
        </p:txBody>
      </p:sp>
      <p:sp>
        <p:nvSpPr>
          <p:cNvPr id="3" name="Title 2">
            <a:extLst>
              <a:ext uri="{FF2B5EF4-FFF2-40B4-BE49-F238E27FC236}">
                <a16:creationId xmlns:a16="http://schemas.microsoft.com/office/drawing/2014/main" id="{BCE8FE2A-1344-1F6F-BBCF-8A38202754C6}"/>
              </a:ext>
            </a:extLst>
          </p:cNvPr>
          <p:cNvSpPr>
            <a:spLocks noGrp="1"/>
          </p:cNvSpPr>
          <p:nvPr>
            <p:ph type="title"/>
          </p:nvPr>
        </p:nvSpPr>
        <p:spPr/>
        <p:txBody>
          <a:bodyPr>
            <a:normAutofit/>
          </a:bodyPr>
          <a:lstStyle/>
          <a:p>
            <a:r>
              <a:rPr lang="en-US" sz="3200" dirty="0">
                <a:cs typeface="Arial"/>
              </a:rPr>
              <a:t>Summary of observation and assessment </a:t>
            </a:r>
          </a:p>
        </p:txBody>
      </p:sp>
      <p:sp>
        <p:nvSpPr>
          <p:cNvPr id="8" name="Rectangle: Rounded Corners 7">
            <a:extLst>
              <a:ext uri="{FF2B5EF4-FFF2-40B4-BE49-F238E27FC236}">
                <a16:creationId xmlns:a16="http://schemas.microsoft.com/office/drawing/2014/main" id="{499C1BA3-2FBF-99AD-23AE-D53B0447F909}"/>
              </a:ext>
            </a:extLst>
          </p:cNvPr>
          <p:cNvSpPr/>
          <p:nvPr/>
        </p:nvSpPr>
        <p:spPr>
          <a:xfrm>
            <a:off x="736120" y="1016480"/>
            <a:ext cx="10504098" cy="4508739"/>
          </a:xfrm>
          <a:prstGeom prst="roundRect">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Arial"/>
                <a:ea typeface="Segoe UI"/>
                <a:cs typeface="Segoe UI"/>
              </a:rPr>
              <a:t>Task: Complete</a:t>
            </a:r>
            <a:r>
              <a:rPr lang="en-US" sz="2400" b="1" baseline="0" dirty="0">
                <a:solidFill>
                  <a:schemeClr val="tx1"/>
                </a:solidFill>
                <a:latin typeface="Arial"/>
                <a:ea typeface="Segoe UI"/>
                <a:cs typeface="Segoe UI"/>
              </a:rPr>
              <a:t> section E of your OAP workbook. </a:t>
            </a:r>
            <a:r>
              <a:rPr lang="en-US" sz="2400" b="1" dirty="0">
                <a:solidFill>
                  <a:schemeClr val="tx1"/>
                </a:solidFill>
                <a:latin typeface="Arial"/>
                <a:ea typeface="Segoe UI"/>
                <a:cs typeface="Segoe UI"/>
              </a:rPr>
              <a:t>​</a:t>
            </a:r>
          </a:p>
          <a:p>
            <a:pPr rtl="0"/>
            <a:r>
              <a:rPr lang="en-US" sz="2400" baseline="0" dirty="0">
                <a:solidFill>
                  <a:schemeClr val="tx1"/>
                </a:solidFill>
                <a:latin typeface="Arial"/>
                <a:ea typeface="Segoe UI"/>
                <a:cs typeface="Segoe UI"/>
              </a:rPr>
              <a:t>What has gone well as part of the observation and assessment cycle so far? </a:t>
            </a:r>
            <a:r>
              <a:rPr lang="en-US" sz="2400" dirty="0">
                <a:solidFill>
                  <a:schemeClr val="tx1"/>
                </a:solidFill>
                <a:latin typeface="Arial"/>
                <a:ea typeface="Segoe UI"/>
                <a:cs typeface="Segoe UI"/>
              </a:rPr>
              <a:t>​</a:t>
            </a:r>
          </a:p>
          <a:p>
            <a:pPr rtl="0"/>
            <a:r>
              <a:rPr lang="en-US" sz="2400" baseline="0" dirty="0">
                <a:solidFill>
                  <a:schemeClr val="tx1"/>
                </a:solidFill>
                <a:latin typeface="Arial"/>
                <a:ea typeface="Segoe UI"/>
                <a:cs typeface="Segoe UI"/>
              </a:rPr>
              <a:t>Using your own reflections and peer assessment feedback, what are your strengths in observing children and making sense of your observations as part of the assessment process using Birth to Five Matters? </a:t>
            </a:r>
            <a:r>
              <a:rPr lang="en-US" sz="2400" dirty="0">
                <a:solidFill>
                  <a:schemeClr val="tx1"/>
                </a:solidFill>
                <a:latin typeface="Arial"/>
                <a:ea typeface="Segoe UI"/>
                <a:cs typeface="Segoe UI"/>
              </a:rPr>
              <a:t>​</a:t>
            </a:r>
          </a:p>
          <a:p>
            <a:pPr rtl="0"/>
            <a:r>
              <a:rPr lang="en-US" sz="2400" baseline="0" dirty="0">
                <a:solidFill>
                  <a:schemeClr val="tx1"/>
                </a:solidFill>
                <a:latin typeface="Arial"/>
                <a:ea typeface="Segoe UI"/>
                <a:cs typeface="Segoe UI"/>
              </a:rPr>
              <a:t>What areas do you need to improve on? </a:t>
            </a:r>
            <a:r>
              <a:rPr lang="en-US" sz="2400" dirty="0">
                <a:solidFill>
                  <a:schemeClr val="tx1"/>
                </a:solidFill>
                <a:latin typeface="Arial"/>
                <a:ea typeface="Segoe UI"/>
                <a:cs typeface="Segoe UI"/>
              </a:rPr>
              <a:t>​</a:t>
            </a:r>
          </a:p>
          <a:p>
            <a:pPr rtl="0"/>
            <a:r>
              <a:rPr lang="en-US" sz="2400" baseline="0" dirty="0">
                <a:solidFill>
                  <a:schemeClr val="tx1"/>
                </a:solidFill>
                <a:latin typeface="Arial"/>
                <a:ea typeface="Segoe UI"/>
                <a:cs typeface="Segoe UI"/>
              </a:rPr>
              <a:t>How are you going to do this?</a:t>
            </a:r>
            <a:r>
              <a:rPr lang="en-US" sz="2400" baseline="0" dirty="0">
                <a:latin typeface="Arial"/>
                <a:ea typeface="Segoe UI"/>
                <a:cs typeface="Segoe UI"/>
              </a:rPr>
              <a:t> </a:t>
            </a:r>
            <a:endParaRPr lang="en-US" sz="2400" dirty="0"/>
          </a:p>
        </p:txBody>
      </p:sp>
      <p:sp>
        <p:nvSpPr>
          <p:cNvPr id="7" name="Footer Placeholder 2">
            <a:extLst>
              <a:ext uri="{FF2B5EF4-FFF2-40B4-BE49-F238E27FC236}">
                <a16:creationId xmlns:a16="http://schemas.microsoft.com/office/drawing/2014/main" id="{7354562F-81C0-ECB8-DB1E-19B6219F4ED5}"/>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t>Education and Training Foundation</a:t>
            </a:r>
          </a:p>
        </p:txBody>
      </p:sp>
    </p:spTree>
    <p:extLst>
      <p:ext uri="{BB962C8B-B14F-4D97-AF65-F5344CB8AC3E}">
        <p14:creationId xmlns:p14="http://schemas.microsoft.com/office/powerpoint/2010/main" val="30519494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BBD368-2E14-DBDB-0B1A-68C551D30ED2}"/>
              </a:ext>
            </a:extLst>
          </p:cNvPr>
          <p:cNvSpPr>
            <a:spLocks noGrp="1"/>
          </p:cNvSpPr>
          <p:nvPr>
            <p:ph type="sldNum" sz="quarter" idx="11"/>
          </p:nvPr>
        </p:nvSpPr>
        <p:spPr/>
        <p:txBody>
          <a:bodyPr/>
          <a:lstStyle/>
          <a:p>
            <a:fld id="{DA2C159E-F13C-4A85-9A41-E7669D3E0D70}" type="slidenum">
              <a:rPr lang="en-GB" smtClean="0"/>
              <a:pPr/>
              <a:t>86</a:t>
            </a:fld>
            <a:endParaRPr lang="en-GB"/>
          </a:p>
        </p:txBody>
      </p:sp>
      <p:sp>
        <p:nvSpPr>
          <p:cNvPr id="3" name="Title 2">
            <a:extLst>
              <a:ext uri="{FF2B5EF4-FFF2-40B4-BE49-F238E27FC236}">
                <a16:creationId xmlns:a16="http://schemas.microsoft.com/office/drawing/2014/main" id="{033A838A-2A9D-DEBB-A60D-A1E6977A0DAF}"/>
              </a:ext>
            </a:extLst>
          </p:cNvPr>
          <p:cNvSpPr>
            <a:spLocks noGrp="1"/>
          </p:cNvSpPr>
          <p:nvPr>
            <p:ph type="title"/>
          </p:nvPr>
        </p:nvSpPr>
        <p:spPr/>
        <p:txBody>
          <a:bodyPr>
            <a:normAutofit/>
          </a:bodyPr>
          <a:lstStyle/>
          <a:p>
            <a:r>
              <a:rPr lang="en-US" sz="3200" dirty="0">
                <a:cs typeface="Arial"/>
              </a:rPr>
              <a:t>Takeaway task </a:t>
            </a:r>
            <a:endParaRPr lang="en-US" sz="3200" dirty="0"/>
          </a:p>
        </p:txBody>
      </p:sp>
      <p:sp>
        <p:nvSpPr>
          <p:cNvPr id="8" name="Rectangle: Rounded Corners 7">
            <a:extLst>
              <a:ext uri="{FF2B5EF4-FFF2-40B4-BE49-F238E27FC236}">
                <a16:creationId xmlns:a16="http://schemas.microsoft.com/office/drawing/2014/main" id="{B38E0C4E-4609-21DD-6052-14A91897CCC5}"/>
              </a:ext>
            </a:extLst>
          </p:cNvPr>
          <p:cNvSpPr/>
          <p:nvPr/>
        </p:nvSpPr>
        <p:spPr>
          <a:xfrm>
            <a:off x="808008" y="1634706"/>
            <a:ext cx="10015267" cy="3444814"/>
          </a:xfrm>
          <a:prstGeom prst="roundRect">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00"/>
                </a:solidFill>
                <a:cs typeface="Arial"/>
              </a:rPr>
              <a:t>When you are next at your placement, speak to your mentor and team to find out how they use planning to support children’s learning and development. </a:t>
            </a:r>
          </a:p>
          <a:p>
            <a:r>
              <a:rPr lang="en-US" sz="2400" dirty="0">
                <a:solidFill>
                  <a:srgbClr val="000000"/>
                </a:solidFill>
                <a:cs typeface="Arial"/>
              </a:rPr>
              <a:t>What planning approaches do they use?</a:t>
            </a:r>
            <a:endParaRPr lang="en-US" sz="2400" dirty="0">
              <a:solidFill>
                <a:srgbClr val="FFFFFF"/>
              </a:solidFill>
              <a:cs typeface="Arial"/>
            </a:endParaRPr>
          </a:p>
          <a:p>
            <a:r>
              <a:rPr lang="en-US" sz="2400" dirty="0">
                <a:solidFill>
                  <a:srgbClr val="000000"/>
                </a:solidFill>
                <a:cs typeface="Arial"/>
              </a:rPr>
              <a:t>Be prepared to share in lesson 8. </a:t>
            </a:r>
          </a:p>
        </p:txBody>
      </p:sp>
      <p:sp>
        <p:nvSpPr>
          <p:cNvPr id="7" name="Footer Placeholder 2">
            <a:extLst>
              <a:ext uri="{FF2B5EF4-FFF2-40B4-BE49-F238E27FC236}">
                <a16:creationId xmlns:a16="http://schemas.microsoft.com/office/drawing/2014/main" id="{D6FD634B-35D4-6143-B338-A3BB642D7124}"/>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5229462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BEBD2-5F95-3B6B-264E-3011E05FB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1A49DC-1258-1A3C-3B87-E7E325B00FD0}"/>
              </a:ext>
            </a:extLst>
          </p:cNvPr>
          <p:cNvSpPr>
            <a:spLocks noGrp="1"/>
          </p:cNvSpPr>
          <p:nvPr>
            <p:ph type="ctr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00000"/>
              </a:lnSpc>
            </a:pPr>
            <a:r>
              <a:rPr lang="en-US">
                <a:cs typeface="Arial"/>
              </a:rPr>
              <a:t>08 – Different types of planning </a:t>
            </a:r>
          </a:p>
        </p:txBody>
      </p:sp>
      <p:sp>
        <p:nvSpPr>
          <p:cNvPr id="3" name="Subtitle 2">
            <a:extLst>
              <a:ext uri="{FF2B5EF4-FFF2-40B4-BE49-F238E27FC236}">
                <a16:creationId xmlns:a16="http://schemas.microsoft.com/office/drawing/2014/main" id="{A5241D1F-4099-8604-8E81-62D6CA7E8866}"/>
              </a:ext>
            </a:extLst>
          </p:cNvPr>
          <p:cNvSpPr>
            <a:spLocks noGrp="1"/>
          </p:cNvSpPr>
          <p:nvPr>
            <p:ph type="subTitle"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a:p>
            <a:r>
              <a:rPr lang="en-US">
                <a:cs typeface="Arial"/>
              </a:rPr>
              <a:t>OAP Cycle Review </a:t>
            </a:r>
            <a:endParaRPr lang="en-US"/>
          </a:p>
        </p:txBody>
      </p:sp>
    </p:spTree>
    <p:extLst>
      <p:ext uri="{BB962C8B-B14F-4D97-AF65-F5344CB8AC3E}">
        <p14:creationId xmlns:p14="http://schemas.microsoft.com/office/powerpoint/2010/main" val="42857150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8BA5C1-CDBE-BD4E-47B8-CC1D94A2933B}"/>
              </a:ext>
            </a:extLst>
          </p:cNvPr>
          <p:cNvSpPr txBox="1"/>
          <p:nvPr/>
        </p:nvSpPr>
        <p:spPr>
          <a:xfrm>
            <a:off x="177160" y="970143"/>
            <a:ext cx="11620463" cy="1479498"/>
          </a:xfrm>
          <a:prstGeom prst="rect">
            <a:avLst/>
          </a:prstGeom>
          <a:ln>
            <a:solidFill>
              <a:schemeClr val="accent5">
                <a:lumMod val="60000"/>
                <a:lumOff val="40000"/>
              </a:schemeClr>
            </a:solidFill>
          </a:ln>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120000"/>
              </a:lnSpc>
              <a:spcBef>
                <a:spcPct val="20000"/>
              </a:spcBef>
            </a:pPr>
            <a:r>
              <a:rPr lang="en-US" sz="2400" dirty="0"/>
              <a:t>Do you think understanding milestones is important? If yes, go to the right side of the room. If no, go to the left side of the room.</a:t>
            </a:r>
            <a:r>
              <a:rPr lang="en-US" sz="2400" b="1" dirty="0"/>
              <a:t> </a:t>
            </a:r>
            <a:endParaRPr lang="en-US" sz="2400" b="1" dirty="0">
              <a:cs typeface="Arial"/>
            </a:endParaRPr>
          </a:p>
        </p:txBody>
      </p:sp>
      <p:sp>
        <p:nvSpPr>
          <p:cNvPr id="8" name="TextBox 7">
            <a:extLst>
              <a:ext uri="{FF2B5EF4-FFF2-40B4-BE49-F238E27FC236}">
                <a16:creationId xmlns:a16="http://schemas.microsoft.com/office/drawing/2014/main" id="{295CBB09-B254-9DDA-898B-88450A3FDE4E}"/>
              </a:ext>
            </a:extLst>
          </p:cNvPr>
          <p:cNvSpPr txBox="1"/>
          <p:nvPr/>
        </p:nvSpPr>
        <p:spPr>
          <a:xfrm>
            <a:off x="196982" y="2545924"/>
            <a:ext cx="11793413" cy="1774074"/>
          </a:xfrm>
          <a:prstGeom prst="rect">
            <a:avLst/>
          </a:prstGeom>
          <a:ln>
            <a:solidFill>
              <a:schemeClr val="accent4"/>
            </a:solidFill>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20000"/>
              </a:lnSpc>
              <a:spcBef>
                <a:spcPct val="20000"/>
              </a:spcBef>
            </a:pPr>
            <a:r>
              <a:rPr lang="en-US" sz="2400" dirty="0"/>
              <a:t>Now you have two sides of a debate, in your groups, discuss why you believe it. What are the advantages? Consider the OAP cycle. How does it help to inform your planning and next steps for a child. What are the limitations? </a:t>
            </a:r>
            <a:endParaRPr lang="en-US" sz="2400" dirty="0">
              <a:cs typeface="Arial"/>
            </a:endParaRPr>
          </a:p>
        </p:txBody>
      </p:sp>
      <p:sp>
        <p:nvSpPr>
          <p:cNvPr id="2" name="Slide Number Placeholder 1">
            <a:extLst>
              <a:ext uri="{FF2B5EF4-FFF2-40B4-BE49-F238E27FC236}">
                <a16:creationId xmlns:a16="http://schemas.microsoft.com/office/drawing/2014/main" id="{98B59C4E-72CA-29B5-9133-90A2112EBE08}"/>
              </a:ext>
            </a:extLst>
          </p:cNvPr>
          <p:cNvSpPr>
            <a:spLocks noGrp="1"/>
          </p:cNvSpPr>
          <p:nvPr>
            <p:ph type="sldNum" sz="quarter" idx="11"/>
          </p:nvPr>
        </p:nvSpPr>
        <p:spPr>
          <a:xfrm>
            <a:off x="10608501" y="6356351"/>
            <a:ext cx="1212619" cy="365125"/>
          </a:xfrm>
        </p:spPr>
        <p:txBody>
          <a:bodyPr vert="horz" lIns="0" tIns="0" rIns="0" bIns="0" rtlCol="0" anchor="t" anchorCtr="0">
            <a:normAutofit/>
          </a:bodyPr>
          <a:lstStyle/>
          <a:p>
            <a:pPr>
              <a:spcAft>
                <a:spcPts val="600"/>
              </a:spcAft>
            </a:pPr>
            <a:fld id="{DA2C159E-F13C-4A85-9A41-E7669D3E0D70}" type="slidenum">
              <a:rPr lang="en-GB" smtClean="0"/>
              <a:pPr>
                <a:spcAft>
                  <a:spcPts val="600"/>
                </a:spcAft>
              </a:pPr>
              <a:t>88</a:t>
            </a:fld>
            <a:endParaRPr lang="en-GB"/>
          </a:p>
        </p:txBody>
      </p:sp>
      <p:sp>
        <p:nvSpPr>
          <p:cNvPr id="3" name="Title 2">
            <a:extLst>
              <a:ext uri="{FF2B5EF4-FFF2-40B4-BE49-F238E27FC236}">
                <a16:creationId xmlns:a16="http://schemas.microsoft.com/office/drawing/2014/main" id="{58CA0D9D-A14C-2F15-E138-29220710946C}"/>
              </a:ext>
            </a:extLst>
          </p:cNvPr>
          <p:cNvSpPr>
            <a:spLocks noGrp="1"/>
          </p:cNvSpPr>
          <p:nvPr>
            <p:ph type="title"/>
          </p:nvPr>
        </p:nvSpPr>
        <p:spPr>
          <a:xfrm>
            <a:off x="181205" y="275692"/>
            <a:ext cx="11250084" cy="932567"/>
          </a:xfrm>
        </p:spPr>
        <p:txBody>
          <a:bodyPr vert="horz" lIns="0" tIns="0" rIns="0" bIns="0" rtlCol="0" anchor="t" anchorCtr="0">
            <a:normAutofit/>
          </a:bodyPr>
          <a:lstStyle/>
          <a:p>
            <a:r>
              <a:rPr lang="en-US" sz="3200" dirty="0"/>
              <a:t>Application of knowledge </a:t>
            </a:r>
          </a:p>
        </p:txBody>
      </p:sp>
      <p:sp>
        <p:nvSpPr>
          <p:cNvPr id="9" name="Rectangle 8">
            <a:extLst>
              <a:ext uri="{FF2B5EF4-FFF2-40B4-BE49-F238E27FC236}">
                <a16:creationId xmlns:a16="http://schemas.microsoft.com/office/drawing/2014/main" id="{4B327506-22F8-4BDE-848F-A7EA61FBCA73}"/>
              </a:ext>
            </a:extLst>
          </p:cNvPr>
          <p:cNvSpPr/>
          <p:nvPr/>
        </p:nvSpPr>
        <p:spPr>
          <a:xfrm>
            <a:off x="4361541" y="6415802"/>
            <a:ext cx="8021053" cy="246221"/>
          </a:xfrm>
          <a:prstGeom prst="rect">
            <a:avLst/>
          </a:prstGeom>
        </p:spPr>
        <p:txBody>
          <a:bodyPr wrap="square">
            <a:spAutoFit/>
          </a:bodyPr>
          <a:lstStyle/>
          <a:p>
            <a:r>
              <a:rPr lang="en-GB" sz="1000"/>
              <a:t>This image is sourced from stock images in PowerPoint online. </a:t>
            </a:r>
          </a:p>
        </p:txBody>
      </p:sp>
      <p:sp>
        <p:nvSpPr>
          <p:cNvPr id="10" name="Footer Placeholder 2">
            <a:extLst>
              <a:ext uri="{FF2B5EF4-FFF2-40B4-BE49-F238E27FC236}">
                <a16:creationId xmlns:a16="http://schemas.microsoft.com/office/drawing/2014/main" id="{11635FDD-AEA2-E9B3-0560-D3C89EA75441}"/>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pic>
        <p:nvPicPr>
          <p:cNvPr id="4" name="Picture 3" descr="6 tennis balls and 2 tennis rackets on blue background">
            <a:extLst>
              <a:ext uri="{FF2B5EF4-FFF2-40B4-BE49-F238E27FC236}">
                <a16:creationId xmlns:a16="http://schemas.microsoft.com/office/drawing/2014/main" id="{23B5988F-536D-89B8-E20B-83F88FDBF482}"/>
              </a:ext>
            </a:extLst>
          </p:cNvPr>
          <p:cNvPicPr>
            <a:picLocks noChangeAspect="1"/>
          </p:cNvPicPr>
          <p:nvPr/>
        </p:nvPicPr>
        <p:blipFill rotWithShape="1">
          <a:blip r:embed="rId2"/>
          <a:srcRect t="19729" b="17060"/>
          <a:stretch/>
        </p:blipFill>
        <p:spPr>
          <a:xfrm>
            <a:off x="3979939" y="4641823"/>
            <a:ext cx="4227497" cy="1773979"/>
          </a:xfrm>
          <a:prstGeom prst="rect">
            <a:avLst/>
          </a:prstGeom>
          <a:noFill/>
        </p:spPr>
      </p:pic>
    </p:spTree>
    <p:extLst>
      <p:ext uri="{BB962C8B-B14F-4D97-AF65-F5344CB8AC3E}">
        <p14:creationId xmlns:p14="http://schemas.microsoft.com/office/powerpoint/2010/main" val="153554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6BD8-01E3-8E5D-3AF7-0EBD7B0902A6}"/>
              </a:ext>
            </a:extLst>
          </p:cNvPr>
          <p:cNvSpPr>
            <a:spLocks noGrp="1"/>
          </p:cNvSpPr>
          <p:nvPr>
            <p:ph type="title"/>
          </p:nvPr>
        </p:nvSpPr>
        <p:spPr/>
        <p:txBody>
          <a:bodyPr/>
          <a:lstStyle/>
          <a:p>
            <a:r>
              <a:rPr lang="en-US" sz="2650" dirty="0">
                <a:cs typeface="Arial"/>
              </a:rPr>
              <a:t>Lesson objectives </a:t>
            </a:r>
            <a:endParaRPr lang="en-US" dirty="0"/>
          </a:p>
        </p:txBody>
      </p:sp>
      <p:sp>
        <p:nvSpPr>
          <p:cNvPr id="3" name="Text Placeholder 2">
            <a:extLst>
              <a:ext uri="{FF2B5EF4-FFF2-40B4-BE49-F238E27FC236}">
                <a16:creationId xmlns:a16="http://schemas.microsoft.com/office/drawing/2014/main" id="{4C88BF5D-F085-9E42-4498-76BD2A0A858D}"/>
              </a:ext>
            </a:extLst>
          </p:cNvPr>
          <p:cNvSpPr>
            <a:spLocks noGrp="1"/>
          </p:cNvSpPr>
          <p:nvPr>
            <p:ph type="body" sz="quarter" idx="14"/>
          </p:nvPr>
        </p:nvSpPr>
        <p:spPr>
          <a:xfrm>
            <a:off x="306606" y="1315201"/>
            <a:ext cx="11096444" cy="4613108"/>
          </a:xfrm>
        </p:spPr>
        <p:txBody>
          <a:bodyPr vert="horz" lIns="0" tIns="0" rIns="0" bIns="0" rtlCol="0" anchor="t">
            <a:normAutofit/>
          </a:bodyPr>
          <a:lstStyle/>
          <a:p>
            <a:endParaRPr lang="en-US" sz="1200" b="0">
              <a:cs typeface="Arial"/>
            </a:endParaRPr>
          </a:p>
          <a:p>
            <a:endParaRPr lang="en-GB" sz="1200" b="0">
              <a:cs typeface="Arial"/>
            </a:endParaRPr>
          </a:p>
          <a:p>
            <a:endParaRPr lang="en-US">
              <a:cs typeface="Arial"/>
            </a:endParaRPr>
          </a:p>
        </p:txBody>
      </p:sp>
      <p:sp>
        <p:nvSpPr>
          <p:cNvPr id="5" name="Slide Number Placeholder 4">
            <a:extLst>
              <a:ext uri="{FF2B5EF4-FFF2-40B4-BE49-F238E27FC236}">
                <a16:creationId xmlns:a16="http://schemas.microsoft.com/office/drawing/2014/main" id="{84EDC1A4-8707-EAB7-63EB-64D39016244D}"/>
              </a:ext>
            </a:extLst>
          </p:cNvPr>
          <p:cNvSpPr>
            <a:spLocks noGrp="1"/>
          </p:cNvSpPr>
          <p:nvPr>
            <p:ph type="sldNum" sz="quarter" idx="12"/>
          </p:nvPr>
        </p:nvSpPr>
        <p:spPr/>
        <p:txBody>
          <a:bodyPr/>
          <a:lstStyle/>
          <a:p>
            <a:fld id="{DA2C159E-F13C-4A85-9A41-E7669D3E0D70}" type="slidenum">
              <a:rPr lang="en-GB" smtClean="0"/>
              <a:pPr/>
              <a:t>89</a:t>
            </a:fld>
            <a:endParaRPr lang="en-GB"/>
          </a:p>
        </p:txBody>
      </p:sp>
      <p:sp>
        <p:nvSpPr>
          <p:cNvPr id="6" name="TextBox 5">
            <a:extLst>
              <a:ext uri="{FF2B5EF4-FFF2-40B4-BE49-F238E27FC236}">
                <a16:creationId xmlns:a16="http://schemas.microsoft.com/office/drawing/2014/main" id="{F87FFF33-7F2D-4971-586F-8EB7ACBC28D2}"/>
              </a:ext>
            </a:extLst>
          </p:cNvPr>
          <p:cNvSpPr txBox="1"/>
          <p:nvPr/>
        </p:nvSpPr>
        <p:spPr>
          <a:xfrm>
            <a:off x="610431" y="1790286"/>
            <a:ext cx="9980453" cy="403495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457200" indent="-457200">
              <a:lnSpc>
                <a:spcPct val="120000"/>
              </a:lnSpc>
              <a:buFont typeface="Arial"/>
              <a:buChar char="•"/>
            </a:pPr>
            <a:r>
              <a:rPr lang="en-US" sz="2800" dirty="0">
                <a:cs typeface="Arial"/>
              </a:rPr>
              <a:t>Identify the next steps for your observation child using your observation and assessment interpretations. </a:t>
            </a:r>
            <a:endParaRPr lang="en-US" dirty="0"/>
          </a:p>
          <a:p>
            <a:pPr marL="457200" indent="-457200">
              <a:lnSpc>
                <a:spcPct val="120000"/>
              </a:lnSpc>
              <a:buFont typeface="Arial"/>
              <a:buChar char="•"/>
            </a:pPr>
            <a:endParaRPr lang="en-US" sz="2800" dirty="0">
              <a:cs typeface="Arial"/>
            </a:endParaRPr>
          </a:p>
          <a:p>
            <a:pPr marL="457200" indent="-457200">
              <a:lnSpc>
                <a:spcPct val="120000"/>
              </a:lnSpc>
              <a:buFont typeface="Arial"/>
              <a:buChar char="•"/>
            </a:pPr>
            <a:r>
              <a:rPr lang="en-US" sz="2800" dirty="0">
                <a:cs typeface="Arial"/>
              </a:rPr>
              <a:t>Explain different approaches to planning. </a:t>
            </a:r>
          </a:p>
          <a:p>
            <a:pPr marL="457200" indent="-457200">
              <a:lnSpc>
                <a:spcPct val="120000"/>
              </a:lnSpc>
              <a:buFont typeface="Arial"/>
              <a:buChar char="•"/>
            </a:pPr>
            <a:endParaRPr lang="en-US" sz="2800" dirty="0">
              <a:cs typeface="Arial"/>
            </a:endParaRPr>
          </a:p>
          <a:p>
            <a:pPr marL="457200" indent="-457200">
              <a:lnSpc>
                <a:spcPct val="120000"/>
              </a:lnSpc>
              <a:buFont typeface="Arial"/>
              <a:buChar char="•"/>
            </a:pPr>
            <a:r>
              <a:rPr lang="en-US" sz="2800" dirty="0">
                <a:cs typeface="Arial"/>
              </a:rPr>
              <a:t>Outline the planning approach you will be using when planning an activity for your observation child. </a:t>
            </a:r>
          </a:p>
          <a:p>
            <a:endParaRPr lang="en-US" sz="1350" dirty="0">
              <a:cs typeface="Arial"/>
            </a:endParaRPr>
          </a:p>
          <a:p>
            <a:endParaRPr lang="en-US" sz="1350" dirty="0">
              <a:cs typeface="Arial"/>
            </a:endParaRPr>
          </a:p>
        </p:txBody>
      </p:sp>
      <p:sp>
        <p:nvSpPr>
          <p:cNvPr id="9" name="Footer Placeholder 2">
            <a:extLst>
              <a:ext uri="{FF2B5EF4-FFF2-40B4-BE49-F238E27FC236}">
                <a16:creationId xmlns:a16="http://schemas.microsoft.com/office/drawing/2014/main" id="{C8D3013A-4846-C5D5-3D5A-950CF5FD343F}"/>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042790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620955" y="692633"/>
            <a:ext cx="10885232" cy="12920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GB" sz="3200" dirty="0"/>
              <a:t>The OAP cycle</a:t>
            </a:r>
            <a:endParaRPr lang="en-GB" sz="3200" dirty="0">
              <a:cs typeface="Arial"/>
            </a:endParaRPr>
          </a:p>
        </p:txBody>
      </p:sp>
      <p:sp>
        <p:nvSpPr>
          <p:cNvPr id="5" name="Text Placeholder 4"/>
          <p:cNvSpPr>
            <a:spLocks noGrp="1"/>
          </p:cNvSpPr>
          <p:nvPr>
            <p:ph type="body" sz="quarter" idx="12"/>
          </p:nvPr>
        </p:nvSpPr>
        <p:spPr>
          <a:xfrm>
            <a:off x="312001" y="1315201"/>
            <a:ext cx="10223500" cy="3265678"/>
          </a:xfrm>
        </p:spPr>
        <p:txBody>
          <a:bodyPr vert="horz" lIns="0" tIns="0" rIns="0" bIns="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a:solidFill>
                <a:srgbClr val="000000"/>
              </a:solidFill>
              <a:cs typeface="Arial"/>
            </a:endParaRPr>
          </a:p>
          <a:p>
            <a:r>
              <a:rPr lang="en-GB">
                <a:solidFill>
                  <a:srgbClr val="E51C41"/>
                </a:solidFill>
              </a:rPr>
              <a:t> </a:t>
            </a:r>
            <a:br>
              <a:rPr lang="en-GB">
                <a:solidFill>
                  <a:schemeClr val="accent1"/>
                </a:solidFill>
              </a:rPr>
            </a:br>
            <a:endParaRPr lang="en-GB"/>
          </a:p>
        </p:txBody>
      </p:sp>
      <p:sp>
        <p:nvSpPr>
          <p:cNvPr id="4" name="Slide Number Placeholder 3"/>
          <p:cNvSpPr>
            <a:spLocks noGrp="1"/>
          </p:cNvSpPr>
          <p:nvPr>
            <p:ph type="sldNum" sz="quarter" idx="11"/>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r"/>
            <a:fld id="{DA2C159E-F13C-4A85-9A41-E7669D3E0D70}" type="slidenum">
              <a:rPr lang="en-GB" sz="900" smtClean="0"/>
              <a:pPr algn="r"/>
              <a:t>9</a:t>
            </a:fld>
            <a:endParaRPr lang="en-GB" sz="900"/>
          </a:p>
        </p:txBody>
      </p:sp>
      <p:sp>
        <p:nvSpPr>
          <p:cNvPr id="2" name="TextBox 1">
            <a:extLst>
              <a:ext uri="{FF2B5EF4-FFF2-40B4-BE49-F238E27FC236}">
                <a16:creationId xmlns:a16="http://schemas.microsoft.com/office/drawing/2014/main" id="{99C9E394-CFF1-8FAB-7077-265D3D26BC26}"/>
              </a:ext>
            </a:extLst>
          </p:cNvPr>
          <p:cNvSpPr txBox="1"/>
          <p:nvPr/>
        </p:nvSpPr>
        <p:spPr>
          <a:xfrm>
            <a:off x="620955" y="1384945"/>
            <a:ext cx="10731259" cy="483440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GB" b="1" dirty="0">
                <a:cs typeface="Arial"/>
              </a:rPr>
              <a:t>Part </a:t>
            </a:r>
            <a:r>
              <a:rPr lang="en-GB" b="1" dirty="0">
                <a:solidFill>
                  <a:srgbClr val="000000"/>
                </a:solidFill>
                <a:cs typeface="Arial"/>
              </a:rPr>
              <a:t>D: Quiz </a:t>
            </a:r>
          </a:p>
          <a:p>
            <a:pPr>
              <a:lnSpc>
                <a:spcPct val="120000"/>
              </a:lnSpc>
            </a:pPr>
            <a:endParaRPr lang="en-GB" b="1" dirty="0">
              <a:solidFill>
                <a:srgbClr val="FF0000"/>
              </a:solidFill>
              <a:cs typeface="Arial"/>
            </a:endParaRPr>
          </a:p>
          <a:p>
            <a:pPr marL="1066150" lvl="1" indent="-456565">
              <a:lnSpc>
                <a:spcPct val="120000"/>
              </a:lnSpc>
              <a:buFont typeface="Arial"/>
              <a:buChar char="•"/>
            </a:pPr>
            <a:r>
              <a:rPr lang="en-GB" dirty="0">
                <a:cs typeface="Arial"/>
              </a:rPr>
              <a:t>Observation quiz </a:t>
            </a:r>
          </a:p>
          <a:p>
            <a:pPr marL="1066150" lvl="1" indent="-456565">
              <a:lnSpc>
                <a:spcPct val="120000"/>
              </a:lnSpc>
              <a:buFont typeface="Arial"/>
              <a:buChar char="•"/>
            </a:pPr>
            <a:r>
              <a:rPr lang="en-GB" dirty="0">
                <a:cs typeface="Arial"/>
              </a:rPr>
              <a:t>Assessment quiz </a:t>
            </a:r>
          </a:p>
          <a:p>
            <a:pPr marL="1065198" lvl="1" indent="-455613">
              <a:lnSpc>
                <a:spcPct val="120000"/>
              </a:lnSpc>
              <a:buFont typeface="Arial"/>
              <a:buChar char="•"/>
            </a:pPr>
            <a:r>
              <a:rPr lang="en-GB" dirty="0">
                <a:cs typeface="Arial"/>
              </a:rPr>
              <a:t>Planning quiz</a:t>
            </a:r>
          </a:p>
          <a:p>
            <a:pPr>
              <a:lnSpc>
                <a:spcPct val="120000"/>
              </a:lnSpc>
            </a:pPr>
            <a:r>
              <a:rPr lang="en-GB" dirty="0">
                <a:cs typeface="Arial"/>
              </a:rPr>
              <a:t>Count the total number of points you have received and calculate a percentage. How do we calculate a percentage? </a:t>
            </a:r>
          </a:p>
          <a:p>
            <a:pPr marL="456565" indent="-456565">
              <a:lnSpc>
                <a:spcPct val="120000"/>
              </a:lnSpc>
              <a:buFont typeface="Arial"/>
              <a:buChar char="•"/>
            </a:pPr>
            <a:endParaRPr lang="en-GB" dirty="0">
              <a:cs typeface="Arial"/>
            </a:endParaRPr>
          </a:p>
          <a:p>
            <a:pPr>
              <a:lnSpc>
                <a:spcPct val="120000"/>
              </a:lnSpc>
            </a:pPr>
            <a:r>
              <a:rPr lang="en-GB" dirty="0">
                <a:cs typeface="Arial" panose="020B0604020202020204" pitchFamily="34" charset="0"/>
              </a:rPr>
              <a:t>Total points scored divided by the maximum points available × 100. For example, if you scored five out of nine, you would do: 5/9 × 100 = 55.555…</a:t>
            </a:r>
          </a:p>
          <a:p>
            <a:pPr>
              <a:lnSpc>
                <a:spcPct val="120000"/>
              </a:lnSpc>
            </a:pPr>
            <a:r>
              <a:rPr lang="en-GB" dirty="0">
                <a:cs typeface="Arial"/>
              </a:rPr>
              <a:t> </a:t>
            </a:r>
            <a:r>
              <a:rPr lang="en-GB" b="1" dirty="0">
                <a:cs typeface="Arial" panose="020B0604020202020204" pitchFamily="34" charset="0"/>
              </a:rPr>
              <a:t>Extension:</a:t>
            </a:r>
            <a:r>
              <a:rPr lang="en-GB" dirty="0">
                <a:cs typeface="Arial" panose="020B0604020202020204" pitchFamily="34" charset="0"/>
              </a:rPr>
              <a:t> Can you round this to two decimal places?</a:t>
            </a:r>
            <a:r>
              <a:rPr lang="en-GB" sz="2000" dirty="0">
                <a:cs typeface="Arial" panose="020B0604020202020204" pitchFamily="34" charset="0"/>
              </a:rPr>
              <a:t> </a:t>
            </a:r>
          </a:p>
        </p:txBody>
      </p:sp>
      <p:sp>
        <p:nvSpPr>
          <p:cNvPr id="8" name="Footer Placeholder 2">
            <a:extLst>
              <a:ext uri="{FF2B5EF4-FFF2-40B4-BE49-F238E27FC236}">
                <a16:creationId xmlns:a16="http://schemas.microsoft.com/office/drawing/2014/main" id="{3E82082B-CFA3-0F95-FF06-815E82A2310D}"/>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9552968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D2F13-A786-4F8A-6A63-5734083808F9}"/>
              </a:ext>
            </a:extLst>
          </p:cNvPr>
          <p:cNvSpPr>
            <a:spLocks noGrp="1"/>
          </p:cNvSpPr>
          <p:nvPr>
            <p:ph type="title"/>
          </p:nvPr>
        </p:nvSpPr>
        <p:spPr/>
        <p:txBody>
          <a:bodyPr>
            <a:normAutofit/>
          </a:bodyPr>
          <a:lstStyle/>
          <a:p>
            <a:r>
              <a:rPr lang="en-US" sz="3200" dirty="0">
                <a:cs typeface="Arial"/>
              </a:rPr>
              <a:t>Let us review observation and assessment so far… What comes next? </a:t>
            </a:r>
            <a:endParaRPr lang="en-US" sz="3200" dirty="0"/>
          </a:p>
        </p:txBody>
      </p:sp>
      <p:sp>
        <p:nvSpPr>
          <p:cNvPr id="5" name="Slide Number Placeholder 4">
            <a:extLst>
              <a:ext uri="{FF2B5EF4-FFF2-40B4-BE49-F238E27FC236}">
                <a16:creationId xmlns:a16="http://schemas.microsoft.com/office/drawing/2014/main" id="{9C1EED62-9CEF-D685-E3D0-26CA52A58738}"/>
              </a:ext>
            </a:extLst>
          </p:cNvPr>
          <p:cNvSpPr>
            <a:spLocks noGrp="1"/>
          </p:cNvSpPr>
          <p:nvPr>
            <p:ph type="sldNum" sz="quarter" idx="12"/>
          </p:nvPr>
        </p:nvSpPr>
        <p:spPr/>
        <p:txBody>
          <a:bodyPr/>
          <a:lstStyle/>
          <a:p>
            <a:fld id="{DA2C159E-F13C-4A85-9A41-E7669D3E0D70}" type="slidenum">
              <a:rPr lang="en-GB" smtClean="0"/>
              <a:pPr/>
              <a:t>90</a:t>
            </a:fld>
            <a:endParaRPr lang="en-GB"/>
          </a:p>
        </p:txBody>
      </p:sp>
      <p:sp>
        <p:nvSpPr>
          <p:cNvPr id="6" name="Oval 5">
            <a:extLst>
              <a:ext uri="{FF2B5EF4-FFF2-40B4-BE49-F238E27FC236}">
                <a16:creationId xmlns:a16="http://schemas.microsoft.com/office/drawing/2014/main" id="{9BBEDF70-7100-A923-40F4-0D341A7008F9}"/>
              </a:ext>
            </a:extLst>
          </p:cNvPr>
          <p:cNvSpPr/>
          <p:nvPr/>
        </p:nvSpPr>
        <p:spPr>
          <a:xfrm>
            <a:off x="1641896" y="1879121"/>
            <a:ext cx="4451229" cy="2481531"/>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Child’s strengths and milestones met for their age range</a:t>
            </a:r>
            <a:r>
              <a:rPr lang="en-US" sz="2800" dirty="0">
                <a:solidFill>
                  <a:schemeClr val="tx1"/>
                </a:solidFill>
                <a:cs typeface="Arial"/>
              </a:rPr>
              <a:t> </a:t>
            </a:r>
          </a:p>
        </p:txBody>
      </p:sp>
      <p:sp>
        <p:nvSpPr>
          <p:cNvPr id="7" name="Oval 6">
            <a:extLst>
              <a:ext uri="{FF2B5EF4-FFF2-40B4-BE49-F238E27FC236}">
                <a16:creationId xmlns:a16="http://schemas.microsoft.com/office/drawing/2014/main" id="{2F25E600-13C9-52D4-1F09-960AF7073FFF}"/>
              </a:ext>
            </a:extLst>
          </p:cNvPr>
          <p:cNvSpPr/>
          <p:nvPr/>
        </p:nvSpPr>
        <p:spPr>
          <a:xfrm>
            <a:off x="5840083" y="1605950"/>
            <a:ext cx="4595003" cy="2912852"/>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Arial"/>
              </a:rPr>
              <a:t>Areas to focus on for child’s development based on observation and expected milestones</a:t>
            </a:r>
          </a:p>
        </p:txBody>
      </p:sp>
      <p:sp>
        <p:nvSpPr>
          <p:cNvPr id="8" name="Oval 7">
            <a:extLst>
              <a:ext uri="{FF2B5EF4-FFF2-40B4-BE49-F238E27FC236}">
                <a16:creationId xmlns:a16="http://schemas.microsoft.com/office/drawing/2014/main" id="{8FFBF643-C5A2-DDD6-E53C-C8111B1C2421}"/>
              </a:ext>
            </a:extLst>
          </p:cNvPr>
          <p:cNvSpPr/>
          <p:nvPr/>
        </p:nvSpPr>
        <p:spPr>
          <a:xfrm>
            <a:off x="3768845" y="3675391"/>
            <a:ext cx="4149305" cy="2222739"/>
          </a:xfrm>
          <a:prstGeom prst="ellipse">
            <a:avLst/>
          </a:prstGeom>
          <a:solidFill>
            <a:srgbClr val="FFFF0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Child’s next steps</a:t>
            </a:r>
            <a:endParaRPr lang="en-US" dirty="0">
              <a:solidFill>
                <a:schemeClr val="tx1"/>
              </a:solidFill>
            </a:endParaRPr>
          </a:p>
          <a:p>
            <a:pPr algn="ctr"/>
            <a:endParaRPr lang="en-US" dirty="0"/>
          </a:p>
        </p:txBody>
      </p:sp>
      <p:sp>
        <p:nvSpPr>
          <p:cNvPr id="10" name="Footer Placeholder 2">
            <a:extLst>
              <a:ext uri="{FF2B5EF4-FFF2-40B4-BE49-F238E27FC236}">
                <a16:creationId xmlns:a16="http://schemas.microsoft.com/office/drawing/2014/main" id="{EBD5B720-C27C-6AD4-D3C0-B25D11292926}"/>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1657374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6CF10-122F-D45E-8993-EEC073F24EEB}"/>
              </a:ext>
            </a:extLst>
          </p:cNvPr>
          <p:cNvSpPr>
            <a:spLocks noGrp="1"/>
          </p:cNvSpPr>
          <p:nvPr>
            <p:ph type="title"/>
          </p:nvPr>
        </p:nvSpPr>
        <p:spPr/>
        <p:txBody>
          <a:bodyPr>
            <a:normAutofit/>
          </a:bodyPr>
          <a:lstStyle/>
          <a:p>
            <a:r>
              <a:rPr lang="en-US" sz="3200" dirty="0">
                <a:cs typeface="Arial"/>
              </a:rPr>
              <a:t>Different approaches to planning </a:t>
            </a:r>
            <a:endParaRPr lang="en-US" sz="3200" dirty="0"/>
          </a:p>
        </p:txBody>
      </p:sp>
      <p:sp>
        <p:nvSpPr>
          <p:cNvPr id="5" name="Slide Number Placeholder 4">
            <a:extLst>
              <a:ext uri="{FF2B5EF4-FFF2-40B4-BE49-F238E27FC236}">
                <a16:creationId xmlns:a16="http://schemas.microsoft.com/office/drawing/2014/main" id="{E1B97C0B-2A56-5476-D152-FF4C6415109C}"/>
              </a:ext>
            </a:extLst>
          </p:cNvPr>
          <p:cNvSpPr>
            <a:spLocks noGrp="1"/>
          </p:cNvSpPr>
          <p:nvPr>
            <p:ph type="sldNum" sz="quarter" idx="12"/>
          </p:nvPr>
        </p:nvSpPr>
        <p:spPr/>
        <p:txBody>
          <a:bodyPr/>
          <a:lstStyle/>
          <a:p>
            <a:fld id="{DA2C159E-F13C-4A85-9A41-E7669D3E0D70}" type="slidenum">
              <a:rPr lang="en-GB" smtClean="0"/>
              <a:pPr/>
              <a:t>91</a:t>
            </a:fld>
            <a:endParaRPr lang="en-GB"/>
          </a:p>
        </p:txBody>
      </p:sp>
      <p:sp>
        <p:nvSpPr>
          <p:cNvPr id="6" name="Oval 5">
            <a:extLst>
              <a:ext uri="{FF2B5EF4-FFF2-40B4-BE49-F238E27FC236}">
                <a16:creationId xmlns:a16="http://schemas.microsoft.com/office/drawing/2014/main" id="{685BE9F9-59DD-50CB-90CC-515696D10884}"/>
              </a:ext>
            </a:extLst>
          </p:cNvPr>
          <p:cNvSpPr/>
          <p:nvPr/>
        </p:nvSpPr>
        <p:spPr>
          <a:xfrm>
            <a:off x="6587706" y="326366"/>
            <a:ext cx="4580626" cy="2323381"/>
          </a:xfrm>
          <a:prstGeom prst="ellipse">
            <a:avLst/>
          </a:prstGeom>
          <a:solidFill>
            <a:schemeClr val="accent5">
              <a:lumMod val="40000"/>
              <a:lumOff val="6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Can you list different approaches to planning? </a:t>
            </a:r>
            <a:endParaRPr lang="en-US" dirty="0">
              <a:solidFill>
                <a:schemeClr val="tx1"/>
              </a:solidFill>
              <a:cs typeface="Arial"/>
            </a:endParaRPr>
          </a:p>
        </p:txBody>
      </p:sp>
      <p:sp>
        <p:nvSpPr>
          <p:cNvPr id="7" name="TextBox 6">
            <a:extLst>
              <a:ext uri="{FF2B5EF4-FFF2-40B4-BE49-F238E27FC236}">
                <a16:creationId xmlns:a16="http://schemas.microsoft.com/office/drawing/2014/main" id="{C817253D-3B81-AECD-4B6E-04C8C59C7012}"/>
              </a:ext>
            </a:extLst>
          </p:cNvPr>
          <p:cNvSpPr txBox="1"/>
          <p:nvPr/>
        </p:nvSpPr>
        <p:spPr>
          <a:xfrm>
            <a:off x="298731" y="1443869"/>
            <a:ext cx="5227802" cy="394800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lnSpc>
                <a:spcPct val="120000"/>
              </a:lnSpc>
              <a:buFont typeface="Arial"/>
              <a:buChar char="•"/>
            </a:pPr>
            <a:r>
              <a:rPr lang="en-US" sz="2400" dirty="0">
                <a:cs typeface="Arial"/>
              </a:rPr>
              <a:t>Plan, do review cycle </a:t>
            </a:r>
            <a:endParaRPr lang="en-US" dirty="0"/>
          </a:p>
          <a:p>
            <a:pPr marL="342900" indent="-342900">
              <a:lnSpc>
                <a:spcPct val="120000"/>
              </a:lnSpc>
              <a:buFont typeface="Arial"/>
              <a:buChar char="•"/>
            </a:pPr>
            <a:endParaRPr lang="en-US" sz="2400" dirty="0">
              <a:cs typeface="Arial"/>
            </a:endParaRPr>
          </a:p>
          <a:p>
            <a:pPr marL="342900" indent="-342900">
              <a:lnSpc>
                <a:spcPct val="120000"/>
              </a:lnSpc>
              <a:buFont typeface="Arial"/>
              <a:buChar char="•"/>
            </a:pPr>
            <a:r>
              <a:rPr lang="en-US" sz="2400" dirty="0">
                <a:cs typeface="Arial"/>
              </a:rPr>
              <a:t>Short-term planning </a:t>
            </a:r>
          </a:p>
          <a:p>
            <a:pPr marL="342900" indent="-342900">
              <a:lnSpc>
                <a:spcPct val="120000"/>
              </a:lnSpc>
              <a:buFont typeface="Arial"/>
              <a:buChar char="•"/>
            </a:pPr>
            <a:endParaRPr lang="en-US" sz="2400" dirty="0">
              <a:cs typeface="Arial"/>
            </a:endParaRPr>
          </a:p>
          <a:p>
            <a:pPr marL="342900" indent="-342900">
              <a:lnSpc>
                <a:spcPct val="120000"/>
              </a:lnSpc>
              <a:buFont typeface="Arial"/>
              <a:buChar char="•"/>
            </a:pPr>
            <a:r>
              <a:rPr lang="en-US" sz="2400" dirty="0">
                <a:cs typeface="Arial"/>
              </a:rPr>
              <a:t>Medium-term planning </a:t>
            </a:r>
          </a:p>
          <a:p>
            <a:pPr marL="342900" indent="-342900">
              <a:lnSpc>
                <a:spcPct val="120000"/>
              </a:lnSpc>
              <a:buFont typeface="Arial"/>
              <a:buChar char="•"/>
            </a:pPr>
            <a:endParaRPr lang="en-US" sz="2400" dirty="0">
              <a:cs typeface="Arial"/>
            </a:endParaRPr>
          </a:p>
          <a:p>
            <a:pPr marL="342900" indent="-342900">
              <a:lnSpc>
                <a:spcPct val="120000"/>
              </a:lnSpc>
              <a:buFont typeface="Arial"/>
              <a:buChar char="•"/>
            </a:pPr>
            <a:r>
              <a:rPr lang="en-US" sz="2400" dirty="0">
                <a:cs typeface="Arial"/>
              </a:rPr>
              <a:t>Long-term planning </a:t>
            </a:r>
          </a:p>
          <a:p>
            <a:pPr marL="342900" indent="-342900">
              <a:lnSpc>
                <a:spcPct val="120000"/>
              </a:lnSpc>
              <a:buFont typeface="Arial"/>
              <a:buChar char="•"/>
            </a:pPr>
            <a:endParaRPr lang="en-US" sz="2400" dirty="0">
              <a:cs typeface="Arial"/>
            </a:endParaRPr>
          </a:p>
          <a:p>
            <a:pPr marL="342900" indent="-342900">
              <a:lnSpc>
                <a:spcPct val="120000"/>
              </a:lnSpc>
              <a:buFont typeface="Arial"/>
              <a:buChar char="•"/>
            </a:pPr>
            <a:r>
              <a:rPr lang="en-US" sz="2400" dirty="0">
                <a:cs typeface="Arial"/>
              </a:rPr>
              <a:t>In-the-moment planning </a:t>
            </a:r>
          </a:p>
        </p:txBody>
      </p:sp>
      <p:sp>
        <p:nvSpPr>
          <p:cNvPr id="8" name="Oval 7">
            <a:extLst>
              <a:ext uri="{FF2B5EF4-FFF2-40B4-BE49-F238E27FC236}">
                <a16:creationId xmlns:a16="http://schemas.microsoft.com/office/drawing/2014/main" id="{C34C0560-4847-67CF-F74D-5B4E660B9CDA}"/>
              </a:ext>
            </a:extLst>
          </p:cNvPr>
          <p:cNvSpPr/>
          <p:nvPr/>
        </p:nvSpPr>
        <p:spPr>
          <a:xfrm>
            <a:off x="5293745" y="2871160"/>
            <a:ext cx="6248397" cy="3171643"/>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Arial"/>
              </a:rPr>
              <a:t>In your groups, you will be given an approach to planning. You will need to create a poster to </a:t>
            </a:r>
            <a:r>
              <a:rPr lang="en-US" sz="2400" dirty="0" err="1">
                <a:solidFill>
                  <a:schemeClr val="tx1"/>
                </a:solidFill>
                <a:cs typeface="Arial"/>
              </a:rPr>
              <a:t>summarise</a:t>
            </a:r>
            <a:r>
              <a:rPr lang="en-US" sz="2400" dirty="0">
                <a:solidFill>
                  <a:schemeClr val="tx1"/>
                </a:solidFill>
                <a:cs typeface="Arial"/>
              </a:rPr>
              <a:t> the planning approach and why this type of planning is important. </a:t>
            </a:r>
          </a:p>
        </p:txBody>
      </p:sp>
      <p:sp>
        <p:nvSpPr>
          <p:cNvPr id="10" name="Footer Placeholder 2">
            <a:extLst>
              <a:ext uri="{FF2B5EF4-FFF2-40B4-BE49-F238E27FC236}">
                <a16:creationId xmlns:a16="http://schemas.microsoft.com/office/drawing/2014/main" id="{E90260B9-0B2D-4C77-24F5-38D88BBF9A2F}"/>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410439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EA4C6-3A2B-0DA2-6243-FCC0B92B79D6}"/>
              </a:ext>
            </a:extLst>
          </p:cNvPr>
          <p:cNvSpPr>
            <a:spLocks noGrp="1"/>
          </p:cNvSpPr>
          <p:nvPr>
            <p:ph type="title"/>
          </p:nvPr>
        </p:nvSpPr>
        <p:spPr/>
        <p:txBody>
          <a:bodyPr>
            <a:normAutofit/>
          </a:bodyPr>
          <a:lstStyle/>
          <a:p>
            <a:r>
              <a:rPr lang="en-US" sz="3200" dirty="0">
                <a:cs typeface="Arial"/>
              </a:rPr>
              <a:t>Different approaches to planning </a:t>
            </a:r>
            <a:endParaRPr lang="en-US" sz="3200" dirty="0"/>
          </a:p>
        </p:txBody>
      </p:sp>
      <p:sp>
        <p:nvSpPr>
          <p:cNvPr id="5" name="Slide Number Placeholder 4">
            <a:extLst>
              <a:ext uri="{FF2B5EF4-FFF2-40B4-BE49-F238E27FC236}">
                <a16:creationId xmlns:a16="http://schemas.microsoft.com/office/drawing/2014/main" id="{C040A7CF-6B0A-B0E6-6F7C-0DFF302DCD2A}"/>
              </a:ext>
            </a:extLst>
          </p:cNvPr>
          <p:cNvSpPr>
            <a:spLocks noGrp="1"/>
          </p:cNvSpPr>
          <p:nvPr>
            <p:ph type="sldNum" sz="quarter" idx="12"/>
          </p:nvPr>
        </p:nvSpPr>
        <p:spPr/>
        <p:txBody>
          <a:bodyPr/>
          <a:lstStyle/>
          <a:p>
            <a:fld id="{DA2C159E-F13C-4A85-9A41-E7669D3E0D70}" type="slidenum">
              <a:rPr lang="en-GB" smtClean="0"/>
              <a:pPr/>
              <a:t>92</a:t>
            </a:fld>
            <a:endParaRPr lang="en-GB"/>
          </a:p>
        </p:txBody>
      </p:sp>
      <p:graphicFrame>
        <p:nvGraphicFramePr>
          <p:cNvPr id="6" name="Table 5">
            <a:extLst>
              <a:ext uri="{FF2B5EF4-FFF2-40B4-BE49-F238E27FC236}">
                <a16:creationId xmlns:a16="http://schemas.microsoft.com/office/drawing/2014/main" id="{3275D7D4-0CA0-C6C4-B1BB-45D9EDC7674E}"/>
              </a:ext>
            </a:extLst>
          </p:cNvPr>
          <p:cNvGraphicFramePr>
            <a:graphicFrameLocks noGrp="1"/>
          </p:cNvGraphicFramePr>
          <p:nvPr>
            <p:extLst>
              <p:ext uri="{D42A27DB-BD31-4B8C-83A1-F6EECF244321}">
                <p14:modId xmlns:p14="http://schemas.microsoft.com/office/powerpoint/2010/main" val="3175295507"/>
              </p:ext>
            </p:extLst>
          </p:nvPr>
        </p:nvGraphicFramePr>
        <p:xfrm>
          <a:off x="546339" y="1380226"/>
          <a:ext cx="10883898" cy="3960981"/>
        </p:xfrm>
        <a:graphic>
          <a:graphicData uri="http://schemas.openxmlformats.org/drawingml/2006/table">
            <a:tbl>
              <a:tblPr firstRow="1" bandRow="1">
                <a:tableStyleId>{5C22544A-7EE6-4342-B048-85BDC9FD1C3A}</a:tableStyleId>
              </a:tblPr>
              <a:tblGrid>
                <a:gridCol w="4127499">
                  <a:extLst>
                    <a:ext uri="{9D8B030D-6E8A-4147-A177-3AD203B41FA5}">
                      <a16:colId xmlns:a16="http://schemas.microsoft.com/office/drawing/2014/main" val="376363910"/>
                    </a:ext>
                  </a:extLst>
                </a:gridCol>
                <a:gridCol w="6756399">
                  <a:extLst>
                    <a:ext uri="{9D8B030D-6E8A-4147-A177-3AD203B41FA5}">
                      <a16:colId xmlns:a16="http://schemas.microsoft.com/office/drawing/2014/main" val="2483054627"/>
                    </a:ext>
                  </a:extLst>
                </a:gridCol>
              </a:tblGrid>
              <a:tr h="481181">
                <a:tc>
                  <a:txBody>
                    <a:bodyPr/>
                    <a:lstStyle/>
                    <a:p>
                      <a:r>
                        <a:rPr lang="en-US" sz="2400" dirty="0">
                          <a:solidFill>
                            <a:schemeClr val="tx1"/>
                          </a:solidFill>
                        </a:rPr>
                        <a:t>Short term</a:t>
                      </a:r>
                    </a:p>
                  </a:txBody>
                  <a:tcPr>
                    <a:solidFill>
                      <a:srgbClr val="00B0F0"/>
                    </a:solidFill>
                  </a:tcPr>
                </a:tc>
                <a:tc>
                  <a:txBody>
                    <a:bodyPr/>
                    <a:lstStyle/>
                    <a:p>
                      <a:r>
                        <a:rPr lang="en-US" sz="2400" dirty="0">
                          <a:solidFill>
                            <a:schemeClr val="tx1"/>
                          </a:solidFill>
                        </a:rPr>
                        <a:t>Medium term</a:t>
                      </a:r>
                    </a:p>
                  </a:txBody>
                  <a:tcPr>
                    <a:solidFill>
                      <a:srgbClr val="00B0F0"/>
                    </a:solidFill>
                  </a:tcPr>
                </a:tc>
                <a:extLst>
                  <a:ext uri="{0D108BD9-81ED-4DB2-BD59-A6C34878D82A}">
                    <a16:rowId xmlns:a16="http://schemas.microsoft.com/office/drawing/2014/main" val="716273266"/>
                  </a:ext>
                </a:extLst>
              </a:tr>
              <a:tr h="3479800">
                <a:tc>
                  <a:txBody>
                    <a:bodyPr/>
                    <a:lstStyle/>
                    <a:p>
                      <a:r>
                        <a:rPr lang="en-US" sz="2400" dirty="0"/>
                        <a:t>These are detailed activity plans that will include objectives and timings for the day or week. You might include information about how to meet individual needs for specific children in the group. </a:t>
                      </a:r>
                    </a:p>
                  </a:txBody>
                  <a:tcPr/>
                </a:tc>
                <a:tc>
                  <a:txBody>
                    <a:bodyPr/>
                    <a:lstStyle/>
                    <a:p>
                      <a:r>
                        <a:rPr lang="en-US" sz="2400" dirty="0"/>
                        <a:t>These are often done on a term basis as well as weekly. They will have finer details of specific activities and include notes on for amendments or formative assessment methods. You might discuss medium-term plans in team meetings, and some professionals will be responsible for short-term planning of different topics/themes in the medium term. </a:t>
                      </a:r>
                    </a:p>
                  </a:txBody>
                  <a:tcPr/>
                </a:tc>
                <a:extLst>
                  <a:ext uri="{0D108BD9-81ED-4DB2-BD59-A6C34878D82A}">
                    <a16:rowId xmlns:a16="http://schemas.microsoft.com/office/drawing/2014/main" val="152486025"/>
                  </a:ext>
                </a:extLst>
              </a:tr>
            </a:tbl>
          </a:graphicData>
        </a:graphic>
      </p:graphicFrame>
      <p:sp>
        <p:nvSpPr>
          <p:cNvPr id="8" name="Footer Placeholder 2">
            <a:extLst>
              <a:ext uri="{FF2B5EF4-FFF2-40B4-BE49-F238E27FC236}">
                <a16:creationId xmlns:a16="http://schemas.microsoft.com/office/drawing/2014/main" id="{2AFE23DD-4A4B-BAF6-331D-6ED4EE65DE26}"/>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7079628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EA4C6-3A2B-0DA2-6243-FCC0B92B79D6}"/>
              </a:ext>
            </a:extLst>
          </p:cNvPr>
          <p:cNvSpPr>
            <a:spLocks noGrp="1"/>
          </p:cNvSpPr>
          <p:nvPr>
            <p:ph type="title"/>
          </p:nvPr>
        </p:nvSpPr>
        <p:spPr/>
        <p:txBody>
          <a:bodyPr>
            <a:normAutofit/>
          </a:bodyPr>
          <a:lstStyle/>
          <a:p>
            <a:r>
              <a:rPr lang="en-US" sz="3200" dirty="0">
                <a:cs typeface="Arial"/>
              </a:rPr>
              <a:t>Different approaches to planning </a:t>
            </a:r>
            <a:endParaRPr lang="en-US" sz="3200" dirty="0"/>
          </a:p>
        </p:txBody>
      </p:sp>
      <p:sp>
        <p:nvSpPr>
          <p:cNvPr id="5" name="Slide Number Placeholder 4">
            <a:extLst>
              <a:ext uri="{FF2B5EF4-FFF2-40B4-BE49-F238E27FC236}">
                <a16:creationId xmlns:a16="http://schemas.microsoft.com/office/drawing/2014/main" id="{C040A7CF-6B0A-B0E6-6F7C-0DFF302DCD2A}"/>
              </a:ext>
            </a:extLst>
          </p:cNvPr>
          <p:cNvSpPr>
            <a:spLocks noGrp="1"/>
          </p:cNvSpPr>
          <p:nvPr>
            <p:ph type="sldNum" sz="quarter" idx="12"/>
          </p:nvPr>
        </p:nvSpPr>
        <p:spPr/>
        <p:txBody>
          <a:bodyPr/>
          <a:lstStyle/>
          <a:p>
            <a:fld id="{DA2C159E-F13C-4A85-9A41-E7669D3E0D70}" type="slidenum">
              <a:rPr lang="en-GB" smtClean="0"/>
              <a:pPr/>
              <a:t>93</a:t>
            </a:fld>
            <a:endParaRPr lang="en-GB"/>
          </a:p>
        </p:txBody>
      </p:sp>
      <p:graphicFrame>
        <p:nvGraphicFramePr>
          <p:cNvPr id="6" name="Table 5">
            <a:extLst>
              <a:ext uri="{FF2B5EF4-FFF2-40B4-BE49-F238E27FC236}">
                <a16:creationId xmlns:a16="http://schemas.microsoft.com/office/drawing/2014/main" id="{3275D7D4-0CA0-C6C4-B1BB-45D9EDC7674E}"/>
              </a:ext>
            </a:extLst>
          </p:cNvPr>
          <p:cNvGraphicFramePr>
            <a:graphicFrameLocks noGrp="1"/>
          </p:cNvGraphicFramePr>
          <p:nvPr>
            <p:extLst>
              <p:ext uri="{D42A27DB-BD31-4B8C-83A1-F6EECF244321}">
                <p14:modId xmlns:p14="http://schemas.microsoft.com/office/powerpoint/2010/main" val="2645006237"/>
              </p:ext>
            </p:extLst>
          </p:nvPr>
        </p:nvGraphicFramePr>
        <p:xfrm>
          <a:off x="675735" y="1222075"/>
          <a:ext cx="10833795" cy="4595981"/>
        </p:xfrm>
        <a:graphic>
          <a:graphicData uri="http://schemas.openxmlformats.org/drawingml/2006/table">
            <a:tbl>
              <a:tblPr firstRow="1" bandRow="1">
                <a:tableStyleId>{5C22544A-7EE6-4342-B048-85BDC9FD1C3A}</a:tableStyleId>
              </a:tblPr>
              <a:tblGrid>
                <a:gridCol w="5143500">
                  <a:extLst>
                    <a:ext uri="{9D8B030D-6E8A-4147-A177-3AD203B41FA5}">
                      <a16:colId xmlns:a16="http://schemas.microsoft.com/office/drawing/2014/main" val="1813351965"/>
                    </a:ext>
                  </a:extLst>
                </a:gridCol>
                <a:gridCol w="5690295">
                  <a:extLst>
                    <a:ext uri="{9D8B030D-6E8A-4147-A177-3AD203B41FA5}">
                      <a16:colId xmlns:a16="http://schemas.microsoft.com/office/drawing/2014/main" val="1791405777"/>
                    </a:ext>
                  </a:extLst>
                </a:gridCol>
              </a:tblGrid>
              <a:tr h="481181">
                <a:tc>
                  <a:txBody>
                    <a:bodyPr/>
                    <a:lstStyle/>
                    <a:p>
                      <a:r>
                        <a:rPr lang="en-US" sz="2400" dirty="0">
                          <a:solidFill>
                            <a:schemeClr val="tx1"/>
                          </a:solidFill>
                        </a:rPr>
                        <a:t>Long term</a:t>
                      </a:r>
                    </a:p>
                  </a:txBody>
                  <a:tcPr>
                    <a:solidFill>
                      <a:srgbClr val="00B0F0"/>
                    </a:solidFill>
                  </a:tcPr>
                </a:tc>
                <a:tc>
                  <a:txBody>
                    <a:bodyPr/>
                    <a:lstStyle/>
                    <a:p>
                      <a:r>
                        <a:rPr lang="en-US" sz="2400" dirty="0">
                          <a:solidFill>
                            <a:schemeClr val="tx1"/>
                          </a:solidFill>
                        </a:rPr>
                        <a:t>In the moment </a:t>
                      </a:r>
                    </a:p>
                  </a:txBody>
                  <a:tcPr>
                    <a:solidFill>
                      <a:srgbClr val="00B0F0"/>
                    </a:solidFill>
                  </a:tcPr>
                </a:tc>
                <a:extLst>
                  <a:ext uri="{0D108BD9-81ED-4DB2-BD59-A6C34878D82A}">
                    <a16:rowId xmlns:a16="http://schemas.microsoft.com/office/drawing/2014/main" val="716273266"/>
                  </a:ext>
                </a:extLst>
              </a:tr>
              <a:tr h="3937000">
                <a:tc>
                  <a:txBody>
                    <a:bodyPr/>
                    <a:lstStyle/>
                    <a:p>
                      <a:r>
                        <a:rPr lang="en-US" sz="2400" dirty="0"/>
                        <a:t>These are often planned yearly and can often be reused with few adaptations. They are stored on a computer. They are planned to ensure the curriculum is met and a variety of activities and assessment methods are used. You might create topics/themes for each term. This is in place to ensure the equipment required is available, as sometimes it is shared with other teams. </a:t>
                      </a:r>
                    </a:p>
                  </a:txBody>
                  <a:tcPr/>
                </a:tc>
                <a:tc>
                  <a:txBody>
                    <a:bodyPr/>
                    <a:lstStyle/>
                    <a:p>
                      <a:r>
                        <a:rPr lang="en-US" sz="2400" dirty="0"/>
                        <a:t>Guided by children’s interests and learning. For example, a child might show an interest in a specific topic, and you might respond to this by building their learning around their interest. It is important to let children lead their own learning. </a:t>
                      </a:r>
                    </a:p>
                  </a:txBody>
                  <a:tcPr/>
                </a:tc>
                <a:extLst>
                  <a:ext uri="{0D108BD9-81ED-4DB2-BD59-A6C34878D82A}">
                    <a16:rowId xmlns:a16="http://schemas.microsoft.com/office/drawing/2014/main" val="152486025"/>
                  </a:ext>
                </a:extLst>
              </a:tr>
            </a:tbl>
          </a:graphicData>
        </a:graphic>
      </p:graphicFrame>
      <p:sp>
        <p:nvSpPr>
          <p:cNvPr id="8" name="Footer Placeholder 2">
            <a:extLst>
              <a:ext uri="{FF2B5EF4-FFF2-40B4-BE49-F238E27FC236}">
                <a16:creationId xmlns:a16="http://schemas.microsoft.com/office/drawing/2014/main" id="{A23ED695-5645-8493-6A4D-4700B64FAF7D}"/>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366608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6B2E-5C3E-6BE9-2402-7CC6CACCE027}"/>
              </a:ext>
            </a:extLst>
          </p:cNvPr>
          <p:cNvSpPr>
            <a:spLocks noGrp="1"/>
          </p:cNvSpPr>
          <p:nvPr>
            <p:ph type="title"/>
          </p:nvPr>
        </p:nvSpPr>
        <p:spPr/>
        <p:txBody>
          <a:bodyPr>
            <a:normAutofit/>
          </a:bodyPr>
          <a:lstStyle/>
          <a:p>
            <a:r>
              <a:rPr lang="en-US" sz="3200" dirty="0">
                <a:cs typeface="Arial"/>
              </a:rPr>
              <a:t>Summary of learning</a:t>
            </a:r>
            <a:endParaRPr lang="en-US" sz="3200" dirty="0"/>
          </a:p>
        </p:txBody>
      </p:sp>
      <p:sp>
        <p:nvSpPr>
          <p:cNvPr id="5" name="Slide Number Placeholder 4">
            <a:extLst>
              <a:ext uri="{FF2B5EF4-FFF2-40B4-BE49-F238E27FC236}">
                <a16:creationId xmlns:a16="http://schemas.microsoft.com/office/drawing/2014/main" id="{EAF8A60C-E956-F836-2B3E-7850E38B0A67}"/>
              </a:ext>
            </a:extLst>
          </p:cNvPr>
          <p:cNvSpPr>
            <a:spLocks noGrp="1"/>
          </p:cNvSpPr>
          <p:nvPr>
            <p:ph type="sldNum" sz="quarter" idx="12"/>
          </p:nvPr>
        </p:nvSpPr>
        <p:spPr/>
        <p:txBody>
          <a:bodyPr/>
          <a:lstStyle/>
          <a:p>
            <a:fld id="{DA2C159E-F13C-4A85-9A41-E7669D3E0D70}" type="slidenum">
              <a:rPr lang="en-GB" smtClean="0"/>
              <a:pPr/>
              <a:t>94</a:t>
            </a:fld>
            <a:endParaRPr lang="en-GB"/>
          </a:p>
        </p:txBody>
      </p:sp>
      <p:sp>
        <p:nvSpPr>
          <p:cNvPr id="3" name="Speech Bubble: Rectangle with Corners Rounded 2">
            <a:extLst>
              <a:ext uri="{FF2B5EF4-FFF2-40B4-BE49-F238E27FC236}">
                <a16:creationId xmlns:a16="http://schemas.microsoft.com/office/drawing/2014/main" id="{A058822D-244D-3557-D7BF-64BBEA40DBA2}"/>
              </a:ext>
            </a:extLst>
          </p:cNvPr>
          <p:cNvSpPr/>
          <p:nvPr/>
        </p:nvSpPr>
        <p:spPr>
          <a:xfrm>
            <a:off x="4431101" y="175317"/>
            <a:ext cx="7456097" cy="1489667"/>
          </a:xfrm>
          <a:prstGeom prst="wedgeRoundRectCallout">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Application of knowledge:</a:t>
            </a:r>
            <a:endParaRPr lang="en-US" dirty="0">
              <a:solidFill>
                <a:schemeClr val="tx1"/>
              </a:solidFill>
            </a:endParaRPr>
          </a:p>
          <a:p>
            <a:pPr algn="ctr"/>
            <a:r>
              <a:rPr lang="en-US" sz="2400" dirty="0">
                <a:solidFill>
                  <a:schemeClr val="tx1"/>
                </a:solidFill>
                <a:cs typeface="Arial"/>
              </a:rPr>
              <a:t>How do the different approaches to planning support each other? </a:t>
            </a:r>
            <a:endParaRPr lang="en-US" dirty="0">
              <a:solidFill>
                <a:schemeClr val="tx1"/>
              </a:solidFill>
            </a:endParaRPr>
          </a:p>
          <a:p>
            <a:pPr algn="ctr"/>
            <a:endParaRPr lang="en-US" dirty="0">
              <a:cs typeface="Arial"/>
            </a:endParaRPr>
          </a:p>
        </p:txBody>
      </p:sp>
      <p:sp>
        <p:nvSpPr>
          <p:cNvPr id="6" name="Rectangle: Rounded Corners 5">
            <a:extLst>
              <a:ext uri="{FF2B5EF4-FFF2-40B4-BE49-F238E27FC236}">
                <a16:creationId xmlns:a16="http://schemas.microsoft.com/office/drawing/2014/main" id="{3DB1614E-E16E-C9FB-79E6-5133E23AB76B}"/>
              </a:ext>
            </a:extLst>
          </p:cNvPr>
          <p:cNvSpPr/>
          <p:nvPr/>
        </p:nvSpPr>
        <p:spPr>
          <a:xfrm>
            <a:off x="4228920" y="4437392"/>
            <a:ext cx="7139795" cy="1705154"/>
          </a:xfrm>
          <a:prstGeom prst="roundRect">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Home study: </a:t>
            </a:r>
            <a:endParaRPr lang="en-US" dirty="0">
              <a:solidFill>
                <a:schemeClr val="tx1"/>
              </a:solidFill>
            </a:endParaRPr>
          </a:p>
          <a:p>
            <a:pPr algn="ctr"/>
            <a:r>
              <a:rPr lang="en-US" sz="2400" dirty="0">
                <a:solidFill>
                  <a:schemeClr val="tx1"/>
                </a:solidFill>
                <a:cs typeface="Arial"/>
              </a:rPr>
              <a:t>Ask your placement to view some of their approaches to planning. How do they feed into each other? How do they plan? </a:t>
            </a:r>
            <a:endParaRPr lang="en-US" dirty="0">
              <a:solidFill>
                <a:schemeClr val="tx1"/>
              </a:solidFill>
            </a:endParaRPr>
          </a:p>
        </p:txBody>
      </p:sp>
      <p:sp>
        <p:nvSpPr>
          <p:cNvPr id="8" name="Rectangle: Rounded Corners 7">
            <a:extLst>
              <a:ext uri="{FF2B5EF4-FFF2-40B4-BE49-F238E27FC236}">
                <a16:creationId xmlns:a16="http://schemas.microsoft.com/office/drawing/2014/main" id="{49B962AD-554A-DBBE-E950-7DB199F34E4C}"/>
              </a:ext>
            </a:extLst>
          </p:cNvPr>
          <p:cNvSpPr/>
          <p:nvPr/>
        </p:nvSpPr>
        <p:spPr>
          <a:xfrm>
            <a:off x="319176" y="2109158"/>
            <a:ext cx="7527984" cy="1503870"/>
          </a:xfrm>
          <a:prstGeom prst="roundRect">
            <a:avLst/>
          </a:prstGeom>
          <a:solidFill>
            <a:schemeClr val="accent4"/>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a:rPr>
              <a:t>Plenary: </a:t>
            </a:r>
            <a:endParaRPr lang="en-US" sz="2000" dirty="0">
              <a:solidFill>
                <a:schemeClr val="tx1"/>
              </a:solidFill>
              <a:latin typeface="Arial"/>
            </a:endParaRPr>
          </a:p>
          <a:p>
            <a:pPr algn="ctr"/>
            <a:r>
              <a:rPr lang="en-US" sz="2400" dirty="0">
                <a:solidFill>
                  <a:schemeClr val="tx1"/>
                </a:solidFill>
                <a:latin typeface="Arial"/>
              </a:rPr>
              <a:t>What</a:t>
            </a:r>
            <a:r>
              <a:rPr lang="en-US" sz="2400" baseline="0" dirty="0">
                <a:solidFill>
                  <a:schemeClr val="tx1"/>
                </a:solidFill>
                <a:latin typeface="Arial"/>
              </a:rPr>
              <a:t> approach to planning will you be using if you plan an activity for your observation child? </a:t>
            </a:r>
            <a:endParaRPr lang="en-US" sz="2000" dirty="0">
              <a:solidFill>
                <a:schemeClr val="tx1"/>
              </a:solidFill>
              <a:cs typeface="Arial"/>
            </a:endParaRPr>
          </a:p>
        </p:txBody>
      </p:sp>
      <p:sp>
        <p:nvSpPr>
          <p:cNvPr id="9" name="Oval 8">
            <a:extLst>
              <a:ext uri="{FF2B5EF4-FFF2-40B4-BE49-F238E27FC236}">
                <a16:creationId xmlns:a16="http://schemas.microsoft.com/office/drawing/2014/main" id="{A714B624-99E0-7EFD-694D-2C6D8F89B861}"/>
              </a:ext>
            </a:extLst>
          </p:cNvPr>
          <p:cNvSpPr/>
          <p:nvPr/>
        </p:nvSpPr>
        <p:spPr>
          <a:xfrm>
            <a:off x="8255480" y="2698630"/>
            <a:ext cx="3114135" cy="1316965"/>
          </a:xfrm>
          <a:prstGeom prst="ellipse">
            <a:avLst/>
          </a:prstGeom>
          <a:solidFill>
            <a:schemeClr val="accent4"/>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Short-term planning </a:t>
            </a:r>
            <a:endParaRPr lang="en-US" dirty="0">
              <a:solidFill>
                <a:schemeClr val="tx1"/>
              </a:solidFill>
              <a:cs typeface="Arial"/>
            </a:endParaRPr>
          </a:p>
        </p:txBody>
      </p:sp>
      <p:sp>
        <p:nvSpPr>
          <p:cNvPr id="11" name="Footer Placeholder 2">
            <a:extLst>
              <a:ext uri="{FF2B5EF4-FFF2-40B4-BE49-F238E27FC236}">
                <a16:creationId xmlns:a16="http://schemas.microsoft.com/office/drawing/2014/main" id="{909C1AC2-B885-F80C-F5F8-71220FC2A071}"/>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208266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BEBD2-5F95-3B6B-264E-3011E05FB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1A49DC-1258-1A3C-3B87-E7E325B00FD0}"/>
              </a:ext>
            </a:extLst>
          </p:cNvPr>
          <p:cNvSpPr>
            <a:spLocks noGrp="1"/>
          </p:cNvSpPr>
          <p:nvPr>
            <p:ph type="ctr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00000"/>
              </a:lnSpc>
            </a:pPr>
            <a:r>
              <a:rPr lang="en-US">
                <a:cs typeface="Arial"/>
              </a:rPr>
              <a:t>09 – What makes a good plan? </a:t>
            </a:r>
          </a:p>
        </p:txBody>
      </p:sp>
      <p:sp>
        <p:nvSpPr>
          <p:cNvPr id="3" name="Subtitle 2">
            <a:extLst>
              <a:ext uri="{FF2B5EF4-FFF2-40B4-BE49-F238E27FC236}">
                <a16:creationId xmlns:a16="http://schemas.microsoft.com/office/drawing/2014/main" id="{A5241D1F-4099-8604-8E81-62D6CA7E8866}"/>
              </a:ext>
            </a:extLst>
          </p:cNvPr>
          <p:cNvSpPr>
            <a:spLocks noGrp="1"/>
          </p:cNvSpPr>
          <p:nvPr>
            <p:ph type="subTitle"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a:p>
            <a:r>
              <a:rPr lang="en-US">
                <a:cs typeface="Arial"/>
              </a:rPr>
              <a:t>OAP Cycle Review </a:t>
            </a:r>
            <a:endParaRPr lang="en-US"/>
          </a:p>
        </p:txBody>
      </p:sp>
    </p:spTree>
    <p:extLst>
      <p:ext uri="{BB962C8B-B14F-4D97-AF65-F5344CB8AC3E}">
        <p14:creationId xmlns:p14="http://schemas.microsoft.com/office/powerpoint/2010/main" val="12106562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6BD8-01E3-8E5D-3AF7-0EBD7B0902A6}"/>
              </a:ext>
            </a:extLst>
          </p:cNvPr>
          <p:cNvSpPr>
            <a:spLocks noGrp="1"/>
          </p:cNvSpPr>
          <p:nvPr>
            <p:ph type="title"/>
          </p:nvPr>
        </p:nvSpPr>
        <p:spPr>
          <a:xfrm>
            <a:off x="310601" y="563239"/>
            <a:ext cx="11250084" cy="932567"/>
          </a:xfrm>
        </p:spPr>
        <p:txBody>
          <a:bodyPr>
            <a:normAutofit/>
          </a:bodyPr>
          <a:lstStyle/>
          <a:p>
            <a:r>
              <a:rPr lang="en-US" sz="3200" dirty="0">
                <a:cs typeface="Arial"/>
              </a:rPr>
              <a:t>Lesson objectives </a:t>
            </a:r>
            <a:endParaRPr lang="en-US" sz="3200" dirty="0"/>
          </a:p>
        </p:txBody>
      </p:sp>
      <p:sp>
        <p:nvSpPr>
          <p:cNvPr id="3" name="Text Placeholder 2">
            <a:extLst>
              <a:ext uri="{FF2B5EF4-FFF2-40B4-BE49-F238E27FC236}">
                <a16:creationId xmlns:a16="http://schemas.microsoft.com/office/drawing/2014/main" id="{4C88BF5D-F085-9E42-4498-76BD2A0A858D}"/>
              </a:ext>
            </a:extLst>
          </p:cNvPr>
          <p:cNvSpPr>
            <a:spLocks noGrp="1"/>
          </p:cNvSpPr>
          <p:nvPr>
            <p:ph type="body" sz="quarter" idx="14"/>
          </p:nvPr>
        </p:nvSpPr>
        <p:spPr>
          <a:xfrm>
            <a:off x="306606" y="1315201"/>
            <a:ext cx="11096444" cy="4613108"/>
          </a:xfrm>
        </p:spPr>
        <p:txBody>
          <a:bodyPr vert="horz" lIns="0" tIns="0" rIns="0" bIns="0" rtlCol="0" anchor="t">
            <a:normAutofit/>
          </a:bodyPr>
          <a:lstStyle/>
          <a:p>
            <a:endParaRPr lang="en-US" sz="1200" b="0">
              <a:cs typeface="Arial"/>
            </a:endParaRPr>
          </a:p>
          <a:p>
            <a:endParaRPr lang="en-GB" sz="1200" b="0">
              <a:cs typeface="Arial"/>
            </a:endParaRPr>
          </a:p>
          <a:p>
            <a:endParaRPr lang="en-US">
              <a:cs typeface="Arial"/>
            </a:endParaRPr>
          </a:p>
        </p:txBody>
      </p:sp>
      <p:sp>
        <p:nvSpPr>
          <p:cNvPr id="5" name="Slide Number Placeholder 4">
            <a:extLst>
              <a:ext uri="{FF2B5EF4-FFF2-40B4-BE49-F238E27FC236}">
                <a16:creationId xmlns:a16="http://schemas.microsoft.com/office/drawing/2014/main" id="{84EDC1A4-8707-EAB7-63EB-64D39016244D}"/>
              </a:ext>
            </a:extLst>
          </p:cNvPr>
          <p:cNvSpPr>
            <a:spLocks noGrp="1"/>
          </p:cNvSpPr>
          <p:nvPr>
            <p:ph type="sldNum" sz="quarter" idx="12"/>
          </p:nvPr>
        </p:nvSpPr>
        <p:spPr/>
        <p:txBody>
          <a:bodyPr/>
          <a:lstStyle/>
          <a:p>
            <a:fld id="{DA2C159E-F13C-4A85-9A41-E7669D3E0D70}" type="slidenum">
              <a:rPr lang="en-GB" smtClean="0"/>
              <a:pPr/>
              <a:t>96</a:t>
            </a:fld>
            <a:endParaRPr lang="en-GB"/>
          </a:p>
        </p:txBody>
      </p:sp>
      <p:sp>
        <p:nvSpPr>
          <p:cNvPr id="7" name="TextBox 6">
            <a:extLst>
              <a:ext uri="{FF2B5EF4-FFF2-40B4-BE49-F238E27FC236}">
                <a16:creationId xmlns:a16="http://schemas.microsoft.com/office/drawing/2014/main" id="{FA5E3804-6662-DE18-D07E-D703E6D4693D}"/>
              </a:ext>
            </a:extLst>
          </p:cNvPr>
          <p:cNvSpPr txBox="1"/>
          <p:nvPr/>
        </p:nvSpPr>
        <p:spPr>
          <a:xfrm>
            <a:off x="614438" y="2203740"/>
            <a:ext cx="10244002" cy="218829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pPr>
            <a:r>
              <a:rPr lang="en-US" sz="2400" dirty="0">
                <a:cs typeface="Arial"/>
              </a:rPr>
              <a:t>Outline 10 factors that make a good activity plan</a:t>
            </a:r>
          </a:p>
          <a:p>
            <a:pPr>
              <a:lnSpc>
                <a:spcPct val="120000"/>
              </a:lnSpc>
            </a:pPr>
            <a:endParaRPr lang="en-US" sz="2400" dirty="0">
              <a:cs typeface="Arial"/>
            </a:endParaRPr>
          </a:p>
          <a:p>
            <a:pPr>
              <a:lnSpc>
                <a:spcPct val="120000"/>
              </a:lnSpc>
            </a:pPr>
            <a:r>
              <a:rPr lang="en-US" sz="2400" dirty="0">
                <a:cs typeface="Arial"/>
              </a:rPr>
              <a:t>Discuss how your observation and assessment of your child can be used to support your planning process. </a:t>
            </a:r>
          </a:p>
          <a:p>
            <a:endParaRPr lang="en-US" sz="1350" dirty="0">
              <a:cs typeface="Arial"/>
            </a:endParaRPr>
          </a:p>
          <a:p>
            <a:endParaRPr lang="en-US" sz="1350" dirty="0">
              <a:cs typeface="Arial"/>
            </a:endParaRPr>
          </a:p>
        </p:txBody>
      </p:sp>
      <p:sp>
        <p:nvSpPr>
          <p:cNvPr id="9" name="Footer Placeholder 2">
            <a:extLst>
              <a:ext uri="{FF2B5EF4-FFF2-40B4-BE49-F238E27FC236}">
                <a16:creationId xmlns:a16="http://schemas.microsoft.com/office/drawing/2014/main" id="{449D435C-BD20-1719-08C0-C7ABF0837380}"/>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4008148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33000-A8F6-BE00-CCC8-6B964C8B2A33}"/>
              </a:ext>
            </a:extLst>
          </p:cNvPr>
          <p:cNvSpPr>
            <a:spLocks noGrp="1"/>
          </p:cNvSpPr>
          <p:nvPr>
            <p:ph type="title"/>
          </p:nvPr>
        </p:nvSpPr>
        <p:spPr/>
        <p:txBody>
          <a:bodyPr>
            <a:normAutofit/>
          </a:bodyPr>
          <a:lstStyle/>
          <a:p>
            <a:r>
              <a:rPr lang="en-US" sz="3200" dirty="0">
                <a:cs typeface="Arial"/>
              </a:rPr>
              <a:t>Recap and review </a:t>
            </a:r>
            <a:endParaRPr lang="en-US" sz="3200" dirty="0"/>
          </a:p>
        </p:txBody>
      </p:sp>
      <p:sp>
        <p:nvSpPr>
          <p:cNvPr id="5" name="Slide Number Placeholder 4">
            <a:extLst>
              <a:ext uri="{FF2B5EF4-FFF2-40B4-BE49-F238E27FC236}">
                <a16:creationId xmlns:a16="http://schemas.microsoft.com/office/drawing/2014/main" id="{36DBBC78-EA2C-1869-05B4-B0434AF0A8F9}"/>
              </a:ext>
            </a:extLst>
          </p:cNvPr>
          <p:cNvSpPr>
            <a:spLocks noGrp="1"/>
          </p:cNvSpPr>
          <p:nvPr>
            <p:ph type="sldNum" sz="quarter" idx="12"/>
          </p:nvPr>
        </p:nvSpPr>
        <p:spPr/>
        <p:txBody>
          <a:bodyPr/>
          <a:lstStyle/>
          <a:p>
            <a:fld id="{DA2C159E-F13C-4A85-9A41-E7669D3E0D70}" type="slidenum">
              <a:rPr lang="en-GB" smtClean="0"/>
              <a:pPr/>
              <a:t>97</a:t>
            </a:fld>
            <a:endParaRPr lang="en-GB"/>
          </a:p>
        </p:txBody>
      </p:sp>
      <p:sp>
        <p:nvSpPr>
          <p:cNvPr id="7" name="Rectangle: Rounded Corners 6">
            <a:extLst>
              <a:ext uri="{FF2B5EF4-FFF2-40B4-BE49-F238E27FC236}">
                <a16:creationId xmlns:a16="http://schemas.microsoft.com/office/drawing/2014/main" id="{FD6A872D-FB0D-105D-7EEB-2DEBC79BB913}"/>
              </a:ext>
            </a:extLst>
          </p:cNvPr>
          <p:cNvSpPr/>
          <p:nvPr/>
        </p:nvSpPr>
        <p:spPr>
          <a:xfrm>
            <a:off x="4631486" y="296713"/>
            <a:ext cx="7139795" cy="1705154"/>
          </a:xfrm>
          <a:prstGeom prst="roundRect">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Arial"/>
              </a:rPr>
              <a:t>Home study task:</a:t>
            </a:r>
            <a:endParaRPr lang="en-US" dirty="0">
              <a:solidFill>
                <a:schemeClr val="tx1"/>
              </a:solidFill>
            </a:endParaRPr>
          </a:p>
          <a:p>
            <a:pPr algn="ctr"/>
            <a:r>
              <a:rPr lang="en-US" sz="2400" dirty="0">
                <a:solidFill>
                  <a:schemeClr val="tx1"/>
                </a:solidFill>
                <a:cs typeface="Arial"/>
              </a:rPr>
              <a:t>Ask your placement to view some of their approaches to planning. How do they feed into each other? How do they plan? </a:t>
            </a:r>
            <a:endParaRPr lang="en-US" dirty="0">
              <a:solidFill>
                <a:schemeClr val="tx1"/>
              </a:solidFill>
            </a:endParaRPr>
          </a:p>
        </p:txBody>
      </p:sp>
      <p:sp>
        <p:nvSpPr>
          <p:cNvPr id="8" name="TextBox 7">
            <a:extLst>
              <a:ext uri="{FF2B5EF4-FFF2-40B4-BE49-F238E27FC236}">
                <a16:creationId xmlns:a16="http://schemas.microsoft.com/office/drawing/2014/main" id="{D4EF1304-8A11-357F-3E8F-2256597C2CDA}"/>
              </a:ext>
            </a:extLst>
          </p:cNvPr>
          <p:cNvSpPr txBox="1"/>
          <p:nvPr/>
        </p:nvSpPr>
        <p:spPr>
          <a:xfrm>
            <a:off x="244289" y="2333876"/>
            <a:ext cx="11158957" cy="539224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pPr>
            <a:r>
              <a:rPr lang="en-US" sz="2400" b="1" dirty="0">
                <a:cs typeface="Arial"/>
              </a:rPr>
              <a:t>Paired discussion:</a:t>
            </a:r>
            <a:endParaRPr lang="en-US" b="1" dirty="0">
              <a:cs typeface="Arial"/>
            </a:endParaRPr>
          </a:p>
          <a:p>
            <a:pPr>
              <a:lnSpc>
                <a:spcPct val="120000"/>
              </a:lnSpc>
            </a:pPr>
            <a:endParaRPr lang="en-US" sz="2400" dirty="0">
              <a:cs typeface="Arial"/>
            </a:endParaRPr>
          </a:p>
          <a:p>
            <a:pPr>
              <a:lnSpc>
                <a:spcPct val="120000"/>
              </a:lnSpc>
            </a:pPr>
            <a:r>
              <a:rPr lang="en-US" sz="2400" dirty="0">
                <a:cs typeface="Arial"/>
              </a:rPr>
              <a:t>What planning methods have you used in your placement to support children’s learning and development? Give examples such as using themes/topics. </a:t>
            </a:r>
            <a:endParaRPr lang="en-US" dirty="0">
              <a:cs typeface="Arial"/>
            </a:endParaRPr>
          </a:p>
          <a:p>
            <a:pPr>
              <a:lnSpc>
                <a:spcPct val="120000"/>
              </a:lnSpc>
            </a:pPr>
            <a:endParaRPr lang="en-US" sz="2400" dirty="0">
              <a:cs typeface="Arial"/>
            </a:endParaRPr>
          </a:p>
          <a:p>
            <a:pPr>
              <a:lnSpc>
                <a:spcPct val="120000"/>
              </a:lnSpc>
            </a:pPr>
            <a:r>
              <a:rPr lang="en-US" sz="2400" dirty="0">
                <a:cs typeface="Arial"/>
              </a:rPr>
              <a:t>How do the different approaches interconnect? </a:t>
            </a:r>
            <a:endParaRPr lang="en-US" dirty="0"/>
          </a:p>
          <a:p>
            <a:pPr>
              <a:lnSpc>
                <a:spcPct val="120000"/>
              </a:lnSpc>
            </a:pPr>
            <a:endParaRPr lang="en-US" sz="2400" dirty="0">
              <a:cs typeface="Arial"/>
            </a:endParaRPr>
          </a:p>
          <a:p>
            <a:pPr>
              <a:lnSpc>
                <a:spcPct val="120000"/>
              </a:lnSpc>
            </a:pPr>
            <a:r>
              <a:rPr lang="en-US" sz="2400" dirty="0">
                <a:cs typeface="Arial"/>
              </a:rPr>
              <a:t>What planning methods have been successful? </a:t>
            </a:r>
          </a:p>
          <a:p>
            <a:endParaRPr lang="en-US" sz="2400" dirty="0">
              <a:cs typeface="Arial"/>
            </a:endParaRPr>
          </a:p>
          <a:p>
            <a:endParaRPr lang="en-US" sz="2400" dirty="0">
              <a:cs typeface="Arial"/>
            </a:endParaRPr>
          </a:p>
          <a:p>
            <a:endParaRPr lang="en-US" sz="2400" dirty="0">
              <a:cs typeface="Arial"/>
            </a:endParaRPr>
          </a:p>
          <a:p>
            <a:endParaRPr lang="en-US" sz="2400" dirty="0">
              <a:cs typeface="Arial"/>
            </a:endParaRPr>
          </a:p>
          <a:p>
            <a:endParaRPr lang="en-US" sz="2400" dirty="0">
              <a:cs typeface="Arial"/>
            </a:endParaRPr>
          </a:p>
        </p:txBody>
      </p:sp>
      <p:sp>
        <p:nvSpPr>
          <p:cNvPr id="9" name="Footer Placeholder 2">
            <a:extLst>
              <a:ext uri="{FF2B5EF4-FFF2-40B4-BE49-F238E27FC236}">
                <a16:creationId xmlns:a16="http://schemas.microsoft.com/office/drawing/2014/main" id="{090893FD-5404-A8E8-6F5C-596C49CAD94D}"/>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8944855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B3BF9-18FC-64E8-5699-9BDE5417E004}"/>
              </a:ext>
            </a:extLst>
          </p:cNvPr>
          <p:cNvSpPr>
            <a:spLocks noGrp="1"/>
          </p:cNvSpPr>
          <p:nvPr>
            <p:ph type="title"/>
          </p:nvPr>
        </p:nvSpPr>
        <p:spPr/>
        <p:txBody>
          <a:bodyPr>
            <a:normAutofit/>
          </a:bodyPr>
          <a:lstStyle/>
          <a:p>
            <a:r>
              <a:rPr lang="en-US" sz="3200" dirty="0">
                <a:cs typeface="Arial"/>
              </a:rPr>
              <a:t>Todays focus: Short-term planning</a:t>
            </a:r>
            <a:endParaRPr lang="en-US" sz="3200" dirty="0"/>
          </a:p>
        </p:txBody>
      </p:sp>
      <p:sp>
        <p:nvSpPr>
          <p:cNvPr id="5" name="Slide Number Placeholder 4">
            <a:extLst>
              <a:ext uri="{FF2B5EF4-FFF2-40B4-BE49-F238E27FC236}">
                <a16:creationId xmlns:a16="http://schemas.microsoft.com/office/drawing/2014/main" id="{3B33FDBE-4CCA-B20E-A60C-53F9DBCB4903}"/>
              </a:ext>
            </a:extLst>
          </p:cNvPr>
          <p:cNvSpPr>
            <a:spLocks noGrp="1"/>
          </p:cNvSpPr>
          <p:nvPr>
            <p:ph type="sldNum" sz="quarter" idx="12"/>
          </p:nvPr>
        </p:nvSpPr>
        <p:spPr/>
        <p:txBody>
          <a:bodyPr/>
          <a:lstStyle/>
          <a:p>
            <a:fld id="{DA2C159E-F13C-4A85-9A41-E7669D3E0D70}" type="slidenum">
              <a:rPr lang="en-GB" smtClean="0"/>
              <a:pPr/>
              <a:t>98</a:t>
            </a:fld>
            <a:endParaRPr lang="en-GB"/>
          </a:p>
        </p:txBody>
      </p:sp>
      <p:sp>
        <p:nvSpPr>
          <p:cNvPr id="6" name="Oval 5">
            <a:extLst>
              <a:ext uri="{FF2B5EF4-FFF2-40B4-BE49-F238E27FC236}">
                <a16:creationId xmlns:a16="http://schemas.microsoft.com/office/drawing/2014/main" id="{70DA2844-397A-1B55-0DD0-D350927F1B85}"/>
              </a:ext>
            </a:extLst>
          </p:cNvPr>
          <p:cNvSpPr/>
          <p:nvPr/>
        </p:nvSpPr>
        <p:spPr>
          <a:xfrm>
            <a:off x="1354349" y="1260895"/>
            <a:ext cx="9641455" cy="4638134"/>
          </a:xfrm>
          <a:prstGeom prst="ellipse">
            <a:avLst/>
          </a:prstGeom>
          <a:solidFill>
            <a:srgbClr val="00B0F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cs typeface="Arial"/>
              </a:rPr>
              <a:t>Ten minutes (five minutes each) </a:t>
            </a:r>
          </a:p>
          <a:p>
            <a:pPr algn="ctr"/>
            <a:r>
              <a:rPr lang="en-US" sz="2400" dirty="0">
                <a:solidFill>
                  <a:schemeClr val="tx1"/>
                </a:solidFill>
                <a:cs typeface="Arial"/>
              </a:rPr>
              <a:t>In pairs, discuss when you have been impressed by a short-term activity. </a:t>
            </a:r>
          </a:p>
          <a:p>
            <a:pPr marL="342900" indent="-342900" algn="ctr">
              <a:buFont typeface="Arial"/>
              <a:buChar char="•"/>
            </a:pPr>
            <a:r>
              <a:rPr lang="en-US" sz="2400" dirty="0">
                <a:solidFill>
                  <a:schemeClr val="tx1"/>
                </a:solidFill>
                <a:cs typeface="Arial"/>
              </a:rPr>
              <a:t>What was the activity? </a:t>
            </a:r>
          </a:p>
          <a:p>
            <a:pPr marL="342900" indent="-342900" algn="ctr">
              <a:buFont typeface="Arial"/>
              <a:buChar char="•"/>
            </a:pPr>
            <a:r>
              <a:rPr lang="en-US" sz="2400" dirty="0">
                <a:solidFill>
                  <a:schemeClr val="tx1"/>
                </a:solidFill>
                <a:cs typeface="Arial"/>
              </a:rPr>
              <a:t>Why did you like it? </a:t>
            </a:r>
          </a:p>
          <a:p>
            <a:pPr marL="342900" indent="-342900" algn="ctr">
              <a:buFont typeface="Arial"/>
              <a:buChar char="•"/>
            </a:pPr>
            <a:r>
              <a:rPr lang="en-US" sz="2400" dirty="0">
                <a:solidFill>
                  <a:schemeClr val="tx1"/>
                </a:solidFill>
                <a:cs typeface="Arial"/>
              </a:rPr>
              <a:t>Was it successful? How did you measure the success? </a:t>
            </a:r>
          </a:p>
          <a:p>
            <a:pPr marL="342900" indent="-342900" algn="ctr">
              <a:buFont typeface="Arial"/>
              <a:buChar char="•"/>
            </a:pPr>
            <a:r>
              <a:rPr lang="en-US" sz="2400" dirty="0">
                <a:solidFill>
                  <a:schemeClr val="tx1"/>
                </a:solidFill>
                <a:cs typeface="Arial"/>
              </a:rPr>
              <a:t>Could you run the activity yourself? </a:t>
            </a:r>
          </a:p>
          <a:p>
            <a:pPr marL="342900" indent="-342900" algn="ctr">
              <a:buFont typeface="Arial"/>
              <a:buChar char="•"/>
            </a:pPr>
            <a:r>
              <a:rPr lang="en-US" sz="2400" dirty="0">
                <a:solidFill>
                  <a:schemeClr val="tx1"/>
                </a:solidFill>
                <a:cs typeface="Arial"/>
              </a:rPr>
              <a:t>What learning have you taken from seeing this activity? </a:t>
            </a:r>
          </a:p>
        </p:txBody>
      </p:sp>
      <p:sp>
        <p:nvSpPr>
          <p:cNvPr id="8" name="Footer Placeholder 2">
            <a:extLst>
              <a:ext uri="{FF2B5EF4-FFF2-40B4-BE49-F238E27FC236}">
                <a16:creationId xmlns:a16="http://schemas.microsoft.com/office/drawing/2014/main" id="{CB35745E-3B1D-E041-8FFA-BCBDAF0BDB5B}"/>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5401399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B1C57-6922-E9F0-535C-35B4DAE69BF6}"/>
              </a:ext>
            </a:extLst>
          </p:cNvPr>
          <p:cNvSpPr>
            <a:spLocks noGrp="1"/>
          </p:cNvSpPr>
          <p:nvPr>
            <p:ph type="title"/>
          </p:nvPr>
        </p:nvSpPr>
        <p:spPr/>
        <p:txBody>
          <a:bodyPr>
            <a:normAutofit/>
          </a:bodyPr>
          <a:lstStyle/>
          <a:p>
            <a:r>
              <a:rPr lang="en-US" sz="3200" dirty="0">
                <a:cs typeface="Arial"/>
              </a:rPr>
              <a:t>Today's focus: Short-term planning </a:t>
            </a:r>
          </a:p>
        </p:txBody>
      </p:sp>
      <p:sp>
        <p:nvSpPr>
          <p:cNvPr id="5" name="Slide Number Placeholder 4">
            <a:extLst>
              <a:ext uri="{FF2B5EF4-FFF2-40B4-BE49-F238E27FC236}">
                <a16:creationId xmlns:a16="http://schemas.microsoft.com/office/drawing/2014/main" id="{4D87DC57-07F3-9A0B-A208-1DA3DEBF13CC}"/>
              </a:ext>
            </a:extLst>
          </p:cNvPr>
          <p:cNvSpPr>
            <a:spLocks noGrp="1"/>
          </p:cNvSpPr>
          <p:nvPr>
            <p:ph type="sldNum" sz="quarter" idx="12"/>
          </p:nvPr>
        </p:nvSpPr>
        <p:spPr/>
        <p:txBody>
          <a:bodyPr/>
          <a:lstStyle/>
          <a:p>
            <a:fld id="{DA2C159E-F13C-4A85-9A41-E7669D3E0D70}" type="slidenum">
              <a:rPr lang="en-GB" smtClean="0"/>
              <a:pPr/>
              <a:t>99</a:t>
            </a:fld>
            <a:endParaRPr lang="en-GB"/>
          </a:p>
        </p:txBody>
      </p:sp>
      <p:sp>
        <p:nvSpPr>
          <p:cNvPr id="6" name="Oval 5">
            <a:extLst>
              <a:ext uri="{FF2B5EF4-FFF2-40B4-BE49-F238E27FC236}">
                <a16:creationId xmlns:a16="http://schemas.microsoft.com/office/drawing/2014/main" id="{89384228-43AC-6F2D-D6C9-EC9B4B1EA334}"/>
              </a:ext>
            </a:extLst>
          </p:cNvPr>
          <p:cNvSpPr/>
          <p:nvPr/>
        </p:nvSpPr>
        <p:spPr>
          <a:xfrm>
            <a:off x="858329" y="1588857"/>
            <a:ext cx="10475341" cy="3605713"/>
          </a:xfrm>
          <a:prstGeom prst="ellipse">
            <a:avLst/>
          </a:prstGeom>
          <a:solidFill>
            <a:schemeClr val="accent5">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Arial"/>
              </a:rPr>
              <a:t>What makes a good activity plan? What do you need to include?</a:t>
            </a:r>
          </a:p>
          <a:p>
            <a:pPr algn="ctr"/>
            <a:r>
              <a:rPr lang="en-US" sz="2400" dirty="0">
                <a:solidFill>
                  <a:schemeClr val="tx1"/>
                </a:solidFill>
                <a:cs typeface="Arial"/>
              </a:rPr>
              <a:t>Identify 10 factors that contribute to an effective activity plan. </a:t>
            </a:r>
          </a:p>
          <a:p>
            <a:pPr algn="ctr"/>
            <a:endParaRPr lang="en-US" dirty="0">
              <a:cs typeface="Arial"/>
            </a:endParaRPr>
          </a:p>
          <a:p>
            <a:pPr algn="ctr"/>
            <a:endParaRPr lang="en-US" dirty="0">
              <a:cs typeface="Arial"/>
            </a:endParaRPr>
          </a:p>
        </p:txBody>
      </p:sp>
      <p:sp>
        <p:nvSpPr>
          <p:cNvPr id="8" name="Footer Placeholder 2">
            <a:extLst>
              <a:ext uri="{FF2B5EF4-FFF2-40B4-BE49-F238E27FC236}">
                <a16:creationId xmlns:a16="http://schemas.microsoft.com/office/drawing/2014/main" id="{0519EF1B-4715-A983-3DA3-57C2FBBF1962}"/>
              </a:ext>
              <a:ext uri="{C183D7F6-B498-43B3-948B-1728B52AA6E4}">
                <adec:decorative xmlns:adec="http://schemas.microsoft.com/office/drawing/2017/decorative" val="1"/>
              </a:ext>
            </a:extLst>
          </p:cNvPr>
          <p:cNvSpPr txBox="1">
            <a:spLocks/>
          </p:cNvSpPr>
          <p:nvPr/>
        </p:nvSpPr>
        <p:spPr>
          <a:xfrm>
            <a:off x="312000" y="6356351"/>
            <a:ext cx="10248501" cy="365125"/>
          </a:xfrm>
          <a:prstGeom prst="rect">
            <a:avLst/>
          </a:prstGeo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GB" sz="900" b="1" dirty="0">
                <a:latin typeface="Arial" panose="020B0604020202020204" pitchFamily="34" charset="0"/>
                <a:cs typeface="Arial" panose="020B0604020202020204" pitchFamily="34" charset="0"/>
              </a:rPr>
              <a:t>Education and Training Foundation</a:t>
            </a:r>
          </a:p>
        </p:txBody>
      </p:sp>
    </p:spTree>
    <p:extLst>
      <p:ext uri="{BB962C8B-B14F-4D97-AF65-F5344CB8AC3E}">
        <p14:creationId xmlns:p14="http://schemas.microsoft.com/office/powerpoint/2010/main" val="17951836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14d2ded-29cc-4abd-a1df-c646721ce55b">
      <Terms xmlns="http://schemas.microsoft.com/office/infopath/2007/PartnerControls"/>
    </lcf76f155ced4ddcb4097134ff3c332f>
    <TaxCatchAll xmlns="2847a094-2edf-4950-a853-13ec668231e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84A5350B050F46AD6AC251716740DC" ma:contentTypeVersion="17" ma:contentTypeDescription="Create a new document." ma:contentTypeScope="" ma:versionID="b65acc67901e0485b8aac86fe72ed177">
  <xsd:schema xmlns:xsd="http://www.w3.org/2001/XMLSchema" xmlns:xs="http://www.w3.org/2001/XMLSchema" xmlns:p="http://schemas.microsoft.com/office/2006/metadata/properties" xmlns:ns2="414d2ded-29cc-4abd-a1df-c646721ce55b" xmlns:ns3="2847a094-2edf-4950-a853-13ec668231ed" targetNamespace="http://schemas.microsoft.com/office/2006/metadata/properties" ma:root="true" ma:fieldsID="dedb8be4e17833ccb9caf5b6a1865ed7" ns2:_="" ns3:_="">
    <xsd:import namespace="414d2ded-29cc-4abd-a1df-c646721ce55b"/>
    <xsd:import namespace="2847a094-2edf-4950-a853-13ec668231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MediaServiceAutoTag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4d2ded-29cc-4abd-a1df-c646721ce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0cda56a-0d36-40e2-ad5d-df46f41119b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47a094-2edf-4950-a853-13ec668231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5bcd669-d17d-41a9-93bf-403babf16228}" ma:internalName="TaxCatchAll" ma:showField="CatchAllData" ma:web="2847a094-2edf-4950-a853-13ec668231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65FA39-DA90-4D4B-BA0A-115A8007FFD1}">
  <ds:schemaRefs>
    <ds:schemaRef ds:uri="http://schemas.microsoft.com/sharepoint/v3/contenttype/forms"/>
  </ds:schemaRefs>
</ds:datastoreItem>
</file>

<file path=customXml/itemProps2.xml><?xml version="1.0" encoding="utf-8"?>
<ds:datastoreItem xmlns:ds="http://schemas.openxmlformats.org/officeDocument/2006/customXml" ds:itemID="{DE336761-6139-433C-B56D-CBA81E9F6953}">
  <ds:schemaRefs>
    <ds:schemaRef ds:uri="http://www.w3.org/XML/1998/namespace"/>
    <ds:schemaRef ds:uri="http://schemas.microsoft.com/office/2006/documentManagement/types"/>
    <ds:schemaRef ds:uri="http://schemas.microsoft.com/office/infopath/2007/PartnerControls"/>
    <ds:schemaRef ds:uri="http://purl.org/dc/dcmitype/"/>
    <ds:schemaRef ds:uri="414d2ded-29cc-4abd-a1df-c646721ce55b"/>
    <ds:schemaRef ds:uri="http://purl.org/dc/terms/"/>
    <ds:schemaRef ds:uri="http://purl.org/dc/elements/1.1/"/>
    <ds:schemaRef ds:uri="http://schemas.microsoft.com/office/2006/metadata/properties"/>
    <ds:schemaRef ds:uri="http://schemas.openxmlformats.org/package/2006/metadata/core-properties"/>
    <ds:schemaRef ds:uri="2847a094-2edf-4950-a853-13ec668231ed"/>
  </ds:schemaRefs>
</ds:datastoreItem>
</file>

<file path=customXml/itemProps3.xml><?xml version="1.0" encoding="utf-8"?>
<ds:datastoreItem xmlns:ds="http://schemas.openxmlformats.org/officeDocument/2006/customXml" ds:itemID="{8FB24923-F2F0-4A0E-8634-28B56F3157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4d2ded-29cc-4abd-a1df-c646721ce55b"/>
    <ds:schemaRef ds:uri="2847a094-2edf-4950-a853-13ec668231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10047</Words>
  <Application>Microsoft Office PowerPoint</Application>
  <PresentationFormat>Widescreen</PresentationFormat>
  <Paragraphs>1207</Paragraphs>
  <Slides>148</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148</vt:i4>
      </vt:variant>
    </vt:vector>
  </HeadingPairs>
  <TitlesOfParts>
    <vt:vector size="154" baseType="lpstr">
      <vt:lpstr>Aptos</vt:lpstr>
      <vt:lpstr>Arial</vt:lpstr>
      <vt:lpstr>Calibri</vt:lpstr>
      <vt:lpstr>Comic Sans MS</vt:lpstr>
      <vt:lpstr>Segoe UI</vt:lpstr>
      <vt:lpstr>Office Theme</vt:lpstr>
      <vt:lpstr>T Level Education and Early Years</vt:lpstr>
      <vt:lpstr>01 – A recap of the observation, assessment and planning (OAP) cycle </vt:lpstr>
      <vt:lpstr>Lesson objectives </vt:lpstr>
      <vt:lpstr>Starter quiz</vt:lpstr>
      <vt:lpstr>Initial reflection </vt:lpstr>
      <vt:lpstr>The OAP cycle </vt:lpstr>
      <vt:lpstr>The OAP cycle</vt:lpstr>
      <vt:lpstr>The OAP cycle</vt:lpstr>
      <vt:lpstr>The OAP cycle</vt:lpstr>
      <vt:lpstr>The role of the EYP in the process of the OAP cycle</vt:lpstr>
      <vt:lpstr>The role of the EYP in the process of the OAP cycle</vt:lpstr>
      <vt:lpstr>How have we seen formative assessment like the OAP cycle used in industry? </vt:lpstr>
      <vt:lpstr>What holistic skills are required for the process of the OAP cycle? Consider maths, English and digital skills</vt:lpstr>
      <vt:lpstr>Creating a skills wheel </vt:lpstr>
      <vt:lpstr>Where are we now? How have we improved? </vt:lpstr>
      <vt:lpstr>Takeaway task: Reflection and conclusion </vt:lpstr>
      <vt:lpstr>02 – Observation types – methods and purpose</vt:lpstr>
      <vt:lpstr>Session objectives </vt:lpstr>
      <vt:lpstr>Recap </vt:lpstr>
      <vt:lpstr>Initial reflection </vt:lpstr>
      <vt:lpstr>What are the different methods of observing children? </vt:lpstr>
      <vt:lpstr>Types of observation </vt:lpstr>
      <vt:lpstr>Small-group activity: Let us match our observation methods with definitions </vt:lpstr>
      <vt:lpstr>Group-activity answers:</vt:lpstr>
      <vt:lpstr>Group-activity answers:</vt:lpstr>
      <vt:lpstr>Different examples of observation </vt:lpstr>
      <vt:lpstr>What are the strengths and limitations of each observation method?</vt:lpstr>
      <vt:lpstr>Example:  What are the strengths and limitations of each observation method? Can we link this to wider topics such as GDPR? </vt:lpstr>
      <vt:lpstr>PowerPoint Presentation</vt:lpstr>
      <vt:lpstr>Plenary </vt:lpstr>
      <vt:lpstr>Next steps (Takeaway task) </vt:lpstr>
      <vt:lpstr>03 – Observation practice (Practical workshop)</vt:lpstr>
      <vt:lpstr>Lesson objectives </vt:lpstr>
      <vt:lpstr>Let us recap </vt:lpstr>
      <vt:lpstr>What information do we need when recording an observation? </vt:lpstr>
      <vt:lpstr>Narrative observation </vt:lpstr>
      <vt:lpstr>What does objective mean? </vt:lpstr>
      <vt:lpstr>Scenario </vt:lpstr>
      <vt:lpstr>Objective or subjective? </vt:lpstr>
      <vt:lpstr>Practical observation workshop</vt:lpstr>
      <vt:lpstr>Narrative Observation: </vt:lpstr>
      <vt:lpstr>Evaluation of observation </vt:lpstr>
      <vt:lpstr>Observation 1: Checklist observation</vt:lpstr>
      <vt:lpstr>Task: </vt:lpstr>
      <vt:lpstr>Checklist Observation: </vt:lpstr>
      <vt:lpstr>Evaluation of observation </vt:lpstr>
      <vt:lpstr>Observation 3: Snapshot observation </vt:lpstr>
      <vt:lpstr>Snapshot Observation</vt:lpstr>
      <vt:lpstr>Evaluation of observation </vt:lpstr>
      <vt:lpstr>Summary of learning </vt:lpstr>
      <vt:lpstr>04 – Making sense of observation records </vt:lpstr>
      <vt:lpstr>Hangman </vt:lpstr>
      <vt:lpstr>Lesson objectives</vt:lpstr>
      <vt:lpstr>Glossary of terms  </vt:lpstr>
      <vt:lpstr>Assessment of learning (Summative assessment) </vt:lpstr>
      <vt:lpstr>Assessment for learning (Formative assessment) </vt:lpstr>
      <vt:lpstr>Tasks:</vt:lpstr>
      <vt:lpstr>Observation (Formative assessment) </vt:lpstr>
      <vt:lpstr>What does your observation tell you?</vt:lpstr>
      <vt:lpstr>05 – Using the Birth to Five Matters Framework</vt:lpstr>
      <vt:lpstr>Lesson objectives </vt:lpstr>
      <vt:lpstr>Initial thoughts...  What do we already know about Birth to Five Matters? </vt:lpstr>
      <vt:lpstr>Early Years Foundation Stage (EYFS, 2023) </vt:lpstr>
      <vt:lpstr>Using Birth to Five Matters (2021)</vt:lpstr>
      <vt:lpstr>Initial reflection </vt:lpstr>
      <vt:lpstr>Using Birth to Five Matters (2021) task: </vt:lpstr>
      <vt:lpstr>Converting age ranges to years and months </vt:lpstr>
      <vt:lpstr>Milestones for your child </vt:lpstr>
      <vt:lpstr>Plenary </vt:lpstr>
      <vt:lpstr>06 – Analysis of observation record </vt:lpstr>
      <vt:lpstr>Lesson objectives</vt:lpstr>
      <vt:lpstr>Retrieval quiz </vt:lpstr>
      <vt:lpstr>Retrieval quiz (Answers)</vt:lpstr>
      <vt:lpstr>Analysis of observation (30 minutes)</vt:lpstr>
      <vt:lpstr>Reflection: </vt:lpstr>
      <vt:lpstr>Takeaway Task:</vt:lpstr>
      <vt:lpstr>07 – Peer assessment and feedback on observation and assessment </vt:lpstr>
      <vt:lpstr>Lesson objectives </vt:lpstr>
      <vt:lpstr>Retrieval: Sentence starter </vt:lpstr>
      <vt:lpstr>Peer assessment task</vt:lpstr>
      <vt:lpstr>What do we need to consider when giving feedback? </vt:lpstr>
      <vt:lpstr>What do we need to consider when giving feedback? </vt:lpstr>
      <vt:lpstr>Peer assessment </vt:lpstr>
      <vt:lpstr>Peer feedback </vt:lpstr>
      <vt:lpstr>Summary of observation and assessment </vt:lpstr>
      <vt:lpstr>Takeaway task </vt:lpstr>
      <vt:lpstr>08 – Different types of planning </vt:lpstr>
      <vt:lpstr>Application of knowledge </vt:lpstr>
      <vt:lpstr>Lesson objectives </vt:lpstr>
      <vt:lpstr>Let us review observation and assessment so far… What comes next? </vt:lpstr>
      <vt:lpstr>Different approaches to planning </vt:lpstr>
      <vt:lpstr>Different approaches to planning </vt:lpstr>
      <vt:lpstr>Different approaches to planning </vt:lpstr>
      <vt:lpstr>Summary of learning</vt:lpstr>
      <vt:lpstr>09 – What makes a good plan? </vt:lpstr>
      <vt:lpstr>Lesson objectives </vt:lpstr>
      <vt:lpstr>Recap and review </vt:lpstr>
      <vt:lpstr>Todays focus: Short-term planning</vt:lpstr>
      <vt:lpstr>Today's focus: Short-term planning </vt:lpstr>
      <vt:lpstr>What makes a good activity plan? </vt:lpstr>
      <vt:lpstr>Today’s focus: Short-term planning </vt:lpstr>
      <vt:lpstr>Short-term planning  What makes a good activity plan? </vt:lpstr>
      <vt:lpstr>Home study </vt:lpstr>
      <vt:lpstr>10 – Activity planning from the observation and assessment </vt:lpstr>
      <vt:lpstr>Lesson objectives </vt:lpstr>
      <vt:lpstr>Retrieval </vt:lpstr>
      <vt:lpstr>Writing the activity plan</vt:lpstr>
      <vt:lpstr>Peer feedback and discussion </vt:lpstr>
      <vt:lpstr>Takeaway task: </vt:lpstr>
      <vt:lpstr>11 – Reflection. What is it? Why is it important? Models of reflection </vt:lpstr>
      <vt:lpstr>Lesson objectives</vt:lpstr>
      <vt:lpstr>Retrieval: </vt:lpstr>
      <vt:lpstr>Starter discussion: </vt:lpstr>
      <vt:lpstr>Gibbs’ (1998) reflective cycle </vt:lpstr>
      <vt:lpstr>Reflective models: </vt:lpstr>
      <vt:lpstr>Reflective models posters </vt:lpstr>
      <vt:lpstr>Why is reflection important? </vt:lpstr>
      <vt:lpstr>Takeaway task</vt:lpstr>
      <vt:lpstr>12 – Application of reflective model on planned activity</vt:lpstr>
      <vt:lpstr>Lesson objectives </vt:lpstr>
      <vt:lpstr>Retrieval: </vt:lpstr>
      <vt:lpstr>Activity reflection </vt:lpstr>
      <vt:lpstr>Task 2: Peer feedback </vt:lpstr>
      <vt:lpstr>Task 3: </vt:lpstr>
      <vt:lpstr>13 – What would you do next? Consider the continuum of the OAP cycle</vt:lpstr>
      <vt:lpstr>Retrieval quiz </vt:lpstr>
      <vt:lpstr>Lesson objectives</vt:lpstr>
      <vt:lpstr>The OAP cycle </vt:lpstr>
      <vt:lpstr>Can you unscramble the letters to make two words? </vt:lpstr>
      <vt:lpstr>Continuous provision</vt:lpstr>
      <vt:lpstr>Reading task </vt:lpstr>
      <vt:lpstr>Informal observation notes from the activity plan </vt:lpstr>
      <vt:lpstr>14 – Consider how your observation of your activity can be used to plan for larger groups </vt:lpstr>
      <vt:lpstr>Lesson objectives </vt:lpstr>
      <vt:lpstr>Summary of your OAP and next steps </vt:lpstr>
      <vt:lpstr>Planning for small groups and large groups </vt:lpstr>
      <vt:lpstr>Planning for small groups</vt:lpstr>
      <vt:lpstr>Plenary </vt:lpstr>
      <vt:lpstr>15 – Plan for a small group </vt:lpstr>
      <vt:lpstr>Lesson objectives</vt:lpstr>
      <vt:lpstr>Retrieval </vt:lpstr>
      <vt:lpstr>Planning for a small cohort </vt:lpstr>
      <vt:lpstr>Planning for a small cohort</vt:lpstr>
      <vt:lpstr>16 – Plan for a whole cohort</vt:lpstr>
      <vt:lpstr>Lesson objectives </vt:lpstr>
      <vt:lpstr>Planning for a larger cohort </vt:lpstr>
      <vt:lpstr>Summary of learning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Materials to support occupational specialism holistic delivery</dc:title>
  <dc:creator>Sharon Moore</dc:creator>
  <cp:lastModifiedBy>Chris Woods</cp:lastModifiedBy>
  <cp:revision>22</cp:revision>
  <dcterms:modified xsi:type="dcterms:W3CDTF">2025-11-06T11:30:54Z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0x010100D684A5350B050F46AD6AC251716740DC</vt:lpwstr>
  </property>
  <property fmtid="{D5CDD505-2E9C-101B-9397-08002B2CF9AE}" pid="3" name="MediaServiceImageTags">
    <vt:lpwstr/>
  </property>
</Properties>
</file>