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Raleway" pitchFamily="2"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D193B-25FF-4945-9197-1F07ADC1B272}" v="1" dt="2023-10-05T18:40:10.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77" y="32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mie Harwin" userId="64b9b3c494b02905" providerId="LiveId" clId="{983D193B-25FF-4945-9197-1F07ADC1B272}"/>
    <pc:docChg chg="undo custSel modSld">
      <pc:chgData name="Tammie Harwin" userId="64b9b3c494b02905" providerId="LiveId" clId="{983D193B-25FF-4945-9197-1F07ADC1B272}" dt="2024-05-23T20:16:25.726" v="239" actId="404"/>
      <pc:docMkLst>
        <pc:docMk/>
      </pc:docMkLst>
      <pc:sldChg chg="modSp mod">
        <pc:chgData name="Tammie Harwin" userId="64b9b3c494b02905" providerId="LiveId" clId="{983D193B-25FF-4945-9197-1F07ADC1B272}" dt="2024-05-23T20:16:25.726" v="239" actId="404"/>
        <pc:sldMkLst>
          <pc:docMk/>
          <pc:sldMk cId="0" sldId="256"/>
        </pc:sldMkLst>
        <pc:spChg chg="mod">
          <ac:chgData name="Tammie Harwin" userId="64b9b3c494b02905" providerId="LiveId" clId="{983D193B-25FF-4945-9197-1F07ADC1B272}" dt="2024-05-23T20:16:25.726" v="239" actId="404"/>
          <ac:spMkLst>
            <pc:docMk/>
            <pc:sldMk cId="0" sldId="256"/>
            <ac:spMk id="232" creationId="{00000000-0000-0000-0000-000000000000}"/>
          </ac:spMkLst>
        </pc:spChg>
        <pc:spChg chg="mod">
          <ac:chgData name="Tammie Harwin" userId="64b9b3c494b02905" providerId="LiveId" clId="{983D193B-25FF-4945-9197-1F07ADC1B272}" dt="2024-05-23T20:16:09.895" v="224" actId="20577"/>
          <ac:spMkLst>
            <pc:docMk/>
            <pc:sldMk cId="0" sldId="256"/>
            <ac:spMk id="233" creationId="{00000000-0000-0000-0000-000000000000}"/>
          </ac:spMkLst>
        </pc:spChg>
        <pc:spChg chg="mod">
          <ac:chgData name="Tammie Harwin" userId="64b9b3c494b02905" providerId="LiveId" clId="{983D193B-25FF-4945-9197-1F07ADC1B272}" dt="2023-10-05T18:38:37.670" v="73"/>
          <ac:spMkLst>
            <pc:docMk/>
            <pc:sldMk cId="0" sldId="256"/>
            <ac:spMk id="234" creationId="{00000000-0000-0000-0000-000000000000}"/>
          </ac:spMkLst>
        </pc:spChg>
      </pc:sldChg>
      <pc:sldChg chg="modSp mod">
        <pc:chgData name="Tammie Harwin" userId="64b9b3c494b02905" providerId="LiveId" clId="{983D193B-25FF-4945-9197-1F07ADC1B272}" dt="2023-10-05T18:40:10.620" v="107" actId="27636"/>
        <pc:sldMkLst>
          <pc:docMk/>
          <pc:sldMk cId="0" sldId="257"/>
        </pc:sldMkLst>
        <pc:spChg chg="mod">
          <ac:chgData name="Tammie Harwin" userId="64b9b3c494b02905" providerId="LiveId" clId="{983D193B-25FF-4945-9197-1F07ADC1B272}" dt="2023-10-05T18:40:10.620" v="107" actId="27636"/>
          <ac:spMkLst>
            <pc:docMk/>
            <pc:sldMk cId="0" sldId="257"/>
            <ac:spMk id="240" creationId="{00000000-0000-0000-0000-000000000000}"/>
          </ac:spMkLst>
        </pc:spChg>
      </pc:sldChg>
      <pc:sldChg chg="modSp mod">
        <pc:chgData name="Tammie Harwin" userId="64b9b3c494b02905" providerId="LiveId" clId="{983D193B-25FF-4945-9197-1F07ADC1B272}" dt="2023-10-05T18:47:55.630" v="220" actId="20577"/>
        <pc:sldMkLst>
          <pc:docMk/>
          <pc:sldMk cId="0" sldId="259"/>
        </pc:sldMkLst>
        <pc:spChg chg="mod">
          <ac:chgData name="Tammie Harwin" userId="64b9b3c494b02905" providerId="LiveId" clId="{983D193B-25FF-4945-9197-1F07ADC1B272}" dt="2023-10-05T18:47:55.630" v="220" actId="20577"/>
          <ac:spMkLst>
            <pc:docMk/>
            <pc:sldMk cId="0" sldId="259"/>
            <ac:spMk id="257" creationId="{00000000-0000-0000-0000-000000000000}"/>
          </ac:spMkLst>
        </pc:spChg>
      </pc:sldChg>
      <pc:sldChg chg="modSp mod">
        <pc:chgData name="Tammie Harwin" userId="64b9b3c494b02905" providerId="LiveId" clId="{983D193B-25FF-4945-9197-1F07ADC1B272}" dt="2023-10-05T18:47:34.953" v="214" actId="27636"/>
        <pc:sldMkLst>
          <pc:docMk/>
          <pc:sldMk cId="0" sldId="260"/>
        </pc:sldMkLst>
        <pc:spChg chg="mod">
          <ac:chgData name="Tammie Harwin" userId="64b9b3c494b02905" providerId="LiveId" clId="{983D193B-25FF-4945-9197-1F07ADC1B272}" dt="2023-10-05T18:47:34.953" v="214" actId="27636"/>
          <ac:spMkLst>
            <pc:docMk/>
            <pc:sldMk cId="0" sldId="260"/>
            <ac:spMk id="263" creationId="{00000000-0000-0000-0000-000000000000}"/>
          </ac:spMkLst>
        </pc:spChg>
      </pc:sldChg>
      <pc:sldChg chg="modSp mod">
        <pc:chgData name="Tammie Harwin" userId="64b9b3c494b02905" providerId="LiveId" clId="{983D193B-25FF-4945-9197-1F07ADC1B272}" dt="2023-10-05T18:42:02.198" v="166" actId="2711"/>
        <pc:sldMkLst>
          <pc:docMk/>
          <pc:sldMk cId="0" sldId="261"/>
        </pc:sldMkLst>
        <pc:spChg chg="mod">
          <ac:chgData name="Tammie Harwin" userId="64b9b3c494b02905" providerId="LiveId" clId="{983D193B-25FF-4945-9197-1F07ADC1B272}" dt="2023-10-05T18:42:02.198" v="166" actId="2711"/>
          <ac:spMkLst>
            <pc:docMk/>
            <pc:sldMk cId="0" sldId="261"/>
            <ac:spMk id="271" creationId="{00000000-0000-0000-0000-000000000000}"/>
          </ac:spMkLst>
        </pc:spChg>
      </pc:sldChg>
      <pc:sldChg chg="modSp mod">
        <pc:chgData name="Tammie Harwin" userId="64b9b3c494b02905" providerId="LiveId" clId="{983D193B-25FF-4945-9197-1F07ADC1B272}" dt="2023-10-05T18:47:15.116" v="212" actId="20577"/>
        <pc:sldMkLst>
          <pc:docMk/>
          <pc:sldMk cId="0" sldId="263"/>
        </pc:sldMkLst>
        <pc:spChg chg="mod">
          <ac:chgData name="Tammie Harwin" userId="64b9b3c494b02905" providerId="LiveId" clId="{983D193B-25FF-4945-9197-1F07ADC1B272}" dt="2023-10-05T18:47:15.116" v="212" actId="20577"/>
          <ac:spMkLst>
            <pc:docMk/>
            <pc:sldMk cId="0" sldId="263"/>
            <ac:spMk id="285" creationId="{00000000-0000-0000-0000-000000000000}"/>
          </ac:spMkLst>
        </pc:spChg>
        <pc:spChg chg="mod">
          <ac:chgData name="Tammie Harwin" userId="64b9b3c494b02905" providerId="LiveId" clId="{983D193B-25FF-4945-9197-1F07ADC1B272}" dt="2023-10-05T18:46:22.753" v="200" actId="403"/>
          <ac:spMkLst>
            <pc:docMk/>
            <pc:sldMk cId="0" sldId="263"/>
            <ac:spMk id="286" creationId="{00000000-0000-0000-0000-000000000000}"/>
          </ac:spMkLst>
        </pc:spChg>
      </pc:sldChg>
      <pc:sldChg chg="modSp mod">
        <pc:chgData name="Tammie Harwin" userId="64b9b3c494b02905" providerId="LiveId" clId="{983D193B-25FF-4945-9197-1F07ADC1B272}" dt="2023-10-05T18:42:52.022" v="170" actId="404"/>
        <pc:sldMkLst>
          <pc:docMk/>
          <pc:sldMk cId="0" sldId="264"/>
        </pc:sldMkLst>
        <pc:spChg chg="mod">
          <ac:chgData name="Tammie Harwin" userId="64b9b3c494b02905" providerId="LiveId" clId="{983D193B-25FF-4945-9197-1F07ADC1B272}" dt="2023-10-05T18:42:32.355" v="167" actId="2711"/>
          <ac:spMkLst>
            <pc:docMk/>
            <pc:sldMk cId="0" sldId="264"/>
            <ac:spMk id="297" creationId="{00000000-0000-0000-0000-000000000000}"/>
          </ac:spMkLst>
        </pc:spChg>
        <pc:spChg chg="mod">
          <ac:chgData name="Tammie Harwin" userId="64b9b3c494b02905" providerId="LiveId" clId="{983D193B-25FF-4945-9197-1F07ADC1B272}" dt="2023-10-05T18:42:36.991" v="168" actId="108"/>
          <ac:spMkLst>
            <pc:docMk/>
            <pc:sldMk cId="0" sldId="264"/>
            <ac:spMk id="302" creationId="{00000000-0000-0000-0000-000000000000}"/>
          </ac:spMkLst>
        </pc:spChg>
        <pc:spChg chg="mod">
          <ac:chgData name="Tammie Harwin" userId="64b9b3c494b02905" providerId="LiveId" clId="{983D193B-25FF-4945-9197-1F07ADC1B272}" dt="2023-10-05T18:42:52.022" v="170" actId="404"/>
          <ac:spMkLst>
            <pc:docMk/>
            <pc:sldMk cId="0" sldId="264"/>
            <ac:spMk id="306" creationId="{00000000-0000-0000-0000-000000000000}"/>
          </ac:spMkLst>
        </pc:spChg>
      </pc:sldChg>
      <pc:sldChg chg="modSp mod">
        <pc:chgData name="Tammie Harwin" userId="64b9b3c494b02905" providerId="LiveId" clId="{983D193B-25FF-4945-9197-1F07ADC1B272}" dt="2023-10-05T18:45:58.419" v="197" actId="108"/>
        <pc:sldMkLst>
          <pc:docMk/>
          <pc:sldMk cId="0" sldId="265"/>
        </pc:sldMkLst>
        <pc:spChg chg="mod">
          <ac:chgData name="Tammie Harwin" userId="64b9b3c494b02905" providerId="LiveId" clId="{983D193B-25FF-4945-9197-1F07ADC1B272}" dt="2023-10-05T18:45:54.405" v="196" actId="108"/>
          <ac:spMkLst>
            <pc:docMk/>
            <pc:sldMk cId="0" sldId="265"/>
            <ac:spMk id="314" creationId="{00000000-0000-0000-0000-000000000000}"/>
          </ac:spMkLst>
        </pc:spChg>
        <pc:spChg chg="mod">
          <ac:chgData name="Tammie Harwin" userId="64b9b3c494b02905" providerId="LiveId" clId="{983D193B-25FF-4945-9197-1F07ADC1B272}" dt="2023-10-05T12:23:42.739" v="14" actId="20577"/>
          <ac:spMkLst>
            <pc:docMk/>
            <pc:sldMk cId="0" sldId="265"/>
            <ac:spMk id="316" creationId="{00000000-0000-0000-0000-000000000000}"/>
          </ac:spMkLst>
        </pc:spChg>
        <pc:spChg chg="mod">
          <ac:chgData name="Tammie Harwin" userId="64b9b3c494b02905" providerId="LiveId" clId="{983D193B-25FF-4945-9197-1F07ADC1B272}" dt="2023-10-05T18:45:50.868" v="195" actId="2711"/>
          <ac:spMkLst>
            <pc:docMk/>
            <pc:sldMk cId="0" sldId="265"/>
            <ac:spMk id="318" creationId="{00000000-0000-0000-0000-000000000000}"/>
          </ac:spMkLst>
        </pc:spChg>
        <pc:spChg chg="mod">
          <ac:chgData name="Tammie Harwin" userId="64b9b3c494b02905" providerId="LiveId" clId="{983D193B-25FF-4945-9197-1F07ADC1B272}" dt="2023-10-05T12:23:55.251" v="17" actId="5793"/>
          <ac:spMkLst>
            <pc:docMk/>
            <pc:sldMk cId="0" sldId="265"/>
            <ac:spMk id="320" creationId="{00000000-0000-0000-0000-000000000000}"/>
          </ac:spMkLst>
        </pc:spChg>
        <pc:spChg chg="mod">
          <ac:chgData name="Tammie Harwin" userId="64b9b3c494b02905" providerId="LiveId" clId="{983D193B-25FF-4945-9197-1F07ADC1B272}" dt="2023-10-05T18:45:58.419" v="197" actId="108"/>
          <ac:spMkLst>
            <pc:docMk/>
            <pc:sldMk cId="0" sldId="265"/>
            <ac:spMk id="322" creationId="{00000000-0000-0000-0000-000000000000}"/>
          </ac:spMkLst>
        </pc:spChg>
        <pc:spChg chg="mod">
          <ac:chgData name="Tammie Harwin" userId="64b9b3c494b02905" providerId="LiveId" clId="{983D193B-25FF-4945-9197-1F07ADC1B272}" dt="2023-10-05T12:24:07.806" v="20" actId="20577"/>
          <ac:spMkLst>
            <pc:docMk/>
            <pc:sldMk cId="0" sldId="265"/>
            <ac:spMk id="324" creationId="{00000000-0000-0000-0000-000000000000}"/>
          </ac:spMkLst>
        </pc:spChg>
      </pc:sldChg>
      <pc:sldChg chg="modSp mod">
        <pc:chgData name="Tammie Harwin" userId="64b9b3c494b02905" providerId="LiveId" clId="{983D193B-25FF-4945-9197-1F07ADC1B272}" dt="2023-10-05T18:45:32.639" v="194" actId="403"/>
        <pc:sldMkLst>
          <pc:docMk/>
          <pc:sldMk cId="0" sldId="266"/>
        </pc:sldMkLst>
        <pc:spChg chg="mod">
          <ac:chgData name="Tammie Harwin" userId="64b9b3c494b02905" providerId="LiveId" clId="{983D193B-25FF-4945-9197-1F07ADC1B272}" dt="2023-10-05T18:45:32.639" v="194" actId="403"/>
          <ac:spMkLst>
            <pc:docMk/>
            <pc:sldMk cId="0" sldId="266"/>
            <ac:spMk id="335" creationId="{00000000-0000-0000-0000-000000000000}"/>
          </ac:spMkLst>
        </pc:spChg>
        <pc:spChg chg="mod">
          <ac:chgData name="Tammie Harwin" userId="64b9b3c494b02905" providerId="LiveId" clId="{983D193B-25FF-4945-9197-1F07ADC1B272}" dt="2023-10-05T18:45:26.650" v="192" actId="14100"/>
          <ac:spMkLst>
            <pc:docMk/>
            <pc:sldMk cId="0" sldId="266"/>
            <ac:spMk id="336" creationId="{00000000-0000-0000-0000-000000000000}"/>
          </ac:spMkLst>
        </pc:spChg>
      </pc:sldChg>
      <pc:sldChg chg="modSp mod">
        <pc:chgData name="Tammie Harwin" userId="64b9b3c494b02905" providerId="LiveId" clId="{983D193B-25FF-4945-9197-1F07ADC1B272}" dt="2023-10-05T18:44:55.032" v="191" actId="403"/>
        <pc:sldMkLst>
          <pc:docMk/>
          <pc:sldMk cId="0" sldId="269"/>
        </pc:sldMkLst>
        <pc:spChg chg="mod">
          <ac:chgData name="Tammie Harwin" userId="64b9b3c494b02905" providerId="LiveId" clId="{983D193B-25FF-4945-9197-1F07ADC1B272}" dt="2023-10-05T18:44:55.032" v="191" actId="403"/>
          <ac:spMkLst>
            <pc:docMk/>
            <pc:sldMk cId="0" sldId="269"/>
            <ac:spMk id="356" creationId="{00000000-0000-0000-0000-000000000000}"/>
          </ac:spMkLst>
        </pc:spChg>
      </pc:sldChg>
      <pc:sldChg chg="modSp mod">
        <pc:chgData name="Tammie Harwin" userId="64b9b3c494b02905" providerId="LiveId" clId="{983D193B-25FF-4945-9197-1F07ADC1B272}" dt="2023-10-05T18:44:13.769" v="176" actId="207"/>
        <pc:sldMkLst>
          <pc:docMk/>
          <pc:sldMk cId="0" sldId="271"/>
        </pc:sldMkLst>
        <pc:spChg chg="mod">
          <ac:chgData name="Tammie Harwin" userId="64b9b3c494b02905" providerId="LiveId" clId="{983D193B-25FF-4945-9197-1F07ADC1B272}" dt="2023-10-05T18:44:13.769" v="176" actId="207"/>
          <ac:spMkLst>
            <pc:docMk/>
            <pc:sldMk cId="0" sldId="271"/>
            <ac:spMk id="372" creationId="{00000000-0000-0000-0000-000000000000}"/>
          </ac:spMkLst>
        </pc:spChg>
      </pc:sldChg>
      <pc:sldChg chg="modSp mod">
        <pc:chgData name="Tammie Harwin" userId="64b9b3c494b02905" providerId="LiveId" clId="{983D193B-25FF-4945-9197-1F07ADC1B272}" dt="2023-10-05T18:44:24.635" v="177" actId="207"/>
        <pc:sldMkLst>
          <pc:docMk/>
          <pc:sldMk cId="0" sldId="272"/>
        </pc:sldMkLst>
        <pc:spChg chg="mod">
          <ac:chgData name="Tammie Harwin" userId="64b9b3c494b02905" providerId="LiveId" clId="{983D193B-25FF-4945-9197-1F07ADC1B272}" dt="2023-10-05T18:44:24.635" v="177" actId="207"/>
          <ac:spMkLst>
            <pc:docMk/>
            <pc:sldMk cId="0" sldId="272"/>
            <ac:spMk id="378" creationId="{00000000-0000-0000-0000-000000000000}"/>
          </ac:spMkLst>
        </pc:spChg>
      </pc:sldChg>
      <pc:sldChg chg="addSp delSp modSp mod">
        <pc:chgData name="Tammie Harwin" userId="64b9b3c494b02905" providerId="LiveId" clId="{983D193B-25FF-4945-9197-1F07ADC1B272}" dt="2023-10-05T18:41:12.098" v="163" actId="313"/>
        <pc:sldMkLst>
          <pc:docMk/>
          <pc:sldMk cId="0" sldId="275"/>
        </pc:sldMkLst>
        <pc:spChg chg="add del mod">
          <ac:chgData name="Tammie Harwin" userId="64b9b3c494b02905" providerId="LiveId" clId="{983D193B-25FF-4945-9197-1F07ADC1B272}" dt="2023-10-05T18:40:20.720" v="110" actId="478"/>
          <ac:spMkLst>
            <pc:docMk/>
            <pc:sldMk cId="0" sldId="275"/>
            <ac:spMk id="3" creationId="{32E0BDFE-0C05-5A20-C904-8D99B1F45F0B}"/>
          </ac:spMkLst>
        </pc:spChg>
        <pc:spChg chg="add mod">
          <ac:chgData name="Tammie Harwin" userId="64b9b3c494b02905" providerId="LiveId" clId="{983D193B-25FF-4945-9197-1F07ADC1B272}" dt="2023-10-05T18:41:12.098" v="163" actId="313"/>
          <ac:spMkLst>
            <pc:docMk/>
            <pc:sldMk cId="0" sldId="275"/>
            <ac:spMk id="4" creationId="{F57C262F-6990-5F0B-5517-B8C59CD1173F}"/>
          </ac:spMkLst>
        </pc:spChg>
        <pc:spChg chg="mod">
          <ac:chgData name="Tammie Harwin" userId="64b9b3c494b02905" providerId="LiveId" clId="{983D193B-25FF-4945-9197-1F07ADC1B272}" dt="2023-10-05T18:39:29.991" v="78"/>
          <ac:spMkLst>
            <pc:docMk/>
            <pc:sldMk cId="0" sldId="275"/>
            <ac:spMk id="396" creationId="{00000000-0000-0000-0000-000000000000}"/>
          </ac:spMkLst>
        </pc:spChg>
        <pc:spChg chg="del mod">
          <ac:chgData name="Tammie Harwin" userId="64b9b3c494b02905" providerId="LiveId" clId="{983D193B-25FF-4945-9197-1F07ADC1B272}" dt="2023-10-05T18:40:09.101" v="104" actId="478"/>
          <ac:spMkLst>
            <pc:docMk/>
            <pc:sldMk cId="0" sldId="275"/>
            <ac:spMk id="39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2cb8fdb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282cb8fdb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7e8bb00a4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7e8bb00a4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e809b79509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e809b79509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7e8bb00a41_0_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27e8bb00a41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27e8bb00a41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27e8bb00a41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7e8bb00a41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7e8bb00a41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7e8bb00a41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7e8bb00a41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1e809b7950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1e809b7950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28dbccc5d6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28dbccc5d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41a32cc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841a32cc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e809b79509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e809b79509_0_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82d3cb21b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82d3cb21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8023babdfa_0_5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g28023babdfa_0_5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82d3cb21b2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82d3cb21b2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e8bb00a4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7e8bb00a4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7e8bb00a4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7e8bb00a4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e8bb00a4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e8bb00a4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e8bb00a4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e8bb00a4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e809b7950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e809b7950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7e8bb00a4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7e8bb00a4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hyperlink" Target="http://www.etfoundation.co.uk/"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68675"/>
            <a:ext cx="8982600" cy="4994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714750" y="-3848100"/>
            <a:ext cx="13744800" cy="749760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3" name="Google Shape;13;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4" name="Google Shape;14;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6" name="Google Shape;56;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57" name="Google Shape;57;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1 blue (Locked)">
  <p:cSld name="Title Slide Option 1 blue (Locked)">
    <p:spTree>
      <p:nvGrpSpPr>
        <p:cNvPr id="1" name="Shape 65"/>
        <p:cNvGrpSpPr/>
        <p:nvPr/>
      </p:nvGrpSpPr>
      <p:grpSpPr>
        <a:xfrm>
          <a:off x="0" y="0"/>
          <a:ext cx="0" cy="0"/>
          <a:chOff x="0" y="0"/>
          <a:chExt cx="0" cy="0"/>
        </a:xfrm>
      </p:grpSpPr>
      <p:pic>
        <p:nvPicPr>
          <p:cNvPr id="66" name="Google Shape;66;p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67" name="Google Shape;67;p14"/>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14"/>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4"/>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0" name="Google Shape;70;p14"/>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71" name="Google Shape;71;p14"/>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72" name="Google Shape;72;p1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73" name="Google Shape;73;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76" name="Google Shape;76;p1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5"/>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5"/>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79" name="Google Shape;79;p15"/>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0" name="Google Shape;80;p15"/>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81" name="Google Shape;81;p1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82" name="Google Shape;82;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85" name="Google Shape;85;p16"/>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6" name="Google Shape;86;p16"/>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 name="Google Shape;87;p1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88" name="Google Shape;88;p16"/>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89" name="Google Shape;89;p16"/>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0" name="Google Shape;90;p1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91" name="Google Shape;91;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94" name="Google Shape;94;p17"/>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5" name="Google Shape;95;p17"/>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p17"/>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97" name="Google Shape;97;p17"/>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8" name="Google Shape;98;p17"/>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99" name="Google Shape;99;p1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0" name="Google Shape;100;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03" name="Google Shape;103;p18"/>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04" name="Google Shape;104;p18"/>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5" name="Google Shape;105;p18"/>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06" name="Google Shape;106;p18"/>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07" name="Google Shape;107;p18"/>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08" name="Google Shape;108;p1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09" name="Google Shape;109;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9143998" cy="5143500"/>
          </a:xfrm>
          <a:prstGeom prst="rect">
            <a:avLst/>
          </a:prstGeom>
          <a:noFill/>
          <a:ln>
            <a:noFill/>
          </a:ln>
        </p:spPr>
      </p:pic>
      <p:sp>
        <p:nvSpPr>
          <p:cNvPr id="112" name="Google Shape;112;p1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3" name="Google Shape;113;p19"/>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4" name="Google Shape;114;p19"/>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15" name="Google Shape;115;p19"/>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16" name="Google Shape;116;p19"/>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17" name="Google Shape;117;p1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18" name="Google Shape;118;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Title Slide Option 2 blue">
  <p:cSld name="3_Title Slide Option 2 blue">
    <p:bg>
      <p:bgPr>
        <a:solidFill>
          <a:srgbClr val="006EF5"/>
        </a:solidFill>
        <a:effectLst/>
      </p:bgPr>
    </p:bg>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21" name="Google Shape;121;p2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2" name="Google Shape;122;p20"/>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2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24" name="Google Shape;124;p20"/>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25" name="Google Shape;125;p2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26" name="Google Shape;126;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7"/>
        <p:cNvGrpSpPr/>
        <p:nvPr/>
      </p:nvGrpSpPr>
      <p:grpSpPr>
        <a:xfrm>
          <a:off x="0" y="0"/>
          <a:ext cx="0" cy="0"/>
          <a:chOff x="0" y="0"/>
          <a:chExt cx="0" cy="0"/>
        </a:xfrm>
      </p:grpSpPr>
      <p:sp>
        <p:nvSpPr>
          <p:cNvPr id="128" name="Google Shape;128;p2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21"/>
          <p:cNvSpPr txBox="1">
            <a:spLocks noGrp="1"/>
          </p:cNvSpPr>
          <p:nvPr>
            <p:ph type="body" idx="1"/>
          </p:nvPr>
        </p:nvSpPr>
        <p:spPr>
          <a:xfrm>
            <a:off x="251520" y="986400"/>
            <a:ext cx="7200900" cy="34599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4500"/>
              <a:buNone/>
              <a:defRPr sz="4500" b="1" cap="none">
                <a:solidFill>
                  <a:srgbClr val="005AC5"/>
                </a:solidFill>
                <a:latin typeface="Arial"/>
                <a:ea typeface="Arial"/>
                <a:cs typeface="Arial"/>
                <a:sym typeface="Arial"/>
              </a:defRPr>
            </a:lvl1pPr>
            <a:lvl2pPr marL="914400" lvl="1" indent="-342900" algn="l" rtl="0">
              <a:spcBef>
                <a:spcPts val="360"/>
              </a:spcBef>
              <a:spcAft>
                <a:spcPts val="0"/>
              </a:spcAft>
              <a:buClr>
                <a:schemeClr val="dk1"/>
              </a:buClr>
              <a:buSzPts val="1800"/>
              <a:buChar char="–"/>
              <a:defRPr/>
            </a:lvl2pPr>
            <a:lvl3pPr marL="1371600" lvl="2" indent="-342900" algn="l" rtl="0">
              <a:spcBef>
                <a:spcPts val="360"/>
              </a:spcBef>
              <a:spcAft>
                <a:spcPts val="0"/>
              </a:spcAft>
              <a:buClr>
                <a:schemeClr val="dk1"/>
              </a:buClr>
              <a:buSzPts val="1800"/>
              <a:buChar char="•"/>
              <a:defRPr/>
            </a:lvl3pPr>
            <a:lvl4pPr marL="1828800" lvl="3" indent="-342900" algn="l" rtl="0">
              <a:spcBef>
                <a:spcPts val="360"/>
              </a:spcBef>
              <a:spcAft>
                <a:spcPts val="0"/>
              </a:spcAft>
              <a:buClr>
                <a:schemeClr val="dk1"/>
              </a:buClr>
              <a:buSzPts val="1800"/>
              <a:buChar char="–"/>
              <a:defRPr/>
            </a:lvl4pPr>
            <a:lvl5pPr marL="2286000" lvl="4" indent="-342900" algn="l" rtl="0">
              <a:spcBef>
                <a:spcPts val="360"/>
              </a:spcBef>
              <a:spcAft>
                <a:spcPts val="0"/>
              </a:spcAft>
              <a:buClr>
                <a:schemeClr val="dk1"/>
              </a:buClr>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0" name="Google Shape;130;p2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1" name="Google Shape;131;p2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4" name="Google Shape;134;p22"/>
          <p:cNvSpPr txBox="1">
            <a:spLocks noGrp="1"/>
          </p:cNvSpPr>
          <p:nvPr>
            <p:ph type="body" idx="1"/>
          </p:nvPr>
        </p:nvSpPr>
        <p:spPr>
          <a:xfrm>
            <a:off x="234000" y="986399"/>
            <a:ext cx="8441700" cy="36015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rgbClr val="005AC5"/>
              </a:buClr>
              <a:buSzPts val="3600"/>
              <a:buNone/>
              <a:defRPr sz="3600" b="1">
                <a:solidFill>
                  <a:srgbClr val="005AC5"/>
                </a:solidFill>
              </a:defRPr>
            </a:lvl1pPr>
            <a:lvl2pPr marL="914400" lvl="1" indent="-228600" algn="l" rtl="0">
              <a:lnSpc>
                <a:spcPct val="100000"/>
              </a:lnSpc>
              <a:spcBef>
                <a:spcPts val="0"/>
              </a:spcBef>
              <a:spcAft>
                <a:spcPts val="0"/>
              </a:spcAft>
              <a:buClr>
                <a:schemeClr val="dk1"/>
              </a:buClr>
              <a:buSzPts val="3600"/>
              <a:buNone/>
              <a:defRPr sz="3600"/>
            </a:lvl2pPr>
            <a:lvl3pPr marL="1371600" lvl="2" indent="-228600" algn="l" rtl="0">
              <a:lnSpc>
                <a:spcPct val="100000"/>
              </a:lnSpc>
              <a:spcBef>
                <a:spcPts val="0"/>
              </a:spcBef>
              <a:spcAft>
                <a:spcPts val="0"/>
              </a:spcAft>
              <a:buClr>
                <a:schemeClr val="dk1"/>
              </a:buClr>
              <a:buSzPts val="3600"/>
              <a:buNone/>
              <a:defRPr sz="3600"/>
            </a:lvl3pPr>
            <a:lvl4pPr marL="1828800" lvl="3" indent="-228600" algn="l" rtl="0">
              <a:lnSpc>
                <a:spcPct val="100000"/>
              </a:lnSpc>
              <a:spcBef>
                <a:spcPts val="0"/>
              </a:spcBef>
              <a:spcAft>
                <a:spcPts val="0"/>
              </a:spcAft>
              <a:buClr>
                <a:schemeClr val="dk1"/>
              </a:buClr>
              <a:buSzPts val="3600"/>
              <a:buNone/>
              <a:defRPr sz="3600"/>
            </a:lvl4pPr>
            <a:lvl5pPr marL="2286000" lvl="4" indent="-228600" algn="l" rtl="0">
              <a:lnSpc>
                <a:spcPct val="100000"/>
              </a:lnSpc>
              <a:spcBef>
                <a:spcPts val="0"/>
              </a:spcBef>
              <a:spcAft>
                <a:spcPts val="0"/>
              </a:spcAft>
              <a:buClr>
                <a:schemeClr val="dk1"/>
              </a:buClr>
              <a:buSzPts val="3600"/>
              <a:buNone/>
              <a:defRPr sz="36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35" name="Google Shape;135;p2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137"/>
        <p:cNvGrpSpPr/>
        <p:nvPr/>
      </p:nvGrpSpPr>
      <p:grpSpPr>
        <a:xfrm>
          <a:off x="0" y="0"/>
          <a:ext cx="0" cy="0"/>
          <a:chOff x="0" y="0"/>
          <a:chExt cx="0" cy="0"/>
        </a:xfrm>
      </p:grpSpPr>
      <p:sp>
        <p:nvSpPr>
          <p:cNvPr id="138" name="Google Shape;138;p2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39" name="Google Shape;139;p2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p23"/>
          <p:cNvSpPr txBox="1">
            <a:spLocks noGrp="1"/>
          </p:cNvSpPr>
          <p:nvPr>
            <p:ph type="body" idx="1"/>
          </p:nvPr>
        </p:nvSpPr>
        <p:spPr>
          <a:xfrm>
            <a:off x="234000" y="986400"/>
            <a:ext cx="76677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0"/>
              </a:spcBef>
              <a:spcAft>
                <a:spcPts val="0"/>
              </a:spcAft>
              <a:buClr>
                <a:schemeClr val="dk1"/>
              </a:buClr>
              <a:buSzPts val="2700"/>
              <a:buNone/>
              <a:defRPr sz="2700"/>
            </a:lvl1pPr>
            <a:lvl2pPr marL="914400" lvl="1" indent="-400050" algn="l" rtl="0">
              <a:lnSpc>
                <a:spcPct val="103703"/>
              </a:lnSpc>
              <a:spcBef>
                <a:spcPts val="0"/>
              </a:spcBef>
              <a:spcAft>
                <a:spcPts val="0"/>
              </a:spcAft>
              <a:buClr>
                <a:schemeClr val="dk1"/>
              </a:buClr>
              <a:buSzPts val="2700"/>
              <a:buChar char="–"/>
              <a:defRPr sz="2700"/>
            </a:lvl2pPr>
            <a:lvl3pPr marL="1371600" lvl="2" indent="-400050" algn="l" rtl="0">
              <a:lnSpc>
                <a:spcPct val="103703"/>
              </a:lnSpc>
              <a:spcBef>
                <a:spcPts val="540"/>
              </a:spcBef>
              <a:spcAft>
                <a:spcPts val="0"/>
              </a:spcAft>
              <a:buClr>
                <a:schemeClr val="dk1"/>
              </a:buClr>
              <a:buSzPts val="2700"/>
              <a:buChar char="•"/>
              <a:defRPr sz="2700"/>
            </a:lvl3pPr>
            <a:lvl4pPr marL="1828800" lvl="3" indent="-400050" algn="l" rtl="0">
              <a:lnSpc>
                <a:spcPct val="103703"/>
              </a:lnSpc>
              <a:spcBef>
                <a:spcPts val="540"/>
              </a:spcBef>
              <a:spcAft>
                <a:spcPts val="0"/>
              </a:spcAft>
              <a:buClr>
                <a:schemeClr val="dk1"/>
              </a:buClr>
              <a:buSzPts val="2700"/>
              <a:buChar char="–"/>
              <a:defRPr sz="2700"/>
            </a:lvl4pPr>
            <a:lvl5pPr marL="2286000" lvl="4" indent="-400050" algn="l" rtl="0">
              <a:lnSpc>
                <a:spcPct val="103703"/>
              </a:lnSpc>
              <a:spcBef>
                <a:spcPts val="540"/>
              </a:spcBef>
              <a:spcAft>
                <a:spcPts val="0"/>
              </a:spcAft>
              <a:buClr>
                <a:schemeClr val="dk1"/>
              </a:buClr>
              <a:buSzPts val="2700"/>
              <a:buChar char="»"/>
              <a:defRPr sz="270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41" name="Google Shape;141;p2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006EF5"/>
        </a:solidFill>
        <a:effectLst/>
      </p:bgPr>
    </p:bg>
    <p:spTree>
      <p:nvGrpSpPr>
        <p:cNvPr id="1" name="Shape 142"/>
        <p:cNvGrpSpPr/>
        <p:nvPr/>
      </p:nvGrpSpPr>
      <p:grpSpPr>
        <a:xfrm>
          <a:off x="0" y="0"/>
          <a:ext cx="0" cy="0"/>
          <a:chOff x="0" y="0"/>
          <a:chExt cx="0" cy="0"/>
        </a:xfrm>
      </p:grpSpPr>
      <p:pic>
        <p:nvPicPr>
          <p:cNvPr id="143" name="Google Shape;143;p2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44" name="Google Shape;144;p24"/>
          <p:cNvSpPr/>
          <p:nvPr/>
        </p:nvSpPr>
        <p:spPr>
          <a:xfrm>
            <a:off x="3888720" y="3596661"/>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5" name="Google Shape;145;p24"/>
          <p:cNvSpPr txBox="1">
            <a:spLocks noGrp="1"/>
          </p:cNvSpPr>
          <p:nvPr>
            <p:ph type="ctrTitle"/>
          </p:nvPr>
        </p:nvSpPr>
        <p:spPr>
          <a:xfrm>
            <a:off x="3888720" y="2199861"/>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56944"/>
              </a:lnSpc>
              <a:spcBef>
                <a:spcPts val="0"/>
              </a:spcBef>
              <a:spcAft>
                <a:spcPts val="0"/>
              </a:spcAft>
              <a:buClr>
                <a:srgbClr val="005AC5"/>
              </a:buClr>
              <a:buSzPts val="7200"/>
              <a:buFont typeface="Arial"/>
              <a:buNone/>
              <a:defRPr sz="72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4"/>
          <p:cNvSpPr txBox="1">
            <a:spLocks noGrp="1"/>
          </p:cNvSpPr>
          <p:nvPr>
            <p:ph type="subTitle" idx="1"/>
          </p:nvPr>
        </p:nvSpPr>
        <p:spPr>
          <a:xfrm>
            <a:off x="3888720" y="3608080"/>
            <a:ext cx="4805400" cy="7638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00000"/>
              </a:lnSpc>
              <a:spcBef>
                <a:spcPts val="0"/>
              </a:spcBef>
              <a:spcAft>
                <a:spcPts val="0"/>
              </a:spcAft>
              <a:buClr>
                <a:schemeClr val="lt1"/>
              </a:buClr>
              <a:buSzPts val="3200"/>
              <a:buNone/>
              <a:defRPr sz="320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9" name="Google Shape;149;p25"/>
          <p:cNvSpPr txBox="1">
            <a:spLocks noGrp="1"/>
          </p:cNvSpPr>
          <p:nvPr>
            <p:ph type="body" idx="1"/>
          </p:nvPr>
        </p:nvSpPr>
        <p:spPr>
          <a:xfrm>
            <a:off x="234000" y="986400"/>
            <a:ext cx="3960000" cy="3601500"/>
          </a:xfrm>
          <a:prstGeom prst="rect">
            <a:avLst/>
          </a:prstGeom>
          <a:noFill/>
          <a:ln>
            <a:noFill/>
          </a:ln>
        </p:spPr>
        <p:txBody>
          <a:bodyPr spcFirstLastPara="1" wrap="square" lIns="0" tIns="0" rIns="0" bIns="0" anchor="t" anchorCtr="0">
            <a:noAutofit/>
          </a:bodyPr>
          <a:lstStyle>
            <a:lvl1pPr marL="457200" lvl="0" indent="-228600" algn="l" rtl="0">
              <a:lnSpc>
                <a:spcPct val="103703"/>
              </a:lnSpc>
              <a:spcBef>
                <a:spcPts val="540"/>
              </a:spcBef>
              <a:spcAft>
                <a:spcPts val="0"/>
              </a:spcAft>
              <a:buClr>
                <a:schemeClr val="dk1"/>
              </a:buClr>
              <a:buSzPts val="2700"/>
              <a:buNone/>
              <a:defRPr sz="2700" b="1"/>
            </a:lvl1pPr>
            <a:lvl2pPr marL="914400" lvl="1" indent="-400050" algn="l" rtl="0">
              <a:lnSpc>
                <a:spcPct val="103703"/>
              </a:lnSpc>
              <a:spcBef>
                <a:spcPts val="0"/>
              </a:spcBef>
              <a:spcAft>
                <a:spcPts val="0"/>
              </a:spcAft>
              <a:buClr>
                <a:schemeClr val="dk1"/>
              </a:buClr>
              <a:buSzPts val="2700"/>
              <a:buFont typeface="Calibri"/>
              <a:buChar char="–"/>
              <a:defRPr sz="2700" b="1"/>
            </a:lvl2pPr>
            <a:lvl3pPr marL="1371600" lvl="2" indent="-400050" algn="l" rtl="0">
              <a:lnSpc>
                <a:spcPct val="103703"/>
              </a:lnSpc>
              <a:spcBef>
                <a:spcPts val="540"/>
              </a:spcBef>
              <a:spcAft>
                <a:spcPts val="0"/>
              </a:spcAft>
              <a:buClr>
                <a:schemeClr val="dk1"/>
              </a:buClr>
              <a:buSzPts val="2700"/>
              <a:buFont typeface="Calibri"/>
              <a:buChar char="–"/>
              <a:defRPr sz="2700" b="1"/>
            </a:lvl3pPr>
            <a:lvl4pPr marL="1828800" lvl="3" indent="-400050" algn="l" rtl="0">
              <a:lnSpc>
                <a:spcPct val="103703"/>
              </a:lnSpc>
              <a:spcBef>
                <a:spcPts val="540"/>
              </a:spcBef>
              <a:spcAft>
                <a:spcPts val="0"/>
              </a:spcAft>
              <a:buClr>
                <a:schemeClr val="dk1"/>
              </a:buClr>
              <a:buSzPts val="2700"/>
              <a:buFont typeface="Calibri"/>
              <a:buChar char="–"/>
              <a:defRPr sz="2700" b="1"/>
            </a:lvl4pPr>
            <a:lvl5pPr marL="2286000" lvl="4" indent="-400050" algn="l" rtl="0">
              <a:lnSpc>
                <a:spcPct val="103703"/>
              </a:lnSpc>
              <a:spcBef>
                <a:spcPts val="540"/>
              </a:spcBef>
              <a:spcAft>
                <a:spcPts val="0"/>
              </a:spcAft>
              <a:buClr>
                <a:schemeClr val="dk1"/>
              </a:buClr>
              <a:buSzPts val="2700"/>
              <a:buFont typeface="Calibri"/>
              <a:buChar char="–"/>
              <a:defRPr sz="2700" b="1"/>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0" name="Google Shape;150;p25"/>
          <p:cNvSpPr txBox="1">
            <a:spLocks noGrp="1"/>
          </p:cNvSpPr>
          <p:nvPr>
            <p:ph type="body" idx="2"/>
          </p:nvPr>
        </p:nvSpPr>
        <p:spPr>
          <a:xfrm>
            <a:off x="4572000" y="987425"/>
            <a:ext cx="3384600" cy="36006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a:lvl1pPr>
            <a:lvl2pPr marL="914400" lvl="1" indent="-314325" algn="l" rtl="0">
              <a:lnSpc>
                <a:spcPct val="118518"/>
              </a:lnSpc>
              <a:spcBef>
                <a:spcPts val="270"/>
              </a:spcBef>
              <a:spcAft>
                <a:spcPts val="0"/>
              </a:spcAft>
              <a:buClr>
                <a:schemeClr val="dk1"/>
              </a:buClr>
              <a:buSzPts val="1350"/>
              <a:buFont typeface="Calibri"/>
              <a:buChar char="–"/>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1" name="Google Shape;151;p2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2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5" name="Google Shape;155;p26"/>
          <p:cNvSpPr txBox="1">
            <a:spLocks noGrp="1"/>
          </p:cNvSpPr>
          <p:nvPr>
            <p:ph type="body" idx="1"/>
          </p:nvPr>
        </p:nvSpPr>
        <p:spPr>
          <a:xfrm>
            <a:off x="234000" y="986400"/>
            <a:ext cx="41220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6" name="Google Shape;156;p26"/>
          <p:cNvSpPr txBox="1">
            <a:spLocks noGrp="1"/>
          </p:cNvSpPr>
          <p:nvPr>
            <p:ph type="body" idx="2"/>
          </p:nvPr>
        </p:nvSpPr>
        <p:spPr>
          <a:xfrm>
            <a:off x="4499992" y="986400"/>
            <a:ext cx="4175700" cy="15840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7" name="Google Shape;157;p26"/>
          <p:cNvSpPr txBox="1">
            <a:spLocks noGrp="1"/>
          </p:cNvSpPr>
          <p:nvPr>
            <p:ph type="body" idx="3"/>
          </p:nvPr>
        </p:nvSpPr>
        <p:spPr>
          <a:xfrm>
            <a:off x="234000" y="2825999"/>
            <a:ext cx="41220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8" name="Google Shape;158;p26"/>
          <p:cNvSpPr txBox="1">
            <a:spLocks noGrp="1"/>
          </p:cNvSpPr>
          <p:nvPr>
            <p:ph type="body" idx="4"/>
          </p:nvPr>
        </p:nvSpPr>
        <p:spPr>
          <a:xfrm>
            <a:off x="4499992" y="2825999"/>
            <a:ext cx="41757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9" name="Google Shape;159;p26"/>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0" name="Google Shape;160;p2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61"/>
        <p:cNvGrpSpPr/>
        <p:nvPr/>
      </p:nvGrpSpPr>
      <p:grpSpPr>
        <a:xfrm>
          <a:off x="0" y="0"/>
          <a:ext cx="0" cy="0"/>
          <a:chOff x="0" y="0"/>
          <a:chExt cx="0" cy="0"/>
        </a:xfrm>
      </p:grpSpPr>
      <p:sp>
        <p:nvSpPr>
          <p:cNvPr id="162" name="Google Shape;162;p2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3" name="Google Shape;163;p27"/>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64" name="Google Shape;164;p27"/>
          <p:cNvSpPr>
            <a:spLocks noGrp="1"/>
          </p:cNvSpPr>
          <p:nvPr>
            <p:ph type="pic" idx="2"/>
          </p:nvPr>
        </p:nvSpPr>
        <p:spPr>
          <a:xfrm>
            <a:off x="4500564" y="1059582"/>
            <a:ext cx="4362600" cy="3672300"/>
          </a:xfrm>
          <a:prstGeom prst="rect">
            <a:avLst/>
          </a:prstGeom>
          <a:noFill/>
          <a:ln>
            <a:noFill/>
          </a:ln>
        </p:spPr>
      </p:sp>
      <p:sp>
        <p:nvSpPr>
          <p:cNvPr id="165" name="Google Shape;165;p2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6" name="Google Shape;166;p2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67" name="Google Shape;167;p27"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28"/>
          <p:cNvSpPr txBox="1">
            <a:spLocks noGrp="1"/>
          </p:cNvSpPr>
          <p:nvPr>
            <p:ph type="body" idx="1"/>
          </p:nvPr>
        </p:nvSpPr>
        <p:spPr>
          <a:xfrm>
            <a:off x="234000" y="1059582"/>
            <a:ext cx="4105200" cy="3528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71" name="Google Shape;171;p28"/>
          <p:cNvSpPr>
            <a:spLocks noGrp="1"/>
          </p:cNvSpPr>
          <p:nvPr>
            <p:ph type="pic" idx="2"/>
          </p:nvPr>
        </p:nvSpPr>
        <p:spPr>
          <a:xfrm>
            <a:off x="4500564" y="1059582"/>
            <a:ext cx="4362600" cy="3508500"/>
          </a:xfrm>
          <a:prstGeom prst="rect">
            <a:avLst/>
          </a:prstGeom>
          <a:noFill/>
          <a:ln>
            <a:noFill/>
          </a:ln>
        </p:spPr>
      </p:sp>
      <p:sp>
        <p:nvSpPr>
          <p:cNvPr id="172" name="Google Shape;172;p2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006EF5"/>
        </a:solidFill>
        <a:effectLst/>
      </p:bgPr>
    </p:bg>
    <p:spTree>
      <p:nvGrpSpPr>
        <p:cNvPr id="1" name="Shape 174"/>
        <p:cNvGrpSpPr/>
        <p:nvPr/>
      </p:nvGrpSpPr>
      <p:grpSpPr>
        <a:xfrm>
          <a:off x="0" y="0"/>
          <a:ext cx="0" cy="0"/>
          <a:chOff x="0" y="0"/>
          <a:chExt cx="0" cy="0"/>
        </a:xfrm>
      </p:grpSpPr>
      <p:pic>
        <p:nvPicPr>
          <p:cNvPr id="175" name="Google Shape;175;p2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176" name="Google Shape;176;p29"/>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7" name="Google Shape;177;p29"/>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178" name="Google Shape;178;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179" name="Google Shape;179;p29"/>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180" name="Google Shape;180;p29"/>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1" name="Google Shape;181;p29"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182" name="Google Shape;182;p29"/>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183"/>
        <p:cNvGrpSpPr/>
        <p:nvPr/>
      </p:nvGrpSpPr>
      <p:grpSpPr>
        <a:xfrm>
          <a:off x="0" y="0"/>
          <a:ext cx="0" cy="0"/>
          <a:chOff x="0" y="0"/>
          <a:chExt cx="0" cy="0"/>
        </a:xfrm>
      </p:grpSpPr>
      <p:sp>
        <p:nvSpPr>
          <p:cNvPr id="184" name="Google Shape;184;p30"/>
          <p:cNvSpPr>
            <a:spLocks noGrp="1"/>
          </p:cNvSpPr>
          <p:nvPr>
            <p:ph type="pic" idx="2"/>
          </p:nvPr>
        </p:nvSpPr>
        <p:spPr>
          <a:xfrm>
            <a:off x="0" y="0"/>
            <a:ext cx="9144000" cy="5143500"/>
          </a:xfrm>
          <a:prstGeom prst="rect">
            <a:avLst/>
          </a:prstGeom>
          <a:solidFill>
            <a:schemeClr val="lt2"/>
          </a:solidFill>
          <a:ln>
            <a:noFill/>
          </a:ln>
        </p:spPr>
      </p:sp>
      <p:sp>
        <p:nvSpPr>
          <p:cNvPr id="185" name="Google Shape;185;p30"/>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6" name="Google Shape;186;p30"/>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chemeClr val="lt1"/>
              </a:buClr>
              <a:buSzPts val="4500"/>
              <a:buFont typeface="Arial"/>
              <a:buNone/>
              <a:defRPr sz="4500" b="1" cap="none">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7" name="Google Shape;187;p30"/>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88" name="Google Shape;188;p30"/>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89" name="Google Shape;189;p3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288833"/>
            <a:ext cx="892439" cy="472467"/>
          </a:xfrm>
          <a:prstGeom prst="rect">
            <a:avLst/>
          </a:prstGeom>
          <a:noFill/>
          <a:ln>
            <a:noFill/>
          </a:ln>
        </p:spPr>
      </p:pic>
      <p:pic>
        <p:nvPicPr>
          <p:cNvPr id="190" name="Google Shape;190;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Title Slide Option 3n blue">
  <p:cSld name="2_Title Slide Option 3n blue">
    <p:bg>
      <p:bgPr>
        <a:solidFill>
          <a:srgbClr val="006EF5"/>
        </a:solidFill>
        <a:effectLst/>
      </p:bgPr>
    </p:bg>
    <p:spTree>
      <p:nvGrpSpPr>
        <p:cNvPr id="1" name="Shape 191"/>
        <p:cNvGrpSpPr/>
        <p:nvPr/>
      </p:nvGrpSpPr>
      <p:grpSpPr>
        <a:xfrm>
          <a:off x="0" y="0"/>
          <a:ext cx="0" cy="0"/>
          <a:chOff x="0" y="0"/>
          <a:chExt cx="0" cy="0"/>
        </a:xfrm>
      </p:grpSpPr>
      <p:pic>
        <p:nvPicPr>
          <p:cNvPr id="192" name="Google Shape;192;p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3"/>
            <a:ext cx="892435" cy="472466"/>
          </a:xfrm>
          <a:prstGeom prst="rect">
            <a:avLst/>
          </a:prstGeom>
          <a:noFill/>
          <a:ln>
            <a:noFill/>
          </a:ln>
        </p:spPr>
      </p:pic>
      <p:sp>
        <p:nvSpPr>
          <p:cNvPr id="193" name="Google Shape;193;p31"/>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31"/>
          <p:cNvSpPr txBox="1">
            <a:spLocks noGrp="1"/>
          </p:cNvSpPr>
          <p:nvPr>
            <p:ph type="ctrTitle"/>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lvl1pPr lvl="0" algn="l" rtl="0">
              <a:lnSpc>
                <a:spcPct val="91111"/>
              </a:lnSpc>
              <a:spcBef>
                <a:spcPts val="0"/>
              </a:spcBef>
              <a:spcAft>
                <a:spcPts val="0"/>
              </a:spcAft>
              <a:buClr>
                <a:srgbClr val="005AC5"/>
              </a:buClr>
              <a:buSzPts val="4500"/>
              <a:buFont typeface="Arial"/>
              <a:buNone/>
              <a:defRPr sz="4500" b="1" cap="none">
                <a:solidFill>
                  <a:srgbClr val="005AC5"/>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31"/>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lvl1pPr lvl="0" algn="l" rtl="0">
              <a:lnSpc>
                <a:spcPct val="118518"/>
              </a:lnSpc>
              <a:spcBef>
                <a:spcPts val="0"/>
              </a:spcBef>
              <a:spcAft>
                <a:spcPts val="0"/>
              </a:spcAft>
              <a:buClr>
                <a:schemeClr val="lt1"/>
              </a:buClr>
              <a:buSzPts val="1350"/>
              <a:buNone/>
              <a:defRPr sz="1350" b="1" cap="none">
                <a:solidFill>
                  <a:schemeClr val="lt1"/>
                </a:solidFil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
        <p:nvSpPr>
          <p:cNvPr id="196" name="Google Shape;196;p31"/>
          <p:cNvSpPr txBox="1">
            <a:spLocks noGrp="1"/>
          </p:cNvSpPr>
          <p:nvPr>
            <p:ph type="body" idx="2"/>
          </p:nvPr>
        </p:nvSpPr>
        <p:spPr>
          <a:xfrm>
            <a:off x="3888720" y="3788064"/>
            <a:ext cx="4805400" cy="348600"/>
          </a:xfrm>
          <a:prstGeom prst="rect">
            <a:avLst/>
          </a:prstGeom>
          <a:noFill/>
          <a:ln>
            <a:noFill/>
          </a:ln>
        </p:spPr>
        <p:txBody>
          <a:bodyPr spcFirstLastPara="1" wrap="square" lIns="108000" tIns="0" rIns="0" bIns="0" anchor="t"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97" name="Google Shape;197;p31"/>
          <p:cNvSpPr txBox="1">
            <a:spLocks noGrp="1"/>
          </p:cNvSpPr>
          <p:nvPr>
            <p:ph type="body" idx="3"/>
          </p:nvPr>
        </p:nvSpPr>
        <p:spPr>
          <a:xfrm>
            <a:off x="3888720" y="3211172"/>
            <a:ext cx="4805400" cy="504000"/>
          </a:xfrm>
          <a:prstGeom prst="rect">
            <a:avLst/>
          </a:prstGeom>
          <a:noFill/>
          <a:ln>
            <a:noFill/>
          </a:ln>
        </p:spPr>
        <p:txBody>
          <a:bodyPr spcFirstLastPara="1" wrap="square" lIns="108000" tIns="108000" rIns="0" bIns="108000" anchor="b" anchorCtr="0">
            <a:noAutofit/>
          </a:bodyPr>
          <a:lstStyle>
            <a:lvl1pPr marL="457200" lvl="0" indent="-228600" algn="l" rtl="0">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rtl="0">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pic>
        <p:nvPicPr>
          <p:cNvPr id="198" name="Google Shape;198;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312420">
            <a:off x="-5629285" y="-2797611"/>
            <a:ext cx="13744820" cy="3638424"/>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000"/>
              <a:buNone/>
              <a:defRPr>
                <a:solidFill>
                  <a:schemeClr val="lt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chemeClr val="accent1"/>
              </a:buClr>
              <a:buSzPts val="1800"/>
              <a:buChar char="●"/>
              <a:defRPr>
                <a:solidFill>
                  <a:schemeClr val="accent1"/>
                </a:solidFill>
              </a:defRPr>
            </a:lvl1pPr>
            <a:lvl2pPr marL="914400" lvl="1" indent="-317500">
              <a:spcBef>
                <a:spcPts val="0"/>
              </a:spcBef>
              <a:spcAft>
                <a:spcPts val="0"/>
              </a:spcAft>
              <a:buClr>
                <a:schemeClr val="accent1"/>
              </a:buClr>
              <a:buSzPts val="1400"/>
              <a:buChar char="○"/>
              <a:defRPr>
                <a:solidFill>
                  <a:schemeClr val="accent1"/>
                </a:solidFill>
              </a:defRPr>
            </a:lvl2pPr>
            <a:lvl3pPr marL="1371600" lvl="2" indent="-317500">
              <a:spcBef>
                <a:spcPts val="0"/>
              </a:spcBef>
              <a:spcAft>
                <a:spcPts val="0"/>
              </a:spcAft>
              <a:buClr>
                <a:schemeClr val="accent1"/>
              </a:buClr>
              <a:buSzPts val="1400"/>
              <a:buChar char="■"/>
              <a:defRPr>
                <a:solidFill>
                  <a:schemeClr val="accent1"/>
                </a:solidFill>
              </a:defRPr>
            </a:lvl3pPr>
            <a:lvl4pPr marL="1828800" lvl="3" indent="-317500">
              <a:spcBef>
                <a:spcPts val="0"/>
              </a:spcBef>
              <a:spcAft>
                <a:spcPts val="0"/>
              </a:spcAft>
              <a:buClr>
                <a:schemeClr val="accent1"/>
              </a:buClr>
              <a:buSzPts val="1400"/>
              <a:buChar char="●"/>
              <a:defRPr>
                <a:solidFill>
                  <a:schemeClr val="accent1"/>
                </a:solidFill>
              </a:defRPr>
            </a:lvl4pPr>
            <a:lvl5pPr marL="2286000" lvl="4" indent="-317500">
              <a:spcBef>
                <a:spcPts val="0"/>
              </a:spcBef>
              <a:spcAft>
                <a:spcPts val="0"/>
              </a:spcAft>
              <a:buClr>
                <a:schemeClr val="accent1"/>
              </a:buClr>
              <a:buSzPts val="1400"/>
              <a:buChar char="○"/>
              <a:defRPr>
                <a:solidFill>
                  <a:schemeClr val="accent1"/>
                </a:solidFill>
              </a:defRPr>
            </a:lvl5pPr>
            <a:lvl6pPr marL="2743200" lvl="5" indent="-317500">
              <a:spcBef>
                <a:spcPts val="0"/>
              </a:spcBef>
              <a:spcAft>
                <a:spcPts val="0"/>
              </a:spcAft>
              <a:buClr>
                <a:schemeClr val="accent1"/>
              </a:buClr>
              <a:buSzPts val="1400"/>
              <a:buChar char="■"/>
              <a:defRPr>
                <a:solidFill>
                  <a:schemeClr val="accent1"/>
                </a:solidFill>
              </a:defRPr>
            </a:lvl6pPr>
            <a:lvl7pPr marL="3200400" lvl="6" indent="-317500">
              <a:spcBef>
                <a:spcPts val="0"/>
              </a:spcBef>
              <a:spcAft>
                <a:spcPts val="0"/>
              </a:spcAft>
              <a:buClr>
                <a:schemeClr val="accent1"/>
              </a:buClr>
              <a:buSzPts val="1400"/>
              <a:buChar char="●"/>
              <a:defRPr>
                <a:solidFill>
                  <a:schemeClr val="accent1"/>
                </a:solidFill>
              </a:defRPr>
            </a:lvl7pPr>
            <a:lvl8pPr marL="3657600" lvl="7" indent="-317500">
              <a:spcBef>
                <a:spcPts val="0"/>
              </a:spcBef>
              <a:spcAft>
                <a:spcPts val="0"/>
              </a:spcAft>
              <a:buClr>
                <a:schemeClr val="accent1"/>
              </a:buClr>
              <a:buSzPts val="1400"/>
              <a:buChar char="○"/>
              <a:defRPr>
                <a:solidFill>
                  <a:schemeClr val="accent1"/>
                </a:solidFill>
              </a:defRPr>
            </a:lvl8pPr>
            <a:lvl9pPr marL="4114800" lvl="8" indent="-317500">
              <a:spcBef>
                <a:spcPts val="0"/>
              </a:spcBef>
              <a:spcAft>
                <a:spcPts val="0"/>
              </a:spcAft>
              <a:buClr>
                <a:schemeClr val="accent1"/>
              </a:buClr>
              <a:buSzPts val="1400"/>
              <a:buChar char="■"/>
              <a:defRPr>
                <a:solidFill>
                  <a:schemeClr val="accent1"/>
                </a:solidFill>
              </a:defRPr>
            </a:lvl9pPr>
          </a:lstStyle>
          <a:p>
            <a:endParaRPr/>
          </a:p>
        </p:txBody>
      </p:sp>
      <p:sp>
        <p:nvSpPr>
          <p:cNvPr id="23" name="Google Shape;23;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24" name="Google Shape;24;p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199"/>
        <p:cNvGrpSpPr/>
        <p:nvPr/>
      </p:nvGrpSpPr>
      <p:grpSpPr>
        <a:xfrm>
          <a:off x="0" y="0"/>
          <a:ext cx="0" cy="0"/>
          <a:chOff x="0" y="0"/>
          <a:chExt cx="0" cy="0"/>
        </a:xfrm>
      </p:grpSpPr>
      <p:sp>
        <p:nvSpPr>
          <p:cNvPr id="200" name="Google Shape;200;p3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1" name="Google Shape;201;p32"/>
          <p:cNvSpPr txBox="1">
            <a:spLocks noGrp="1"/>
          </p:cNvSpPr>
          <p:nvPr>
            <p:ph type="body" idx="1"/>
          </p:nvPr>
        </p:nvSpPr>
        <p:spPr>
          <a:xfrm>
            <a:off x="233363" y="1438717"/>
            <a:ext cx="4122600" cy="32934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1"/>
              </a:buClr>
              <a:buSzPts val="2700"/>
              <a:buNone/>
              <a:defRPr sz="2700" b="1"/>
            </a:lvl1pPr>
            <a:lvl2pPr marL="914400" lvl="1" indent="-228600" algn="l" rtl="0">
              <a:spcBef>
                <a:spcPts val="560"/>
              </a:spcBef>
              <a:spcAft>
                <a:spcPts val="0"/>
              </a:spcAft>
              <a:buClr>
                <a:schemeClr val="dk1"/>
              </a:buClr>
              <a:buSzPts val="2800"/>
              <a:buNone/>
              <a:defRPr/>
            </a:lvl2pPr>
            <a:lvl3pPr marL="1371600" lvl="2" indent="-228600" algn="l" rtl="0">
              <a:spcBef>
                <a:spcPts val="480"/>
              </a:spcBef>
              <a:spcAft>
                <a:spcPts val="0"/>
              </a:spcAft>
              <a:buClr>
                <a:schemeClr val="dk1"/>
              </a:buClr>
              <a:buSzPts val="2400"/>
              <a:buNone/>
              <a:defRPr/>
            </a:lvl3pPr>
            <a:lvl4pPr marL="1828800" lvl="3" indent="-228600" algn="l" rtl="0">
              <a:spcBef>
                <a:spcPts val="400"/>
              </a:spcBef>
              <a:spcAft>
                <a:spcPts val="0"/>
              </a:spcAft>
              <a:buClr>
                <a:schemeClr val="dk1"/>
              </a:buClr>
              <a:buSzPts val="2000"/>
              <a:buNone/>
              <a:defRPr/>
            </a:lvl4pPr>
            <a:lvl5pPr marL="2286000" lvl="4" indent="-228600" algn="l" rtl="0">
              <a:spcBef>
                <a:spcPts val="400"/>
              </a:spcBef>
              <a:spcAft>
                <a:spcPts val="0"/>
              </a:spcAft>
              <a:buClr>
                <a:schemeClr val="dk1"/>
              </a:buClr>
              <a:buSzPts val="20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2" name="Google Shape;202;p32"/>
          <p:cNvSpPr>
            <a:spLocks noGrp="1"/>
          </p:cNvSpPr>
          <p:nvPr>
            <p:ph type="pic" idx="2"/>
          </p:nvPr>
        </p:nvSpPr>
        <p:spPr>
          <a:xfrm>
            <a:off x="4500564" y="1059582"/>
            <a:ext cx="4362600" cy="3672300"/>
          </a:xfrm>
          <a:prstGeom prst="rect">
            <a:avLst/>
          </a:prstGeom>
          <a:noFill/>
          <a:ln>
            <a:noFill/>
          </a:ln>
        </p:spPr>
      </p:sp>
      <p:pic>
        <p:nvPicPr>
          <p:cNvPr id="203" name="Google Shape;203;p32"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059582"/>
            <a:ext cx="4122736" cy="279078"/>
          </a:xfrm>
          <a:prstGeom prst="rect">
            <a:avLst/>
          </a:prstGeom>
          <a:noFill/>
          <a:ln>
            <a:noFill/>
          </a:ln>
        </p:spPr>
      </p:pic>
      <p:sp>
        <p:nvSpPr>
          <p:cNvPr id="204" name="Google Shape;204;p3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5" name="Google Shape;205;p3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8" name="Google Shape;208;p33"/>
          <p:cNvSpPr txBox="1">
            <a:spLocks noGrp="1"/>
          </p:cNvSpPr>
          <p:nvPr>
            <p:ph type="body" idx="1"/>
          </p:nvPr>
        </p:nvSpPr>
        <p:spPr>
          <a:xfrm>
            <a:off x="234000" y="987425"/>
            <a:ext cx="41220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09" name="Google Shape;209;p33"/>
          <p:cNvSpPr txBox="1">
            <a:spLocks noGrp="1"/>
          </p:cNvSpPr>
          <p:nvPr>
            <p:ph type="body" idx="2"/>
          </p:nvPr>
        </p:nvSpPr>
        <p:spPr>
          <a:xfrm>
            <a:off x="4500563" y="987425"/>
            <a:ext cx="4210500" cy="36003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0" name="Google Shape;210;p3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1" name="Google Shape;211;p3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212"/>
        <p:cNvGrpSpPr/>
        <p:nvPr/>
      </p:nvGrpSpPr>
      <p:grpSpPr>
        <a:xfrm>
          <a:off x="0" y="0"/>
          <a:ext cx="0" cy="0"/>
          <a:chOff x="0" y="0"/>
          <a:chExt cx="0" cy="0"/>
        </a:xfrm>
      </p:grpSpPr>
      <p:sp>
        <p:nvSpPr>
          <p:cNvPr id="213" name="Google Shape;213;p34"/>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lvl1pPr lvl="0" algn="l" rtl="0">
              <a:lnSpc>
                <a:spcPct val="100000"/>
              </a:lnSpc>
              <a:spcBef>
                <a:spcPts val="0"/>
              </a:spcBef>
              <a:spcAft>
                <a:spcPts val="0"/>
              </a:spcAft>
              <a:buClr>
                <a:schemeClr val="dk1"/>
              </a:buClr>
              <a:buSzPts val="2000"/>
              <a:buFont typeface="Arial"/>
              <a:buNone/>
              <a:defRPr sz="2000" b="1"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4" name="Google Shape;214;p34"/>
          <p:cNvSpPr txBox="1">
            <a:spLocks noGrp="1"/>
          </p:cNvSpPr>
          <p:nvPr>
            <p:ph type="body" idx="1"/>
          </p:nvPr>
        </p:nvSpPr>
        <p:spPr>
          <a:xfrm>
            <a:off x="251520" y="2825999"/>
            <a:ext cx="25203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5" name="Google Shape;215;p34"/>
          <p:cNvSpPr txBox="1">
            <a:spLocks noGrp="1"/>
          </p:cNvSpPr>
          <p:nvPr>
            <p:ph type="body" idx="2"/>
          </p:nvPr>
        </p:nvSpPr>
        <p:spPr>
          <a:xfrm>
            <a:off x="3304304" y="2825999"/>
            <a:ext cx="25128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6" name="Google Shape;216;p34"/>
          <p:cNvSpPr txBox="1">
            <a:spLocks noGrp="1"/>
          </p:cNvSpPr>
          <p:nvPr>
            <p:ph type="body" idx="3"/>
          </p:nvPr>
        </p:nvSpPr>
        <p:spPr>
          <a:xfrm>
            <a:off x="6349607" y="2825999"/>
            <a:ext cx="2513400" cy="1761900"/>
          </a:xfrm>
          <a:prstGeom prst="rect">
            <a:avLst/>
          </a:prstGeom>
          <a:noFill/>
          <a:ln>
            <a:noFill/>
          </a:ln>
        </p:spPr>
        <p:txBody>
          <a:bodyPr spcFirstLastPara="1" wrap="square" lIns="0" tIns="0" rIns="0" bIns="0" anchor="t" anchorCtr="0">
            <a:noAutofit/>
          </a:bodyPr>
          <a:lstStyle>
            <a:lvl1pPr marL="457200" lvl="0" indent="-228600" algn="l" rtl="0">
              <a:lnSpc>
                <a:spcPct val="118518"/>
              </a:lnSpc>
              <a:spcBef>
                <a:spcPts val="270"/>
              </a:spcBef>
              <a:spcAft>
                <a:spcPts val="0"/>
              </a:spcAft>
              <a:buClr>
                <a:schemeClr val="dk1"/>
              </a:buClr>
              <a:buSzPts val="1350"/>
              <a:buNone/>
              <a:defRPr sz="1350" b="1"/>
            </a:lvl1pPr>
            <a:lvl2pPr marL="914400" lvl="1" indent="-228600" algn="l" rtl="0">
              <a:lnSpc>
                <a:spcPct val="118518"/>
              </a:lnSpc>
              <a:spcBef>
                <a:spcPts val="270"/>
              </a:spcBef>
              <a:spcAft>
                <a:spcPts val="0"/>
              </a:spcAft>
              <a:buClr>
                <a:schemeClr val="dk1"/>
              </a:buClr>
              <a:buSzPts val="1350"/>
              <a:buFont typeface="Calibri"/>
              <a:buNone/>
              <a:defRPr sz="1350"/>
            </a:lvl2pPr>
            <a:lvl3pPr marL="1371600" lvl="2" indent="-314325" algn="l" rtl="0">
              <a:lnSpc>
                <a:spcPct val="118518"/>
              </a:lnSpc>
              <a:spcBef>
                <a:spcPts val="270"/>
              </a:spcBef>
              <a:spcAft>
                <a:spcPts val="0"/>
              </a:spcAft>
              <a:buClr>
                <a:schemeClr val="dk1"/>
              </a:buClr>
              <a:buSzPts val="1350"/>
              <a:buFont typeface="Calibri"/>
              <a:buChar char="–"/>
              <a:defRPr sz="1350"/>
            </a:lvl3pPr>
            <a:lvl4pPr marL="1828800" lvl="3" indent="-314325" algn="l" rtl="0">
              <a:lnSpc>
                <a:spcPct val="118518"/>
              </a:lnSpc>
              <a:spcBef>
                <a:spcPts val="270"/>
              </a:spcBef>
              <a:spcAft>
                <a:spcPts val="0"/>
              </a:spcAft>
              <a:buClr>
                <a:schemeClr val="dk1"/>
              </a:buClr>
              <a:buSzPts val="1350"/>
              <a:buFont typeface="Calibri"/>
              <a:buChar char="–"/>
              <a:defRPr sz="1350"/>
            </a:lvl4pPr>
            <a:lvl5pPr marL="2286000" lvl="4" indent="-314325" algn="l" rtl="0">
              <a:lnSpc>
                <a:spcPct val="118518"/>
              </a:lnSpc>
              <a:spcBef>
                <a:spcPts val="270"/>
              </a:spcBef>
              <a:spcAft>
                <a:spcPts val="0"/>
              </a:spcAft>
              <a:buClr>
                <a:schemeClr val="dk1"/>
              </a:buClr>
              <a:buSzPts val="1350"/>
              <a:buFont typeface="Calibri"/>
              <a:buChar char="–"/>
              <a:defRPr sz="1350"/>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217" name="Google Shape;217;p34"/>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18" name="Google Shape;218;p34"/>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006EF5"/>
        </a:solidFill>
        <a:effectLst/>
      </p:bgPr>
    </p:bg>
    <p:spTree>
      <p:nvGrpSpPr>
        <p:cNvPr id="1" name="Shape 219"/>
        <p:cNvGrpSpPr/>
        <p:nvPr/>
      </p:nvGrpSpPr>
      <p:grpSpPr>
        <a:xfrm>
          <a:off x="0" y="0"/>
          <a:ext cx="0" cy="0"/>
          <a:chOff x="0" y="0"/>
          <a:chExt cx="0" cy="0"/>
        </a:xfrm>
      </p:grpSpPr>
      <p:pic>
        <p:nvPicPr>
          <p:cNvPr id="220" name="Google Shape;220;p3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288832"/>
            <a:ext cx="892435" cy="472465"/>
          </a:xfrm>
          <a:prstGeom prst="rect">
            <a:avLst/>
          </a:prstGeom>
          <a:noFill/>
          <a:ln>
            <a:noFill/>
          </a:ln>
        </p:spPr>
      </p:pic>
      <p:sp>
        <p:nvSpPr>
          <p:cNvPr id="221" name="Google Shape;221;p35"/>
          <p:cNvSpPr/>
          <p:nvPr/>
        </p:nvSpPr>
        <p:spPr>
          <a:xfrm>
            <a:off x="3888720" y="2928146"/>
            <a:ext cx="4967400" cy="12579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2" name="Google Shape;222;p35"/>
          <p:cNvSpPr txBox="1"/>
          <p:nvPr/>
        </p:nvSpPr>
        <p:spPr>
          <a:xfrm>
            <a:off x="3888720" y="1531346"/>
            <a:ext cx="4967400" cy="1242000"/>
          </a:xfrm>
          <a:prstGeom prst="rect">
            <a:avLst/>
          </a:prstGeom>
          <a:solidFill>
            <a:schemeClr val="lt1"/>
          </a:solidFill>
          <a:ln>
            <a:noFill/>
          </a:ln>
        </p:spPr>
        <p:txBody>
          <a:bodyPr spcFirstLastPara="1" wrap="square" lIns="108000" tIns="136800" rIns="0" bIns="0" anchor="ctr" anchorCtr="0">
            <a:noAutofit/>
          </a:bodyPr>
          <a:lstStyle/>
          <a:p>
            <a:pPr marL="0" marR="0" lvl="0" indent="0" algn="l" rtl="0">
              <a:lnSpc>
                <a:spcPct val="91111"/>
              </a:lnSpc>
              <a:spcBef>
                <a:spcPts val="0"/>
              </a:spcBef>
              <a:spcAft>
                <a:spcPts val="0"/>
              </a:spcAft>
              <a:buClr>
                <a:srgbClr val="005AC5"/>
              </a:buClr>
              <a:buSzPts val="4500"/>
              <a:buFont typeface="Arial"/>
              <a:buNone/>
            </a:pPr>
            <a:endParaRPr sz="4500" b="1" cap="none">
              <a:solidFill>
                <a:srgbClr val="005AC5"/>
              </a:solidFill>
              <a:latin typeface="Arial"/>
              <a:ea typeface="Arial"/>
              <a:cs typeface="Arial"/>
              <a:sym typeface="Arial"/>
            </a:endParaRPr>
          </a:p>
        </p:txBody>
      </p:sp>
      <p:pic>
        <p:nvPicPr>
          <p:cNvPr id="223" name="Google Shape;223;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88717" y="4338107"/>
            <a:ext cx="4967280" cy="538236"/>
          </a:xfrm>
          <a:prstGeom prst="rect">
            <a:avLst/>
          </a:prstGeom>
          <a:noFill/>
          <a:ln>
            <a:noFill/>
          </a:ln>
        </p:spPr>
      </p:pic>
      <p:sp>
        <p:nvSpPr>
          <p:cNvPr id="224" name="Google Shape;224;p35"/>
          <p:cNvSpPr/>
          <p:nvPr/>
        </p:nvSpPr>
        <p:spPr>
          <a:xfrm>
            <a:off x="3897992" y="3000327"/>
            <a:ext cx="4661400" cy="1083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2272"/>
              </a:lnSpc>
              <a:spcBef>
                <a:spcPts val="0"/>
              </a:spcBef>
              <a:spcAft>
                <a:spcPts val="0"/>
              </a:spcAft>
              <a:buNone/>
            </a:pPr>
            <a:r>
              <a:rPr lang="en-GB" sz="4400" b="1">
                <a:solidFill>
                  <a:schemeClr val="lt1"/>
                </a:solidFill>
                <a:latin typeface="Arial"/>
                <a:ea typeface="Arial"/>
                <a:cs typeface="Arial"/>
                <a:sym typeface="Arial"/>
              </a:rPr>
              <a:t>Thank you</a:t>
            </a:r>
            <a:endParaRPr sz="4400" b="1">
              <a:solidFill>
                <a:schemeClr val="lt1"/>
              </a:solidFill>
              <a:latin typeface="Arial"/>
              <a:ea typeface="Arial"/>
              <a:cs typeface="Arial"/>
              <a:sym typeface="Arial"/>
            </a:endParaRPr>
          </a:p>
          <a:p>
            <a:pPr marL="0" marR="0" lvl="0" indent="0" algn="l" rtl="0">
              <a:lnSpc>
                <a:spcPct val="140625"/>
              </a:lnSpc>
              <a:spcBef>
                <a:spcPts val="0"/>
              </a:spcBef>
              <a:spcAft>
                <a:spcPts val="0"/>
              </a:spcAft>
              <a:buNone/>
            </a:pPr>
            <a:r>
              <a:rPr lang="en-GB" sz="3200" b="0">
                <a:solidFill>
                  <a:schemeClr val="lt1"/>
                </a:solidFill>
                <a:latin typeface="Arial"/>
                <a:ea typeface="Arial"/>
                <a:cs typeface="Arial"/>
                <a:sym typeface="Arial"/>
              </a:rPr>
              <a:t>Any Questions?</a:t>
            </a:r>
            <a:endParaRPr sz="3200" b="0">
              <a:solidFill>
                <a:schemeClr val="lt1"/>
              </a:solidFill>
              <a:latin typeface="Arial"/>
              <a:ea typeface="Arial"/>
              <a:cs typeface="Arial"/>
              <a:sym typeface="Arial"/>
            </a:endParaRPr>
          </a:p>
        </p:txBody>
      </p:sp>
      <p:sp>
        <p:nvSpPr>
          <p:cNvPr id="225" name="Google Shape;225;p35"/>
          <p:cNvSpPr txBox="1">
            <a:spLocks noGrp="1"/>
          </p:cNvSpPr>
          <p:nvPr>
            <p:ph type="ctrTitle"/>
          </p:nvPr>
        </p:nvSpPr>
        <p:spPr>
          <a:xfrm>
            <a:off x="3897992" y="1530640"/>
            <a:ext cx="4931700" cy="326100"/>
          </a:xfrm>
          <a:prstGeom prst="rect">
            <a:avLst/>
          </a:prstGeom>
          <a:solidFill>
            <a:schemeClr val="lt1"/>
          </a:solidFill>
          <a:ln>
            <a:noFill/>
          </a:ln>
        </p:spPr>
        <p:txBody>
          <a:bodyPr spcFirstLastPara="1" wrap="square" lIns="144000" tIns="126000" rIns="0" bIns="36000" anchor="t" anchorCtr="0">
            <a:noAutofit/>
          </a:bodyPr>
          <a:lstStyle>
            <a:lvl1pPr lvl="0" algn="l" rtl="0">
              <a:lnSpc>
                <a:spcPct val="118750"/>
              </a:lnSpc>
              <a:spcBef>
                <a:spcPts val="0"/>
              </a:spcBef>
              <a:spcAft>
                <a:spcPts val="0"/>
              </a:spcAft>
              <a:buClr>
                <a:schemeClr val="dk1"/>
              </a:buClr>
              <a:buSzPts val="1600"/>
              <a:buFont typeface="Arial"/>
              <a:buNone/>
              <a:defRPr sz="1600" b="1" cap="none">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6" name="Google Shape;226;p35" descr="www.ETFOUNDATION.CO.UK&#10;"/>
          <p:cNvSpPr txBox="1"/>
          <p:nvPr/>
        </p:nvSpPr>
        <p:spPr>
          <a:xfrm>
            <a:off x="3897992" y="2308096"/>
            <a:ext cx="4850400" cy="4659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spcBef>
                <a:spcPts val="0"/>
              </a:spcBef>
              <a:spcAft>
                <a:spcPts val="0"/>
              </a:spcAft>
              <a:buNone/>
            </a:pPr>
            <a:r>
              <a:rPr lang="en-GB" sz="160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ETFOUNDATION.CO.UK</a:t>
            </a:r>
            <a:endParaRPr sz="1600">
              <a:solidFill>
                <a:schemeClr val="dk1"/>
              </a:solidFill>
              <a:latin typeface="Arial"/>
              <a:ea typeface="Arial"/>
              <a:cs typeface="Arial"/>
              <a:sym typeface="Arial"/>
            </a:endParaRPr>
          </a:p>
        </p:txBody>
      </p:sp>
      <p:sp>
        <p:nvSpPr>
          <p:cNvPr id="227" name="Google Shape;227;p35"/>
          <p:cNvSpPr txBox="1">
            <a:spLocks noGrp="1"/>
          </p:cNvSpPr>
          <p:nvPr>
            <p:ph type="subTitle" idx="1"/>
          </p:nvPr>
        </p:nvSpPr>
        <p:spPr>
          <a:xfrm>
            <a:off x="3897992" y="1999234"/>
            <a:ext cx="3218700" cy="269100"/>
          </a:xfrm>
          <a:prstGeom prst="rect">
            <a:avLst/>
          </a:prstGeom>
          <a:noFill/>
          <a:ln>
            <a:noFill/>
          </a:ln>
        </p:spPr>
        <p:txBody>
          <a:bodyPr spcFirstLastPara="1" wrap="square" lIns="144000" tIns="0" rIns="0" bIns="0" anchor="t" anchorCtr="0">
            <a:normAutofit/>
          </a:bodyPr>
          <a:lstStyle>
            <a:lvl1pPr lvl="0" algn="l" rtl="0">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rtl="0">
              <a:spcBef>
                <a:spcPts val="560"/>
              </a:spcBef>
              <a:spcAft>
                <a:spcPts val="0"/>
              </a:spcAft>
              <a:buClr>
                <a:srgbClr val="888888"/>
              </a:buClr>
              <a:buSzPts val="2800"/>
              <a:buNone/>
              <a:defRPr>
                <a:solidFill>
                  <a:srgbClr val="888888"/>
                </a:solidFill>
              </a:defRPr>
            </a:lvl2pPr>
            <a:lvl3pPr lvl="2" algn="ctr" rtl="0">
              <a:spcBef>
                <a:spcPts val="480"/>
              </a:spcBef>
              <a:spcAft>
                <a:spcPts val="0"/>
              </a:spcAft>
              <a:buClr>
                <a:srgbClr val="888888"/>
              </a:buClr>
              <a:buSzPts val="2400"/>
              <a:buNone/>
              <a:defRPr>
                <a:solidFill>
                  <a:srgbClr val="888888"/>
                </a:solidFill>
              </a:defRPr>
            </a:lvl3pPr>
            <a:lvl4pPr lvl="3" algn="ctr" rtl="0">
              <a:spcBef>
                <a:spcPts val="400"/>
              </a:spcBef>
              <a:spcAft>
                <a:spcPts val="0"/>
              </a:spcAft>
              <a:buClr>
                <a:srgbClr val="888888"/>
              </a:buClr>
              <a:buSzPts val="2000"/>
              <a:buNone/>
              <a:defRPr>
                <a:solidFill>
                  <a:srgbClr val="888888"/>
                </a:solidFill>
              </a:defRPr>
            </a:lvl4pPr>
            <a:lvl5pPr lvl="4" algn="ctr" rtl="0">
              <a:spcBef>
                <a:spcPts val="400"/>
              </a:spcBef>
              <a:spcAft>
                <a:spcPts val="0"/>
              </a:spcAft>
              <a:buClr>
                <a:srgbClr val="888888"/>
              </a:buClr>
              <a:buSzPts val="2000"/>
              <a:buNone/>
              <a:defRPr>
                <a:solidFill>
                  <a:srgbClr val="888888"/>
                </a:solidFill>
              </a:defRPr>
            </a:lvl5pPr>
            <a:lvl6pPr lvl="5" algn="ctr" rtl="0">
              <a:spcBef>
                <a:spcPts val="400"/>
              </a:spcBef>
              <a:spcAft>
                <a:spcPts val="0"/>
              </a:spcAft>
              <a:buClr>
                <a:srgbClr val="888888"/>
              </a:buClr>
              <a:buSzPts val="2000"/>
              <a:buNone/>
              <a:defRPr>
                <a:solidFill>
                  <a:srgbClr val="888888"/>
                </a:solidFill>
              </a:defRPr>
            </a:lvl6pPr>
            <a:lvl7pPr lvl="6" algn="ctr" rtl="0">
              <a:spcBef>
                <a:spcPts val="400"/>
              </a:spcBef>
              <a:spcAft>
                <a:spcPts val="0"/>
              </a:spcAft>
              <a:buClr>
                <a:srgbClr val="888888"/>
              </a:buClr>
              <a:buSzPts val="2000"/>
              <a:buNone/>
              <a:defRPr>
                <a:solidFill>
                  <a:srgbClr val="888888"/>
                </a:solidFill>
              </a:defRPr>
            </a:lvl7pPr>
            <a:lvl8pPr lvl="7" algn="ctr" rtl="0">
              <a:spcBef>
                <a:spcPts val="400"/>
              </a:spcBef>
              <a:spcAft>
                <a:spcPts val="0"/>
              </a:spcAft>
              <a:buClr>
                <a:srgbClr val="888888"/>
              </a:buClr>
              <a:buSzPts val="2000"/>
              <a:buNone/>
              <a:defRPr>
                <a:solidFill>
                  <a:srgbClr val="888888"/>
                </a:solidFill>
              </a:defRPr>
            </a:lvl8pPr>
            <a:lvl9pPr lvl="8" algn="ctr" rtl="0">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0" name="Google Shape;30;p5"/>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4" name="Google Shape;34;p6"/>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pic>
        <p:nvPicPr>
          <p:cNvPr id="39" name="Google Shape;39;p7"/>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8067000" y="109875"/>
            <a:ext cx="979699" cy="5442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2" name="Google Shape;42;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 name="Google Shape;45;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7" name="Google Shape;47;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8" name="Google Shape;48;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9" name="Google Shape;49;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52" name="Google Shape;52;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52094" y="205979"/>
            <a:ext cx="8423700" cy="857400"/>
          </a:xfrm>
          <a:prstGeom prst="rect">
            <a:avLst/>
          </a:prstGeom>
          <a:noFill/>
          <a:ln>
            <a:noFill/>
          </a:ln>
        </p:spPr>
        <p:txBody>
          <a:bodyPr spcFirstLastPara="1" wrap="square" lIns="0" tIns="0" rIns="0" bIns="0" anchor="ctr" anchorCtr="0">
            <a:normAutofit/>
          </a:bodyPr>
          <a:lstStyle>
            <a:lvl1pPr marR="0" lvl="0" algn="l"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2" name="Google Shape;62;p13"/>
          <p:cNvSpPr txBox="1">
            <a:spLocks noGrp="1"/>
          </p:cNvSpPr>
          <p:nvPr>
            <p:ph type="body" idx="1"/>
          </p:nvPr>
        </p:nvSpPr>
        <p:spPr>
          <a:xfrm>
            <a:off x="252094" y="1200151"/>
            <a:ext cx="8423700" cy="3394500"/>
          </a:xfrm>
          <a:prstGeom prst="rect">
            <a:avLst/>
          </a:prstGeom>
          <a:noFill/>
          <a:ln>
            <a:noFill/>
          </a:ln>
        </p:spPr>
        <p:txBody>
          <a:bodyPr spcFirstLastPara="1" wrap="square" lIns="0" tIns="0" rIns="0" bIns="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1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700" b="1"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700" b="1" i="0" u="none" strike="noStrike" cap="none">
                <a:solidFill>
                  <a:schemeClr val="dk1"/>
                </a:solidFill>
                <a:latin typeface="Arial"/>
                <a:ea typeface="Arial"/>
                <a:cs typeface="Arial"/>
                <a:sym typeface="Arial"/>
              </a:defRPr>
            </a:lvl1pPr>
            <a:lvl2pPr marL="0" marR="0" lvl="1" indent="0" algn="r" rtl="0">
              <a:spcBef>
                <a:spcPts val="0"/>
              </a:spcBef>
              <a:buNone/>
              <a:defRPr sz="700" b="1" i="0" u="none" strike="noStrike" cap="none">
                <a:solidFill>
                  <a:schemeClr val="dk1"/>
                </a:solidFill>
                <a:latin typeface="Arial"/>
                <a:ea typeface="Arial"/>
                <a:cs typeface="Arial"/>
                <a:sym typeface="Arial"/>
              </a:defRPr>
            </a:lvl2pPr>
            <a:lvl3pPr marL="0" marR="0" lvl="2" indent="0" algn="r" rtl="0">
              <a:spcBef>
                <a:spcPts val="0"/>
              </a:spcBef>
              <a:buNone/>
              <a:defRPr sz="700" b="1" i="0" u="none" strike="noStrike" cap="none">
                <a:solidFill>
                  <a:schemeClr val="dk1"/>
                </a:solidFill>
                <a:latin typeface="Arial"/>
                <a:ea typeface="Arial"/>
                <a:cs typeface="Arial"/>
                <a:sym typeface="Arial"/>
              </a:defRPr>
            </a:lvl3pPr>
            <a:lvl4pPr marL="0" marR="0" lvl="3" indent="0" algn="r" rtl="0">
              <a:spcBef>
                <a:spcPts val="0"/>
              </a:spcBef>
              <a:buNone/>
              <a:defRPr sz="700" b="1" i="0" u="none" strike="noStrike" cap="none">
                <a:solidFill>
                  <a:schemeClr val="dk1"/>
                </a:solidFill>
                <a:latin typeface="Arial"/>
                <a:ea typeface="Arial"/>
                <a:cs typeface="Arial"/>
                <a:sym typeface="Arial"/>
              </a:defRPr>
            </a:lvl4pPr>
            <a:lvl5pPr marL="0" marR="0" lvl="4" indent="0" algn="r" rtl="0">
              <a:spcBef>
                <a:spcPts val="0"/>
              </a:spcBef>
              <a:buNone/>
              <a:defRPr sz="700" b="1" i="0" u="none" strike="noStrike" cap="none">
                <a:solidFill>
                  <a:schemeClr val="dk1"/>
                </a:solidFill>
                <a:latin typeface="Arial"/>
                <a:ea typeface="Arial"/>
                <a:cs typeface="Arial"/>
                <a:sym typeface="Arial"/>
              </a:defRPr>
            </a:lvl5pPr>
            <a:lvl6pPr marL="0" marR="0" lvl="5" indent="0" algn="r" rtl="0">
              <a:spcBef>
                <a:spcPts val="0"/>
              </a:spcBef>
              <a:buNone/>
              <a:defRPr sz="700" b="1" i="0" u="none" strike="noStrike" cap="none">
                <a:solidFill>
                  <a:schemeClr val="dk1"/>
                </a:solidFill>
                <a:latin typeface="Arial"/>
                <a:ea typeface="Arial"/>
                <a:cs typeface="Arial"/>
                <a:sym typeface="Arial"/>
              </a:defRPr>
            </a:lvl6pPr>
            <a:lvl7pPr marL="0" marR="0" lvl="6" indent="0" algn="r" rtl="0">
              <a:spcBef>
                <a:spcPts val="0"/>
              </a:spcBef>
              <a:buNone/>
              <a:defRPr sz="700" b="1" i="0" u="none" strike="noStrike" cap="none">
                <a:solidFill>
                  <a:schemeClr val="dk1"/>
                </a:solidFill>
                <a:latin typeface="Arial"/>
                <a:ea typeface="Arial"/>
                <a:cs typeface="Arial"/>
                <a:sym typeface="Arial"/>
              </a:defRPr>
            </a:lvl7pPr>
            <a:lvl8pPr marL="0" marR="0" lvl="7" indent="0" algn="r" rtl="0">
              <a:spcBef>
                <a:spcPts val="0"/>
              </a:spcBef>
              <a:buNone/>
              <a:defRPr sz="700" b="1" i="0" u="none" strike="noStrike" cap="none">
                <a:solidFill>
                  <a:schemeClr val="dk1"/>
                </a:solidFill>
                <a:latin typeface="Arial"/>
                <a:ea typeface="Arial"/>
                <a:cs typeface="Arial"/>
                <a:sym typeface="Arial"/>
              </a:defRPr>
            </a:lvl8pPr>
            <a:lvl9pPr marL="0" marR="0" lvl="8" indent="0" algn="r" rtl="0">
              <a:spcBef>
                <a:spcPts val="0"/>
              </a:spcBef>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oodle.port.ac.uk/mod/glossary/showentry.php?eid=4493&amp;displayformat=dictionary"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rive.google.com/file/d/1Ilhwfk0g-T3ew7ZMe6lsuvu7Tti_i5Un/view"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7.jpeg"/><Relationship Id="rId5" Type="http://schemas.openxmlformats.org/officeDocument/2006/relationships/hyperlink" Target="http://drive.google.com/file/d/1uQGET9eBZfsM99rncZRFP0IVvDdTomZA/view" TargetMode="Externa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uvac.ac.uk/registrat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pdp.etfoundation.co.uk/programmes/awd/resourcesnotavailable?rids=172,173,167,166,168,169,170,171&amp;_gl=1*cl2nb7*_ga*MTQ1NzgzMzcxNC4xNjg4NjM0NDgz*_ga_6F0PEMWK3W*MTY4ODk3ODY3NS4xLjEuMTY4ODk3ODcyMi4xMy4wLjA." TargetMode="External"/><Relationship Id="rId5" Type="http://schemas.openxmlformats.org/officeDocument/2006/relationships/hyperlink" Target="https://www.et-foundation.co.uk/professional-development/apprenticeships/" TargetMode="External"/><Relationship Id="rId4" Type="http://schemas.openxmlformats.org/officeDocument/2006/relationships/hyperlink" Target="https://uvac.ac.uk/apprenticeship-workforce-development-program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ctrTitle"/>
          </p:nvPr>
        </p:nvSpPr>
        <p:spPr>
          <a:xfrm>
            <a:off x="3888720" y="1531346"/>
            <a:ext cx="4967400" cy="1242000"/>
          </a:xfrm>
          <a:prstGeom prst="rect">
            <a:avLst/>
          </a:prstGeom>
          <a:solidFill>
            <a:srgbClr val="006EF5"/>
          </a:solidFill>
          <a:ln>
            <a:noFill/>
          </a:ln>
        </p:spPr>
        <p:txBody>
          <a:bodyPr spcFirstLastPara="1" wrap="square" lIns="108000" tIns="136800" rIns="0" bIns="0" anchor="ctr" anchorCtr="0">
            <a:noAutofit/>
          </a:bodyPr>
          <a:lstStyle/>
          <a:p>
            <a:pPr marL="0" lvl="0" indent="0" algn="l" rtl="0">
              <a:lnSpc>
                <a:spcPct val="91111"/>
              </a:lnSpc>
              <a:spcBef>
                <a:spcPts val="0"/>
              </a:spcBef>
              <a:spcAft>
                <a:spcPts val="0"/>
              </a:spcAft>
              <a:buClr>
                <a:schemeClr val="lt1"/>
              </a:buClr>
              <a:buSzPts val="4500"/>
              <a:buFont typeface="Arial"/>
              <a:buNone/>
            </a:pPr>
            <a:r>
              <a:rPr lang="en-GB" sz="2400" dirty="0"/>
              <a:t>APPRENTICESHIP WORKFORCE DEVELOPMENT</a:t>
            </a:r>
            <a:endParaRPr sz="4800" dirty="0"/>
          </a:p>
        </p:txBody>
      </p:sp>
      <p:sp>
        <p:nvSpPr>
          <p:cNvPr id="233" name="Google Shape;233;p36"/>
          <p:cNvSpPr txBox="1">
            <a:spLocks noGrp="1"/>
          </p:cNvSpPr>
          <p:nvPr>
            <p:ph type="subTitle" idx="1"/>
          </p:nvPr>
        </p:nvSpPr>
        <p:spPr>
          <a:xfrm>
            <a:off x="3888720" y="2939566"/>
            <a:ext cx="4805400" cy="321900"/>
          </a:xfrm>
          <a:prstGeom prst="rect">
            <a:avLst/>
          </a:prstGeom>
          <a:solidFill>
            <a:schemeClr val="dk1"/>
          </a:solidFill>
          <a:ln>
            <a:noFill/>
          </a:ln>
        </p:spPr>
        <p:txBody>
          <a:bodyPr spcFirstLastPara="1" wrap="square" lIns="108000" tIns="108000" rIns="0" bIns="108000" anchor="t" anchorCtr="0">
            <a:noAutofit/>
          </a:bodyPr>
          <a:lstStyle/>
          <a:p>
            <a:pPr marL="0" indent="0"/>
            <a:r>
              <a:rPr kumimoji="0" lang="en-GB" sz="1400" b="1" i="0" u="none" strike="noStrike" kern="0" cap="none" spc="0" normalizeH="0" baseline="0" noProof="0" dirty="0">
                <a:ln>
                  <a:noFill/>
                </a:ln>
                <a:solidFill>
                  <a:srgbClr val="FFFFFF"/>
                </a:solidFill>
                <a:effectLst/>
                <a:uLnTx/>
                <a:uFillTx/>
                <a:latin typeface="Arial"/>
                <a:cs typeface="Arial"/>
                <a:sym typeface="Arial"/>
              </a:rPr>
              <a:t>CPD to </a:t>
            </a:r>
            <a:r>
              <a:rPr kumimoji="0" lang="en-US" sz="1400" b="1" i="0" u="none" strike="noStrike" kern="0" cap="none" spc="0" normalizeH="0" baseline="0" noProof="0" dirty="0">
                <a:ln>
                  <a:noFill/>
                </a:ln>
                <a:solidFill>
                  <a:srgbClr val="FFFFFF"/>
                </a:solidFill>
                <a:effectLst/>
                <a:uLnTx/>
                <a:uFillTx/>
                <a:latin typeface="Arial"/>
                <a:cs typeface="Arial"/>
                <a:sym typeface="Arial"/>
              </a:rPr>
              <a:t>Support Academic Colleagues with Apprenticeship Requirements </a:t>
            </a:r>
          </a:p>
          <a:p>
            <a:pPr marL="0" indent="0"/>
            <a:r>
              <a:rPr lang="en-GB" dirty="0"/>
              <a:t>SESSION 2 - Knowledge, Skills and Behaviours</a:t>
            </a:r>
          </a:p>
        </p:txBody>
      </p:sp>
      <p:sp>
        <p:nvSpPr>
          <p:cNvPr id="234" name="Google Shape;234;p36"/>
          <p:cNvSpPr txBox="1">
            <a:spLocks noGrp="1"/>
          </p:cNvSpPr>
          <p:nvPr>
            <p:ph type="body" idx="3"/>
          </p:nvPr>
        </p:nvSpPr>
        <p:spPr>
          <a:xfrm>
            <a:off x="3888725" y="3632500"/>
            <a:ext cx="4805400" cy="532800"/>
          </a:xfrm>
          <a:prstGeom prst="rect">
            <a:avLst/>
          </a:prstGeom>
          <a:noFill/>
          <a:ln>
            <a:noFill/>
          </a:ln>
        </p:spPr>
        <p:txBody>
          <a:bodyPr spcFirstLastPara="1" wrap="square" lIns="108000" tIns="108000" rIns="0" bIns="108000" anchor="b" anchorCtr="0">
            <a:noAutofit/>
          </a:bodyPr>
          <a:lstStyle/>
          <a:p>
            <a:pPr marL="0" lvl="0" indent="0" algn="l" rtl="0">
              <a:lnSpc>
                <a:spcPct val="118518"/>
              </a:lnSpc>
              <a:spcBef>
                <a:spcPts val="0"/>
              </a:spcBef>
              <a:spcAft>
                <a:spcPts val="0"/>
              </a:spcAft>
              <a:buClr>
                <a:schemeClr val="lt1"/>
              </a:buClr>
              <a:buSzPts val="1350"/>
              <a:buFont typeface="Arial"/>
              <a:buNone/>
            </a:pPr>
            <a:r>
              <a:rPr lang="en-GB" dirty="0"/>
              <a:t>By University of Portsmouth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5"/>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2"/>
              </a:buClr>
              <a:buSzPct val="38596"/>
              <a:buFont typeface="Arial"/>
              <a:buNone/>
            </a:pPr>
            <a:r>
              <a:rPr lang="en-GB" sz="2850">
                <a:highlight>
                  <a:schemeClr val="dk1"/>
                </a:highlight>
                <a:latin typeface="Arial"/>
                <a:ea typeface="Arial"/>
                <a:cs typeface="Arial"/>
                <a:sym typeface="Arial"/>
              </a:rPr>
              <a:t>Putting KSBs into Learning Outcomes</a:t>
            </a:r>
            <a:endParaRPr sz="2850">
              <a:highlight>
                <a:schemeClr val="dk1"/>
              </a:highlight>
              <a:latin typeface="Arial"/>
              <a:ea typeface="Arial"/>
              <a:cs typeface="Arial"/>
              <a:sym typeface="Arial"/>
            </a:endParaRPr>
          </a:p>
          <a:p>
            <a:pPr marL="0" lvl="0" indent="0" algn="l" rtl="0">
              <a:spcBef>
                <a:spcPts val="400"/>
              </a:spcBef>
              <a:spcAft>
                <a:spcPts val="0"/>
              </a:spcAft>
              <a:buNone/>
            </a:pPr>
            <a:endParaRPr/>
          </a:p>
        </p:txBody>
      </p:sp>
      <p:sp>
        <p:nvSpPr>
          <p:cNvPr id="313" name="Google Shape;313;p45"/>
          <p:cNvSpPr/>
          <p:nvPr/>
        </p:nvSpPr>
        <p:spPr>
          <a:xfrm>
            <a:off x="381675" y="1096082"/>
            <a:ext cx="2555042" cy="508585"/>
          </a:xfrm>
          <a:prstGeom prst="rect">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5"/>
          <p:cNvSpPr txBox="1"/>
          <p:nvPr/>
        </p:nvSpPr>
        <p:spPr>
          <a:xfrm>
            <a:off x="381675" y="1096082"/>
            <a:ext cx="2555042" cy="508585"/>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FFFFFF"/>
              </a:buClr>
              <a:buSzPts val="2400"/>
              <a:buFont typeface="Twentieth Century"/>
              <a:buNone/>
            </a:pPr>
            <a:r>
              <a:rPr lang="en-GB" sz="2000" dirty="0">
                <a:solidFill>
                  <a:srgbClr val="FFFFFF"/>
                </a:solidFill>
                <a:latin typeface="+mn-lt"/>
                <a:sym typeface="Twentieth Century"/>
              </a:rPr>
              <a:t>KSB Detail </a:t>
            </a:r>
            <a:endParaRPr sz="2000" dirty="0">
              <a:solidFill>
                <a:srgbClr val="FFFFFF"/>
              </a:solidFill>
              <a:latin typeface="+mn-lt"/>
            </a:endParaRPr>
          </a:p>
        </p:txBody>
      </p:sp>
      <p:sp>
        <p:nvSpPr>
          <p:cNvPr id="315" name="Google Shape;315;p45"/>
          <p:cNvSpPr/>
          <p:nvPr/>
        </p:nvSpPr>
        <p:spPr>
          <a:xfrm>
            <a:off x="381675" y="1604674"/>
            <a:ext cx="2555100" cy="3538800"/>
          </a:xfrm>
          <a:prstGeom prst="rect">
            <a:avLst/>
          </a:prstGeom>
          <a:solidFill>
            <a:srgbClr val="CBE2F5">
              <a:alpha val="89800"/>
            </a:srgbClr>
          </a:solidFill>
          <a:ln w="15875" cap="flat" cmpd="sng">
            <a:solidFill>
              <a:srgbClr val="CBE2F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5"/>
          <p:cNvSpPr txBox="1"/>
          <p:nvPr/>
        </p:nvSpPr>
        <p:spPr>
          <a:xfrm>
            <a:off x="381675" y="1604674"/>
            <a:ext cx="2555100" cy="3538800"/>
          </a:xfrm>
          <a:prstGeom prst="rect">
            <a:avLst/>
          </a:prstGeom>
          <a:noFill/>
          <a:ln>
            <a:noFill/>
          </a:ln>
        </p:spPr>
        <p:txBody>
          <a:bodyPr spcFirstLastPara="1" wrap="square" lIns="128000" tIns="128000" rIns="170675" bIns="192000" anchor="t" anchorCtr="0">
            <a:noAutofit/>
          </a:bodyPr>
          <a:lstStyle/>
          <a:p>
            <a:pPr marL="228600" marR="0" lvl="1" indent="-165100" algn="l" rtl="0">
              <a:lnSpc>
                <a:spcPct val="90000"/>
              </a:lnSpc>
              <a:spcBef>
                <a:spcPts val="0"/>
              </a:spcBef>
              <a:spcAft>
                <a:spcPts val="0"/>
              </a:spcAft>
              <a:buClr>
                <a:srgbClr val="000000"/>
              </a:buClr>
              <a:buSzPts val="1400"/>
              <a:buFont typeface="Twentieth Century"/>
              <a:buChar char="•"/>
            </a:pPr>
            <a:r>
              <a:rPr lang="en-US" sz="1300" b="0" i="0" u="none" strike="noStrike" cap="none" dirty="0">
                <a:solidFill>
                  <a:srgbClr val="000000"/>
                </a:solidFill>
                <a:latin typeface="+mn-lt"/>
                <a:ea typeface="Twentieth Century"/>
                <a:cs typeface="Twentieth Century"/>
                <a:sym typeface="Twentieth Century"/>
              </a:rPr>
              <a:t>Understand different forms of communication (</a:t>
            </a:r>
            <a:r>
              <a:rPr lang="en-US" sz="1300" b="1" i="0" u="none" strike="noStrike" cap="none" dirty="0">
                <a:solidFill>
                  <a:srgbClr val="000000"/>
                </a:solidFill>
                <a:latin typeface="+mn-lt"/>
                <a:ea typeface="Twentieth Century"/>
                <a:cs typeface="Twentieth Century"/>
                <a:sym typeface="Twentieth Century"/>
              </a:rPr>
              <a:t>written</a:t>
            </a:r>
            <a:r>
              <a:rPr lang="en-US" sz="1300" b="0" i="0" u="none" strike="noStrike" cap="none" dirty="0">
                <a:solidFill>
                  <a:srgbClr val="000000"/>
                </a:solidFill>
                <a:latin typeface="+mn-lt"/>
                <a:ea typeface="Twentieth Century"/>
                <a:cs typeface="Twentieth Century"/>
                <a:sym typeface="Twentieth Century"/>
              </a:rPr>
              <a:t>, </a:t>
            </a:r>
            <a:r>
              <a:rPr lang="en-US" sz="1300" b="1" i="0" u="none" strike="noStrike" cap="none" dirty="0">
                <a:solidFill>
                  <a:srgbClr val="000000"/>
                </a:solidFill>
                <a:latin typeface="+mn-lt"/>
                <a:ea typeface="Twentieth Century"/>
                <a:cs typeface="Twentieth Century"/>
                <a:sym typeface="Twentieth Century"/>
              </a:rPr>
              <a:t>verbal</a:t>
            </a:r>
            <a:r>
              <a:rPr lang="en-US" sz="1300" b="0" i="0" u="none" strike="noStrike" cap="none" dirty="0">
                <a:solidFill>
                  <a:srgbClr val="000000"/>
                </a:solidFill>
                <a:latin typeface="+mn-lt"/>
                <a:ea typeface="Twentieth Century"/>
                <a:cs typeface="Twentieth Century"/>
                <a:sym typeface="Twentieth Century"/>
              </a:rPr>
              <a:t>, non-verbal, digital) and how to apply them. </a:t>
            </a:r>
            <a:endParaRPr lang="en-US" sz="1300" dirty="0">
              <a:latin typeface="+mn-lt"/>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solidFill>
                <a:srgbClr val="000000"/>
              </a:solidFill>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solidFill>
                <a:srgbClr val="000000"/>
              </a:solidFill>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US" sz="1300" dirty="0">
              <a:solidFill>
                <a:srgbClr val="000000"/>
              </a:solidFill>
              <a:latin typeface="+mn-lt"/>
              <a:ea typeface="Twentieth Century"/>
              <a:cs typeface="Twentieth Century"/>
              <a:sym typeface="Twentieth Century"/>
            </a:endParaRPr>
          </a:p>
          <a:p>
            <a:pPr marL="228600" marR="0" lvl="1" indent="-165100" algn="l" rtl="0">
              <a:lnSpc>
                <a:spcPct val="90000"/>
              </a:lnSpc>
              <a:spcBef>
                <a:spcPts val="360"/>
              </a:spcBef>
              <a:spcAft>
                <a:spcPts val="0"/>
              </a:spcAft>
              <a:buClr>
                <a:srgbClr val="000000"/>
              </a:buClr>
              <a:buSzPts val="1400"/>
              <a:buFont typeface="Twentieth Century"/>
              <a:buChar char="•"/>
            </a:pPr>
            <a:r>
              <a:rPr lang="en-US" sz="1300" b="0" i="0" u="none" strike="noStrike" cap="none" dirty="0">
                <a:solidFill>
                  <a:srgbClr val="000000"/>
                </a:solidFill>
                <a:latin typeface="+mn-lt"/>
                <a:ea typeface="Twentieth Century"/>
                <a:cs typeface="Twentieth Century"/>
                <a:sym typeface="Twentieth Century"/>
              </a:rPr>
              <a:t>Awareness of the interpersonal skills of effective listening, </a:t>
            </a:r>
            <a:r>
              <a:rPr lang="en-US" sz="1300" b="1" i="0" u="none" strike="noStrike" cap="none" dirty="0">
                <a:solidFill>
                  <a:srgbClr val="000000"/>
                </a:solidFill>
                <a:latin typeface="+mn-lt"/>
                <a:ea typeface="Twentieth Century"/>
                <a:cs typeface="Twentieth Century"/>
                <a:sym typeface="Twentieth Century"/>
              </a:rPr>
              <a:t>influencing techniques</a:t>
            </a:r>
            <a:r>
              <a:rPr lang="en-US" sz="1300" b="0" i="0" u="none" strike="noStrike" cap="none" dirty="0">
                <a:solidFill>
                  <a:srgbClr val="000000"/>
                </a:solidFill>
                <a:latin typeface="+mn-lt"/>
                <a:ea typeface="Twentieth Century"/>
                <a:cs typeface="Twentieth Century"/>
                <a:sym typeface="Twentieth Century"/>
              </a:rPr>
              <a:t>, negotiating and persuasion </a:t>
            </a:r>
            <a:endParaRPr lang="en-US" sz="1300" dirty="0">
              <a:latin typeface="+mn-lt"/>
            </a:endParaRPr>
          </a:p>
        </p:txBody>
      </p:sp>
      <p:sp>
        <p:nvSpPr>
          <p:cNvPr id="317" name="Google Shape;317;p45"/>
          <p:cNvSpPr/>
          <p:nvPr/>
        </p:nvSpPr>
        <p:spPr>
          <a:xfrm>
            <a:off x="3294475" y="1096082"/>
            <a:ext cx="2555042" cy="508585"/>
          </a:xfrm>
          <a:prstGeom prst="rect">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45"/>
          <p:cNvSpPr txBox="1"/>
          <p:nvPr/>
        </p:nvSpPr>
        <p:spPr>
          <a:xfrm>
            <a:off x="3294475" y="1096082"/>
            <a:ext cx="2555042" cy="508585"/>
          </a:xfrm>
          <a:prstGeom prst="rect">
            <a:avLst/>
          </a:prstGeom>
          <a:noFill/>
          <a:ln>
            <a:noFill/>
          </a:ln>
        </p:spPr>
        <p:txBody>
          <a:bodyPr spcFirstLastPara="1" wrap="square" lIns="170675" tIns="97525" rIns="170675" bIns="97525" anchor="ctr" anchorCtr="0">
            <a:noAutofit/>
          </a:bodyPr>
          <a:lstStyle/>
          <a:p>
            <a:pPr marL="0" marR="0" lvl="0" indent="0" algn="ctr" rtl="0">
              <a:lnSpc>
                <a:spcPct val="90000"/>
              </a:lnSpc>
              <a:spcBef>
                <a:spcPts val="0"/>
              </a:spcBef>
              <a:spcAft>
                <a:spcPts val="0"/>
              </a:spcAft>
              <a:buClr>
                <a:srgbClr val="FFFFFF"/>
              </a:buClr>
              <a:buSzPts val="2400"/>
              <a:buFont typeface="Twentieth Century"/>
              <a:buNone/>
            </a:pPr>
            <a:r>
              <a:rPr lang="en-GB" sz="2000" dirty="0">
                <a:solidFill>
                  <a:srgbClr val="FFFFFF"/>
                </a:solidFill>
                <a:latin typeface="+mn-lt"/>
                <a:ea typeface="Twentieth Century"/>
                <a:cs typeface="Twentieth Century"/>
                <a:sym typeface="Twentieth Century"/>
              </a:rPr>
              <a:t>Expansion</a:t>
            </a:r>
            <a:r>
              <a:rPr lang="en-GB" sz="2000" dirty="0">
                <a:solidFill>
                  <a:srgbClr val="FFFFFF"/>
                </a:solidFill>
                <a:latin typeface="Twentieth Century"/>
                <a:ea typeface="Twentieth Century"/>
                <a:cs typeface="Twentieth Century"/>
                <a:sym typeface="Twentieth Century"/>
              </a:rPr>
              <a:t> </a:t>
            </a:r>
            <a:endParaRPr sz="2000" dirty="0"/>
          </a:p>
        </p:txBody>
      </p:sp>
      <p:sp>
        <p:nvSpPr>
          <p:cNvPr id="319" name="Google Shape;319;p45"/>
          <p:cNvSpPr/>
          <p:nvPr/>
        </p:nvSpPr>
        <p:spPr>
          <a:xfrm>
            <a:off x="3294475" y="1604674"/>
            <a:ext cx="2555100" cy="3538800"/>
          </a:xfrm>
          <a:prstGeom prst="rect">
            <a:avLst/>
          </a:prstGeom>
          <a:solidFill>
            <a:srgbClr val="CBE2F5">
              <a:alpha val="89800"/>
            </a:srgbClr>
          </a:solidFill>
          <a:ln w="15875" cap="flat" cmpd="sng">
            <a:solidFill>
              <a:srgbClr val="CBE2F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45"/>
          <p:cNvSpPr txBox="1"/>
          <p:nvPr/>
        </p:nvSpPr>
        <p:spPr>
          <a:xfrm>
            <a:off x="3294475" y="1604674"/>
            <a:ext cx="2555100" cy="3538800"/>
          </a:xfrm>
          <a:prstGeom prst="rect">
            <a:avLst/>
          </a:prstGeom>
          <a:noFill/>
          <a:ln>
            <a:noFill/>
          </a:ln>
        </p:spPr>
        <p:txBody>
          <a:bodyPr spcFirstLastPara="1" wrap="square" lIns="128000" tIns="128000" rIns="170675" bIns="192000" anchor="t" anchorCtr="0">
            <a:noAutofit/>
          </a:bodyPr>
          <a:lstStyle/>
          <a:p>
            <a:pPr marL="228600" marR="0" lvl="1" indent="-165100" algn="l" rtl="0">
              <a:lnSpc>
                <a:spcPct val="90000"/>
              </a:lnSpc>
              <a:spcBef>
                <a:spcPts val="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Understand different forms of communication: written, verbal, non-verbal and digital </a:t>
            </a:r>
            <a:endParaRPr sz="1300" dirty="0">
              <a:latin typeface="+mn-lt"/>
            </a:endParaRPr>
          </a:p>
          <a:p>
            <a:pPr marL="228600" marR="0" lvl="1" indent="-165100" algn="l" rtl="0">
              <a:lnSpc>
                <a:spcPct val="90000"/>
              </a:lnSpc>
              <a:spcBef>
                <a:spcPts val="36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Understand </a:t>
            </a:r>
            <a:r>
              <a:rPr lang="en-GB" sz="1300" b="1" i="0" u="none" strike="noStrike" cap="none" dirty="0">
                <a:solidFill>
                  <a:srgbClr val="000000"/>
                </a:solidFill>
                <a:latin typeface="+mn-lt"/>
                <a:ea typeface="Twentieth Century"/>
                <a:cs typeface="Twentieth Century"/>
                <a:sym typeface="Twentieth Century"/>
              </a:rPr>
              <a:t>how to apply written</a:t>
            </a:r>
            <a:r>
              <a:rPr lang="en-GB" sz="1300" b="0" i="0" u="none" strike="noStrike" cap="none" dirty="0">
                <a:solidFill>
                  <a:srgbClr val="000000"/>
                </a:solidFill>
                <a:latin typeface="+mn-lt"/>
                <a:ea typeface="Twentieth Century"/>
                <a:cs typeface="Twentieth Century"/>
                <a:sym typeface="Twentieth Century"/>
              </a:rPr>
              <a:t> forms of communication </a:t>
            </a:r>
            <a:endParaRPr sz="1300" dirty="0">
              <a:latin typeface="+mn-lt"/>
            </a:endParaRPr>
          </a:p>
          <a:p>
            <a:pPr marL="228600" marR="0" lvl="1" indent="-165100" algn="l" rtl="0">
              <a:lnSpc>
                <a:spcPct val="90000"/>
              </a:lnSpc>
              <a:spcBef>
                <a:spcPts val="36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Understand </a:t>
            </a:r>
            <a:r>
              <a:rPr lang="en-GB" sz="1300" b="1" i="0" u="none" strike="noStrike" cap="none" dirty="0">
                <a:solidFill>
                  <a:srgbClr val="000000"/>
                </a:solidFill>
                <a:latin typeface="+mn-lt"/>
                <a:ea typeface="Twentieth Century"/>
                <a:cs typeface="Twentieth Century"/>
                <a:sym typeface="Twentieth Century"/>
              </a:rPr>
              <a:t>how to apply verbal</a:t>
            </a:r>
            <a:r>
              <a:rPr lang="en-GB" sz="1300" b="0" i="0" u="none" strike="noStrike" cap="none" dirty="0">
                <a:solidFill>
                  <a:srgbClr val="000000"/>
                </a:solidFill>
                <a:latin typeface="+mn-lt"/>
                <a:ea typeface="Twentieth Century"/>
                <a:cs typeface="Twentieth Century"/>
                <a:sym typeface="Twentieth Century"/>
              </a:rPr>
              <a:t> forms of communication </a:t>
            </a:r>
          </a:p>
          <a:p>
            <a:pPr marL="63500" marR="0" lvl="1" algn="l" rtl="0">
              <a:lnSpc>
                <a:spcPct val="90000"/>
              </a:lnSpc>
              <a:spcBef>
                <a:spcPts val="360"/>
              </a:spcBef>
              <a:spcAft>
                <a:spcPts val="0"/>
              </a:spcAft>
              <a:buClr>
                <a:srgbClr val="000000"/>
              </a:buClr>
              <a:buSzPts val="1400"/>
            </a:pPr>
            <a:endParaRPr sz="1300" b="0" i="0" u="none" strike="noStrike" cap="none" dirty="0">
              <a:solidFill>
                <a:srgbClr val="000000"/>
              </a:solidFill>
              <a:latin typeface="+mn-lt"/>
              <a:ea typeface="Twentieth Century"/>
              <a:cs typeface="Twentieth Century"/>
              <a:sym typeface="Twentieth Century"/>
            </a:endParaRPr>
          </a:p>
          <a:p>
            <a:pPr marL="228600" marR="0" lvl="1" indent="-165100" algn="l" rtl="0">
              <a:lnSpc>
                <a:spcPct val="90000"/>
              </a:lnSpc>
              <a:spcBef>
                <a:spcPts val="36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Be aware of the interpersonal skills of effective listening, </a:t>
            </a:r>
            <a:r>
              <a:rPr lang="en-GB" sz="1300" b="1" i="0" u="none" strike="noStrike" cap="none" dirty="0">
                <a:solidFill>
                  <a:srgbClr val="000000"/>
                </a:solidFill>
                <a:latin typeface="+mn-lt"/>
                <a:ea typeface="Twentieth Century"/>
                <a:cs typeface="Twentieth Century"/>
                <a:sym typeface="Twentieth Century"/>
              </a:rPr>
              <a:t>influencing</a:t>
            </a:r>
            <a:r>
              <a:rPr lang="en-GB" sz="1300" b="0" i="0" u="none" strike="noStrike" cap="none" dirty="0">
                <a:solidFill>
                  <a:srgbClr val="000000"/>
                </a:solidFill>
                <a:latin typeface="+mn-lt"/>
                <a:ea typeface="Twentieth Century"/>
                <a:cs typeface="Twentieth Century"/>
                <a:sym typeface="Twentieth Century"/>
              </a:rPr>
              <a:t>, negotiating and persuasion</a:t>
            </a:r>
            <a:endParaRPr sz="1300" dirty="0">
              <a:latin typeface="+mn-lt"/>
            </a:endParaRPr>
          </a:p>
        </p:txBody>
      </p:sp>
      <p:sp>
        <p:nvSpPr>
          <p:cNvPr id="321" name="Google Shape;321;p45"/>
          <p:cNvSpPr/>
          <p:nvPr/>
        </p:nvSpPr>
        <p:spPr>
          <a:xfrm>
            <a:off x="6207276" y="1096082"/>
            <a:ext cx="2555042" cy="508585"/>
          </a:xfrm>
          <a:prstGeom prst="rect">
            <a:avLst/>
          </a:prstGeom>
          <a:solidFill>
            <a:srgbClr val="19ACE4"/>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5"/>
          <p:cNvSpPr txBox="1"/>
          <p:nvPr/>
        </p:nvSpPr>
        <p:spPr>
          <a:xfrm>
            <a:off x="6207276" y="1096082"/>
            <a:ext cx="2555042" cy="508585"/>
          </a:xfrm>
          <a:prstGeom prst="rect">
            <a:avLst/>
          </a:prstGeom>
          <a:noFill/>
          <a:ln>
            <a:noFill/>
          </a:ln>
        </p:spPr>
        <p:txBody>
          <a:bodyPr spcFirstLastPara="1" wrap="square" lIns="170675" tIns="97525" rIns="170675" bIns="97525" anchor="ctr" anchorCtr="0">
            <a:noAutofit/>
          </a:bodyPr>
          <a:lstStyle/>
          <a:p>
            <a:pPr algn="ctr">
              <a:lnSpc>
                <a:spcPct val="90000"/>
              </a:lnSpc>
              <a:buClr>
                <a:srgbClr val="FFFFFF"/>
              </a:buClr>
              <a:buSzPts val="2400"/>
            </a:pPr>
            <a:r>
              <a:rPr lang="en-GB" sz="2000" dirty="0">
                <a:solidFill>
                  <a:srgbClr val="FFFFFF"/>
                </a:solidFill>
                <a:latin typeface="+mn-lt"/>
                <a:sym typeface="Twentieth Century"/>
              </a:rPr>
              <a:t>Learning Objective </a:t>
            </a:r>
            <a:endParaRPr sz="2000" dirty="0">
              <a:solidFill>
                <a:srgbClr val="FFFFFF"/>
              </a:solidFill>
              <a:latin typeface="+mn-lt"/>
            </a:endParaRPr>
          </a:p>
        </p:txBody>
      </p:sp>
      <p:sp>
        <p:nvSpPr>
          <p:cNvPr id="323" name="Google Shape;323;p45"/>
          <p:cNvSpPr/>
          <p:nvPr/>
        </p:nvSpPr>
        <p:spPr>
          <a:xfrm>
            <a:off x="6207275" y="1604674"/>
            <a:ext cx="2555100" cy="3538800"/>
          </a:xfrm>
          <a:prstGeom prst="rect">
            <a:avLst/>
          </a:prstGeom>
          <a:solidFill>
            <a:srgbClr val="CBE2F5">
              <a:alpha val="89800"/>
            </a:srgbClr>
          </a:solidFill>
          <a:ln w="15875" cap="flat" cmpd="sng">
            <a:solidFill>
              <a:srgbClr val="CBE2F5">
                <a:alpha val="898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5"/>
          <p:cNvSpPr txBox="1"/>
          <p:nvPr/>
        </p:nvSpPr>
        <p:spPr>
          <a:xfrm>
            <a:off x="6207275" y="1604674"/>
            <a:ext cx="2555100" cy="3538800"/>
          </a:xfrm>
          <a:prstGeom prst="rect">
            <a:avLst/>
          </a:prstGeom>
          <a:noFill/>
          <a:ln>
            <a:noFill/>
          </a:ln>
        </p:spPr>
        <p:txBody>
          <a:bodyPr spcFirstLastPara="1" wrap="square" lIns="128000" tIns="128000" rIns="170675" bIns="192000" anchor="t" anchorCtr="0">
            <a:noAutofit/>
          </a:bodyPr>
          <a:lstStyle/>
          <a:p>
            <a:pPr marL="228600" marR="0" lvl="1" indent="-165100" algn="l" rtl="0">
              <a:lnSpc>
                <a:spcPct val="90000"/>
              </a:lnSpc>
              <a:spcBef>
                <a:spcPts val="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To show an understanding of the different forms of communication.</a:t>
            </a:r>
            <a:endParaRPr sz="1300" dirty="0">
              <a:latin typeface="+mn-lt"/>
            </a:endParaRPr>
          </a:p>
          <a:p>
            <a:pPr marL="228600" marR="0" lvl="1" indent="-165100" algn="l" rtl="0">
              <a:lnSpc>
                <a:spcPct val="90000"/>
              </a:lnSpc>
              <a:spcBef>
                <a:spcPts val="36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To demonstrate an understanding of how to apply different forms of communication</a:t>
            </a:r>
            <a:endParaRPr sz="1300" dirty="0">
              <a:latin typeface="+mn-lt"/>
            </a:endParaRPr>
          </a:p>
          <a:p>
            <a:pPr marL="228600" marR="0" lvl="1" indent="-76200" algn="l" rtl="0">
              <a:lnSpc>
                <a:spcPct val="90000"/>
              </a:lnSpc>
              <a:spcBef>
                <a:spcPts val="360"/>
              </a:spcBef>
              <a:spcAft>
                <a:spcPts val="0"/>
              </a:spcAft>
              <a:buClr>
                <a:srgbClr val="000000"/>
              </a:buClr>
              <a:buSzPts val="2400"/>
              <a:buFont typeface="Twentieth Century"/>
              <a:buNone/>
            </a:pPr>
            <a:endParaRPr sz="1300" dirty="0">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lang="en-GB" sz="1300" dirty="0">
              <a:latin typeface="+mn-lt"/>
              <a:ea typeface="Twentieth Century"/>
              <a:cs typeface="Twentieth Century"/>
              <a:sym typeface="Twentieth Century"/>
            </a:endParaRPr>
          </a:p>
          <a:p>
            <a:pPr marL="228600" marR="0" lvl="1" indent="-76200" algn="l" rtl="0">
              <a:lnSpc>
                <a:spcPct val="90000"/>
              </a:lnSpc>
              <a:spcBef>
                <a:spcPts val="360"/>
              </a:spcBef>
              <a:spcAft>
                <a:spcPts val="0"/>
              </a:spcAft>
              <a:buClr>
                <a:srgbClr val="000000"/>
              </a:buClr>
              <a:buSzPts val="2400"/>
              <a:buFont typeface="Twentieth Century"/>
              <a:buNone/>
            </a:pPr>
            <a:endParaRPr sz="1300" dirty="0">
              <a:latin typeface="+mn-lt"/>
              <a:ea typeface="Twentieth Century"/>
              <a:cs typeface="Twentieth Century"/>
              <a:sym typeface="Twentieth Century"/>
            </a:endParaRPr>
          </a:p>
          <a:p>
            <a:pPr marL="228600" marR="0" lvl="1" indent="-165100" algn="l" rtl="0">
              <a:lnSpc>
                <a:spcPct val="90000"/>
              </a:lnSpc>
              <a:spcBef>
                <a:spcPts val="360"/>
              </a:spcBef>
              <a:spcAft>
                <a:spcPts val="0"/>
              </a:spcAft>
              <a:buClr>
                <a:srgbClr val="000000"/>
              </a:buClr>
              <a:buSzPts val="1400"/>
              <a:buFont typeface="Twentieth Century"/>
              <a:buChar char="•"/>
            </a:pPr>
            <a:r>
              <a:rPr lang="en-GB" sz="1300" b="0" i="0" u="none" strike="noStrike" cap="none" dirty="0">
                <a:solidFill>
                  <a:srgbClr val="000000"/>
                </a:solidFill>
                <a:latin typeface="+mn-lt"/>
                <a:ea typeface="Twentieth Century"/>
                <a:cs typeface="Twentieth Century"/>
                <a:sym typeface="Twentieth Century"/>
              </a:rPr>
              <a:t>To demonstrate an awareness of how to use influencing techniques to lead people and develop collaborative relationships</a:t>
            </a:r>
            <a:endParaRPr sz="1300" dirty="0">
              <a:latin typeface="+mn-lt"/>
            </a:endParaRPr>
          </a:p>
        </p:txBody>
      </p:sp>
      <p:cxnSp>
        <p:nvCxnSpPr>
          <p:cNvPr id="325" name="Google Shape;325;p45"/>
          <p:cNvCxnSpPr/>
          <p:nvPr/>
        </p:nvCxnSpPr>
        <p:spPr>
          <a:xfrm>
            <a:off x="2622270" y="2257892"/>
            <a:ext cx="815700" cy="0"/>
          </a:xfrm>
          <a:prstGeom prst="straightConnector1">
            <a:avLst/>
          </a:prstGeom>
          <a:noFill/>
          <a:ln w="57150" cap="flat" cmpd="sng">
            <a:solidFill>
              <a:srgbClr val="00A0FF"/>
            </a:solidFill>
            <a:prstDash val="solid"/>
            <a:round/>
            <a:headEnd type="none" w="sm" len="sm"/>
            <a:tailEnd type="triangle" w="med" len="med"/>
          </a:ln>
        </p:spPr>
      </p:cxnSp>
      <p:cxnSp>
        <p:nvCxnSpPr>
          <p:cNvPr id="326" name="Google Shape;326;p45"/>
          <p:cNvCxnSpPr/>
          <p:nvPr/>
        </p:nvCxnSpPr>
        <p:spPr>
          <a:xfrm>
            <a:off x="5625381" y="2091044"/>
            <a:ext cx="815700" cy="0"/>
          </a:xfrm>
          <a:prstGeom prst="straightConnector1">
            <a:avLst/>
          </a:prstGeom>
          <a:noFill/>
          <a:ln w="57150" cap="flat" cmpd="sng">
            <a:solidFill>
              <a:srgbClr val="00A0FF"/>
            </a:solidFill>
            <a:prstDash val="solid"/>
            <a:round/>
            <a:headEnd type="none" w="sm" len="sm"/>
            <a:tailEnd type="triangle" w="med" len="med"/>
          </a:ln>
        </p:spPr>
      </p:cxnSp>
      <p:cxnSp>
        <p:nvCxnSpPr>
          <p:cNvPr id="327" name="Google Shape;327;p45"/>
          <p:cNvCxnSpPr/>
          <p:nvPr/>
        </p:nvCxnSpPr>
        <p:spPr>
          <a:xfrm>
            <a:off x="2578643" y="4465514"/>
            <a:ext cx="815700" cy="0"/>
          </a:xfrm>
          <a:prstGeom prst="straightConnector1">
            <a:avLst/>
          </a:prstGeom>
          <a:noFill/>
          <a:ln w="57150" cap="flat" cmpd="sng">
            <a:solidFill>
              <a:srgbClr val="00A0FF"/>
            </a:solidFill>
            <a:prstDash val="solid"/>
            <a:round/>
            <a:headEnd type="none" w="sm" len="sm"/>
            <a:tailEnd type="triangle" w="med" len="med"/>
          </a:ln>
        </p:spPr>
      </p:cxnSp>
      <p:cxnSp>
        <p:nvCxnSpPr>
          <p:cNvPr id="328" name="Google Shape;328;p45"/>
          <p:cNvCxnSpPr/>
          <p:nvPr/>
        </p:nvCxnSpPr>
        <p:spPr>
          <a:xfrm>
            <a:off x="5543474" y="4465514"/>
            <a:ext cx="815700" cy="0"/>
          </a:xfrm>
          <a:prstGeom prst="straightConnector1">
            <a:avLst/>
          </a:prstGeom>
          <a:noFill/>
          <a:ln w="57150" cap="flat" cmpd="sng">
            <a:solidFill>
              <a:srgbClr val="00A0FF"/>
            </a:solidFill>
            <a:prstDash val="solid"/>
            <a:round/>
            <a:headEnd type="none" w="sm" len="sm"/>
            <a:tailEnd type="triangle" w="med" len="med"/>
          </a:ln>
        </p:spPr>
      </p:cxnSp>
      <p:cxnSp>
        <p:nvCxnSpPr>
          <p:cNvPr id="329" name="Google Shape;329;p45"/>
          <p:cNvCxnSpPr/>
          <p:nvPr/>
        </p:nvCxnSpPr>
        <p:spPr>
          <a:xfrm>
            <a:off x="5625381" y="2861626"/>
            <a:ext cx="732600" cy="0"/>
          </a:xfrm>
          <a:prstGeom prst="straightConnector1">
            <a:avLst/>
          </a:prstGeom>
          <a:noFill/>
          <a:ln w="57150" cap="flat" cmpd="sng">
            <a:solidFill>
              <a:srgbClr val="00A0FF"/>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Don’t forget the skills and behaviours</a:t>
            </a:r>
            <a:endParaRPr>
              <a:latin typeface="Arial"/>
              <a:ea typeface="Arial"/>
              <a:cs typeface="Arial"/>
              <a:sym typeface="Arial"/>
            </a:endParaRPr>
          </a:p>
        </p:txBody>
      </p:sp>
      <p:sp>
        <p:nvSpPr>
          <p:cNvPr id="335" name="Google Shape;335;p46"/>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000" dirty="0">
                <a:solidFill>
                  <a:schemeClr val="dk2"/>
                </a:solidFill>
                <a:highlight>
                  <a:schemeClr val="lt1"/>
                </a:highlight>
                <a:latin typeface="Arial"/>
                <a:ea typeface="Arial"/>
                <a:cs typeface="Arial"/>
                <a:sym typeface="Arial"/>
              </a:rPr>
              <a:t>We tend to focus on the delivery of knowledge within our teaching, but we need to ensure all 3 elements are incorporated into our curriculum and delivery. </a:t>
            </a:r>
            <a:endParaRPr sz="2000" dirty="0">
              <a:solidFill>
                <a:schemeClr val="dk2"/>
              </a:solidFill>
              <a:highlight>
                <a:schemeClr val="lt1"/>
              </a:highlight>
              <a:latin typeface="Arial"/>
              <a:ea typeface="Arial"/>
              <a:cs typeface="Arial"/>
              <a:sym typeface="Arial"/>
            </a:endParaRPr>
          </a:p>
          <a:p>
            <a:pPr marL="0" lvl="0" indent="0" algn="l" rtl="0">
              <a:spcBef>
                <a:spcPts val="1200"/>
              </a:spcBef>
              <a:spcAft>
                <a:spcPts val="0"/>
              </a:spcAft>
              <a:buNone/>
            </a:pPr>
            <a:endParaRPr sz="1650" dirty="0">
              <a:solidFill>
                <a:schemeClr val="dk2"/>
              </a:solidFill>
              <a:highlight>
                <a:schemeClr val="lt1"/>
              </a:highlight>
              <a:latin typeface="Arial"/>
              <a:ea typeface="Arial"/>
              <a:cs typeface="Arial"/>
              <a:sym typeface="Arial"/>
            </a:endParaRPr>
          </a:p>
          <a:p>
            <a:pPr marL="0" lvl="0" indent="0" algn="l" rtl="0">
              <a:spcBef>
                <a:spcPts val="1200"/>
              </a:spcBef>
              <a:spcAft>
                <a:spcPts val="1200"/>
              </a:spcAft>
              <a:buClr>
                <a:schemeClr val="dk2"/>
              </a:buClr>
              <a:buSzPts val="1100"/>
              <a:buFont typeface="Arial"/>
              <a:buNone/>
            </a:pPr>
            <a:endParaRPr sz="1650" dirty="0">
              <a:solidFill>
                <a:schemeClr val="dk1"/>
              </a:solidFill>
              <a:highlight>
                <a:schemeClr val="lt1"/>
              </a:highlight>
              <a:latin typeface="Arial"/>
              <a:ea typeface="Arial"/>
              <a:cs typeface="Arial"/>
              <a:sym typeface="Arial"/>
            </a:endParaRPr>
          </a:p>
        </p:txBody>
      </p:sp>
      <p:sp>
        <p:nvSpPr>
          <p:cNvPr id="336" name="Google Shape;336;p46"/>
          <p:cNvSpPr/>
          <p:nvPr/>
        </p:nvSpPr>
        <p:spPr>
          <a:xfrm>
            <a:off x="6164131" y="1990165"/>
            <a:ext cx="1673243" cy="2817560"/>
          </a:xfrm>
          <a:prstGeom prst="rect">
            <a:avLst/>
          </a:prstGeom>
        </p:spPr>
        <p:txBody>
          <a:bodyPr>
            <a:prstTxWarp prst="textPlain">
              <a:avLst/>
            </a:prstTxWarp>
          </a:bodyPr>
          <a:lstStyle/>
          <a:p>
            <a:pPr lvl="0" algn="ctr"/>
            <a:r>
              <a:rPr b="0" i="0" dirty="0">
                <a:ln w="9525" cap="flat" cmpd="sng">
                  <a:solidFill>
                    <a:srgbClr val="000000"/>
                  </a:solidFill>
                  <a:prstDash val="solid"/>
                  <a:round/>
                  <a:headEnd type="none" w="sm" len="sm"/>
                  <a:tailEnd type="none" w="sm" len="sm"/>
                </a:ln>
                <a:solidFill>
                  <a:srgbClr val="00A0FF"/>
                </a:solidFill>
                <a:latin typeface="Arial"/>
              </a:rPr>
              <a:t>?</a:t>
            </a:r>
          </a:p>
        </p:txBody>
      </p:sp>
      <p:sp>
        <p:nvSpPr>
          <p:cNvPr id="337" name="Google Shape;337;p46"/>
          <p:cNvSpPr txBox="1"/>
          <p:nvPr/>
        </p:nvSpPr>
        <p:spPr>
          <a:xfrm>
            <a:off x="311700" y="2571750"/>
            <a:ext cx="5266800" cy="12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2250" b="1">
                <a:solidFill>
                  <a:schemeClr val="dk1"/>
                </a:solidFill>
                <a:highlight>
                  <a:schemeClr val="lt1"/>
                </a:highlight>
              </a:rPr>
              <a:t>How might we do this?     </a:t>
            </a:r>
            <a:endParaRPr sz="2250" b="1">
              <a:solidFill>
                <a:schemeClr val="dk1"/>
              </a:solidFill>
              <a:highlight>
                <a:schemeClr val="lt1"/>
              </a:highlight>
            </a:endParaRPr>
          </a:p>
          <a:p>
            <a:pPr marL="0" lvl="0" indent="0" algn="l" rtl="0">
              <a:lnSpc>
                <a:spcPct val="115000"/>
              </a:lnSpc>
              <a:spcBef>
                <a:spcPts val="1200"/>
              </a:spcBef>
              <a:spcAft>
                <a:spcPts val="1200"/>
              </a:spcAft>
              <a:buClr>
                <a:schemeClr val="dk2"/>
              </a:buClr>
              <a:buSzPts val="1100"/>
              <a:buFont typeface="Arial"/>
              <a:buNone/>
            </a:pPr>
            <a:r>
              <a:rPr lang="en-GB" sz="2250" b="1">
                <a:solidFill>
                  <a:schemeClr val="dk1"/>
                </a:solidFill>
                <a:highlight>
                  <a:schemeClr val="lt1"/>
                </a:highlight>
              </a:rPr>
              <a:t>Share your best practice and suggestions</a:t>
            </a:r>
            <a:endParaRPr sz="2000" b="1">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Putting this into delivery - How</a:t>
            </a:r>
            <a:endParaRPr>
              <a:latin typeface="Arial"/>
              <a:ea typeface="Arial"/>
              <a:cs typeface="Arial"/>
              <a:sym typeface="Arial"/>
            </a:endParaRPr>
          </a:p>
        </p:txBody>
      </p:sp>
      <p:sp>
        <p:nvSpPr>
          <p:cNvPr id="343" name="Google Shape;343;p4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Be fully aware of the skills and behaviours required for the standard and ensure you clearly reference these within your sessions. </a:t>
            </a:r>
            <a:endParaRPr sz="1100">
              <a:solidFill>
                <a:schemeClr val="dk2"/>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What situations might an apprentice demonstrate the required skills and behaviours in the workplace? Ask the apprentices to share their ideas in discussions or break out groups to support peer-to-peer learning and add work based context.  </a:t>
            </a:r>
            <a:endParaRPr sz="1100">
              <a:solidFill>
                <a:schemeClr val="dk2"/>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Encourage apprentices to save evidence of any examples they share that demonstrate the required skills and behaviours within their workplace. This will support their portfolio/competency logs.</a:t>
            </a:r>
            <a:endParaRPr sz="1100">
              <a:solidFill>
                <a:schemeClr val="dk2"/>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Use a variety of activities to encourage group work and shared projects to enhance professional behaviours whilst learning.</a:t>
            </a:r>
            <a:endParaRPr sz="1100">
              <a:solidFill>
                <a:schemeClr val="dk2"/>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Consider if assessments will help to generate evidence of skills and behaviours as well as knowledge. It’s also good to consider if the mode of assessment is best suited to the apprenticeship and if the content is contextualised to the workplace to support better relevance and learning transfer.</a:t>
            </a:r>
            <a:endParaRPr sz="1100">
              <a:solidFill>
                <a:schemeClr val="dk2"/>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The KSBs to be covered in each session should be added to the first slide of each taught session to highlight this. It is also helpful to reference how this session/module builds on KSBs learnt in previous learning and will support future modules/EPA</a:t>
            </a:r>
            <a:endParaRPr sz="1100">
              <a:solidFill>
                <a:srgbClr val="2B6FC1"/>
              </a:solidFill>
              <a:highlight>
                <a:srgbClr val="FFFFFF"/>
              </a:highlight>
              <a:latin typeface="Arial"/>
              <a:ea typeface="Arial"/>
              <a:cs typeface="Arial"/>
              <a:sym typeface="Arial"/>
            </a:endParaRPr>
          </a:p>
          <a:p>
            <a:pPr marL="457200" lvl="0" indent="-298450" algn="l" rtl="0">
              <a:spcBef>
                <a:spcPts val="0"/>
              </a:spcBef>
              <a:spcAft>
                <a:spcPts val="0"/>
              </a:spcAft>
              <a:buClr>
                <a:schemeClr val="dk2"/>
              </a:buClr>
              <a:buSzPts val="1100"/>
              <a:buFont typeface="Arial"/>
              <a:buChar char="●"/>
            </a:pPr>
            <a:r>
              <a:rPr lang="en-GB" sz="1100">
                <a:solidFill>
                  <a:schemeClr val="dk2"/>
                </a:solidFill>
                <a:highlight>
                  <a:srgbClr val="FFFFFF"/>
                </a:highlight>
                <a:latin typeface="Arial"/>
                <a:ea typeface="Arial"/>
                <a:cs typeface="Arial"/>
                <a:sym typeface="Arial"/>
              </a:rPr>
              <a:t>This helps apprentices to accurately record what they are learning in their off the job record or when selecting evidence for their end point assessment. They can look back at slides on Moodle or their notes and clearly identify how what they have learnt relates to the KSBs</a:t>
            </a:r>
            <a:endParaRPr sz="1100">
              <a:solidFill>
                <a:srgbClr val="2B6FC1"/>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018"/>
              <a:buFont typeface="Arial"/>
              <a:buNone/>
            </a:pPr>
            <a:endParaRPr sz="110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018"/>
              <a:buFont typeface="Arial"/>
              <a:buNone/>
            </a:pPr>
            <a:r>
              <a:rPr lang="en-GB" sz="1100">
                <a:solidFill>
                  <a:schemeClr val="accent3"/>
                </a:solidFill>
                <a:highlight>
                  <a:srgbClr val="FFFFFF"/>
                </a:highlight>
                <a:latin typeface="Arial"/>
                <a:ea typeface="Arial"/>
                <a:cs typeface="Arial"/>
                <a:sym typeface="Arial"/>
              </a:rPr>
              <a:t>We have included a podcast recording from one of our senior teaching fellows describing how they introduce the relevant KSBs at the start of each session. You can incorporate other colleagues sharing examples of good practice. </a:t>
            </a:r>
            <a:endParaRPr sz="1100">
              <a:solidFill>
                <a:schemeClr val="accent3"/>
              </a:solidFill>
              <a:highlight>
                <a:srgbClr val="FFFFFF"/>
              </a:highlight>
              <a:latin typeface="Arial"/>
              <a:ea typeface="Arial"/>
              <a:cs typeface="Arial"/>
              <a:sym typeface="Arial"/>
            </a:endParaRPr>
          </a:p>
          <a:p>
            <a:pPr marL="0" lvl="0" indent="0" algn="l" rtl="0">
              <a:spcBef>
                <a:spcPts val="1200"/>
              </a:spcBef>
              <a:spcAft>
                <a:spcPts val="1200"/>
              </a:spcAft>
              <a:buSzPts val="1018"/>
              <a:buNone/>
            </a:pPr>
            <a:endParaRPr sz="166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8"/>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And the why?</a:t>
            </a:r>
            <a:endParaRPr>
              <a:latin typeface="Arial"/>
              <a:ea typeface="Arial"/>
              <a:cs typeface="Arial"/>
              <a:sym typeface="Arial"/>
            </a:endParaRPr>
          </a:p>
        </p:txBody>
      </p:sp>
      <p:sp>
        <p:nvSpPr>
          <p:cNvPr id="349" name="Google Shape;349;p48"/>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GB" sz="1300" b="1" dirty="0">
                <a:solidFill>
                  <a:schemeClr val="dk1"/>
                </a:solidFill>
                <a:highlight>
                  <a:srgbClr val="FFFFFF"/>
                </a:highlight>
                <a:latin typeface="Arial"/>
                <a:ea typeface="Arial"/>
                <a:cs typeface="Arial"/>
                <a:sym typeface="Arial"/>
              </a:rPr>
              <a:t>Why do we need our curriculum and learning to be based on the KSBs?</a:t>
            </a:r>
            <a:endParaRPr sz="1300" b="1" dirty="0">
              <a:solidFill>
                <a:schemeClr val="dk1"/>
              </a:solidFill>
              <a:highlight>
                <a:srgbClr val="FFFFFF"/>
              </a:highlight>
              <a:latin typeface="Arial"/>
              <a:ea typeface="Arial"/>
              <a:cs typeface="Arial"/>
              <a:sym typeface="Arial"/>
            </a:endParaRPr>
          </a:p>
          <a:p>
            <a:pPr marL="0" lvl="0" indent="0" algn="l" rtl="0">
              <a:spcBef>
                <a:spcPts val="400"/>
              </a:spcBef>
              <a:spcAft>
                <a:spcPts val="0"/>
              </a:spcAft>
              <a:buClr>
                <a:schemeClr val="dk2"/>
              </a:buClr>
              <a:buSzPts val="1100"/>
              <a:buFont typeface="Arial"/>
              <a:buNone/>
            </a:pPr>
            <a:r>
              <a:rPr lang="en-GB" sz="1150" b="1" dirty="0">
                <a:solidFill>
                  <a:schemeClr val="dk1"/>
                </a:solidFill>
                <a:highlight>
                  <a:srgbClr val="FFFFFF"/>
                </a:highlight>
                <a:latin typeface="Arial"/>
                <a:ea typeface="Arial"/>
                <a:cs typeface="Arial"/>
                <a:sym typeface="Arial"/>
              </a:rPr>
              <a:t>Why is this important?</a:t>
            </a:r>
            <a:endParaRPr sz="1150" b="1" dirty="0">
              <a:solidFill>
                <a:schemeClr val="dk1"/>
              </a:solidFill>
              <a:highlight>
                <a:srgbClr val="FFFFFF"/>
              </a:highlight>
              <a:latin typeface="Arial"/>
              <a:ea typeface="Arial"/>
              <a:cs typeface="Arial"/>
              <a:sym typeface="Arial"/>
            </a:endParaRPr>
          </a:p>
          <a:p>
            <a:pPr marL="0" lvl="0" indent="0" algn="l" rtl="0">
              <a:spcBef>
                <a:spcPts val="200"/>
              </a:spcBef>
              <a:spcAft>
                <a:spcPts val="0"/>
              </a:spcAft>
              <a:buClr>
                <a:schemeClr val="dk2"/>
              </a:buClr>
              <a:buSzPts val="1100"/>
              <a:buFont typeface="Arial"/>
              <a:buNone/>
            </a:pPr>
            <a:r>
              <a:rPr lang="en-GB" sz="1150" dirty="0">
                <a:solidFill>
                  <a:schemeClr val="dk2"/>
                </a:solidFill>
                <a:highlight>
                  <a:srgbClr val="FFFFFF"/>
                </a:highlight>
                <a:latin typeface="Arial"/>
                <a:ea typeface="Arial"/>
                <a:cs typeface="Arial"/>
                <a:sym typeface="Arial"/>
              </a:rPr>
              <a:t>Having learning objectives directly linked to the KSBs of the apprenticeship standard, apprentices will be able to:</a:t>
            </a:r>
            <a:endParaRPr sz="1150" dirty="0">
              <a:solidFill>
                <a:schemeClr val="dk2"/>
              </a:solidFill>
              <a:highlight>
                <a:srgbClr val="FFFFFF"/>
              </a:highlight>
              <a:latin typeface="Arial"/>
              <a:ea typeface="Arial"/>
              <a:cs typeface="Arial"/>
              <a:sym typeface="Arial"/>
            </a:endParaRPr>
          </a:p>
          <a:p>
            <a:pPr marL="457200" lvl="0" indent="-301625" algn="l" rtl="0">
              <a:spcBef>
                <a:spcPts val="120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Fully understand the requirements of their apprenticeship and how this relates to their job role.</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Fully understand how their learning is preparing them for end point assessment.</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Be able to link their off the job training and professional development to their job roles.</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Be able to incorporate their learning into the workplace, providing evidence of competence for their portfolios and/or competency logs.</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Be able to reflect on their learning outcomes as stepping stones to becoming a professional in their industry.</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Be able to identify gaps in their knowledge and competence, allowing them to set appropriate goals to enhance their practice.</a:t>
            </a:r>
            <a:endParaRPr sz="1150" dirty="0">
              <a:solidFill>
                <a:schemeClr val="dk2"/>
              </a:solidFill>
              <a:highlight>
                <a:srgbClr val="FFFFFF"/>
              </a:highlight>
              <a:latin typeface="Arial"/>
              <a:ea typeface="Arial"/>
              <a:cs typeface="Arial"/>
              <a:sym typeface="Arial"/>
            </a:endParaRPr>
          </a:p>
          <a:p>
            <a:pPr marL="457200" lvl="0" indent="-301625" algn="l" rtl="0">
              <a:spcBef>
                <a:spcPts val="0"/>
              </a:spcBef>
              <a:spcAft>
                <a:spcPts val="0"/>
              </a:spcAft>
              <a:buClr>
                <a:schemeClr val="dk2"/>
              </a:buClr>
              <a:buSzPts val="1150"/>
              <a:buFont typeface="Arial"/>
              <a:buChar char="●"/>
            </a:pPr>
            <a:r>
              <a:rPr lang="en-GB" sz="1150" dirty="0">
                <a:solidFill>
                  <a:schemeClr val="dk2"/>
                </a:solidFill>
                <a:highlight>
                  <a:srgbClr val="FFFFFF"/>
                </a:highlight>
                <a:latin typeface="Arial"/>
                <a:ea typeface="Arial"/>
                <a:cs typeface="Arial"/>
                <a:sym typeface="Arial"/>
              </a:rPr>
              <a:t>Be able to be assessed throughout their apprenticeship </a:t>
            </a:r>
            <a:endParaRPr sz="1150" dirty="0">
              <a:solidFill>
                <a:schemeClr val="dk2"/>
              </a:solidFill>
              <a:highlight>
                <a:srgbClr val="FFFFFF"/>
              </a:highlight>
              <a:latin typeface="Arial"/>
              <a:ea typeface="Arial"/>
              <a:cs typeface="Arial"/>
              <a:sym typeface="Arial"/>
            </a:endParaRPr>
          </a:p>
          <a:p>
            <a:pPr marL="457200" lvl="0" indent="0" algn="l" rtl="0">
              <a:spcBef>
                <a:spcPts val="0"/>
              </a:spcBef>
              <a:spcAft>
                <a:spcPts val="0"/>
              </a:spcAft>
              <a:buNone/>
            </a:pPr>
            <a:r>
              <a:rPr lang="en-GB" sz="1150" dirty="0">
                <a:solidFill>
                  <a:schemeClr val="dk2"/>
                </a:solidFill>
                <a:highlight>
                  <a:srgbClr val="FFFFFF"/>
                </a:highlight>
                <a:latin typeface="Arial"/>
                <a:ea typeface="Arial"/>
                <a:cs typeface="Arial"/>
                <a:sym typeface="Arial"/>
              </a:rPr>
              <a:t>in line with the expectations of the standard and ensure </a:t>
            </a:r>
            <a:endParaRPr sz="1150" dirty="0">
              <a:solidFill>
                <a:schemeClr val="dk2"/>
              </a:solidFill>
              <a:highlight>
                <a:srgbClr val="FFFFFF"/>
              </a:highlight>
              <a:latin typeface="Arial"/>
              <a:ea typeface="Arial"/>
              <a:cs typeface="Arial"/>
              <a:sym typeface="Arial"/>
            </a:endParaRPr>
          </a:p>
          <a:p>
            <a:pPr marL="457200" lvl="0" indent="0" algn="l" rtl="0">
              <a:spcBef>
                <a:spcPts val="0"/>
              </a:spcBef>
              <a:spcAft>
                <a:spcPts val="0"/>
              </a:spcAft>
              <a:buNone/>
            </a:pPr>
            <a:r>
              <a:rPr lang="en-GB" sz="1150" dirty="0">
                <a:solidFill>
                  <a:schemeClr val="dk2"/>
                </a:solidFill>
                <a:highlight>
                  <a:srgbClr val="FFFFFF"/>
                </a:highlight>
                <a:latin typeface="Arial"/>
                <a:ea typeface="Arial"/>
                <a:cs typeface="Arial"/>
                <a:sym typeface="Arial"/>
              </a:rPr>
              <a:t>they are occupationally competent on successful </a:t>
            </a:r>
            <a:endParaRPr sz="1150" dirty="0">
              <a:solidFill>
                <a:schemeClr val="dk2"/>
              </a:solidFill>
              <a:highlight>
                <a:srgbClr val="FFFFFF"/>
              </a:highlight>
              <a:latin typeface="Arial"/>
              <a:ea typeface="Arial"/>
              <a:cs typeface="Arial"/>
              <a:sym typeface="Arial"/>
            </a:endParaRPr>
          </a:p>
          <a:p>
            <a:pPr marL="457200" lvl="0" indent="0" algn="l" rtl="0">
              <a:spcBef>
                <a:spcPts val="0"/>
              </a:spcBef>
              <a:spcAft>
                <a:spcPts val="0"/>
              </a:spcAft>
              <a:buNone/>
            </a:pPr>
            <a:r>
              <a:rPr lang="en-GB" sz="1150" dirty="0">
                <a:solidFill>
                  <a:schemeClr val="dk2"/>
                </a:solidFill>
                <a:highlight>
                  <a:srgbClr val="FFFFFF"/>
                </a:highlight>
                <a:latin typeface="Arial"/>
                <a:ea typeface="Arial"/>
                <a:cs typeface="Arial"/>
                <a:sym typeface="Arial"/>
              </a:rPr>
              <a:t>completion.</a:t>
            </a:r>
            <a:endParaRPr sz="1150" dirty="0">
              <a:solidFill>
                <a:schemeClr val="dk2"/>
              </a:solidFill>
              <a:highlight>
                <a:srgbClr val="FFFFFF"/>
              </a:highlight>
              <a:latin typeface="Arial"/>
              <a:ea typeface="Arial"/>
              <a:cs typeface="Arial"/>
              <a:sym typeface="Arial"/>
            </a:endParaRPr>
          </a:p>
          <a:p>
            <a:pPr marL="0" lvl="0" indent="0" algn="l" rtl="0">
              <a:spcBef>
                <a:spcPts val="0"/>
              </a:spcBef>
              <a:spcAft>
                <a:spcPts val="1200"/>
              </a:spcAft>
              <a:buNone/>
            </a:pPr>
            <a:endParaRPr dirty="0"/>
          </a:p>
        </p:txBody>
      </p:sp>
      <p:pic>
        <p:nvPicPr>
          <p:cNvPr id="350" name="Google Shape;350;p4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20125" y="3410200"/>
            <a:ext cx="4081800" cy="1463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Final thoughts</a:t>
            </a:r>
            <a:endParaRPr>
              <a:latin typeface="Arial"/>
              <a:ea typeface="Arial"/>
              <a:cs typeface="Arial"/>
              <a:sym typeface="Arial"/>
            </a:endParaRPr>
          </a:p>
        </p:txBody>
      </p:sp>
      <p:sp>
        <p:nvSpPr>
          <p:cNvPr id="356" name="Google Shape;356;p4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2"/>
              </a:buClr>
              <a:buSzPts val="1100"/>
              <a:buFont typeface="Arial"/>
              <a:buNone/>
            </a:pPr>
            <a:endParaRPr sz="1200" dirty="0">
              <a:solidFill>
                <a:schemeClr val="dk2"/>
              </a:solidFill>
              <a:highlight>
                <a:schemeClr val="lt1"/>
              </a:highlight>
              <a:latin typeface="Arial"/>
              <a:ea typeface="Arial"/>
              <a:cs typeface="Arial"/>
              <a:sym typeface="Arial"/>
            </a:endParaRPr>
          </a:p>
          <a:p>
            <a:pPr marL="0" lvl="0" indent="0" algn="l" rtl="0">
              <a:spcBef>
                <a:spcPts val="200"/>
              </a:spcBef>
              <a:spcAft>
                <a:spcPts val="0"/>
              </a:spcAft>
              <a:buClr>
                <a:schemeClr val="dk2"/>
              </a:buClr>
              <a:buSzPts val="1100"/>
              <a:buFont typeface="Arial"/>
              <a:buNone/>
            </a:pPr>
            <a:endParaRPr sz="1200" dirty="0">
              <a:solidFill>
                <a:schemeClr val="dk2"/>
              </a:solidFill>
              <a:highlight>
                <a:schemeClr val="lt1"/>
              </a:highlight>
              <a:latin typeface="Arial"/>
              <a:ea typeface="Arial"/>
              <a:cs typeface="Arial"/>
              <a:sym typeface="Arial"/>
            </a:endParaRPr>
          </a:p>
          <a:p>
            <a:pPr marL="457200" lvl="0" indent="-304800" algn="l" rtl="0">
              <a:spcBef>
                <a:spcPts val="200"/>
              </a:spcBef>
              <a:spcAft>
                <a:spcPts val="0"/>
              </a:spcAft>
              <a:buClr>
                <a:schemeClr val="dk2"/>
              </a:buClr>
              <a:buSzPts val="1200"/>
              <a:buFont typeface="Arial"/>
              <a:buChar char="●"/>
            </a:pPr>
            <a:r>
              <a:rPr lang="en-GB" sz="2100" dirty="0">
                <a:solidFill>
                  <a:schemeClr val="dk2"/>
                </a:solidFill>
                <a:highlight>
                  <a:schemeClr val="lt1"/>
                </a:highlight>
                <a:latin typeface="Arial"/>
                <a:ea typeface="Arial"/>
                <a:cs typeface="Arial"/>
                <a:sym typeface="Arial"/>
              </a:rPr>
              <a:t>Some </a:t>
            </a:r>
            <a:r>
              <a:rPr lang="en-GB" sz="2100" dirty="0" err="1">
                <a:solidFill>
                  <a:schemeClr val="dk2"/>
                </a:solidFill>
                <a:highlight>
                  <a:schemeClr val="lt1"/>
                </a:highlight>
                <a:latin typeface="Arial"/>
                <a:ea typeface="Arial"/>
                <a:cs typeface="Arial"/>
                <a:sym typeface="Arial"/>
              </a:rPr>
              <a:t>IfATE</a:t>
            </a:r>
            <a:r>
              <a:rPr lang="en-GB" sz="2100" dirty="0">
                <a:solidFill>
                  <a:schemeClr val="dk2"/>
                </a:solidFill>
                <a:highlight>
                  <a:schemeClr val="lt1"/>
                </a:highlight>
                <a:latin typeface="Arial"/>
                <a:ea typeface="Arial"/>
                <a:cs typeface="Arial"/>
                <a:sym typeface="Arial"/>
              </a:rPr>
              <a:t> links include typical job roles. </a:t>
            </a:r>
            <a:r>
              <a:rPr lang="en-GB" sz="2100" dirty="0">
                <a:solidFill>
                  <a:schemeClr val="dk2"/>
                </a:solidFill>
                <a:highlight>
                  <a:srgbClr val="FFFFFF"/>
                </a:highlight>
                <a:latin typeface="Arial"/>
                <a:ea typeface="Arial"/>
                <a:cs typeface="Arial"/>
                <a:sym typeface="Arial"/>
              </a:rPr>
              <a:t>This may be useful to review when you are delivering a standard that contains a more diverse range of roles and can support with ensuring teaching materials are relevant to the cohort.</a:t>
            </a:r>
            <a:br>
              <a:rPr lang="en-GB" sz="2100" dirty="0">
                <a:solidFill>
                  <a:schemeClr val="dk2"/>
                </a:solidFill>
                <a:highlight>
                  <a:srgbClr val="FFFFFF"/>
                </a:highlight>
                <a:latin typeface="Arial"/>
                <a:ea typeface="Arial"/>
                <a:cs typeface="Arial"/>
                <a:sym typeface="Arial"/>
              </a:rPr>
            </a:br>
            <a:endParaRPr sz="2100" dirty="0">
              <a:solidFill>
                <a:schemeClr val="dk2"/>
              </a:solidFill>
              <a:highlight>
                <a:srgbClr val="FFFFFF"/>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Char char="●"/>
            </a:pPr>
            <a:r>
              <a:rPr lang="en-GB" sz="2100" dirty="0">
                <a:solidFill>
                  <a:schemeClr val="dk2"/>
                </a:solidFill>
                <a:highlight>
                  <a:srgbClr val="FFFFFF"/>
                </a:highlight>
                <a:latin typeface="Arial"/>
                <a:ea typeface="Arial"/>
                <a:cs typeface="Arial"/>
                <a:sym typeface="Arial"/>
              </a:rPr>
              <a:t>Getting information on where your apprentices work and their past experience can also help this to ensure you are contextualising the learning – for example making sure you have a range of suitable case studies/examples integrated into teaching. </a:t>
            </a:r>
            <a:br>
              <a:rPr lang="en-GB" sz="2100" dirty="0">
                <a:solidFill>
                  <a:schemeClr val="dk2"/>
                </a:solidFill>
                <a:highlight>
                  <a:srgbClr val="FFFFFF"/>
                </a:highlight>
                <a:latin typeface="Arial"/>
                <a:ea typeface="Arial"/>
                <a:cs typeface="Arial"/>
                <a:sym typeface="Arial"/>
              </a:rPr>
            </a:br>
            <a:endParaRPr sz="2100" dirty="0">
              <a:solidFill>
                <a:schemeClr val="dk2"/>
              </a:solidFill>
              <a:highlight>
                <a:srgbClr val="FFFFFF"/>
              </a:highlight>
              <a:latin typeface="Arial"/>
              <a:ea typeface="Arial"/>
              <a:cs typeface="Arial"/>
              <a:sym typeface="Arial"/>
            </a:endParaRPr>
          </a:p>
          <a:p>
            <a:pPr marL="457200" lvl="0" indent="-304800" algn="l" rtl="0">
              <a:spcBef>
                <a:spcPts val="0"/>
              </a:spcBef>
              <a:spcAft>
                <a:spcPts val="0"/>
              </a:spcAft>
              <a:buClr>
                <a:schemeClr val="dk2"/>
              </a:buClr>
              <a:buSzPts val="1200"/>
              <a:buFont typeface="Arial"/>
              <a:buChar char="●"/>
            </a:pPr>
            <a:r>
              <a:rPr lang="en-GB" sz="2100" dirty="0">
                <a:solidFill>
                  <a:schemeClr val="dk2"/>
                </a:solidFill>
                <a:highlight>
                  <a:schemeClr val="lt1"/>
                </a:highlight>
                <a:latin typeface="Arial"/>
                <a:ea typeface="Arial"/>
                <a:cs typeface="Arial"/>
                <a:sym typeface="Arial"/>
              </a:rPr>
              <a:t>Remember the </a:t>
            </a:r>
            <a:r>
              <a:rPr lang="en-GB" sz="2100" dirty="0">
                <a:solidFill>
                  <a:schemeClr val="dk2"/>
                </a:solidFill>
                <a:highlight>
                  <a:schemeClr val="lt1"/>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KSBs</a:t>
            </a:r>
            <a:r>
              <a:rPr lang="en-GB" sz="2100" dirty="0">
                <a:solidFill>
                  <a:schemeClr val="dk2"/>
                </a:solidFill>
                <a:highlight>
                  <a:schemeClr val="lt1"/>
                </a:highlight>
                <a:latin typeface="Arial"/>
                <a:ea typeface="Arial"/>
                <a:cs typeface="Arial"/>
                <a:sym typeface="Arial"/>
              </a:rPr>
              <a:t> are what you are teaching to when delivering on an apprenticeship. </a:t>
            </a:r>
            <a:endParaRPr sz="2100" dirty="0">
              <a:solidFill>
                <a:schemeClr val="dk2"/>
              </a:solidFill>
              <a:highlight>
                <a:schemeClr val="lt1"/>
              </a:highlight>
              <a:latin typeface="Arial"/>
              <a:ea typeface="Arial"/>
              <a:cs typeface="Arial"/>
              <a:sym typeface="Arial"/>
            </a:endParaRPr>
          </a:p>
          <a:p>
            <a:pPr marL="0" lvl="0" indent="0" algn="l" rtl="0">
              <a:spcBef>
                <a:spcPts val="200"/>
              </a:spcBef>
              <a:spcAft>
                <a:spcPts val="0"/>
              </a:spcAft>
              <a:buNone/>
            </a:pPr>
            <a:endParaRPr dirty="0">
              <a:solidFill>
                <a:schemeClr val="dk2"/>
              </a:solidFill>
            </a:endParaRPr>
          </a:p>
          <a:p>
            <a:pPr marL="0" lvl="0" indent="0" algn="l" rtl="0">
              <a:spcBef>
                <a:spcPts val="1200"/>
              </a:spcBef>
              <a:spcAft>
                <a:spcPts val="0"/>
              </a:spcAft>
              <a:buNone/>
            </a:pPr>
            <a:endParaRPr sz="1000" dirty="0">
              <a:solidFill>
                <a:schemeClr val="accent3"/>
              </a:solidFill>
            </a:endParaRPr>
          </a:p>
          <a:p>
            <a:pPr marL="0" lvl="0" indent="0" algn="l" rtl="0">
              <a:spcBef>
                <a:spcPts val="1200"/>
              </a:spcBef>
              <a:spcAft>
                <a:spcPts val="1200"/>
              </a:spcAft>
              <a:buNone/>
            </a:pPr>
            <a:r>
              <a:rPr lang="en-GB" sz="1400" dirty="0">
                <a:solidFill>
                  <a:schemeClr val="accent3"/>
                </a:solidFill>
              </a:rPr>
              <a:t>We signpost our internal teaching and learning site as well as the programme to support module redesign. You may wish to include this here. </a:t>
            </a:r>
            <a:endParaRPr sz="1400" dirty="0">
              <a:solidFill>
                <a:schemeClr val="accent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Case studies</a:t>
            </a:r>
            <a:endParaRPr>
              <a:latin typeface="Arial"/>
              <a:ea typeface="Arial"/>
              <a:cs typeface="Arial"/>
              <a:sym typeface="Arial"/>
            </a:endParaRPr>
          </a:p>
        </p:txBody>
      </p:sp>
      <p:sp>
        <p:nvSpPr>
          <p:cNvPr id="362" name="Google Shape;362;p50"/>
          <p:cNvSpPr txBox="1">
            <a:spLocks noGrp="1"/>
          </p:cNvSpPr>
          <p:nvPr>
            <p:ph type="body" idx="1"/>
          </p:nvPr>
        </p:nvSpPr>
        <p:spPr>
          <a:xfrm>
            <a:off x="163225" y="856625"/>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363" name="Google Shape;363;p50"/>
          <p:cNvSpPr txBox="1"/>
          <p:nvPr/>
        </p:nvSpPr>
        <p:spPr>
          <a:xfrm>
            <a:off x="163225" y="946275"/>
            <a:ext cx="7307700" cy="102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800"/>
              <a:t>Reflect on the two experience of the apprentices shown.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GB" sz="1800"/>
              <a:t>What corrective actions could be taken? </a:t>
            </a:r>
            <a:endParaRPr sz="1800"/>
          </a:p>
          <a:p>
            <a:pPr marL="0" lvl="0" indent="0" algn="l" rtl="0">
              <a:spcBef>
                <a:spcPts val="0"/>
              </a:spcBef>
              <a:spcAft>
                <a:spcPts val="0"/>
              </a:spcAft>
              <a:buNone/>
            </a:pPr>
            <a:endParaRPr sz="2000"/>
          </a:p>
          <a:p>
            <a:pPr marL="0" lvl="0" indent="0" algn="l" rtl="0">
              <a:spcBef>
                <a:spcPts val="0"/>
              </a:spcBef>
              <a:spcAft>
                <a:spcPts val="0"/>
              </a:spcAft>
              <a:buNone/>
            </a:pPr>
            <a:endParaRPr>
              <a:solidFill>
                <a:srgbClr val="FF0000"/>
              </a:solidFill>
              <a:latin typeface="Source Sans Pro"/>
              <a:ea typeface="Source Sans Pro"/>
              <a:cs typeface="Source Sans Pro"/>
              <a:sym typeface="Source Sans Pro"/>
            </a:endParaRPr>
          </a:p>
        </p:txBody>
      </p:sp>
      <p:sp>
        <p:nvSpPr>
          <p:cNvPr id="364" name="Google Shape;364;p50"/>
          <p:cNvSpPr txBox="1"/>
          <p:nvPr/>
        </p:nvSpPr>
        <p:spPr>
          <a:xfrm>
            <a:off x="2709100" y="4174300"/>
            <a:ext cx="4395600" cy="51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000">
                <a:solidFill>
                  <a:schemeClr val="accent3"/>
                </a:solidFill>
                <a:latin typeface="Source Sans Pro"/>
                <a:ea typeface="Source Sans Pro"/>
                <a:cs typeface="Source Sans Pro"/>
                <a:sym typeface="Source Sans Pro"/>
              </a:rPr>
              <a:t>We have shared two inhouse examples created. You could create your own or discuss scenarios that have occurred. </a:t>
            </a:r>
            <a:endParaRPr sz="1000">
              <a:solidFill>
                <a:schemeClr val="accent3"/>
              </a:solidFill>
              <a:latin typeface="Source Sans Pro"/>
              <a:ea typeface="Source Sans Pro"/>
              <a:cs typeface="Source Sans Pro"/>
              <a:sym typeface="Source Sans Pro"/>
            </a:endParaRPr>
          </a:p>
        </p:txBody>
      </p:sp>
      <p:pic>
        <p:nvPicPr>
          <p:cNvPr id="365" name="Google Shape;365;p50" title="Amina - Case Study 2_default.mp4">
            <a:hlinkClick r:id="rId3"/>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61325" y="2092300"/>
            <a:ext cx="3550906" cy="2095825"/>
          </a:xfrm>
          <a:prstGeom prst="rect">
            <a:avLst/>
          </a:prstGeom>
          <a:noFill/>
          <a:ln>
            <a:noFill/>
          </a:ln>
        </p:spPr>
      </p:pic>
      <p:pic>
        <p:nvPicPr>
          <p:cNvPr id="366" name="Google Shape;366;p50" title="Samuel - Case Study 2_default.mp4">
            <a:hlinkClick r:id="rId5"/>
          </p:cNvPr>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4390300" y="2092300"/>
            <a:ext cx="3683626" cy="2082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10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6"/>
                                        </p:tgtEl>
                                        <p:attrNameLst>
                                          <p:attrName>style.visibility</p:attrName>
                                        </p:attrNameLst>
                                      </p:cBhvr>
                                      <p:to>
                                        <p:strVal val="visible"/>
                                      </p:to>
                                    </p:set>
                                    <p:animEffect transition="in" filter="fade">
                                      <p:cBhvr>
                                        <p:cTn id="12" dur="1000"/>
                                        <p:tgtEl>
                                          <p:spTgt spid="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5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Knowledge check</a:t>
            </a:r>
            <a:endParaRPr>
              <a:latin typeface="Arial"/>
              <a:ea typeface="Arial"/>
              <a:cs typeface="Arial"/>
              <a:sym typeface="Arial"/>
            </a:endParaRPr>
          </a:p>
        </p:txBody>
      </p:sp>
      <p:sp>
        <p:nvSpPr>
          <p:cNvPr id="372" name="Google Shape;372;p51"/>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GB" sz="2534" dirty="0">
                <a:solidFill>
                  <a:schemeClr val="dk1"/>
                </a:solidFill>
                <a:latin typeface="Arial"/>
                <a:ea typeface="Arial"/>
                <a:cs typeface="Arial"/>
                <a:sym typeface="Arial"/>
              </a:rPr>
              <a:t>1. Which of the following best defines the purpose of KSBs?</a:t>
            </a:r>
            <a:endParaRPr sz="2534" dirty="0">
              <a:solidFill>
                <a:schemeClr val="dk1"/>
              </a:solidFill>
              <a:latin typeface="Arial"/>
              <a:ea typeface="Arial"/>
              <a:cs typeface="Arial"/>
              <a:sym typeface="Arial"/>
            </a:endParaRPr>
          </a:p>
          <a:p>
            <a:pPr marL="457200" lvl="0" indent="-317108" algn="l" rtl="0">
              <a:spcBef>
                <a:spcPts val="1200"/>
              </a:spcBef>
              <a:spcAft>
                <a:spcPts val="0"/>
              </a:spcAft>
              <a:buClr>
                <a:schemeClr val="dk2"/>
              </a:buClr>
              <a:buSzPct val="100000"/>
              <a:buFont typeface="Arial"/>
              <a:buAutoNum type="alphaUcParenR"/>
            </a:pPr>
            <a:r>
              <a:rPr lang="en-GB" sz="2534" dirty="0">
                <a:solidFill>
                  <a:schemeClr val="dk2"/>
                </a:solidFill>
                <a:latin typeface="Arial"/>
                <a:ea typeface="Arial"/>
                <a:cs typeface="Arial"/>
                <a:sym typeface="Arial"/>
              </a:rPr>
              <a:t>KSBs are part of the EPA</a:t>
            </a:r>
            <a:endParaRPr sz="2534" dirty="0">
              <a:solidFill>
                <a:schemeClr val="dk2"/>
              </a:solidFill>
              <a:latin typeface="Arial"/>
              <a:ea typeface="Arial"/>
              <a:cs typeface="Arial"/>
              <a:sym typeface="Arial"/>
            </a:endParaRPr>
          </a:p>
          <a:p>
            <a:pPr marL="457200" lvl="0" indent="-317108" algn="l" rtl="0">
              <a:spcBef>
                <a:spcPts val="0"/>
              </a:spcBef>
              <a:spcAft>
                <a:spcPts val="0"/>
              </a:spcAft>
              <a:buClr>
                <a:srgbClr val="212121"/>
              </a:buClr>
              <a:buSzPct val="100000"/>
              <a:buFont typeface="Arial"/>
              <a:buAutoNum type="alphaUcParenR"/>
            </a:pPr>
            <a:r>
              <a:rPr lang="en-GB" sz="2534" dirty="0">
                <a:solidFill>
                  <a:srgbClr val="212121"/>
                </a:solidFill>
                <a:latin typeface="Arial"/>
                <a:ea typeface="Arial"/>
                <a:cs typeface="Arial"/>
                <a:sym typeface="Arial"/>
              </a:rPr>
              <a:t>KSBs are a set of criteria linked to specific industries that demonstrate competency in the job role. </a:t>
            </a:r>
            <a:endParaRPr sz="2534" dirty="0">
              <a:solidFill>
                <a:srgbClr val="212121"/>
              </a:solidFill>
              <a:latin typeface="Arial"/>
              <a:ea typeface="Arial"/>
              <a:cs typeface="Arial"/>
              <a:sym typeface="Arial"/>
            </a:endParaRPr>
          </a:p>
          <a:p>
            <a:pPr marL="457200" lvl="0" indent="-317108" algn="l" rtl="0">
              <a:spcBef>
                <a:spcPts val="0"/>
              </a:spcBef>
              <a:spcAft>
                <a:spcPts val="0"/>
              </a:spcAft>
              <a:buClr>
                <a:schemeClr val="dk2"/>
              </a:buClr>
              <a:buSzPct val="100000"/>
              <a:buFont typeface="Arial"/>
              <a:buAutoNum type="alphaUcParenR"/>
            </a:pPr>
            <a:r>
              <a:rPr lang="en-GB" sz="2534" dirty="0">
                <a:solidFill>
                  <a:schemeClr val="dk2"/>
                </a:solidFill>
                <a:latin typeface="Arial"/>
                <a:ea typeface="Arial"/>
                <a:cs typeface="Arial"/>
                <a:sym typeface="Arial"/>
              </a:rPr>
              <a:t>KSBs are linked to job role. </a:t>
            </a:r>
            <a:endParaRPr sz="2534" dirty="0">
              <a:solidFill>
                <a:schemeClr val="dk2"/>
              </a:solidFill>
              <a:latin typeface="Arial"/>
              <a:ea typeface="Arial"/>
              <a:cs typeface="Arial"/>
              <a:sym typeface="Arial"/>
            </a:endParaRPr>
          </a:p>
          <a:p>
            <a:pPr marL="0" lvl="0" indent="0" algn="l" rtl="0">
              <a:spcBef>
                <a:spcPts val="1200"/>
              </a:spcBef>
              <a:spcAft>
                <a:spcPts val="0"/>
              </a:spcAft>
              <a:buNone/>
            </a:pPr>
            <a:r>
              <a:rPr lang="en-GB" sz="2534" dirty="0">
                <a:solidFill>
                  <a:schemeClr val="dk1"/>
                </a:solidFill>
                <a:latin typeface="Arial"/>
                <a:ea typeface="Arial"/>
                <a:cs typeface="Arial"/>
                <a:sym typeface="Arial"/>
              </a:rPr>
              <a:t>2. Learning outcomes should come from the KSBs? </a:t>
            </a:r>
            <a:r>
              <a:rPr lang="en-GB" sz="2534" dirty="0">
                <a:solidFill>
                  <a:schemeClr val="accent2"/>
                </a:solidFill>
                <a:latin typeface="Arial"/>
                <a:ea typeface="Arial"/>
                <a:cs typeface="Arial"/>
                <a:sym typeface="Arial"/>
              </a:rPr>
              <a:t>Yes/No </a:t>
            </a:r>
            <a:endParaRPr sz="2534" dirty="0">
              <a:solidFill>
                <a:schemeClr val="accent2"/>
              </a:solidFill>
              <a:latin typeface="Arial"/>
              <a:ea typeface="Arial"/>
              <a:cs typeface="Arial"/>
              <a:sym typeface="Arial"/>
            </a:endParaRPr>
          </a:p>
          <a:p>
            <a:pPr marL="0" lvl="0" indent="0" algn="l" rtl="0">
              <a:spcBef>
                <a:spcPts val="1200"/>
              </a:spcBef>
              <a:spcAft>
                <a:spcPts val="0"/>
              </a:spcAft>
              <a:buNone/>
            </a:pPr>
            <a:r>
              <a:rPr lang="en-GB" sz="2534" dirty="0">
                <a:solidFill>
                  <a:schemeClr val="accent3"/>
                </a:solidFill>
                <a:latin typeface="Arial"/>
                <a:ea typeface="Arial"/>
                <a:cs typeface="Arial"/>
                <a:sym typeface="Arial"/>
              </a:rPr>
              <a:t>Ask the group to share examples of knowledge, skills and behaviours from standards relevant to them? Support navigating to </a:t>
            </a:r>
            <a:r>
              <a:rPr lang="en-GB" sz="2534" dirty="0" err="1">
                <a:solidFill>
                  <a:schemeClr val="accent3"/>
                </a:solidFill>
                <a:latin typeface="Arial"/>
                <a:ea typeface="Arial"/>
                <a:cs typeface="Arial"/>
                <a:sym typeface="Arial"/>
              </a:rPr>
              <a:t>IfATE</a:t>
            </a:r>
            <a:r>
              <a:rPr lang="en-GB" sz="2534" dirty="0">
                <a:solidFill>
                  <a:schemeClr val="accent3"/>
                </a:solidFill>
                <a:latin typeface="Arial"/>
                <a:ea typeface="Arial"/>
                <a:cs typeface="Arial"/>
                <a:sym typeface="Arial"/>
              </a:rPr>
              <a:t> if needed. </a:t>
            </a:r>
            <a:endParaRPr sz="2534" dirty="0">
              <a:solidFill>
                <a:schemeClr val="accent3"/>
              </a:solidFill>
              <a:latin typeface="Arial"/>
              <a:ea typeface="Arial"/>
              <a:cs typeface="Arial"/>
              <a:sym typeface="Arial"/>
            </a:endParaRPr>
          </a:p>
          <a:p>
            <a:pPr marL="0" lvl="0" indent="0" algn="l" rtl="0">
              <a:spcBef>
                <a:spcPts val="1200"/>
              </a:spcBef>
              <a:spcAft>
                <a:spcPts val="0"/>
              </a:spcAft>
              <a:buNone/>
            </a:pPr>
            <a:r>
              <a:rPr lang="en-GB" sz="2534" dirty="0">
                <a:solidFill>
                  <a:schemeClr val="dk1"/>
                </a:solidFill>
                <a:latin typeface="Arial"/>
                <a:ea typeface="Arial"/>
                <a:cs typeface="Arial"/>
                <a:sym typeface="Arial"/>
              </a:rPr>
              <a:t>3. The theory delivered in modules is important and supports the knowledge aspect of the KSBs. However, the EPA is all about ensuring an apprentice is competent in their work role and can apply this knowledge. How could skills and behaviours be incorporated within module delivery?</a:t>
            </a:r>
            <a:endParaRPr sz="2534" dirty="0">
              <a:solidFill>
                <a:schemeClr val="dk1"/>
              </a:solidFill>
              <a:latin typeface="Arial"/>
              <a:ea typeface="Arial"/>
              <a:cs typeface="Arial"/>
              <a:sym typeface="Arial"/>
            </a:endParaRPr>
          </a:p>
          <a:p>
            <a:pPr marL="457200" lvl="0" indent="0" algn="l" rtl="0">
              <a:lnSpc>
                <a:spcPct val="100000"/>
              </a:lnSpc>
              <a:spcBef>
                <a:spcPts val="1800"/>
              </a:spcBef>
              <a:spcAft>
                <a:spcPts val="0"/>
              </a:spcAft>
              <a:buNone/>
            </a:pPr>
            <a:endParaRPr sz="1925" dirty="0">
              <a:solidFill>
                <a:schemeClr val="accent3"/>
              </a:solidFill>
              <a:highlight>
                <a:schemeClr val="lt1"/>
              </a:highlight>
              <a:latin typeface="Arial"/>
              <a:ea typeface="Arial"/>
              <a:cs typeface="Arial"/>
              <a:sym typeface="Arial"/>
            </a:endParaRPr>
          </a:p>
          <a:p>
            <a:pPr marL="0" lvl="0" indent="0" algn="l" rtl="0">
              <a:spcBef>
                <a:spcPts val="1200"/>
              </a:spcBef>
              <a:spcAft>
                <a:spcPts val="0"/>
              </a:spcAft>
              <a:buNone/>
            </a:pPr>
            <a:endParaRPr sz="1200" dirty="0">
              <a:solidFill>
                <a:schemeClr val="dk2"/>
              </a:solidFill>
              <a:latin typeface="Arial"/>
              <a:ea typeface="Arial"/>
              <a:cs typeface="Arial"/>
              <a:sym typeface="Arial"/>
            </a:endParaRPr>
          </a:p>
          <a:p>
            <a:pPr marL="0" lvl="0" indent="0" algn="l" rtl="0">
              <a:spcBef>
                <a:spcPts val="1200"/>
              </a:spcBef>
              <a:spcAft>
                <a:spcPts val="1200"/>
              </a:spcAft>
              <a:buNone/>
            </a:pPr>
            <a:endParaRPr sz="1200" dirty="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Knowledge check - answers</a:t>
            </a:r>
            <a:endParaRPr>
              <a:latin typeface="Arial"/>
              <a:ea typeface="Arial"/>
              <a:cs typeface="Arial"/>
              <a:sym typeface="Arial"/>
            </a:endParaRPr>
          </a:p>
        </p:txBody>
      </p:sp>
      <p:sp>
        <p:nvSpPr>
          <p:cNvPr id="378" name="Google Shape;378;p52"/>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47500" lnSpcReduction="20000"/>
          </a:bodyPr>
          <a:lstStyle/>
          <a:p>
            <a:pPr marL="457200" lvl="0" indent="-292969" algn="l" rtl="0">
              <a:spcBef>
                <a:spcPts val="0"/>
              </a:spcBef>
              <a:spcAft>
                <a:spcPts val="0"/>
              </a:spcAft>
              <a:buClr>
                <a:schemeClr val="dk1"/>
              </a:buClr>
              <a:buSzPct val="100000"/>
              <a:buFont typeface="Arial"/>
              <a:buAutoNum type="arabicPeriod"/>
            </a:pPr>
            <a:r>
              <a:rPr lang="en-GB" sz="2534" dirty="0">
                <a:solidFill>
                  <a:schemeClr val="dk1"/>
                </a:solidFill>
                <a:latin typeface="Arial"/>
                <a:ea typeface="Arial"/>
                <a:cs typeface="Arial"/>
                <a:sym typeface="Arial"/>
              </a:rPr>
              <a:t>Which of the following best defines the purpose of KSBs?</a:t>
            </a:r>
            <a:endParaRPr sz="2534" dirty="0">
              <a:solidFill>
                <a:schemeClr val="dk1"/>
              </a:solidFill>
              <a:latin typeface="Arial"/>
              <a:ea typeface="Arial"/>
              <a:cs typeface="Arial"/>
              <a:sym typeface="Arial"/>
            </a:endParaRPr>
          </a:p>
          <a:p>
            <a:pPr marL="457200" lvl="0" indent="-292969" algn="l" rtl="0">
              <a:spcBef>
                <a:spcPts val="0"/>
              </a:spcBef>
              <a:spcAft>
                <a:spcPts val="0"/>
              </a:spcAft>
              <a:buClr>
                <a:schemeClr val="dk2"/>
              </a:buClr>
              <a:buSzPct val="100000"/>
              <a:buFont typeface="Arial"/>
              <a:buAutoNum type="alphaUcParenR"/>
            </a:pPr>
            <a:r>
              <a:rPr lang="en-GB" sz="2534" dirty="0">
                <a:solidFill>
                  <a:schemeClr val="dk2"/>
                </a:solidFill>
                <a:latin typeface="Arial"/>
                <a:ea typeface="Arial"/>
                <a:cs typeface="Arial"/>
                <a:sym typeface="Arial"/>
              </a:rPr>
              <a:t>KSBs are part of the EPA</a:t>
            </a:r>
            <a:endParaRPr sz="2534" dirty="0">
              <a:solidFill>
                <a:schemeClr val="dk2"/>
              </a:solidFill>
              <a:latin typeface="Arial"/>
              <a:ea typeface="Arial"/>
              <a:cs typeface="Arial"/>
              <a:sym typeface="Arial"/>
            </a:endParaRPr>
          </a:p>
          <a:p>
            <a:pPr marL="457200" lvl="0" indent="-292969" algn="l" rtl="0">
              <a:spcBef>
                <a:spcPts val="0"/>
              </a:spcBef>
              <a:spcAft>
                <a:spcPts val="0"/>
              </a:spcAft>
              <a:buClr>
                <a:schemeClr val="accent3"/>
              </a:buClr>
              <a:buSzPct val="100000"/>
              <a:buFont typeface="Arial"/>
              <a:buAutoNum type="alphaUcParenR"/>
            </a:pPr>
            <a:r>
              <a:rPr lang="en-GB" sz="2534" dirty="0">
                <a:solidFill>
                  <a:schemeClr val="accent3"/>
                </a:solidFill>
                <a:latin typeface="Arial"/>
                <a:ea typeface="Arial"/>
                <a:cs typeface="Arial"/>
                <a:sym typeface="Arial"/>
              </a:rPr>
              <a:t>KSBs are a set of criteria linked to specific industries that demonstrate competency in the job role. </a:t>
            </a:r>
            <a:endParaRPr sz="2534" dirty="0">
              <a:solidFill>
                <a:schemeClr val="accent3"/>
              </a:solidFill>
              <a:latin typeface="Arial"/>
              <a:ea typeface="Arial"/>
              <a:cs typeface="Arial"/>
              <a:sym typeface="Arial"/>
            </a:endParaRPr>
          </a:p>
          <a:p>
            <a:pPr marL="457200" lvl="0" indent="-292969" algn="l" rtl="0">
              <a:spcBef>
                <a:spcPts val="0"/>
              </a:spcBef>
              <a:spcAft>
                <a:spcPts val="0"/>
              </a:spcAft>
              <a:buClr>
                <a:schemeClr val="dk2"/>
              </a:buClr>
              <a:buSzPct val="100000"/>
              <a:buFont typeface="Arial"/>
              <a:buAutoNum type="alphaUcParenR"/>
            </a:pPr>
            <a:r>
              <a:rPr lang="en-GB" sz="2534" dirty="0">
                <a:solidFill>
                  <a:schemeClr val="dk2"/>
                </a:solidFill>
                <a:latin typeface="Arial"/>
                <a:ea typeface="Arial"/>
                <a:cs typeface="Arial"/>
                <a:sym typeface="Arial"/>
              </a:rPr>
              <a:t>KSBs are linked to job role. </a:t>
            </a:r>
            <a:endParaRPr sz="2534" dirty="0">
              <a:solidFill>
                <a:schemeClr val="dk2"/>
              </a:solidFill>
              <a:latin typeface="Arial"/>
              <a:ea typeface="Arial"/>
              <a:cs typeface="Arial"/>
              <a:sym typeface="Arial"/>
            </a:endParaRPr>
          </a:p>
          <a:p>
            <a:pPr marL="0" lvl="0" indent="0" algn="l" rtl="0">
              <a:spcBef>
                <a:spcPts val="1200"/>
              </a:spcBef>
              <a:spcAft>
                <a:spcPts val="0"/>
              </a:spcAft>
              <a:buNone/>
            </a:pPr>
            <a:r>
              <a:rPr lang="en-GB" sz="2534" dirty="0">
                <a:solidFill>
                  <a:schemeClr val="dk1"/>
                </a:solidFill>
                <a:latin typeface="Arial"/>
                <a:ea typeface="Arial"/>
                <a:cs typeface="Arial"/>
                <a:sym typeface="Arial"/>
              </a:rPr>
              <a:t>2.  Learning outcomes should come from the KSBs? </a:t>
            </a:r>
            <a:r>
              <a:rPr lang="en-GB" sz="2534" dirty="0">
                <a:solidFill>
                  <a:schemeClr val="accent3"/>
                </a:solidFill>
                <a:latin typeface="Arial"/>
                <a:ea typeface="Arial"/>
                <a:cs typeface="Arial"/>
                <a:sym typeface="Arial"/>
              </a:rPr>
              <a:t>Yes</a:t>
            </a:r>
            <a:r>
              <a:rPr lang="en-GB" sz="2534" dirty="0">
                <a:solidFill>
                  <a:schemeClr val="dk2"/>
                </a:solidFill>
                <a:latin typeface="Arial"/>
                <a:ea typeface="Arial"/>
                <a:cs typeface="Arial"/>
                <a:sym typeface="Arial"/>
              </a:rPr>
              <a:t>/No </a:t>
            </a:r>
            <a:endParaRPr sz="2534" dirty="0">
              <a:solidFill>
                <a:schemeClr val="dk2"/>
              </a:solidFill>
              <a:latin typeface="Arial"/>
              <a:ea typeface="Arial"/>
              <a:cs typeface="Arial"/>
              <a:sym typeface="Arial"/>
            </a:endParaRPr>
          </a:p>
          <a:p>
            <a:pPr marL="0" lvl="0" indent="0" algn="l" rtl="0">
              <a:spcBef>
                <a:spcPts val="1200"/>
              </a:spcBef>
              <a:spcAft>
                <a:spcPts val="0"/>
              </a:spcAft>
              <a:buNone/>
            </a:pPr>
            <a:r>
              <a:rPr lang="en-GB" sz="2534" dirty="0">
                <a:solidFill>
                  <a:schemeClr val="accent3"/>
                </a:solidFill>
                <a:latin typeface="Arial"/>
                <a:ea typeface="Arial"/>
                <a:cs typeface="Arial"/>
                <a:sym typeface="Arial"/>
              </a:rPr>
              <a:t>Ask the group to share examples of knowledge, skills and behaviours from standards relevant to them? Support navigating to </a:t>
            </a:r>
            <a:r>
              <a:rPr lang="en-GB" sz="2534" dirty="0" err="1">
                <a:solidFill>
                  <a:schemeClr val="accent3"/>
                </a:solidFill>
                <a:latin typeface="Arial"/>
                <a:ea typeface="Arial"/>
                <a:cs typeface="Arial"/>
                <a:sym typeface="Arial"/>
              </a:rPr>
              <a:t>IfATE</a:t>
            </a:r>
            <a:r>
              <a:rPr lang="en-GB" sz="2534" dirty="0">
                <a:solidFill>
                  <a:schemeClr val="accent3"/>
                </a:solidFill>
                <a:latin typeface="Arial"/>
                <a:ea typeface="Arial"/>
                <a:cs typeface="Arial"/>
                <a:sym typeface="Arial"/>
              </a:rPr>
              <a:t> in needed. </a:t>
            </a:r>
            <a:endParaRPr sz="2534" dirty="0">
              <a:solidFill>
                <a:schemeClr val="accent3"/>
              </a:solidFill>
              <a:latin typeface="Arial"/>
              <a:ea typeface="Arial"/>
              <a:cs typeface="Arial"/>
              <a:sym typeface="Arial"/>
            </a:endParaRPr>
          </a:p>
          <a:p>
            <a:pPr marL="0" lvl="0" indent="0" algn="l" rtl="0">
              <a:spcBef>
                <a:spcPts val="1200"/>
              </a:spcBef>
              <a:spcAft>
                <a:spcPts val="0"/>
              </a:spcAft>
              <a:buNone/>
            </a:pPr>
            <a:r>
              <a:rPr lang="en-GB" sz="2534" dirty="0">
                <a:solidFill>
                  <a:schemeClr val="dk1"/>
                </a:solidFill>
                <a:latin typeface="Arial"/>
                <a:ea typeface="Arial"/>
                <a:cs typeface="Arial"/>
                <a:sym typeface="Arial"/>
              </a:rPr>
              <a:t>3. The theory delivered in modules is important and supports the knowledge aspect of the KSBs. However, the EPA is all about ensuring an apprentice is competent in their work role and can apply this knowledge. How could skills and behaviours be incorporated within module delivery?</a:t>
            </a:r>
            <a:endParaRPr sz="2534" dirty="0">
              <a:solidFill>
                <a:schemeClr val="dk1"/>
              </a:solidFill>
              <a:latin typeface="Arial"/>
              <a:ea typeface="Arial"/>
              <a:cs typeface="Arial"/>
              <a:sym typeface="Arial"/>
            </a:endParaRPr>
          </a:p>
          <a:p>
            <a:pPr marL="0" lvl="0" indent="0" algn="l" rtl="0">
              <a:spcBef>
                <a:spcPts val="1200"/>
              </a:spcBef>
              <a:spcAft>
                <a:spcPts val="0"/>
              </a:spcAft>
              <a:buNone/>
            </a:pPr>
            <a:r>
              <a:rPr lang="en-GB" sz="2500" dirty="0">
                <a:solidFill>
                  <a:schemeClr val="accent3"/>
                </a:solidFill>
                <a:highlight>
                  <a:schemeClr val="lt1"/>
                </a:highlight>
                <a:latin typeface="Arial"/>
                <a:ea typeface="Arial"/>
                <a:cs typeface="Arial"/>
                <a:sym typeface="Arial"/>
              </a:rPr>
              <a:t>Examples include </a:t>
            </a:r>
            <a:endParaRPr sz="2500" dirty="0">
              <a:solidFill>
                <a:schemeClr val="accent3"/>
              </a:solidFill>
              <a:highlight>
                <a:schemeClr val="lt1"/>
              </a:highlight>
              <a:latin typeface="Arial"/>
              <a:ea typeface="Arial"/>
              <a:cs typeface="Arial"/>
              <a:sym typeface="Arial"/>
            </a:endParaRPr>
          </a:p>
          <a:p>
            <a:pPr marL="457200" lvl="0" indent="-292100" algn="l" rtl="0">
              <a:lnSpc>
                <a:spcPct val="100000"/>
              </a:lnSpc>
              <a:spcBef>
                <a:spcPts val="1200"/>
              </a:spcBef>
              <a:spcAft>
                <a:spcPts val="0"/>
              </a:spcAft>
              <a:buClr>
                <a:schemeClr val="accent3"/>
              </a:buClr>
              <a:buSzPct val="100000"/>
              <a:buFont typeface="Arial"/>
              <a:buChar char="●"/>
            </a:pPr>
            <a:r>
              <a:rPr lang="en-GB" sz="2500" dirty="0">
                <a:solidFill>
                  <a:schemeClr val="accent3"/>
                </a:solidFill>
                <a:highlight>
                  <a:schemeClr val="lt1"/>
                </a:highlight>
                <a:latin typeface="Arial"/>
                <a:ea typeface="Arial"/>
                <a:cs typeface="Arial"/>
                <a:sym typeface="Arial"/>
              </a:rPr>
              <a:t>Provide activities for apprentices to practice skills and behaviours, for example deliver presentations, completion of shared projects.</a:t>
            </a:r>
            <a:endParaRPr sz="2500" dirty="0">
              <a:solidFill>
                <a:schemeClr val="accent3"/>
              </a:solidFill>
              <a:highlight>
                <a:schemeClr val="lt1"/>
              </a:highlight>
              <a:latin typeface="Arial"/>
              <a:ea typeface="Arial"/>
              <a:cs typeface="Arial"/>
              <a:sym typeface="Arial"/>
            </a:endParaRPr>
          </a:p>
          <a:p>
            <a:pPr marL="457200" lvl="0" indent="-292100" algn="l" rtl="0">
              <a:lnSpc>
                <a:spcPct val="100000"/>
              </a:lnSpc>
              <a:spcBef>
                <a:spcPts val="0"/>
              </a:spcBef>
              <a:spcAft>
                <a:spcPts val="0"/>
              </a:spcAft>
              <a:buClr>
                <a:schemeClr val="accent3"/>
              </a:buClr>
              <a:buSzPct val="100000"/>
              <a:buFont typeface="Arial"/>
              <a:buChar char="●"/>
            </a:pPr>
            <a:r>
              <a:rPr lang="en-GB" sz="2500" dirty="0">
                <a:solidFill>
                  <a:schemeClr val="accent3"/>
                </a:solidFill>
                <a:highlight>
                  <a:schemeClr val="lt1"/>
                </a:highlight>
                <a:latin typeface="Arial"/>
                <a:ea typeface="Arial"/>
                <a:cs typeface="Arial"/>
                <a:sym typeface="Arial"/>
              </a:rPr>
              <a:t>Give apprentices time to make links from theory to practice and identify potential work based evidence relevant to the topic. </a:t>
            </a:r>
            <a:endParaRPr sz="2500" dirty="0">
              <a:solidFill>
                <a:schemeClr val="accent3"/>
              </a:solidFill>
              <a:highlight>
                <a:schemeClr val="lt1"/>
              </a:highlight>
              <a:latin typeface="Arial"/>
              <a:ea typeface="Arial"/>
              <a:cs typeface="Arial"/>
              <a:sym typeface="Arial"/>
            </a:endParaRPr>
          </a:p>
          <a:p>
            <a:pPr marL="457200" lvl="0" indent="-292100" algn="l" rtl="0">
              <a:lnSpc>
                <a:spcPct val="100000"/>
              </a:lnSpc>
              <a:spcBef>
                <a:spcPts val="0"/>
              </a:spcBef>
              <a:spcAft>
                <a:spcPts val="0"/>
              </a:spcAft>
              <a:buClr>
                <a:schemeClr val="accent3"/>
              </a:buClr>
              <a:buSzPct val="100000"/>
              <a:buFont typeface="Arial"/>
              <a:buChar char="●"/>
            </a:pPr>
            <a:r>
              <a:rPr lang="en-GB" sz="2500" dirty="0">
                <a:solidFill>
                  <a:schemeClr val="accent3"/>
                </a:solidFill>
                <a:highlight>
                  <a:schemeClr val="lt1"/>
                </a:highlight>
                <a:latin typeface="Arial"/>
                <a:ea typeface="Arial"/>
                <a:cs typeface="Arial"/>
                <a:sym typeface="Arial"/>
              </a:rPr>
              <a:t>A good awareness of which Skills and Behaviours related to the module and refer to these during delivery.</a:t>
            </a:r>
            <a:endParaRPr sz="2500" dirty="0">
              <a:solidFill>
                <a:schemeClr val="accent3"/>
              </a:solidFill>
              <a:highlight>
                <a:schemeClr val="lt1"/>
              </a:highlight>
              <a:latin typeface="Arial"/>
              <a:ea typeface="Arial"/>
              <a:cs typeface="Arial"/>
              <a:sym typeface="Arial"/>
            </a:endParaRPr>
          </a:p>
          <a:p>
            <a:pPr marL="457200" lvl="0" indent="-292100" algn="l" rtl="0">
              <a:lnSpc>
                <a:spcPct val="100000"/>
              </a:lnSpc>
              <a:spcBef>
                <a:spcPts val="0"/>
              </a:spcBef>
              <a:spcAft>
                <a:spcPts val="0"/>
              </a:spcAft>
              <a:buClr>
                <a:schemeClr val="accent3"/>
              </a:buClr>
              <a:buSzPct val="100000"/>
              <a:buFont typeface="Arial"/>
              <a:buChar char="●"/>
            </a:pPr>
            <a:r>
              <a:rPr lang="en-GB" sz="2500" dirty="0">
                <a:solidFill>
                  <a:schemeClr val="accent3"/>
                </a:solidFill>
                <a:highlight>
                  <a:schemeClr val="lt1"/>
                </a:highlight>
                <a:latin typeface="Arial"/>
                <a:ea typeface="Arial"/>
                <a:cs typeface="Arial"/>
                <a:sym typeface="Arial"/>
              </a:rPr>
              <a:t>Create assessments that relate to the workplace.</a:t>
            </a:r>
            <a:endParaRPr sz="2500" dirty="0">
              <a:solidFill>
                <a:schemeClr val="accent3"/>
              </a:solidFill>
              <a:highlight>
                <a:schemeClr val="lt1"/>
              </a:highlight>
              <a:latin typeface="Arial"/>
              <a:ea typeface="Arial"/>
              <a:cs typeface="Arial"/>
              <a:sym typeface="Arial"/>
            </a:endParaRPr>
          </a:p>
          <a:p>
            <a:pPr marL="457200" lvl="0" indent="-292100" algn="l" rtl="0">
              <a:lnSpc>
                <a:spcPct val="100000"/>
              </a:lnSpc>
              <a:spcBef>
                <a:spcPts val="0"/>
              </a:spcBef>
              <a:spcAft>
                <a:spcPts val="0"/>
              </a:spcAft>
              <a:buClr>
                <a:schemeClr val="accent3"/>
              </a:buClr>
              <a:buSzPct val="100000"/>
              <a:buFont typeface="Arial"/>
              <a:buChar char="●"/>
            </a:pPr>
            <a:r>
              <a:rPr lang="en-GB" sz="2500" dirty="0">
                <a:solidFill>
                  <a:schemeClr val="accent3"/>
                </a:solidFill>
                <a:highlight>
                  <a:schemeClr val="lt1"/>
                </a:highlight>
                <a:latin typeface="Arial"/>
                <a:ea typeface="Arial"/>
                <a:cs typeface="Arial"/>
                <a:sym typeface="Arial"/>
              </a:rPr>
              <a:t>Facilitate discussions for apprentices to share good practice and experiences from their workplace.</a:t>
            </a:r>
            <a:endParaRPr sz="2500" dirty="0">
              <a:solidFill>
                <a:schemeClr val="accent3"/>
              </a:solidFill>
              <a:highlight>
                <a:schemeClr val="lt1"/>
              </a:highlight>
              <a:latin typeface="Arial"/>
              <a:ea typeface="Arial"/>
              <a:cs typeface="Arial"/>
              <a:sym typeface="Arial"/>
            </a:endParaRPr>
          </a:p>
          <a:p>
            <a:pPr marL="0" lvl="0" indent="0" algn="l" rtl="0">
              <a:spcBef>
                <a:spcPts val="1200"/>
              </a:spcBef>
              <a:spcAft>
                <a:spcPts val="0"/>
              </a:spcAft>
              <a:buNone/>
            </a:pPr>
            <a:endParaRPr sz="1200" dirty="0">
              <a:solidFill>
                <a:schemeClr val="dk2"/>
              </a:solidFill>
              <a:latin typeface="Arial"/>
              <a:ea typeface="Arial"/>
              <a:cs typeface="Arial"/>
              <a:sym typeface="Arial"/>
            </a:endParaRPr>
          </a:p>
          <a:p>
            <a:pPr marL="0" lvl="0" indent="0" algn="l" rtl="0">
              <a:spcBef>
                <a:spcPts val="1200"/>
              </a:spcBef>
              <a:spcAft>
                <a:spcPts val="1200"/>
              </a:spcAft>
              <a:buNone/>
            </a:pPr>
            <a:endParaRPr sz="1200" dirty="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Who can support</a:t>
            </a:r>
            <a:endParaRPr>
              <a:latin typeface="Arial"/>
              <a:ea typeface="Arial"/>
              <a:cs typeface="Arial"/>
              <a:sym typeface="Arial"/>
            </a:endParaRPr>
          </a:p>
        </p:txBody>
      </p:sp>
      <p:sp>
        <p:nvSpPr>
          <p:cNvPr id="384" name="Google Shape;384;p53"/>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sz="1700" dirty="0">
                <a:solidFill>
                  <a:schemeClr val="accent3"/>
                </a:solidFill>
                <a:latin typeface="Arial"/>
                <a:ea typeface="Arial"/>
                <a:cs typeface="Arial"/>
                <a:sym typeface="Arial"/>
              </a:rPr>
              <a:t>List the the contacts and departments it may be necessary to liaise with in your organisation. You may also wish to discuss when you may need to contact each of the different contact types</a:t>
            </a:r>
            <a:endParaRPr sz="1700"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Course leaders</a:t>
            </a:r>
            <a:endParaRPr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Course administrators</a:t>
            </a:r>
            <a:endParaRPr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Quality manager</a:t>
            </a:r>
            <a:endParaRPr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Head of school</a:t>
            </a:r>
            <a:endParaRPr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Work based tutor</a:t>
            </a:r>
            <a:endParaRPr dirty="0">
              <a:solidFill>
                <a:schemeClr val="accent3"/>
              </a:solidFill>
              <a:latin typeface="Arial"/>
              <a:ea typeface="Arial"/>
              <a:cs typeface="Arial"/>
              <a:sym typeface="Arial"/>
            </a:endParaRPr>
          </a:p>
          <a:p>
            <a:pPr marL="0" lvl="0" indent="0" algn="l" rtl="0">
              <a:spcBef>
                <a:spcPts val="1200"/>
              </a:spcBef>
              <a:spcAft>
                <a:spcPts val="0"/>
              </a:spcAft>
              <a:buNone/>
            </a:pPr>
            <a:r>
              <a:rPr lang="en-GB" dirty="0">
                <a:solidFill>
                  <a:schemeClr val="accent3"/>
                </a:solidFill>
                <a:latin typeface="Arial"/>
                <a:ea typeface="Arial"/>
                <a:cs typeface="Arial"/>
                <a:sym typeface="Arial"/>
              </a:rPr>
              <a:t>Degree apprenticeship team </a:t>
            </a:r>
            <a:endParaRPr dirty="0">
              <a:solidFill>
                <a:schemeClr val="accent3"/>
              </a:solidFill>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dirty="0">
                <a:solidFill>
                  <a:schemeClr val="dk1"/>
                </a:solidFill>
                <a:latin typeface="Arial"/>
                <a:ea typeface="Arial"/>
                <a:cs typeface="Arial"/>
                <a:sym typeface="Arial"/>
              </a:rPr>
              <a:t>Attend session 1 and 3 if you haven't already done so</a:t>
            </a:r>
            <a:endParaRPr dirty="0">
              <a:solidFill>
                <a:schemeClr val="accent3"/>
              </a:solidFill>
              <a:latin typeface="Arial"/>
              <a:ea typeface="Arial"/>
              <a:cs typeface="Arial"/>
              <a:sym typeface="Arial"/>
            </a:endParaRPr>
          </a:p>
        </p:txBody>
      </p:sp>
      <p:sp>
        <p:nvSpPr>
          <p:cNvPr id="385" name="Google Shape;385;p53"/>
          <p:cNvSpPr/>
          <p:nvPr/>
        </p:nvSpPr>
        <p:spPr>
          <a:xfrm>
            <a:off x="5319025" y="1640725"/>
            <a:ext cx="2518350" cy="31670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chemeClr val="accent3"/>
                </a:solidFill>
                <a:latin typeface="Arial"/>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CPD for you - Further Support</a:t>
            </a:r>
            <a:endParaRPr>
              <a:latin typeface="Arial"/>
              <a:ea typeface="Arial"/>
              <a:cs typeface="Arial"/>
              <a:sym typeface="Arial"/>
            </a:endParaRPr>
          </a:p>
        </p:txBody>
      </p:sp>
      <p:sp>
        <p:nvSpPr>
          <p:cNvPr id="391" name="Google Shape;391;p54"/>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Clr>
                <a:schemeClr val="dk2"/>
              </a:buClr>
              <a:buSzPct val="51162"/>
              <a:buFont typeface="Arial"/>
              <a:buNone/>
            </a:pPr>
            <a:endParaRPr sz="2150" b="1">
              <a:solidFill>
                <a:srgbClr val="222266"/>
              </a:solidFill>
              <a:highlight>
                <a:srgbClr val="FEFEFE"/>
              </a:highlight>
              <a:latin typeface="Arial"/>
              <a:ea typeface="Arial"/>
              <a:cs typeface="Arial"/>
              <a:sym typeface="Arial"/>
            </a:endParaRPr>
          </a:p>
          <a:p>
            <a:pPr marL="139700" marR="139700" lvl="0" indent="0" algn="l" rtl="0">
              <a:spcBef>
                <a:spcPts val="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Engage in continuous professional development to stay up-to-date with the latest industry practices, teaching methodologies, and assessment techniques. Actively seek opportunities for training, networking, and collaboration to enhance your own expertise and contribute to the continuous improvement of the degree apprenticeship program. You can take advantage of our UVAC membership as UVAC regularly delivers apprenticeship CPD.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Colleagues can access UVAC. You will need to register under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and this will allow access to all the member content. You can do this here - </a:t>
            </a:r>
            <a:r>
              <a:rPr lang="en-GB" sz="1200" u="sng">
                <a:solidFill>
                  <a:schemeClr val="dk1"/>
                </a:solidFill>
                <a:highlight>
                  <a:srgbClr val="FEFEFE"/>
                </a:highlight>
                <a:latin typeface="Arial"/>
                <a:ea typeface="Arial"/>
                <a:cs typeface="Arial"/>
                <a:sym typeface="Arial"/>
                <a:hlinkClick r:id="rId3">
                  <a:extLst>
                    <a:ext uri="{A12FA001-AC4F-418D-AE19-62706E023703}">
                      <ahyp:hlinkClr xmlns:ahyp="http://schemas.microsoft.com/office/drawing/2018/hyperlinkcolor" val="tx"/>
                    </a:ext>
                  </a:extLst>
                </a:hlinkClick>
              </a:rPr>
              <a:t>https://uvac.ac.uk/registration/</a:t>
            </a:r>
            <a:r>
              <a:rPr lang="en-GB" sz="1200">
                <a:solidFill>
                  <a:schemeClr val="dk2"/>
                </a:solidFill>
                <a:highlight>
                  <a:srgbClr val="FEFEFE"/>
                </a:highlight>
                <a:latin typeface="Arial"/>
                <a:ea typeface="Arial"/>
                <a:cs typeface="Arial"/>
                <a:sym typeface="Arial"/>
              </a:rPr>
              <a:t> and just select </a:t>
            </a:r>
            <a:r>
              <a:rPr lang="en-GB" sz="1200">
                <a:solidFill>
                  <a:schemeClr val="accent3"/>
                </a:solidFill>
                <a:highlight>
                  <a:srgbClr val="FEFEFE"/>
                </a:highlight>
                <a:latin typeface="Arial"/>
                <a:ea typeface="Arial"/>
                <a:cs typeface="Arial"/>
                <a:sym typeface="Arial"/>
              </a:rPr>
              <a:t>your institution</a:t>
            </a:r>
            <a:r>
              <a:rPr lang="en-GB" sz="1200">
                <a:solidFill>
                  <a:schemeClr val="dk2"/>
                </a:solidFill>
                <a:highlight>
                  <a:srgbClr val="FEFEFE"/>
                </a:highlight>
                <a:latin typeface="Arial"/>
                <a:ea typeface="Arial"/>
                <a:cs typeface="Arial"/>
                <a:sym typeface="Arial"/>
              </a:rPr>
              <a:t> from the dropdown menu.</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Once your membership is approved, you can access previously recorded webinars, resources and guides and can register for upcoming live webinars and sessions.</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The </a:t>
            </a:r>
            <a:r>
              <a:rPr lang="en-GB" sz="1200" u="sng">
                <a:solidFill>
                  <a:schemeClr val="dk1"/>
                </a:solidFill>
                <a:highlight>
                  <a:srgbClr val="FEFEFE"/>
                </a:highlight>
                <a:latin typeface="Arial"/>
                <a:ea typeface="Arial"/>
                <a:cs typeface="Arial"/>
                <a:sym typeface="Arial"/>
                <a:hlinkClick r:id="rId4">
                  <a:extLst>
                    <a:ext uri="{A12FA001-AC4F-418D-AE19-62706E023703}">
                      <ahyp:hlinkClr xmlns:ahyp="http://schemas.microsoft.com/office/drawing/2018/hyperlinkcolor" val="tx"/>
                    </a:ext>
                  </a:extLst>
                </a:hlinkClick>
              </a:rPr>
              <a:t>AWD training</a:t>
            </a:r>
            <a:r>
              <a:rPr lang="en-GB" sz="1200">
                <a:solidFill>
                  <a:schemeClr val="dk2"/>
                </a:solidFill>
                <a:highlight>
                  <a:srgbClr val="FEFEFE"/>
                </a:highlight>
                <a:latin typeface="Arial"/>
                <a:ea typeface="Arial"/>
                <a:cs typeface="Arial"/>
                <a:sym typeface="Arial"/>
              </a:rPr>
              <a:t> and resources via the UVAC site, or you can go </a:t>
            </a:r>
            <a:r>
              <a:rPr lang="en-GB" sz="1200" u="sng">
                <a:solidFill>
                  <a:schemeClr val="dk1"/>
                </a:solidFill>
                <a:highlight>
                  <a:srgbClr val="FEFEFE"/>
                </a:highlight>
                <a:latin typeface="Arial"/>
                <a:ea typeface="Arial"/>
                <a:cs typeface="Arial"/>
                <a:sym typeface="Arial"/>
                <a:hlinkClick r:id="rId5">
                  <a:extLst>
                    <a:ext uri="{A12FA001-AC4F-418D-AE19-62706E023703}">
                      <ahyp:hlinkClr xmlns:ahyp="http://schemas.microsoft.com/office/drawing/2018/hyperlinkcolor" val="tx"/>
                    </a:ext>
                  </a:extLst>
                </a:hlinkClick>
              </a:rPr>
              <a:t>direct to ETF</a:t>
            </a:r>
            <a:r>
              <a:rPr lang="en-GB" sz="1200" u="sng">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to book. There are </a:t>
            </a:r>
            <a:r>
              <a:rPr lang="en-GB" sz="1200" u="sng">
                <a:solidFill>
                  <a:schemeClr val="dk1"/>
                </a:solidFill>
                <a:highlight>
                  <a:srgbClr val="FEFEFE"/>
                </a:highlight>
                <a:latin typeface="Arial"/>
                <a:ea typeface="Arial"/>
                <a:cs typeface="Arial"/>
                <a:sym typeface="Arial"/>
                <a:hlinkClick r:id="rId6">
                  <a:extLst>
                    <a:ext uri="{A12FA001-AC4F-418D-AE19-62706E023703}">
                      <ahyp:hlinkClr xmlns:ahyp="http://schemas.microsoft.com/office/drawing/2018/hyperlinkcolor" val="tx"/>
                    </a:ext>
                  </a:extLst>
                </a:hlinkClick>
              </a:rPr>
              <a:t>8 open access online courses available</a:t>
            </a:r>
            <a:r>
              <a:rPr lang="en-GB" sz="1200">
                <a:solidFill>
                  <a:schemeClr val="dk1"/>
                </a:solidFill>
                <a:highlight>
                  <a:srgbClr val="FEFEFE"/>
                </a:highlight>
                <a:latin typeface="Arial"/>
                <a:ea typeface="Arial"/>
                <a:cs typeface="Arial"/>
                <a:sym typeface="Arial"/>
              </a:rPr>
              <a:t> </a:t>
            </a:r>
            <a:r>
              <a:rPr lang="en-GB" sz="1200">
                <a:solidFill>
                  <a:schemeClr val="dk2"/>
                </a:solidFill>
                <a:highlight>
                  <a:srgbClr val="FEFEFE"/>
                </a:highlight>
                <a:latin typeface="Arial"/>
                <a:ea typeface="Arial"/>
                <a:cs typeface="Arial"/>
                <a:sym typeface="Arial"/>
              </a:rPr>
              <a:t>delivered via the FutureLearn Platform.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dk2"/>
                </a:solidFill>
                <a:highlight>
                  <a:srgbClr val="FEFEFE"/>
                </a:highlight>
                <a:latin typeface="Arial"/>
                <a:ea typeface="Arial"/>
                <a:cs typeface="Arial"/>
                <a:sym typeface="Arial"/>
              </a:rPr>
              <a:t>You can also access our own learning and teaching gateway </a:t>
            </a:r>
            <a:r>
              <a:rPr lang="en-GB" sz="1200">
                <a:solidFill>
                  <a:schemeClr val="accent3"/>
                </a:solidFill>
                <a:highlight>
                  <a:srgbClr val="FEFEFE"/>
                </a:highlight>
                <a:latin typeface="Arial"/>
                <a:ea typeface="Arial"/>
                <a:cs typeface="Arial"/>
                <a:sym typeface="Arial"/>
              </a:rPr>
              <a:t>here </a:t>
            </a:r>
            <a:r>
              <a:rPr lang="en-GB" sz="1200">
                <a:solidFill>
                  <a:schemeClr val="dk2"/>
                </a:solidFill>
                <a:highlight>
                  <a:srgbClr val="FEFEFE"/>
                </a:highlight>
                <a:latin typeface="Arial"/>
                <a:ea typeface="Arial"/>
                <a:cs typeface="Arial"/>
                <a:sym typeface="Arial"/>
              </a:rPr>
              <a:t>to browse a range of CPD options. </a:t>
            </a:r>
            <a:endParaRPr sz="1200">
              <a:solidFill>
                <a:schemeClr val="dk2"/>
              </a:solidFill>
              <a:highlight>
                <a:srgbClr val="FEFEFE"/>
              </a:highlight>
              <a:latin typeface="Arial"/>
              <a:ea typeface="Arial"/>
              <a:cs typeface="Arial"/>
              <a:sym typeface="Arial"/>
            </a:endParaRPr>
          </a:p>
          <a:p>
            <a:pPr marL="139700" marR="139700" lvl="0" indent="0" algn="l" rtl="0">
              <a:spcBef>
                <a:spcPts val="1200"/>
              </a:spcBef>
              <a:spcAft>
                <a:spcPts val="0"/>
              </a:spcAft>
              <a:buClr>
                <a:schemeClr val="dk2"/>
              </a:buClr>
              <a:buSzPct val="91666"/>
              <a:buFont typeface="Arial"/>
              <a:buNone/>
            </a:pPr>
            <a:r>
              <a:rPr lang="en-GB" sz="1200">
                <a:solidFill>
                  <a:schemeClr val="accent3"/>
                </a:solidFill>
                <a:highlight>
                  <a:srgbClr val="FEFEFE"/>
                </a:highlight>
                <a:latin typeface="Arial"/>
                <a:ea typeface="Arial"/>
                <a:cs typeface="Arial"/>
                <a:sym typeface="Arial"/>
              </a:rPr>
              <a:t>You can remind colleagues that the Powerpoint will be shared or provide a link at the end to all the resources. You may wish to ask if colleagues have undertaken any other training. </a:t>
            </a:r>
            <a:endParaRPr sz="1200">
              <a:solidFill>
                <a:schemeClr val="accent3"/>
              </a:solidFill>
              <a:highlight>
                <a:srgbClr val="FEFEFE"/>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Delivery guidance </a:t>
            </a:r>
            <a:endParaRPr>
              <a:latin typeface="Arial"/>
              <a:ea typeface="Arial"/>
              <a:cs typeface="Arial"/>
              <a:sym typeface="Arial"/>
            </a:endParaRPr>
          </a:p>
        </p:txBody>
      </p:sp>
      <p:sp>
        <p:nvSpPr>
          <p:cNvPr id="240" name="Google Shape;240;p37"/>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a:ea typeface="Arial"/>
                <a:cs typeface="Arial"/>
                <a:sym typeface="Arial"/>
              </a:rPr>
              <a:t>Three sessions have been created grouping together three key themes to underpin degree apprenticeship delivery. </a:t>
            </a:r>
            <a:endParaRPr dirty="0">
              <a:latin typeface="Arial"/>
              <a:ea typeface="Arial"/>
              <a:cs typeface="Arial"/>
              <a:sym typeface="Arial"/>
            </a:endParaRPr>
          </a:p>
          <a:p>
            <a:pPr marL="0" lvl="0" indent="0" algn="l" rtl="0">
              <a:spcBef>
                <a:spcPts val="1200"/>
              </a:spcBef>
              <a:spcAft>
                <a:spcPts val="0"/>
              </a:spcAft>
              <a:buNone/>
            </a:pPr>
            <a:r>
              <a:rPr lang="en-GB" b="1" dirty="0">
                <a:solidFill>
                  <a:schemeClr val="dk1"/>
                </a:solidFill>
                <a:latin typeface="Arial"/>
                <a:ea typeface="Arial"/>
                <a:cs typeface="Arial"/>
                <a:sym typeface="Arial"/>
              </a:rPr>
              <a:t>Introduction to apprenticeships</a:t>
            </a:r>
            <a:endParaRPr b="1" dirty="0">
              <a:solidFill>
                <a:schemeClr val="dk1"/>
              </a:solidFill>
              <a:latin typeface="Arial"/>
              <a:ea typeface="Arial"/>
              <a:cs typeface="Arial"/>
              <a:sym typeface="Arial"/>
            </a:endParaRPr>
          </a:p>
          <a:p>
            <a:pPr marL="0" lvl="0" indent="0" algn="l" rtl="0">
              <a:spcBef>
                <a:spcPts val="1200"/>
              </a:spcBef>
              <a:spcAft>
                <a:spcPts val="0"/>
              </a:spcAft>
              <a:buNone/>
            </a:pPr>
            <a:r>
              <a:rPr lang="en-GB" b="1" dirty="0">
                <a:solidFill>
                  <a:schemeClr val="dk1"/>
                </a:solidFill>
                <a:latin typeface="Arial"/>
                <a:ea typeface="Arial"/>
                <a:cs typeface="Arial"/>
                <a:sym typeface="Arial"/>
              </a:rPr>
              <a:t>Knowledge, Skills and behaviours</a:t>
            </a:r>
            <a:endParaRPr b="1" dirty="0">
              <a:solidFill>
                <a:schemeClr val="dk1"/>
              </a:solidFill>
              <a:latin typeface="Arial"/>
              <a:ea typeface="Arial"/>
              <a:cs typeface="Arial"/>
              <a:sym typeface="Arial"/>
            </a:endParaRPr>
          </a:p>
          <a:p>
            <a:pPr marL="0" lvl="0" indent="0" algn="l" rtl="0">
              <a:spcBef>
                <a:spcPts val="1200"/>
              </a:spcBef>
              <a:spcAft>
                <a:spcPts val="0"/>
              </a:spcAft>
              <a:buNone/>
            </a:pPr>
            <a:r>
              <a:rPr lang="en-GB" b="1" dirty="0">
                <a:solidFill>
                  <a:schemeClr val="dk1"/>
                </a:solidFill>
                <a:latin typeface="Arial"/>
                <a:ea typeface="Arial"/>
                <a:cs typeface="Arial"/>
                <a:sym typeface="Arial"/>
              </a:rPr>
              <a:t>End Point assessment</a:t>
            </a:r>
            <a:endParaRPr b="1" dirty="0">
              <a:latin typeface="Arial"/>
              <a:ea typeface="Arial"/>
              <a:cs typeface="Arial"/>
              <a:sym typeface="Arial"/>
            </a:endParaRPr>
          </a:p>
          <a:p>
            <a:pPr marL="0" lvl="0" indent="0" algn="l" rtl="0">
              <a:spcBef>
                <a:spcPts val="1200"/>
              </a:spcBef>
              <a:spcAft>
                <a:spcPts val="0"/>
              </a:spcAft>
              <a:buNone/>
            </a:pPr>
            <a:r>
              <a:rPr lang="en-GB" dirty="0">
                <a:solidFill>
                  <a:srgbClr val="212121"/>
                </a:solidFill>
                <a:latin typeface="Arial"/>
                <a:ea typeface="Arial"/>
                <a:cs typeface="Arial"/>
                <a:sym typeface="Arial"/>
              </a:rPr>
              <a:t>Colleagues are welcome to attend any session but it is strongly advised that Session 1 is attended first as an introduction, after which the remaining sessions can be completed in any order.</a:t>
            </a:r>
            <a:endParaRPr dirty="0">
              <a:solidFill>
                <a:srgbClr val="212121"/>
              </a:solidFill>
              <a:latin typeface="Arial"/>
              <a:ea typeface="Arial"/>
              <a:cs typeface="Arial"/>
              <a:sym typeface="Arial"/>
            </a:endParaRPr>
          </a:p>
          <a:p>
            <a:pPr marL="0" lvl="0" indent="0" algn="l" rtl="0">
              <a:spcBef>
                <a:spcPts val="1200"/>
              </a:spcBef>
              <a:spcAft>
                <a:spcPts val="1200"/>
              </a:spcAft>
              <a:buClr>
                <a:schemeClr val="dk2"/>
              </a:buClr>
              <a:buSzPts val="1100"/>
              <a:buFont typeface="Arial"/>
              <a:buNone/>
            </a:pPr>
            <a:r>
              <a:rPr lang="en-GB" sz="1200" dirty="0">
                <a:solidFill>
                  <a:schemeClr val="accent3"/>
                </a:solidFill>
                <a:latin typeface="Arial"/>
                <a:ea typeface="Arial"/>
                <a:cs typeface="Arial"/>
                <a:sym typeface="Arial"/>
              </a:rPr>
              <a:t>The slide package has been designed as a base for providers to adapt to their own institution and apprentice population. We recognise the slides may be text heavy, but again this is to allow full dissemination of the content from our aligned CPD Site. This will allow provider colleagues to create their own online CPD or develop alternative face to face delivery. Text will be written in blue where it prompts for personalised content to be added.</a:t>
            </a:r>
            <a:r>
              <a:rPr lang="en-GB" sz="1200" dirty="0">
                <a:solidFill>
                  <a:srgbClr val="212121"/>
                </a:solidFill>
                <a:latin typeface="Arial"/>
                <a:ea typeface="Arial"/>
                <a:cs typeface="Arial"/>
                <a:sym typeface="Arial"/>
              </a:rPr>
              <a:t> </a:t>
            </a:r>
            <a:endParaRPr sz="1200" dirty="0">
              <a:solidFill>
                <a:srgbClr val="21212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ctrTitle"/>
          </p:nvPr>
        </p:nvSpPr>
        <p:spPr>
          <a:xfrm>
            <a:off x="3898000" y="839471"/>
            <a:ext cx="4931700" cy="1017300"/>
          </a:xfrm>
          <a:prstGeom prst="rect">
            <a:avLst/>
          </a:prstGeom>
          <a:solidFill>
            <a:schemeClr val="lt1"/>
          </a:solidFill>
          <a:ln>
            <a:noFill/>
          </a:ln>
        </p:spPr>
        <p:txBody>
          <a:bodyPr spcFirstLastPara="1" wrap="square" lIns="144000" tIns="126000" rIns="0" bIns="36000" anchor="t" anchorCtr="0">
            <a:noAutofit/>
          </a:bodyPr>
          <a:lstStyle/>
          <a:p>
            <a:pPr marL="0" lvl="0" indent="0" algn="l" rtl="0">
              <a:lnSpc>
                <a:spcPct val="91111"/>
              </a:lnSpc>
              <a:spcBef>
                <a:spcPts val="0"/>
              </a:spcBef>
              <a:spcAft>
                <a:spcPts val="0"/>
              </a:spcAft>
              <a:buClr>
                <a:schemeClr val="lt1"/>
              </a:buClr>
              <a:buSzPts val="4500"/>
              <a:buFont typeface="Arial"/>
              <a:buNone/>
            </a:pPr>
            <a:r>
              <a:rPr kumimoji="0" lang="en-GB" sz="2400" b="1" i="0" u="none" strike="noStrike" kern="0" cap="none" spc="0" normalizeH="0" baseline="0" noProof="0" dirty="0">
                <a:ln>
                  <a:noFill/>
                </a:ln>
                <a:solidFill>
                  <a:srgbClr val="000000"/>
                </a:solidFill>
                <a:effectLst/>
                <a:uLnTx/>
                <a:uFillTx/>
                <a:latin typeface="Arial"/>
                <a:cs typeface="Arial"/>
                <a:sym typeface="Arial"/>
              </a:rPr>
              <a:t>AWD Project: CPD to </a:t>
            </a:r>
            <a:r>
              <a:rPr kumimoji="0" lang="en-US" sz="2400" b="1" i="0" u="none" strike="noStrike" kern="0" cap="none" spc="0" normalizeH="0" baseline="0" noProof="0" dirty="0">
                <a:ln>
                  <a:noFill/>
                </a:ln>
                <a:solidFill>
                  <a:srgbClr val="000000"/>
                </a:solidFill>
                <a:effectLst/>
                <a:uLnTx/>
                <a:uFillTx/>
                <a:latin typeface="Arial"/>
                <a:cs typeface="Arial"/>
                <a:sym typeface="Arial"/>
              </a:rPr>
              <a:t>Support Academic Colleagues with Apprenticeship Requirements</a:t>
            </a:r>
            <a:br>
              <a:rPr kumimoji="0" lang="en-US" sz="2400" b="1" i="0" u="none" strike="noStrike" kern="0" cap="none" spc="0" normalizeH="0" baseline="0" noProof="0" dirty="0">
                <a:ln>
                  <a:noFill/>
                </a:ln>
                <a:solidFill>
                  <a:srgbClr val="000000"/>
                </a:solidFill>
                <a:effectLst/>
                <a:uLnTx/>
                <a:uFillTx/>
                <a:latin typeface="Arial"/>
                <a:cs typeface="Arial"/>
                <a:sym typeface="Arial"/>
              </a:rPr>
            </a:br>
            <a:endParaRPr lang="en-US" sz="1500" dirty="0"/>
          </a:p>
        </p:txBody>
      </p:sp>
      <p:sp>
        <p:nvSpPr>
          <p:cNvPr id="4" name="Google Shape;416;p62">
            <a:extLst>
              <a:ext uri="{FF2B5EF4-FFF2-40B4-BE49-F238E27FC236}">
                <a16:creationId xmlns:a16="http://schemas.microsoft.com/office/drawing/2014/main" id="{F57C262F-6990-5F0B-5517-B8C59CD1173F}"/>
              </a:ext>
            </a:extLst>
          </p:cNvPr>
          <p:cNvSpPr txBox="1">
            <a:spLocks/>
          </p:cNvSpPr>
          <p:nvPr/>
        </p:nvSpPr>
        <p:spPr>
          <a:xfrm>
            <a:off x="3898000" y="2036724"/>
            <a:ext cx="4992600" cy="581700"/>
          </a:xfrm>
          <a:prstGeom prst="rect">
            <a:avLst/>
          </a:prstGeom>
          <a:noFill/>
          <a:ln>
            <a:noFill/>
          </a:ln>
        </p:spPr>
        <p:txBody>
          <a:bodyPr spcFirstLastPara="1" wrap="square" lIns="144000" tIns="0" rIns="0" bIns="0" anchor="t" anchorCtr="0">
            <a:normAutofit/>
          </a:bodyPr>
          <a:lstStyle>
            <a:defPPr marR="0" lvl="0" algn="l" rtl="0">
              <a:lnSpc>
                <a:spcPct val="100000"/>
              </a:lnSpc>
              <a:spcBef>
                <a:spcPts val="0"/>
              </a:spcBef>
              <a:spcAft>
                <a:spcPts val="0"/>
              </a:spcAft>
            </a:defPPr>
            <a:lvl1pPr marL="457200" marR="0" lvl="0" indent="-431800" algn="l" rtl="0">
              <a:lnSpc>
                <a:spcPct val="118750"/>
              </a:lnSpc>
              <a:spcBef>
                <a:spcPts val="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40640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Arial"/>
                <a:ea typeface="Arial"/>
                <a:cs typeface="Arial"/>
                <a:sym typeface="Arial"/>
              </a:defRPr>
            </a:lvl2pPr>
            <a:lvl3pPr marL="1371600" marR="0" lvl="2" indent="-38100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3pPr>
            <a:lvl4pPr marL="1828800" marR="0" lvl="3"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4pPr>
            <a:lvl5pPr marL="2286000" marR="0" lvl="4"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5pPr>
            <a:lvl6pPr marL="2743200" marR="0" lvl="5"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3200400" marR="0" lvl="6"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657600" marR="0" lvl="7"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4114800" marR="0" lvl="8" indent="-35560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pPr marL="0" indent="0">
              <a:lnSpc>
                <a:spcPct val="118518"/>
              </a:lnSpc>
              <a:buClr>
                <a:schemeClr val="lt1"/>
              </a:buClr>
              <a:buSzPts val="1350"/>
            </a:pPr>
            <a:r>
              <a:rPr lang="en-US" dirty="0">
                <a:solidFill>
                  <a:schemeClr val="accent4"/>
                </a:solidFill>
              </a:rPr>
              <a:t>Session 2 – Knowledge, Skills and Behaviours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8"/>
          <p:cNvSpPr txBox="1">
            <a:spLocks noGrp="1"/>
          </p:cNvSpPr>
          <p:nvPr>
            <p:ph type="title"/>
          </p:nvPr>
        </p:nvSpPr>
        <p:spPr>
          <a:xfrm>
            <a:off x="311700" y="79300"/>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Welcome </a:t>
            </a:r>
            <a:endParaRPr>
              <a:latin typeface="Arial"/>
              <a:ea typeface="Arial"/>
              <a:cs typeface="Arial"/>
              <a:sym typeface="Arial"/>
            </a:endParaRPr>
          </a:p>
        </p:txBody>
      </p:sp>
      <p:sp>
        <p:nvSpPr>
          <p:cNvPr id="246" name="Google Shape;246;p38"/>
          <p:cNvSpPr txBox="1">
            <a:spLocks noGrp="1"/>
          </p:cNvSpPr>
          <p:nvPr>
            <p:ph type="body" idx="1"/>
          </p:nvPr>
        </p:nvSpPr>
        <p:spPr>
          <a:xfrm>
            <a:off x="311700" y="1012550"/>
            <a:ext cx="8520600" cy="346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latin typeface="Arial"/>
                <a:ea typeface="Arial"/>
                <a:cs typeface="Arial"/>
                <a:sym typeface="Arial"/>
              </a:rPr>
              <a:t>All colleagues </a:t>
            </a:r>
            <a:r>
              <a:rPr lang="en-GB">
                <a:solidFill>
                  <a:schemeClr val="accent3"/>
                </a:solidFill>
                <a:latin typeface="Arial"/>
                <a:ea typeface="Arial"/>
                <a:cs typeface="Arial"/>
                <a:sym typeface="Arial"/>
              </a:rPr>
              <a:t>(number dependent)</a:t>
            </a:r>
            <a:r>
              <a:rPr lang="en-GB">
                <a:latin typeface="Arial"/>
                <a:ea typeface="Arial"/>
                <a:cs typeface="Arial"/>
                <a:sym typeface="Arial"/>
              </a:rPr>
              <a:t> introduce themselves and their involvement, interest and understanding level of apprenticeships. </a:t>
            </a:r>
            <a:endParaRPr>
              <a:latin typeface="Arial"/>
              <a:ea typeface="Arial"/>
              <a:cs typeface="Arial"/>
              <a:sym typeface="Arial"/>
            </a:endParaRPr>
          </a:p>
          <a:p>
            <a:pPr marL="0" lvl="0" indent="0" algn="l" rtl="0">
              <a:spcBef>
                <a:spcPts val="1200"/>
              </a:spcBef>
              <a:spcAft>
                <a:spcPts val="1200"/>
              </a:spcAft>
              <a:buNone/>
            </a:pPr>
            <a:r>
              <a:rPr lang="en-GB">
                <a:latin typeface="Arial"/>
                <a:ea typeface="Arial"/>
                <a:cs typeface="Arial"/>
                <a:sym typeface="Arial"/>
              </a:rPr>
              <a:t>Colleagues should also share their expectation of the session. </a:t>
            </a:r>
            <a:endParaRPr>
              <a:latin typeface="Arial"/>
              <a:ea typeface="Arial"/>
              <a:cs typeface="Arial"/>
              <a:sym typeface="Arial"/>
            </a:endParaRPr>
          </a:p>
        </p:txBody>
      </p:sp>
      <p:sp>
        <p:nvSpPr>
          <p:cNvPr id="247" name="Google Shape;247;p38"/>
          <p:cNvSpPr/>
          <p:nvPr/>
        </p:nvSpPr>
        <p:spPr>
          <a:xfrm>
            <a:off x="471950" y="3105975"/>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Practical takeaways </a:t>
            </a:r>
            <a:endParaRPr/>
          </a:p>
        </p:txBody>
      </p:sp>
      <p:sp>
        <p:nvSpPr>
          <p:cNvPr id="248" name="Google Shape;248;p38"/>
          <p:cNvSpPr/>
          <p:nvPr/>
        </p:nvSpPr>
        <p:spPr>
          <a:xfrm>
            <a:off x="4662300" y="3074925"/>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apprentices may differ from standard students</a:t>
            </a:r>
            <a:endParaRPr/>
          </a:p>
        </p:txBody>
      </p:sp>
      <p:sp>
        <p:nvSpPr>
          <p:cNvPr id="249" name="Google Shape;249;p38"/>
          <p:cNvSpPr/>
          <p:nvPr/>
        </p:nvSpPr>
        <p:spPr>
          <a:xfrm>
            <a:off x="6669300" y="218205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How can I support apprentices</a:t>
            </a:r>
            <a:endParaRPr/>
          </a:p>
        </p:txBody>
      </p:sp>
      <p:sp>
        <p:nvSpPr>
          <p:cNvPr id="250" name="Google Shape;250;p38"/>
          <p:cNvSpPr/>
          <p:nvPr/>
        </p:nvSpPr>
        <p:spPr>
          <a:xfrm>
            <a:off x="2708875" y="2313500"/>
            <a:ext cx="2007000" cy="1289700"/>
          </a:xfrm>
          <a:prstGeom prst="wedgeEllipseCallout">
            <a:avLst>
              <a:gd name="adj1" fmla="val -20833"/>
              <a:gd name="adj2" fmla="val 625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What are the rules and regs?</a:t>
            </a:r>
            <a:endParaRPr/>
          </a:p>
        </p:txBody>
      </p:sp>
      <p:sp>
        <p:nvSpPr>
          <p:cNvPr id="251" name="Google Shape;251;p38"/>
          <p:cNvSpPr txBox="1"/>
          <p:nvPr/>
        </p:nvSpPr>
        <p:spPr>
          <a:xfrm>
            <a:off x="76325" y="4609300"/>
            <a:ext cx="8882700" cy="44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GB" sz="1200">
                <a:solidFill>
                  <a:schemeClr val="accent3"/>
                </a:solidFill>
                <a:latin typeface="Source Sans Pro"/>
                <a:ea typeface="Source Sans Pro"/>
                <a:cs typeface="Source Sans Pro"/>
                <a:sym typeface="Source Sans Pro"/>
              </a:rPr>
              <a:t>Introduction session - we do recommended you have attended or completed the introduction session</a:t>
            </a:r>
            <a:endParaRPr sz="120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Knowledge, Skills and Behaviours. KSBs</a:t>
            </a:r>
            <a:endParaRPr>
              <a:latin typeface="Arial"/>
              <a:ea typeface="Arial"/>
              <a:cs typeface="Arial"/>
              <a:sym typeface="Arial"/>
            </a:endParaRPr>
          </a:p>
        </p:txBody>
      </p:sp>
      <p:sp>
        <p:nvSpPr>
          <p:cNvPr id="257" name="Google Shape;257;p39"/>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r>
              <a:rPr lang="en-GB" sz="2000" dirty="0">
                <a:solidFill>
                  <a:schemeClr val="dk2"/>
                </a:solidFill>
                <a:highlight>
                  <a:schemeClr val="lt1"/>
                </a:highlight>
                <a:latin typeface="Arial"/>
                <a:ea typeface="Arial"/>
                <a:cs typeface="Arial"/>
                <a:sym typeface="Arial"/>
              </a:rPr>
              <a:t>An apprenticeship standard sets out the knowledge, skills and behaviours (KSBs) required of apprentices. They also show what an apprentice will be doing in their day-to-day job role.</a:t>
            </a:r>
            <a:endParaRPr sz="1600" dirty="0">
              <a:highlight>
                <a:schemeClr val="lt1"/>
              </a:highlight>
              <a:latin typeface="Arial"/>
              <a:ea typeface="Arial"/>
              <a:cs typeface="Arial"/>
              <a:sym typeface="Arial"/>
            </a:endParaRPr>
          </a:p>
          <a:p>
            <a:pPr marL="0" lvl="0" indent="0" algn="l" rtl="0">
              <a:spcBef>
                <a:spcPts val="1200"/>
              </a:spcBef>
              <a:spcAft>
                <a:spcPts val="0"/>
              </a:spcAft>
              <a:buNone/>
            </a:pPr>
            <a:r>
              <a:rPr lang="en-GB" sz="2200" b="1" dirty="0">
                <a:solidFill>
                  <a:schemeClr val="dk1"/>
                </a:solidFill>
                <a:latin typeface="Arial"/>
                <a:ea typeface="Arial"/>
                <a:cs typeface="Arial"/>
                <a:sym typeface="Arial"/>
              </a:rPr>
              <a:t>This session includes</a:t>
            </a:r>
            <a:endParaRPr sz="2200" b="1" dirty="0">
              <a:solidFill>
                <a:schemeClr val="dk1"/>
              </a:solidFill>
              <a:latin typeface="Arial"/>
              <a:ea typeface="Arial"/>
              <a:cs typeface="Arial"/>
              <a:sym typeface="Arial"/>
            </a:endParaRPr>
          </a:p>
          <a:p>
            <a:pPr marL="0" lvl="0" indent="0" algn="l" rtl="0">
              <a:spcBef>
                <a:spcPts val="1200"/>
              </a:spcBef>
              <a:spcAft>
                <a:spcPts val="0"/>
              </a:spcAft>
              <a:buNone/>
            </a:pPr>
            <a:r>
              <a:rPr lang="en-GB" sz="2200" dirty="0">
                <a:solidFill>
                  <a:schemeClr val="dk1"/>
                </a:solidFill>
                <a:latin typeface="Arial"/>
                <a:ea typeface="Arial"/>
                <a:cs typeface="Arial"/>
                <a:sym typeface="Arial"/>
              </a:rPr>
              <a:t>- Breaking down KSBs into learning outcomes - What</a:t>
            </a:r>
            <a:endParaRPr sz="2200" dirty="0">
              <a:solidFill>
                <a:schemeClr val="dk1"/>
              </a:solidFill>
              <a:latin typeface="Arial"/>
              <a:ea typeface="Arial"/>
              <a:cs typeface="Arial"/>
              <a:sym typeface="Arial"/>
            </a:endParaRPr>
          </a:p>
          <a:p>
            <a:pPr marL="0" lvl="0" indent="0" algn="l" rtl="0">
              <a:spcBef>
                <a:spcPts val="1200"/>
              </a:spcBef>
              <a:spcAft>
                <a:spcPts val="0"/>
              </a:spcAft>
              <a:buNone/>
            </a:pPr>
            <a:r>
              <a:rPr lang="en-GB" sz="2200" dirty="0">
                <a:solidFill>
                  <a:schemeClr val="dk1"/>
                </a:solidFill>
                <a:latin typeface="Arial"/>
                <a:ea typeface="Arial"/>
                <a:cs typeface="Arial"/>
                <a:sym typeface="Arial"/>
              </a:rPr>
              <a:t>- Including them in delivery - How</a:t>
            </a:r>
            <a:endParaRPr sz="2200" dirty="0">
              <a:solidFill>
                <a:schemeClr val="dk1"/>
              </a:solidFill>
              <a:latin typeface="Arial"/>
              <a:ea typeface="Arial"/>
              <a:cs typeface="Arial"/>
              <a:sym typeface="Arial"/>
            </a:endParaRPr>
          </a:p>
          <a:p>
            <a:pPr marL="0" lvl="0" indent="0" algn="l" rtl="0">
              <a:spcBef>
                <a:spcPts val="1200"/>
              </a:spcBef>
              <a:spcAft>
                <a:spcPts val="1200"/>
              </a:spcAft>
              <a:buNone/>
            </a:pPr>
            <a:r>
              <a:rPr lang="en-GB" sz="2200" dirty="0">
                <a:solidFill>
                  <a:schemeClr val="dk1"/>
                </a:solidFill>
                <a:latin typeface="Arial"/>
                <a:ea typeface="Arial"/>
                <a:cs typeface="Arial"/>
                <a:sym typeface="Arial"/>
              </a:rPr>
              <a:t>- Why is this important - Why </a:t>
            </a:r>
            <a:endParaRPr sz="2200" dirty="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sz="2444">
                <a:latin typeface="Arial"/>
                <a:ea typeface="Arial"/>
                <a:cs typeface="Arial"/>
                <a:sym typeface="Arial"/>
              </a:rPr>
              <a:t>Introduction to Knowledge, Skills and Behaviours</a:t>
            </a:r>
            <a:endParaRPr>
              <a:latin typeface="Arial"/>
              <a:ea typeface="Arial"/>
              <a:cs typeface="Arial"/>
              <a:sym typeface="Arial"/>
            </a:endParaRPr>
          </a:p>
        </p:txBody>
      </p:sp>
      <p:sp>
        <p:nvSpPr>
          <p:cNvPr id="263" name="Google Shape;263;p40"/>
          <p:cNvSpPr txBox="1">
            <a:spLocks noGrp="1"/>
          </p:cNvSpPr>
          <p:nvPr>
            <p:ph type="body" idx="1"/>
          </p:nvPr>
        </p:nvSpPr>
        <p:spPr>
          <a:xfrm>
            <a:off x="311700" y="982000"/>
            <a:ext cx="8520600" cy="3891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Clr>
                <a:schemeClr val="dk2"/>
              </a:buClr>
              <a:buSzPct val="60676"/>
              <a:buFont typeface="Arial"/>
              <a:buNone/>
            </a:pPr>
            <a:r>
              <a:rPr lang="en-GB" sz="1900" dirty="0">
                <a:solidFill>
                  <a:srgbClr val="444444"/>
                </a:solidFill>
                <a:highlight>
                  <a:srgbClr val="FFFFFF"/>
                </a:highlight>
                <a:latin typeface="Arial"/>
                <a:ea typeface="Arial"/>
                <a:cs typeface="Arial"/>
                <a:sym typeface="Arial"/>
              </a:rPr>
              <a:t>Apprenticeship</a:t>
            </a:r>
            <a:r>
              <a:rPr lang="en-GB" sz="1900" dirty="0">
                <a:solidFill>
                  <a:schemeClr val="dk2"/>
                </a:solidFill>
                <a:highlight>
                  <a:srgbClr val="FFFFFF"/>
                </a:highlight>
                <a:latin typeface="Arial"/>
                <a:ea typeface="Arial"/>
                <a:cs typeface="Arial"/>
                <a:sym typeface="Arial"/>
              </a:rPr>
              <a:t> standards are designed by Trailblazer Groups (employers/industry regulators) and are designed to deliver full competence in specific job roles.</a:t>
            </a:r>
            <a:endParaRPr sz="1900" dirty="0">
              <a:solidFill>
                <a:schemeClr val="dk2"/>
              </a:solidFill>
              <a:highlight>
                <a:srgbClr val="FFFFFF"/>
              </a:highlight>
              <a:latin typeface="Arial"/>
              <a:ea typeface="Arial"/>
              <a:cs typeface="Arial"/>
              <a:sym typeface="Arial"/>
            </a:endParaRPr>
          </a:p>
          <a:p>
            <a:pPr marL="0" lvl="0" indent="0" algn="l" rtl="0">
              <a:spcBef>
                <a:spcPts val="1200"/>
              </a:spcBef>
              <a:spcAft>
                <a:spcPts val="0"/>
              </a:spcAft>
              <a:buNone/>
            </a:pPr>
            <a:r>
              <a:rPr lang="en-GB" sz="1900" dirty="0">
                <a:solidFill>
                  <a:schemeClr val="dk2"/>
                </a:solidFill>
                <a:highlight>
                  <a:srgbClr val="FFFFFF"/>
                </a:highlight>
                <a:latin typeface="Arial"/>
                <a:ea typeface="Arial"/>
                <a:cs typeface="Arial"/>
                <a:sym typeface="Arial"/>
              </a:rPr>
              <a:t>Links to all current degree apprenticeship programmes can be found by directly accessing the Institute for Apprenticeships and Technical Education (</a:t>
            </a:r>
            <a:r>
              <a:rPr lang="en-GB" sz="1900" dirty="0" err="1">
                <a:solidFill>
                  <a:schemeClr val="dk2"/>
                </a:solidFill>
                <a:highlight>
                  <a:srgbClr val="FFFFFF"/>
                </a:highlight>
                <a:latin typeface="Arial"/>
                <a:ea typeface="Arial"/>
                <a:cs typeface="Arial"/>
                <a:sym typeface="Arial"/>
              </a:rPr>
              <a:t>IfATE</a:t>
            </a:r>
            <a:r>
              <a:rPr lang="en-GB" sz="1900" dirty="0">
                <a:solidFill>
                  <a:schemeClr val="dk2"/>
                </a:solidFill>
                <a:highlight>
                  <a:srgbClr val="FFFFFF"/>
                </a:highlight>
                <a:latin typeface="Arial"/>
                <a:ea typeface="Arial"/>
                <a:cs typeface="Arial"/>
                <a:sym typeface="Arial"/>
              </a:rPr>
              <a:t>) You can access the requirements of the apprenticeship standards. The End Point Assessment plans are also located here. </a:t>
            </a:r>
            <a:endParaRPr sz="1900" dirty="0">
              <a:solidFill>
                <a:schemeClr val="dk2"/>
              </a:solidFill>
              <a:highlight>
                <a:srgbClr val="FFFFFF"/>
              </a:highlight>
              <a:latin typeface="Arial"/>
              <a:ea typeface="Arial"/>
              <a:cs typeface="Arial"/>
              <a:sym typeface="Arial"/>
            </a:endParaRPr>
          </a:p>
          <a:p>
            <a:pPr marL="0" lvl="0" indent="0" algn="l" rtl="0">
              <a:spcBef>
                <a:spcPts val="1200"/>
              </a:spcBef>
              <a:spcAft>
                <a:spcPts val="0"/>
              </a:spcAft>
              <a:buNone/>
            </a:pPr>
            <a:endParaRPr sz="1900" dirty="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60676"/>
              <a:buFont typeface="Arial"/>
              <a:buNone/>
            </a:pPr>
            <a:r>
              <a:rPr lang="en-GB" sz="1812" dirty="0">
                <a:solidFill>
                  <a:schemeClr val="dk1"/>
                </a:solidFill>
                <a:highlight>
                  <a:schemeClr val="lt1"/>
                </a:highlight>
                <a:latin typeface="Arial"/>
                <a:ea typeface="Arial"/>
                <a:cs typeface="Arial"/>
                <a:sym typeface="Arial"/>
              </a:rPr>
              <a:t>You can find out more on </a:t>
            </a:r>
            <a:r>
              <a:rPr lang="en-GB" sz="1812" dirty="0" err="1">
                <a:solidFill>
                  <a:schemeClr val="dk1"/>
                </a:solidFill>
                <a:highlight>
                  <a:schemeClr val="lt1"/>
                </a:highlight>
                <a:latin typeface="Arial"/>
                <a:ea typeface="Arial"/>
                <a:cs typeface="Arial"/>
                <a:sym typeface="Arial"/>
              </a:rPr>
              <a:t>Ifate</a:t>
            </a:r>
            <a:r>
              <a:rPr lang="en-GB" sz="1812" dirty="0">
                <a:solidFill>
                  <a:schemeClr val="dk1"/>
                </a:solidFill>
                <a:highlight>
                  <a:schemeClr val="lt1"/>
                </a:highlight>
                <a:latin typeface="Arial"/>
                <a:ea typeface="Arial"/>
                <a:cs typeface="Arial"/>
                <a:sym typeface="Arial"/>
              </a:rPr>
              <a:t> here https://www.instituteforapprenticeships.org/apprenticeship-standards/</a:t>
            </a:r>
            <a:endParaRPr sz="1812" dirty="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endParaRPr sz="1150" dirty="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endParaRPr sz="1150" dirty="0">
              <a:solidFill>
                <a:schemeClr val="accent3"/>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ct val="95652"/>
              <a:buFont typeface="Arial"/>
              <a:buNone/>
            </a:pPr>
            <a:r>
              <a:rPr lang="en-GB" sz="1150" dirty="0">
                <a:solidFill>
                  <a:schemeClr val="accent3"/>
                </a:solidFill>
                <a:highlight>
                  <a:srgbClr val="FFFFFF"/>
                </a:highlight>
                <a:latin typeface="Arial"/>
                <a:ea typeface="Arial"/>
                <a:cs typeface="Arial"/>
                <a:sym typeface="Arial"/>
              </a:rPr>
              <a:t>We provide links to all the standards on our internal </a:t>
            </a:r>
            <a:r>
              <a:rPr lang="en-GB" sz="1150" dirty="0" err="1">
                <a:solidFill>
                  <a:schemeClr val="accent3"/>
                </a:solidFill>
                <a:highlight>
                  <a:srgbClr val="FFFFFF"/>
                </a:highlight>
                <a:latin typeface="Arial"/>
                <a:ea typeface="Arial"/>
                <a:cs typeface="Arial"/>
                <a:sym typeface="Arial"/>
              </a:rPr>
              <a:t>moodle</a:t>
            </a:r>
            <a:r>
              <a:rPr lang="en-GB" sz="1150" dirty="0">
                <a:solidFill>
                  <a:schemeClr val="accent3"/>
                </a:solidFill>
                <a:highlight>
                  <a:srgbClr val="FFFFFF"/>
                </a:highlight>
                <a:latin typeface="Arial"/>
                <a:ea typeface="Arial"/>
                <a:cs typeface="Arial"/>
                <a:sym typeface="Arial"/>
              </a:rPr>
              <a:t> support site. These can be built into the slide and the presentation shared at the end with attendees allowing for direct links to the standard but also an overview of other standards delivered across the institution to encourage cross collaboration.</a:t>
            </a:r>
            <a:endParaRPr sz="1150" dirty="0">
              <a:solidFill>
                <a:schemeClr val="accent3"/>
              </a:solidFill>
              <a:highlight>
                <a:srgbClr val="FFFFFF"/>
              </a:highlight>
              <a:latin typeface="Arial"/>
              <a:ea typeface="Arial"/>
              <a:cs typeface="Arial"/>
              <a:sym typeface="Arial"/>
            </a:endParaRPr>
          </a:p>
          <a:p>
            <a:pPr marL="0" lvl="0" indent="0" algn="l" rtl="0">
              <a:spcBef>
                <a:spcPts val="1200"/>
              </a:spcBef>
              <a:spcAft>
                <a:spcPts val="1200"/>
              </a:spcAft>
              <a:buClr>
                <a:schemeClr val="dk2"/>
              </a:buClr>
              <a:buSzPct val="95652"/>
              <a:buFont typeface="Arial"/>
              <a:buNone/>
            </a:pPr>
            <a:endParaRPr sz="1150" dirty="0">
              <a:solidFill>
                <a:schemeClr val="dk1"/>
              </a:solidFill>
              <a:highlight>
                <a:srgbClr val="FFFFFF"/>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Understanding the standard</a:t>
            </a:r>
            <a:endParaRPr>
              <a:latin typeface="Arial"/>
              <a:ea typeface="Arial"/>
              <a:cs typeface="Arial"/>
              <a:sym typeface="Arial"/>
            </a:endParaRPr>
          </a:p>
        </p:txBody>
      </p:sp>
      <p:sp>
        <p:nvSpPr>
          <p:cNvPr id="269" name="Google Shape;269;p41"/>
          <p:cNvSpPr txBox="1">
            <a:spLocks noGrp="1"/>
          </p:cNvSpPr>
          <p:nvPr>
            <p:ph type="body" idx="1"/>
          </p:nvPr>
        </p:nvSpPr>
        <p:spPr>
          <a:xfrm>
            <a:off x="311700" y="1408575"/>
            <a:ext cx="8520600" cy="3465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2"/>
              </a:buClr>
              <a:buSzPts val="1100"/>
              <a:buFont typeface="Arial"/>
              <a:buNone/>
            </a:pPr>
            <a:endParaRPr sz="1150">
              <a:solidFill>
                <a:schemeClr val="dk2"/>
              </a:solidFill>
              <a:highlight>
                <a:srgbClr val="FFFFFF"/>
              </a:highlight>
              <a:latin typeface="Arial"/>
              <a:ea typeface="Arial"/>
              <a:cs typeface="Arial"/>
              <a:sym typeface="Arial"/>
            </a:endParaRPr>
          </a:p>
          <a:p>
            <a:pPr marL="0" lvl="0" indent="0" algn="l" rtl="0">
              <a:spcBef>
                <a:spcPts val="1200"/>
              </a:spcBef>
              <a:spcAft>
                <a:spcPts val="0"/>
              </a:spcAft>
              <a:buClr>
                <a:schemeClr val="dk2"/>
              </a:buClr>
              <a:buSzPts val="1100"/>
              <a:buFont typeface="Arial"/>
              <a:buNone/>
            </a:pPr>
            <a:endParaRPr sz="1100">
              <a:solidFill>
                <a:schemeClr val="dk2"/>
              </a:solidFill>
              <a:latin typeface="Arial"/>
              <a:ea typeface="Arial"/>
              <a:cs typeface="Arial"/>
              <a:sym typeface="Arial"/>
            </a:endParaRPr>
          </a:p>
          <a:p>
            <a:pPr marL="0" lvl="0" indent="0" algn="l" rtl="0">
              <a:spcBef>
                <a:spcPts val="0"/>
              </a:spcBef>
              <a:spcAft>
                <a:spcPts val="1200"/>
              </a:spcAft>
              <a:buNone/>
            </a:pPr>
            <a:endParaRPr/>
          </a:p>
        </p:txBody>
      </p:sp>
      <p:pic>
        <p:nvPicPr>
          <p:cNvPr id="270" name="Google Shape;270;p4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925500" y="1547975"/>
            <a:ext cx="7436774" cy="3325625"/>
          </a:xfrm>
          <a:prstGeom prst="rect">
            <a:avLst/>
          </a:prstGeom>
          <a:noFill/>
          <a:ln>
            <a:noFill/>
          </a:ln>
        </p:spPr>
      </p:pic>
      <p:sp>
        <p:nvSpPr>
          <p:cNvPr id="271" name="Google Shape;271;p41"/>
          <p:cNvSpPr txBox="1"/>
          <p:nvPr/>
        </p:nvSpPr>
        <p:spPr>
          <a:xfrm>
            <a:off x="828750" y="995900"/>
            <a:ext cx="8253900" cy="62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latin typeface="+mn-lt"/>
                <a:ea typeface="Source Sans Pro"/>
                <a:cs typeface="Source Sans Pro"/>
                <a:sym typeface="Source Sans Pro"/>
              </a:rPr>
              <a:t>How to find the assessment plan. What information can be found on IFATE and how to navigate to the assessment plan. </a:t>
            </a:r>
            <a:endParaRPr dirty="0">
              <a:latin typeface="+mn-lt"/>
              <a:ea typeface="Source Sans Pro"/>
              <a:cs typeface="Source Sans Pro"/>
              <a:sym typeface="Source Sans Pro"/>
            </a:endParaRPr>
          </a:p>
        </p:txBody>
      </p:sp>
      <p:sp>
        <p:nvSpPr>
          <p:cNvPr id="272" name="Google Shape;272;p41"/>
          <p:cNvSpPr/>
          <p:nvPr/>
        </p:nvSpPr>
        <p:spPr>
          <a:xfrm>
            <a:off x="7944200" y="4075150"/>
            <a:ext cx="732600" cy="732600"/>
          </a:xfrm>
          <a:prstGeom prst="curvedLeftArrow">
            <a:avLst>
              <a:gd name="adj1" fmla="val 25000"/>
              <a:gd name="adj2" fmla="val 50000"/>
              <a:gd name="adj3" fmla="val 25000"/>
            </a:avLst>
          </a:prstGeom>
          <a:solidFill>
            <a:schemeClr val="accent3"/>
          </a:solidFill>
          <a:ln w="9525" cap="flat" cmpd="sng">
            <a:solidFill>
              <a:schemeClr val="dk2"/>
            </a:solidFill>
            <a:prstDash val="solid"/>
            <a:round/>
            <a:headEnd type="none" w="sm" len="sm"/>
            <a:tailEnd type="none" w="sm" len="sm"/>
          </a:ln>
          <a:effectLst>
            <a:outerShdw blurRad="57150" dist="19050" dir="5400000" algn="bl" rotWithShape="0">
              <a:schemeClr val="accent3">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3"/>
              </a:solidFill>
              <a:highlight>
                <a:schemeClr val="accent3"/>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does each criteria look like?</a:t>
            </a:r>
            <a:endParaRPr>
              <a:latin typeface="Arial"/>
              <a:ea typeface="Arial"/>
              <a:cs typeface="Arial"/>
              <a:sym typeface="Arial"/>
            </a:endParaRPr>
          </a:p>
        </p:txBody>
      </p:sp>
      <p:sp>
        <p:nvSpPr>
          <p:cNvPr id="278" name="Google Shape;278;p42"/>
          <p:cNvSpPr txBox="1">
            <a:spLocks noGrp="1"/>
          </p:cNvSpPr>
          <p:nvPr>
            <p:ph type="body" idx="1"/>
          </p:nvPr>
        </p:nvSpPr>
        <p:spPr>
          <a:xfrm>
            <a:off x="220250" y="1096300"/>
            <a:ext cx="8520600" cy="3891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Char char="●"/>
            </a:pPr>
            <a:r>
              <a:rPr lang="en-GB" b="1" dirty="0">
                <a:latin typeface="Arial"/>
                <a:ea typeface="Arial"/>
                <a:cs typeface="Arial"/>
                <a:sym typeface="Arial"/>
              </a:rPr>
              <a:t>Can you provide any examples from standards you work on? </a:t>
            </a:r>
            <a:endParaRPr b="1" dirty="0">
              <a:latin typeface="Arial"/>
              <a:ea typeface="Arial"/>
              <a:cs typeface="Arial"/>
              <a:sym typeface="Arial"/>
            </a:endParaRPr>
          </a:p>
          <a:p>
            <a:pPr marL="457200" lvl="0" indent="0" algn="l" rtl="0">
              <a:spcBef>
                <a:spcPts val="1200"/>
              </a:spcBef>
              <a:spcAft>
                <a:spcPts val="0"/>
              </a:spcAft>
              <a:buNone/>
            </a:pPr>
            <a:endParaRPr b="1" dirty="0">
              <a:solidFill>
                <a:schemeClr val="dk1"/>
              </a:solidFill>
              <a:latin typeface="Arial"/>
              <a:ea typeface="Arial"/>
              <a:cs typeface="Arial"/>
              <a:sym typeface="Arial"/>
            </a:endParaRPr>
          </a:p>
          <a:p>
            <a:pPr marL="457200" lvl="0" indent="-342900" algn="l" rtl="0">
              <a:spcBef>
                <a:spcPts val="1200"/>
              </a:spcBef>
              <a:spcAft>
                <a:spcPts val="0"/>
              </a:spcAft>
              <a:buClr>
                <a:schemeClr val="dk1"/>
              </a:buClr>
              <a:buSzPts val="1800"/>
              <a:buFont typeface="Arial"/>
              <a:buChar char="●"/>
            </a:pPr>
            <a:r>
              <a:rPr lang="en-GB" b="1" dirty="0">
                <a:solidFill>
                  <a:schemeClr val="dk1"/>
                </a:solidFill>
                <a:latin typeface="Arial"/>
                <a:ea typeface="Arial"/>
                <a:cs typeface="Arial"/>
                <a:sym typeface="Arial"/>
              </a:rPr>
              <a:t>What does a knowledge criteria look like?</a:t>
            </a:r>
            <a:endParaRPr b="1" dirty="0">
              <a:solidFill>
                <a:schemeClr val="dk1"/>
              </a:solidFill>
              <a:latin typeface="Arial"/>
              <a:ea typeface="Arial"/>
              <a:cs typeface="Arial"/>
              <a:sym typeface="Arial"/>
            </a:endParaRPr>
          </a:p>
          <a:p>
            <a:pPr marL="457200" lvl="0" indent="0" algn="l" rtl="0">
              <a:spcBef>
                <a:spcPts val="1200"/>
              </a:spcBef>
              <a:spcAft>
                <a:spcPts val="0"/>
              </a:spcAft>
              <a:buNone/>
            </a:pPr>
            <a:endParaRPr dirty="0">
              <a:solidFill>
                <a:schemeClr val="dk1"/>
              </a:solidFill>
              <a:highlight>
                <a:srgbClr val="FFFFFF"/>
              </a:highlight>
              <a:latin typeface="Arial"/>
              <a:ea typeface="Arial"/>
              <a:cs typeface="Arial"/>
              <a:sym typeface="Arial"/>
            </a:endParaRPr>
          </a:p>
          <a:p>
            <a:pPr marL="457200" lvl="0" indent="-342900" algn="l" rtl="0">
              <a:spcBef>
                <a:spcPts val="1200"/>
              </a:spcBef>
              <a:spcAft>
                <a:spcPts val="0"/>
              </a:spcAft>
              <a:buClr>
                <a:schemeClr val="dk1"/>
              </a:buClr>
              <a:buSzPts val="1800"/>
              <a:buFont typeface="Arial"/>
              <a:buChar char="●"/>
            </a:pPr>
            <a:r>
              <a:rPr lang="en-GB" b="1" dirty="0">
                <a:solidFill>
                  <a:schemeClr val="dk1"/>
                </a:solidFill>
                <a:latin typeface="Arial"/>
                <a:ea typeface="Arial"/>
                <a:cs typeface="Arial"/>
                <a:sym typeface="Arial"/>
              </a:rPr>
              <a:t>What does a skill criteria look like?</a:t>
            </a:r>
            <a:endParaRPr dirty="0">
              <a:solidFill>
                <a:schemeClr val="dk1"/>
              </a:solidFill>
              <a:highlight>
                <a:srgbClr val="FFFFFF"/>
              </a:highlight>
              <a:latin typeface="Arial"/>
              <a:ea typeface="Arial"/>
              <a:cs typeface="Arial"/>
              <a:sym typeface="Arial"/>
            </a:endParaRPr>
          </a:p>
          <a:p>
            <a:pPr marL="457200" lvl="0" indent="0" algn="l" rtl="0">
              <a:spcBef>
                <a:spcPts val="1200"/>
              </a:spcBef>
              <a:spcAft>
                <a:spcPts val="0"/>
              </a:spcAft>
              <a:buNone/>
            </a:pPr>
            <a:endParaRPr dirty="0">
              <a:solidFill>
                <a:schemeClr val="dk1"/>
              </a:solidFill>
              <a:highlight>
                <a:srgbClr val="FFFFFF"/>
              </a:highlight>
              <a:latin typeface="Arial"/>
              <a:ea typeface="Arial"/>
              <a:cs typeface="Arial"/>
              <a:sym typeface="Arial"/>
            </a:endParaRPr>
          </a:p>
          <a:p>
            <a:pPr marL="457200" lvl="0" indent="-342900" algn="l" rtl="0">
              <a:spcBef>
                <a:spcPts val="1200"/>
              </a:spcBef>
              <a:spcAft>
                <a:spcPts val="0"/>
              </a:spcAft>
              <a:buClr>
                <a:schemeClr val="dk1"/>
              </a:buClr>
              <a:buSzPts val="1800"/>
              <a:buFont typeface="Arial"/>
              <a:buChar char="●"/>
            </a:pPr>
            <a:r>
              <a:rPr lang="en-GB" b="1" dirty="0">
                <a:solidFill>
                  <a:schemeClr val="dk1"/>
                </a:solidFill>
                <a:latin typeface="Arial"/>
                <a:ea typeface="Arial"/>
                <a:cs typeface="Arial"/>
                <a:sym typeface="Arial"/>
              </a:rPr>
              <a:t>What does a behaviour criteria look like?</a:t>
            </a:r>
            <a:endParaRPr dirty="0">
              <a:solidFill>
                <a:schemeClr val="dk1"/>
              </a:solidFill>
              <a:latin typeface="Arial"/>
              <a:ea typeface="Arial"/>
              <a:cs typeface="Arial"/>
              <a:sym typeface="Arial"/>
            </a:endParaRPr>
          </a:p>
          <a:p>
            <a:pPr marL="0" lvl="0" indent="0" algn="l" rtl="0">
              <a:spcBef>
                <a:spcPts val="1200"/>
              </a:spcBef>
              <a:spcAft>
                <a:spcPts val="0"/>
              </a:spcAft>
              <a:buClr>
                <a:schemeClr val="dk2"/>
              </a:buClr>
              <a:buSzPts val="1100"/>
              <a:buFont typeface="Arial"/>
              <a:buNone/>
            </a:pPr>
            <a:endParaRPr sz="1100" dirty="0">
              <a:solidFill>
                <a:schemeClr val="dk1"/>
              </a:solidFill>
              <a:highlight>
                <a:srgbClr val="FFFFFF"/>
              </a:highlight>
              <a:latin typeface="Arial"/>
              <a:ea typeface="Arial"/>
              <a:cs typeface="Arial"/>
              <a:sym typeface="Arial"/>
            </a:endParaRPr>
          </a:p>
          <a:p>
            <a:pPr marL="0" lvl="0" indent="0" algn="l" rtl="0">
              <a:spcBef>
                <a:spcPts val="1700"/>
              </a:spcBef>
              <a:spcAft>
                <a:spcPts val="1200"/>
              </a:spcAft>
              <a:buNone/>
            </a:pPr>
            <a:endParaRPr sz="1200" dirty="0"/>
          </a:p>
        </p:txBody>
      </p:sp>
      <p:pic>
        <p:nvPicPr>
          <p:cNvPr id="279" name="Google Shape;279;p4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00123" y="1562550"/>
            <a:ext cx="3213751" cy="350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latin typeface="Arial"/>
                <a:ea typeface="Arial"/>
                <a:cs typeface="Arial"/>
                <a:sym typeface="Arial"/>
              </a:rPr>
              <a:t>What does each criteria look like?</a:t>
            </a:r>
            <a:endParaRPr>
              <a:latin typeface="Arial"/>
              <a:ea typeface="Arial"/>
              <a:cs typeface="Arial"/>
              <a:sym typeface="Arial"/>
            </a:endParaRPr>
          </a:p>
        </p:txBody>
      </p:sp>
      <p:sp>
        <p:nvSpPr>
          <p:cNvPr id="285" name="Google Shape;285;p43"/>
          <p:cNvSpPr txBox="1">
            <a:spLocks noGrp="1"/>
          </p:cNvSpPr>
          <p:nvPr>
            <p:ph type="body" idx="1"/>
          </p:nvPr>
        </p:nvSpPr>
        <p:spPr>
          <a:xfrm>
            <a:off x="238375" y="885181"/>
            <a:ext cx="8520600" cy="389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b="1" dirty="0">
                <a:latin typeface="Arial"/>
                <a:ea typeface="Arial"/>
                <a:cs typeface="Arial"/>
                <a:sym typeface="Arial"/>
              </a:rPr>
              <a:t>What does a knowledge criteria look like?</a:t>
            </a:r>
            <a:endParaRPr sz="1400" b="1" dirty="0">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400" dirty="0">
                <a:solidFill>
                  <a:srgbClr val="313131"/>
                </a:solidFill>
                <a:highlight>
                  <a:srgbClr val="FFFFFF"/>
                </a:highlight>
                <a:latin typeface="Arial"/>
                <a:ea typeface="Arial"/>
                <a:cs typeface="Arial"/>
                <a:sym typeface="Arial"/>
              </a:rPr>
              <a:t>‘Understand financial strategies, including budgets’</a:t>
            </a:r>
            <a:endParaRPr lang="en-US" sz="1400" dirty="0">
              <a:solidFill>
                <a:srgbClr val="313131"/>
              </a:solidFill>
              <a:highlight>
                <a:srgbClr val="FFFFFF"/>
              </a:highlight>
              <a:latin typeface="Arial"/>
              <a:ea typeface="Arial"/>
              <a:cs typeface="Arial"/>
              <a:sym typeface="Arial"/>
            </a:endParaRPr>
          </a:p>
          <a:p>
            <a:pPr marL="0" lvl="0" indent="0" algn="l" rtl="0">
              <a:spcBef>
                <a:spcPts val="1700"/>
              </a:spcBef>
              <a:spcAft>
                <a:spcPts val="0"/>
              </a:spcAft>
              <a:buClr>
                <a:schemeClr val="dk2"/>
              </a:buClr>
              <a:buSzPts val="1100"/>
              <a:buFont typeface="Arial"/>
              <a:buNone/>
            </a:pPr>
            <a:r>
              <a:rPr lang="en-US" sz="1400" dirty="0">
                <a:solidFill>
                  <a:schemeClr val="dk1"/>
                </a:solidFill>
                <a:highlight>
                  <a:srgbClr val="FFFFFF"/>
                </a:highlight>
                <a:latin typeface="Arial"/>
                <a:ea typeface="Arial"/>
                <a:cs typeface="Arial"/>
                <a:sym typeface="Arial"/>
              </a:rPr>
              <a:t>Apprentices are expected to </a:t>
            </a:r>
            <a:r>
              <a:rPr lang="en-US" sz="1400" b="1" i="1" dirty="0">
                <a:solidFill>
                  <a:schemeClr val="dk1"/>
                </a:solidFill>
                <a:highlight>
                  <a:srgbClr val="FFFFFF"/>
                </a:highlight>
                <a:latin typeface="Arial"/>
                <a:ea typeface="Arial"/>
                <a:cs typeface="Arial"/>
                <a:sym typeface="Arial"/>
              </a:rPr>
              <a:t>know</a:t>
            </a:r>
            <a:r>
              <a:rPr lang="en-US" sz="1400" dirty="0">
                <a:solidFill>
                  <a:schemeClr val="dk1"/>
                </a:solidFill>
                <a:highlight>
                  <a:srgbClr val="FFFFFF"/>
                </a:highlight>
                <a:latin typeface="Arial"/>
                <a:ea typeface="Arial"/>
                <a:cs typeface="Arial"/>
                <a:sym typeface="Arial"/>
              </a:rPr>
              <a:t> about these subjects, and where they have come from.</a:t>
            </a:r>
          </a:p>
          <a:p>
            <a:pPr marL="0" lvl="0" indent="0" algn="l" rtl="0">
              <a:spcBef>
                <a:spcPts val="1700"/>
              </a:spcBef>
              <a:spcAft>
                <a:spcPts val="0"/>
              </a:spcAft>
              <a:buNone/>
            </a:pPr>
            <a:r>
              <a:rPr lang="en-GB" sz="1400" b="1" dirty="0">
                <a:latin typeface="Arial"/>
                <a:ea typeface="Arial"/>
                <a:cs typeface="Arial"/>
                <a:sym typeface="Arial"/>
              </a:rPr>
              <a:t>What does a skill criteria look like?</a:t>
            </a:r>
            <a:endParaRPr sz="1400" dirty="0">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400" dirty="0">
                <a:solidFill>
                  <a:srgbClr val="313131"/>
                </a:solidFill>
                <a:highlight>
                  <a:srgbClr val="FFFFFF"/>
                </a:highlight>
                <a:latin typeface="Arial"/>
                <a:ea typeface="Arial"/>
                <a:cs typeface="Arial"/>
                <a:sym typeface="Arial"/>
              </a:rPr>
              <a:t>‘Manage budgets’</a:t>
            </a:r>
            <a:endParaRPr sz="1400" dirty="0">
              <a:solidFill>
                <a:srgbClr val="313131"/>
              </a:solidFill>
              <a:highlight>
                <a:srgbClr val="FFFFFF"/>
              </a:highlight>
              <a:latin typeface="Arial"/>
              <a:ea typeface="Arial"/>
              <a:cs typeface="Arial"/>
              <a:sym typeface="Arial"/>
            </a:endParaRPr>
          </a:p>
          <a:p>
            <a:pPr marL="0" lvl="0" indent="0" algn="l" rtl="0">
              <a:spcBef>
                <a:spcPts val="1700"/>
              </a:spcBef>
              <a:spcAft>
                <a:spcPts val="0"/>
              </a:spcAft>
              <a:buClr>
                <a:schemeClr val="dk2"/>
              </a:buClr>
              <a:buSzPts val="1100"/>
              <a:buFont typeface="Arial"/>
              <a:buNone/>
            </a:pPr>
            <a:r>
              <a:rPr lang="en-GB" sz="1400" dirty="0">
                <a:solidFill>
                  <a:schemeClr val="dk1"/>
                </a:solidFill>
                <a:highlight>
                  <a:srgbClr val="FFFFFF"/>
                </a:highlight>
                <a:latin typeface="Arial"/>
                <a:ea typeface="Arial"/>
                <a:cs typeface="Arial"/>
                <a:sym typeface="Arial"/>
              </a:rPr>
              <a:t>Apprentices are expected to be able to </a:t>
            </a:r>
            <a:r>
              <a:rPr lang="en-GB" sz="1400" b="1" i="1" dirty="0">
                <a:solidFill>
                  <a:schemeClr val="dk1"/>
                </a:solidFill>
                <a:highlight>
                  <a:srgbClr val="FFFFFF"/>
                </a:highlight>
                <a:latin typeface="Arial"/>
                <a:ea typeface="Arial"/>
                <a:cs typeface="Arial"/>
                <a:sym typeface="Arial"/>
              </a:rPr>
              <a:t>demonstrate</a:t>
            </a:r>
            <a:r>
              <a:rPr lang="en-GB" sz="1400" b="1" dirty="0">
                <a:solidFill>
                  <a:schemeClr val="dk1"/>
                </a:solidFill>
                <a:highlight>
                  <a:srgbClr val="FFFFFF"/>
                </a:highlight>
                <a:latin typeface="Arial"/>
                <a:ea typeface="Arial"/>
                <a:cs typeface="Arial"/>
                <a:sym typeface="Arial"/>
              </a:rPr>
              <a:t> </a:t>
            </a:r>
            <a:r>
              <a:rPr lang="en-GB" sz="1400" dirty="0">
                <a:solidFill>
                  <a:schemeClr val="dk1"/>
                </a:solidFill>
                <a:highlight>
                  <a:srgbClr val="FFFFFF"/>
                </a:highlight>
                <a:latin typeface="Arial"/>
                <a:ea typeface="Arial"/>
                <a:cs typeface="Arial"/>
                <a:sym typeface="Arial"/>
              </a:rPr>
              <a:t>they are able to do this task</a:t>
            </a:r>
            <a:br>
              <a:rPr lang="en-GB" sz="1400" dirty="0">
                <a:solidFill>
                  <a:schemeClr val="dk1"/>
                </a:solidFill>
                <a:highlight>
                  <a:srgbClr val="FFFFFF"/>
                </a:highlight>
                <a:latin typeface="Arial"/>
                <a:ea typeface="Arial"/>
                <a:cs typeface="Arial"/>
                <a:sym typeface="Arial"/>
              </a:rPr>
            </a:br>
            <a:endParaRPr sz="1400" dirty="0">
              <a:solidFill>
                <a:schemeClr val="dk1"/>
              </a:solidFill>
              <a:highlight>
                <a:srgbClr val="FFFFFF"/>
              </a:highlight>
              <a:latin typeface="Arial"/>
              <a:ea typeface="Arial"/>
              <a:cs typeface="Arial"/>
              <a:sym typeface="Arial"/>
            </a:endParaRPr>
          </a:p>
          <a:p>
            <a:pPr marL="0" lvl="0" indent="0" algn="l" rtl="0">
              <a:spcBef>
                <a:spcPts val="0"/>
              </a:spcBef>
              <a:spcAft>
                <a:spcPts val="0"/>
              </a:spcAft>
              <a:buNone/>
            </a:pPr>
            <a:r>
              <a:rPr lang="en-GB" sz="1400" b="1" dirty="0">
                <a:latin typeface="Arial"/>
                <a:ea typeface="Arial"/>
                <a:cs typeface="Arial"/>
                <a:sym typeface="Arial"/>
              </a:rPr>
              <a:t>What does a behaviour criteria look like?</a:t>
            </a:r>
            <a:endParaRPr sz="1400" dirty="0">
              <a:latin typeface="Arial"/>
              <a:ea typeface="Arial"/>
              <a:cs typeface="Arial"/>
              <a:sym typeface="Arial"/>
            </a:endParaRPr>
          </a:p>
          <a:p>
            <a:pPr marL="0" lvl="0" indent="0" algn="l" rtl="0">
              <a:spcBef>
                <a:spcPts val="1200"/>
              </a:spcBef>
              <a:spcAft>
                <a:spcPts val="0"/>
              </a:spcAft>
              <a:buClr>
                <a:schemeClr val="dk2"/>
              </a:buClr>
              <a:buSzPts val="1100"/>
              <a:buFont typeface="Arial"/>
              <a:buNone/>
            </a:pPr>
            <a:r>
              <a:rPr lang="en-GB" sz="1400" dirty="0">
                <a:solidFill>
                  <a:srgbClr val="313131"/>
                </a:solidFill>
                <a:highlight>
                  <a:srgbClr val="FFFFFF"/>
                </a:highlight>
                <a:latin typeface="Arial"/>
                <a:ea typeface="Arial"/>
                <a:cs typeface="Arial"/>
                <a:sym typeface="Arial"/>
              </a:rPr>
              <a:t>‘Sets an example, and is ethical, fair, consistent and impartial’</a:t>
            </a:r>
            <a:endParaRPr sz="1400" dirty="0">
              <a:solidFill>
                <a:srgbClr val="313131"/>
              </a:solidFill>
              <a:highlight>
                <a:srgbClr val="FFFFFF"/>
              </a:highlight>
              <a:latin typeface="Arial"/>
              <a:ea typeface="Arial"/>
              <a:cs typeface="Arial"/>
              <a:sym typeface="Arial"/>
            </a:endParaRPr>
          </a:p>
          <a:p>
            <a:pPr marL="0" lvl="0" indent="0" algn="l" rtl="0">
              <a:spcBef>
                <a:spcPts val="1700"/>
              </a:spcBef>
              <a:spcAft>
                <a:spcPts val="0"/>
              </a:spcAft>
              <a:buClr>
                <a:schemeClr val="dk2"/>
              </a:buClr>
              <a:buSzPts val="1100"/>
              <a:buFont typeface="Arial"/>
              <a:buNone/>
            </a:pPr>
            <a:r>
              <a:rPr lang="en-GB" sz="1400" dirty="0">
                <a:solidFill>
                  <a:schemeClr val="dk1"/>
                </a:solidFill>
                <a:highlight>
                  <a:srgbClr val="FFFFFF"/>
                </a:highlight>
                <a:latin typeface="Arial"/>
                <a:ea typeface="Arial"/>
                <a:cs typeface="Arial"/>
                <a:sym typeface="Arial"/>
              </a:rPr>
              <a:t>Apprentices are expected to be able to </a:t>
            </a:r>
            <a:r>
              <a:rPr lang="en-GB" sz="1400" b="1" i="1" dirty="0">
                <a:solidFill>
                  <a:schemeClr val="dk1"/>
                </a:solidFill>
                <a:highlight>
                  <a:srgbClr val="FFFFFF"/>
                </a:highlight>
                <a:latin typeface="Arial"/>
                <a:ea typeface="Arial"/>
                <a:cs typeface="Arial"/>
                <a:sym typeface="Arial"/>
              </a:rPr>
              <a:t>behave</a:t>
            </a:r>
            <a:r>
              <a:rPr lang="en-GB" sz="1400" b="1" dirty="0">
                <a:solidFill>
                  <a:schemeClr val="dk1"/>
                </a:solidFill>
                <a:highlight>
                  <a:srgbClr val="FFFFFF"/>
                </a:highlight>
                <a:latin typeface="Arial"/>
                <a:ea typeface="Arial"/>
                <a:cs typeface="Arial"/>
                <a:sym typeface="Arial"/>
              </a:rPr>
              <a:t> </a:t>
            </a:r>
            <a:r>
              <a:rPr lang="en-GB" sz="1400" dirty="0">
                <a:solidFill>
                  <a:schemeClr val="dk1"/>
                </a:solidFill>
                <a:highlight>
                  <a:srgbClr val="FFFFFF"/>
                </a:highlight>
                <a:latin typeface="Arial"/>
                <a:ea typeface="Arial"/>
                <a:cs typeface="Arial"/>
                <a:sym typeface="Arial"/>
              </a:rPr>
              <a:t>professionally and in line with their organisation's values and ethics. This could be demonstrated or explained throughout their programme.</a:t>
            </a:r>
            <a:endParaRPr sz="1400" dirty="0">
              <a:solidFill>
                <a:schemeClr val="dk1"/>
              </a:solidFill>
              <a:highlight>
                <a:srgbClr val="FFFFFF"/>
              </a:highlight>
              <a:latin typeface="Arial"/>
              <a:ea typeface="Arial"/>
              <a:cs typeface="Arial"/>
              <a:sym typeface="Arial"/>
            </a:endParaRPr>
          </a:p>
          <a:p>
            <a:pPr marL="0" lvl="0" indent="0" algn="l" rtl="0">
              <a:spcBef>
                <a:spcPts val="1700"/>
              </a:spcBef>
              <a:spcAft>
                <a:spcPts val="1200"/>
              </a:spcAft>
              <a:buNone/>
            </a:pPr>
            <a:endParaRPr sz="1200" dirty="0"/>
          </a:p>
        </p:txBody>
      </p:sp>
      <p:sp>
        <p:nvSpPr>
          <p:cNvPr id="286" name="Google Shape;286;p43"/>
          <p:cNvSpPr txBox="1"/>
          <p:nvPr/>
        </p:nvSpPr>
        <p:spPr>
          <a:xfrm>
            <a:off x="6875825" y="982000"/>
            <a:ext cx="2029800" cy="14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accent3"/>
                </a:solidFill>
                <a:latin typeface="+mn-lt"/>
                <a:ea typeface="Source Sans Pro"/>
                <a:cs typeface="Source Sans Pro"/>
                <a:sym typeface="Source Sans Pro"/>
              </a:rPr>
              <a:t>You could amend this example to a particular standard relevant to your audience. </a:t>
            </a:r>
            <a:endParaRPr dirty="0">
              <a:solidFill>
                <a:schemeClr val="accent3"/>
              </a:solidFill>
              <a:latin typeface="+mn-lt"/>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title"/>
          </p:nvPr>
        </p:nvSpPr>
        <p:spPr>
          <a:xfrm>
            <a:off x="311700" y="64025"/>
            <a:ext cx="8520600" cy="623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2"/>
              </a:buClr>
              <a:buSzPts val="1100"/>
              <a:buFont typeface="Arial"/>
              <a:buNone/>
            </a:pPr>
            <a:r>
              <a:rPr lang="en-GB" sz="2700">
                <a:highlight>
                  <a:schemeClr val="dk1"/>
                </a:highlight>
                <a:latin typeface="Arial"/>
                <a:ea typeface="Arial"/>
                <a:cs typeface="Arial"/>
                <a:sym typeface="Arial"/>
              </a:rPr>
              <a:t>Learning Outcomes - What</a:t>
            </a:r>
            <a:endParaRPr sz="2700">
              <a:highlight>
                <a:schemeClr val="dk1"/>
              </a:highlight>
              <a:latin typeface="Arial"/>
              <a:ea typeface="Arial"/>
              <a:cs typeface="Arial"/>
              <a:sym typeface="Arial"/>
            </a:endParaRPr>
          </a:p>
          <a:p>
            <a:pPr marL="0" lvl="0" indent="0" algn="l" rtl="0">
              <a:spcBef>
                <a:spcPts val="400"/>
              </a:spcBef>
              <a:spcAft>
                <a:spcPts val="0"/>
              </a:spcAft>
              <a:buNone/>
            </a:pPr>
            <a:endParaRPr/>
          </a:p>
        </p:txBody>
      </p:sp>
      <p:grpSp>
        <p:nvGrpSpPr>
          <p:cNvPr id="292" name="Google Shape;292;p44"/>
          <p:cNvGrpSpPr/>
          <p:nvPr/>
        </p:nvGrpSpPr>
        <p:grpSpPr>
          <a:xfrm>
            <a:off x="117750" y="687395"/>
            <a:ext cx="8832200" cy="4455996"/>
            <a:chOff x="3536191" y="1791875"/>
            <a:chExt cx="8561652" cy="4779060"/>
          </a:xfrm>
        </p:grpSpPr>
        <p:sp>
          <p:nvSpPr>
            <p:cNvPr id="293" name="Google Shape;293;p44"/>
            <p:cNvSpPr/>
            <p:nvPr/>
          </p:nvSpPr>
          <p:spPr>
            <a:xfrm>
              <a:off x="3536191" y="3068121"/>
              <a:ext cx="2312400" cy="2037600"/>
            </a:xfrm>
            <a:prstGeom prst="roundRect">
              <a:avLst>
                <a:gd name="adj" fmla="val 10000"/>
              </a:avLst>
            </a:prstGeom>
            <a:solidFill>
              <a:srgbClr val="FFFFFF">
                <a:alpha val="89800"/>
              </a:srgb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4"/>
            <p:cNvSpPr txBox="1"/>
            <p:nvPr/>
          </p:nvSpPr>
          <p:spPr>
            <a:xfrm>
              <a:off x="3580079" y="3632748"/>
              <a:ext cx="2187000" cy="1274100"/>
            </a:xfrm>
            <a:prstGeom prst="rect">
              <a:avLst/>
            </a:prstGeom>
            <a:noFill/>
            <a:ln>
              <a:noFill/>
            </a:ln>
          </p:spPr>
          <p:txBody>
            <a:bodyPr spcFirstLastPara="1" wrap="square" lIns="24750" tIns="24750" rIns="24750" bIns="24750" anchor="t" anchorCtr="0">
              <a:noAutofit/>
            </a:bodyPr>
            <a:lstStyle/>
            <a:p>
              <a:pPr marL="114300" marR="0" lvl="1" indent="-127000" algn="l" rtl="0">
                <a:lnSpc>
                  <a:spcPct val="90000"/>
                </a:lnSpc>
                <a:spcBef>
                  <a:spcPts val="0"/>
                </a:spcBef>
                <a:spcAft>
                  <a:spcPts val="0"/>
                </a:spcAft>
                <a:buClr>
                  <a:srgbClr val="000000"/>
                </a:buClr>
                <a:buSzPts val="1500"/>
                <a:buChar char="•"/>
              </a:pPr>
              <a:r>
                <a:rPr lang="en-GB" sz="1500" i="0" u="none" strike="noStrike" cap="none" dirty="0">
                  <a:solidFill>
                    <a:srgbClr val="000000"/>
                  </a:solidFill>
                </a:rPr>
                <a:t>Review the complete list of KSBs from </a:t>
              </a:r>
              <a:r>
                <a:rPr lang="en-GB" sz="1500" dirty="0">
                  <a:solidFill>
                    <a:srgbClr val="000000"/>
                  </a:solidFill>
                </a:rPr>
                <a:t>the</a:t>
              </a:r>
              <a:r>
                <a:rPr lang="en-GB" sz="1500" i="0" u="none" strike="noStrike" cap="none" dirty="0">
                  <a:solidFill>
                    <a:srgbClr val="000000"/>
                  </a:solidFill>
                </a:rPr>
                <a:t> standard</a:t>
              </a:r>
              <a:endParaRPr sz="1600" dirty="0"/>
            </a:p>
            <a:p>
              <a:pPr marL="114300" marR="0" lvl="1" indent="-127000" algn="l" rtl="0">
                <a:lnSpc>
                  <a:spcPct val="90000"/>
                </a:lnSpc>
                <a:spcBef>
                  <a:spcPts val="195"/>
                </a:spcBef>
                <a:spcAft>
                  <a:spcPts val="0"/>
                </a:spcAft>
                <a:buClr>
                  <a:srgbClr val="000000"/>
                </a:buClr>
                <a:buSzPts val="1500"/>
                <a:buChar char="•"/>
              </a:pPr>
              <a:r>
                <a:rPr lang="en-GB" sz="1500" i="0" u="none" strike="noStrike" cap="none" dirty="0">
                  <a:solidFill>
                    <a:srgbClr val="000000"/>
                  </a:solidFill>
                </a:rPr>
                <a:t>Note the KSBs that are addressed in your module</a:t>
              </a:r>
              <a:endParaRPr sz="1600" dirty="0"/>
            </a:p>
          </p:txBody>
        </p:sp>
        <p:sp>
          <p:nvSpPr>
            <p:cNvPr id="295" name="Google Shape;295;p44"/>
            <p:cNvSpPr/>
            <p:nvPr/>
          </p:nvSpPr>
          <p:spPr>
            <a:xfrm>
              <a:off x="4803221" y="1791875"/>
              <a:ext cx="2915700" cy="3114900"/>
            </a:xfrm>
            <a:custGeom>
              <a:avLst/>
              <a:gdLst/>
              <a:ahLst/>
              <a:cxnLst/>
              <a:rect l="l" t="t" r="r" b="b"/>
              <a:pathLst>
                <a:path w="120000" h="120000" extrusionOk="0">
                  <a:moveTo>
                    <a:pt x="10347" y="30798"/>
                  </a:moveTo>
                  <a:lnTo>
                    <a:pt x="10347" y="30798"/>
                  </a:lnTo>
                  <a:cubicBezTo>
                    <a:pt x="20143" y="14189"/>
                    <a:pt x="37617" y="3582"/>
                    <a:pt x="56892" y="2543"/>
                  </a:cubicBezTo>
                  <a:cubicBezTo>
                    <a:pt x="76167" y="1503"/>
                    <a:pt x="94683" y="10169"/>
                    <a:pt x="106214" y="25627"/>
                  </a:cubicBezTo>
                  <a:lnTo>
                    <a:pt x="108263" y="24422"/>
                  </a:lnTo>
                  <a:lnTo>
                    <a:pt x="108104" y="31709"/>
                  </a:lnTo>
                  <a:lnTo>
                    <a:pt x="101037" y="28672"/>
                  </a:lnTo>
                  <a:lnTo>
                    <a:pt x="103084" y="27468"/>
                  </a:lnTo>
                  <a:lnTo>
                    <a:pt x="103084" y="27468"/>
                  </a:lnTo>
                  <a:cubicBezTo>
                    <a:pt x="92199" y="13164"/>
                    <a:pt x="74875" y="5203"/>
                    <a:pt x="56886" y="6237"/>
                  </a:cubicBezTo>
                  <a:cubicBezTo>
                    <a:pt x="38896" y="7271"/>
                    <a:pt x="22607" y="17164"/>
                    <a:pt x="13445" y="32620"/>
                  </a:cubicBezTo>
                  <a:close/>
                </a:path>
              </a:pathLst>
            </a:custGeom>
            <a:solidFill>
              <a:srgbClr val="A7D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4"/>
            <p:cNvSpPr/>
            <p:nvPr/>
          </p:nvSpPr>
          <p:spPr>
            <a:xfrm>
              <a:off x="4050061" y="2631487"/>
              <a:ext cx="2055600" cy="873300"/>
            </a:xfrm>
            <a:prstGeom prst="roundRect">
              <a:avLst>
                <a:gd name="adj" fmla="val 10000"/>
              </a:avLst>
            </a:prstGeom>
            <a:solidFill>
              <a:srgbClr val="19ACE4"/>
            </a:solid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4"/>
            <p:cNvSpPr txBox="1"/>
            <p:nvPr/>
          </p:nvSpPr>
          <p:spPr>
            <a:xfrm>
              <a:off x="4074002" y="2657064"/>
              <a:ext cx="2007600" cy="822300"/>
            </a:xfrm>
            <a:prstGeom prst="rect">
              <a:avLst/>
            </a:prstGeom>
            <a:noFill/>
            <a:ln>
              <a:noFill/>
            </a:ln>
          </p:spPr>
          <p:txBody>
            <a:bodyPr spcFirstLastPara="1" wrap="square" lIns="36175" tIns="24125" rIns="36175" bIns="24125" anchor="ctr" anchorCtr="0">
              <a:noAutofit/>
            </a:bodyPr>
            <a:lstStyle/>
            <a:p>
              <a:pPr marL="0" marR="0" lvl="0" indent="0" algn="ctr" rtl="0">
                <a:lnSpc>
                  <a:spcPct val="90000"/>
                </a:lnSpc>
                <a:spcBef>
                  <a:spcPts val="0"/>
                </a:spcBef>
                <a:spcAft>
                  <a:spcPts val="0"/>
                </a:spcAft>
                <a:buClr>
                  <a:srgbClr val="FFFFFF"/>
                </a:buClr>
                <a:buSzPts val="1900"/>
                <a:buFont typeface="Twentieth Century"/>
                <a:buNone/>
              </a:pPr>
              <a:r>
                <a:rPr lang="en-GB" sz="1900" dirty="0">
                  <a:solidFill>
                    <a:srgbClr val="FFFFFF"/>
                  </a:solidFill>
                  <a:latin typeface="+mn-lt"/>
                  <a:ea typeface="Twentieth Century"/>
                  <a:cs typeface="Twentieth Century"/>
                  <a:sym typeface="Twentieth Century"/>
                </a:rPr>
                <a:t>Identify module’s KSBs</a:t>
              </a:r>
              <a:endParaRPr dirty="0">
                <a:latin typeface="+mn-lt"/>
              </a:endParaRPr>
            </a:p>
          </p:txBody>
        </p:sp>
        <p:sp>
          <p:nvSpPr>
            <p:cNvPr id="298" name="Google Shape;298;p44"/>
            <p:cNvSpPr/>
            <p:nvPr/>
          </p:nvSpPr>
          <p:spPr>
            <a:xfrm>
              <a:off x="6532283" y="3068121"/>
              <a:ext cx="2312400" cy="2037600"/>
            </a:xfrm>
            <a:prstGeom prst="roundRect">
              <a:avLst>
                <a:gd name="adj" fmla="val 10000"/>
              </a:avLst>
            </a:prstGeom>
            <a:solidFill>
              <a:srgbClr val="FFFFFF">
                <a:alpha val="89800"/>
              </a:srgb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4"/>
            <p:cNvSpPr txBox="1"/>
            <p:nvPr/>
          </p:nvSpPr>
          <p:spPr>
            <a:xfrm>
              <a:off x="6576168" y="3347950"/>
              <a:ext cx="2224800" cy="1274100"/>
            </a:xfrm>
            <a:prstGeom prst="rect">
              <a:avLst/>
            </a:prstGeom>
            <a:noFill/>
            <a:ln>
              <a:noFill/>
            </a:ln>
          </p:spPr>
          <p:txBody>
            <a:bodyPr spcFirstLastPara="1" wrap="square" lIns="24750" tIns="24750" rIns="24750" bIns="24750" anchor="t" anchorCtr="0">
              <a:noAutofit/>
            </a:bodyPr>
            <a:lstStyle/>
            <a:p>
              <a:pPr marL="114300" marR="0" lvl="1" indent="-127000" algn="l" rtl="0">
                <a:lnSpc>
                  <a:spcPct val="90000"/>
                </a:lnSpc>
                <a:spcBef>
                  <a:spcPts val="0"/>
                </a:spcBef>
                <a:spcAft>
                  <a:spcPts val="0"/>
                </a:spcAft>
                <a:buClr>
                  <a:srgbClr val="000000"/>
                </a:buClr>
                <a:buSzPts val="1500"/>
                <a:buChar char="•"/>
              </a:pPr>
              <a:r>
                <a:rPr lang="en-GB" sz="1500" i="0" u="none" strike="noStrike" cap="none" dirty="0">
                  <a:solidFill>
                    <a:srgbClr val="000000"/>
                  </a:solidFill>
                </a:rPr>
                <a:t>Break these KSBs down into more detail </a:t>
              </a:r>
              <a:endParaRPr sz="1500" dirty="0"/>
            </a:p>
            <a:p>
              <a:pPr marL="114300" marR="0" lvl="1" indent="-127000" algn="l" rtl="0">
                <a:lnSpc>
                  <a:spcPct val="90000"/>
                </a:lnSpc>
                <a:spcBef>
                  <a:spcPts val="195"/>
                </a:spcBef>
                <a:spcAft>
                  <a:spcPts val="0"/>
                </a:spcAft>
                <a:buClr>
                  <a:srgbClr val="000000"/>
                </a:buClr>
                <a:buSzPts val="1500"/>
                <a:buChar char="•"/>
              </a:pPr>
              <a:r>
                <a:rPr lang="en-GB" sz="1500" i="0" u="none" strike="noStrike" cap="none" dirty="0">
                  <a:solidFill>
                    <a:srgbClr val="000000"/>
                  </a:solidFill>
                </a:rPr>
                <a:t>Think: What are we really supposed to be doing?</a:t>
              </a:r>
              <a:endParaRPr sz="1500" dirty="0"/>
            </a:p>
            <a:p>
              <a:pPr marL="914400" marR="0" lvl="0" indent="0" algn="l" rtl="0">
                <a:lnSpc>
                  <a:spcPct val="90000"/>
                </a:lnSpc>
                <a:spcBef>
                  <a:spcPts val="195"/>
                </a:spcBef>
                <a:spcAft>
                  <a:spcPts val="0"/>
                </a:spcAft>
                <a:buNone/>
              </a:pPr>
              <a:endParaRPr dirty="0"/>
            </a:p>
          </p:txBody>
        </p:sp>
        <p:sp>
          <p:nvSpPr>
            <p:cNvPr id="300" name="Google Shape;300;p44"/>
            <p:cNvSpPr/>
            <p:nvPr/>
          </p:nvSpPr>
          <p:spPr>
            <a:xfrm>
              <a:off x="7818583" y="3502709"/>
              <a:ext cx="2620200" cy="2799300"/>
            </a:xfrm>
            <a:custGeom>
              <a:avLst/>
              <a:gdLst/>
              <a:ahLst/>
              <a:cxnLst/>
              <a:rect l="l" t="t" r="r" b="b"/>
              <a:pathLst>
                <a:path w="120000" h="120000" extrusionOk="0">
                  <a:moveTo>
                    <a:pt x="10579" y="89065"/>
                  </a:moveTo>
                  <a:lnTo>
                    <a:pt x="14027" y="87037"/>
                  </a:lnTo>
                  <a:cubicBezTo>
                    <a:pt x="23006" y="102171"/>
                    <a:pt x="38919" y="111908"/>
                    <a:pt x="56536" y="113048"/>
                  </a:cubicBezTo>
                  <a:cubicBezTo>
                    <a:pt x="74154" y="114188"/>
                    <a:pt x="91199" y="106585"/>
                    <a:pt x="102071" y="92735"/>
                  </a:cubicBezTo>
                  <a:lnTo>
                    <a:pt x="99796" y="91398"/>
                  </a:lnTo>
                  <a:lnTo>
                    <a:pt x="107697" y="88051"/>
                  </a:lnTo>
                  <a:lnTo>
                    <a:pt x="107837" y="96127"/>
                  </a:lnTo>
                  <a:lnTo>
                    <a:pt x="105561" y="94788"/>
                  </a:lnTo>
                  <a:cubicBezTo>
                    <a:pt x="93967" y="109922"/>
                    <a:pt x="75594" y="118308"/>
                    <a:pt x="56544" y="117160"/>
                  </a:cubicBezTo>
                  <a:cubicBezTo>
                    <a:pt x="37495" y="116012"/>
                    <a:pt x="20265" y="105481"/>
                    <a:pt x="10579" y="89065"/>
                  </a:cubicBezTo>
                  <a:close/>
                </a:path>
              </a:pathLst>
            </a:custGeom>
            <a:solidFill>
              <a:srgbClr val="A7D2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4"/>
            <p:cNvSpPr/>
            <p:nvPr/>
          </p:nvSpPr>
          <p:spPr>
            <a:xfrm>
              <a:off x="7046152" y="4669110"/>
              <a:ext cx="2055600" cy="873300"/>
            </a:xfrm>
            <a:prstGeom prst="roundRect">
              <a:avLst>
                <a:gd name="adj" fmla="val 10000"/>
              </a:avLst>
            </a:prstGeom>
            <a:solidFill>
              <a:srgbClr val="19ACE4"/>
            </a:solid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4"/>
            <p:cNvSpPr txBox="1"/>
            <p:nvPr/>
          </p:nvSpPr>
          <p:spPr>
            <a:xfrm>
              <a:off x="7070092" y="4694687"/>
              <a:ext cx="2007600" cy="822300"/>
            </a:xfrm>
            <a:prstGeom prst="rect">
              <a:avLst/>
            </a:prstGeom>
            <a:noFill/>
            <a:ln>
              <a:noFill/>
            </a:ln>
          </p:spPr>
          <p:txBody>
            <a:bodyPr spcFirstLastPara="1" wrap="square" lIns="36175" tIns="24125" rIns="36175" bIns="24125" anchor="ctr" anchorCtr="0">
              <a:noAutofit/>
            </a:bodyPr>
            <a:lstStyle/>
            <a:p>
              <a:pPr algn="ctr">
                <a:lnSpc>
                  <a:spcPct val="90000"/>
                </a:lnSpc>
                <a:buClr>
                  <a:srgbClr val="FFFFFF"/>
                </a:buClr>
                <a:buSzPts val="1900"/>
              </a:pPr>
              <a:r>
                <a:rPr lang="en-GB" sz="1900" dirty="0">
                  <a:solidFill>
                    <a:srgbClr val="FFFFFF"/>
                  </a:solidFill>
                  <a:latin typeface="+mn-lt"/>
                  <a:sym typeface="Twentieth Century"/>
                </a:rPr>
                <a:t>Expand your KSBs</a:t>
              </a:r>
              <a:endParaRPr sz="1900" dirty="0">
                <a:solidFill>
                  <a:srgbClr val="FFFFFF"/>
                </a:solidFill>
                <a:latin typeface="+mn-lt"/>
              </a:endParaRPr>
            </a:p>
          </p:txBody>
        </p:sp>
        <p:sp>
          <p:nvSpPr>
            <p:cNvPr id="303" name="Google Shape;303;p44"/>
            <p:cNvSpPr/>
            <p:nvPr/>
          </p:nvSpPr>
          <p:spPr>
            <a:xfrm>
              <a:off x="9528373" y="3068121"/>
              <a:ext cx="2312400" cy="2037600"/>
            </a:xfrm>
            <a:prstGeom prst="roundRect">
              <a:avLst>
                <a:gd name="adj" fmla="val 10000"/>
              </a:avLst>
            </a:prstGeom>
            <a:solidFill>
              <a:srgbClr val="FFFFFF">
                <a:alpha val="89800"/>
              </a:srgbClr>
            </a:solidFill>
            <a:ln w="15875" cap="flat" cmpd="sng">
              <a:solidFill>
                <a:srgbClr val="19ACE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4"/>
            <p:cNvSpPr txBox="1"/>
            <p:nvPr/>
          </p:nvSpPr>
          <p:spPr>
            <a:xfrm>
              <a:off x="9572265" y="3784756"/>
              <a:ext cx="2224800" cy="1274100"/>
            </a:xfrm>
            <a:prstGeom prst="rect">
              <a:avLst/>
            </a:prstGeom>
            <a:noFill/>
            <a:ln>
              <a:noFill/>
            </a:ln>
          </p:spPr>
          <p:txBody>
            <a:bodyPr spcFirstLastPara="1" wrap="square" lIns="24750" tIns="24750" rIns="24750" bIns="24750" anchor="t" anchorCtr="0">
              <a:noAutofit/>
            </a:bodyPr>
            <a:lstStyle/>
            <a:p>
              <a:pPr marL="114300" marR="0" lvl="1" indent="-127000" algn="l" rtl="0">
                <a:lnSpc>
                  <a:spcPct val="90000"/>
                </a:lnSpc>
                <a:spcBef>
                  <a:spcPts val="0"/>
                </a:spcBef>
                <a:spcAft>
                  <a:spcPts val="0"/>
                </a:spcAft>
                <a:buClr>
                  <a:srgbClr val="000000"/>
                </a:buClr>
                <a:buSzPts val="1500"/>
                <a:buChar char="•"/>
              </a:pPr>
              <a:r>
                <a:rPr lang="en-GB" sz="1500" i="0" u="none" strike="noStrike" cap="none">
                  <a:solidFill>
                    <a:srgbClr val="000000"/>
                  </a:solidFill>
                </a:rPr>
                <a:t>How does this guide your module?</a:t>
              </a:r>
              <a:endParaRPr sz="1600"/>
            </a:p>
            <a:p>
              <a:pPr marL="114300" marR="0" lvl="1" indent="-127000" algn="l" rtl="0">
                <a:lnSpc>
                  <a:spcPct val="90000"/>
                </a:lnSpc>
                <a:spcBef>
                  <a:spcPts val="195"/>
                </a:spcBef>
                <a:spcAft>
                  <a:spcPts val="0"/>
                </a:spcAft>
                <a:buClr>
                  <a:srgbClr val="000000"/>
                </a:buClr>
                <a:buSzPts val="1500"/>
                <a:buChar char="•"/>
              </a:pPr>
              <a:r>
                <a:rPr lang="en-GB" sz="1500" i="0" u="none" strike="noStrike" cap="none">
                  <a:solidFill>
                    <a:srgbClr val="000000"/>
                  </a:solidFill>
                </a:rPr>
                <a:t>What should your module be achieving?</a:t>
              </a:r>
              <a:endParaRPr sz="1600"/>
            </a:p>
            <a:p>
              <a:pPr marL="914400" marR="0" lvl="0" indent="0" algn="l" rtl="0">
                <a:lnSpc>
                  <a:spcPct val="90000"/>
                </a:lnSpc>
                <a:spcBef>
                  <a:spcPts val="195"/>
                </a:spcBef>
                <a:spcAft>
                  <a:spcPts val="0"/>
                </a:spcAft>
                <a:buNone/>
              </a:pPr>
              <a:endParaRPr sz="1200"/>
            </a:p>
          </p:txBody>
        </p:sp>
        <p:sp>
          <p:nvSpPr>
            <p:cNvPr id="305" name="Google Shape;305;p44"/>
            <p:cNvSpPr/>
            <p:nvPr/>
          </p:nvSpPr>
          <p:spPr>
            <a:xfrm>
              <a:off x="10042243" y="2631487"/>
              <a:ext cx="2055600" cy="873300"/>
            </a:xfrm>
            <a:prstGeom prst="roundRect">
              <a:avLst>
                <a:gd name="adj" fmla="val 10000"/>
              </a:avLst>
            </a:prstGeom>
            <a:solidFill>
              <a:srgbClr val="19ACE4"/>
            </a:solidFill>
            <a:ln w="158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4"/>
            <p:cNvSpPr txBox="1"/>
            <p:nvPr/>
          </p:nvSpPr>
          <p:spPr>
            <a:xfrm>
              <a:off x="10066184" y="2657064"/>
              <a:ext cx="2007600" cy="822300"/>
            </a:xfrm>
            <a:prstGeom prst="rect">
              <a:avLst/>
            </a:prstGeom>
            <a:noFill/>
            <a:ln>
              <a:noFill/>
            </a:ln>
          </p:spPr>
          <p:txBody>
            <a:bodyPr spcFirstLastPara="1" wrap="square" lIns="36175" tIns="24125" rIns="36175" bIns="24125" anchor="ctr" anchorCtr="0">
              <a:noAutofit/>
            </a:bodyPr>
            <a:lstStyle/>
            <a:p>
              <a:pPr algn="ctr">
                <a:lnSpc>
                  <a:spcPct val="90000"/>
                </a:lnSpc>
                <a:buClr>
                  <a:srgbClr val="FFFFFF"/>
                </a:buClr>
                <a:buSzPts val="1900"/>
              </a:pPr>
              <a:r>
                <a:rPr lang="en-GB" sz="1800" dirty="0">
                  <a:solidFill>
                    <a:srgbClr val="FFFFFF"/>
                  </a:solidFill>
                  <a:latin typeface="+mn-lt"/>
                  <a:sym typeface="Twentieth Century"/>
                </a:rPr>
                <a:t>Develop the learning objectives for your module</a:t>
              </a:r>
              <a:endParaRPr sz="1800" dirty="0">
                <a:solidFill>
                  <a:srgbClr val="FFFFFF"/>
                </a:solidFill>
                <a:latin typeface="+mn-lt"/>
              </a:endParaRPr>
            </a:p>
          </p:txBody>
        </p:sp>
        <p:pic>
          <p:nvPicPr>
            <p:cNvPr id="307" name="Google Shape;307;p4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357942" y="4884887"/>
              <a:ext cx="2153834" cy="1686048"/>
            </a:xfrm>
            <a:prstGeom prst="rect">
              <a:avLst/>
            </a:prstGeom>
            <a:noFill/>
            <a:ln>
              <a:noFill/>
            </a:ln>
          </p:spPr>
        </p:pic>
      </p:grpSp>
    </p:spTree>
  </p:cSld>
  <p:clrMapOvr>
    <a:masterClrMapping/>
  </p:clrMapOvr>
</p:sld>
</file>

<file path=ppt/theme/theme1.xml><?xml version="1.0" encoding="utf-8"?>
<a:theme xmlns:a="http://schemas.openxmlformats.org/drawingml/2006/main" name="Plum">
  <a:themeElements>
    <a:clrScheme name="Plum">
      <a:dk1>
        <a:srgbClr val="621360"/>
      </a:dk1>
      <a:lt1>
        <a:srgbClr val="FFFFFF"/>
      </a:lt1>
      <a:dk2>
        <a:srgbClr val="000000"/>
      </a:dk2>
      <a:lt2>
        <a:srgbClr val="7F7F7F"/>
      </a:lt2>
      <a:accent1>
        <a:srgbClr val="333333"/>
      </a:accent1>
      <a:accent2>
        <a:srgbClr val="3C023C"/>
      </a:accent2>
      <a:accent3>
        <a:srgbClr val="00A0FF"/>
      </a:accent3>
      <a:accent4>
        <a:srgbClr val="C77025"/>
      </a:accent4>
      <a:accent5>
        <a:srgbClr val="009688"/>
      </a:accent5>
      <a:accent6>
        <a:srgbClr val="FFD600"/>
      </a:accent6>
      <a:hlink>
        <a:srgbClr val="00A0FF"/>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8" ma:contentTypeDescription="Create a new document." ma:contentTypeScope="" ma:versionID="0714f0b77b20790e3834ddd750b91639">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7b7ff79a9314cc1d162676be4fbabe60"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E5CDB3-D543-49E2-B0B8-33A882754EDF}"/>
</file>

<file path=customXml/itemProps2.xml><?xml version="1.0" encoding="utf-8"?>
<ds:datastoreItem xmlns:ds="http://schemas.openxmlformats.org/officeDocument/2006/customXml" ds:itemID="{15AAE798-A4FD-49FB-B09F-5662237A7D1A}"/>
</file>

<file path=customXml/itemProps3.xml><?xml version="1.0" encoding="utf-8"?>
<ds:datastoreItem xmlns:ds="http://schemas.openxmlformats.org/officeDocument/2006/customXml" ds:itemID="{DE00FF09-6178-4859-BF75-3BC213866DFC}"/>
</file>

<file path=docProps/app.xml><?xml version="1.0" encoding="utf-8"?>
<Properties xmlns="http://schemas.openxmlformats.org/officeDocument/2006/extended-properties" xmlns:vt="http://schemas.openxmlformats.org/officeDocument/2006/docPropsVTypes">
  <TotalTime>10</TotalTime>
  <Words>2212</Words>
  <Application>Microsoft Office PowerPoint</Application>
  <PresentationFormat>On-screen Show (16:9)</PresentationFormat>
  <Paragraphs>175</Paragraphs>
  <Slides>20</Slides>
  <Notes>20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Raleway</vt:lpstr>
      <vt:lpstr>Twentieth Century</vt:lpstr>
      <vt:lpstr>Arial</vt:lpstr>
      <vt:lpstr>Calibri</vt:lpstr>
      <vt:lpstr>Source Sans Pro</vt:lpstr>
      <vt:lpstr>Plum</vt:lpstr>
      <vt:lpstr>ETF Master</vt:lpstr>
      <vt:lpstr>APPRENTICESHIP WORKFORCE DEVELOPMENT</vt:lpstr>
      <vt:lpstr>Delivery guidance </vt:lpstr>
      <vt:lpstr>Welcome </vt:lpstr>
      <vt:lpstr>Knowledge, Skills and Behaviours. KSBs</vt:lpstr>
      <vt:lpstr>Introduction to Knowledge, Skills and Behaviours</vt:lpstr>
      <vt:lpstr>Understanding the standard</vt:lpstr>
      <vt:lpstr>What does each criteria look like?</vt:lpstr>
      <vt:lpstr>What does each criteria look like?</vt:lpstr>
      <vt:lpstr>Learning Outcomes - What </vt:lpstr>
      <vt:lpstr>Putting KSBs into Learning Outcomes </vt:lpstr>
      <vt:lpstr>Don’t forget the skills and behaviours</vt:lpstr>
      <vt:lpstr>Putting this into delivery - How</vt:lpstr>
      <vt:lpstr>And the why?</vt:lpstr>
      <vt:lpstr>Final thoughts</vt:lpstr>
      <vt:lpstr>Case studies</vt:lpstr>
      <vt:lpstr>Knowledge check</vt:lpstr>
      <vt:lpstr>Knowledge check - answers</vt:lpstr>
      <vt:lpstr>Who can support</vt:lpstr>
      <vt:lpstr>CPD for you - Further Support</vt:lpstr>
      <vt:lpstr>AWD Project: CPD to Support Academic Colleagues with Apprenticeship Requirements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Apprenticeship CPD Session 2</dc:title>
  <cp:lastModifiedBy>Tammie Harwin</cp:lastModifiedBy>
  <cp:revision>1</cp:revision>
  <dcterms:modified xsi:type="dcterms:W3CDTF">2024-05-23T20:16:33Z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ies>
</file>