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2"/>
  </p:notesMasterIdLst>
  <p:handoutMasterIdLst>
    <p:handoutMasterId r:id="rId133"/>
  </p:handoutMasterIdLst>
  <p:sldIdLst>
    <p:sldId id="296" r:id="rId5"/>
    <p:sldId id="298" r:id="rId6"/>
    <p:sldId id="328" r:id="rId7"/>
    <p:sldId id="366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00" r:id="rId21"/>
    <p:sldId id="367" r:id="rId22"/>
    <p:sldId id="341" r:id="rId23"/>
    <p:sldId id="342" r:id="rId24"/>
    <p:sldId id="344" r:id="rId25"/>
    <p:sldId id="443" r:id="rId26"/>
    <p:sldId id="345" r:id="rId27"/>
    <p:sldId id="346" r:id="rId28"/>
    <p:sldId id="347" r:id="rId29"/>
    <p:sldId id="363" r:id="rId30"/>
    <p:sldId id="364" r:id="rId31"/>
    <p:sldId id="348" r:id="rId32"/>
    <p:sldId id="349" r:id="rId33"/>
    <p:sldId id="365" r:id="rId34"/>
    <p:sldId id="350" r:id="rId35"/>
    <p:sldId id="351" r:id="rId36"/>
    <p:sldId id="304" r:id="rId37"/>
    <p:sldId id="368" r:id="rId38"/>
    <p:sldId id="352" r:id="rId39"/>
    <p:sldId id="354" r:id="rId40"/>
    <p:sldId id="353" r:id="rId41"/>
    <p:sldId id="355" r:id="rId42"/>
    <p:sldId id="356" r:id="rId43"/>
    <p:sldId id="357" r:id="rId44"/>
    <p:sldId id="358" r:id="rId45"/>
    <p:sldId id="359" r:id="rId46"/>
    <p:sldId id="360" r:id="rId47"/>
    <p:sldId id="361" r:id="rId48"/>
    <p:sldId id="362" r:id="rId49"/>
    <p:sldId id="307" r:id="rId50"/>
    <p:sldId id="376" r:id="rId51"/>
    <p:sldId id="369" r:id="rId52"/>
    <p:sldId id="399" r:id="rId53"/>
    <p:sldId id="400" r:id="rId54"/>
    <p:sldId id="405" r:id="rId55"/>
    <p:sldId id="401" r:id="rId56"/>
    <p:sldId id="403" r:id="rId57"/>
    <p:sldId id="404" r:id="rId58"/>
    <p:sldId id="402" r:id="rId59"/>
    <p:sldId id="310" r:id="rId60"/>
    <p:sldId id="370" r:id="rId61"/>
    <p:sldId id="377" r:id="rId62"/>
    <p:sldId id="444" r:id="rId63"/>
    <p:sldId id="383" r:id="rId64"/>
    <p:sldId id="384" r:id="rId65"/>
    <p:sldId id="393" r:id="rId66"/>
    <p:sldId id="386" r:id="rId67"/>
    <p:sldId id="385" r:id="rId68"/>
    <p:sldId id="387" r:id="rId69"/>
    <p:sldId id="388" r:id="rId70"/>
    <p:sldId id="390" r:id="rId71"/>
    <p:sldId id="391" r:id="rId72"/>
    <p:sldId id="392" r:id="rId73"/>
    <p:sldId id="313" r:id="rId74"/>
    <p:sldId id="378" r:id="rId75"/>
    <p:sldId id="389" r:id="rId76"/>
    <p:sldId id="371" r:id="rId77"/>
    <p:sldId id="394" r:id="rId78"/>
    <p:sldId id="397" r:id="rId79"/>
    <p:sldId id="398" r:id="rId80"/>
    <p:sldId id="395" r:id="rId81"/>
    <p:sldId id="445" r:id="rId82"/>
    <p:sldId id="396" r:id="rId83"/>
    <p:sldId id="316" r:id="rId84"/>
    <p:sldId id="379" r:id="rId85"/>
    <p:sldId id="372" r:id="rId86"/>
    <p:sldId id="406" r:id="rId87"/>
    <p:sldId id="415" r:id="rId88"/>
    <p:sldId id="407" r:id="rId89"/>
    <p:sldId id="408" r:id="rId90"/>
    <p:sldId id="409" r:id="rId91"/>
    <p:sldId id="410" r:id="rId92"/>
    <p:sldId id="411" r:id="rId93"/>
    <p:sldId id="412" r:id="rId94"/>
    <p:sldId id="413" r:id="rId95"/>
    <p:sldId id="414" r:id="rId96"/>
    <p:sldId id="416" r:id="rId97"/>
    <p:sldId id="319" r:id="rId98"/>
    <p:sldId id="381" r:id="rId99"/>
    <p:sldId id="425" r:id="rId100"/>
    <p:sldId id="417" r:id="rId101"/>
    <p:sldId id="418" r:id="rId102"/>
    <p:sldId id="419" r:id="rId103"/>
    <p:sldId id="420" r:id="rId104"/>
    <p:sldId id="421" r:id="rId105"/>
    <p:sldId id="422" r:id="rId106"/>
    <p:sldId id="423" r:id="rId107"/>
    <p:sldId id="424" r:id="rId108"/>
    <p:sldId id="373" r:id="rId109"/>
    <p:sldId id="426" r:id="rId110"/>
    <p:sldId id="427" r:id="rId111"/>
    <p:sldId id="428" r:id="rId112"/>
    <p:sldId id="322" r:id="rId113"/>
    <p:sldId id="380" r:id="rId114"/>
    <p:sldId id="374" r:id="rId115"/>
    <p:sldId id="431" r:id="rId116"/>
    <p:sldId id="432" r:id="rId117"/>
    <p:sldId id="433" r:id="rId118"/>
    <p:sldId id="434" r:id="rId119"/>
    <p:sldId id="435" r:id="rId120"/>
    <p:sldId id="325" r:id="rId121"/>
    <p:sldId id="382" r:id="rId122"/>
    <p:sldId id="375" r:id="rId123"/>
    <p:sldId id="436" r:id="rId124"/>
    <p:sldId id="437" r:id="rId125"/>
    <p:sldId id="438" r:id="rId126"/>
    <p:sldId id="439" r:id="rId127"/>
    <p:sldId id="440" r:id="rId128"/>
    <p:sldId id="441" r:id="rId129"/>
    <p:sldId id="442" r:id="rId130"/>
    <p:sldId id="262" r:id="rId13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C2AFA17-8C1A-6786-7731-5853A4E37279}" name="Tate &amp; Clayburn" initials="Ed" userId="Tate &amp; Clayburn" providerId="None"/>
  <p188:author id="{473F2D82-C3C3-DDA7-9377-E23167EA6B6B}" name="Elise James" initials="EJ" userId="42537d0e53cac1b1" providerId="Windows Live"/>
  <p188:author id="{0EB5D5CD-C5E7-58EC-4B95-D6C83A0C2ACD}" name="Kirsten Hollister" initials="KH" userId="Kirsten Hollist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 Stych" initials="PS" lastIdx="31" clrIdx="0">
    <p:extLst>
      <p:ext uri="{19B8F6BF-5375-455C-9EA6-DF929625EA0E}">
        <p15:presenceInfo xmlns:p15="http://schemas.microsoft.com/office/powerpoint/2012/main" userId="4498c3c78672305e" providerId="Windows Live"/>
      </p:ext>
    </p:extLst>
  </p:cmAuthor>
  <p:cmAuthor id="2" name="Elise James" initials="EJ" lastIdx="9" clrIdx="1">
    <p:extLst>
      <p:ext uri="{19B8F6BF-5375-455C-9EA6-DF929625EA0E}">
        <p15:presenceInfo xmlns:p15="http://schemas.microsoft.com/office/powerpoint/2012/main" userId="42537d0e53cac1b1" providerId="Windows Live"/>
      </p:ext>
    </p:extLst>
  </p:cmAuthor>
  <p:cmAuthor id="3" name="Kirsten Hollister" initials="KH" lastIdx="31" clrIdx="2">
    <p:extLst>
      <p:ext uri="{19B8F6BF-5375-455C-9EA6-DF929625EA0E}">
        <p15:presenceInfo xmlns:p15="http://schemas.microsoft.com/office/powerpoint/2012/main" userId="Kirsten Hollist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0686AA-FB15-49FA-BA7C-5A3831CAC2DC}" v="2" dt="2025-07-02T15:33:31.485"/>
    <p1510:client id="{D8D8DF35-61ED-4E9E-B7B5-4EF59CD73672}" v="12" dt="2025-07-02T15:31:39.4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1" autoAdjust="0"/>
    <p:restoredTop sz="85986"/>
  </p:normalViewPr>
  <p:slideViewPr>
    <p:cSldViewPr showGuides="1">
      <p:cViewPr varScale="1">
        <p:scale>
          <a:sx n="24" d="100"/>
          <a:sy n="24" d="100"/>
        </p:scale>
        <p:origin x="40" y="748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tableStyles" Target="tableStyles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28" Type="http://schemas.openxmlformats.org/officeDocument/2006/relationships/slide" Target="slides/slide124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18" Type="http://schemas.openxmlformats.org/officeDocument/2006/relationships/slide" Target="slides/slide114.xml"/><Relationship Id="rId134" Type="http://schemas.openxmlformats.org/officeDocument/2006/relationships/commentAuthors" Target="commentAuthors.xml"/><Relationship Id="rId139" Type="http://schemas.microsoft.com/office/2016/11/relationships/changesInfo" Target="changesInfos/changesInfo1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4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35" Type="http://schemas.openxmlformats.org/officeDocument/2006/relationships/presProps" Target="presProps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141" Type="http://schemas.microsoft.com/office/2018/10/relationships/authors" Target="author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slide" Target="slides/slide127.xml"/><Relationship Id="rId136" Type="http://schemas.openxmlformats.org/officeDocument/2006/relationships/viewProps" Target="viewProps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137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notesMaster" Target="notesMasters/notesMaster1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handoutMaster" Target="handoutMasters/handoutMaster1.xml"/><Relationship Id="rId16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e.james" userId="S::elise.james_btinternet.com#ext#@aoctenant.onmicrosoft.com::1b80fdc6-2750-4b54-85ca-247cc3bba039" providerId="AD" clId="Web-{0D0686AA-FB15-49FA-BA7C-5A3831CAC2DC}"/>
    <pc:docChg chg="modSld">
      <pc:chgData name="elise.james" userId="S::elise.james_btinternet.com#ext#@aoctenant.onmicrosoft.com::1b80fdc6-2750-4b54-85ca-247cc3bba039" providerId="AD" clId="Web-{0D0686AA-FB15-49FA-BA7C-5A3831CAC2DC}" dt="2025-07-02T15:33:31.485" v="1" actId="1076"/>
      <pc:docMkLst>
        <pc:docMk/>
      </pc:docMkLst>
      <pc:sldChg chg="modSp">
        <pc:chgData name="elise.james" userId="S::elise.james_btinternet.com#ext#@aoctenant.onmicrosoft.com::1b80fdc6-2750-4b54-85ca-247cc3bba039" providerId="AD" clId="Web-{0D0686AA-FB15-49FA-BA7C-5A3831CAC2DC}" dt="2025-07-02T15:33:31.485" v="1" actId="1076"/>
        <pc:sldMkLst>
          <pc:docMk/>
          <pc:sldMk cId="3161420489" sldId="328"/>
        </pc:sldMkLst>
        <pc:spChg chg="mod">
          <ac:chgData name="elise.james" userId="S::elise.james_btinternet.com#ext#@aoctenant.onmicrosoft.com::1b80fdc6-2750-4b54-85ca-247cc3bba039" providerId="AD" clId="Web-{0D0686AA-FB15-49FA-BA7C-5A3831CAC2DC}" dt="2025-07-02T15:33:31.485" v="1" actId="1076"/>
          <ac:spMkLst>
            <pc:docMk/>
            <pc:sldMk cId="3161420489" sldId="328"/>
            <ac:spMk id="2" creationId="{3CB172CA-400B-8D21-445F-AC820AA6B0EE}"/>
          </ac:spMkLst>
        </pc:spChg>
        <pc:picChg chg="mod">
          <ac:chgData name="elise.james" userId="S::elise.james_btinternet.com#ext#@aoctenant.onmicrosoft.com::1b80fdc6-2750-4b54-85ca-247cc3bba039" providerId="AD" clId="Web-{0D0686AA-FB15-49FA-BA7C-5A3831CAC2DC}" dt="2025-07-02T15:33:27.360" v="0" actId="14100"/>
          <ac:picMkLst>
            <pc:docMk/>
            <pc:sldMk cId="3161420489" sldId="328"/>
            <ac:picMk id="1026" creationId="{069FE708-68D0-A2C7-2E8C-91B49ABF49B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02/07/2025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Who needs to be involved when making a decision about how data is used in a media project?</a:t>
            </a:r>
            <a:br>
              <a:rPr lang="en-GB" dirty="0"/>
            </a:br>
            <a:r>
              <a:rPr lang="en-GB" i="1" dirty="0"/>
              <a:t>(Leads to: stakeholders, roles, collaboration)</a:t>
            </a:r>
            <a:endParaRPr lang="en-GB" dirty="0"/>
          </a:p>
          <a:p>
            <a:r>
              <a:rPr lang="en-GB" b="1" dirty="0"/>
              <a:t>What kind of rules or policies do organisations put in place to protect personal data?</a:t>
            </a:r>
            <a:br>
              <a:rPr lang="en-GB" dirty="0"/>
            </a:br>
            <a:r>
              <a:rPr lang="en-GB" i="1" dirty="0"/>
              <a:t>(Leads to: policies, legal frameworks, GDPR awareness)</a:t>
            </a:r>
            <a:endParaRPr lang="en-GB" dirty="0"/>
          </a:p>
          <a:p>
            <a:r>
              <a:rPr lang="en-GB" b="1" dirty="0"/>
              <a:t>What communication tools or platforms are used when making decisions about data protection in teams?</a:t>
            </a:r>
            <a:br>
              <a:rPr lang="en-GB" dirty="0"/>
            </a:br>
            <a:r>
              <a:rPr lang="en-GB" i="1" dirty="0"/>
              <a:t>(Leads to: tools, collaboration software, secure messaging)</a:t>
            </a:r>
            <a:endParaRPr lang="en-GB" dirty="0"/>
          </a:p>
          <a:p>
            <a:r>
              <a:rPr lang="en-GB" b="1" dirty="0"/>
              <a:t>What could go wrong if the wrong person has access to sensitive project data?</a:t>
            </a:r>
            <a:br>
              <a:rPr lang="en-GB" dirty="0"/>
            </a:br>
            <a:r>
              <a:rPr lang="en-GB" i="1" dirty="0"/>
              <a:t>(Leads to: risks, scenarios, need for clear communication and procedures)</a:t>
            </a:r>
            <a:endParaRPr lang="en-GB" dirty="0"/>
          </a:p>
          <a:p>
            <a:r>
              <a:rPr lang="en-GB" b="1" dirty="0"/>
              <a:t>How do you make sure everyone in the team knows what decision was made and why?</a:t>
            </a:r>
            <a:br>
              <a:rPr lang="en-GB" dirty="0"/>
            </a:br>
            <a:r>
              <a:rPr lang="en-GB" i="1" dirty="0"/>
              <a:t>(Leads to: documentation, shared understanding, communication methods, transparency)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813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“Factors influencing data-related decisions.”</a:t>
            </a:r>
            <a:endParaRPr lang="en-GB" b="1" dirty="0"/>
          </a:p>
          <a:p>
            <a:r>
              <a:rPr lang="en-GB" b="1" dirty="0"/>
              <a:t>1. Who needs to be involved when making a decision on communication?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Project manager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Team leader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Legal adviser or compliance officer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Client or external stakeholder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Communication officer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protection officer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Relevant team members (e.g. editors, producers, designers)</a:t>
            </a:r>
          </a:p>
          <a:p>
            <a:r>
              <a:rPr lang="en-GB" b="1" dirty="0"/>
              <a:t>2. What kind of rules or policies do organisations put in place around communication?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Confidentiality agreements (e.g. NDAs)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GDPR compliance policies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Internal communication protocols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Social media usage policies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Professional conduct codes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Email and messaging etiquette guides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Approval workflows for publishing or sharing content</a:t>
            </a:r>
          </a:p>
          <a:p>
            <a:r>
              <a:rPr lang="en-GB" b="1" dirty="0"/>
              <a:t>3. What communication tools or platforms are used when making decisions?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Microsoft Teams / Zoom / Google Meet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Slack / Discord / Workplace by Meta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Shared drives (e.g. Google Drive, OneDrive)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Project management tools (e.g. Trello, Asana, monday.com)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Email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Shared documents (e.g. Google Docs, Word Online)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Digital whiteboards (e.g. Miro, Jamboard)</a:t>
            </a:r>
          </a:p>
          <a:p>
            <a:r>
              <a:rPr lang="en-GB" b="1" dirty="0"/>
              <a:t>4. What could go wrong if the wrong person has access to sensitive project data?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Breach of confidentiality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Data leak to the public or competitors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Legal consequences or fines (e.g. under GDPR)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Reputational damage to the organisation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Misinformation or miscommunication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Project delays or disruption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Loss of trust from clients or stakeholders</a:t>
            </a:r>
          </a:p>
          <a:p>
            <a:r>
              <a:rPr lang="en-GB" b="1" dirty="0"/>
              <a:t>5. How do you make sure everyone in the team knows what decision was made?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Sending a summary email or message to all team members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Updating shared project documentation or logs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Holding a team meeting or video call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Using announcements in project management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Recording decisions in meeting minutes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Posting updates on a shared platform or intranet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Following up with individuals to confirm understanding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195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26208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GDPR</a:t>
            </a:r>
            <a:endParaRPr lang="en-GB" dirty="0"/>
          </a:p>
          <a:p>
            <a:r>
              <a:rPr lang="en-GB" b="1" dirty="0"/>
              <a:t>Non-disclosure agreement (NDA)</a:t>
            </a:r>
            <a:endParaRPr lang="en-GB" dirty="0"/>
          </a:p>
          <a:p>
            <a:r>
              <a:rPr lang="en-GB" b="1" dirty="0"/>
              <a:t>Production manager</a:t>
            </a:r>
            <a:endParaRPr lang="en-GB" dirty="0"/>
          </a:p>
          <a:p>
            <a:r>
              <a:rPr lang="en-GB" b="1" dirty="0"/>
              <a:t>Secure cloud storage (e.g. OneDrive)</a:t>
            </a:r>
            <a:endParaRPr lang="en-GB" dirty="0"/>
          </a:p>
          <a:p>
            <a:r>
              <a:rPr lang="en-GB" b="1" dirty="0"/>
              <a:t>Role-based access control</a:t>
            </a:r>
            <a:endParaRPr lang="en-GB" dirty="0"/>
          </a:p>
          <a:p>
            <a:r>
              <a:rPr lang="en-GB" b="1" dirty="0"/>
              <a:t>Internal communication policy</a:t>
            </a:r>
            <a:endParaRPr lang="en-GB" dirty="0"/>
          </a:p>
          <a:p>
            <a:r>
              <a:rPr lang="en-GB" b="1" dirty="0"/>
              <a:t>Encryption software</a:t>
            </a:r>
            <a:endParaRPr lang="en-GB" dirty="0"/>
          </a:p>
          <a:p>
            <a:r>
              <a:rPr lang="en-GB" b="1" dirty="0"/>
              <a:t>Consent form</a:t>
            </a:r>
            <a:endParaRPr lang="en-GB" dirty="0"/>
          </a:p>
          <a:p>
            <a:r>
              <a:rPr lang="en-GB" b="1" dirty="0"/>
              <a:t>Team debrief meeting</a:t>
            </a:r>
            <a:endParaRPr lang="en-GB" dirty="0"/>
          </a:p>
          <a:p>
            <a:r>
              <a:rPr lang="en-GB" b="1" dirty="0"/>
              <a:t>Live project chat platform (e.g. Teams)</a:t>
            </a:r>
            <a:endParaRPr lang="en-GB" dirty="0"/>
          </a:p>
          <a:p>
            <a:r>
              <a:rPr lang="en-GB" b="1" dirty="0"/>
              <a:t>Data protection officer</a:t>
            </a:r>
            <a:endParaRPr lang="en-GB" dirty="0"/>
          </a:p>
          <a:p>
            <a:r>
              <a:rPr lang="en-GB" b="1" dirty="0"/>
              <a:t>Password reset protocol</a:t>
            </a:r>
            <a:endParaRPr lang="en-GB" dirty="0"/>
          </a:p>
          <a:p>
            <a:r>
              <a:rPr lang="en-GB" b="1" dirty="0"/>
              <a:t>Incident response procedure</a:t>
            </a:r>
            <a:endParaRPr lang="en-GB" dirty="0"/>
          </a:p>
          <a:p>
            <a:r>
              <a:rPr lang="en-GB" b="1" dirty="0"/>
              <a:t>Approval chain for publishing content</a:t>
            </a:r>
            <a:endParaRPr lang="en-GB" dirty="0"/>
          </a:p>
          <a:p>
            <a:r>
              <a:rPr lang="en-GB" b="1" dirty="0"/>
              <a:t>Freelance sound technician</a:t>
            </a:r>
            <a:endParaRPr lang="en-GB" dirty="0"/>
          </a:p>
          <a:p>
            <a:r>
              <a:rPr lang="en-GB" b="1" dirty="0"/>
              <a:t>Project collaboration log</a:t>
            </a:r>
            <a:endParaRPr lang="en-GB" dirty="0"/>
          </a:p>
          <a:p>
            <a:r>
              <a:rPr lang="en-GB" b="1" dirty="0"/>
              <a:t>Social media usage guidelines</a:t>
            </a:r>
            <a:endParaRPr lang="en-GB" dirty="0"/>
          </a:p>
          <a:p>
            <a:r>
              <a:rPr lang="en-GB" b="1" dirty="0"/>
              <a:t>Legal advisor</a:t>
            </a:r>
            <a:endParaRPr lang="en-GB" dirty="0"/>
          </a:p>
          <a:p>
            <a:r>
              <a:rPr lang="en-GB" b="1" dirty="0"/>
              <a:t>Two-factor authentication tool</a:t>
            </a:r>
            <a:endParaRPr lang="en-GB" dirty="0"/>
          </a:p>
          <a:p>
            <a:r>
              <a:rPr lang="en-GB" b="1" dirty="0"/>
              <a:t>Client representative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6267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font used for the decision tree is a fixed width font. This is to preserve the formatting and layout.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40122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80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56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116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65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384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70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pic>
        <p:nvPicPr>
          <p:cNvPr id="10" name="ETF LOGO" descr="Education and Training Foundation">
            <a:extLst>
              <a:ext uri="{FF2B5EF4-FFF2-40B4-BE49-F238E27FC236}">
                <a16:creationId xmlns:a16="http://schemas.microsoft.com/office/drawing/2014/main" id="{F14D5ED0-A2F5-A546-8C5C-70096A8625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 descr="T Levels Professional Development">
            <a:extLst>
              <a:ext uri="{FF2B5EF4-FFF2-40B4-BE49-F238E27FC236}">
                <a16:creationId xmlns:a16="http://schemas.microsoft.com/office/drawing/2014/main" id="{6EEA13AF-D457-EC45-9075-03198B4D8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45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35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7200900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1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+mj-lt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6" name="Logo" descr="Education and Training Foundation Logo">
            <a:extLst>
              <a:ext uri="{FF2B5EF4-FFF2-40B4-BE49-F238E27FC236}">
                <a16:creationId xmlns:a16="http://schemas.microsoft.com/office/drawing/2014/main" id="{B5FFAA84-3707-474A-9BFF-8E16EECCC0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15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2400" b="1"/>
            </a:lvl2pPr>
            <a:lvl3pPr marL="612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3pPr>
            <a:lvl4pPr marL="99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4pPr>
            <a:lvl5pPr marL="1260000" indent="-270000">
              <a:lnSpc>
                <a:spcPct val="100000"/>
              </a:lnSpc>
              <a:buFont typeface="Calibri" panose="020F0502020204030204" pitchFamily="34" charset="0"/>
              <a:buChar char="–"/>
              <a:defRPr sz="2400" b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180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2pPr>
            <a:lvl3pPr marL="432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3pPr>
            <a:lvl4pPr marL="64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4pPr>
            <a:lvl5pPr marL="828000" indent="-180000">
              <a:lnSpc>
                <a:spcPct val="100000"/>
              </a:lnSpc>
              <a:buFont typeface="Calibri" panose="020F0502020204030204" pitchFamily="34" charset="0"/>
              <a:buChar char="–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defRPr sz="2400"/>
            </a:lvl2pPr>
            <a:lvl3pPr marL="540000" indent="-270000">
              <a:lnSpc>
                <a:spcPct val="100000"/>
              </a:lnSpc>
              <a:defRPr sz="2400"/>
            </a:lvl3pPr>
            <a:lvl4pPr marL="810000" indent="-270000">
              <a:lnSpc>
                <a:spcPct val="100000"/>
              </a:lnSpc>
              <a:defRPr sz="2400"/>
            </a:lvl4pPr>
            <a:lvl5pPr marL="1080000" indent="-270000">
              <a:lnSpc>
                <a:spcPct val="100000"/>
              </a:lnSpc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Education &amp; Training Foundation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709" r:id="rId4"/>
    <p:sldLayoutId id="2147483665" r:id="rId5"/>
    <p:sldLayoutId id="2147483664" r:id="rId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atdotheyknow.com/" TargetMode="Externa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atdotheyknow.com/" TargetMode="Externa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atdotheyknow.com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5896" y="1923678"/>
            <a:ext cx="5220104" cy="1539522"/>
          </a:xfrm>
        </p:spPr>
        <p:txBody>
          <a:bodyPr/>
          <a:lstStyle/>
          <a:p>
            <a:r>
              <a:rPr lang="en-GB" sz="4000" noProof="0" dirty="0"/>
              <a:t>T LEVEL IN MEDIA, BROADCAST AND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r>
              <a:rPr lang="en-GB" sz="1600" noProof="0" dirty="0"/>
              <a:t>Supporting the development of contextualised Core </a:t>
            </a:r>
            <a:r>
              <a:rPr lang="en-GB" sz="1600" dirty="0"/>
              <a:t>S</a:t>
            </a:r>
            <a:r>
              <a:rPr lang="en-GB" sz="1600" noProof="0" dirty="0"/>
              <a:t>kills – working collaboratively with others</a:t>
            </a:r>
          </a:p>
        </p:txBody>
      </p:sp>
    </p:spTree>
    <p:extLst>
      <p:ext uri="{BB962C8B-B14F-4D97-AF65-F5344CB8AC3E}">
        <p14:creationId xmlns:p14="http://schemas.microsoft.com/office/powerpoint/2010/main" val="194593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D2685-34A9-1137-12D3-19FEDD4FB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What is collaboration?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609FF-B648-740F-E7E9-BCEE42B69F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noProof="0" dirty="0"/>
              <a:t>Share ideas with the class when asked.</a:t>
            </a:r>
          </a:p>
          <a:p>
            <a:endParaRPr lang="en-GB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40EE4D-55F0-2973-EC18-6D016F94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F7DEB9-CA19-3363-F1C5-D8663F21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5115368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CF7FDA-EF1C-3E44-4CA1-B69B58A914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370000-BE2F-CD56-B33D-F3C8DDA1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Who can you request information from?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F9702-BA92-364B-7061-CBE492450F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r>
              <a:rPr lang="en-GB" noProof="0" dirty="0"/>
              <a:t>Identify public bodies subject to formal information requests.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Government departments and agencies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Local authorities and councils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NHS trusts, schools and universities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Police forces and fire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Non-departmental public bodies funded by the government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84A999-DB95-2F41-5CF2-5A20BBCC6B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76523920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33EAB58-E193-208B-2222-4B913EB049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5748CC-81D2-7E4B-F54B-1C4104C5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FOI Act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AFE02-0705-D09C-E4AD-999B6EA384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Discover how the FOI Act supports public access to information.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Introduced to promote transparency in public sector organisations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Gives individuals the legal right to request recorded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Applies to government departments, local authorities and other public bodies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B27B8-F567-FFE0-3A02-F8040997C6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9315605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66AF62-4C53-656B-6BCE-57D80D2C26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09228D-6A80-957B-CFF4-8E40E38DE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Making an FOI request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5EA8B7-3D16-E02B-D348-9FFA78260E2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Understand the structure and process of making an FOI request.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Clearly describe the information you are seeking.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Submit the request in writing (email, letter or online form).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The organisation must respond within 20 working days.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BE886-1D40-069D-E3DC-4E94581339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035438426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581171-1632-282D-EC08-6554F135AD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9E9546-53AF-30DB-3EA0-06099372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Group activity: Research FOI examples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077D7-9A4A-5547-2790-B22CBF83EE1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275606"/>
            <a:ext cx="7667625" cy="3312368"/>
          </a:xfrm>
        </p:spPr>
        <p:txBody>
          <a:bodyPr/>
          <a:lstStyle/>
          <a:p>
            <a:r>
              <a:rPr lang="en-GB" noProof="0" dirty="0"/>
              <a:t>Use online platforms to investigate real FOI requests.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 in small groups to explore </a:t>
            </a:r>
            <a:r>
              <a:rPr lang="en-GB" noProof="0" dirty="0">
                <a:hlinkClick r:id="rId2"/>
              </a:rPr>
              <a:t>Whatdotheyknow.com</a:t>
            </a:r>
            <a:r>
              <a:rPr lang="en-GB" noProof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two different organisations and the information requested.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Record how the request was worded and whether it was successful.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Note any exemptions or rejections included in the responses.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1BE1F-AFF1-4CB7-1E85-E4DF25081C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3772951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12FA95C-47B2-F624-FAA8-CE4A20EBA7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F7FE40-B3C4-0C0F-4BF6-DD6A1BF45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Group activity: Create your slides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2B6BF-EEB1-DA71-E378-2FF07A41DD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Make two slides covering your selected FOI requests.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Include: organisation name, request details, outcome and any issues raised.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3AE7C-775C-A707-B2EB-C18A6B9079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25671369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CBB384-A4A9-8557-7D25-6077DB7BB1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9B1BE7-5A67-2B91-9746-47EAA88BA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Activity: Drafting your own FOI request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B0B27E-F70D-A6F0-AA69-24E1E41CB1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19622"/>
            <a:ext cx="7667625" cy="3168352"/>
          </a:xfrm>
        </p:spPr>
        <p:txBody>
          <a:bodyPr/>
          <a:lstStyle/>
          <a:p>
            <a:r>
              <a:rPr lang="en-GB" noProof="0" dirty="0"/>
              <a:t>Construct your own FOI request.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Choose a relevant public organisation.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a reasonable and specific request for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template provided to write a draft request.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4E112E-02E5-6514-46AE-CB7B7C4F4A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97460332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FD9579-C0A4-F339-67C7-8503300A496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F632A5-7364-47B8-7DF8-66B96986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Peer review and feedback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DF03C5-16C6-EE8B-96F4-4B1827478F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Share and refine your FOI draft with a partner.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Swap your draft request with a peer.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Provide verbal feedback on their draft.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 to feedback on your own draft and make improvements.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ECAD7-7D08-1FC2-F6ED-130B811691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2396793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936102-C0DB-F78C-ACA2-5EFE8834B2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EC0C5D-2CD0-D62F-03AE-10E736C7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Submit your final draft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4B023E-7611-9F16-FB63-6E356A7771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Check your request and submit to the teacher for review.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Make final edits based on feedback.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Ensure your request is clear, specific and polite.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Save a copy of the draft.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If instructed, submit the FOI request through </a:t>
            </a:r>
            <a:r>
              <a:rPr lang="en-GB" dirty="0">
                <a:hlinkClick r:id="rId2"/>
              </a:rPr>
              <a:t>Whatdotheyknow.com</a:t>
            </a:r>
            <a:r>
              <a:rPr lang="en-GB"/>
              <a:t>.</a:t>
            </a:r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61E7E-C192-C997-8FFD-9B3C7A2D4F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6275977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C69BC8-6179-32F6-AD2F-CD1D34097A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E766EF-7989-AF52-4ED8-E62B3C3E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7DCE7-FC1D-40D9-074C-CA8FD21A6B0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Evaluate and improve the communication framework.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7793E-2B75-0FA0-A311-29792D058D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0215020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Evaluating frameworks</a:t>
            </a:r>
          </a:p>
        </p:txBody>
      </p:sp>
    </p:spTree>
    <p:extLst>
      <p:ext uri="{BB962C8B-B14F-4D97-AF65-F5344CB8AC3E}">
        <p14:creationId xmlns:p14="http://schemas.microsoft.com/office/powerpoint/2010/main" val="2373431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51906-3BFE-0019-9079-E2F5F9690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73BDB-AD12-6596-1146-E5EC54B26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What is collaboration?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29F38-E378-8016-FD4D-BAD80658EB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Working together towards a shared goal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Combining different skills and perspectives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Requires clear communication and teamwork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6BDA5-91A1-CCBA-D77B-0B8750A4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85642-A7E7-455E-A973-8CF614B66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3468164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31CC3-33ED-50DD-8B6F-134362684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3151F4-3042-3DC1-A89C-53983E4161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59FDBF-0C68-BDC4-8EFF-4B4C38028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56FE3F-E67A-B832-5AED-E67352F9D3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This lesson focuses on analysing and improving communication frameworks in professional contexts.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Peer marking of prior knowledge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Group review of incomplete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Collaborative revision of framework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Independent critical analysis and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Hot seat summary and reflection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3F8C2-82DC-EB04-5640-EB76835771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72583959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279E48-1E38-F207-2A4F-6154BD0B5E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1E0E3E-59E2-05DF-045E-A8F10FD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Recap quiz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A1323-58A8-5359-2ED1-97C11C002EF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Test your understanding of previous lessons.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Complete the quiz based on key concepts.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Swap with a peer and mark each other’s answers.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Submit your marked quiz to the teacher.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5D91E-6B4F-36BC-D9C6-23E3751D1A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07381279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CC6019-D275-6EF8-F5A7-02B133549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E28080-60A8-48F5-7C75-D6905908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Activity: Review the incomplete framework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4F2AA-8622-1657-7FF7-1EDA35679C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pPr>
              <a:buNone/>
            </a:pPr>
            <a:r>
              <a:rPr lang="en-GB" noProof="0" dirty="0"/>
              <a:t>Identify gaps and suggest improvements.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the </a:t>
            </a:r>
            <a:r>
              <a:rPr lang="en-GB" b="1" noProof="0" dirty="0"/>
              <a:t>Incomplete framework document</a:t>
            </a:r>
            <a:r>
              <a:rPr lang="en-GB" noProof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Annotate a missing or unclear section with improvements.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Discuss annotations in your group and agree suggested changes.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Nominate one person to present your group’s suggestions.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5C82B-2B8B-6769-B72B-C76E63C82E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56429806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CEDDF4-120C-03FD-5A78-1FD2D252B3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87A5EC-31EC-9DAE-08B9-F6DA9E49F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Rewrite and review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4B6D2-65BB-DCE5-FD31-FE9AFC29A9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Collaborate to refine framework content.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 in pairs with someone from a different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Rewrite one assigned section of the framework.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</a:t>
            </a:r>
            <a:r>
              <a:rPr lang="en-GB" b="1" noProof="0" dirty="0"/>
              <a:t>Critical analysis review </a:t>
            </a:r>
            <a:r>
              <a:rPr lang="en-GB" noProof="0" dirty="0"/>
              <a:t>to evaluate the changes.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Submit the rewritten section and analysis to the shared platform.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B4C8D-4DA5-31D3-C919-A3BABF1973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9769432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22A893-7489-98F7-D2E1-7FFAD1C477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3BD67B-878D-D010-1896-71B3F01E5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Activity: Evaluate the complete framework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AAE91-0E2A-7E1B-A248-574B8A88C4C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pPr>
              <a:buNone/>
            </a:pPr>
            <a:r>
              <a:rPr lang="en-GB" noProof="0" dirty="0"/>
              <a:t>Use criteria to assess the effectiveness of the revised framework.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Open the shared platform and read the full document.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</a:t>
            </a:r>
            <a:r>
              <a:rPr lang="en-GB" b="1" noProof="0" dirty="0"/>
              <a:t>Framework evaluation criteria </a:t>
            </a:r>
            <a:r>
              <a:rPr lang="en-GB" noProof="0" dirty="0"/>
              <a:t>to assess strengths and weaknesses.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Consider clarity, structure, accuracy and relevance.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1AE63-AE50-65E0-1B6E-90CA84C667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85022828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696B7C-451B-2552-8654-66BD0B351D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BDBD67-94D4-E844-09B6-2221E0EF2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Hot seat summary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A2D42-4BD0-75D4-5591-AD7D2F40B2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Share your evaluation and respond to peer questions.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Selected learners present a summary of their evaluation.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Others ask questions to challenge or explore the analysis.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 and note key points raised by the panel.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38564-9FFD-AFD7-CD75-7F4AE1CC7F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05443881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E2CE27-0712-D7CB-6EBE-A9E44A4BC9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D5EFFE-8BAF-1449-6903-099BB3463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Exit activity: 3-2-1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5A3BE-ABF8-4272-DB77-9FA9CDB4FC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Reflect on what you have learnt today.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on a sticky note: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noProof="0" dirty="0"/>
              <a:t>3 things you learnt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noProof="0" dirty="0"/>
              <a:t>2 questions you still have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noProof="0" dirty="0"/>
              <a:t>1 suggestion for improving the framework.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Stick your note to the board before leaving.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95DDB-7258-7ECD-D72D-3C8D3CB24F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83757943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Developing a framework</a:t>
            </a:r>
          </a:p>
        </p:txBody>
      </p:sp>
    </p:spTree>
    <p:extLst>
      <p:ext uri="{BB962C8B-B14F-4D97-AF65-F5344CB8AC3E}">
        <p14:creationId xmlns:p14="http://schemas.microsoft.com/office/powerpoint/2010/main" val="2357117169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95CE2-924A-2A75-89FD-15A1F112B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8EEF56-66EE-3B45-7553-D50AEFB99D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9987F3-ADBE-F4B0-FEDD-85ECB50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ECED1D-DD37-7DC0-4AD7-FA1929EB7C6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This lesson focuses on creating a communication framework based on a professional scenario.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Reading and interpreting a final scenario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Planning a framework layout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Writing and formatting the full framework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Peer and self-review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Submission and reflection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42BEB-587E-8AE5-B297-639BE1350D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918567991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08BBAC-AA05-EC07-16D0-021D334D40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51C9A1-3FCC-B2C9-24AD-5262B166D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Read the final scenario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2352EA-9867-EF22-40E2-526DB4408F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Understand the situation and its communication needs.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the scenario carefully.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Highlight any key facts, constraints or goals.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these to identify the essential components of your framework.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6ED0E-A667-FA46-E926-CDCB4D9E2F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335490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81ACA-A173-3356-6718-337DD1C0A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Why is collaboration important?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7403-1746-0A65-F65B-8737416C04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Encourages creativity and innovation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Helps solve complex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Builds teamwork and communication skills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/>
              <a:t>Helps p</a:t>
            </a:r>
            <a:r>
              <a:rPr lang="en-GB" b="0" noProof="0" dirty="0"/>
              <a:t>repare for unexpected scenarios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8BF3DA-780B-CECE-19D4-61CA37459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73F492-0521-722C-AE51-D501C5A93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93807821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10F9BC-33BB-AC26-992C-D94F648627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FEF05B8-B3D2-43EE-1E7E-D9884FAC6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Plan your framework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3CA007-C7E8-21D3-6E92-E6952A12C9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Create a visual outline before you begin writing.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pen and paper to sketch the framework structure.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Include key sections, such as tools, procedures and stakeholders.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example diagram for inspiration if needed.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02E68-C6D0-A579-7BCD-6B9B9E16286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9486881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DB6286-7592-A2C4-88BC-7AC8884C2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A6322F7-5FA7-E6C8-9133-1F606A269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Write your framework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74B90-5EF9-35C9-DC55-F95A1E3A14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Transform your plan into a complete document.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provided template if helpful.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clearly and professionally.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Ensure all sections of the framework are accurate, relevant and complete.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5C03F-1DCA-3615-15E1-17922AC0C2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88175988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95DD48-223F-DAA6-4A15-90CD8E5DDF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79384A-FA53-AB59-3D94-CF44D95A4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Peer review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6CCB5-B5CF-A780-C17F-5816A53ACD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Review and improve your work with the help of a classmate.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Print your framework and swap with a peer.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</a:t>
            </a:r>
            <a:r>
              <a:rPr lang="en-GB" b="1" noProof="0" dirty="0"/>
              <a:t>Peer review checklist </a:t>
            </a:r>
            <a:r>
              <a:rPr lang="en-GB" noProof="0" dirty="0"/>
              <a:t>to give and receive feedback.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notes on how to improve your work.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207A5-2F58-36A9-55ED-B7049487F0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160399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AEDA70-A09E-9ADA-2A40-C1D494661B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52B35E-E8B3-C8CB-B38E-6B67AB5ED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Self-evaluation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0CB11-10C4-887B-FA76-8DEC13B2A6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Reflect on your work and finalise your framework.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Review the feedback from your peer.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Complete the </a:t>
            </a:r>
            <a:r>
              <a:rPr lang="en-GB" b="1" noProof="0" dirty="0"/>
              <a:t>Self-evaluation checklist</a:t>
            </a:r>
            <a:r>
              <a:rPr lang="en-GB" noProof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Make any final edits to your framework before submission.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0718C-EBA7-0D61-2742-C26CA0495E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0057747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C01D86-CA24-B45F-6031-E671D000CC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64C8523-32D0-C2D2-E41A-837BA0889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Exit activity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0F3B-DF49-7614-3B0A-895E59DD53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Share your final thoughts and submit your work.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Hand in your final framework and completed self-evaluation.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Ask any final questions or share ideas before moving on.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29C61-B41A-D669-E2F4-E3FC696791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76991755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9D2571-757F-99AF-506A-EB2D6605D9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90544C-D897-CD68-4452-19F99C0B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Extension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61E598-27D1-AD59-EFF2-876CF11FB5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en-GB" noProof="0" dirty="0"/>
              <a:t>Extend your thinking for future scenarios.</a:t>
            </a:r>
          </a:p>
          <a:p>
            <a:pPr>
              <a:buNone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Adapt your framework to suit a different industry or project.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a one-line tag line and professional title for your framework.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Prepare a short pitch to explain its value to a client or stakeholder.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4F14-E5EC-3904-D743-77974299D9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1978991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DA025A-4513-F2CD-37F5-79607A5E71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F31CBC-88F3-285E-CB2C-856242B0C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Next steps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60617B-A958-2DCD-C61F-D98731A033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You have come to the end of this set of lessons. Well done</a:t>
            </a:r>
            <a:r>
              <a:rPr lang="en-GB" dirty="0"/>
              <a:t>!</a:t>
            </a:r>
            <a:endParaRPr lang="en-GB" noProof="0" dirty="0"/>
          </a:p>
          <a:p>
            <a:endParaRPr lang="en-GB" noProof="0" dirty="0"/>
          </a:p>
          <a:p>
            <a:r>
              <a:rPr lang="en-GB" noProof="0" dirty="0"/>
              <a:t>You can continue to develop your teamworking skills over the remainder of your course and beyond.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7AF06-70B0-A40A-924A-5DAD3AAD63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5857882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127</a:t>
            </a:fld>
            <a:endParaRPr lang="en-GB" noProof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noProof="0" dirty="0"/>
              <a:t>PRODUCED BY</a:t>
            </a:r>
          </a:p>
        </p:txBody>
      </p:sp>
      <p:pic>
        <p:nvPicPr>
          <p:cNvPr id="14" name="Picture 13" descr="Department for Education logo">
            <a:extLst>
              <a:ext uri="{FF2B5EF4-FFF2-40B4-BE49-F238E27FC236}">
                <a16:creationId xmlns:a16="http://schemas.microsoft.com/office/drawing/2014/main" id="{0D793A73-0B68-41C6-96A3-4A06CB6B86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noProof="0" dirty="0"/>
              <a:t>FUNDED BY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noProof="0" dirty="0"/>
              <a:t>This programme is funded by the Department for Education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</a:extLst>
          </p:cNvPr>
          <p:cNvSpPr txBox="1"/>
          <p:nvPr/>
        </p:nvSpPr>
        <p:spPr>
          <a:xfrm>
            <a:off x="1583803" y="278777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noProof="0" dirty="0"/>
              <a:t>Shrewsbury Colleges Group has produced this resource on behalf of the Education and Training Foundation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noProof="0" dirty="0">
                <a:solidFill>
                  <a:srgbClr val="E51C41"/>
                </a:solidFill>
              </a:rPr>
              <a:t>ET-FOUNDATION.CO.UK</a:t>
            </a:r>
          </a:p>
        </p:txBody>
      </p:sp>
      <p:pic>
        <p:nvPicPr>
          <p:cNvPr id="5" name="Picture 4" descr="Education and Training Foundation logo">
            <a:extLst>
              <a:ext uri="{FF2B5EF4-FFF2-40B4-BE49-F238E27FC236}">
                <a16:creationId xmlns:a16="http://schemas.microsoft.com/office/drawing/2014/main" id="{BB2C64D5-4791-444B-9142-B07A38BD1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pic>
        <p:nvPicPr>
          <p:cNvPr id="8" name="Picture 7" descr="Shrewsbury Colleges Group logo">
            <a:extLst>
              <a:ext uri="{FF2B5EF4-FFF2-40B4-BE49-F238E27FC236}">
                <a16:creationId xmlns:a16="http://schemas.microsoft.com/office/drawing/2014/main" id="{B47F1871-C201-04D3-2AA0-3FFA428F0F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409" y="1217927"/>
            <a:ext cx="2485585" cy="17572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41DB7E-51C6-0E59-153B-4EEAD38A3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-69942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noProof="0" dirty="0"/>
              <a:t>Acknowledgements page</a:t>
            </a:r>
          </a:p>
        </p:txBody>
      </p:sp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4CAF3-14ED-680D-2431-5FCE3F33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Challenges in collaboration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26E6A-50FD-C56F-21AC-C6D861511E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Miscommunication and misunderstandings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Conflicting ideas and opinions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Unequal participation in the 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Managing time and responsibilities effectively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8AEA3-05D9-0A48-678F-A56E6E48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A997F-821E-A093-5665-627950802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39690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50BF8-58CA-33D5-BF58-F4E29659F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69722"/>
          </a:xfrm>
        </p:spPr>
        <p:txBody>
          <a:bodyPr>
            <a:normAutofit/>
          </a:bodyPr>
          <a:lstStyle/>
          <a:p>
            <a:r>
              <a:rPr lang="en-GB" noProof="0" dirty="0"/>
              <a:t>Why is confidentiality important in business?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78B32-AD6F-B3E9-A5A2-1CAD23223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1419622"/>
            <a:ext cx="7200900" cy="3026609"/>
          </a:xfrm>
        </p:spPr>
        <p:txBody>
          <a:bodyPr/>
          <a:lstStyle/>
          <a:p>
            <a:r>
              <a:rPr lang="en-GB" b="0" noProof="0" dirty="0"/>
              <a:t>Share ideas with the class when asked.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A5C25-3578-A8A7-E8B0-D328F6F8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1CCBC5-AB5B-44FF-D067-B866920F8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9340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B3E59-451B-70E9-49D6-CE240C8C5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7F00-7044-3A0C-C4EC-B591DBA6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69722"/>
          </a:xfrm>
        </p:spPr>
        <p:txBody>
          <a:bodyPr>
            <a:normAutofit/>
          </a:bodyPr>
          <a:lstStyle/>
          <a:p>
            <a:r>
              <a:rPr lang="en-GB" noProof="0" dirty="0"/>
              <a:t>Why is confidentiality important in business?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B8E32-373F-FF00-7A31-5FFB16DC5F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1419622"/>
            <a:ext cx="7200900" cy="302660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Protects sensitive company information from competitors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Maintains trust with clients, employees and 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Prevents leaks that could damage reputation or financial stability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Supports compliance with legal and ethical obligations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B76B05-DB77-7007-48DA-DB794ACF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0E787B-879E-7C6F-7662-6D922CE7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37043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1E1E6-B737-13A3-66AF-28014DFFB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A15BE-E52B-2346-C210-7AB9C62B7C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noProof="0" dirty="0"/>
              <a:t>Write a short paragraph about a time you worked in a team.</a:t>
            </a:r>
          </a:p>
          <a:p>
            <a:endParaRPr lang="en-GB" b="0" noProof="0" dirty="0"/>
          </a:p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What worked well?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What could have been improved?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How will you apply what you learnt in future teamwork situations?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FFC8B-C1F9-22A2-E6F6-E61353A4E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309CC-89F8-7039-2534-42ABF6683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46990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Workplace etiquette and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072831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5DC087-30BB-D62A-DF33-78C75B5FC6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61BD1E-97EA-AB94-2AF3-619858E5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DC26A-8B28-02EA-4379-7AD7501C50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Understanding workplace etiquette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Exploring communication policies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Role-play with scenario scripts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Writing rules for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Learning about informed consent and GDPR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Micro-essay on privacy and trust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2CAF3-8482-494D-3E0E-3FB7E0B8FD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74042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1479C8-AC3E-3615-4769-3CFAA05A1A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2F71798-7F1C-01F8-D7EE-6467FCCC0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Workplace etiquette and communication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D26594-C877-8E5B-97A8-F327280759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91630"/>
            <a:ext cx="7667625" cy="309634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Effective communication is essential in professional settings.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Workplace etiquette helps maintain a respectful and productive environment.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BEB13-F4A2-71D3-4721-317A3EF463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38259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Active collaboration</a:t>
            </a:r>
          </a:p>
        </p:txBody>
      </p:sp>
    </p:spTree>
    <p:extLst>
      <p:ext uri="{BB962C8B-B14F-4D97-AF65-F5344CB8AC3E}">
        <p14:creationId xmlns:p14="http://schemas.microsoft.com/office/powerpoint/2010/main" val="325678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CB39F9-13C5-54A3-A0CA-2FFFE2E4DE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AB883F-AAFD-C9C2-9F28-782AD494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Question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981A8-9409-70D5-D23E-EBBE471555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What is ‘</a:t>
            </a:r>
            <a:r>
              <a:rPr lang="en-GB" dirty="0"/>
              <a:t>professional behaviour’ </a:t>
            </a:r>
            <a:r>
              <a:rPr lang="en-GB" noProof="0" dirty="0"/>
              <a:t>mean in a workplace?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60CBB-6451-A45F-0A55-DE99049CE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30174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686BD-7AEE-8E74-C05B-AD18272A3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2F5CEB-D47D-0046-0F17-9837F0AD00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EB43E8-9839-6503-7E34-DCE35B91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Answer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313384-D0D9-B9FB-9067-81CBC3C883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What is professional behaviour?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Acting respectfully and responsibly in the workplace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Communicating clearly and appropriately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Being punctual and meeting deadlines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Listening actively and responding professionally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Dressing and behaving according to workplace expectations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84614-7028-2724-066F-2EEC4CDB5E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428677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312EF1-1CD5-BBF6-9618-AF2B86054A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A7A0B2-7D96-6B1F-24C2-684F5FCC1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Question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09563-5278-E04B-5A8D-685AAA6598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Why do companies have rules about communication?</a:t>
            </a:r>
          </a:p>
          <a:p>
            <a:endParaRPr lang="en-GB" b="1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F7378-882E-8A85-ACA3-484940B6A5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64750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4E70D-9FE9-950A-ADA0-5C6686FA5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A88DDF-DE8E-2651-E3D4-615A63942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BCAB9B-6F57-DDAC-D36C-3EE683E09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665666"/>
          </a:xfrm>
        </p:spPr>
        <p:txBody>
          <a:bodyPr>
            <a:normAutofit/>
          </a:bodyPr>
          <a:lstStyle/>
          <a:p>
            <a:r>
              <a:rPr lang="en-GB" noProof="0" dirty="0"/>
              <a:t>Answer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DA09A-05DC-4AA9-F7C9-212E5F07D69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15566"/>
            <a:ext cx="7667625" cy="3672408"/>
          </a:xfrm>
        </p:spPr>
        <p:txBody>
          <a:bodyPr/>
          <a:lstStyle/>
          <a:p>
            <a:r>
              <a:rPr lang="en-GB" noProof="0" dirty="0"/>
              <a:t>Why do companies have rules about communication?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Ensures clear and consistent messaging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Reduces misunderstandings and conflicts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Protects company reputation and professionalism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Maintains legal and ethical standards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Supports teamwork and collaboration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7A25E-92A0-62B7-DF3E-6098F31107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25514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2D97E54-AB77-8062-CE5E-AC48D5B45B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DFFDE0-0177-39D1-3FF8-229336CD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Role-play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514A8-1110-164B-8AF5-FA0165AEEA1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Work in small groups to act out different workplace interactions.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provided scripts to explore both good and bad communication practices.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Observe and note examples of professional and unprofessional behaviour.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8AAF4-B802-B465-5783-EB4B68F22C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943137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7C5D1A-E9D0-2032-45E4-CFF722A315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FF7C9F-7EC7-701F-0C96-6F60D8C4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Class questions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900D69-B5E8-31BE-6EEA-EC5BB4A94A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Answer as a class: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What made some communication effective?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What issues arose in poor communication examples?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How did tone and body language affect understanding?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Compare role-play scenarios to workplace communication policies. Does the policy cover these scenarios?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DABDC-6ACF-8F31-F35F-21AD56ED63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966403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8F6D4E-5AD6-91B8-E380-998A014104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8A05246-8441-5E03-F570-D94ACC4EB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Workplace policies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C2E9B8-1898-51B8-99CE-B632DA0AE9D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 workplace policy is a set of rules and guidelines that govern behaviour and procedures in an organisation.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Provides clear expectations for employees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Ensures consistency in decision-making and 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Helps maintain a safe and productive work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Covers various topics, such as health and safety, conduct and performance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8FB3A-4FBF-4A01-4B1D-F14DDD06B0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993179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F8DACB-97A5-504F-4F64-50AF557FC7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607CA1-6879-759A-841B-CD1CC5B8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Limitations of workplace policies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8733D-BF52-D38D-8C0C-3BC58CEE06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While workplace policies provide structure and guidance, they also have certain limitations.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May become outdated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Can be too rigid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May not cover every possible workplace scenario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May be poorly enforced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Employees may find them restrictive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048CD-D076-D003-215C-8ADEE6635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8103296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91D526-DEBA-FBDC-4C7D-24F16AA328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E91D1D-03C6-0D0E-0720-24A086E2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Activity: Creating communication rules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1F29F-3C10-29E6-C6BA-FED9027796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r>
              <a:rPr lang="en-GB" noProof="0" dirty="0"/>
              <a:t>Work in pairs or small groups to draft basic communication guidelines.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Consider: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noProof="0" dirty="0"/>
              <a:t>How should emails and messages be structured?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noProof="0" dirty="0"/>
              <a:t>What is the best way to give and receive feedback?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noProof="0" dirty="0"/>
              <a:t>How can teams ensure clarity and professionalism?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rules on the collaboration platform and discuss as a class.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523F8-BFDB-D6CD-F43C-9817C16A49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5454254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43127E-8079-5E43-3CAF-B38143FDB0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29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B68844-BB64-3608-6BEF-72D84CB60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noProof="0" dirty="0"/>
              <a:t>Informed consent and </a:t>
            </a:r>
            <a:r>
              <a:rPr lang="en-GB" dirty="0"/>
              <a:t>General Data Protection Regulation (</a:t>
            </a:r>
            <a:r>
              <a:rPr lang="en-GB" noProof="0" dirty="0"/>
              <a:t>GDPR)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23291-43B6-A005-61CF-5C2161ED20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347614"/>
            <a:ext cx="7667625" cy="3240360"/>
          </a:xfrm>
        </p:spPr>
        <p:txBody>
          <a:bodyPr/>
          <a:lstStyle/>
          <a:p>
            <a:r>
              <a:rPr lang="en-GB" noProof="0" dirty="0"/>
              <a:t>Informed consent means individuals agree to how their data is used. </a:t>
            </a:r>
            <a:r>
              <a:rPr lang="en-GB" dirty="0"/>
              <a:t>GDPR </a:t>
            </a:r>
            <a:r>
              <a:rPr lang="en-GB" noProof="0" dirty="0"/>
              <a:t>protects personal data.</a:t>
            </a:r>
          </a:p>
          <a:p>
            <a:endParaRPr lang="en-GB" noProof="0" dirty="0"/>
          </a:p>
          <a:p>
            <a:r>
              <a:rPr lang="en-GB" noProof="0" dirty="0"/>
              <a:t>Key principles: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noProof="0" dirty="0"/>
              <a:t>Data must be collected lawfully and transparently.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noProof="0" dirty="0"/>
              <a:t>Individuals have the right to access and withdraw their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noProof="0" dirty="0"/>
              <a:t>Companies must protect sensitive information.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20074-5D0E-3225-6CC1-8F0148474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8067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72CA-400B-8D21-445F-AC820AA6B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187" y="143295"/>
            <a:ext cx="8437563" cy="699425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noProof="0" dirty="0"/>
              <a:t>Framework for Learning</a:t>
            </a:r>
          </a:p>
        </p:txBody>
      </p:sp>
      <p:pic>
        <p:nvPicPr>
          <p:cNvPr id="1026" name="Picture 2" descr="A flowchart titled &quot;Framework for Learning&quot; showing ten connected stages across four coloured phases. Each stage is in a rounded rectangle, colour-coded according to the key on the right.&#10;&#10;Phase 1: What is collaboration? (light green with solid black outline):&#10;&#10;Active collaboration&#10;&#10;Workplace etiquette and communication&#10;&#10;Phase 2: Problem solving (cyan blue with thick dashed black outline):&#10;3) Data protection principles&#10;4) Online collaboration&#10;5) Ethics&#10;&#10;Phase 3: Managing collaboration (yellow with dotted black outline):&#10;6) Frameworks&#10;7) Decision making&#10;8) Documentation&#10;9) Evaluating frameworks&#10;&#10;Phase 4: Applied knowledge (purple with alternating thick dashed and dotted border):&#10;10) Developing a framework&#10;&#10;Arrows indicate the sequence and flow of learning from 1 through to 10, starting with active collaboration and ending with developing a framework. The diagram represents a structured approach to collaborative learning.">
            <a:extLst>
              <a:ext uri="{FF2B5EF4-FFF2-40B4-BE49-F238E27FC236}">
                <a16:creationId xmlns:a16="http://schemas.microsoft.com/office/drawing/2014/main" id="{069FE708-68D0-A2C7-2E8C-91B49ABF4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76398" y="842720"/>
            <a:ext cx="6639636" cy="381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110787-3E90-EEC6-35F2-B72D4268D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39333-0B65-9E5F-FCFD-4571B72B2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614204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AB2E7B2-123E-BEEB-510D-283685A9C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C19B1E-8F92-337F-1E0C-CC4ABC32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Informed consent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58F12-E1D9-8184-DBE0-4DB18FE292D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noProof="0" dirty="0"/>
              <a:t>Complete the </a:t>
            </a:r>
            <a:r>
              <a:rPr lang="en-GB" b="1" noProof="0" dirty="0"/>
              <a:t>Worksheet on informed consent</a:t>
            </a:r>
            <a:r>
              <a:rPr lang="en-GB" noProof="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noProof="0" dirty="0"/>
              <a:t>Swap the </a:t>
            </a:r>
            <a:r>
              <a:rPr lang="en-GB" b="1" noProof="0" dirty="0"/>
              <a:t>Worksheet on informed consent </a:t>
            </a:r>
            <a:r>
              <a:rPr lang="en-GB" noProof="0" dirty="0"/>
              <a:t>with a peer and discuss answers.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8EA13-3A72-7F34-95F8-63BF83315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2852893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0EC2DA-9F0B-B10D-7FF8-3F1F236E67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139A39-0D96-6184-1DF3-AC099E828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Reflection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EA605-2214-BD1F-5CC2-1A56787FF6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a short reflection (10 minutes) on:</a:t>
            </a:r>
          </a:p>
          <a:p>
            <a:pPr marL="727075" lvl="1" indent="-365125">
              <a:buFont typeface="+mj-lt"/>
              <a:buAutoNum type="arabicPeriod"/>
            </a:pPr>
            <a:r>
              <a:rPr lang="en-GB" noProof="0" dirty="0"/>
              <a:t>Why is privacy important in a workplace?</a:t>
            </a:r>
          </a:p>
          <a:p>
            <a:pPr marL="727075" lvl="1" indent="-365125">
              <a:buFont typeface="+mj-lt"/>
              <a:buAutoNum type="arabicPeriod"/>
            </a:pPr>
            <a:r>
              <a:rPr lang="en-GB" noProof="0" dirty="0"/>
              <a:t>How does trust impact communication and collaboration?</a:t>
            </a:r>
          </a:p>
          <a:p>
            <a:pPr marL="727075" lvl="1" indent="-365125">
              <a:buFont typeface="+mj-lt"/>
              <a:buAutoNum type="arabicPeriod"/>
            </a:pPr>
            <a:r>
              <a:rPr lang="en-GB" noProof="0" dirty="0"/>
              <a:t>What are the risks of mishandling confidential information?</a:t>
            </a:r>
          </a:p>
          <a:p>
            <a:endParaRPr lang="en-GB" sz="200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Submit your reflection via email using professional formatting and writing style.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2D93A-B185-D098-2D13-B7B7601955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804119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C93DF2-87C1-45C2-F655-940AB96D75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7E4B7B-0F98-D9E3-FDB5-CF89158AC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EC863-36AB-8986-010E-E74D2CC43B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Research and compare workplace communication policies from two different industries.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at least three key similarities and differences.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Prepare a short summary for discussion in the next lesson.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A73E9-D9C6-652F-1BFB-42C6093FA2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2833098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Data protection principles</a:t>
            </a:r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72053F8-96F0-3034-BF6B-759BC1C3E0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A623F3B-2418-37C1-A3C7-603F97093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6C679-394B-0278-A339-E124B4647A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Face-to-face collaboration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Understanding team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Legal and ethical responsibilities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58DD1-3A6D-6A98-3D75-706E71B142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163750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2E843FA-C7F4-2577-EBEB-8414F73D78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C27879-26CD-FF62-15FA-2BBFB05A7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69722"/>
          </a:xfrm>
        </p:spPr>
        <p:txBody>
          <a:bodyPr>
            <a:normAutofit/>
          </a:bodyPr>
          <a:lstStyle/>
          <a:p>
            <a:r>
              <a:rPr lang="en-GB" noProof="0" dirty="0"/>
              <a:t>Advantages and disadvantages of face-to-face collaboration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76101-F3F7-D5EA-86E6-7AF4A2B6E1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19622"/>
            <a:ext cx="7667625" cy="3168352"/>
          </a:xfrm>
        </p:spPr>
        <p:txBody>
          <a:bodyPr/>
          <a:lstStyle/>
          <a:p>
            <a:r>
              <a:rPr lang="en-GB" noProof="0" dirty="0"/>
              <a:t>Answer the prompt on the </a:t>
            </a:r>
            <a:r>
              <a:rPr lang="en-GB" b="1" noProof="0" dirty="0"/>
              <a:t>Live question wall</a:t>
            </a:r>
            <a:r>
              <a:rPr lang="en-GB" noProof="0" dirty="0"/>
              <a:t>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2EA0A-2A8E-E741-826A-C7D32EB5E0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8927605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57634-DE95-BEC6-0022-2D2877175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5CF8FC-4C2B-99FD-81D3-D2E42A961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2D0E187-25C1-FC50-AABA-DC18E4C3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169722"/>
          </a:xfrm>
        </p:spPr>
        <p:txBody>
          <a:bodyPr>
            <a:normAutofit/>
          </a:bodyPr>
          <a:lstStyle/>
          <a:p>
            <a:r>
              <a:rPr lang="en-GB" noProof="0" dirty="0"/>
              <a:t>Advantages and disadvantages of face-to-face collaboration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B290E-1612-4714-14D1-C8AFFCDE42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19622"/>
            <a:ext cx="7667625" cy="3168352"/>
          </a:xfrm>
        </p:spPr>
        <p:txBody>
          <a:bodyPr/>
          <a:lstStyle/>
          <a:p>
            <a:r>
              <a:rPr lang="en-GB" b="1" noProof="0" dirty="0"/>
              <a:t>Advantages:</a:t>
            </a: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</a:t>
            </a:r>
            <a:r>
              <a:rPr lang="en-GB" noProof="0" dirty="0"/>
              <a:t>mmediate feedback and clarification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</a:t>
            </a:r>
            <a:r>
              <a:rPr lang="en-GB" noProof="0" dirty="0"/>
              <a:t>tronger relationship-building and trust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</a:t>
            </a:r>
            <a:r>
              <a:rPr lang="en-GB" noProof="0" dirty="0"/>
              <a:t>ewer misinterpretations than written communication.</a:t>
            </a:r>
          </a:p>
          <a:p>
            <a:r>
              <a:rPr lang="en-GB" b="1" noProof="0" dirty="0"/>
              <a:t>Disadvantages:</a:t>
            </a: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GB" noProof="0" dirty="0"/>
              <a:t>equires scheduling and physical presence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</a:t>
            </a:r>
            <a:r>
              <a:rPr lang="en-GB" noProof="0" dirty="0"/>
              <a:t>an be less inclusive for remote workers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</a:t>
            </a:r>
            <a:r>
              <a:rPr lang="en-GB" noProof="0" dirty="0"/>
              <a:t>isk of informal discussions lacking proper documentation.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E1BE3-EF24-C6BA-E015-4BDECE25B7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161666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AE919B-5A62-FD2B-882F-F9737332B3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5CCF6B-E441-F87E-620B-C0205F50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Understanding team roles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F047A-1462-C1CE-7F40-5D690A043E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Every team member plays a different role in collaboration.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Some roles focus on leadership, creativity or organisation.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Understanding roles helps improve efficiency and teamwork.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C9187-9285-D64D-9AAA-ECF5FB3E2E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568502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E63FC9-29C6-076A-FA6A-333CF07618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B90A3D-DCAC-06D7-0188-A906BC90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Group roles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009A7C-1235-7874-17B6-A7478583FA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Complete the </a:t>
            </a:r>
            <a:r>
              <a:rPr lang="en-GB" b="1" noProof="0" dirty="0"/>
              <a:t>Group roles test </a:t>
            </a:r>
            <a:r>
              <a:rPr lang="en-GB" noProof="0" dirty="0"/>
              <a:t>to identify your dominant role.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Discuss results with a partner:</a:t>
            </a:r>
          </a:p>
          <a:p>
            <a:pPr marL="612775" lvl="1" indent="-295275">
              <a:buFont typeface="Arial" panose="020B0604020202020204" pitchFamily="34" charset="0"/>
              <a:buChar char="•"/>
            </a:pPr>
            <a:r>
              <a:rPr lang="en-GB" sz="2000" noProof="0" dirty="0"/>
              <a:t>Do you agree with your role?</a:t>
            </a:r>
          </a:p>
          <a:p>
            <a:pPr marL="612775" lvl="1" indent="-295275">
              <a:buFont typeface="Arial" panose="020B0604020202020204" pitchFamily="34" charset="0"/>
              <a:buChar char="•"/>
            </a:pPr>
            <a:r>
              <a:rPr lang="en-GB" sz="2000" noProof="0" dirty="0"/>
              <a:t>How do different roles contribute to a team’s success?</a:t>
            </a:r>
          </a:p>
          <a:p>
            <a:pPr marL="612775" lvl="1" indent="-295275">
              <a:buFont typeface="Arial" panose="020B0604020202020204" pitchFamily="34" charset="0"/>
              <a:buChar char="•"/>
            </a:pPr>
            <a:r>
              <a:rPr lang="en-GB" sz="2000" noProof="0" dirty="0"/>
              <a:t>Which roles are most important in online vs face-to-face teamwork?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C9971-8D8B-58F6-45F4-DE90CDC006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6901613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ED2F93-1EA9-6D37-E02D-C5533A38A4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39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7A2D8E-876D-FE90-C25A-BFD5E32E6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Group roles live wall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68C2C5-516E-6817-58AF-3E650DBF14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Answer the prompts on the live question wall.</a:t>
            </a:r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66735-695B-3119-F33B-E87BD87196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809293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78437-F488-81DD-999D-3FAC78E77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700B56-115C-88B9-7B5E-9C7629412A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Skills development around communication and collaboration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Design a logo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Budgeting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Defining communication and collaboration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894409-1095-6142-036A-7148B57D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911A38-A513-31CF-8887-A75274618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04892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075A77-32EB-9093-9D27-2582BB1695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927D53F-8283-3669-38C8-E4E7EDBA0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Legal and ethical responsibilities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18F16C-A030-6368-5F0A-5D0FC5CBA2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Organisations must handle data responsibly and securely.</a:t>
            </a:r>
          </a:p>
          <a:p>
            <a:r>
              <a:rPr lang="en-GB" b="1" noProof="0" dirty="0"/>
              <a:t>Legal risks: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Breaches can lead to fines and legal action.</a:t>
            </a:r>
          </a:p>
          <a:p>
            <a:r>
              <a:rPr lang="en-GB" b="1" noProof="0" dirty="0"/>
              <a:t>Ethical risks: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Misuse of data can harm individuals and damage trust.</a:t>
            </a:r>
            <a:endParaRPr lang="en-GB" sz="2000" noProof="0" dirty="0"/>
          </a:p>
          <a:p>
            <a:r>
              <a:rPr lang="en-GB" noProof="0" dirty="0"/>
              <a:t>Good data management protects people and businesses.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430AF-369A-2040-3561-9521C6F8A5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299725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79ED19-93F0-2DD7-8C5E-3591EB1112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C86B8C-0745-3B73-0A17-358168A5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Data protection case study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CE9DD5-CB9E-7DBC-3967-04D468E236E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the case study about the </a:t>
            </a:r>
            <a:r>
              <a:rPr lang="en-GB" dirty="0"/>
              <a:t>b</a:t>
            </a:r>
            <a:r>
              <a:rPr lang="en-GB" noProof="0" dirty="0"/>
              <a:t>ehind</a:t>
            </a:r>
            <a:r>
              <a:rPr lang="en-GB" dirty="0"/>
              <a:t>-</a:t>
            </a:r>
            <a:r>
              <a:rPr lang="en-GB" noProof="0" dirty="0"/>
              <a:t>the-scenes documentary project.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data protection issues, such as: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dirty="0"/>
              <a:t>u</a:t>
            </a:r>
            <a:r>
              <a:rPr lang="en-GB" sz="2000" noProof="0" dirty="0"/>
              <a:t>napproved content leaks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dirty="0"/>
              <a:t>u</a:t>
            </a:r>
            <a:r>
              <a:rPr lang="en-GB" sz="2000" noProof="0" dirty="0"/>
              <a:t>nauthorised access to interview footage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dirty="0"/>
              <a:t>m</a:t>
            </a:r>
            <a:r>
              <a:rPr lang="en-GB" sz="2000" noProof="0" dirty="0"/>
              <a:t>isuse of stock footage</a:t>
            </a:r>
          </a:p>
          <a:p>
            <a:pPr marL="612775" lvl="1" indent="-250825">
              <a:buFont typeface="Arial" panose="020B0604020202020204" pitchFamily="34" charset="0"/>
              <a:buChar char="•"/>
            </a:pPr>
            <a:r>
              <a:rPr lang="en-GB" sz="2000" dirty="0"/>
              <a:t>p</a:t>
            </a:r>
            <a:r>
              <a:rPr lang="en-GB" sz="2000" noProof="0" dirty="0"/>
              <a:t>oor data storage practices.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Discuss: How should these issues be handled?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F9777-C445-7470-F3A5-550EDA87DD7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911155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0B4764-2AC3-D462-7E21-D74A7255BA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9EFC9-9DB0-70B4-D83F-6EF3ABFC0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Role matching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6E6A7A-5A98-97E9-AD3F-AD416A8559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Match key roles to their responsibilities in data protection.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answers to questions when asked.</a:t>
            </a:r>
            <a:endParaRPr lang="en-GB" sz="2000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C48ED-1624-2A80-912C-AD4D58A1D4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824042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E4DD71-A552-F2F8-327F-96BF31FD54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C48E39-E0F0-1334-A0D5-3731193C1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3-2-1 exit ticket task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8F5A9-5C7B-1F48-99FD-763ACC264C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3 things you learnt about data protection today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2 ways poor data management could cause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1 question you still have about data protection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0F83E-E210-AB08-97BA-DABDE9C96A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103458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67FC6A-5063-408B-9588-ADC922EAA6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596F28-33E7-5B7A-027E-CC454706D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FFE1FC-8631-44CD-6317-7939EDFBAE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Find a recent news article about a data breach in the media or broadcast industry.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Summarise what happened and how the company responded.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one key lesson businesses can learn from this case.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0CB20-6C3A-E5BF-E3B1-9DE1B77ACF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7687957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FE8AAC7-A07F-6A74-58CE-D5C9EA3EBD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5B23DD-A705-9758-98CC-4D6D0EC36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2 homework review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B021D0-7BDF-E218-FD39-F90D4904D5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similarities and differences in workplace communication policies from two different industries.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Can lessons be learnt from different industries and applied to the media and broadcast industries?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D9418-01CB-FCE1-6BA1-8D296EA21E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8484192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Online collaboration</a:t>
            </a:r>
          </a:p>
        </p:txBody>
      </p:sp>
    </p:spTree>
    <p:extLst>
      <p:ext uri="{BB962C8B-B14F-4D97-AF65-F5344CB8AC3E}">
        <p14:creationId xmlns:p14="http://schemas.microsoft.com/office/powerpoint/2010/main" val="16622109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364AF-BB09-77A1-4D68-5ABA24F1E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98E702-A3E2-311D-8B6F-1C102407E2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E0937E-D90F-8A91-F739-2943BE1C9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0509B2-6B02-8B0B-FC17-08380C1D4B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Online communication tools and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Group work using case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Presentation of communication strategies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Non-disclosure </a:t>
            </a:r>
            <a:r>
              <a:rPr lang="en-GB" dirty="0"/>
              <a:t>a</a:t>
            </a:r>
            <a:r>
              <a:rPr lang="en-GB" noProof="0" dirty="0" err="1"/>
              <a:t>greements</a:t>
            </a:r>
            <a:r>
              <a:rPr lang="en-GB" noProof="0" dirty="0"/>
              <a:t> and confidentiality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Independent reflection and next steps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8CFF8-3365-2D87-7BA5-2FBAC661DE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840037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0C8E538-3957-47F9-218C-DEC4FACDC6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769001-3DB8-2CBC-5632-8F86D151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Live question wall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967C6E-934F-8391-6492-2DFF8B817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Answer the question: How do communication methods and tools play a role in managing an incident?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Post your response on the live question wall.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Be ready to discuss and expand on your answer in class.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48C17-116A-2D8D-F60A-A762B51D69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9980709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34B58A-3755-3FA9-236B-B60668F358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49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FCCFEE-4C4C-5542-C1A8-A4BC90937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Case study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719616-CAE0-2EC2-867D-4E020276E0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Work as a crisis response team to analyse and improve communication.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Join your assigned group of 3–4 people.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your case study and discuss what happened.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how communication was handled and its impact.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Propose a better communication strategy.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Create a four-slide presentation: context, communication summary, impact and alternative communication strategy.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C8B73-49B9-96E1-2D3F-69F9EA87BB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491295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AB7B5-14B3-2870-3C33-AB42A3B79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Design a logo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D6767-84B7-03B0-AC23-E0DD98CF2E8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noProof="0" dirty="0"/>
              <a:t>Work in groups to design a new logo for a well-known company of your choice.</a:t>
            </a:r>
          </a:p>
          <a:p>
            <a:endParaRPr lang="en-GB" b="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Discuss how the design represents the brand’s identity and values.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Ensure all group members contribute ideas.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Keep the design confidential until submission.</a:t>
            </a:r>
          </a:p>
          <a:p>
            <a:endParaRPr lang="en-GB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A762F-DCF4-95F5-CE60-94CC8157E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71F5B2-133F-65D9-41B0-E7798B8EB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373397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7F922D-5F9F-98AC-0558-78F13F27D0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A55E3B-24F7-700D-9BD3-6B9062365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Presentation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06124-A990-7177-B7B0-FAAC50AE17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Present your communication strategy and respond to peer questions.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Join the live Teams meeting.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Present your group slides – each person presents one slide.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 to other groups and take notes.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Add your questions in the chat during other presentations.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Answer questions posted by your classmates.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271BC-8CC3-4FFB-2C25-3957DD53F0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6138240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3D3844-F3C6-D867-DADB-99AA192B79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583446-FB92-EC92-4AE9-0764607A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Non-disclosure agreements (NDAs)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84BB8-6201-4C01-6156-220541B7AA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NDAs are legal agreements that protect confidential information. They: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GB" noProof="0" dirty="0"/>
              <a:t>revent sharing of sensitive project 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</a:t>
            </a:r>
            <a:r>
              <a:rPr lang="en-GB" noProof="0" dirty="0"/>
              <a:t>rotect intellectual property and brand integrity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</a:t>
            </a:r>
            <a:r>
              <a:rPr lang="en-GB" noProof="0" dirty="0"/>
              <a:t>upport trust between collaborators and organisations.</a:t>
            </a:r>
          </a:p>
          <a:p>
            <a:endParaRPr lang="en-GB" noProof="0" dirty="0"/>
          </a:p>
          <a:p>
            <a:r>
              <a:rPr lang="en-GB" noProof="0" dirty="0"/>
              <a:t>Breaching an NDA can lead to legal action.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523B0-2678-EA04-049F-FCF4DAD0DF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339242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2E24C7-EDF1-504C-A59F-0F56C3C1A1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A56EDE-B765-AA11-93AB-3E9A04E37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noProof="0" dirty="0"/>
              <a:t>Activity: Case study summary worksheet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9868B4-0A25-177B-11C5-4CA7D91999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91630"/>
            <a:ext cx="7667625" cy="3096344"/>
          </a:xfrm>
        </p:spPr>
        <p:txBody>
          <a:bodyPr/>
          <a:lstStyle/>
          <a:p>
            <a:r>
              <a:rPr lang="en-GB" noProof="0" dirty="0"/>
              <a:t>Review your case study and analyse key aspects of communication.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 in pairs or independently.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 worksheet to answer questions about the case.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Reflect on how communication could have been improved.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Link your answers to real-world media scenarios.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9C06B-4C67-95DF-08AF-8D1A7B41D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2786895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E6D090-B571-F017-BB75-03859D5D31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EC8021-60BB-635C-12E9-D3C5070BA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Extension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0A1C2-3830-FC64-CB15-AA5C29CF3C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If you finish early, write a short reflection on the following question: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/>
              <a:t>How could clearer communication </a:t>
            </a:r>
            <a:r>
              <a:rPr lang="en-GB"/>
              <a:t>and collaboration policies</a:t>
            </a:r>
            <a:r>
              <a:rPr lang="en-GB" noProof="0"/>
              <a:t> </a:t>
            </a:r>
            <a:r>
              <a:rPr lang="en-GB" noProof="0" dirty="0"/>
              <a:t>and legal agreements support trust and professionalism in media production teams?</a:t>
            </a:r>
            <a:endParaRPr lang="en-GB" noProof="0" dirty="0"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A3AAC-7C49-F080-0FCF-4942438CC2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471319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4C262E-3EE6-0B05-65AF-1C4D7E169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6E8A107-14BD-81C2-6FF4-6BDED75AD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A8A694-4334-37F8-8AB1-4FBC7ABD74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Apply your learning to a real-world communication scenario. Write a short report on the topic: How does good communication support effective emergency response in online collaboration?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one case study from the lesson.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Include one specific communication strategy or tool.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Submit your report via the shared platform.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1C34B-E79F-38E0-22F5-28B1F73D39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7944670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261EE3-8556-1602-DE30-1A9D16AC8E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7D4CB92-258A-7A29-70DD-AE3921918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Two truths and a lie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392FA-2B44-6442-5489-ACEA20D1F1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Test your understanding of communication and confidentiality.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the three statements on your worksheet.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Decide which one is false.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Justify your reasoning in writing.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Hand in your completed worksheet.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E6F7D-1256-50B0-498B-FE91AFE311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5650560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Ethics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0054237-EBD1-A064-4186-ACFC085F3B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07959A-862C-01CF-BBC7-6F471FF22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589B4-8F84-1A0D-12C2-27EF21892A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Introducing ethics in creative media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Exploring moral arguments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Defining and illustrating ethical terms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Gallery walk with peer comments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Completing an ethical disclosure audit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Exit task and poster homework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21129-D343-457B-541C-6D4A571FFF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290836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E170F5A-C70C-34C8-BA22-66090B00AF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48B7B0-F865-C802-52EE-516B59174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Ethical practice in creative industries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D6E17-0D5F-979E-9653-D4BC03675F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Acting with fairness, honesty and transparency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Balancing individual rights with organisational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Following professional codes and policies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Recognising the consequences of communication decisions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F9E5B-C87D-001C-97C5-D836D6B1A7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761458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11983-1A45-6EAD-DA3D-2AFB89F36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F1C8A5-87A0-FE40-A4A6-0BC45EEB1E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59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FB9A713-C4C0-79DC-E5F2-D50D5BF6A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Worksheet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77B1A-2183-5926-F673-9EAEBF5A28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Complete </a:t>
            </a:r>
            <a:r>
              <a:rPr lang="en-GB" b="1" noProof="0" dirty="0"/>
              <a:t>Is veganism a moral imperative? worksheet </a:t>
            </a:r>
            <a:r>
              <a:rPr lang="en-GB" noProof="0" dirty="0"/>
              <a:t>questions 1–3.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35C05-B465-1384-CA21-AA275C38AA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00414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B4F39-F4ED-E855-70A8-E56D46544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EE33D-9AFA-8972-15DE-6AAEF0A05D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Why would the new design need to remain confidential before launch?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Who in the company should have access to the design?</a:t>
            </a:r>
          </a:p>
          <a:p>
            <a:pPr marL="457200" indent="-457200">
              <a:buFont typeface="+mj-lt"/>
              <a:buAutoNum type="arabicPeriod"/>
            </a:pPr>
            <a:r>
              <a:rPr lang="en-GB" b="0" noProof="0" dirty="0"/>
              <a:t>How does the logo communicate the brand’s message?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98A7E3-C481-E1B8-8417-98AADD02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B3AE28-8E8E-9AA2-8E2D-CE5D8C52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9094775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7019CB-4551-B811-D3C1-66EA84E30C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EB6936-A4ED-5EF0-1987-E70B44D88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Ethical vocabulary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2922F-8239-E4F8-0F57-C5DBC01BAD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Split into six groups.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Each group is assigned a key ethical communication term (disclosure, transparency, bias, consent, confidentiality, integrity).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Groups create a short definition and research an example of how their assigned term might appear in media production.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These are presented visually on A3 sheets.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2FB04-0CDB-CA82-69C0-DEFADCD49C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5150160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4A14AD-0654-8037-8F74-E4EF0B1D48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1B313E5-C28F-2D8B-804F-6CCA84A0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Gallery walk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54493-98E1-2ECE-39EB-A2CE830373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Display the vocabulary sheets around the room for a gallery walk.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Walk in pairs, taking notes and writing one question or comment per sheet on a sticky note</a:t>
            </a:r>
            <a:r>
              <a:rPr lang="en-GB" dirty="0"/>
              <a:t> t</a:t>
            </a:r>
            <a:r>
              <a:rPr lang="en-GB" noProof="0" dirty="0"/>
              <a:t>o put on the sheet.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After the walk, groups return to their own sheet and respond to one or two comments as a group.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41679-78EA-AC7A-4ADD-FC935EABBB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33224220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EEA55-C4B1-AF55-F07F-AB1C06374F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EADAEB-C4D0-0633-0754-3DB15539A7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AD8F663-358C-AC37-7A01-AC706A4F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Worksheet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D8931-9C43-DFB3-72A5-4B2EA6CBF4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Complete </a:t>
            </a:r>
            <a:r>
              <a:rPr lang="en-GB" b="1" noProof="0" dirty="0"/>
              <a:t>Is veganism a moral imperative? worksheet </a:t>
            </a:r>
            <a:r>
              <a:rPr lang="en-GB" noProof="0" dirty="0"/>
              <a:t>questions 4–9.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4D79E-9EB3-A812-08B8-8E52A6FC69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97568774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F665E64-8BFB-27D3-E7DA-CD30D1A100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D94C5C4-0692-7ECB-212A-56E633C1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Embedding ethics in decision-making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18A94-0ECE-7DE8-FFCB-68752992CD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Consider stakeholder impact before acting.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Disclose key information truthfully and appropriately.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Evaluate risks of miscommunication or misinformation.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consistent messaging across teams.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Avoid conflicts of interest.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A2AF9-6BF3-A952-1A04-789778C98F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988987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FE2D46-E8E9-A81F-81D3-B8A66FC957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6B2856-208C-9E5F-A7BD-6DC10D2E1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Ethics in production operations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A3B7D-80A2-308D-39A3-A1C51B77D2A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Handle data responsibly and securely.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Credit contributors and collaborators fairly.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Be transparent with clients and audiences.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Respect confidentiality and embargoes.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Build communication protocols that protect trust.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1EF6B-6490-0F11-EBAA-D9D6D709798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1484902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8A63D0-C8DE-A923-738C-015CB6FAB1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B04F5B-4BEE-9DDB-6777-8FBAFC086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Embargo (noun)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AFA6B-0128-0E9E-7925-968EF673D54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An embargo in media and communication is a restriction placed on the release of information until a specific date and time. It is often used in journalism, marketing and public relations to control when news or content becomes public.</a:t>
            </a:r>
          </a:p>
          <a:p>
            <a:endParaRPr lang="en-GB" noProof="0" dirty="0"/>
          </a:p>
          <a:p>
            <a:r>
              <a:rPr lang="en-GB" b="1" noProof="0" dirty="0"/>
              <a:t>Example: </a:t>
            </a:r>
            <a:r>
              <a:rPr lang="en-GB" noProof="0" dirty="0"/>
              <a:t>A production company might share an early copy of a documentary with journalists under embargo, meaning they are not allowed to publish reviews or articles about it until the official release date.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43835-6CBD-C060-86F7-13ADD3D9A4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0827993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DC3D2A-7CFC-3302-3CA3-35FB7B53F8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C50B04-4C2D-D88E-CEB1-F4246AFBD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When considering ethics…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373DA-573F-6F1B-4BD2-0AB8E32BF0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 Ask yourself: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Who does this decision affect?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What should they know, and when?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Is this communication consistent and fair?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Am I protecting or risking trust?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C47FC-AC6F-6AB5-346F-E9D2FD442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8124296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5D8884-0AFE-46C2-20B1-7D44C3FB1F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A86CE9-0215-2D9C-3A50-203C8B91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Ethical disclosure worksheet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215B24-67B7-684D-4D2B-F537C8BFF4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Complete </a:t>
            </a:r>
            <a:r>
              <a:rPr lang="en-GB" b="1" noProof="0" dirty="0"/>
              <a:t>Ethical disclosure audit worksheet</a:t>
            </a:r>
            <a:r>
              <a:rPr lang="en-GB" noProof="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and compare answers when asked.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 to other opinions.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opinions if there is something to add.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46E18-67EC-9568-040C-0611F99DF3F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5925800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27EAB9-A361-27A2-85C2-A8850E44B7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0FA0A7-0114-88F0-F044-F0029BBA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33997E-0D31-981C-2D0E-BECE1E4B60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Create a poster that reminds Vision Wave Media staff of their ethical obligations.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C896A-1EC1-65DC-798A-67A0F16CCD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7397765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0DA8A3-7358-6E55-11EC-72C2C59EC7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69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3578D5-8C0C-13F0-6C8D-4A37C0176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Exit activity: Worksheet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6EAE63-9683-EA62-7CA2-28EE13386B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Complete </a:t>
            </a:r>
            <a:r>
              <a:rPr lang="en-GB" b="1" noProof="0" dirty="0"/>
              <a:t>Is veganism a moral imperative? worksheet </a:t>
            </a:r>
            <a:r>
              <a:rPr lang="en-GB" noProof="0" dirty="0"/>
              <a:t>question 10. </a:t>
            </a:r>
          </a:p>
          <a:p>
            <a:endParaRPr lang="en-GB" noProof="0" dirty="0"/>
          </a:p>
          <a:p>
            <a:r>
              <a:rPr lang="en-GB" noProof="0" dirty="0"/>
              <a:t>Hand in all worksheets.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EA542-C09A-0F7E-5C46-4A94A4BAF1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097703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01928-8FF6-4E86-F2CB-D62BE47D5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Upload logo design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B49B2-B564-D4C4-7AAA-1C94E30E40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Upload your logo design to the shared collaboration platform.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Ensure the file is correctly labelled with your brand name.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Review other teams’ designs once all uploads are complete.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4ADFA-21AF-9344-BE11-309DFD905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6AB40-428E-F832-602A-381D83CD7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9267920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Frameworks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C63A1-C4FC-1B5A-2E1F-B0E608BD3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01D9B2-3B8C-02B1-5800-20192ABE52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5D0568D-5D15-1F97-4BDC-0AC211FC5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1720E4-65B6-3564-9FB5-6BC02D14AE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Recap of communication frameworks and data handling mini whiteboard mind map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Card sort and justification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Building a decision tree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Peer review and improvement of decision trees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Gallery feedback and homework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A21C7-20C8-F72D-BF6C-28F0017654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123464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66BD46-13DE-0B8F-449E-9767B082AE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AB24FD-71FC-79B7-17A8-F11175E0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Mind map questions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7FFC7-33E0-69C4-D9DB-BE37307058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Who needs to be involved when making a decision on communication?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What kind of rules or policies do organisations put in place around communication?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What communication tools or platforms are used when making decisions?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What could go wrong if the wrong person has access to sensitive project data?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How do you make sure everyone in the team knows what decision was made?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7E6C8-7EB0-3A90-AD8E-E030C90C24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90291815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C2C1C3-0AAE-5A05-661C-9EE528A875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3B4BA5B-7AB9-4B96-6151-B9337B684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Activity: Copy and annotate mind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40A74-2BE3-E657-674C-285833C0A3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Copy the mind map into your book and add to 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Connect different components and annotate with your connection rationale.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EB12-8F78-2D68-2B86-6024BF3865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2390611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7C2155A-74A2-A1E5-FC25-85875542C5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AE2513-410C-CAF9-E574-BD23B1A59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Card sorting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06455-5087-4DBF-4E10-4D1AC8E363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Sort the cards into four categories – Tools, Policies, Procedures, Stakeholders – using the flipchart paper sorting grid.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Select one item from each category.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a short justification for placing it in that category. Write an explanation of its impact on media project decision-making.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Pair with another group and share justifications.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D769-8584-66F4-9C60-8B11A0D72C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3371375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05FC08-1593-D478-5175-28DBAF7F26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BDF4F4-42B9-8CD1-A910-98199D5FB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What is a decision tree?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01A963-8959-54F7-4DBC-F91322C743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 diagram that helps you make and explain decisions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Starts with a problem or question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Branches show choices, actions and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Helps identify what to consider first and who is involved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Useful for showing step-by-step thinking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327C8-F2AB-3F10-5884-3DA44143A8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47631883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9BBE4A-FC82-DF64-C350-72F6F4B31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Example decision tree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96EC1-A1B3-D324-606E-3BD772FDA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907704" y="986400"/>
            <a:ext cx="6781378" cy="3459831"/>
          </a:xfrm>
        </p:spPr>
        <p:txBody>
          <a:bodyPr>
            <a:normAutofit fontScale="55000" lnSpcReduction="20000"/>
          </a:bodyPr>
          <a:lstStyle/>
          <a:p>
            <a:r>
              <a:rPr lang="en-GB" noProof="0" dirty="0">
                <a:latin typeface="Consolas" panose="020B0609020204030204" pitchFamily="49" charset="0"/>
              </a:rPr>
              <a:t>               Can the footage be shared?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     +------------------+------------------+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     |        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Yes – with approval                No – not approved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     |        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Who needs to approve it?           Inform the team member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      |        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+-------------+---------------+     Remind about policy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|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Legal adviser             Client contact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|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Check NDA and             Check consent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social media policy       status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|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Approved?                 Not approved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  |                             |</a:t>
            </a:r>
          </a:p>
          <a:p>
            <a:r>
              <a:rPr lang="en-GB" noProof="0" dirty="0">
                <a:latin typeface="Consolas" panose="020B0609020204030204" pitchFamily="49" charset="0"/>
              </a:rPr>
              <a:t>Post footage              Do not share</a:t>
            </a:r>
          </a:p>
          <a:p>
            <a:r>
              <a:rPr lang="en-GB" dirty="0">
                <a:latin typeface="Consolas" panose="020B0609020204030204" pitchFamily="49" charset="0"/>
              </a:rPr>
              <a:t>and</a:t>
            </a:r>
            <a:r>
              <a:rPr lang="en-GB" noProof="0" dirty="0">
                <a:latin typeface="Consolas" panose="020B0609020204030204" pitchFamily="49" charset="0"/>
              </a:rPr>
              <a:t> log approval          Document reason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D583F-5D4A-4D85-8130-260AFF762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09EC2E-652C-A962-7924-72484B248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331140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E72345-9602-7341-3A1E-8EA5497BB9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B60C8F-76C2-7469-C5DA-A0D6728FE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Pair activity: Decision tree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B6B5D4-1CA1-787A-AAD9-E0248E38E6B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your assigned stakeholder data scenario.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Create a decision tree diagram showing your decision-making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Reference relevant stakeholders, tools and procedures in the diagram.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Swap decision trees with another pair.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their tree to solve their scenario.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a short explanation of any changes that should be made and why.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29952-1400-85C2-72F8-735DB7D6C4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7531195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939806-280D-7FDC-88D7-460369829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D6921DA-80B5-4A6E-B165-CD59D7C24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Autofit/>
          </a:bodyPr>
          <a:lstStyle/>
          <a:p>
            <a:r>
              <a:rPr lang="en-GB" noProof="0" dirty="0"/>
              <a:t>Individual activity: Review decision trees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BD8A9-6252-3CC6-36EE-E944AA3921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419622"/>
            <a:ext cx="7667625" cy="31683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Stick your decision tree to the board.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Look at other decision trees.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Feedback verbally to creators.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0E4EE-FD85-1B5A-F1FD-C135194A46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7927735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147FDFF-6B10-A08B-ACFC-633C24030F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79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B02B0A-618F-DD43-E671-E3E46D6D2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C71A6-F540-71EF-B537-A2D7F5FE20B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Research business frameworks, such as MoSCoW (Must have, Should have, Could have and Will not have).</a:t>
            </a:r>
          </a:p>
          <a:p>
            <a:endParaRPr lang="en-GB" noProof="0" dirty="0"/>
          </a:p>
          <a:p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8029A-4F66-FAF2-C98E-2E899F1011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2195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9644-2707-BC66-9D11-3FD051CA9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Budgeting exercise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294CE-2BE1-BBF4-EE12-C69C71F2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b="0" noProof="0" dirty="0"/>
              <a:t>Work in small groups to allocate a budget for a media production project.</a:t>
            </a:r>
          </a:p>
          <a:p>
            <a:endParaRPr lang="en-GB" b="0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Use the provided </a:t>
            </a:r>
            <a:r>
              <a:rPr lang="en-GB" noProof="0" dirty="0"/>
              <a:t>Budget template </a:t>
            </a:r>
            <a:r>
              <a:rPr lang="en-GB" b="0" noProof="0" dirty="0"/>
              <a:t>to document decisions.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Ensure all spending stays within the £30,000 limit.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Justify each expense to maintain quality and efficiency.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C05230-371A-D7D9-B495-A108EEC8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18F286-CD8D-71FA-831E-66506EF8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8405225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Decision-making</a:t>
            </a:r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4CF60-4989-DF68-EBEF-9DCB4C01D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B26937-15C1-8FE3-9591-0C96C5D2C8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AF351C-DA68-6F3F-908A-C83BA7481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BAB6C-14AA-51BE-4A51-408B1E6B58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This lesson introduces decision-making tools and how to apply them in real-world scenarios.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Understand four decision-making tools.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Explore how context influences tool choice.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 in groups to analyse scenarios.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Justify and challenge tool recommendations.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Practise documenting decisions.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52CB0-1CE7-6A7F-04C0-71DB021003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39125373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9ADF1B-F0CD-49B1-5AD6-A652419EFA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2EC5D8-4E87-B9AA-C0B6-CD2ED896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Review: MoSCoW 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EBD4F-3B84-C94B-AAB2-4EC1CC5969C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Reflect on previous learning and set up the focus for today’s lesson.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findings from MoSCoW homework.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Discuss and correct any misconceptions.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Recap the importance of choosing the right tool.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4E776-B6F2-0AA0-898F-460EFBCFAA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9617647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FFC0046-9512-953A-61E4-C7516AE0BE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7228B20-A2F4-F37A-C7F1-995145E39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Introduction to decision-making tools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AA4CB6-AD4F-445E-F498-B4D0B47A0C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Each tool suits a different scenario.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Context and reasoning influence tool selection.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Effective communication of reasoning is essential.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1EA48-8D6E-2E75-AD52-C370815F76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2003697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3C4DDB-4A04-F31E-5105-74E88D9D77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84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C834DC-1BB1-57FF-C577-465E16B76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MoSCoW method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B63306-A686-2761-BACD-517B35BE77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Prioritise options by categorising them based on necessity.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Stands for Must have, Should have, Could have, Will not have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Helps organise ideas by importance and urgency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Encourages focused discussions and realistic planning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Useful when managing limited time or resources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DEDED-A74D-5137-0032-910B6D1807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37372417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DA3325-17BF-E44F-4270-3AAE4E275D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A27B24-6DBE-A75C-64C8-D28DB6268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Voting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4CADCB-1FA7-C852-E706-35E0F247F7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Make group decisions quickly by majority rule.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Everyone casts a vote to show preference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Simple and efficient when time is short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Works best when all options are clearly understood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May not account for minority views or complex issues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5AB99-0E24-FB0B-174F-32C3DC748E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88840800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B25797-58F2-6086-2A00-8AB83C8823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473DA8-BD76-90CC-2535-6D798A3D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Discussion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6196A-989D-021C-DFA5-9B9D022C2F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Explore different perspectives before making a decision.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Involves open conversation among group members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Encourages reasoning, questioning and debate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Helps uncover hidden assumptions or overlooked ideas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Time-consuming and requires respectful communication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Easy to go off-task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DB668-D2CE-FFE7-18E1-4DC168E3BB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77379428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677532-6720-6BB5-42C0-EC1D6CC9B5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E1EEEC-DF78-AA16-26C6-B26EB7811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Decision tree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C9A38-F4BE-A449-80DA-538739EE68D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Visualise possible outcomes to support logical choices.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Uses a branching diagram to map decisions and consequences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Helps weigh risks, benefits and potential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Supports step-by-step thinking for complex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Can be detailed and requires careful analysis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B4DFB-6427-07D7-1D63-30CC0DF967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7621657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8069F2-4446-BAAA-4965-136A036DD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49F816-7EA2-ECDB-A845-FE4933E7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Scenario analysis in groups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59340C-62C8-9D81-C636-418F1FCB79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Use structured tools to analyse decision-making scenarios.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Work in small groups of 3–5 people.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Each group analyses one scenario using a ‘for and against’ table.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Consider how each tool applies to the scenario.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Prepare a summary with a reasoned recommendation for the right tool to be used in that context.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298E8-6151-E53E-5D49-A7C5753D8C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53111730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466CE8-00DA-A559-A52C-16BFA70C91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89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B98BC4-FABD-4279-D907-B2A5346C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Peer challenge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F0565-D26F-888D-E28B-B276008DAB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Challenge and refine recommendations through peer discussion.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Pair up with someone from a different scenario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and justify your group’s recommendation.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Listen, ask questions and challenge each other’s views.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Decide whether to keep or change your original tool choice.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Document the outcome and reasoning.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32C27-525C-B9CC-CE07-1772A942DB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393391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0116F-7AD5-0751-A2EC-C28336255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Activity: Reflection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A8471-F9EE-9135-4F95-84E91B1826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Complete the </a:t>
            </a:r>
            <a:r>
              <a:rPr lang="en-GB" noProof="0" dirty="0"/>
              <a:t>Team reflection </a:t>
            </a:r>
            <a:r>
              <a:rPr lang="en-GB" b="0" noProof="0" dirty="0"/>
              <a:t>worksheet to evaluate group collaboration.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Complete the </a:t>
            </a:r>
            <a:r>
              <a:rPr lang="en-GB" noProof="0" dirty="0"/>
              <a:t>Individual reflection </a:t>
            </a:r>
            <a:r>
              <a:rPr lang="en-GB" b="0" noProof="0" dirty="0"/>
              <a:t>worksheet to assess personal contributions.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noProof="0" dirty="0"/>
              <a:t>Consider what worked well and what could be improved.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D8626C-3DCA-E5B0-4F60-DA973DAF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2F549-C271-2692-7402-C49C4BD3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9710013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C0D4D7-1057-DCE6-F06C-FC785D8CBE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90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8C0DFC-FDC0-0980-A196-654C8474B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Whole-class reflection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4BC42-B221-7506-106E-22911DE295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Reflect on how different perspectives influenced your decisions.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Show of hands: Who changed their recommendation?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justifications and listen to others’ reasoning.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Discuss the value of challenging assumptions in group work.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FD61-F3DC-E120-2651-18BA87604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76859771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5B0D2E-F674-E1FD-35E9-7C7AE0A0D6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91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954DA7-453C-994F-FB21-09A6B4A80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Independent justification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D2266-014A-10CD-E3EC-980FAC6F38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Apply decision-making tools to the new scenario.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the second scenario individually.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a 200-word justification for the tool you would choose.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Clearly explain your reasoning and link to context.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3CAD9-6B0A-333A-43EF-01D75B00959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9515816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24CC54-ABF9-BD62-D413-013DB77521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92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176102-1D5C-5884-1773-5AA5623A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How to record decisions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17FCA1-8C74-272D-4293-88F8B7E56E2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Explore ways to document decisions in professional settings.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Research methods used to record decisions in meetings.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Share findings on a collaborative platform.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Comment on and engage with peer contributions.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CFEA7-9241-E77E-140C-8DBB30E02E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4922107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057ECB4-7390-823A-6844-F5B9CB0F64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93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9B1D21-BA99-9A3C-1B23-3E9CFEFB4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Homework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3CCECD-F204-BBDB-6A25-5AAA5AC61D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Complete the </a:t>
            </a:r>
            <a:r>
              <a:rPr lang="en-GB" b="1" noProof="0" dirty="0"/>
              <a:t>Homework: Recording decisions </a:t>
            </a:r>
            <a:r>
              <a:rPr lang="en-GB" noProof="0" dirty="0"/>
              <a:t>worksheet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research and today’s learning to support your work.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24395-2669-1FE3-74D8-958E63B100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69122618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Documentation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D4ED5-8757-B743-3217-9F2FE9D51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CAE88B-DCA8-2B88-8236-7A4D1E44E9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95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AD0C02-0813-C9CB-56C4-91BF7D05F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Lesson structure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A3398-466E-1F32-587C-BF46323632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This lesson introduces the concept of formal documentation through the Freedom of Information (FOI) Act.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Peer marking activity to review previous homework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Overview of information retrieval and the FOI 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Creation of r</a:t>
            </a:r>
            <a:r>
              <a:rPr lang="en-GB" noProof="0" dirty="0"/>
              <a:t>eal FOI requests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Drafting and peer review of an FOI request using a template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Revised draft for teacher approval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92937-85E7-B871-C27D-2427B2DFAF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283497766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1BCAC8-D198-409C-1096-E5B89FC7A2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96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A9338E-F1B2-6480-B385-30BC9A0C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Activity: Peer marking and feedback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5554A-2665-836D-7DA3-961B467A1A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Using the completed homework table from the shared collaborative platform, review a classmate’s homework and offer constructive feedback.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Choose one peer’s work to review.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Read through their responses and evaluate their work.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Write feedback directly onto their </a:t>
            </a:r>
            <a:r>
              <a:rPr lang="en-GB" b="1" noProof="0" dirty="0"/>
              <a:t>Homework: </a:t>
            </a:r>
            <a:r>
              <a:rPr lang="en-GB" b="1" dirty="0"/>
              <a:t>R</a:t>
            </a:r>
            <a:r>
              <a:rPr lang="en-GB" b="1" noProof="0" dirty="0"/>
              <a:t>ecording decisions</a:t>
            </a:r>
            <a:r>
              <a:rPr lang="en-GB" noProof="0" dirty="0"/>
              <a:t> sheet.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9A53F-95E5-4659-AAF4-C959606568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73827498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68A691-0FC6-F6A5-0F2D-014427B48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97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EC48EF-598B-AC55-0FCB-23F7BBEEC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Introduction to documentation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82A62-E5D9-68D0-4EC2-28E5EA498C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Explore how and why public information is requested through formal channels.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Understand reasons for retrieving public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Recognise methods of information retrieval.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Identify organisations subject to information requests.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E5052-343F-FF62-2C72-AB299B2257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6335155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C8A54F-2BF5-9B0D-C986-FB2A100944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98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8A6175-3A65-5CD4-3E46-4DD2D0903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Why is documentation requested?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74332-E35C-3F30-D6CD-F12E824E33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Understand the key reasons for requesting public information.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Supports contractual obligations and legal compliance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Enables organisations to meet regulatory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Ensures accountability to stakeholders and the public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2B353-E719-214A-434D-44DDCBC5DB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15658999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CE0E87C-114A-FB93-3444-B321F215A2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99</a:t>
            </a:fld>
            <a:endParaRPr lang="en-GB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3FFFDD-6F3A-04B6-3EE4-377061309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How is information retrieved?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BFBD7-7A67-9E1E-9934-F319F0223E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Explore the methods used to access public sector information.</a:t>
            </a:r>
          </a:p>
          <a:p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Formal requests using the FOI 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Use of public-facing platforms such as </a:t>
            </a:r>
            <a:r>
              <a:rPr lang="en-GB" dirty="0">
                <a:hlinkClick r:id="rId2"/>
              </a:rPr>
              <a:t>Whatdotheyknow.com</a:t>
            </a:r>
            <a:endParaRPr lang="en-GB" noProof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Accessing published datasets or annual reports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noProof="0" dirty="0"/>
              <a:t>Internal documentation and record management systems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B3DDF-EEA0-18AE-635F-2548E8BBD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453701549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d187684d7a1e7144ec20e0c851cd9de9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c647aa0055b96075a1a28ac1dd860f1f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2E0BB1-DC2B-4A63-81DE-4D7AD8E51510}"/>
</file>

<file path=customXml/itemProps2.xml><?xml version="1.0" encoding="utf-8"?>
<ds:datastoreItem xmlns:ds="http://schemas.openxmlformats.org/officeDocument/2006/customXml" ds:itemID="{4A76E745-D9E8-4D93-8B7F-BCE1E4A491AA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2915eaf0-7986-4081-8efb-67ae03bccfdd"/>
    <ds:schemaRef ds:uri="http://schemas.microsoft.com/office/infopath/2007/PartnerControls"/>
    <ds:schemaRef ds:uri="3cbb8db0-d6a1-4322-bf4d-be2ae7c700f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9853</TotalTime>
  <Words>5593</Words>
  <Application>Microsoft Office PowerPoint</Application>
  <PresentationFormat>On-screen Show (16:9)</PresentationFormat>
  <Paragraphs>983</Paragraphs>
  <Slides>127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127</vt:i4>
      </vt:variant>
    </vt:vector>
  </HeadingPairs>
  <TitlesOfParts>
    <vt:vector size="128" baseType="lpstr">
      <vt:lpstr>ETF Master</vt:lpstr>
      <vt:lpstr>T LEVEL IN MEDIA, BROADCAST AND PRODUCTION</vt:lpstr>
      <vt:lpstr>1</vt:lpstr>
      <vt:lpstr>Framework for Learning</vt:lpstr>
      <vt:lpstr>Lesson structure</vt:lpstr>
      <vt:lpstr>Activity: Design a logo</vt:lpstr>
      <vt:lpstr>Questions</vt:lpstr>
      <vt:lpstr>Activity: Upload logo design</vt:lpstr>
      <vt:lpstr>Activity: Budgeting exercise</vt:lpstr>
      <vt:lpstr>Activity: Reflection</vt:lpstr>
      <vt:lpstr>What is collaboration?</vt:lpstr>
      <vt:lpstr>What is collaboration? Ideas</vt:lpstr>
      <vt:lpstr>Why is collaboration important?</vt:lpstr>
      <vt:lpstr>Challenges in collaboration</vt:lpstr>
      <vt:lpstr>Why is confidentiality important in business?</vt:lpstr>
      <vt:lpstr>Why is confidentiality important in business? Ideas</vt:lpstr>
      <vt:lpstr>Homework</vt:lpstr>
      <vt:lpstr>2</vt:lpstr>
      <vt:lpstr>Lesson structure</vt:lpstr>
      <vt:lpstr>Workplace etiquette and communication</vt:lpstr>
      <vt:lpstr>Question 1</vt:lpstr>
      <vt:lpstr>Answer 1</vt:lpstr>
      <vt:lpstr>Question 2</vt:lpstr>
      <vt:lpstr>Answer 2</vt:lpstr>
      <vt:lpstr>Activity: Role-play</vt:lpstr>
      <vt:lpstr>Activity: Class questions</vt:lpstr>
      <vt:lpstr>Workplace policies</vt:lpstr>
      <vt:lpstr>Limitations of workplace policies</vt:lpstr>
      <vt:lpstr>Activity: Creating communication rules</vt:lpstr>
      <vt:lpstr>Informed consent and General Data Protection Regulation (GDPR)</vt:lpstr>
      <vt:lpstr>Activity: Informed consent</vt:lpstr>
      <vt:lpstr>Activity: Reflection</vt:lpstr>
      <vt:lpstr>Homework</vt:lpstr>
      <vt:lpstr>3</vt:lpstr>
      <vt:lpstr>Lesson structure</vt:lpstr>
      <vt:lpstr>Advantages and disadvantages of face-to-face collaboration</vt:lpstr>
      <vt:lpstr>Advantages and disadvantages of face-to-face collaboration</vt:lpstr>
      <vt:lpstr>Understanding team roles</vt:lpstr>
      <vt:lpstr>Activity: Group roles</vt:lpstr>
      <vt:lpstr>Activity: Group roles live wall</vt:lpstr>
      <vt:lpstr>Legal and ethical responsibilities</vt:lpstr>
      <vt:lpstr>Activity: Data protection case study</vt:lpstr>
      <vt:lpstr>Activity: Role matching</vt:lpstr>
      <vt:lpstr>3-2-1 exit ticket task</vt:lpstr>
      <vt:lpstr>Homework</vt:lpstr>
      <vt:lpstr>Lesson 2 homework review</vt:lpstr>
      <vt:lpstr>4</vt:lpstr>
      <vt:lpstr>Lesson structure</vt:lpstr>
      <vt:lpstr>Activity: Live question wall</vt:lpstr>
      <vt:lpstr>Activity: Case study</vt:lpstr>
      <vt:lpstr>Activity: Presentation </vt:lpstr>
      <vt:lpstr>Non-disclosure agreements (NDAs)</vt:lpstr>
      <vt:lpstr>Activity: Case study summary worksheet</vt:lpstr>
      <vt:lpstr>Extension</vt:lpstr>
      <vt:lpstr>Homework</vt:lpstr>
      <vt:lpstr>Activity: Two truths and a lie</vt:lpstr>
      <vt:lpstr>5</vt:lpstr>
      <vt:lpstr>Lesson structure</vt:lpstr>
      <vt:lpstr>Ethical practice in creative industries</vt:lpstr>
      <vt:lpstr>Activity: Worksheet</vt:lpstr>
      <vt:lpstr>Activity: Ethical vocabulary</vt:lpstr>
      <vt:lpstr>Activity: Gallery walk </vt:lpstr>
      <vt:lpstr>Activity: Worksheet</vt:lpstr>
      <vt:lpstr>Embedding ethics in decision-making</vt:lpstr>
      <vt:lpstr>Ethics in production operations</vt:lpstr>
      <vt:lpstr>Embargo (noun)</vt:lpstr>
      <vt:lpstr>When considering ethics…</vt:lpstr>
      <vt:lpstr>Activity: Ethical disclosure worksheet</vt:lpstr>
      <vt:lpstr>Homework</vt:lpstr>
      <vt:lpstr>Exit activity: Worksheet</vt:lpstr>
      <vt:lpstr>6</vt:lpstr>
      <vt:lpstr>Lesson structure</vt:lpstr>
      <vt:lpstr>Activity: Mind map questions </vt:lpstr>
      <vt:lpstr>Activity: Copy and annotate mind map</vt:lpstr>
      <vt:lpstr>Activity: Card sorting</vt:lpstr>
      <vt:lpstr>What is a decision tree?</vt:lpstr>
      <vt:lpstr>Example decision tree</vt:lpstr>
      <vt:lpstr>Pair activity: Decision tree</vt:lpstr>
      <vt:lpstr>Individual activity: Review decision trees</vt:lpstr>
      <vt:lpstr>Homework</vt:lpstr>
      <vt:lpstr>7</vt:lpstr>
      <vt:lpstr>Lesson structure</vt:lpstr>
      <vt:lpstr>Review: MoSCoW homework</vt:lpstr>
      <vt:lpstr>Introduction to decision-making tools</vt:lpstr>
      <vt:lpstr>MoSCoW method</vt:lpstr>
      <vt:lpstr>Voting</vt:lpstr>
      <vt:lpstr>Discussion</vt:lpstr>
      <vt:lpstr>Decision tree</vt:lpstr>
      <vt:lpstr>Activity: Scenario analysis in groups</vt:lpstr>
      <vt:lpstr>Activity: Peer challenge</vt:lpstr>
      <vt:lpstr>Whole-class reflection</vt:lpstr>
      <vt:lpstr>Activity: Independent justification</vt:lpstr>
      <vt:lpstr>Activity: How to record decisions</vt:lpstr>
      <vt:lpstr>Homework</vt:lpstr>
      <vt:lpstr>8</vt:lpstr>
      <vt:lpstr>Lesson structure</vt:lpstr>
      <vt:lpstr>Activity: Peer marking and feedback</vt:lpstr>
      <vt:lpstr>Introduction to documentation</vt:lpstr>
      <vt:lpstr>Why is documentation requested?</vt:lpstr>
      <vt:lpstr>How is information retrieved?</vt:lpstr>
      <vt:lpstr>Who can you request information from?</vt:lpstr>
      <vt:lpstr>FOI Act</vt:lpstr>
      <vt:lpstr>Making an FOI request</vt:lpstr>
      <vt:lpstr>Group activity: Research FOI examples</vt:lpstr>
      <vt:lpstr>Group activity: Create your slides</vt:lpstr>
      <vt:lpstr>Activity: Drafting your own FOI request</vt:lpstr>
      <vt:lpstr>Activity: Peer review and feedback</vt:lpstr>
      <vt:lpstr>Activity: Submit your final draft</vt:lpstr>
      <vt:lpstr>Homework</vt:lpstr>
      <vt:lpstr>9</vt:lpstr>
      <vt:lpstr>Lesson structure</vt:lpstr>
      <vt:lpstr>Recap quiz</vt:lpstr>
      <vt:lpstr>Activity: Review the incomplete framework</vt:lpstr>
      <vt:lpstr>Activity: Rewrite and review</vt:lpstr>
      <vt:lpstr>Activity: Evaluate the complete framework</vt:lpstr>
      <vt:lpstr>Activity: Hot seat summary</vt:lpstr>
      <vt:lpstr>Exit activity: 3-2-1</vt:lpstr>
      <vt:lpstr>10</vt:lpstr>
      <vt:lpstr>Lesson structure</vt:lpstr>
      <vt:lpstr>Activity: Read the final scenario</vt:lpstr>
      <vt:lpstr>Activity: Plan your framework</vt:lpstr>
      <vt:lpstr>Activity: Write your framework</vt:lpstr>
      <vt:lpstr>Activity: Peer review</vt:lpstr>
      <vt:lpstr>Activity: Self-evaluation</vt:lpstr>
      <vt:lpstr>Exit activity</vt:lpstr>
      <vt:lpstr>Extension</vt:lpstr>
      <vt:lpstr>Next steps</vt:lpstr>
      <vt:lpstr>Acknowledgements page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Elise James</cp:lastModifiedBy>
  <cp:revision>98</cp:revision>
  <dcterms:created xsi:type="dcterms:W3CDTF">2020-10-20T08:50:32Z</dcterms:created>
  <dcterms:modified xsi:type="dcterms:W3CDTF">2025-07-02T15:33:37Z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  <property fmtid="{D5CDD505-2E9C-101B-9397-08002B2CF9AE}" pid="4" name="Order">
    <vt:r8>65200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</Properties>
</file>