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0" r:id="rId5"/>
  </p:sldMasterIdLst>
  <p:notesMasterIdLst>
    <p:notesMasterId r:id="rId36"/>
  </p:notesMasterIdLst>
  <p:sldIdLst>
    <p:sldId id="261" r:id="rId6"/>
    <p:sldId id="340" r:id="rId7"/>
    <p:sldId id="373" r:id="rId8"/>
    <p:sldId id="343" r:id="rId9"/>
    <p:sldId id="370" r:id="rId10"/>
    <p:sldId id="364" r:id="rId11"/>
    <p:sldId id="260" r:id="rId12"/>
    <p:sldId id="345" r:id="rId13"/>
    <p:sldId id="344" r:id="rId14"/>
    <p:sldId id="371" r:id="rId15"/>
    <p:sldId id="346" r:id="rId16"/>
    <p:sldId id="366" r:id="rId17"/>
    <p:sldId id="348" r:id="rId18"/>
    <p:sldId id="350" r:id="rId19"/>
    <p:sldId id="374" r:id="rId20"/>
    <p:sldId id="321" r:id="rId21"/>
    <p:sldId id="341" r:id="rId22"/>
    <p:sldId id="368" r:id="rId23"/>
    <p:sldId id="355" r:id="rId24"/>
    <p:sldId id="369" r:id="rId25"/>
    <p:sldId id="352" r:id="rId26"/>
    <p:sldId id="356" r:id="rId27"/>
    <p:sldId id="357" r:id="rId28"/>
    <p:sldId id="334" r:id="rId29"/>
    <p:sldId id="312" r:id="rId30"/>
    <p:sldId id="367" r:id="rId31"/>
    <p:sldId id="360" r:id="rId32"/>
    <p:sldId id="293" r:id="rId33"/>
    <p:sldId id="266"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780DA437-6F9E-2DFB-2EDD-BF1D24D77E69}" name="Marie Joubert (staff)" initials="MJ(" userId="S::marie.joubert1@nottingham.ac.uk::8784a254-284d-4fcc-ace7-66743a425855" providerId="AD"/>
  <p188:author id="{3E6B536D-1C57-B62F-3CFA-11D3B5165A4F}" name="Arun Aranganathan" initials="AA" userId="S::ArunKumar@newgenpublishing.co.uk::f7080a4c-0df9-4660-97a1-adaa21e1ac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67"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18" clrIdx="1">
    <p:extLst>
      <p:ext uri="{19B8F6BF-5375-455C-9EA6-DF929625EA0E}">
        <p15:presenceInfo xmlns:p15="http://schemas.microsoft.com/office/powerpoint/2012/main" userId="Veronica Wastell" providerId="None"/>
      </p:ext>
    </p:extLst>
  </p:cmAuthor>
  <p:cmAuthor id="3" name="Clare Dawson" initials="CD" lastIdx="4" clrIdx="2"/>
  <p:cmAuthor id="4" name="Marie Joubert" initials="MJ" lastIdx="74" clrIdx="3">
    <p:extLst>
      <p:ext uri="{19B8F6BF-5375-455C-9EA6-DF929625EA0E}">
        <p15:presenceInfo xmlns:p15="http://schemas.microsoft.com/office/powerpoint/2012/main" userId="S::marie.joubert1@nottingham.ac.uk::8784a254-284d-4fcc-ace7-66743a425855" providerId="AD"/>
      </p:ext>
    </p:extLst>
  </p:cmAuthor>
  <p:cmAuthor id="5" name="Hayley Brooks" initials="HB" lastIdx="7" clrIdx="4">
    <p:extLst>
      <p:ext uri="{19B8F6BF-5375-455C-9EA6-DF929625EA0E}">
        <p15:presenceInfo xmlns:p15="http://schemas.microsoft.com/office/powerpoint/2012/main" userId="dc7ea5faebc920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2CA"/>
    <a:srgbClr val="C581A8"/>
    <a:srgbClr val="D19BBA"/>
    <a:srgbClr val="BE0064"/>
    <a:srgbClr val="CC0000"/>
    <a:srgbClr val="86A4DA"/>
    <a:srgbClr val="9900FF"/>
    <a:srgbClr val="E6C8D9"/>
    <a:srgbClr val="B20000"/>
    <a:srgbClr val="FFD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B85EE-5479-5F2A-68B6-249B3FB3BDCA}" v="7" dt="2023-04-11T14:01:11.048"/>
    <p1510:client id="{E3B02C0A-85CE-4F26-BC2D-F18BA6E60135}" v="1" dt="2023-03-14T10:35:29.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9" autoAdjust="0"/>
    <p:restoredTop sz="80392" autoAdjust="0"/>
  </p:normalViewPr>
  <p:slideViewPr>
    <p:cSldViewPr snapToGrid="0" snapToObjects="1">
      <p:cViewPr varScale="1">
        <p:scale>
          <a:sx n="66" d="100"/>
          <a:sy n="66" d="100"/>
        </p:scale>
        <p:origin x="638" y="5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68" d="100"/>
          <a:sy n="68" d="100"/>
        </p:scale>
        <p:origin x="-26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y Steele" userId="S::polly.steele@etfoundation.co.uk::03c5ca86-c6c1-432f-9910-31632ee0d571" providerId="AD" clId="Web-{416B85EE-5479-5F2A-68B6-249B3FB3BDCA}"/>
    <pc:docChg chg="modSld">
      <pc:chgData name="Polly Steele" userId="S::polly.steele@etfoundation.co.uk::03c5ca86-c6c1-432f-9910-31632ee0d571" providerId="AD" clId="Web-{416B85EE-5479-5F2A-68B6-249B3FB3BDCA}" dt="2023-04-11T14:01:11.048" v="5" actId="20577"/>
      <pc:docMkLst>
        <pc:docMk/>
      </pc:docMkLst>
      <pc:sldChg chg="modSp">
        <pc:chgData name="Polly Steele" userId="S::polly.steele@etfoundation.co.uk::03c5ca86-c6c1-432f-9910-31632ee0d571" providerId="AD" clId="Web-{416B85EE-5479-5F2A-68B6-249B3FB3BDCA}" dt="2023-04-11T14:01:04.188" v="2" actId="20577"/>
        <pc:sldMkLst>
          <pc:docMk/>
          <pc:sldMk cId="4043658862" sldId="261"/>
        </pc:sldMkLst>
        <pc:spChg chg="mod">
          <ac:chgData name="Polly Steele" userId="S::polly.steele@etfoundation.co.uk::03c5ca86-c6c1-432f-9910-31632ee0d571" providerId="AD" clId="Web-{416B85EE-5479-5F2A-68B6-249B3FB3BDCA}" dt="2023-04-11T14:01:04.188" v="2" actId="20577"/>
          <ac:spMkLst>
            <pc:docMk/>
            <pc:sldMk cId="4043658862" sldId="261"/>
            <ac:spMk id="2" creationId="{71B8AF66-BDEC-4533-9866-E930CF55A033}"/>
          </ac:spMkLst>
        </pc:spChg>
      </pc:sldChg>
      <pc:sldChg chg="modSp">
        <pc:chgData name="Polly Steele" userId="S::polly.steele@etfoundation.co.uk::03c5ca86-c6c1-432f-9910-31632ee0d571" providerId="AD" clId="Web-{416B85EE-5479-5F2A-68B6-249B3FB3BDCA}" dt="2023-04-11T14:01:11.048" v="5" actId="20577"/>
        <pc:sldMkLst>
          <pc:docMk/>
          <pc:sldMk cId="3782213637" sldId="317"/>
        </pc:sldMkLst>
        <pc:spChg chg="mod">
          <ac:chgData name="Polly Steele" userId="S::polly.steele@etfoundation.co.uk::03c5ca86-c6c1-432f-9910-31632ee0d571" providerId="AD" clId="Web-{416B85EE-5479-5F2A-68B6-249B3FB3BDCA}" dt="2023-04-11T14:01:11.048" v="5" actId="20577"/>
          <ac:spMkLst>
            <pc:docMk/>
            <pc:sldMk cId="3782213637" sldId="317"/>
            <ac:spMk id="2" creationId="{71B8AF66-BDEC-4533-9866-E930CF55A033}"/>
          </ac:spMkLst>
        </pc:spChg>
      </pc:sldChg>
    </pc:docChg>
  </pc:docChgLst>
  <pc:docChgLst>
    <pc:chgData name="Sarah Stafford" userId="23b1191c-1a34-4664-a8a0-ba5ac4d3da94" providerId="ADAL" clId="{E3B02C0A-85CE-4F26-BC2D-F18BA6E60135}"/>
    <pc:docChg chg="modSld">
      <pc:chgData name="Sarah Stafford" userId="23b1191c-1a34-4664-a8a0-ba5ac4d3da94" providerId="ADAL" clId="{E3B02C0A-85CE-4F26-BC2D-F18BA6E60135}" dt="2023-03-09T11:22:17.329" v="19" actId="20577"/>
      <pc:docMkLst>
        <pc:docMk/>
      </pc:docMkLst>
      <pc:sldChg chg="modSp mod">
        <pc:chgData name="Sarah Stafford" userId="23b1191c-1a34-4664-a8a0-ba5ac4d3da94" providerId="ADAL" clId="{E3B02C0A-85CE-4F26-BC2D-F18BA6E60135}" dt="2023-03-09T11:22:17.329" v="19" actId="20577"/>
        <pc:sldMkLst>
          <pc:docMk/>
          <pc:sldMk cId="3782213637" sldId="317"/>
        </pc:sldMkLst>
        <pc:spChg chg="mod">
          <ac:chgData name="Sarah Stafford" userId="23b1191c-1a34-4664-a8a0-ba5ac4d3da94" providerId="ADAL" clId="{E3B02C0A-85CE-4F26-BC2D-F18BA6E60135}" dt="2023-03-09T11:22:17.329" v="19" actId="20577"/>
          <ac:spMkLst>
            <pc:docMk/>
            <pc:sldMk cId="3782213637" sldId="317"/>
            <ac:spMk id="3" creationId="{6D17EB91-628E-46AE-9928-24046C5C62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105168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baseline="0" dirty="0">
                <a:solidFill>
                  <a:schemeClr val="tx1"/>
                </a:solidFill>
                <a:effectLst/>
                <a:latin typeface="+mn-lt"/>
                <a:ea typeface="+mn-ea"/>
                <a:cs typeface="+mn-cs"/>
              </a:rPr>
              <a:t>Develop the discussion further to look at the features of the three different sized bases.</a:t>
            </a:r>
          </a:p>
          <a:p>
            <a:endParaRPr lang="en-GB" sz="1000" kern="1200" baseline="0" dirty="0">
              <a:solidFill>
                <a:schemeClr val="tx1"/>
              </a:solidFill>
              <a:effectLst/>
              <a:latin typeface="+mn-lt"/>
              <a:ea typeface="+mn-ea"/>
              <a:cs typeface="+mn-cs"/>
            </a:endParaRPr>
          </a:p>
          <a:p>
            <a:pPr>
              <a:spcAft>
                <a:spcPts val="600"/>
              </a:spcAft>
            </a:pPr>
            <a:r>
              <a:rPr lang="en-GB" sz="1000" i="0" kern="1200" baseline="0" dirty="0">
                <a:solidFill>
                  <a:schemeClr val="tx1"/>
                </a:solidFill>
                <a:effectLst/>
                <a:latin typeface="+mn-lt"/>
                <a:ea typeface="+mn-ea"/>
                <a:cs typeface="+mn-cs"/>
              </a:rPr>
              <a:t>Ask students what is the same and what is different about the three bases. </a:t>
            </a:r>
            <a:r>
              <a:rPr lang="en-GB" sz="1000" kern="1200" baseline="0" dirty="0">
                <a:solidFill>
                  <a:schemeClr val="tx1"/>
                </a:solidFill>
                <a:effectLst/>
                <a:latin typeface="+mn-lt"/>
                <a:ea typeface="+mn-ea"/>
                <a:cs typeface="+mn-cs"/>
              </a:rPr>
              <a:t>Students may comment that two of the bases are squares and one is a rectangle. </a:t>
            </a:r>
            <a:r>
              <a:rPr lang="en-GB" sz="1200" dirty="0">
                <a:effectLst/>
                <a:latin typeface="Arial" panose="020B0604020202020204" pitchFamily="34" charset="0"/>
                <a:ea typeface="Calibri" panose="020F0502020204030204" pitchFamily="34" charset="0"/>
              </a:rPr>
              <a:t>They may also recognise that the 20 cm by 20 cm base is mathematically similar to the 10 cm by 10 cm base, demonstrating that they understand that similar shapes are in proportion to each other. </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Ask students what they notice about the logos on the three bases. Students may comment that the logo on the 20 cm by 10 cm base has been stretched and so is no longer in proportion, whereas the logo on the 20 cm by 20 cm base is still in proportion. Using the term ‘proportion’ in their description suggests that they have made the connection between similarity and proportionality. </a:t>
            </a:r>
          </a:p>
          <a:p>
            <a:pPr>
              <a:spcAft>
                <a:spcPts val="600"/>
              </a:spcAft>
            </a:pPr>
            <a:endParaRPr lang="en-GB" sz="1200" dirty="0">
              <a:effectLst/>
              <a:latin typeface="Arial" panose="020B0604020202020204" pitchFamily="34" charset="0"/>
              <a:ea typeface="Calibri" panose="020F0502020204030204" pitchFamily="34" charset="0"/>
            </a:endParaRPr>
          </a:p>
          <a:p>
            <a:pPr>
              <a:spcAft>
                <a:spcPts val="600"/>
              </a:spcAft>
            </a:pPr>
            <a:r>
              <a:rPr lang="en-GB" sz="1200" dirty="0">
                <a:effectLst/>
                <a:latin typeface="Arial" panose="020B0604020202020204" pitchFamily="34" charset="0"/>
                <a:ea typeface="Calibri" panose="020F0502020204030204" pitchFamily="34" charset="0"/>
              </a:rPr>
              <a:t>Emphasising similarity will be important as the lesson goes forward. </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i="1" kern="1200" baseline="0" dirty="0">
              <a:solidFill>
                <a:schemeClr val="tx1"/>
              </a:solidFill>
              <a:effectLst/>
              <a:latin typeface="+mn-lt"/>
              <a:ea typeface="+mn-ea"/>
              <a:cs typeface="+mn-cs"/>
            </a:endParaRPr>
          </a:p>
          <a:p>
            <a:endParaRPr lang="en-GB" sz="1200" i="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16190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 the animation on this slide to check that students can explain </a:t>
            </a:r>
            <a:r>
              <a:rPr lang="en-US" i="1" baseline="0" dirty="0"/>
              <a:t>why</a:t>
            </a:r>
            <a:r>
              <a:rPr lang="en-US" baseline="0" dirty="0"/>
              <a:t> multiplying the three dimensions of the block together gives the volume. </a:t>
            </a:r>
            <a:endParaRPr lang="en-US"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Arial" panose="020B0604020202020204" pitchFamily="34" charset="0"/>
                <a:ea typeface="Calibri" panose="020F0502020204030204" pitchFamily="34" charset="0"/>
              </a:rPr>
              <a:t>Display the 10 cm by 10 cm by 18 cm block and explain that the soft play equipment manufacturers are now considering a block that has one 10 cm length doubled to 20 cm while the other dimensions (10 cm and 18 cm) remain the same. Ask students to discuss in pairs what will happen to the volume of the block.</a:t>
            </a:r>
          </a:p>
          <a:p>
            <a:pPr>
              <a:spcAft>
                <a:spcPts val="600"/>
              </a:spcAft>
            </a:pPr>
            <a:endParaRPr lang="en-SG"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After a few minutes, ask a couple of different pairs to explain their thinking. Observe what they refer to when they explain the relationship between the two blocks and make sure to </a:t>
            </a:r>
            <a:r>
              <a:rPr lang="en-GB" sz="1800" b="0"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acknowledge and value their prior learning</a:t>
            </a:r>
            <a:r>
              <a:rPr lang="en-US" sz="1800" b="0"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 </a:t>
            </a:r>
            <a:r>
              <a:rPr lang="en-US" sz="1800" dirty="0">
                <a:effectLst/>
                <a:latin typeface="Arial" panose="020B0604020202020204" pitchFamily="34" charset="0"/>
                <a:ea typeface="Calibri" panose="020F0502020204030204" pitchFamily="34" charset="0"/>
              </a:rPr>
              <a:t>Use the animation to show that two of the 10 cm by 10 cm by 18 cm blocks make up the 20 cm by 10 cm by 18 cm block, so the volume is two times bigger.</a:t>
            </a:r>
            <a:endParaRPr lang="en-US" sz="3200"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134745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a:t>
            </a:r>
            <a:r>
              <a:rPr lang="en-US" baseline="0" dirty="0"/>
              <a:t> the volume of the 10 cm by 10 cm by 18 cm block is 1800 cm</a:t>
            </a:r>
            <a:r>
              <a:rPr lang="en-US" baseline="30000" dirty="0"/>
              <a:t>3</a:t>
            </a:r>
            <a:r>
              <a:rPr lang="en-US" baseline="0" dirty="0"/>
              <a:t>.</a:t>
            </a:r>
            <a:r>
              <a:rPr lang="en-US" baseline="30000" dirty="0"/>
              <a:t> </a:t>
            </a:r>
            <a:r>
              <a:rPr lang="en-US" baseline="0" dirty="0"/>
              <a:t>Present the two statements and ask students to work in pairs to check whether Charlie and Dee are correct. </a:t>
            </a:r>
            <a:r>
              <a:rPr lang="en-GB" sz="1800" dirty="0">
                <a:effectLst/>
                <a:latin typeface="Arial" panose="020B0604020202020204" pitchFamily="34" charset="0"/>
                <a:ea typeface="Calibri" panose="020F0502020204030204" pitchFamily="34" charset="0"/>
              </a:rPr>
              <a:t>Avoid telling students who is correct, as this will be discussed on the next slide.</a:t>
            </a:r>
            <a:endParaRPr lang="en-US" baseline="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After a couple of minutes, display three blocks that fit Charlie’s and Dee’s criteria. (Another possible block</a:t>
            </a:r>
            <a:r>
              <a:rPr lang="en-GB" sz="1800" baseline="0" dirty="0">
                <a:effectLst/>
                <a:latin typeface="Arial" panose="020B0604020202020204" pitchFamily="34" charset="0"/>
                <a:ea typeface="Calibri" panose="020F0502020204030204" pitchFamily="34" charset="0"/>
              </a:rPr>
              <a:t> that</a:t>
            </a:r>
            <a:r>
              <a:rPr lang="en-GB" sz="1800" dirty="0">
                <a:effectLst/>
                <a:latin typeface="Arial" panose="020B0604020202020204" pitchFamily="34" charset="0"/>
                <a:ea typeface="Calibri" panose="020F0502020204030204" pitchFamily="34" charset="0"/>
              </a:rPr>
              <a:t> fits Charlie’s criteria would be a </a:t>
            </a:r>
            <a:r>
              <a:rPr lang="en-GB" sz="1800" baseline="0" dirty="0">
                <a:effectLst/>
                <a:latin typeface="Arial" panose="020B0604020202020204" pitchFamily="34" charset="0"/>
                <a:ea typeface="Calibri" panose="020F0502020204030204" pitchFamily="34" charset="0"/>
              </a:rPr>
              <a:t>20 cm by 10 cm by 36 cm block, </a:t>
            </a:r>
            <a:r>
              <a:rPr lang="en-GB" sz="1800" dirty="0">
                <a:effectLst/>
                <a:latin typeface="Arial" panose="020B0604020202020204" pitchFamily="34" charset="0"/>
                <a:ea typeface="Calibri" panose="020F0502020204030204" pitchFamily="34" charset="0"/>
              </a:rPr>
              <a:t>whereas there is only one possible block for Dee’s criteria). Ask for a show of hands for whether Charlie is correct, whether Dee is correct, or whether both are correct. Discuss Dee’s misconception, emphasising that doubling all three lengths will make the volume 2 × 2 × 2 = 8 times bigger.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Distribute the ‘Soft play blocks grid’ handout and a calculator to each pair of students</a:t>
            </a:r>
            <a:r>
              <a:rPr lang="en-GB" sz="1800" baseline="0" dirty="0">
                <a:effectLst/>
                <a:latin typeface="Arial" panose="020B0604020202020204" pitchFamily="34" charset="0"/>
                <a:ea typeface="Calibri" panose="020F0502020204030204" pitchFamily="34" charset="0"/>
              </a:rPr>
              <a:t> and explain</a:t>
            </a:r>
            <a:r>
              <a:rPr lang="en-US" sz="1200" kern="1200" dirty="0">
                <a:solidFill>
                  <a:schemeClr val="tx1"/>
                </a:solidFill>
                <a:latin typeface="+mn-lt"/>
                <a:ea typeface="+mn-ea"/>
                <a:cs typeface="+mn-cs"/>
              </a:rPr>
              <a:t> that they are going to be working in pairs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a grid containing rows and columns. Tell students that the smallest block they have been discussing is in the top row; first column of the table (C1) because the area of the base is 100 cm</a:t>
            </a:r>
            <a:r>
              <a:rPr lang="en-US" sz="1200" kern="1200" baseline="30000" dirty="0">
                <a:solidFill>
                  <a:schemeClr val="tx1"/>
                </a:solidFill>
                <a:latin typeface="+mn-lt"/>
                <a:ea typeface="+mn-ea"/>
                <a:cs typeface="+mn-cs"/>
              </a:rPr>
              <a:t>2</a:t>
            </a:r>
            <a:r>
              <a:rPr lang="en-US" sz="1200" kern="1200" baseline="0" dirty="0">
                <a:solidFill>
                  <a:schemeClr val="tx1"/>
                </a:solidFill>
                <a:latin typeface="+mn-lt"/>
                <a:ea typeface="+mn-ea"/>
                <a:cs typeface="+mn-cs"/>
              </a:rPr>
              <a:t> and the volume of the block is 1800 cm</a:t>
            </a:r>
            <a:r>
              <a:rPr lang="en-US" sz="1200" kern="1200" baseline="30000" dirty="0">
                <a:solidFill>
                  <a:schemeClr val="tx1"/>
                </a:solidFill>
                <a:latin typeface="+mn-lt"/>
                <a:ea typeface="+mn-ea"/>
                <a:cs typeface="+mn-cs"/>
              </a:rPr>
              <a:t>3</a:t>
            </a:r>
            <a:r>
              <a:rPr lang="en-US" sz="1200" kern="1200" baseline="0" dirty="0">
                <a:solidFill>
                  <a:schemeClr val="tx1"/>
                </a:solidFill>
                <a:latin typeface="+mn-lt"/>
                <a:ea typeface="+mn-ea"/>
                <a:cs typeface="+mn-cs"/>
              </a:rPr>
              <a:t>. </a:t>
            </a:r>
            <a:r>
              <a:rPr lang="en-GB" sz="1800" dirty="0">
                <a:effectLst/>
                <a:latin typeface="Arial" panose="020B0604020202020204" pitchFamily="34" charset="0"/>
                <a:ea typeface="Calibri" panose="020F0502020204030204" pitchFamily="34" charset="0"/>
              </a:rPr>
              <a:t>Ask students to work in pairs, taking turns, to calculate the area of the base and the volume of the two other blocks in the table (C5 and C9).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students are working, distribute a copy of the ‘Soft</a:t>
            </a:r>
            <a:r>
              <a:rPr lang="en-GB" sz="1200" kern="1200" baseline="0" dirty="0">
                <a:solidFill>
                  <a:schemeClr val="tx1"/>
                </a:solidFill>
                <a:effectLst/>
                <a:latin typeface="+mn-lt"/>
                <a:ea typeface="+mn-ea"/>
                <a:cs typeface="+mn-cs"/>
              </a:rPr>
              <a:t> play block sizes</a:t>
            </a:r>
            <a:r>
              <a:rPr lang="en-GB" sz="1200" kern="1200" dirty="0">
                <a:solidFill>
                  <a:schemeClr val="tx1"/>
                </a:solidFill>
                <a:effectLst/>
                <a:latin typeface="+mn-lt"/>
                <a:ea typeface="+mn-ea"/>
                <a:cs typeface="+mn-cs"/>
              </a:rPr>
              <a:t>’ cards to each pair. Students will need a pair of scissors</a:t>
            </a:r>
            <a:r>
              <a:rPr lang="en-GB" sz="1200" kern="1200" baseline="0" dirty="0">
                <a:solidFill>
                  <a:schemeClr val="tx1"/>
                </a:solidFill>
                <a:effectLst/>
                <a:latin typeface="+mn-lt"/>
                <a:ea typeface="+mn-ea"/>
                <a:cs typeface="+mn-cs"/>
              </a:rPr>
              <a:t> if the cards have not already been cut out.</a:t>
            </a:r>
          </a:p>
          <a:p>
            <a:endParaRPr lang="en-GB" sz="1200" kern="1200" baseline="0" dirty="0">
              <a:solidFill>
                <a:schemeClr val="tx1"/>
              </a:solidFill>
              <a:effectLst/>
              <a:latin typeface="+mn-lt"/>
              <a:ea typeface="+mn-ea"/>
              <a:cs typeface="+mn-cs"/>
            </a:endParaRPr>
          </a:p>
          <a:p>
            <a:pPr>
              <a:spcAft>
                <a:spcPts val="600"/>
              </a:spcAft>
            </a:pPr>
            <a:r>
              <a:rPr lang="en-GB" sz="1800" dirty="0">
                <a:effectLst/>
                <a:latin typeface="Arial" panose="020B0604020202020204" pitchFamily="34" charset="0"/>
                <a:ea typeface="Calibri" panose="020F0502020204030204" pitchFamily="34" charset="0"/>
              </a:rPr>
              <a:t>Check that students have understood how the table works. For example, any block in the column ‘</a:t>
            </a:r>
            <a:r>
              <a:rPr lang="en-GB" sz="1800" b="1" dirty="0">
                <a:effectLst/>
                <a:latin typeface="Arial" panose="020B0604020202020204" pitchFamily="34" charset="0"/>
                <a:ea typeface="Calibri" panose="020F0502020204030204" pitchFamily="34" charset="0"/>
              </a:rPr>
              <a:t>Area</a:t>
            </a:r>
            <a:r>
              <a:rPr lang="en-GB" sz="1800" dirty="0">
                <a:effectLst/>
                <a:latin typeface="Arial" panose="020B0604020202020204" pitchFamily="34" charset="0"/>
                <a:ea typeface="Calibri" panose="020F0502020204030204" pitchFamily="34" charset="0"/>
              </a:rPr>
              <a:t> of base is </a:t>
            </a:r>
            <a:r>
              <a:rPr lang="en-GB" sz="1800" b="1"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times bigger’ will have a base with an area that is three times the area of the base of the 10 cm by 10 cm by 18 cm (smallest) block (C1).</a:t>
            </a:r>
          </a:p>
          <a:p>
            <a:pPr>
              <a:spcAft>
                <a:spcPts val="600"/>
              </a:spcAft>
            </a:pPr>
            <a:endParaRPr lang="en-SG"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Explain to students that they need to decide where to place the three blocks. </a:t>
            </a:r>
            <a:r>
              <a:rPr lang="en-GB" sz="1200" kern="1200" dirty="0">
                <a:solidFill>
                  <a:schemeClr val="tx1"/>
                </a:solidFill>
                <a:effectLst/>
                <a:latin typeface="+mn-lt"/>
                <a:ea typeface="+mn-ea"/>
                <a:cs typeface="+mn-cs"/>
              </a:rPr>
              <a:t>They should complete the area of the base and volume of the block on each card. </a:t>
            </a:r>
            <a:r>
              <a:rPr lang="en-GB" sz="1200" kern="1200" baseline="0" dirty="0">
                <a:solidFill>
                  <a:schemeClr val="tx1"/>
                </a:solidFill>
                <a:effectLst/>
                <a:latin typeface="+mn-lt"/>
                <a:ea typeface="+mn-ea"/>
                <a:cs typeface="+mn-cs"/>
              </a:rPr>
              <a:t>Encourage students to explain their reasoning to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Ask students to complete the numbers in the row and column headers as they work.</a:t>
            </a:r>
            <a:r>
              <a:rPr lang="en-GB" sz="1200" dirty="0">
                <a:effectLst/>
                <a:latin typeface="ArialMT"/>
                <a:ea typeface="Calibri" panose="020F0502020204030204" pitchFamily="34" charset="0"/>
              </a:rPr>
              <a:t> It might be helpful to prompt students to compare C5 and C9 initially to help them recognise that the base of C9 has an area that is three times bigger than the area of the base of C5 (and so is nine times bigger than the 100 cm</a:t>
            </a:r>
            <a:r>
              <a:rPr lang="en-GB" sz="1200" baseline="30000" dirty="0">
                <a:effectLst/>
                <a:latin typeface="ArialMT"/>
                <a:ea typeface="Calibri" panose="020F0502020204030204" pitchFamily="34" charset="0"/>
              </a:rPr>
              <a:t>2</a:t>
            </a:r>
            <a:r>
              <a:rPr lang="en-GB" sz="1200" dirty="0">
                <a:effectLst/>
                <a:latin typeface="ArialMT"/>
                <a:ea typeface="Calibri" panose="020F0502020204030204" pitchFamily="34" charset="0"/>
              </a:rPr>
              <a:t> base). </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a:t>
            </a:r>
            <a:r>
              <a:rPr lang="en-GB" sz="1200" kern="1200" baseline="0" dirty="0">
                <a:solidFill>
                  <a:schemeClr val="tx1"/>
                </a:solidFill>
                <a:effectLst/>
                <a:latin typeface="+mn-lt"/>
                <a:ea typeface="+mn-ea"/>
                <a:cs typeface="+mn-cs"/>
              </a:rPr>
              <a:t>check that students have correctly completed the missing base areas (C5 = 300 cm</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C9 = 900 cm</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and block volumes (C5 = 5400 cm</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C9 = 16 200 cm</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Ask different pairs of students to talk about how they completed the missing information. </a:t>
            </a:r>
          </a:p>
          <a:p>
            <a:pPr>
              <a:spcAft>
                <a:spcPts val="600"/>
              </a:spcAft>
            </a:pPr>
            <a:r>
              <a:rPr lang="en-GB" sz="1200" kern="1200" baseline="0" dirty="0">
                <a:solidFill>
                  <a:schemeClr val="tx1"/>
                </a:solidFill>
                <a:effectLst/>
                <a:latin typeface="+mn-lt"/>
                <a:ea typeface="+mn-ea"/>
                <a:cs typeface="+mn-cs"/>
              </a:rPr>
              <a:t>Use the three questions on the slide to prompt further discussion and explore the relationships between the blocks. None of the blocks are similar but the bases of C1 and C9 are similar. </a:t>
            </a:r>
          </a:p>
          <a:p>
            <a:pPr>
              <a:spcAft>
                <a:spcPts val="600"/>
              </a:spcAft>
            </a:pPr>
            <a:r>
              <a:rPr lang="en-GB" sz="1200" kern="1200" baseline="0" dirty="0">
                <a:solidFill>
                  <a:schemeClr val="tx1"/>
                </a:solidFill>
                <a:effectLst/>
                <a:latin typeface="+mn-lt"/>
                <a:ea typeface="+mn-ea"/>
                <a:cs typeface="+mn-cs"/>
              </a:rPr>
              <a:t>Explore the conservation of volume by asking students to compare the volumes of a 10 cm by 10 cm by 54 cm block (C4) with C1, C5 and C9. </a:t>
            </a:r>
            <a:r>
              <a:rPr lang="en-GB" sz="1800" dirty="0">
                <a:effectLst/>
                <a:latin typeface="Arial" panose="020B0604020202020204" pitchFamily="34" charset="0"/>
                <a:ea typeface="Calibri" panose="020F0502020204030204" pitchFamily="34" charset="0"/>
              </a:rPr>
              <a:t>For example, ask them to explain why the volume of a 10 cm by 10 cm by 54 cm block (C4) is the same as the 30 cm by 10 cm by 18 cm block (C5).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Check that students have correctly positioned the three blocks (C4 – Block 1, C8 – Block 2 and C12 – Block 3). </a:t>
            </a:r>
            <a:r>
              <a:rPr lang="en-GB" sz="1800" dirty="0">
                <a:effectLst/>
                <a:latin typeface="Arial" panose="020B0604020202020204" pitchFamily="34" charset="0"/>
                <a:ea typeface="Calibri" panose="020F0502020204030204" pitchFamily="34" charset="0"/>
              </a:rPr>
              <a:t>Ask different pairs of students to talk about the block positions and headers, and explain their thinking to the rest of the class. </a:t>
            </a:r>
            <a:r>
              <a:rPr lang="en-US" sz="1200" kern="1200" dirty="0">
                <a:solidFill>
                  <a:schemeClr val="tx1"/>
                </a:solidFill>
                <a:latin typeface="+mn-lt"/>
                <a:ea typeface="+mn-ea"/>
                <a:cs typeface="+mn-cs"/>
              </a:rPr>
              <a:t>Some may have used C8 and C9 / C9 and C12 to help them in completing the missing values in the row and column headers. </a:t>
            </a:r>
            <a:r>
              <a:rPr lang="en-GB" sz="1800" dirty="0">
                <a:effectLst/>
                <a:latin typeface="Arial" panose="020B0604020202020204" pitchFamily="34" charset="0"/>
                <a:ea typeface="Calibri" panose="020F0502020204030204" pitchFamily="34" charset="0"/>
              </a:rPr>
              <a:t>Some may have noticed that Block 1 (C4) is three times taller than C1, Block 2 (C8) is three times taller than C5 and Block 3 (C12) is three times taller than C9. Discuss what effect this has on the volume. The conservation of volume can be discussed further by comparing the dimensions of C8 and C9, both of which have a volume of 16 200 cm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88615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Arial" panose="020B0604020202020204" pitchFamily="34" charset="0"/>
                <a:ea typeface="Calibri" panose="020F0502020204030204" pitchFamily="34" charset="0"/>
              </a:rPr>
              <a:t>Ask students to draw in two other blocks in any of the empty cells (C2, C3, C6, C7, C10 and C11) and work out their dimensions. You may want to choose two empty cells for students to work on rather than asking them to choose. It might also be helpful to work through the dimensions of a block together, as a class, before asking students to work in pairs on this.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20190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Begin</a:t>
            </a:r>
            <a:r>
              <a:rPr lang="en-GB" sz="1200" kern="1200" baseline="0" dirty="0">
                <a:solidFill>
                  <a:schemeClr val="tx1"/>
                </a:solidFill>
                <a:effectLst/>
                <a:latin typeface="+mn-lt"/>
                <a:ea typeface="+mn-ea"/>
                <a:cs typeface="+mn-cs"/>
              </a:rPr>
              <a:t> the lesson by spending a few minutes checking students’ understanding of the terms ‘area’, ‘surface area’, volume’ and ‘similar’.</a:t>
            </a:r>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All of the cells in the table do not need to have been completed in order to review students’ work and draw together their collective thinking. Rather than revealing all the blocks and then discussing the questions posed on the slide, pose the questions at appropriate points in the discussion based on students’ responses.</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Discuss the dimensions for possible blocks for a couple of the spaces, focusing on the relationships between the rows and columns. For example, C2 needs to have the same volume as the 10 cm by 10 cm by 18 cm block (1800 cm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and a base with three times the area (300 cm</a:t>
            </a:r>
            <a:r>
              <a:rPr lang="en-GB" sz="1800" baseline="30000" dirty="0">
                <a:effectLst/>
                <a:latin typeface="Arial" panose="020B0604020202020204" pitchFamily="34" charset="0"/>
                <a:ea typeface="Calibri" panose="020F0502020204030204" pitchFamily="34" charset="0"/>
              </a:rPr>
              <a:t>2</a:t>
            </a:r>
            <a:r>
              <a:rPr lang="en-GB" sz="1800" dirty="0">
                <a:effectLst/>
                <a:latin typeface="Arial" panose="020B0604020202020204" pitchFamily="34" charset="0"/>
                <a:ea typeface="Calibri" panose="020F0502020204030204" pitchFamily="34" charset="0"/>
              </a:rPr>
              <a:t>). This means that the height needs to be divided by 3, giving 6 cm. However, if we compare C11 with C7, the height remains the same, as the volume of C11 is three times the volume of the C7. </a:t>
            </a:r>
          </a:p>
          <a:p>
            <a:pPr>
              <a:spcAft>
                <a:spcPts val="600"/>
              </a:spcAft>
            </a:pPr>
            <a:endParaRPr lang="en-SG"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Help students to make some generalisations about what they notice. For example, in each row, the heights of the blocks in the second column are one-third of the height of the blocks in the first column. Similarly, the heights of the blocks in the third column are one-third of the height of the blocks in the second column (and a ninth of the height of the blocks in the first column). </a:t>
            </a:r>
            <a:endParaRPr lang="en-SG" sz="1800" dirty="0">
              <a:effectLst/>
              <a:latin typeface="Arial" panose="020B0604020202020204" pitchFamily="34" charset="0"/>
              <a:ea typeface="Calibri" panose="020F0502020204030204" pitchFamily="34" charset="0"/>
            </a:endParaRP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Check whether students recognise that C1 and C12 are the only two blocks that are similar. However, the bases of the blocks in the first and last columns are similar (10 cm by 10 cm and 30 cm by 30 cm) as they are an enlargement scale factor 3.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43303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800" dirty="0">
                <a:effectLst/>
                <a:latin typeface="Arial" panose="020B0604020202020204" pitchFamily="34" charset="0"/>
                <a:ea typeface="Calibri" panose="020F0502020204030204" pitchFamily="34" charset="0"/>
              </a:rPr>
              <a:t>Using examples from the table, remind students that:</a:t>
            </a:r>
            <a:endParaRPr lang="en-SG"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if one length of a rectangle is multiplied by 3, the area is multiplied by 3; the resulting shape is not similar, and</a:t>
            </a:r>
            <a:endParaRPr lang="en-SG" sz="1800" dirty="0">
              <a:effectLst/>
              <a:latin typeface="Arial" panose="020B060402020202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if two lengths of a rectangle are multiplied by 3, the area is multiplied by 9; the resulting shape is similar.</a:t>
            </a:r>
            <a:endParaRPr lang="en-SG" sz="1800" dirty="0">
              <a:effectLst/>
              <a:latin typeface="Arial" panose="020B0604020202020204" pitchFamily="34" charset="0"/>
              <a:ea typeface="Calibri" panose="020F0502020204030204" pitchFamily="34" charset="0"/>
            </a:endParaRPr>
          </a:p>
          <a:p>
            <a:pPr>
              <a:spcAft>
                <a:spcPts val="600"/>
              </a:spcAft>
            </a:pPr>
            <a:r>
              <a:rPr lang="en-US" sz="1800" dirty="0">
                <a:effectLst/>
                <a:latin typeface="Arial" panose="020B0604020202020204" pitchFamily="34" charset="0"/>
                <a:ea typeface="Calibri" panose="020F0502020204030204" pitchFamily="34" charset="0"/>
              </a:rPr>
              <a:t>Ask students what would happen to the area if the lengths were multiplied by 5, rather than 3. </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Ask students to describe what happens to the area when both lengths are multiplied by</a:t>
            </a:r>
            <a:r>
              <a:rPr lang="en-GB" sz="1800" i="1" dirty="0">
                <a:effectLst/>
                <a:latin typeface="Arial" panose="020B0604020202020204" pitchFamily="34" charset="0"/>
                <a:ea typeface="Calibri" panose="020F0502020204030204" pitchFamily="34" charset="0"/>
              </a:rPr>
              <a:t> </a:t>
            </a:r>
            <a:r>
              <a:rPr lang="en-GB" sz="1800" i="1" dirty="0">
                <a:effectLst/>
                <a:latin typeface="Times New Roman" panose="02020603050405020304" pitchFamily="18" charset="0"/>
                <a:ea typeface="Calibri" panose="020F0502020204030204" pitchFamily="34" charset="0"/>
                <a:cs typeface="Arial" panose="020B0604020202020204" pitchFamily="34" charset="0"/>
              </a:rPr>
              <a:t>k</a:t>
            </a:r>
            <a:r>
              <a:rPr lang="en-GB" sz="1800" dirty="0">
                <a:effectLst/>
                <a:latin typeface="Arial" panose="020B0604020202020204" pitchFamily="34" charset="0"/>
                <a:ea typeface="Calibri" panose="020F0502020204030204" pitchFamily="34" charset="0"/>
              </a:rPr>
              <a:t>. You may need to remind them about the cases explored:</a:t>
            </a:r>
            <a:endParaRPr lang="en-SG" sz="1800" dirty="0">
              <a:effectLst/>
              <a:latin typeface="Arial" panose="020B0604020202020204" pitchFamily="34" charset="0"/>
              <a:ea typeface="Calibri" panose="020F0502020204030204" pitchFamily="34" charset="0"/>
            </a:endParaRPr>
          </a:p>
          <a:p>
            <a:pPr marL="342900" lvl="0" indent="-342900">
              <a:buClr>
                <a:srgbClr val="BE0064"/>
              </a:buClr>
              <a:buFont typeface="Symbol" panose="05050102010706020507" pitchFamily="18" charset="2"/>
              <a:buChar char=""/>
            </a:pPr>
            <a:r>
              <a:rPr lang="en-GB" sz="1800" dirty="0">
                <a:noFill/>
                <a:effectLst/>
                <a:latin typeface="Arial" panose="020B0604020202020204" pitchFamily="34" charset="0"/>
                <a:ea typeface="Calibri" panose="020F0502020204030204" pitchFamily="34" charset="0"/>
              </a:rPr>
              <a:t>when both lengths are multiplied by 2, the area is multiplied by 4 (slide 9),</a:t>
            </a:r>
            <a:endParaRPr lang="en-SG" sz="1800" dirty="0">
              <a:noFill/>
              <a:effectLst/>
              <a:latin typeface="Arial" panose="020B0604020202020204" pitchFamily="34" charset="0"/>
              <a:ea typeface="Calibri" panose="020F0502020204030204" pitchFamily="34" charset="0"/>
            </a:endParaRPr>
          </a:p>
          <a:p>
            <a:pPr marL="342900" lvl="0" indent="-342900">
              <a:buClr>
                <a:srgbClr val="BE0064"/>
              </a:buClr>
              <a:buFont typeface="Symbol" panose="05050102010706020507" pitchFamily="18" charset="2"/>
              <a:buChar char=""/>
            </a:pPr>
            <a:r>
              <a:rPr lang="en-GB" sz="1800" dirty="0">
                <a:noFill/>
                <a:effectLst/>
                <a:latin typeface="Arial" panose="020B0604020202020204" pitchFamily="34" charset="0"/>
                <a:ea typeface="Calibri" panose="020F0502020204030204" pitchFamily="34" charset="0"/>
              </a:rPr>
              <a:t>when both lengths are multiplied by 3, the area is multiplied by 9 (slide 18),</a:t>
            </a:r>
            <a:endParaRPr lang="en-SG" sz="1800" dirty="0">
              <a:noFill/>
              <a:effectLst/>
              <a:latin typeface="Arial" panose="020B0604020202020204" pitchFamily="34" charset="0"/>
              <a:ea typeface="Calibri" panose="020F0502020204030204" pitchFamily="34" charset="0"/>
            </a:endParaRPr>
          </a:p>
          <a:p>
            <a:pPr marL="342900" lvl="0" indent="-342900">
              <a:spcAft>
                <a:spcPts val="600"/>
              </a:spcAft>
              <a:buClr>
                <a:srgbClr val="BE0064"/>
              </a:buClr>
              <a:buFont typeface="Symbol" panose="05050102010706020507" pitchFamily="18" charset="2"/>
              <a:buChar char=""/>
            </a:pPr>
            <a:r>
              <a:rPr lang="en-GB" sz="1800" dirty="0">
                <a:noFill/>
                <a:effectLst/>
                <a:latin typeface="Arial" panose="020B0604020202020204" pitchFamily="34" charset="0"/>
                <a:ea typeface="Calibri" panose="020F0502020204030204" pitchFamily="34" charset="0"/>
              </a:rPr>
              <a:t>when both lengths are multiplied by 5, the area is multiplied by 25 (slide 21).</a:t>
            </a:r>
          </a:p>
          <a:p>
            <a:pPr marL="342900" lvl="0" indent="-342900">
              <a:spcAft>
                <a:spcPts val="600"/>
              </a:spcAft>
              <a:buClr>
                <a:srgbClr val="BE0064"/>
              </a:buClr>
              <a:buFont typeface="Symbol" panose="05050102010706020507" pitchFamily="18" charset="2"/>
              <a:buChar char=""/>
            </a:pPr>
            <a:endParaRPr lang="en-SG" sz="1800" dirty="0">
              <a:noFill/>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Check that students recognise that 4, 9 and 25 are square numbers</a:t>
            </a:r>
            <a:endParaRPr lang="en-US" i="1"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Remind students about the relationship between the volumes of the blocks when one length, two lengths and all three lengths are doubled.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a:t>
            </a:r>
            <a:r>
              <a:rPr lang="en-US" baseline="0" dirty="0"/>
              <a:t> the effect on the volume of a cuboid when one, </a:t>
            </a:r>
            <a:r>
              <a:rPr lang="en-US" sz="1200" kern="1200" dirty="0">
                <a:solidFill>
                  <a:schemeClr val="tx1"/>
                </a:solidFill>
                <a:effectLst/>
                <a:latin typeface="+mn-lt"/>
                <a:ea typeface="+mn-ea"/>
                <a:cs typeface="+mn-cs"/>
              </a:rPr>
              <a:t>two and all three lengths are multiplied by </a:t>
            </a:r>
            <a:r>
              <a:rPr lang="en-US" sz="1200" i="1" kern="1200" dirty="0">
                <a:solidFill>
                  <a:schemeClr val="tx1"/>
                </a:solidFill>
                <a:effectLst/>
                <a:latin typeface="+mn-lt"/>
                <a:ea typeface="+mn-ea"/>
                <a:cs typeface="+mn-cs"/>
              </a:rPr>
              <a:t>k.</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146271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Ask students to work out the area of the regular pentagon with side 10 cm, using what they know about the area of the similar regular pentagon with side 5 cm. (Area = 43 × 2</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 43 × 4 = 172 cm</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3930758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Ask students to work out the volume of the second triangular prism using what they know about the first one. (Volume = 120 × 3</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 120 × 27 = 3240 cm</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270148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Check that students recognise that the two leaves are similar and ask them to identify the scale factor of enlargement. Once it is established that the first leaf has been enlarged by a scale factor of 2, ask students to determine the area of the second leaf. (Area = 9 × 2</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 9 × 4 = 36 cm</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Now use the volume example to highlight that you can look at the relationship in both directions, i.e. where the shape has been made smaller rather than bigger. Discuss different ways of working out the volume. For example, do students consider a scale factor of one third and multiply by 1/27, or do they prefer to think of it as dividing by 27 to get a volume of 4 cm</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930758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spcAft>
                    <a:spcPts val="600"/>
                  </a:spcAft>
                </a:pPr>
                <a:r>
                  <a:rPr lang="en-GB" sz="1200" kern="1200" dirty="0">
                    <a:solidFill>
                      <a:schemeClr val="tx1"/>
                    </a:solidFill>
                    <a:effectLst/>
                    <a:latin typeface="+mn-lt"/>
                    <a:ea typeface="+mn-ea"/>
                    <a:cs typeface="+mn-cs"/>
                  </a:rPr>
                  <a:t>Check that students have correctly identified the length scale factor of 2. They should be able to use the volume scale</a:t>
                </a:r>
                <a:r>
                  <a:rPr lang="en-GB" sz="1200" kern="1200" baseline="0" dirty="0">
                    <a:solidFill>
                      <a:schemeClr val="tx1"/>
                    </a:solidFill>
                    <a:effectLst/>
                    <a:latin typeface="+mn-lt"/>
                    <a:ea typeface="+mn-ea"/>
                    <a:cs typeface="+mn-cs"/>
                  </a:rPr>
                  <a:t> factor (2</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 8) to determine the volume of solid B.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kern="1200" baseline="0" dirty="0">
                    <a:solidFill>
                      <a:schemeClr val="tx1"/>
                    </a:solidFill>
                    <a:effectLst/>
                    <a:latin typeface="+mn-lt"/>
                    <a:ea typeface="+mn-ea"/>
                    <a:cs typeface="+mn-cs"/>
                  </a:rPr>
                  <a:t>When finding the surface area of solid A, they should recognise that the surface area is the sum of the areas of the sides and so the area scale factor (2</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 4) applies. T</a:t>
                </a:r>
                <a:r>
                  <a:rPr lang="en-GB" sz="1800" dirty="0">
                    <a:effectLst/>
                    <a:latin typeface="Arial" panose="020B0604020202020204" pitchFamily="34" charset="0"/>
                    <a:ea typeface="Calibri" panose="020F0502020204030204" pitchFamily="34" charset="0"/>
                  </a:rPr>
                  <a:t>hey should realise that A is smaller than B and so they need to divide by 4 or multiply by </a:t>
                </a:r>
                <a14:m>
                  <m:oMath xmlns:m="http://schemas.openxmlformats.org/officeDocument/2006/math">
                    <m:f>
                      <m:fPr>
                        <m:ctrlPr>
                          <a:rPr lang="en-SG" sz="2800" i="1">
                            <a:effectLst/>
                            <a:latin typeface="Cambria Math" panose="02040503050406030204" pitchFamily="18"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1</m:t>
                        </m:r>
                      </m:num>
                      <m:den>
                        <m:r>
                          <a:rPr lang="en-GB" sz="1800" i="1">
                            <a:effectLst/>
                            <a:latin typeface="Cambria Math" panose="02040503050406030204" pitchFamily="18" charset="0"/>
                            <a:ea typeface="Calibri" panose="020F0502020204030204" pitchFamily="34" charset="0"/>
                            <a:cs typeface="Arial" panose="020B0604020202020204" pitchFamily="34" charset="0"/>
                          </a:rPr>
                          <m:t>4</m:t>
                        </m:r>
                      </m:den>
                    </m:f>
                    <m:r>
                      <a:rPr lang="en-SG" sz="1800" b="0" i="1" smtClean="0">
                        <a:effectLst/>
                        <a:latin typeface="Cambria Math" panose="02040503050406030204" pitchFamily="18" charset="0"/>
                        <a:ea typeface="Calibri" panose="020F0502020204030204" pitchFamily="34" charset="0"/>
                        <a:cs typeface="Arial" panose="020B0604020202020204" pitchFamily="34" charset="0"/>
                      </a:rPr>
                      <m:t>.</m:t>
                    </m:r>
                  </m:oMath>
                </a14:m>
                <a:endParaRPr lang="en-GB" sz="1800" dirty="0">
                  <a:effectLst/>
                  <a:latin typeface="Arial" panose="020B0604020202020204" pitchFamily="34" charset="0"/>
                  <a:ea typeface="Calibri" panose="020F0502020204030204" pitchFamily="34" charset="0"/>
                </a:endParaRPr>
              </a:p>
              <a:p>
                <a:pPr>
                  <a:spcAft>
                    <a:spcPts val="600"/>
                  </a:spcAft>
                </a:pPr>
                <a:endParaRPr lang="en-GB" sz="1800" b="1" dirty="0">
                  <a:effectLst/>
                  <a:latin typeface="Arial" panose="020B0604020202020204" pitchFamily="34" charset="0"/>
                  <a:ea typeface="Calibri" panose="020F0502020204030204" pitchFamily="34" charset="0"/>
                </a:endParaRPr>
              </a:p>
              <a:p>
                <a:endParaRPr lang="en-US" dirty="0"/>
              </a:p>
            </p:txBody>
          </p:sp>
        </mc:Choice>
        <mc:Fallback xmlns="">
          <p:sp>
            <p:nvSpPr>
              <p:cNvPr id="3" name="Notes Placeholder 2"/>
              <p:cNvSpPr>
                <a:spLocks noGrp="1"/>
              </p:cNvSpPr>
              <p:nvPr>
                <p:ph type="body" idx="1"/>
              </p:nvPr>
            </p:nvSpPr>
            <p:spPr/>
            <p:txBody>
              <a:bodyPr/>
              <a:lstStyle/>
              <a:p>
                <a:pPr>
                  <a:spcAft>
                    <a:spcPts val="600"/>
                  </a:spcAft>
                </a:pPr>
                <a:r>
                  <a:rPr lang="en-GB" sz="1200" kern="1200" dirty="0">
                    <a:solidFill>
                      <a:schemeClr val="tx1"/>
                    </a:solidFill>
                    <a:effectLst/>
                    <a:latin typeface="+mn-lt"/>
                    <a:ea typeface="+mn-ea"/>
                    <a:cs typeface="+mn-cs"/>
                  </a:rPr>
                  <a:t>Check that students have correctly identified the length scale factor of 2. They should be able to use the volume scale</a:t>
                </a:r>
                <a:r>
                  <a:rPr lang="en-GB" sz="1200" kern="1200" baseline="0" dirty="0">
                    <a:solidFill>
                      <a:schemeClr val="tx1"/>
                    </a:solidFill>
                    <a:effectLst/>
                    <a:latin typeface="+mn-lt"/>
                    <a:ea typeface="+mn-ea"/>
                    <a:cs typeface="+mn-cs"/>
                  </a:rPr>
                  <a:t> factor (2</a:t>
                </a:r>
                <a:r>
                  <a:rPr lang="en-GB" sz="1200" kern="1200" baseline="300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 8) to determine the volume of solid B.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kern="1200" baseline="0" dirty="0">
                    <a:solidFill>
                      <a:schemeClr val="tx1"/>
                    </a:solidFill>
                    <a:effectLst/>
                    <a:latin typeface="+mn-lt"/>
                    <a:ea typeface="+mn-ea"/>
                    <a:cs typeface="+mn-cs"/>
                  </a:rPr>
                  <a:t>When finding the surface area of solid A, they should recognise that the surface area is the sum of the areas of the sides and so the area scale factor (2</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 4) applies. T</a:t>
                </a:r>
                <a:r>
                  <a:rPr lang="en-GB" sz="1800" dirty="0">
                    <a:effectLst/>
                    <a:latin typeface="Arial" panose="020B0604020202020204" pitchFamily="34" charset="0"/>
                    <a:ea typeface="Calibri" panose="020F0502020204030204" pitchFamily="34" charset="0"/>
                  </a:rPr>
                  <a:t>hey should realise that A is smaller than B and so they need to divide by 4 or multiply by </a:t>
                </a:r>
                <a:r>
                  <a:rPr lang="en-GB" sz="1800" i="0">
                    <a:effectLst/>
                    <a:latin typeface="Cambria Math" panose="02040503050406030204" pitchFamily="18" charset="0"/>
                    <a:ea typeface="Calibri" panose="020F0502020204030204" pitchFamily="34" charset="0"/>
                    <a:cs typeface="Arial" panose="020B0604020202020204" pitchFamily="34" charset="0"/>
                  </a:rPr>
                  <a:t>1</a:t>
                </a:r>
                <a:r>
                  <a:rPr lang="en-SG" sz="2800" i="0">
                    <a:effectLst/>
                    <a:latin typeface="Cambria Math" panose="02040503050406030204" pitchFamily="18" charset="0"/>
                    <a:ea typeface="Calibri" panose="020F0502020204030204" pitchFamily="34" charset="0"/>
                    <a:cs typeface="Arial" panose="020B0604020202020204" pitchFamily="34" charset="0"/>
                  </a:rPr>
                  <a:t>/</a:t>
                </a:r>
                <a:r>
                  <a:rPr lang="en-GB" sz="1800" i="0">
                    <a:effectLst/>
                    <a:latin typeface="Cambria Math" panose="02040503050406030204" pitchFamily="18" charset="0"/>
                    <a:ea typeface="Calibri" panose="020F0502020204030204" pitchFamily="34" charset="0"/>
                    <a:cs typeface="Arial" panose="020B0604020202020204" pitchFamily="34" charset="0"/>
                  </a:rPr>
                  <a:t>4</a:t>
                </a:r>
                <a:r>
                  <a:rPr lang="en-SG" sz="1800" b="0" i="0">
                    <a:effectLst/>
                    <a:latin typeface="Cambria Math" panose="02040503050406030204" pitchFamily="18"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endParaRPr>
              </a:p>
              <a:p>
                <a:pPr>
                  <a:spcAft>
                    <a:spcPts val="600"/>
                  </a:spcAft>
                </a:pPr>
                <a:endParaRPr lang="en-GB" sz="1800" b="1" dirty="0">
                  <a:effectLst/>
                  <a:latin typeface="Arial" panose="020B0604020202020204" pitchFamily="34" charset="0"/>
                  <a:ea typeface="Calibri" panose="020F0502020204030204" pitchFamily="34" charset="0"/>
                </a:endParaRPr>
              </a:p>
              <a:p>
                <a:endParaRPr lang="en-US" dirty="0"/>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256061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effectLst/>
                <a:latin typeface="+mn-lt"/>
                <a:ea typeface="Calibri" panose="020F0502020204030204" pitchFamily="34" charset="0"/>
              </a:rPr>
              <a:t>Ask students to think about the 20 cm by 10 cm by 18 cm block in terms of </a:t>
            </a:r>
            <a:r>
              <a:rPr lang="en-GB" sz="1200" i="1" dirty="0">
                <a:effectLst/>
                <a:latin typeface="+mn-lt"/>
                <a:ea typeface="Calibri" panose="020F0502020204030204" pitchFamily="34" charset="0"/>
              </a:rPr>
              <a:t>area</a:t>
            </a:r>
            <a:r>
              <a:rPr lang="en-GB" sz="1200" dirty="0">
                <a:effectLst/>
                <a:latin typeface="+mn-lt"/>
                <a:ea typeface="Calibri" panose="020F0502020204030204" pitchFamily="34" charset="0"/>
              </a:rPr>
              <a:t> and write, on their mini whiteboards, everything that they know about the surface area for this block. Give students a couple of minutes to think individually and then share their thinking with a partner. </a:t>
            </a:r>
          </a:p>
          <a:p>
            <a:pPr>
              <a:spcAft>
                <a:spcPts val="600"/>
              </a:spcAft>
            </a:pPr>
            <a:endParaRPr lang="en-SG" sz="1200" dirty="0">
              <a:effectLst/>
              <a:latin typeface="+mn-lt"/>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As students work, circulate and observe what they are writing on their whiteboards. If it is clear that many of them are struggling to get started, spend some time revising and reviewing areas of surfaces of 3-dimensional shapes. </a:t>
            </a:r>
            <a:r>
              <a:rPr lang="en-US" sz="1800" dirty="0">
                <a:effectLst/>
                <a:latin typeface="Arial" panose="020B0604020202020204" pitchFamily="34" charset="0"/>
                <a:ea typeface="Calibri" panose="020F0502020204030204" pitchFamily="34" charset="0"/>
              </a:rPr>
              <a:t>Students should be able to identify that the six faces of the block consist of three pairs of different-sized rectangles.</a:t>
            </a:r>
            <a:endParaRPr lang="en-SG"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141584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effectLst/>
                <a:latin typeface="+mn-lt"/>
                <a:ea typeface="Calibri" panose="020F0502020204030204" pitchFamily="34" charset="0"/>
              </a:rPr>
              <a:t>Ask a couple of students to share their thinking. You may want to call on students that you identified while they were working. </a:t>
            </a:r>
          </a:p>
          <a:p>
            <a:pPr>
              <a:spcAft>
                <a:spcPts val="600"/>
              </a:spcAft>
            </a:pPr>
            <a:endParaRPr lang="en-SG"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If students are able to work out the areas as 200 cm</a:t>
            </a:r>
            <a:r>
              <a:rPr lang="en-US" sz="1200" baseline="30000" dirty="0">
                <a:effectLst/>
                <a:latin typeface="+mn-lt"/>
                <a:ea typeface="Calibri" panose="020F0502020204030204" pitchFamily="34" charset="0"/>
              </a:rPr>
              <a:t>2</a:t>
            </a:r>
            <a:r>
              <a:rPr lang="en-US" sz="1200" dirty="0">
                <a:effectLst/>
                <a:latin typeface="+mn-lt"/>
                <a:ea typeface="Calibri" panose="020F0502020204030204" pitchFamily="34" charset="0"/>
              </a:rPr>
              <a:t>, 360 cm</a:t>
            </a:r>
            <a:r>
              <a:rPr lang="en-US" sz="1200" baseline="30000" dirty="0">
                <a:effectLst/>
                <a:latin typeface="+mn-lt"/>
                <a:ea typeface="Calibri" panose="020F0502020204030204" pitchFamily="34" charset="0"/>
              </a:rPr>
              <a:t>2</a:t>
            </a:r>
            <a:r>
              <a:rPr lang="en-US" sz="1200" dirty="0">
                <a:effectLst/>
                <a:latin typeface="+mn-lt"/>
                <a:ea typeface="Calibri" panose="020F0502020204030204" pitchFamily="34" charset="0"/>
              </a:rPr>
              <a:t> and 180 cm</a:t>
            </a:r>
            <a:r>
              <a:rPr lang="en-US" sz="1200" baseline="30000" dirty="0">
                <a:effectLst/>
                <a:latin typeface="+mn-lt"/>
                <a:ea typeface="Calibri" panose="020F0502020204030204" pitchFamily="34" charset="0"/>
              </a:rPr>
              <a:t>2</a:t>
            </a:r>
            <a:r>
              <a:rPr lang="en-US" sz="1200" dirty="0">
                <a:effectLst/>
                <a:latin typeface="+mn-lt"/>
                <a:ea typeface="Calibri" panose="020F0502020204030204" pitchFamily="34" charset="0"/>
              </a:rPr>
              <a:t>, check whether they can explain </a:t>
            </a:r>
            <a:r>
              <a:rPr lang="en-US" sz="1200" i="1" dirty="0">
                <a:effectLst/>
                <a:latin typeface="+mn-lt"/>
                <a:ea typeface="Calibri" panose="020F0502020204030204" pitchFamily="34" charset="0"/>
              </a:rPr>
              <a:t>why</a:t>
            </a:r>
            <a:r>
              <a:rPr lang="en-US" sz="1200" dirty="0">
                <a:effectLst/>
                <a:latin typeface="+mn-lt"/>
                <a:ea typeface="Calibri" panose="020F0502020204030204" pitchFamily="34" charset="0"/>
              </a:rPr>
              <a:t> you multiply 20 cm by 10 cm, 20 cm by 18 cm and 10 cm by 18 cm. Use the animations on the slide to help to develop an understanding of why the sides are multiplied to give the area. </a:t>
            </a:r>
            <a:endParaRPr lang="en-SG" sz="1200" dirty="0">
              <a:effectLst/>
              <a:latin typeface="+mn-lt"/>
              <a:ea typeface="Calibri" panose="020F050202020403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that a</a:t>
            </a:r>
            <a:r>
              <a:rPr lang="en-GB" sz="1200" kern="1200" baseline="0" dirty="0">
                <a:solidFill>
                  <a:schemeClr val="tx1"/>
                </a:solidFill>
                <a:effectLst/>
                <a:latin typeface="+mn-lt"/>
                <a:ea typeface="+mn-ea"/>
                <a:cs typeface="+mn-cs"/>
              </a:rPr>
              <a:t> manufacturer of soft play equipment makes blocks of different sizes. The smallest side a block can have is 10 cm and the biggest side is 60 cm.</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84146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students that a</a:t>
            </a:r>
            <a:r>
              <a:rPr lang="en-GB" sz="1200" kern="1200" baseline="0" dirty="0">
                <a:solidFill>
                  <a:schemeClr val="tx1"/>
                </a:solidFill>
                <a:effectLst/>
                <a:latin typeface="+mn-lt"/>
                <a:ea typeface="+mn-ea"/>
                <a:cs typeface="+mn-cs"/>
              </a:rPr>
              <a:t> piece of non-slip fabric with a logo on goes on the base of each block. </a:t>
            </a:r>
          </a:p>
          <a:p>
            <a:endParaRPr lang="en-GB" sz="1200" kern="1200" baseline="0" dirty="0">
              <a:solidFill>
                <a:schemeClr val="tx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accent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90697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Introduce the</a:t>
            </a:r>
            <a:r>
              <a:rPr lang="en-GB" sz="1200" kern="1200" dirty="0">
                <a:solidFill>
                  <a:schemeClr val="tx1"/>
                </a:solidFill>
                <a:effectLst/>
                <a:latin typeface="+mn-lt"/>
                <a:ea typeface="+mn-ea"/>
                <a:cs typeface="+mn-cs"/>
              </a:rPr>
              <a:t> smallest block that the manufacturer currently produces. The</a:t>
            </a:r>
            <a:r>
              <a:rPr lang="en-GB" sz="1200" kern="1200" baseline="0" dirty="0">
                <a:solidFill>
                  <a:schemeClr val="tx1"/>
                </a:solidFill>
                <a:effectLst/>
                <a:latin typeface="+mn-lt"/>
                <a:ea typeface="+mn-ea"/>
                <a:cs typeface="+mn-cs"/>
              </a:rPr>
              <a:t> block </a:t>
            </a:r>
            <a:r>
              <a:rPr lang="en-GB" sz="1200" kern="1200" dirty="0">
                <a:solidFill>
                  <a:schemeClr val="tx1"/>
                </a:solidFill>
                <a:effectLst/>
                <a:latin typeface="+mn-lt"/>
                <a:ea typeface="+mn-ea"/>
                <a:cs typeface="+mn-cs"/>
              </a:rPr>
              <a:t>measures 10 cm by 10 cm by 18 cm and requires a 10 cm by 10 cm piece of non slip-fabric for the base. Check</a:t>
            </a:r>
            <a:r>
              <a:rPr lang="en-GB" sz="1200" kern="1200" baseline="0" dirty="0">
                <a:solidFill>
                  <a:schemeClr val="tx1"/>
                </a:solidFill>
                <a:effectLst/>
                <a:latin typeface="+mn-lt"/>
                <a:ea typeface="+mn-ea"/>
                <a:cs typeface="+mn-cs"/>
              </a:rPr>
              <a:t> that students recognise that the area of the fabric on the base is 100 cm</a:t>
            </a:r>
            <a:r>
              <a:rPr lang="en-GB" sz="1200" kern="1200" baseline="30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Explain to students that two employees, Charlie and Dee, are discussing the area of non-slip fabric needed for different sized blocks and suggesting what will happen to the area when you double one or both of the sides. Ask students to discuss in pairs which employee, Charlie or Dee, is correct. Avoid telling students who is correct, as this will be discussed on the next slide.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18636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After a couple of minutes, display the three base sizes in question. Ask for a show of hands from students who think that the 20 cm by 20 cm base has double the area of the 10 cm by 10 cm base, and then from those that think the 20 cm by 10 cm base has double the area. If there is disagreement, ask a couple of pairs of students with opposing views</a:t>
            </a:r>
            <a:r>
              <a:rPr lang="en-GB" b="0" dirty="0">
                <a:effectLst/>
              </a:rPr>
              <a:t> </a:t>
            </a:r>
            <a:r>
              <a:rPr lang="en-GB" sz="1200" b="0" kern="1200" dirty="0">
                <a:solidFill>
                  <a:schemeClr val="tx1"/>
                </a:solidFill>
                <a:effectLst/>
                <a:latin typeface="+mn-lt"/>
                <a:ea typeface="+mn-ea"/>
                <a:cs typeface="+mn-cs"/>
              </a:rPr>
              <a:t>to explain their thinking. If there is agreement, ask a couple of different pairs of students to share their reasoning.</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it has been established that the area of the 20 cm by 10 cm base is twice the area of the 10 cm by 10 cm base, establish how many times bigger the area of the 20 cm by 20 cm base is than the 10 cm by 10 cm base.</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i="1" kern="1200" baseline="0" dirty="0">
              <a:solidFill>
                <a:schemeClr val="tx1"/>
              </a:solidFill>
              <a:effectLst/>
              <a:latin typeface="+mn-lt"/>
              <a:ea typeface="+mn-ea"/>
              <a:cs typeface="+mn-cs"/>
            </a:endParaRPr>
          </a:p>
          <a:p>
            <a:endParaRPr lang="en-GB" sz="1200" i="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18636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4/11/2023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4/11/2023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4/11/2023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4/11/2023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4/11/2023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4/11/2023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4/11/2023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4/11/2023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4/11/2023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4/11/2023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4/11/2023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4/11/2023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4/11/2023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4/11/2023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4/11/2023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4/11/2023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4/11/2023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4/11/2023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4/11/2023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4/11/2023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4/11/2023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4/11/2023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4/11/2023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4/11/2023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0.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dirty="0">
                <a:solidFill>
                  <a:schemeClr val="bg1"/>
                </a:solidFill>
                <a:latin typeface="Arial"/>
                <a:cs typeface="Arial"/>
              </a:rPr>
              <a:t>Lesson 12: </a:t>
            </a:r>
            <a:br>
              <a:rPr lang="en-US" sz="4000" b="1" dirty="0">
                <a:latin typeface="Arial" panose="020B0604020202020204" pitchFamily="34" charset="0"/>
                <a:cs typeface="Arial" panose="020B0604020202020204" pitchFamily="34" charset="0"/>
              </a:rPr>
            </a:br>
            <a:r>
              <a:rPr lang="en-US" sz="4000" b="1" dirty="0">
                <a:solidFill>
                  <a:schemeClr val="bg1"/>
                </a:solidFill>
                <a:latin typeface="Arial"/>
                <a:cs typeface="Arial"/>
              </a:rPr>
              <a:t>Area and volume</a:t>
            </a:r>
            <a:endParaRPr lang="en-GB" sz="4000" dirty="0">
              <a:solidFill>
                <a:schemeClr val="bg1"/>
              </a:solidFill>
              <a:latin typeface="Arial"/>
              <a:cs typeface="Arial"/>
            </a:endParaRPr>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113334"/>
            <a:ext cx="9144000" cy="2808000"/>
          </a:xfrm>
          <a:ln w="38100">
            <a:solidFill>
              <a:srgbClr val="BE0064"/>
            </a:solidFill>
          </a:ln>
        </p:spPr>
        <p:txBody>
          <a:bodyPr>
            <a:normAutofit fontScale="25000" lnSpcReduction="20000"/>
          </a:body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the area and volume of shapes are affected by scaling the sides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and apply conservation of area and volume</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relationships between similar figures to determine areas and volumes </a:t>
            </a:r>
          </a:p>
          <a:p>
            <a:pPr marL="231775" indent="-231775" algn="l">
              <a:lnSpc>
                <a:spcPct val="100000"/>
              </a:lnSpc>
              <a:spcBef>
                <a:spcPts val="600"/>
              </a:spcBef>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pic>
        <p:nvPicPr>
          <p:cNvPr id="6" name="Picture 5">
            <a:extLst>
              <a:ext uri="{FF2B5EF4-FFF2-40B4-BE49-F238E27FC236}">
                <a16:creationId xmlns:a16="http://schemas.microsoft.com/office/drawing/2014/main" id="{4B142284-8D72-8082-61B8-024F83F2BAF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1785" y="145156"/>
            <a:ext cx="1408430" cy="719455"/>
          </a:xfrm>
          <a:prstGeom prst="rect">
            <a:avLst/>
          </a:prstGeom>
          <a:noFill/>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C183D7F6-B498-43B3-948B-1728B52AA6E4}">
                <adec:decorative xmlns:adec="http://schemas.microsoft.com/office/drawing/2017/decorative" val="1"/>
              </a:ext>
            </a:extLst>
          </p:cNvPr>
          <p:cNvCxnSpPr/>
          <p:nvPr/>
        </p:nvCxnSpPr>
        <p:spPr>
          <a:xfrm>
            <a:off x="3477634" y="1495244"/>
            <a:ext cx="0" cy="215999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7D060940-3C76-4E13-8D73-6E10CFED81C4}"/>
              </a:ext>
            </a:extLst>
          </p:cNvPr>
          <p:cNvSpPr/>
          <p:nvPr/>
        </p:nvSpPr>
        <p:spPr>
          <a:xfrm>
            <a:off x="3339935" y="2294432"/>
            <a:ext cx="876300" cy="46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C183D7F6-B498-43B3-948B-1728B52AA6E4}">
                <adec:decorative xmlns:adec="http://schemas.microsoft.com/office/drawing/2017/decorative" val="1"/>
              </a:ext>
            </a:extLst>
          </p:cNvPr>
          <p:cNvCxnSpPr/>
          <p:nvPr/>
        </p:nvCxnSpPr>
        <p:spPr>
          <a:xfrm>
            <a:off x="11576404" y="1645704"/>
            <a:ext cx="0" cy="432000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2CB24970-3BB0-4033-BBBD-ED2B2A56FBD7}"/>
              </a:ext>
              <a:ext uri="{C183D7F6-B498-43B3-948B-1728B52AA6E4}">
                <adec:decorative xmlns:adec="http://schemas.microsoft.com/office/drawing/2017/decorative" val="1"/>
              </a:ext>
            </a:extLst>
          </p:cNvPr>
          <p:cNvSpPr/>
          <p:nvPr/>
        </p:nvSpPr>
        <p:spPr>
          <a:xfrm>
            <a:off x="11324196" y="3363199"/>
            <a:ext cx="876300" cy="42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C183D7F6-B498-43B3-948B-1728B52AA6E4}">
                <adec:decorative xmlns:adec="http://schemas.microsoft.com/office/drawing/2017/decorative" val="1"/>
              </a:ext>
            </a:extLst>
          </p:cNvPr>
          <p:cNvCxnSpPr/>
          <p:nvPr/>
        </p:nvCxnSpPr>
        <p:spPr>
          <a:xfrm>
            <a:off x="6754859" y="1335088"/>
            <a:ext cx="4536000"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6FE7A13F-28F2-4F8C-A556-2C9F1148946B}"/>
              </a:ext>
              <a:ext uri="{C183D7F6-B498-43B3-948B-1728B52AA6E4}">
                <adec:decorative xmlns:adec="http://schemas.microsoft.com/office/drawing/2017/decorative" val="1"/>
              </a:ext>
            </a:extLst>
          </p:cNvPr>
          <p:cNvSpPr/>
          <p:nvPr/>
        </p:nvSpPr>
        <p:spPr>
          <a:xfrm>
            <a:off x="8709416" y="1239141"/>
            <a:ext cx="876300" cy="278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C183D7F6-B498-43B3-948B-1728B52AA6E4}">
                <adec:decorative xmlns:adec="http://schemas.microsoft.com/office/drawing/2017/decorative" val="1"/>
              </a:ext>
            </a:extLst>
          </p:cNvPr>
          <p:cNvCxnSpPr>
            <a:cxnSpLocks/>
          </p:cNvCxnSpPr>
          <p:nvPr/>
        </p:nvCxnSpPr>
        <p:spPr>
          <a:xfrm>
            <a:off x="5727412" y="4101740"/>
            <a:ext cx="0" cy="215999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A08C885D-B94C-4D0D-BB7B-3EAE1BDB3CAB}"/>
              </a:ext>
            </a:extLst>
          </p:cNvPr>
          <p:cNvSpPr/>
          <p:nvPr/>
        </p:nvSpPr>
        <p:spPr>
          <a:xfrm>
            <a:off x="5610148" y="4900120"/>
            <a:ext cx="876300" cy="46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C183D7F6-B498-43B3-948B-1728B52AA6E4}">
                <adec:decorative xmlns:adec="http://schemas.microsoft.com/office/drawing/2017/decorative" val="1"/>
              </a:ext>
            </a:extLst>
          </p:cNvPr>
          <p:cNvCxnSpPr/>
          <p:nvPr/>
        </p:nvCxnSpPr>
        <p:spPr>
          <a:xfrm>
            <a:off x="1058651" y="3943524"/>
            <a:ext cx="4572000"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87F2E76-4ACD-4585-8CAB-BE2150ACF541}"/>
              </a:ext>
            </a:extLst>
          </p:cNvPr>
          <p:cNvSpPr/>
          <p:nvPr/>
        </p:nvSpPr>
        <p:spPr>
          <a:xfrm>
            <a:off x="2995613" y="3783865"/>
            <a:ext cx="876300" cy="278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C183D7F6-B498-43B3-948B-1728B52AA6E4}">
                <adec:decorative xmlns:adec="http://schemas.microsoft.com/office/drawing/2017/decorative" val="1"/>
              </a:ext>
            </a:extLst>
          </p:cNvPr>
          <p:cNvCxnSpPr/>
          <p:nvPr/>
        </p:nvCxnSpPr>
        <p:spPr>
          <a:xfrm>
            <a:off x="1040945" y="1260052"/>
            <a:ext cx="2267984" cy="0"/>
          </a:xfrm>
          <a:prstGeom prst="line">
            <a:avLst/>
          </a:prstGeom>
          <a:ln w="38100" cmpd="sng">
            <a:solidFill>
              <a:srgbClr val="BE0064"/>
            </a:solidFill>
            <a:headEnd type="arrow" w="lg" len="med"/>
            <a:tailEnd type="arrow" w="lg"/>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3601236-4A1F-4B5F-AF11-FD8B3B1E0311}"/>
              </a:ext>
            </a:extLst>
          </p:cNvPr>
          <p:cNvSpPr/>
          <p:nvPr/>
        </p:nvSpPr>
        <p:spPr>
          <a:xfrm>
            <a:off x="1718965" y="1080159"/>
            <a:ext cx="947907" cy="25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10</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93558"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Comparing </a:t>
            </a:r>
            <a:r>
              <a:rPr lang="en-US" sz="3600" b="1" noProof="0" dirty="0">
                <a:solidFill>
                  <a:srgbClr val="BE0064"/>
                </a:solidFill>
                <a:latin typeface="Arial" panose="020B0604020202020204" pitchFamily="34" charset="0"/>
                <a:cs typeface="Arial" panose="020B0604020202020204" pitchFamily="34" charset="0"/>
              </a:rPr>
              <a:t>bases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grpSp>
        <p:nvGrpSpPr>
          <p:cNvPr id="70" name="Group 69" descr="Base shape with measurements 10 cm by 10 cm and area = 100 cm squared marked on the shape.">
            <a:extLst>
              <a:ext uri="{FF2B5EF4-FFF2-40B4-BE49-F238E27FC236}">
                <a16:creationId xmlns:a16="http://schemas.microsoft.com/office/drawing/2014/main" id="{9FB2FF58-A67A-49C6-972A-C82B8DD5736C}"/>
              </a:ext>
            </a:extLst>
          </p:cNvPr>
          <p:cNvGrpSpPr/>
          <p:nvPr/>
        </p:nvGrpSpPr>
        <p:grpSpPr>
          <a:xfrm>
            <a:off x="1081009" y="1495247"/>
            <a:ext cx="2223819" cy="2159991"/>
            <a:chOff x="770563" y="1342005"/>
            <a:chExt cx="4680001" cy="4680000"/>
          </a:xfrm>
        </p:grpSpPr>
        <p:sp>
          <p:nvSpPr>
            <p:cNvPr id="71" name="Rectangle 70">
              <a:extLst>
                <a:ext uri="{FF2B5EF4-FFF2-40B4-BE49-F238E27FC236}">
                  <a16:creationId xmlns:a16="http://schemas.microsoft.com/office/drawing/2014/main" id="{22BE1864-F8B2-4731-A2A9-A8E163C3FFA6}"/>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99635195-BF7F-4391-905E-0D9B9723E185}"/>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5-Point Star 1">
              <a:extLst>
                <a:ext uri="{FF2B5EF4-FFF2-40B4-BE49-F238E27FC236}">
                  <a16:creationId xmlns:a16="http://schemas.microsoft.com/office/drawing/2014/main" id="{9BA23F52-2BE2-4539-9E0F-1E10D12220F6}"/>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FBC79245-BDB4-4A22-8C24-B91A953A246D}"/>
              </a:ext>
            </a:extLst>
          </p:cNvPr>
          <p:cNvSpPr txBox="1"/>
          <p:nvPr/>
        </p:nvSpPr>
        <p:spPr>
          <a:xfrm>
            <a:off x="1682529" y="986463"/>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10 cm</a:t>
            </a:r>
            <a:endParaRPr lang="en-US"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BC79245-BDB4-4A22-8C24-B91A953A246D}"/>
              </a:ext>
            </a:extLst>
          </p:cNvPr>
          <p:cNvSpPr txBox="1"/>
          <p:nvPr/>
        </p:nvSpPr>
        <p:spPr>
          <a:xfrm>
            <a:off x="3240637" y="2294431"/>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10 cm</a:t>
            </a:r>
          </a:p>
        </p:txBody>
      </p:sp>
      <p:grpSp>
        <p:nvGrpSpPr>
          <p:cNvPr id="101" name="Group 100" descr="Rectangle made of two bases. Measurements 20 cm by 10 cm and area = 200 cm squared marked on the shape.">
            <a:extLst>
              <a:ext uri="{FF2B5EF4-FFF2-40B4-BE49-F238E27FC236}">
                <a16:creationId xmlns:a16="http://schemas.microsoft.com/office/drawing/2014/main" id="{37A85045-A767-4511-BD19-5C57C9BE24C5}"/>
              </a:ext>
            </a:extLst>
          </p:cNvPr>
          <p:cNvGrpSpPr/>
          <p:nvPr/>
        </p:nvGrpSpPr>
        <p:grpSpPr>
          <a:xfrm>
            <a:off x="1059576" y="4143777"/>
            <a:ext cx="4492681" cy="2159991"/>
            <a:chOff x="770563" y="1342005"/>
            <a:chExt cx="4680001" cy="4680000"/>
          </a:xfrm>
        </p:grpSpPr>
        <p:sp>
          <p:nvSpPr>
            <p:cNvPr id="102" name="Rectangle 101">
              <a:extLst>
                <a:ext uri="{FF2B5EF4-FFF2-40B4-BE49-F238E27FC236}">
                  <a16:creationId xmlns:a16="http://schemas.microsoft.com/office/drawing/2014/main" id="{4561422D-0E79-4443-9AF6-9BDED3038664}"/>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7EF262F6-1C43-4913-A062-4B0047A36BCC}"/>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5-Point Star 1">
              <a:extLst>
                <a:ext uri="{FF2B5EF4-FFF2-40B4-BE49-F238E27FC236}">
                  <a16:creationId xmlns:a16="http://schemas.microsoft.com/office/drawing/2014/main" id="{A02A55A1-842B-4D0B-9C08-7C55B24E6743}"/>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FBC79245-BDB4-4A22-8C24-B91A953A246D}"/>
              </a:ext>
              <a:ext uri="{C183D7F6-B498-43B3-948B-1728B52AA6E4}">
                <adec:decorative xmlns:adec="http://schemas.microsoft.com/office/drawing/2017/decorative" val="1"/>
              </a:ext>
            </a:extLst>
          </p:cNvPr>
          <p:cNvSpPr txBox="1"/>
          <p:nvPr/>
        </p:nvSpPr>
        <p:spPr>
          <a:xfrm>
            <a:off x="2935687" y="3677438"/>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C79245-BDB4-4A22-8C24-B91A953A246D}"/>
              </a:ext>
              <a:ext uri="{C183D7F6-B498-43B3-948B-1728B52AA6E4}">
                <adec:decorative xmlns:adec="http://schemas.microsoft.com/office/drawing/2017/decorative" val="1"/>
              </a:ext>
            </a:extLst>
          </p:cNvPr>
          <p:cNvSpPr txBox="1"/>
          <p:nvPr/>
        </p:nvSpPr>
        <p:spPr>
          <a:xfrm>
            <a:off x="5480979" y="4900119"/>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10 cm</a:t>
            </a:r>
          </a:p>
        </p:txBody>
      </p:sp>
      <p:grpSp>
        <p:nvGrpSpPr>
          <p:cNvPr id="74" name="Group 73" descr="Square made of four bases. Measurements 20 cm by 20 cm and area = 400 cm squared marked on the shape.">
            <a:extLst>
              <a:ext uri="{FF2B5EF4-FFF2-40B4-BE49-F238E27FC236}">
                <a16:creationId xmlns:a16="http://schemas.microsoft.com/office/drawing/2014/main" id="{30A05DE7-6C20-4042-8286-9652C4054EAC}"/>
              </a:ext>
            </a:extLst>
          </p:cNvPr>
          <p:cNvGrpSpPr/>
          <p:nvPr/>
        </p:nvGrpSpPr>
        <p:grpSpPr>
          <a:xfrm>
            <a:off x="6761982" y="1624769"/>
            <a:ext cx="4511759" cy="4337880"/>
            <a:chOff x="770563" y="1342005"/>
            <a:chExt cx="4680001" cy="4680000"/>
          </a:xfrm>
        </p:grpSpPr>
        <p:sp>
          <p:nvSpPr>
            <p:cNvPr id="98" name="Rectangle 97">
              <a:extLst>
                <a:ext uri="{FF2B5EF4-FFF2-40B4-BE49-F238E27FC236}">
                  <a16:creationId xmlns:a16="http://schemas.microsoft.com/office/drawing/2014/main" id="{4E54BA60-006C-4FEC-AF35-4387D7337D83}"/>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4ED08F06-E6EF-4885-B12D-9E7FCE8C234C}"/>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5-Point Star 1">
              <a:extLst>
                <a:ext uri="{FF2B5EF4-FFF2-40B4-BE49-F238E27FC236}">
                  <a16:creationId xmlns:a16="http://schemas.microsoft.com/office/drawing/2014/main" id="{2D2F69A1-2EF2-49B8-980E-116E50970FD0}"/>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FBC79245-BDB4-4A22-8C24-B91A953A246D}"/>
              </a:ext>
            </a:extLst>
          </p:cNvPr>
          <p:cNvSpPr txBox="1"/>
          <p:nvPr/>
        </p:nvSpPr>
        <p:spPr>
          <a:xfrm>
            <a:off x="8664787" y="1070707"/>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BC79245-BDB4-4A22-8C24-B91A953A246D}"/>
              </a:ext>
            </a:extLst>
          </p:cNvPr>
          <p:cNvSpPr txBox="1"/>
          <p:nvPr/>
        </p:nvSpPr>
        <p:spPr>
          <a:xfrm>
            <a:off x="11220000" y="3363198"/>
            <a:ext cx="972000"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grpSp>
        <p:nvGrpSpPr>
          <p:cNvPr id="78" name="Group 77" descr="Box with 'similar' written in it.">
            <a:extLst>
              <a:ext uri="{FF2B5EF4-FFF2-40B4-BE49-F238E27FC236}">
                <a16:creationId xmlns:a16="http://schemas.microsoft.com/office/drawing/2014/main" id="{7B59AC1F-8B82-430C-85EF-181E651A0900}"/>
              </a:ext>
            </a:extLst>
          </p:cNvPr>
          <p:cNvGrpSpPr/>
          <p:nvPr/>
        </p:nvGrpSpPr>
        <p:grpSpPr>
          <a:xfrm>
            <a:off x="1257296" y="3049012"/>
            <a:ext cx="1884054" cy="529591"/>
            <a:chOff x="4463910" y="1979953"/>
            <a:chExt cx="1884054" cy="529591"/>
          </a:xfrm>
        </p:grpSpPr>
        <p:sp>
          <p:nvSpPr>
            <p:cNvPr id="79" name="Oval 78">
              <a:extLst>
                <a:ext uri="{FF2B5EF4-FFF2-40B4-BE49-F238E27FC236}">
                  <a16:creationId xmlns:a16="http://schemas.microsoft.com/office/drawing/2014/main" id="{A5D1E083-BF54-4217-B3FB-2EE2EAD6CC93}"/>
                </a:ext>
              </a:extLst>
            </p:cNvPr>
            <p:cNvSpPr/>
            <p:nvPr/>
          </p:nvSpPr>
          <p:spPr>
            <a:xfrm>
              <a:off x="4463910" y="1979953"/>
              <a:ext cx="1884054"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52CAD2EA-369C-4FEC-AD1E-041A2F93342F}"/>
                </a:ext>
              </a:extLst>
            </p:cNvPr>
            <p:cNvSpPr txBox="1"/>
            <p:nvPr/>
          </p:nvSpPr>
          <p:spPr>
            <a:xfrm>
              <a:off x="4929259" y="2034477"/>
              <a:ext cx="1003069" cy="369332"/>
            </a:xfrm>
            <a:prstGeom prst="rect">
              <a:avLst/>
            </a:prstGeom>
            <a:solidFill>
              <a:schemeClr val="bg1"/>
            </a:solidFill>
          </p:spPr>
          <p:txBody>
            <a:bodyPr wrap="square" rtlCol="0">
              <a:spAutoFit/>
            </a:bodyPr>
            <a:lstStyle/>
            <a:p>
              <a:r>
                <a:rPr lang="en-GB" b="1" dirty="0"/>
                <a:t>SIMILAR</a:t>
              </a:r>
            </a:p>
          </p:txBody>
        </p:sp>
      </p:grpSp>
      <p:grpSp>
        <p:nvGrpSpPr>
          <p:cNvPr id="81" name="Group 80" descr="Box with 'similar' written in it.">
            <a:extLst>
              <a:ext uri="{FF2B5EF4-FFF2-40B4-BE49-F238E27FC236}">
                <a16:creationId xmlns:a16="http://schemas.microsoft.com/office/drawing/2014/main" id="{C7ADFBB9-F334-4D44-A096-CF6C81180A07}"/>
              </a:ext>
            </a:extLst>
          </p:cNvPr>
          <p:cNvGrpSpPr/>
          <p:nvPr/>
        </p:nvGrpSpPr>
        <p:grpSpPr>
          <a:xfrm>
            <a:off x="8166607" y="5040064"/>
            <a:ext cx="1884054" cy="529591"/>
            <a:chOff x="4463910" y="1979953"/>
            <a:chExt cx="1884054" cy="529591"/>
          </a:xfrm>
        </p:grpSpPr>
        <p:sp>
          <p:nvSpPr>
            <p:cNvPr id="82" name="Oval 81">
              <a:extLst>
                <a:ext uri="{FF2B5EF4-FFF2-40B4-BE49-F238E27FC236}">
                  <a16:creationId xmlns:a16="http://schemas.microsoft.com/office/drawing/2014/main" id="{817A3149-0B59-43F9-A309-CAEEA2136853}"/>
                </a:ext>
              </a:extLst>
            </p:cNvPr>
            <p:cNvSpPr/>
            <p:nvPr/>
          </p:nvSpPr>
          <p:spPr>
            <a:xfrm>
              <a:off x="4463910" y="1979953"/>
              <a:ext cx="1884054"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4B6CB60B-9C1A-4F2B-8334-0DAF0CEBEA23}"/>
                </a:ext>
              </a:extLst>
            </p:cNvPr>
            <p:cNvSpPr txBox="1"/>
            <p:nvPr/>
          </p:nvSpPr>
          <p:spPr>
            <a:xfrm>
              <a:off x="4929259" y="2034477"/>
              <a:ext cx="1003069" cy="369332"/>
            </a:xfrm>
            <a:prstGeom prst="rect">
              <a:avLst/>
            </a:prstGeom>
            <a:solidFill>
              <a:schemeClr val="bg1"/>
            </a:solidFill>
          </p:spPr>
          <p:txBody>
            <a:bodyPr wrap="square" rtlCol="0">
              <a:spAutoFit/>
            </a:bodyPr>
            <a:lstStyle/>
            <a:p>
              <a:r>
                <a:rPr lang="en-GB" b="1" dirty="0"/>
                <a:t>SIMILAR</a:t>
              </a:r>
            </a:p>
          </p:txBody>
        </p:sp>
      </p:grpSp>
    </p:spTree>
    <p:extLst>
      <p:ext uri="{BB962C8B-B14F-4D97-AF65-F5344CB8AC3E}">
        <p14:creationId xmlns:p14="http://schemas.microsoft.com/office/powerpoint/2010/main" val="30772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11</a:t>
            </a:fld>
            <a:endParaRPr lang="en-US" dirty="0"/>
          </a:p>
        </p:txBody>
      </p:sp>
      <p:cxnSp>
        <p:nvCxnSpPr>
          <p:cNvPr id="21" name="Straight Connector 20">
            <a:extLst>
              <a:ext uri="{C183D7F6-B498-43B3-948B-1728B52AA6E4}">
                <adec:decorative xmlns:adec="http://schemas.microsoft.com/office/drawing/2017/decorative" val="1"/>
              </a:ext>
            </a:extLst>
          </p:cNvPr>
          <p:cNvCxnSpPr>
            <a:cxnSpLocks noChangeAspect="1"/>
          </p:cNvCxnSpPr>
          <p:nvPr/>
        </p:nvCxnSpPr>
        <p:spPr>
          <a:xfrm flipH="1" flipV="1">
            <a:off x="3092167" y="2106269"/>
            <a:ext cx="647999" cy="645344"/>
          </a:xfrm>
          <a:prstGeom prst="line">
            <a:avLst/>
          </a:prstGeom>
          <a:ln w="38100"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23" name="Cube 22" descr="Block with measurements 10 cm by 10 cm by 18 cm marked. Individual cm cubes marked on the block."/>
          <p:cNvSpPr/>
          <p:nvPr/>
        </p:nvSpPr>
        <p:spPr>
          <a:xfrm rot="16200000">
            <a:off x="720506" y="2733042"/>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C79245-BDB4-4A22-8C24-B91A953A246D}"/>
              </a:ext>
            </a:extLst>
          </p:cNvPr>
          <p:cNvSpPr txBox="1"/>
          <p:nvPr/>
        </p:nvSpPr>
        <p:spPr>
          <a:xfrm>
            <a:off x="3380384" y="1983713"/>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6" name="Straight Connector 25">
            <a:extLst>
              <a:ext uri="{C183D7F6-B498-43B3-948B-1728B52AA6E4}">
                <adec:decorative xmlns:adec="http://schemas.microsoft.com/office/drawing/2017/decorative" val="1"/>
              </a:ext>
            </a:extLst>
          </p:cNvPr>
          <p:cNvCxnSpPr>
            <a:cxnSpLocks/>
          </p:cNvCxnSpPr>
          <p:nvPr/>
        </p:nvCxnSpPr>
        <p:spPr>
          <a:xfrm>
            <a:off x="3740166" y="2794215"/>
            <a:ext cx="0" cy="2722521"/>
          </a:xfrm>
          <a:prstGeom prst="line">
            <a:avLst/>
          </a:prstGeom>
          <a:ln w="38100"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FBC79245-BDB4-4A22-8C24-B91A953A246D}"/>
              </a:ext>
            </a:extLst>
          </p:cNvPr>
          <p:cNvSpPr txBox="1"/>
          <p:nvPr/>
        </p:nvSpPr>
        <p:spPr>
          <a:xfrm>
            <a:off x="1514553" y="1509263"/>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sp>
        <p:nvSpPr>
          <p:cNvPr id="30" name="TextBox 29">
            <a:extLst>
              <a:ext uri="{FF2B5EF4-FFF2-40B4-BE49-F238E27FC236}">
                <a16:creationId xmlns:a16="http://schemas.microsoft.com/office/drawing/2014/main" id="{FBC79245-BDB4-4A22-8C24-B91A953A246D}"/>
              </a:ext>
            </a:extLst>
          </p:cNvPr>
          <p:cNvSpPr txBox="1"/>
          <p:nvPr/>
        </p:nvSpPr>
        <p:spPr>
          <a:xfrm>
            <a:off x="3750940" y="3743306"/>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18 cm</a:t>
            </a:r>
          </a:p>
        </p:txBody>
      </p:sp>
      <p:grpSp>
        <p:nvGrpSpPr>
          <p:cNvPr id="61" name="Group 60">
            <a:extLst>
              <a:ext uri="{FF2B5EF4-FFF2-40B4-BE49-F238E27FC236}">
                <a16:creationId xmlns:a16="http://schemas.microsoft.com/office/drawing/2014/main" id="{FEC77763-165B-4D3C-8D5D-8741AE68A99E}"/>
              </a:ext>
              <a:ext uri="{C183D7F6-B498-43B3-948B-1728B52AA6E4}">
                <adec:decorative xmlns:adec="http://schemas.microsoft.com/office/drawing/2017/decorative" val="1"/>
              </a:ext>
            </a:extLst>
          </p:cNvPr>
          <p:cNvGrpSpPr/>
          <p:nvPr/>
        </p:nvGrpSpPr>
        <p:grpSpPr>
          <a:xfrm>
            <a:off x="1229555" y="2525373"/>
            <a:ext cx="552722" cy="2794000"/>
            <a:chOff x="1574272" y="2108084"/>
            <a:chExt cx="552722" cy="2794000"/>
          </a:xfrm>
        </p:grpSpPr>
        <p:cxnSp>
          <p:nvCxnSpPr>
            <p:cNvPr id="85" name="Straight Connector 84">
              <a:extLst>
                <a:ext uri="{C183D7F6-B498-43B3-948B-1728B52AA6E4}">
                  <adec:decorative xmlns:adec="http://schemas.microsoft.com/office/drawing/2017/decorative" val="1"/>
                </a:ext>
              </a:extLst>
            </p:cNvPr>
            <p:cNvCxnSpPr>
              <a:cxnSpLocks noChangeAspect="1"/>
            </p:cNvCxnSpPr>
            <p:nvPr/>
          </p:nvCxnSpPr>
          <p:spPr>
            <a:xfrm flipH="1" flipV="1">
              <a:off x="1578505" y="2108084"/>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a:cxnSpLocks noChangeAspect="1"/>
            </p:cNvCxnSpPr>
            <p:nvPr/>
          </p:nvCxnSpPr>
          <p:spPr>
            <a:xfrm flipH="1" flipV="1">
              <a:off x="1574272" y="2252006"/>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a:cxnSpLocks noChangeAspect="1"/>
            </p:cNvCxnSpPr>
            <p:nvPr/>
          </p:nvCxnSpPr>
          <p:spPr>
            <a:xfrm flipH="1" flipV="1">
              <a:off x="1578505" y="2400161"/>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a:cxnSpLocks noChangeAspect="1"/>
            </p:cNvCxnSpPr>
            <p:nvPr/>
          </p:nvCxnSpPr>
          <p:spPr>
            <a:xfrm flipH="1" flipV="1">
              <a:off x="1582750" y="2544095"/>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a:cxnSpLocks noChangeAspect="1"/>
            </p:cNvCxnSpPr>
            <p:nvPr/>
          </p:nvCxnSpPr>
          <p:spPr>
            <a:xfrm flipH="1" flipV="1">
              <a:off x="1578517" y="2688017"/>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a:cxnSpLocks noChangeAspect="1"/>
            </p:cNvCxnSpPr>
            <p:nvPr/>
          </p:nvCxnSpPr>
          <p:spPr>
            <a:xfrm flipH="1" flipV="1">
              <a:off x="1574272" y="2861558"/>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a:cxnSpLocks noChangeAspect="1"/>
            </p:cNvCxnSpPr>
            <p:nvPr/>
          </p:nvCxnSpPr>
          <p:spPr>
            <a:xfrm flipH="1" flipV="1">
              <a:off x="1578517" y="3009725"/>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a:cxnSpLocks noChangeAspect="1"/>
            </p:cNvCxnSpPr>
            <p:nvPr/>
          </p:nvCxnSpPr>
          <p:spPr>
            <a:xfrm flipH="1" flipV="1">
              <a:off x="1574284" y="3157880"/>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C183D7F6-B498-43B3-948B-1728B52AA6E4}">
                  <adec:decorative xmlns:adec="http://schemas.microsoft.com/office/drawing/2017/decorative" val="1"/>
                </a:ext>
              </a:extLst>
            </p:cNvPr>
            <p:cNvCxnSpPr>
              <a:cxnSpLocks noChangeAspect="1"/>
            </p:cNvCxnSpPr>
            <p:nvPr/>
          </p:nvCxnSpPr>
          <p:spPr>
            <a:xfrm flipH="1" flipV="1">
              <a:off x="1578517" y="3318734"/>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a:cxnSpLocks noChangeAspect="1"/>
            </p:cNvCxnSpPr>
            <p:nvPr/>
          </p:nvCxnSpPr>
          <p:spPr>
            <a:xfrm flipH="1" flipV="1">
              <a:off x="1582762" y="3466901"/>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a:cxnSpLocks noChangeAspect="1"/>
            </p:cNvCxnSpPr>
            <p:nvPr/>
          </p:nvCxnSpPr>
          <p:spPr>
            <a:xfrm flipH="1" flipV="1">
              <a:off x="1578529" y="3631988"/>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a:cxnSpLocks noChangeAspect="1"/>
            </p:cNvCxnSpPr>
            <p:nvPr/>
          </p:nvCxnSpPr>
          <p:spPr>
            <a:xfrm flipH="1" flipV="1">
              <a:off x="1578505" y="3784352"/>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a:cxnSpLocks noChangeAspect="1"/>
            </p:cNvCxnSpPr>
            <p:nvPr/>
          </p:nvCxnSpPr>
          <p:spPr>
            <a:xfrm flipH="1" flipV="1">
              <a:off x="1582750" y="3928286"/>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a:cxnSpLocks noChangeAspect="1"/>
            </p:cNvCxnSpPr>
            <p:nvPr/>
          </p:nvCxnSpPr>
          <p:spPr>
            <a:xfrm flipH="1" flipV="1">
              <a:off x="1578517" y="4072208"/>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a:cxnSpLocks noChangeAspect="1"/>
            </p:cNvCxnSpPr>
            <p:nvPr/>
          </p:nvCxnSpPr>
          <p:spPr>
            <a:xfrm flipH="1" flipV="1">
              <a:off x="1582750" y="4220363"/>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a:cxnSpLocks noChangeAspect="1"/>
            </p:cNvCxnSpPr>
            <p:nvPr/>
          </p:nvCxnSpPr>
          <p:spPr>
            <a:xfrm flipH="1" flipV="1">
              <a:off x="1586995" y="4364297"/>
              <a:ext cx="539999" cy="537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DC4D8E6D-54C2-456A-8AA4-66ED56B733D2}"/>
              </a:ext>
              <a:ext uri="{C183D7F6-B498-43B3-948B-1728B52AA6E4}">
                <adec:decorative xmlns:adec="http://schemas.microsoft.com/office/drawing/2017/decorative" val="1"/>
              </a:ext>
            </a:extLst>
          </p:cNvPr>
          <p:cNvGrpSpPr/>
          <p:nvPr/>
        </p:nvGrpSpPr>
        <p:grpSpPr>
          <a:xfrm>
            <a:off x="1780450" y="2920838"/>
            <a:ext cx="1727982" cy="2588703"/>
            <a:chOff x="2128123" y="2494015"/>
            <a:chExt cx="1727982" cy="2588703"/>
          </a:xfrm>
        </p:grpSpPr>
        <p:grpSp>
          <p:nvGrpSpPr>
            <p:cNvPr id="10" name="Group 9">
              <a:extLst>
                <a:ext uri="{FF2B5EF4-FFF2-40B4-BE49-F238E27FC236}">
                  <a16:creationId xmlns:a16="http://schemas.microsoft.com/office/drawing/2014/main" id="{5BF6DED8-191B-4F85-B48B-04AAA797ABAB}"/>
                </a:ext>
              </a:extLst>
            </p:cNvPr>
            <p:cNvGrpSpPr/>
            <p:nvPr/>
          </p:nvGrpSpPr>
          <p:grpSpPr>
            <a:xfrm>
              <a:off x="2128123" y="2653699"/>
              <a:ext cx="1727982" cy="2260672"/>
              <a:chOff x="2128123" y="2653699"/>
              <a:chExt cx="1727982" cy="2260672"/>
            </a:xfrm>
          </p:grpSpPr>
          <p:cxnSp>
            <p:nvCxnSpPr>
              <p:cNvPr id="68" name="Straight Connector 67">
                <a:extLst>
                  <a:ext uri="{C183D7F6-B498-43B3-948B-1728B52AA6E4}">
                    <adec:decorative xmlns:adec="http://schemas.microsoft.com/office/drawing/2017/decorative" val="1"/>
                  </a:ext>
                </a:extLst>
              </p:cNvPr>
              <p:cNvCxnSpPr>
                <a:cxnSpLocks/>
              </p:cNvCxnSpPr>
              <p:nvPr/>
            </p:nvCxnSpPr>
            <p:spPr>
              <a:xfrm>
                <a:off x="2128123" y="2653699"/>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a:cxnSpLocks/>
              </p:cNvCxnSpPr>
              <p:nvPr/>
            </p:nvCxnSpPr>
            <p:spPr>
              <a:xfrm>
                <a:off x="2128123" y="2797638"/>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a:cxnSpLocks/>
              </p:cNvCxnSpPr>
              <p:nvPr/>
            </p:nvCxnSpPr>
            <p:spPr>
              <a:xfrm>
                <a:off x="2128123" y="2945810"/>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a:cxnSpLocks/>
              </p:cNvCxnSpPr>
              <p:nvPr/>
            </p:nvCxnSpPr>
            <p:spPr>
              <a:xfrm>
                <a:off x="2128123" y="3102443"/>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cxnSpLocks/>
              </p:cNvCxnSpPr>
              <p:nvPr/>
            </p:nvCxnSpPr>
            <p:spPr>
              <a:xfrm>
                <a:off x="2128123" y="3246382"/>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C183D7F6-B498-43B3-948B-1728B52AA6E4}">
                    <adec:decorative xmlns:adec="http://schemas.microsoft.com/office/drawing/2017/decorative" val="1"/>
                  </a:ext>
                </a:extLst>
              </p:cNvPr>
              <p:cNvCxnSpPr>
                <a:cxnSpLocks/>
              </p:cNvCxnSpPr>
              <p:nvPr/>
            </p:nvCxnSpPr>
            <p:spPr>
              <a:xfrm>
                <a:off x="2128123" y="3403027"/>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a:cxnSpLocks/>
              </p:cNvCxnSpPr>
              <p:nvPr/>
            </p:nvCxnSpPr>
            <p:spPr>
              <a:xfrm>
                <a:off x="2128123" y="3559660"/>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a:cxnSpLocks/>
              </p:cNvCxnSpPr>
              <p:nvPr/>
            </p:nvCxnSpPr>
            <p:spPr>
              <a:xfrm>
                <a:off x="2128123" y="3716299"/>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a:cxnSpLocks/>
              </p:cNvCxnSpPr>
              <p:nvPr/>
            </p:nvCxnSpPr>
            <p:spPr>
              <a:xfrm>
                <a:off x="2128123" y="3864471"/>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cxnSpLocks/>
              </p:cNvCxnSpPr>
              <p:nvPr/>
            </p:nvCxnSpPr>
            <p:spPr>
              <a:xfrm>
                <a:off x="2128123" y="4021104"/>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a:cxnSpLocks/>
              </p:cNvCxnSpPr>
              <p:nvPr/>
            </p:nvCxnSpPr>
            <p:spPr>
              <a:xfrm>
                <a:off x="2128123" y="4177743"/>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a:cxnSpLocks/>
              </p:cNvCxnSpPr>
              <p:nvPr/>
            </p:nvCxnSpPr>
            <p:spPr>
              <a:xfrm>
                <a:off x="2128123" y="4334394"/>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cxnSpLocks/>
              </p:cNvCxnSpPr>
              <p:nvPr/>
            </p:nvCxnSpPr>
            <p:spPr>
              <a:xfrm>
                <a:off x="2128123" y="4618027"/>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a:cxnSpLocks/>
              </p:cNvCxnSpPr>
              <p:nvPr/>
            </p:nvCxnSpPr>
            <p:spPr>
              <a:xfrm>
                <a:off x="2128123" y="4482566"/>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C183D7F6-B498-43B3-948B-1728B52AA6E4}">
                    <adec:decorative xmlns:adec="http://schemas.microsoft.com/office/drawing/2017/decorative" val="1"/>
                  </a:ext>
                </a:extLst>
              </p:cNvPr>
              <p:cNvCxnSpPr>
                <a:cxnSpLocks/>
              </p:cNvCxnSpPr>
              <p:nvPr/>
            </p:nvCxnSpPr>
            <p:spPr>
              <a:xfrm>
                <a:off x="2128123" y="4770438"/>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cxnSpLocks/>
              </p:cNvCxnSpPr>
              <p:nvPr/>
            </p:nvCxnSpPr>
            <p:spPr>
              <a:xfrm>
                <a:off x="2128123" y="4914371"/>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7B021D27-BA2A-48E4-98C7-E4060DB0C2C6}"/>
                </a:ext>
              </a:extLst>
            </p:cNvPr>
            <p:cNvGrpSpPr/>
            <p:nvPr/>
          </p:nvGrpSpPr>
          <p:grpSpPr>
            <a:xfrm>
              <a:off x="2316505" y="2494015"/>
              <a:ext cx="1399870" cy="2588703"/>
              <a:chOff x="2316505" y="2494015"/>
              <a:chExt cx="1399870" cy="2588703"/>
            </a:xfrm>
          </p:grpSpPr>
          <p:cxnSp>
            <p:nvCxnSpPr>
              <p:cNvPr id="108" name="Straight Connector 107">
                <a:extLst>
                  <a:ext uri="{C183D7F6-B498-43B3-948B-1728B52AA6E4}">
                    <adec:decorative xmlns:adec="http://schemas.microsoft.com/office/drawing/2017/decorative" val="1"/>
                  </a:ext>
                </a:extLst>
              </p:cNvPr>
              <p:cNvCxnSpPr>
                <a:cxnSpLocks/>
              </p:cNvCxnSpPr>
              <p:nvPr/>
            </p:nvCxnSpPr>
            <p:spPr>
              <a:xfrm flipH="1">
                <a:off x="3360216" y="2508755"/>
                <a:ext cx="2956" cy="2573963"/>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C183D7F6-B498-43B3-948B-1728B52AA6E4}">
                    <adec:decorative xmlns:adec="http://schemas.microsoft.com/office/drawing/2017/decorative" val="1"/>
                  </a:ext>
                </a:extLst>
              </p:cNvPr>
              <p:cNvCxnSpPr>
                <a:cxnSpLocks/>
              </p:cNvCxnSpPr>
              <p:nvPr/>
            </p:nvCxnSpPr>
            <p:spPr>
              <a:xfrm>
                <a:off x="3544628" y="2508826"/>
                <a:ext cx="0" cy="2573892"/>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C183D7F6-B498-43B3-948B-1728B52AA6E4}">
                    <adec:decorative xmlns:adec="http://schemas.microsoft.com/office/drawing/2017/decorative" val="1"/>
                  </a:ext>
                </a:extLst>
              </p:cNvPr>
              <p:cNvCxnSpPr>
                <a:cxnSpLocks/>
              </p:cNvCxnSpPr>
              <p:nvPr/>
            </p:nvCxnSpPr>
            <p:spPr>
              <a:xfrm flipH="1">
                <a:off x="3713431" y="2494015"/>
                <a:ext cx="2944" cy="2588703"/>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1CDDD32-5AD2-4B40-A778-649EDC8620B9}"/>
                  </a:ext>
                  <a:ext uri="{C183D7F6-B498-43B3-948B-1728B52AA6E4}">
                    <adec:decorative xmlns:adec="http://schemas.microsoft.com/office/drawing/2017/decorative" val="1"/>
                  </a:ext>
                </a:extLst>
              </p:cNvPr>
              <p:cNvCxnSpPr>
                <a:cxnSpLocks/>
              </p:cNvCxnSpPr>
              <p:nvPr/>
            </p:nvCxnSpPr>
            <p:spPr>
              <a:xfrm>
                <a:off x="2316505" y="2508755"/>
                <a:ext cx="0" cy="2573963"/>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0836A1D-BA8A-4785-B9B6-24149879AA71}"/>
                  </a:ext>
                  <a:ext uri="{C183D7F6-B498-43B3-948B-1728B52AA6E4}">
                    <adec:decorative xmlns:adec="http://schemas.microsoft.com/office/drawing/2017/decorative" val="1"/>
                  </a:ext>
                </a:extLst>
              </p:cNvPr>
              <p:cNvCxnSpPr>
                <a:cxnSpLocks/>
              </p:cNvCxnSpPr>
              <p:nvPr/>
            </p:nvCxnSpPr>
            <p:spPr>
              <a:xfrm flipH="1">
                <a:off x="2494303" y="2494015"/>
                <a:ext cx="2932" cy="2588703"/>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92A0EADB-1DFE-42D1-8CAC-789AFC9B485D}"/>
                  </a:ext>
                  <a:ext uri="{C183D7F6-B498-43B3-948B-1728B52AA6E4}">
                    <adec:decorative xmlns:adec="http://schemas.microsoft.com/office/drawing/2017/decorative" val="1"/>
                  </a:ext>
                </a:extLst>
              </p:cNvPr>
              <p:cNvCxnSpPr>
                <a:cxnSpLocks/>
              </p:cNvCxnSpPr>
              <p:nvPr/>
            </p:nvCxnSpPr>
            <p:spPr>
              <a:xfrm flipH="1">
                <a:off x="2666016" y="2504546"/>
                <a:ext cx="2932" cy="2578172"/>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95C0C5EC-A8D9-4C37-98D0-60E2B17BEA88}"/>
                  </a:ext>
                  <a:ext uri="{C183D7F6-B498-43B3-948B-1728B52AA6E4}">
                    <adec:decorative xmlns:adec="http://schemas.microsoft.com/office/drawing/2017/decorative" val="1"/>
                  </a:ext>
                </a:extLst>
              </p:cNvPr>
              <p:cNvCxnSpPr>
                <a:cxnSpLocks/>
              </p:cNvCxnSpPr>
              <p:nvPr/>
            </p:nvCxnSpPr>
            <p:spPr>
              <a:xfrm>
                <a:off x="2843790" y="2504534"/>
                <a:ext cx="0" cy="2578184"/>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AA9FAED-DF1D-4979-BCEC-87286EBC9AC3}"/>
                  </a:ext>
                  <a:ext uri="{C183D7F6-B498-43B3-948B-1728B52AA6E4}">
                    <adec:decorative xmlns:adec="http://schemas.microsoft.com/office/drawing/2017/decorative" val="1"/>
                  </a:ext>
                </a:extLst>
              </p:cNvPr>
              <p:cNvCxnSpPr>
                <a:cxnSpLocks/>
              </p:cNvCxnSpPr>
              <p:nvPr/>
            </p:nvCxnSpPr>
            <p:spPr>
              <a:xfrm flipH="1">
                <a:off x="3008889" y="2508755"/>
                <a:ext cx="2932" cy="2573963"/>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162F232-2021-48F2-BC1A-3B87DAE1AB7A}"/>
                  </a:ext>
                  <a:ext uri="{C183D7F6-B498-43B3-948B-1728B52AA6E4}">
                    <adec:decorative xmlns:adec="http://schemas.microsoft.com/office/drawing/2017/decorative" val="1"/>
                  </a:ext>
                </a:extLst>
              </p:cNvPr>
              <p:cNvCxnSpPr>
                <a:cxnSpLocks/>
              </p:cNvCxnSpPr>
              <p:nvPr/>
            </p:nvCxnSpPr>
            <p:spPr>
              <a:xfrm flipH="1">
                <a:off x="3184306" y="2508826"/>
                <a:ext cx="2920" cy="2573892"/>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grpSp>
      </p:grpSp>
      <p:grpSp>
        <p:nvGrpSpPr>
          <p:cNvPr id="131" name="Group 130">
            <a:extLst>
              <a:ext uri="{FF2B5EF4-FFF2-40B4-BE49-F238E27FC236}">
                <a16:creationId xmlns:a16="http://schemas.microsoft.com/office/drawing/2014/main" id="{D1872091-F189-4293-91C5-04B42A154065}"/>
              </a:ext>
              <a:ext uri="{C183D7F6-B498-43B3-948B-1728B52AA6E4}">
                <adec:decorative xmlns:adec="http://schemas.microsoft.com/office/drawing/2017/decorative" val="1"/>
              </a:ext>
            </a:extLst>
          </p:cNvPr>
          <p:cNvGrpSpPr/>
          <p:nvPr/>
        </p:nvGrpSpPr>
        <p:grpSpPr>
          <a:xfrm>
            <a:off x="1229544" y="2220575"/>
            <a:ext cx="2281844" cy="719295"/>
            <a:chOff x="1574261" y="1803286"/>
            <a:chExt cx="2281844" cy="719295"/>
          </a:xfrm>
        </p:grpSpPr>
        <p:grpSp>
          <p:nvGrpSpPr>
            <p:cNvPr id="129" name="Group 128">
              <a:extLst>
                <a:ext uri="{FF2B5EF4-FFF2-40B4-BE49-F238E27FC236}">
                  <a16:creationId xmlns:a16="http://schemas.microsoft.com/office/drawing/2014/main" id="{37B5F01C-6886-4AB3-A3E9-6B4B9B98E0A8}"/>
                </a:ext>
              </a:extLst>
            </p:cNvPr>
            <p:cNvGrpSpPr/>
            <p:nvPr/>
          </p:nvGrpSpPr>
          <p:grpSpPr>
            <a:xfrm>
              <a:off x="1574261" y="1803286"/>
              <a:ext cx="2211927" cy="719295"/>
              <a:chOff x="1574261" y="1803286"/>
              <a:chExt cx="2211927" cy="719295"/>
            </a:xfrm>
          </p:grpSpPr>
          <p:cxnSp>
            <p:nvCxnSpPr>
              <p:cNvPr id="15" name="Straight Connector 14">
                <a:extLst>
                  <a:ext uri="{C183D7F6-B498-43B3-948B-1728B52AA6E4}">
                    <adec:decorative xmlns:adec="http://schemas.microsoft.com/office/drawing/2017/decorative" val="1"/>
                  </a:ext>
                </a:extLst>
              </p:cNvPr>
              <p:cNvCxnSpPr>
                <a:cxnSpLocks noChangeAspect="1"/>
              </p:cNvCxnSpPr>
              <p:nvPr/>
            </p:nvCxnSpPr>
            <p:spPr>
              <a:xfrm flipH="1" flipV="1">
                <a:off x="1756287" y="1820214"/>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cxnSpLocks noChangeAspect="1"/>
              </p:cNvCxnSpPr>
              <p:nvPr/>
            </p:nvCxnSpPr>
            <p:spPr>
              <a:xfrm flipH="1" flipV="1">
                <a:off x="1929853" y="1807518"/>
                <a:ext cx="576147" cy="573787"/>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cxnSpLocks noChangeAspect="1"/>
              </p:cNvCxnSpPr>
              <p:nvPr/>
            </p:nvCxnSpPr>
            <p:spPr>
              <a:xfrm flipH="1" flipV="1">
                <a:off x="2094950" y="1807516"/>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cxnSpLocks noChangeAspect="1"/>
              </p:cNvCxnSpPr>
              <p:nvPr/>
            </p:nvCxnSpPr>
            <p:spPr>
              <a:xfrm flipH="1" flipV="1">
                <a:off x="2437847" y="1803286"/>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cxnSpLocks noChangeAspect="1"/>
              </p:cNvCxnSpPr>
              <p:nvPr/>
            </p:nvCxnSpPr>
            <p:spPr>
              <a:xfrm flipH="1" flipV="1">
                <a:off x="2624107" y="1811751"/>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a:cxnSpLocks noChangeAspect="1"/>
              </p:cNvCxnSpPr>
              <p:nvPr/>
            </p:nvCxnSpPr>
            <p:spPr>
              <a:xfrm flipH="1" flipV="1">
                <a:off x="2793439" y="1807520"/>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C183D7F6-B498-43B3-948B-1728B52AA6E4}">
                    <adec:decorative xmlns:adec="http://schemas.microsoft.com/office/drawing/2017/decorative" val="1"/>
                  </a:ext>
                </a:extLst>
              </p:cNvPr>
              <p:cNvCxnSpPr>
                <a:cxnSpLocks noChangeAspect="1"/>
              </p:cNvCxnSpPr>
              <p:nvPr/>
            </p:nvCxnSpPr>
            <p:spPr>
              <a:xfrm flipH="1" flipV="1">
                <a:off x="2975469" y="1815987"/>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C183D7F6-B498-43B3-948B-1728B52AA6E4}">
                    <adec:decorative xmlns:adec="http://schemas.microsoft.com/office/drawing/2017/decorative" val="1"/>
                  </a:ext>
                </a:extLst>
              </p:cNvPr>
              <p:cNvCxnSpPr>
                <a:cxnSpLocks noChangeAspect="1"/>
              </p:cNvCxnSpPr>
              <p:nvPr/>
            </p:nvCxnSpPr>
            <p:spPr>
              <a:xfrm flipH="1" flipV="1">
                <a:off x="3144802" y="1815990"/>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C183D7F6-B498-43B3-948B-1728B52AA6E4}">
                    <adec:decorative xmlns:adec="http://schemas.microsoft.com/office/drawing/2017/decorative" val="1"/>
                  </a:ext>
                </a:extLst>
              </p:cNvPr>
              <p:cNvCxnSpPr>
                <a:cxnSpLocks noChangeAspect="1"/>
              </p:cNvCxnSpPr>
              <p:nvPr/>
            </p:nvCxnSpPr>
            <p:spPr>
              <a:xfrm flipH="1" flipV="1">
                <a:off x="2272750" y="1811752"/>
                <a:ext cx="575999" cy="57364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a:cxnSpLocks noChangeAspect="1"/>
              </p:cNvCxnSpPr>
              <p:nvPr/>
            </p:nvCxnSpPr>
            <p:spPr>
              <a:xfrm flipH="1" flipV="1">
                <a:off x="1574261" y="1964151"/>
                <a:ext cx="552191" cy="549929"/>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C183D7F6-B498-43B3-948B-1728B52AA6E4}">
                    <adec:decorative xmlns:adec="http://schemas.microsoft.com/office/drawing/2017/decorative" val="1"/>
                  </a:ext>
                </a:extLst>
              </p:cNvPr>
              <p:cNvCxnSpPr/>
              <p:nvPr/>
            </p:nvCxnSpPr>
            <p:spPr>
              <a:xfrm>
                <a:off x="1792377" y="2031404"/>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C183D7F6-B498-43B3-948B-1728B52AA6E4}">
                    <adec:decorative xmlns:adec="http://schemas.microsoft.com/office/drawing/2017/decorative" val="1"/>
                  </a:ext>
                </a:extLst>
              </p:cNvPr>
              <p:cNvCxnSpPr/>
              <p:nvPr/>
            </p:nvCxnSpPr>
            <p:spPr>
              <a:xfrm>
                <a:off x="1609558" y="1855731"/>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C183D7F6-B498-43B3-948B-1728B52AA6E4}">
                    <adec:decorative xmlns:adec="http://schemas.microsoft.com/office/drawing/2017/decorative" val="1"/>
                  </a:ext>
                </a:extLst>
              </p:cNvPr>
              <p:cNvCxnSpPr/>
              <p:nvPr/>
            </p:nvCxnSpPr>
            <p:spPr>
              <a:xfrm>
                <a:off x="1670675" y="1910761"/>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C183D7F6-B498-43B3-948B-1728B52AA6E4}">
                    <adec:decorative xmlns:adec="http://schemas.microsoft.com/office/drawing/2017/decorative" val="1"/>
                  </a:ext>
                </a:extLst>
              </p:cNvPr>
              <p:cNvCxnSpPr/>
              <p:nvPr/>
            </p:nvCxnSpPr>
            <p:spPr>
              <a:xfrm>
                <a:off x="1730998" y="1967909"/>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2032089" y="2272726"/>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1856415" y="2097053"/>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a:off x="1919913" y="2158433"/>
                <a:ext cx="172798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a:cxnSpLocks/>
              </p:cNvCxnSpPr>
              <p:nvPr/>
            </p:nvCxnSpPr>
            <p:spPr>
              <a:xfrm flipV="1">
                <a:off x="1978648" y="2213482"/>
                <a:ext cx="1722866" cy="2099"/>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a:cxnSpLocks/>
              </p:cNvCxnSpPr>
              <p:nvPr/>
            </p:nvCxnSpPr>
            <p:spPr>
              <a:xfrm flipV="1">
                <a:off x="2077329" y="2323540"/>
                <a:ext cx="1708859" cy="2076"/>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C183D7F6-B498-43B3-948B-1728B52AA6E4}">
                    <adec:decorative xmlns:adec="http://schemas.microsoft.com/office/drawing/2017/decorative" val="1"/>
                  </a:ext>
                </a:extLst>
              </p:cNvPr>
              <p:cNvCxnSpPr/>
              <p:nvPr/>
            </p:nvCxnSpPr>
            <p:spPr>
              <a:xfrm>
                <a:off x="1609558" y="1866364"/>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C183D7F6-B498-43B3-948B-1728B52AA6E4}">
                    <adec:decorative xmlns:adec="http://schemas.microsoft.com/office/drawing/2017/decorative" val="1"/>
                  </a:ext>
                </a:extLst>
              </p:cNvPr>
              <p:cNvCxnSpPr/>
              <p:nvPr/>
            </p:nvCxnSpPr>
            <p:spPr>
              <a:xfrm>
                <a:off x="1673065" y="1921405"/>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C183D7F6-B498-43B3-948B-1728B52AA6E4}">
                    <adec:decorative xmlns:adec="http://schemas.microsoft.com/office/drawing/2017/decorative" val="1"/>
                  </a:ext>
                </a:extLst>
              </p:cNvPr>
              <p:cNvCxnSpPr/>
              <p:nvPr/>
            </p:nvCxnSpPr>
            <p:spPr>
              <a:xfrm>
                <a:off x="1740793" y="1980667"/>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C183D7F6-B498-43B3-948B-1728B52AA6E4}">
                    <adec:decorative xmlns:adec="http://schemas.microsoft.com/office/drawing/2017/decorative" val="1"/>
                  </a:ext>
                </a:extLst>
              </p:cNvPr>
              <p:cNvCxnSpPr/>
              <p:nvPr/>
            </p:nvCxnSpPr>
            <p:spPr>
              <a:xfrm>
                <a:off x="1795822" y="2027230"/>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C183D7F6-B498-43B3-948B-1728B52AA6E4}">
                    <adec:decorative xmlns:adec="http://schemas.microsoft.com/office/drawing/2017/decorative" val="1"/>
                  </a:ext>
                </a:extLst>
              </p:cNvPr>
              <p:cNvCxnSpPr/>
              <p:nvPr/>
            </p:nvCxnSpPr>
            <p:spPr>
              <a:xfrm>
                <a:off x="1859317" y="2090725"/>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C183D7F6-B498-43B3-948B-1728B52AA6E4}">
                    <adec:decorative xmlns:adec="http://schemas.microsoft.com/office/drawing/2017/decorative" val="1"/>
                  </a:ext>
                </a:extLst>
              </p:cNvPr>
              <p:cNvCxnSpPr/>
              <p:nvPr/>
            </p:nvCxnSpPr>
            <p:spPr>
              <a:xfrm>
                <a:off x="1918579" y="2154220"/>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C183D7F6-B498-43B3-948B-1728B52AA6E4}">
                    <adec:decorative xmlns:adec="http://schemas.microsoft.com/office/drawing/2017/decorative" val="1"/>
                  </a:ext>
                </a:extLst>
              </p:cNvPr>
              <p:cNvCxnSpPr/>
              <p:nvPr/>
            </p:nvCxnSpPr>
            <p:spPr>
              <a:xfrm>
                <a:off x="1982074" y="2213482"/>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C183D7F6-B498-43B3-948B-1728B52AA6E4}">
                    <adec:decorative xmlns:adec="http://schemas.microsoft.com/office/drawing/2017/decorative" val="1"/>
                  </a:ext>
                </a:extLst>
              </p:cNvPr>
              <p:cNvCxnSpPr/>
              <p:nvPr/>
            </p:nvCxnSpPr>
            <p:spPr>
              <a:xfrm>
                <a:off x="2037103" y="2264278"/>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C183D7F6-B498-43B3-948B-1728B52AA6E4}">
                    <adec:decorative xmlns:adec="http://schemas.microsoft.com/office/drawing/2017/decorative" val="1"/>
                  </a:ext>
                </a:extLst>
              </p:cNvPr>
              <p:cNvCxnSpPr/>
              <p:nvPr/>
            </p:nvCxnSpPr>
            <p:spPr>
              <a:xfrm>
                <a:off x="2087899" y="2323540"/>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C183D7F6-B498-43B3-948B-1728B52AA6E4}">
                    <adec:decorative xmlns:adec="http://schemas.microsoft.com/office/drawing/2017/decorative" val="1"/>
                  </a:ext>
                </a:extLst>
              </p:cNvPr>
              <p:cNvCxnSpPr/>
              <p:nvPr/>
            </p:nvCxnSpPr>
            <p:spPr>
              <a:xfrm>
                <a:off x="2316493" y="2378581"/>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C183D7F6-B498-43B3-948B-1728B52AA6E4}">
                    <adec:decorative xmlns:adec="http://schemas.microsoft.com/office/drawing/2017/decorative" val="1"/>
                  </a:ext>
                </a:extLst>
              </p:cNvPr>
              <p:cNvCxnSpPr/>
              <p:nvPr/>
            </p:nvCxnSpPr>
            <p:spPr>
              <a:xfrm>
                <a:off x="2494279" y="2378581"/>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C183D7F6-B498-43B3-948B-1728B52AA6E4}">
                    <adec:decorative xmlns:adec="http://schemas.microsoft.com/office/drawing/2017/decorative" val="1"/>
                  </a:ext>
                </a:extLst>
              </p:cNvPr>
              <p:cNvCxnSpPr>
                <a:cxnSpLocks/>
              </p:cNvCxnSpPr>
              <p:nvPr/>
            </p:nvCxnSpPr>
            <p:spPr>
              <a:xfrm>
                <a:off x="2663611" y="2391292"/>
                <a:ext cx="0" cy="12699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C183D7F6-B498-43B3-948B-1728B52AA6E4}">
                    <adec:decorative xmlns:adec="http://schemas.microsoft.com/office/drawing/2017/decorative" val="1"/>
                  </a:ext>
                </a:extLst>
              </p:cNvPr>
              <p:cNvCxnSpPr>
                <a:cxnSpLocks/>
              </p:cNvCxnSpPr>
              <p:nvPr/>
            </p:nvCxnSpPr>
            <p:spPr>
              <a:xfrm>
                <a:off x="2841397" y="2391292"/>
                <a:ext cx="0" cy="12699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a:off x="3006484" y="2374360"/>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C183D7F6-B498-43B3-948B-1728B52AA6E4}">
                    <adec:decorative xmlns:adec="http://schemas.microsoft.com/office/drawing/2017/decorative" val="1"/>
                  </a:ext>
                </a:extLst>
              </p:cNvPr>
              <p:cNvCxnSpPr/>
              <p:nvPr/>
            </p:nvCxnSpPr>
            <p:spPr>
              <a:xfrm>
                <a:off x="3184270" y="2374360"/>
                <a:ext cx="0" cy="144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a:cxnSpLocks/>
              </p:cNvCxnSpPr>
              <p:nvPr/>
            </p:nvCxnSpPr>
            <p:spPr>
              <a:xfrm>
                <a:off x="3357835" y="2387071"/>
                <a:ext cx="0" cy="12699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a:cxnSpLocks/>
              </p:cNvCxnSpPr>
              <p:nvPr/>
            </p:nvCxnSpPr>
            <p:spPr>
              <a:xfrm>
                <a:off x="3539854" y="2387071"/>
                <a:ext cx="12" cy="12699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p:nvCxnSpPr>
            <p:spPr>
              <a:xfrm>
                <a:off x="3713419" y="2395549"/>
                <a:ext cx="0" cy="108000"/>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43C6FC22-957E-48A9-809F-3F85BE1114B2}"/>
                </a:ext>
                <a:ext uri="{C183D7F6-B498-43B3-948B-1728B52AA6E4}">
                  <adec:decorative xmlns:adec="http://schemas.microsoft.com/office/drawing/2017/decorative" val="1"/>
                </a:ext>
              </a:extLst>
            </p:cNvPr>
            <p:cNvCxnSpPr>
              <a:cxnSpLocks/>
            </p:cNvCxnSpPr>
            <p:nvPr/>
          </p:nvCxnSpPr>
          <p:spPr>
            <a:xfrm>
              <a:off x="2142493" y="2514080"/>
              <a:ext cx="1713612" cy="0"/>
            </a:xfrm>
            <a:prstGeom prst="line">
              <a:avLst/>
            </a:prstGeom>
            <a:ln w="12700" cmpd="sng">
              <a:solidFill>
                <a:srgbClr val="0070C0"/>
              </a:solidFill>
              <a:prstDash val="solid"/>
              <a:headEnd type="none"/>
              <a:tailEnd type="none" w="lg"/>
            </a:ln>
          </p:spPr>
          <p:style>
            <a:lnRef idx="2">
              <a:schemeClr val="accent1"/>
            </a:lnRef>
            <a:fillRef idx="0">
              <a:schemeClr val="accent1"/>
            </a:fillRef>
            <a:effectRef idx="1">
              <a:schemeClr val="accent1"/>
            </a:effectRef>
            <a:fontRef idx="minor">
              <a:schemeClr val="tx1"/>
            </a:fontRef>
          </p:style>
        </p:cxnSp>
      </p:grpSp>
      <p:sp>
        <p:nvSpPr>
          <p:cNvPr id="133" name="Cube 132">
            <a:extLst>
              <a:ext uri="{FF2B5EF4-FFF2-40B4-BE49-F238E27FC236}">
                <a16:creationId xmlns:a16="http://schemas.microsoft.com/office/drawing/2014/main" id="{4BDC6897-89AF-4442-BDC7-74683455E5D7}"/>
              </a:ext>
              <a:ext uri="{C183D7F6-B498-43B3-948B-1728B52AA6E4}">
                <adec:decorative xmlns:adec="http://schemas.microsoft.com/office/drawing/2017/decorative" val="1"/>
              </a:ext>
            </a:extLst>
          </p:cNvPr>
          <p:cNvSpPr/>
          <p:nvPr/>
        </p:nvSpPr>
        <p:spPr>
          <a:xfrm rot="16200000">
            <a:off x="720507" y="2733042"/>
            <a:ext cx="3289005" cy="2285214"/>
          </a:xfrm>
          <a:prstGeom prst="cube">
            <a:avLst>
              <a:gd name="adj" fmla="val 2487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BFD5D536-C004-4350-ACAB-8AF8F86D32B7}"/>
              </a:ext>
              <a:ext uri="{C183D7F6-B498-43B3-948B-1728B52AA6E4}">
                <adec:decorative xmlns:adec="http://schemas.microsoft.com/office/drawing/2017/decorative" val="1"/>
              </a:ext>
            </a:extLst>
          </p:cNvPr>
          <p:cNvGrpSpPr/>
          <p:nvPr/>
        </p:nvGrpSpPr>
        <p:grpSpPr>
          <a:xfrm>
            <a:off x="1261428" y="2424430"/>
            <a:ext cx="478353" cy="3025874"/>
            <a:chOff x="1609594" y="2010317"/>
            <a:chExt cx="478353" cy="3025874"/>
          </a:xfrm>
        </p:grpSpPr>
        <p:cxnSp>
          <p:nvCxnSpPr>
            <p:cNvPr id="137" name="Straight Connector 136">
              <a:extLst>
                <a:ext uri="{FF2B5EF4-FFF2-40B4-BE49-F238E27FC236}">
                  <a16:creationId xmlns:a16="http://schemas.microsoft.com/office/drawing/2014/main" id="{DB9359B6-2B93-4E35-89D5-D0BBC0645A8A}"/>
                </a:ext>
                <a:ext uri="{C183D7F6-B498-43B3-948B-1728B52AA6E4}">
                  <adec:decorative xmlns:adec="http://schemas.microsoft.com/office/drawing/2017/decorative" val="1"/>
                </a:ext>
              </a:extLst>
            </p:cNvPr>
            <p:cNvCxnSpPr/>
            <p:nvPr/>
          </p:nvCxnSpPr>
          <p:spPr>
            <a:xfrm>
              <a:off x="1609594" y="2010317"/>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C3429409-5A3F-4EC4-8181-B3E9AE48CF24}"/>
                </a:ext>
                <a:ext uri="{C183D7F6-B498-43B3-948B-1728B52AA6E4}">
                  <adec:decorative xmlns:adec="http://schemas.microsoft.com/office/drawing/2017/decorative" val="1"/>
                </a:ext>
              </a:extLst>
            </p:cNvPr>
            <p:cNvCxnSpPr/>
            <p:nvPr/>
          </p:nvCxnSpPr>
          <p:spPr>
            <a:xfrm>
              <a:off x="1795858" y="2175416"/>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B936AD1A-5AB7-42DE-9009-C61B4C47A67F}"/>
                </a:ext>
                <a:ext uri="{C183D7F6-B498-43B3-948B-1728B52AA6E4}">
                  <adec:decorative xmlns:adec="http://schemas.microsoft.com/office/drawing/2017/decorative" val="1"/>
                </a:ext>
              </a:extLst>
            </p:cNvPr>
            <p:cNvCxnSpPr/>
            <p:nvPr/>
          </p:nvCxnSpPr>
          <p:spPr>
            <a:xfrm>
              <a:off x="1982122" y="2357447"/>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0AD776C5-B698-46ED-A525-4D53C915CC80}"/>
                </a:ext>
                <a:ext uri="{C183D7F6-B498-43B3-948B-1728B52AA6E4}">
                  <adec:decorative xmlns:adec="http://schemas.microsoft.com/office/drawing/2017/decorative" val="1"/>
                </a:ext>
              </a:extLst>
            </p:cNvPr>
            <p:cNvCxnSpPr/>
            <p:nvPr/>
          </p:nvCxnSpPr>
          <p:spPr>
            <a:xfrm>
              <a:off x="1673101" y="2069591"/>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74B62BD9-6239-49A4-A0A9-66654474DA1F}"/>
                </a:ext>
                <a:ext uri="{C183D7F6-B498-43B3-948B-1728B52AA6E4}">
                  <adec:decorative xmlns:adec="http://schemas.microsoft.com/office/drawing/2017/decorative" val="1"/>
                </a:ext>
              </a:extLst>
            </p:cNvPr>
            <p:cNvCxnSpPr/>
            <p:nvPr/>
          </p:nvCxnSpPr>
          <p:spPr>
            <a:xfrm>
              <a:off x="1859365" y="2247389"/>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89602FA-631D-4C91-9E5C-A53D1D259EA2}"/>
                </a:ext>
                <a:ext uri="{C183D7F6-B498-43B3-948B-1728B52AA6E4}">
                  <adec:decorative xmlns:adec="http://schemas.microsoft.com/office/drawing/2017/decorative" val="1"/>
                </a:ext>
              </a:extLst>
            </p:cNvPr>
            <p:cNvCxnSpPr/>
            <p:nvPr/>
          </p:nvCxnSpPr>
          <p:spPr>
            <a:xfrm>
              <a:off x="2037163" y="2412488"/>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5C22745-63F6-4A68-B5BA-6640BD162FE9}"/>
                </a:ext>
                <a:ext uri="{C183D7F6-B498-43B3-948B-1728B52AA6E4}">
                  <adec:decorative xmlns:adec="http://schemas.microsoft.com/office/drawing/2017/decorative" val="1"/>
                </a:ext>
              </a:extLst>
            </p:cNvPr>
            <p:cNvCxnSpPr/>
            <p:nvPr/>
          </p:nvCxnSpPr>
          <p:spPr>
            <a:xfrm>
              <a:off x="1740817" y="2137307"/>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2B280074-4737-4702-A55C-8F97F5397CD3}"/>
                </a:ext>
                <a:ext uri="{C183D7F6-B498-43B3-948B-1728B52AA6E4}">
                  <adec:decorative xmlns:adec="http://schemas.microsoft.com/office/drawing/2017/decorative" val="1"/>
                </a:ext>
              </a:extLst>
            </p:cNvPr>
            <p:cNvCxnSpPr/>
            <p:nvPr/>
          </p:nvCxnSpPr>
          <p:spPr>
            <a:xfrm>
              <a:off x="1922848" y="2310872"/>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21A52563-3E11-4FC1-98CC-C837296512E8}"/>
                </a:ext>
                <a:ext uri="{C183D7F6-B498-43B3-948B-1728B52AA6E4}">
                  <adec:decorative xmlns:adec="http://schemas.microsoft.com/office/drawing/2017/decorative" val="1"/>
                </a:ext>
              </a:extLst>
            </p:cNvPr>
            <p:cNvCxnSpPr/>
            <p:nvPr/>
          </p:nvCxnSpPr>
          <p:spPr>
            <a:xfrm>
              <a:off x="2087947" y="2480204"/>
              <a:ext cx="0" cy="2555987"/>
            </a:xfrm>
            <a:prstGeom prst="line">
              <a:avLst/>
            </a:prstGeom>
            <a:ln w="12700" cmpd="sng">
              <a:solidFill>
                <a:srgbClr val="0070C0"/>
              </a:solidFill>
              <a:headEnd type="none"/>
              <a:tailEnd type="none" w="lg"/>
            </a:ln>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A3188545-3780-4630-9EED-DA03FB9F9A3D}"/>
              </a:ext>
              <a:ext uri="{C183D7F6-B498-43B3-948B-1728B52AA6E4}">
                <adec:decorative xmlns:adec="http://schemas.microsoft.com/office/drawing/2017/decorative" val="1"/>
              </a:ext>
            </a:extLst>
          </p:cNvPr>
          <p:cNvCxnSpPr>
            <a:cxnSpLocks/>
          </p:cNvCxnSpPr>
          <p:nvPr/>
        </p:nvCxnSpPr>
        <p:spPr>
          <a:xfrm flipV="1">
            <a:off x="1222401" y="2063469"/>
            <a:ext cx="1736603" cy="12122"/>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A9224D24-1E51-4B2F-B719-2137919AD939}"/>
              </a:ext>
            </a:extLst>
          </p:cNvPr>
          <p:cNvSpPr txBox="1"/>
          <p:nvPr/>
        </p:nvSpPr>
        <p:spPr>
          <a:xfrm>
            <a:off x="4901674" y="2286536"/>
            <a:ext cx="7127040" cy="646986"/>
          </a:xfrm>
          <a:prstGeom prst="roundRect">
            <a:avLst/>
          </a:prstGeom>
          <a:noFill/>
          <a:ln>
            <a:noFill/>
          </a:ln>
        </p:spPr>
        <p:txBody>
          <a:bodyPr wrap="square" rtlCol="0">
            <a:spAutoFit/>
          </a:bodyPr>
          <a:lstStyle/>
          <a:p>
            <a:pPr algn="ctr"/>
            <a:r>
              <a:rPr lang="en-GB" sz="3200" dirty="0">
                <a:latin typeface="Arial" panose="020B0604020202020204" pitchFamily="34" charset="0"/>
                <a:cs typeface="Arial" panose="020B0604020202020204" pitchFamily="34" charset="0"/>
              </a:rPr>
              <a:t>Volume of top layer</a:t>
            </a:r>
            <a:r>
              <a:rPr lang="en-GB" sz="3200" b="1"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10 cm</a:t>
            </a:r>
            <a:r>
              <a:rPr lang="en-GB" sz="3200" dirty="0">
                <a:latin typeface="Arial" panose="020B0604020202020204" pitchFamily="34" charset="0"/>
                <a:cs typeface="Arial" panose="020B0604020202020204" pitchFamily="34" charset="0"/>
              </a:rPr>
              <a:t> × </a:t>
            </a:r>
            <a:r>
              <a:rPr lang="en-GB" sz="3200" b="1" dirty="0">
                <a:latin typeface="Arial" panose="020B0604020202020204" pitchFamily="34" charset="0"/>
                <a:cs typeface="Arial" panose="020B0604020202020204" pitchFamily="34" charset="0"/>
              </a:rPr>
              <a:t>10 cm</a:t>
            </a:r>
            <a:r>
              <a:rPr lang="en-GB" sz="3200" dirty="0">
                <a:latin typeface="Arial" panose="020B0604020202020204" pitchFamily="34" charset="0"/>
                <a:cs typeface="Arial" panose="020B0604020202020204" pitchFamily="34" charset="0"/>
              </a:rPr>
              <a:t>.</a:t>
            </a:r>
            <a:endParaRPr lang="en-GB" sz="3200" b="1"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A9224D24-1E51-4B2F-B719-2137919AD939}"/>
              </a:ext>
            </a:extLst>
          </p:cNvPr>
          <p:cNvSpPr txBox="1"/>
          <p:nvPr/>
        </p:nvSpPr>
        <p:spPr>
          <a:xfrm>
            <a:off x="4927073" y="2874368"/>
            <a:ext cx="7127040" cy="646986"/>
          </a:xfrm>
          <a:prstGeom prst="roundRect">
            <a:avLst/>
          </a:prstGeom>
          <a:noFill/>
          <a:ln>
            <a:noFill/>
          </a:ln>
        </p:spPr>
        <p:txBody>
          <a:bodyPr wrap="square" rtlCol="0">
            <a:spAutoFit/>
          </a:bodyPr>
          <a:lstStyle/>
          <a:p>
            <a:pPr algn="ctr"/>
            <a:r>
              <a:rPr lang="en-GB" sz="3200" dirty="0">
                <a:latin typeface="Arial" panose="020B0604020202020204" pitchFamily="34" charset="0"/>
                <a:cs typeface="Arial" panose="020B0604020202020204" pitchFamily="34" charset="0"/>
              </a:rPr>
              <a:t>Height of block</a:t>
            </a:r>
            <a:r>
              <a:rPr lang="en-GB" sz="3200" b="1"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18 cm</a:t>
            </a:r>
            <a:r>
              <a:rPr lang="en-GB" sz="3200" dirty="0">
                <a:latin typeface="Arial" panose="020B0604020202020204" pitchFamily="34" charset="0"/>
                <a:cs typeface="Arial" panose="020B0604020202020204" pitchFamily="34" charset="0"/>
              </a:rPr>
              <a:t>.</a:t>
            </a:r>
            <a:endParaRPr lang="en-GB" sz="3200" b="1" dirty="0">
              <a:latin typeface="Arial" panose="020B0604020202020204" pitchFamily="34" charset="0"/>
              <a:cs typeface="Arial" panose="020B0604020202020204" pitchFamily="34" charset="0"/>
            </a:endParaRPr>
          </a:p>
        </p:txBody>
      </p:sp>
      <p:sp>
        <p:nvSpPr>
          <p:cNvPr id="114"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93558"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Volume of smallest block</a:t>
            </a:r>
          </a:p>
        </p:txBody>
      </p:sp>
      <p:sp>
        <p:nvSpPr>
          <p:cNvPr id="115" name="TextBox 114">
            <a:extLst>
              <a:ext uri="{FF2B5EF4-FFF2-40B4-BE49-F238E27FC236}">
                <a16:creationId xmlns:a16="http://schemas.microsoft.com/office/drawing/2014/main" id="{A9224D24-1E51-4B2F-B719-2137919AD939}"/>
              </a:ext>
            </a:extLst>
          </p:cNvPr>
          <p:cNvSpPr txBox="1"/>
          <p:nvPr/>
        </p:nvSpPr>
        <p:spPr>
          <a:xfrm>
            <a:off x="5054074" y="4162521"/>
            <a:ext cx="7127040" cy="1736646"/>
          </a:xfrm>
          <a:prstGeom prst="roundRect">
            <a:avLst/>
          </a:prstGeom>
          <a:noFill/>
          <a:ln>
            <a:noFill/>
          </a:ln>
        </p:spPr>
        <p:txBody>
          <a:bodyPr wrap="square" rtlCol="0">
            <a:spAutoFit/>
          </a:bodyPr>
          <a:lstStyle/>
          <a:p>
            <a:pPr algn="ctr"/>
            <a:r>
              <a:rPr lang="en-GB" sz="3200" dirty="0">
                <a:latin typeface="Arial" panose="020B0604020202020204" pitchFamily="34" charset="0"/>
                <a:cs typeface="Arial" panose="020B0604020202020204" pitchFamily="34" charset="0"/>
              </a:rPr>
              <a:t>Volume of block</a:t>
            </a:r>
            <a:r>
              <a:rPr lang="en-GB" sz="3200" b="1" dirty="0">
                <a:latin typeface="Arial" panose="020B0604020202020204" pitchFamily="34" charset="0"/>
                <a:cs typeface="Arial" panose="020B0604020202020204" pitchFamily="34" charset="0"/>
              </a:rPr>
              <a:t> </a:t>
            </a:r>
          </a:p>
          <a:p>
            <a:pPr algn="ct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10 cm</a:t>
            </a:r>
            <a:r>
              <a:rPr lang="en-GB" sz="3200" dirty="0">
                <a:latin typeface="Arial" panose="020B0604020202020204" pitchFamily="34" charset="0"/>
                <a:cs typeface="Arial" panose="020B0604020202020204" pitchFamily="34" charset="0"/>
              </a:rPr>
              <a:t> × </a:t>
            </a:r>
            <a:r>
              <a:rPr lang="en-GB" sz="3200" b="1" dirty="0">
                <a:latin typeface="Arial" panose="020B0604020202020204" pitchFamily="34" charset="0"/>
                <a:cs typeface="Arial" panose="020B0604020202020204" pitchFamily="34" charset="0"/>
              </a:rPr>
              <a:t>10 cm </a:t>
            </a:r>
            <a:r>
              <a:rPr lang="en-GB" sz="3200" dirty="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18 cm</a:t>
            </a:r>
          </a:p>
          <a:p>
            <a:pPr algn="ct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1</a:t>
            </a:r>
            <a:r>
              <a:rPr lang="en-US" sz="3200" b="1" dirty="0">
                <a:latin typeface="Arial" panose="020B0604020202020204" pitchFamily="34" charset="0"/>
                <a:cs typeface="Arial" panose="020B0604020202020204" pitchFamily="34" charset="0"/>
              </a:rPr>
              <a:t>800 cm</a:t>
            </a:r>
            <a:r>
              <a:rPr lang="en-US" sz="3200" b="1"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a:t>
            </a:r>
            <a:endParaRPr lang="en-GB" sz="3200" b="1" dirty="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A9224D24-1E51-4B2F-B719-2137919AD939}"/>
              </a:ext>
            </a:extLst>
          </p:cNvPr>
          <p:cNvSpPr txBox="1"/>
          <p:nvPr/>
        </p:nvSpPr>
        <p:spPr>
          <a:xfrm>
            <a:off x="5138975" y="1331068"/>
            <a:ext cx="6515992" cy="646986"/>
          </a:xfrm>
          <a:prstGeom prst="roundRect">
            <a:avLst/>
          </a:prstGeom>
          <a:solidFill>
            <a:srgbClr val="E6C8D9"/>
          </a:solidFill>
          <a:ln w="57150" cmpd="sng">
            <a:noFill/>
          </a:ln>
        </p:spPr>
        <p:txBody>
          <a:bodyPr wrap="square" rtlCol="0">
            <a:spAutoFit/>
          </a:bodyPr>
          <a:lstStyle/>
          <a:p>
            <a:pPr algn="ctr"/>
            <a:r>
              <a:rPr lang="en-GB" sz="3200" b="1" dirty="0">
                <a:latin typeface="Arial" panose="020B0604020202020204" pitchFamily="34" charset="0"/>
                <a:cs typeface="Arial" panose="020B0604020202020204" pitchFamily="34" charset="0"/>
              </a:rPr>
              <a:t>10 cm</a:t>
            </a:r>
            <a:r>
              <a:rPr lang="en-GB" sz="3200" dirty="0">
                <a:latin typeface="Arial" panose="020B0604020202020204" pitchFamily="34" charset="0"/>
                <a:cs typeface="Arial" panose="020B0604020202020204" pitchFamily="34" charset="0"/>
              </a:rPr>
              <a:t> by </a:t>
            </a:r>
            <a:r>
              <a:rPr lang="en-GB" sz="3200" b="1" dirty="0">
                <a:latin typeface="Arial" panose="020B0604020202020204" pitchFamily="34" charset="0"/>
                <a:cs typeface="Arial" panose="020B0604020202020204" pitchFamily="34" charset="0"/>
              </a:rPr>
              <a:t>10 cm</a:t>
            </a:r>
            <a:r>
              <a:rPr lang="en-GB" sz="3200" dirty="0">
                <a:latin typeface="Arial" panose="020B0604020202020204" pitchFamily="34" charset="0"/>
                <a:cs typeface="Arial" panose="020B0604020202020204" pitchFamily="34" charset="0"/>
              </a:rPr>
              <a:t> by</a:t>
            </a:r>
            <a:r>
              <a:rPr lang="en-GB" sz="3200" b="1" dirty="0">
                <a:latin typeface="Arial" panose="020B0604020202020204" pitchFamily="34" charset="0"/>
                <a:cs typeface="Arial" panose="020B0604020202020204" pitchFamily="34" charset="0"/>
              </a:rPr>
              <a:t> 18 cm</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6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descr="Block with sides labelled 20 cm, 10 cm and 18 cm"/>
          <p:cNvSpPr/>
          <p:nvPr/>
        </p:nvSpPr>
        <p:spPr>
          <a:xfrm rot="16200000">
            <a:off x="6598500" y="1532725"/>
            <a:ext cx="3289003" cy="3877563"/>
          </a:xfrm>
          <a:prstGeom prst="cube">
            <a:avLst>
              <a:gd name="adj" fmla="val 16878"/>
            </a:avLst>
          </a:prstGeom>
          <a:solidFill>
            <a:schemeClr val="accent1">
              <a:lumMod val="60000"/>
              <a:lumOff val="4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Doubling one length</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33" name="Cube 32" descr="Block with sides labelled 10 cm, 10 cm and 18 cm"/>
          <p:cNvSpPr/>
          <p:nvPr/>
        </p:nvSpPr>
        <p:spPr>
          <a:xfrm rot="16200000">
            <a:off x="1065223" y="2308918"/>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Cube 35" descr="Block with sides labelled 10 cm, 10 cm and 18 cm">
            <a:extLst>
              <a:ext uri="{FF2B5EF4-FFF2-40B4-BE49-F238E27FC236}">
                <a16:creationId xmlns:a16="http://schemas.microsoft.com/office/drawing/2014/main" id="{989E3B29-F3AD-4CC6-A4B6-9F54C19ABA57}"/>
              </a:ext>
            </a:extLst>
          </p:cNvPr>
          <p:cNvSpPr/>
          <p:nvPr/>
        </p:nvSpPr>
        <p:spPr>
          <a:xfrm rot="16200000">
            <a:off x="1065222" y="2308918"/>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descr="Block with sides labelled 10 cm, 10 cm and 18 cm">
            <a:extLst>
              <a:ext uri="{FF2B5EF4-FFF2-40B4-BE49-F238E27FC236}">
                <a16:creationId xmlns:a16="http://schemas.microsoft.com/office/drawing/2014/main" id="{DBDE1D39-5EE1-47CA-909F-C2310C54E0E4}"/>
              </a:ext>
              <a:ext uri="{C183D7F6-B498-43B3-948B-1728B52AA6E4}">
                <adec:decorative xmlns:adec="http://schemas.microsoft.com/office/drawing/2017/decorative" val="0"/>
              </a:ext>
            </a:extLst>
          </p:cNvPr>
          <p:cNvSpPr/>
          <p:nvPr/>
        </p:nvSpPr>
        <p:spPr>
          <a:xfrm rot="16200000">
            <a:off x="1064773" y="2308918"/>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a:extLst>
              <a:ext uri="{C183D7F6-B498-43B3-948B-1728B52AA6E4}">
                <adec:decorative xmlns:adec="http://schemas.microsoft.com/office/drawing/2017/decorative" val="1"/>
              </a:ext>
            </a:extLst>
          </p:cNvPr>
          <p:cNvCxnSpPr>
            <a:cxnSpLocks/>
          </p:cNvCxnSpPr>
          <p:nvPr/>
        </p:nvCxnSpPr>
        <p:spPr>
          <a:xfrm flipV="1">
            <a:off x="1567118" y="1646180"/>
            <a:ext cx="1736603" cy="12122"/>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FBC79245-BDB4-4A22-8C24-B91A953A246D}"/>
              </a:ext>
            </a:extLst>
          </p:cNvPr>
          <p:cNvSpPr txBox="1"/>
          <p:nvPr/>
        </p:nvSpPr>
        <p:spPr>
          <a:xfrm>
            <a:off x="1837283" y="1117431"/>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1" name="Straight Connector 20">
            <a:extLst>
              <a:ext uri="{C183D7F6-B498-43B3-948B-1728B52AA6E4}">
                <adec:decorative xmlns:adec="http://schemas.microsoft.com/office/drawing/2017/decorative" val="1"/>
              </a:ext>
            </a:extLst>
          </p:cNvPr>
          <p:cNvCxnSpPr>
            <a:cxnSpLocks noChangeAspect="1"/>
          </p:cNvCxnSpPr>
          <p:nvPr/>
        </p:nvCxnSpPr>
        <p:spPr>
          <a:xfrm flipH="1" flipV="1">
            <a:off x="3436884" y="1688980"/>
            <a:ext cx="647999" cy="64534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BC79245-BDB4-4A22-8C24-B91A953A246D}"/>
              </a:ext>
            </a:extLst>
          </p:cNvPr>
          <p:cNvSpPr txBox="1"/>
          <p:nvPr/>
        </p:nvSpPr>
        <p:spPr>
          <a:xfrm>
            <a:off x="3725101" y="1566424"/>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34" name="Straight Connector 33">
            <a:extLst>
              <a:ext uri="{C183D7F6-B498-43B3-948B-1728B52AA6E4}">
                <adec:decorative xmlns:adec="http://schemas.microsoft.com/office/drawing/2017/decorative" val="1"/>
              </a:ext>
            </a:extLst>
          </p:cNvPr>
          <p:cNvCxnSpPr/>
          <p:nvPr/>
        </p:nvCxnSpPr>
        <p:spPr>
          <a:xfrm>
            <a:off x="4104378" y="2339517"/>
            <a:ext cx="0" cy="2807996"/>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BC79245-BDB4-4A22-8C24-B91A953A246D}"/>
              </a:ext>
            </a:extLst>
          </p:cNvPr>
          <p:cNvSpPr txBox="1"/>
          <p:nvPr/>
        </p:nvSpPr>
        <p:spPr>
          <a:xfrm>
            <a:off x="4099110" y="3337974"/>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18 cm</a:t>
            </a:r>
          </a:p>
        </p:txBody>
      </p:sp>
      <p:cxnSp>
        <p:nvCxnSpPr>
          <p:cNvPr id="16" name="Straight Connector 15">
            <a:extLst>
              <a:ext uri="{C183D7F6-B498-43B3-948B-1728B52AA6E4}">
                <adec:decorative xmlns:adec="http://schemas.microsoft.com/office/drawing/2017/decorative" val="1"/>
              </a:ext>
            </a:extLst>
          </p:cNvPr>
          <p:cNvCxnSpPr>
            <a:cxnSpLocks/>
          </p:cNvCxnSpPr>
          <p:nvPr/>
        </p:nvCxnSpPr>
        <p:spPr>
          <a:xfrm flipV="1">
            <a:off x="6230846" y="1652241"/>
            <a:ext cx="3583945" cy="6061"/>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BC79245-BDB4-4A22-8C24-B91A953A246D}"/>
              </a:ext>
            </a:extLst>
          </p:cNvPr>
          <p:cNvSpPr txBox="1"/>
          <p:nvPr/>
        </p:nvSpPr>
        <p:spPr>
          <a:xfrm>
            <a:off x="7590682" y="1135082"/>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20 cm</a:t>
            </a:r>
          </a:p>
        </p:txBody>
      </p:sp>
      <p:cxnSp>
        <p:nvCxnSpPr>
          <p:cNvPr id="19" name="Straight Connector 18">
            <a:extLst>
              <a:ext uri="{C183D7F6-B498-43B3-948B-1728B52AA6E4}">
                <adec:decorative xmlns:adec="http://schemas.microsoft.com/office/drawing/2017/decorative" val="1"/>
              </a:ext>
            </a:extLst>
          </p:cNvPr>
          <p:cNvCxnSpPr>
            <a:cxnSpLocks noChangeAspect="1"/>
          </p:cNvCxnSpPr>
          <p:nvPr/>
        </p:nvCxnSpPr>
        <p:spPr>
          <a:xfrm flipH="1" flipV="1">
            <a:off x="9838108" y="1721937"/>
            <a:ext cx="517427" cy="515308"/>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BC79245-BDB4-4A22-8C24-B91A953A246D}"/>
              </a:ext>
            </a:extLst>
          </p:cNvPr>
          <p:cNvSpPr txBox="1"/>
          <p:nvPr/>
        </p:nvSpPr>
        <p:spPr>
          <a:xfrm>
            <a:off x="10181781" y="1427370"/>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3" name="Straight Connector 22">
            <a:extLst>
              <a:ext uri="{C183D7F6-B498-43B3-948B-1728B52AA6E4}">
                <adec:decorative xmlns:adec="http://schemas.microsoft.com/office/drawing/2017/decorative" val="1"/>
              </a:ext>
            </a:extLst>
          </p:cNvPr>
          <p:cNvCxnSpPr/>
          <p:nvPr/>
        </p:nvCxnSpPr>
        <p:spPr>
          <a:xfrm>
            <a:off x="10386222" y="2339517"/>
            <a:ext cx="0" cy="2807996"/>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BC79245-BDB4-4A22-8C24-B91A953A246D}"/>
              </a:ext>
            </a:extLst>
          </p:cNvPr>
          <p:cNvSpPr txBox="1"/>
          <p:nvPr/>
        </p:nvSpPr>
        <p:spPr>
          <a:xfrm>
            <a:off x="10549142" y="3167592"/>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18 cm</a:t>
            </a:r>
          </a:p>
        </p:txBody>
      </p:sp>
      <p:sp>
        <p:nvSpPr>
          <p:cNvPr id="26" name="TextBox 25">
            <a:extLst>
              <a:ext uri="{FF2B5EF4-FFF2-40B4-BE49-F238E27FC236}">
                <a16:creationId xmlns:a16="http://schemas.microsoft.com/office/drawing/2014/main" id="{FBC79245-BDB4-4A22-8C24-B91A953A246D}"/>
              </a:ext>
            </a:extLst>
          </p:cNvPr>
          <p:cNvSpPr txBox="1"/>
          <p:nvPr/>
        </p:nvSpPr>
        <p:spPr>
          <a:xfrm>
            <a:off x="6886672" y="2907087"/>
            <a:ext cx="3275996" cy="954107"/>
          </a:xfrm>
          <a:prstGeom prst="rect">
            <a:avLst/>
          </a:prstGeom>
          <a:solidFill>
            <a:schemeClr val="bg1"/>
          </a:solidFill>
          <a:ln w="19050">
            <a:solidFill>
              <a:schemeClr val="accent1">
                <a:lumMod val="75000"/>
              </a:schemeClr>
            </a:solidFill>
          </a:ln>
        </p:spPr>
        <p:txBody>
          <a:bodyPr wrap="none" rtlCol="0">
            <a:spAutoFit/>
          </a:bodyPr>
          <a:lstStyle/>
          <a:p>
            <a:pPr algn="ctr"/>
            <a:r>
              <a:rPr lang="en-US" sz="2800" dirty="0">
                <a:latin typeface="Arial" panose="020B0604020202020204" pitchFamily="34" charset="0"/>
                <a:cs typeface="Arial" panose="020B0604020202020204" pitchFamily="34" charset="0"/>
              </a:rPr>
              <a:t>Doubling one length</a:t>
            </a:r>
          </a:p>
          <a:p>
            <a:pPr algn="ctr"/>
            <a:r>
              <a:rPr lang="en-US" sz="2800" dirty="0">
                <a:latin typeface="Arial" panose="020B0604020202020204" pitchFamily="34" charset="0"/>
                <a:cs typeface="Arial" panose="020B0604020202020204" pitchFamily="34" charset="0"/>
              </a:rPr>
              <a:t>doubles the volume </a:t>
            </a:r>
          </a:p>
        </p:txBody>
      </p:sp>
      <p:sp>
        <p:nvSpPr>
          <p:cNvPr id="32" name="TextBox 31">
            <a:extLst>
              <a:ext uri="{FF2B5EF4-FFF2-40B4-BE49-F238E27FC236}">
                <a16:creationId xmlns:a16="http://schemas.microsoft.com/office/drawing/2014/main" id="{A9224D24-1E51-4B2F-B719-2137919AD939}"/>
              </a:ext>
            </a:extLst>
          </p:cNvPr>
          <p:cNvSpPr txBox="1"/>
          <p:nvPr/>
        </p:nvSpPr>
        <p:spPr>
          <a:xfrm>
            <a:off x="419100" y="5448206"/>
            <a:ext cx="11410949" cy="578882"/>
          </a:xfrm>
          <a:prstGeom prst="roundRect">
            <a:avLst/>
          </a:prstGeom>
          <a:solidFill>
            <a:srgbClr val="E6C8D9"/>
          </a:solidFill>
          <a:ln w="57150" cmpd="sng">
            <a:noFill/>
          </a:ln>
        </p:spPr>
        <p:txBody>
          <a:bodyPr wrap="square" rtlCol="0">
            <a:spAutoFit/>
          </a:bodyPr>
          <a:lstStyle/>
          <a:p>
            <a:pPr algn="ctr"/>
            <a:r>
              <a:rPr lang="en-GB" sz="2800" dirty="0">
                <a:latin typeface="Arial" panose="020B0604020202020204" pitchFamily="34" charset="0"/>
                <a:cs typeface="Arial" panose="020B0604020202020204" pitchFamily="34" charset="0"/>
              </a:rPr>
              <a:t>What happens to the volume if you double one of the 10 cm sides?</a:t>
            </a:r>
          </a:p>
        </p:txBody>
      </p:sp>
    </p:spTree>
    <p:extLst>
      <p:ext uri="{BB962C8B-B14F-4D97-AF65-F5344CB8AC3E}">
        <p14:creationId xmlns:p14="http://schemas.microsoft.com/office/powerpoint/2010/main" val="30619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00235 -7.40741E-7 L 0.38945 0.00741 " pathEditMode="relative" rAng="0" ptsTypes="AA">
                                      <p:cBhvr>
                                        <p:cTn id="26" dur="2000" fill="hold"/>
                                        <p:tgtEl>
                                          <p:spTgt spid="37"/>
                                        </p:tgtEl>
                                        <p:attrNameLst>
                                          <p:attrName>ppt_x</p:attrName>
                                          <p:attrName>ppt_y</p:attrName>
                                        </p:attrNameLst>
                                      </p:cBhvr>
                                      <p:rCtr x="19583" y="37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0.00521 0.00695 L 0.52174 0.00602 " pathEditMode="relative" rAng="0" ptsTypes="AA">
                                      <p:cBhvr>
                                        <p:cTn id="30" dur="2000" fill="hold"/>
                                        <p:tgtEl>
                                          <p:spTgt spid="36"/>
                                        </p:tgtEl>
                                        <p:attrNameLst>
                                          <p:attrName>ppt_x</p:attrName>
                                          <p:attrName>ppt_y</p:attrName>
                                        </p:attrNameLst>
                                      </p:cBhvr>
                                      <p:rCtr x="26341" y="-4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6" grpId="0" animBg="1"/>
      <p:bldP spid="37" grpId="0" animBg="1"/>
      <p:bldP spid="17" grpId="0" animBg="1"/>
      <p:bldP spid="20" grpId="0" animBg="1"/>
      <p:bldP spid="24" grpId="0" animBg="1"/>
      <p:bldP spid="26"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3-01-14 at 07.16.35.png"/>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b="8430"/>
          <a:stretch/>
        </p:blipFill>
        <p:spPr>
          <a:xfrm>
            <a:off x="7137980" y="3276110"/>
            <a:ext cx="4320000" cy="1645221"/>
          </a:xfrm>
          <a:prstGeom prst="rect">
            <a:avLst/>
          </a:prstGeom>
        </p:spPr>
      </p:pic>
      <p:pic>
        <p:nvPicPr>
          <p:cNvPr id="2" name="Picture 1" descr="Screen shot 2023-01-14 at 07.16.44.png"/>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5050862" y="1169193"/>
            <a:ext cx="4319985" cy="1775909"/>
          </a:xfrm>
          <a:prstGeom prst="rect">
            <a:avLst/>
          </a:prstGeom>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Doubling two / all lengths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37" name="Cube 36" descr="Block with sides labelled 10 cm, 10 cm and 18 cm. Text in the middle says 'Volume = 1900 cm cubed'">
            <a:extLst>
              <a:ext uri="{FF2B5EF4-FFF2-40B4-BE49-F238E27FC236}">
                <a16:creationId xmlns:a16="http://schemas.microsoft.com/office/drawing/2014/main" id="{00555AC0-A17A-4036-91A6-94067B192B64}"/>
              </a:ext>
            </a:extLst>
          </p:cNvPr>
          <p:cNvSpPr/>
          <p:nvPr/>
        </p:nvSpPr>
        <p:spPr>
          <a:xfrm rot="16200000">
            <a:off x="1065223" y="2337946"/>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2ABCADB-ECD6-4F16-9997-EF15B111904B}"/>
              </a:ext>
              <a:ext uri="{C183D7F6-B498-43B3-948B-1728B52AA6E4}">
                <adec:decorative xmlns:adec="http://schemas.microsoft.com/office/drawing/2017/decorative" val="1"/>
              </a:ext>
            </a:extLst>
          </p:cNvPr>
          <p:cNvCxnSpPr>
            <a:cxnSpLocks/>
          </p:cNvCxnSpPr>
          <p:nvPr/>
        </p:nvCxnSpPr>
        <p:spPr>
          <a:xfrm flipV="1">
            <a:off x="1567118" y="1646180"/>
            <a:ext cx="1736603" cy="12122"/>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645B99B-5114-46E0-AC30-C81803FB6208}"/>
              </a:ext>
            </a:extLst>
          </p:cNvPr>
          <p:cNvSpPr txBox="1"/>
          <p:nvPr/>
        </p:nvSpPr>
        <p:spPr>
          <a:xfrm>
            <a:off x="1837283" y="1117431"/>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4" name="Straight Connector 23">
            <a:extLst>
              <a:ext uri="{FF2B5EF4-FFF2-40B4-BE49-F238E27FC236}">
                <a16:creationId xmlns:a16="http://schemas.microsoft.com/office/drawing/2014/main" id="{284D4AA2-1532-4D32-AB0D-45A8604F7D7B}"/>
              </a:ext>
              <a:ext uri="{C183D7F6-B498-43B3-948B-1728B52AA6E4}">
                <adec:decorative xmlns:adec="http://schemas.microsoft.com/office/drawing/2017/decorative" val="1"/>
              </a:ext>
            </a:extLst>
          </p:cNvPr>
          <p:cNvCxnSpPr>
            <a:cxnSpLocks noChangeAspect="1"/>
          </p:cNvCxnSpPr>
          <p:nvPr/>
        </p:nvCxnSpPr>
        <p:spPr>
          <a:xfrm flipH="1" flipV="1">
            <a:off x="3436884" y="1688980"/>
            <a:ext cx="647999" cy="64534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B084786-8E9B-4FA9-9E53-381A408E7F16}"/>
              </a:ext>
            </a:extLst>
          </p:cNvPr>
          <p:cNvSpPr txBox="1"/>
          <p:nvPr/>
        </p:nvSpPr>
        <p:spPr>
          <a:xfrm>
            <a:off x="3725101" y="1566424"/>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38" name="Straight Connector 37">
            <a:extLst>
              <a:ext uri="{FF2B5EF4-FFF2-40B4-BE49-F238E27FC236}">
                <a16:creationId xmlns:a16="http://schemas.microsoft.com/office/drawing/2014/main" id="{1DCDF511-542A-4EE5-AD1A-F67B2787EF9B}"/>
              </a:ext>
              <a:ext uri="{C183D7F6-B498-43B3-948B-1728B52AA6E4}">
                <adec:decorative xmlns:adec="http://schemas.microsoft.com/office/drawing/2017/decorative" val="1"/>
              </a:ext>
            </a:extLst>
          </p:cNvPr>
          <p:cNvCxnSpPr/>
          <p:nvPr/>
        </p:nvCxnSpPr>
        <p:spPr>
          <a:xfrm>
            <a:off x="4104378" y="2339517"/>
            <a:ext cx="0" cy="2807996"/>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88BE87F-998B-4984-A11C-DCF33E22D79F}"/>
              </a:ext>
            </a:extLst>
          </p:cNvPr>
          <p:cNvSpPr txBox="1"/>
          <p:nvPr/>
        </p:nvSpPr>
        <p:spPr>
          <a:xfrm>
            <a:off x="4099110" y="3337974"/>
            <a:ext cx="1162473" cy="523220"/>
          </a:xfrm>
          <a:prstGeom prst="rect">
            <a:avLst/>
          </a:prstGeom>
          <a:noFill/>
          <a:ln>
            <a:noFill/>
          </a:ln>
        </p:spPr>
        <p:txBody>
          <a:bodyPr wrap="none" rtlCol="0">
            <a:spAutoFit/>
          </a:bodyPr>
          <a:lstStyle/>
          <a:p>
            <a:r>
              <a:rPr lang="en-US" sz="2800" dirty="0">
                <a:latin typeface="Arial" panose="020B0604020202020204" pitchFamily="34" charset="0"/>
                <a:cs typeface="Arial" panose="020B0604020202020204" pitchFamily="34" charset="0"/>
              </a:rPr>
              <a:t>18 cm</a:t>
            </a:r>
          </a:p>
        </p:txBody>
      </p:sp>
      <p:sp>
        <p:nvSpPr>
          <p:cNvPr id="16" name="TextBox 15">
            <a:extLst>
              <a:ext uri="{FF2B5EF4-FFF2-40B4-BE49-F238E27FC236}">
                <a16:creationId xmlns:a16="http://schemas.microsoft.com/office/drawing/2014/main" id="{FBC79245-BDB4-4A22-8C24-B91A953A246D}"/>
              </a:ext>
            </a:extLst>
          </p:cNvPr>
          <p:cNvSpPr txBox="1"/>
          <p:nvPr/>
        </p:nvSpPr>
        <p:spPr>
          <a:xfrm>
            <a:off x="2127386" y="3185162"/>
            <a:ext cx="1744388"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Volume</a:t>
            </a:r>
          </a:p>
          <a:p>
            <a:pPr algn="ctr"/>
            <a:r>
              <a:rPr lang="en-US" sz="2400" dirty="0">
                <a:latin typeface="Arial" panose="020B0604020202020204" pitchFamily="34" charset="0"/>
                <a:cs typeface="Arial" panose="020B0604020202020204" pitchFamily="34" charset="0"/>
              </a:rPr>
              <a:t>= 1800 cm</a:t>
            </a:r>
            <a:r>
              <a:rPr lang="en-US" sz="2400" baseline="300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pic>
        <p:nvPicPr>
          <p:cNvPr id="17" name="Picture 16" descr="A stick figure drawing of a girl next to the speech bubble">
            <a:extLst>
              <a:ext uri="{FF2B5EF4-FFF2-40B4-BE49-F238E27FC236}">
                <a16:creationId xmlns:a16="http://schemas.microsoft.com/office/drawing/2014/main" id="{1B3EA31E-FEF3-4F4B-B2FD-73C7D2AAAB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22889" y="1117467"/>
            <a:ext cx="1727998" cy="1727998"/>
          </a:xfrm>
          <a:prstGeom prst="rect">
            <a:avLst/>
          </a:prstGeom>
        </p:spPr>
      </p:pic>
      <p:sp>
        <p:nvSpPr>
          <p:cNvPr id="23" name="TextBox 22">
            <a:extLst>
              <a:ext uri="{FF2B5EF4-FFF2-40B4-BE49-F238E27FC236}">
                <a16:creationId xmlns:a16="http://schemas.microsoft.com/office/drawing/2014/main" id="{B0368C08-DEAE-4069-AAC6-76CF00AF1749}"/>
              </a:ext>
            </a:extLst>
          </p:cNvPr>
          <p:cNvSpPr txBox="1"/>
          <p:nvPr/>
        </p:nvSpPr>
        <p:spPr>
          <a:xfrm>
            <a:off x="9288060" y="2674755"/>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Charlie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30" name="Rounded Rectangular Callout 29"/>
          <p:cNvSpPr/>
          <p:nvPr/>
        </p:nvSpPr>
        <p:spPr>
          <a:xfrm>
            <a:off x="5271481" y="1282686"/>
            <a:ext cx="3959996" cy="1550248"/>
          </a:xfrm>
          <a:prstGeom prst="wedgeRoundRectCallout">
            <a:avLst>
              <a:gd name="adj1" fmla="val 61600"/>
              <a:gd name="adj2" fmla="val -4081"/>
              <a:gd name="adj3" fmla="val 16667"/>
            </a:avLst>
          </a:prstGeom>
          <a:noFill/>
          <a:ln w="28575"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avolini" panose="03000502040302020204" pitchFamily="66" charset="0"/>
              <a:cs typeface="Cavolini" panose="03000502040302020204" pitchFamily="66" charset="0"/>
            </a:endParaRPr>
          </a:p>
        </p:txBody>
      </p:sp>
      <p:pic>
        <p:nvPicPr>
          <p:cNvPr id="19" name="Picture 18" descr="A stick figure drawing of a boy next to the speech bubble">
            <a:extLst>
              <a:ext uri="{FF2B5EF4-FFF2-40B4-BE49-F238E27FC236}">
                <a16:creationId xmlns:a16="http://schemas.microsoft.com/office/drawing/2014/main" id="{B524FF08-4B75-4F53-9643-225C4EA6E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509" y="3136143"/>
            <a:ext cx="1729135" cy="1729135"/>
          </a:xfrm>
          <a:prstGeom prst="rect">
            <a:avLst/>
          </a:prstGeom>
        </p:spPr>
      </p:pic>
      <p:sp>
        <p:nvSpPr>
          <p:cNvPr id="20" name="TextBox 19">
            <a:extLst>
              <a:ext uri="{FF2B5EF4-FFF2-40B4-BE49-F238E27FC236}">
                <a16:creationId xmlns:a16="http://schemas.microsoft.com/office/drawing/2014/main" id="{B0368C08-DEAE-4069-AAC6-76CF00AF1749}"/>
              </a:ext>
            </a:extLst>
          </p:cNvPr>
          <p:cNvSpPr txBox="1"/>
          <p:nvPr/>
        </p:nvSpPr>
        <p:spPr>
          <a:xfrm>
            <a:off x="5067157" y="4751790"/>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31" name="Rounded Rectangular Callout 30"/>
          <p:cNvSpPr/>
          <p:nvPr/>
        </p:nvSpPr>
        <p:spPr>
          <a:xfrm>
            <a:off x="6990829" y="3331582"/>
            <a:ext cx="4463994" cy="1550248"/>
          </a:xfrm>
          <a:prstGeom prst="wedgeRoundRectCallout">
            <a:avLst>
              <a:gd name="adj1" fmla="val -59560"/>
              <a:gd name="adj2" fmla="val -2821"/>
              <a:gd name="adj3" fmla="val 16667"/>
            </a:avLst>
          </a:prstGeom>
          <a:noFill/>
          <a:ln w="28575"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Gill Sans MT" panose="020B0502020104020203" pitchFamily="34" charset="0"/>
            </a:endParaRPr>
          </a:p>
        </p:txBody>
      </p:sp>
      <p:sp>
        <p:nvSpPr>
          <p:cNvPr id="32" name="TextBox 31">
            <a:extLst>
              <a:ext uri="{FF2B5EF4-FFF2-40B4-BE49-F238E27FC236}">
                <a16:creationId xmlns:a16="http://schemas.microsoft.com/office/drawing/2014/main" id="{A9224D24-1E51-4B2F-B719-2137919AD939}"/>
              </a:ext>
            </a:extLst>
          </p:cNvPr>
          <p:cNvSpPr txBox="1"/>
          <p:nvPr/>
        </p:nvSpPr>
        <p:spPr>
          <a:xfrm>
            <a:off x="2345914" y="5494656"/>
            <a:ext cx="7369355" cy="646986"/>
          </a:xfrm>
          <a:prstGeom prst="roundRect">
            <a:avLst/>
          </a:prstGeom>
          <a:solidFill>
            <a:srgbClr val="E6C8D9"/>
          </a:solidFill>
          <a:ln w="57150" cmpd="sng">
            <a:noFill/>
          </a:ln>
        </p:spPr>
        <p:txBody>
          <a:bodyPr wrap="square" rtlCol="0">
            <a:spAutoFit/>
          </a:bodyPr>
          <a:lstStyle/>
          <a:p>
            <a:pPr algn="ctr"/>
            <a:r>
              <a:rPr lang="en-GB" sz="3200" dirty="0">
                <a:latin typeface="Arial" panose="020B0604020202020204" pitchFamily="34" charset="0"/>
                <a:cs typeface="Arial" panose="020B0604020202020204" pitchFamily="34" charset="0"/>
              </a:rPr>
              <a:t>Are Charlie and Dee both correct?</a:t>
            </a:r>
          </a:p>
        </p:txBody>
      </p:sp>
    </p:spTree>
    <p:extLst>
      <p:ext uri="{BB962C8B-B14F-4D97-AF65-F5344CB8AC3E}">
        <p14:creationId xmlns:p14="http://schemas.microsoft.com/office/powerpoint/2010/main" val="9814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Comparing volume</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cxnSp>
        <p:nvCxnSpPr>
          <p:cNvPr id="21" name="Straight Connector 20">
            <a:extLst>
              <a:ext uri="{C183D7F6-B498-43B3-948B-1728B52AA6E4}">
                <adec:decorative xmlns:adec="http://schemas.microsoft.com/office/drawing/2017/decorative" val="1"/>
              </a:ext>
            </a:extLst>
          </p:cNvPr>
          <p:cNvCxnSpPr>
            <a:cxnSpLocks noChangeAspect="1"/>
          </p:cNvCxnSpPr>
          <p:nvPr/>
        </p:nvCxnSpPr>
        <p:spPr>
          <a:xfrm flipH="1" flipV="1">
            <a:off x="1844492" y="1901151"/>
            <a:ext cx="414576" cy="412878"/>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BC79245-BDB4-4A22-8C24-B91A953A246D}"/>
              </a:ext>
            </a:extLst>
          </p:cNvPr>
          <p:cNvSpPr txBox="1"/>
          <p:nvPr/>
        </p:nvSpPr>
        <p:spPr>
          <a:xfrm>
            <a:off x="2136615" y="1634156"/>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10 cm</a:t>
            </a:r>
          </a:p>
        </p:txBody>
      </p:sp>
      <p:cxnSp>
        <p:nvCxnSpPr>
          <p:cNvPr id="28" name="Straight Connector 27">
            <a:extLst>
              <a:ext uri="{C183D7F6-B498-43B3-948B-1728B52AA6E4}">
                <adec:decorative xmlns:adec="http://schemas.microsoft.com/office/drawing/2017/decorative" val="1"/>
              </a:ext>
            </a:extLst>
          </p:cNvPr>
          <p:cNvCxnSpPr/>
          <p:nvPr/>
        </p:nvCxnSpPr>
        <p:spPr>
          <a:xfrm>
            <a:off x="543252" y="1825601"/>
            <a:ext cx="1151982"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FBC79245-BDB4-4A22-8C24-B91A953A246D}"/>
              </a:ext>
            </a:extLst>
          </p:cNvPr>
          <p:cNvSpPr txBox="1"/>
          <p:nvPr/>
        </p:nvSpPr>
        <p:spPr>
          <a:xfrm>
            <a:off x="672448" y="1245147"/>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10 cm</a:t>
            </a:r>
            <a:endParaRPr lang="en-US" sz="2800" dirty="0">
              <a:latin typeface="Arial" panose="020B0604020202020204" pitchFamily="34" charset="0"/>
              <a:cs typeface="Arial" panose="020B0604020202020204" pitchFamily="34" charset="0"/>
            </a:endParaRPr>
          </a:p>
        </p:txBody>
      </p:sp>
      <p:sp>
        <p:nvSpPr>
          <p:cNvPr id="33" name="Cube 32" descr="Block with sides labelled 10 cm, 10 cm and 18 cm"/>
          <p:cNvSpPr/>
          <p:nvPr/>
        </p:nvSpPr>
        <p:spPr>
          <a:xfrm rot="16200000">
            <a:off x="138495" y="2426952"/>
            <a:ext cx="2339990" cy="1475998"/>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a:extLst>
              <a:ext uri="{C183D7F6-B498-43B3-948B-1728B52AA6E4}">
                <adec:decorative xmlns:adec="http://schemas.microsoft.com/office/drawing/2017/decorative" val="1"/>
              </a:ext>
            </a:extLst>
          </p:cNvPr>
          <p:cNvCxnSpPr>
            <a:cxnSpLocks/>
          </p:cNvCxnSpPr>
          <p:nvPr/>
        </p:nvCxnSpPr>
        <p:spPr>
          <a:xfrm>
            <a:off x="2251575" y="2369191"/>
            <a:ext cx="0" cy="1973801"/>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BC79245-BDB4-4A22-8C24-B91A953A246D}"/>
              </a:ext>
            </a:extLst>
          </p:cNvPr>
          <p:cNvSpPr txBox="1"/>
          <p:nvPr/>
        </p:nvSpPr>
        <p:spPr>
          <a:xfrm>
            <a:off x="2259837" y="3125260"/>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18 cm</a:t>
            </a:r>
            <a:endParaRPr lang="en-US" sz="2800" dirty="0">
              <a:latin typeface="Arial" panose="020B0604020202020204" pitchFamily="34" charset="0"/>
              <a:cs typeface="Arial" panose="020B0604020202020204" pitchFamily="34" charset="0"/>
            </a:endParaRPr>
          </a:p>
        </p:txBody>
      </p:sp>
      <p:sp>
        <p:nvSpPr>
          <p:cNvPr id="16" name="Cube 15" descr="Block with sides labelled 20 cm, 20 cm and 36 cm. Text in the middle says 'Doubling all three lengths makes the volume eight times bigger'"/>
          <p:cNvSpPr/>
          <p:nvPr/>
        </p:nvSpPr>
        <p:spPr>
          <a:xfrm rot="16200000">
            <a:off x="7012587" y="2369205"/>
            <a:ext cx="4747449" cy="3131988"/>
          </a:xfrm>
          <a:prstGeom prst="cube">
            <a:avLst>
              <a:gd name="adj" fmla="val 3032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C183D7F6-B498-43B3-948B-1728B52AA6E4}">
                <adec:decorative xmlns:adec="http://schemas.microsoft.com/office/drawing/2017/decorative" val="1"/>
              </a:ext>
            </a:extLst>
          </p:cNvPr>
          <p:cNvCxnSpPr>
            <a:cxnSpLocks/>
          </p:cNvCxnSpPr>
          <p:nvPr/>
        </p:nvCxnSpPr>
        <p:spPr>
          <a:xfrm>
            <a:off x="7820316" y="1435815"/>
            <a:ext cx="2204623"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cxnSpLocks noChangeAspect="1"/>
          </p:cNvCxnSpPr>
          <p:nvPr/>
        </p:nvCxnSpPr>
        <p:spPr>
          <a:xfrm flipH="1" flipV="1">
            <a:off x="10162334" y="1482261"/>
            <a:ext cx="974150" cy="97016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cxnSpLocks/>
          </p:cNvCxnSpPr>
          <p:nvPr/>
        </p:nvCxnSpPr>
        <p:spPr>
          <a:xfrm flipH="1">
            <a:off x="11136484" y="2491199"/>
            <a:ext cx="17396" cy="3817725"/>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3" name="Cube 22" descr="Block with sides labelled 20 cm, 20 cm and 18 cm. Text in the middle says 'Doubling two lengths makes the volume four times bigger'"/>
          <p:cNvSpPr/>
          <p:nvPr/>
        </p:nvSpPr>
        <p:spPr>
          <a:xfrm rot="16200000">
            <a:off x="3490944" y="1930847"/>
            <a:ext cx="2916000" cy="3023986"/>
          </a:xfrm>
          <a:prstGeom prst="cube">
            <a:avLst>
              <a:gd name="adj" fmla="val 3032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C183D7F6-B498-43B3-948B-1728B52AA6E4}">
                <adec:decorative xmlns:adec="http://schemas.microsoft.com/office/drawing/2017/decorative" val="1"/>
              </a:ext>
            </a:extLst>
          </p:cNvPr>
          <p:cNvCxnSpPr>
            <a:cxnSpLocks/>
          </p:cNvCxnSpPr>
          <p:nvPr/>
        </p:nvCxnSpPr>
        <p:spPr>
          <a:xfrm>
            <a:off x="3371575" y="1773267"/>
            <a:ext cx="2191025" cy="24273"/>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BC79245-BDB4-4A22-8C24-B91A953A246D}"/>
              </a:ext>
            </a:extLst>
          </p:cNvPr>
          <p:cNvSpPr txBox="1"/>
          <p:nvPr/>
        </p:nvSpPr>
        <p:spPr>
          <a:xfrm>
            <a:off x="4093384" y="1310127"/>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cxnSp>
        <p:nvCxnSpPr>
          <p:cNvPr id="27" name="Straight Connector 26">
            <a:extLst>
              <a:ext uri="{C183D7F6-B498-43B3-948B-1728B52AA6E4}">
                <adec:decorative xmlns:adec="http://schemas.microsoft.com/office/drawing/2017/decorative" val="1"/>
              </a:ext>
            </a:extLst>
          </p:cNvPr>
          <p:cNvCxnSpPr>
            <a:cxnSpLocks noChangeAspect="1"/>
          </p:cNvCxnSpPr>
          <p:nvPr/>
        </p:nvCxnSpPr>
        <p:spPr>
          <a:xfrm flipH="1" flipV="1">
            <a:off x="5750457" y="1871941"/>
            <a:ext cx="891109" cy="887458"/>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p:nvPr/>
        </p:nvCxnSpPr>
        <p:spPr>
          <a:xfrm>
            <a:off x="6651895" y="2829281"/>
            <a:ext cx="0" cy="208800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BC79245-BDB4-4A22-8C24-B91A953A246D}"/>
              </a:ext>
            </a:extLst>
          </p:cNvPr>
          <p:cNvSpPr txBox="1"/>
          <p:nvPr/>
        </p:nvSpPr>
        <p:spPr>
          <a:xfrm>
            <a:off x="6631707" y="3582454"/>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18 cm</a:t>
            </a:r>
            <a:endParaRPr lang="en-US" sz="28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BC79245-BDB4-4A22-8C24-B91A953A246D}"/>
              </a:ext>
            </a:extLst>
          </p:cNvPr>
          <p:cNvSpPr txBox="1"/>
          <p:nvPr/>
        </p:nvSpPr>
        <p:spPr>
          <a:xfrm>
            <a:off x="6196012" y="1953334"/>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BC79245-BDB4-4A22-8C24-B91A953A246D}"/>
              </a:ext>
            </a:extLst>
          </p:cNvPr>
          <p:cNvSpPr txBox="1"/>
          <p:nvPr/>
        </p:nvSpPr>
        <p:spPr>
          <a:xfrm>
            <a:off x="8470613" y="958600"/>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BC79245-BDB4-4A22-8C24-B91A953A246D}"/>
              </a:ext>
            </a:extLst>
          </p:cNvPr>
          <p:cNvSpPr txBox="1"/>
          <p:nvPr/>
        </p:nvSpPr>
        <p:spPr>
          <a:xfrm>
            <a:off x="10692917" y="1642908"/>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BC79245-BDB4-4A22-8C24-B91A953A246D}"/>
              </a:ext>
            </a:extLst>
          </p:cNvPr>
          <p:cNvSpPr txBox="1"/>
          <p:nvPr/>
        </p:nvSpPr>
        <p:spPr>
          <a:xfrm>
            <a:off x="11204310" y="3949481"/>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36 cm</a:t>
            </a:r>
            <a:endParaRPr lang="en-US" sz="28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BC79245-BDB4-4A22-8C24-B91A953A246D}"/>
              </a:ext>
            </a:extLst>
          </p:cNvPr>
          <p:cNvSpPr txBox="1"/>
          <p:nvPr/>
        </p:nvSpPr>
        <p:spPr>
          <a:xfrm>
            <a:off x="4230097" y="3209928"/>
            <a:ext cx="2281270" cy="1323439"/>
          </a:xfrm>
          <a:prstGeom prst="rect">
            <a:avLst/>
          </a:prstGeom>
          <a:solidFill>
            <a:schemeClr val="bg1"/>
          </a:solidFill>
          <a:ln w="19050">
            <a:solidFill>
              <a:schemeClr val="accent1"/>
            </a:solidFill>
          </a:ln>
        </p:spPr>
        <p:txBody>
          <a:bodyPr wrap="square" rtlCol="0">
            <a:spAutoFit/>
          </a:bodyPr>
          <a:lstStyle/>
          <a:p>
            <a:pPr algn="ctr"/>
            <a:r>
              <a:rPr lang="en-US" sz="2000" dirty="0">
                <a:latin typeface="Arial" panose="020B0604020202020204" pitchFamily="34" charset="0"/>
                <a:cs typeface="Arial" panose="020B0604020202020204" pitchFamily="34" charset="0"/>
              </a:rPr>
              <a:t>Doubling two</a:t>
            </a:r>
          </a:p>
          <a:p>
            <a:pPr algn="ctr"/>
            <a:r>
              <a:rPr lang="en-US" sz="2000" dirty="0">
                <a:latin typeface="Arial" panose="020B0604020202020204" pitchFamily="34" charset="0"/>
                <a:cs typeface="Arial" panose="020B0604020202020204" pitchFamily="34" charset="0"/>
              </a:rPr>
              <a:t>lengths makes</a:t>
            </a:r>
          </a:p>
          <a:p>
            <a:pPr algn="ctr"/>
            <a:r>
              <a:rPr lang="en-US" sz="2000" dirty="0">
                <a:latin typeface="Arial" panose="020B0604020202020204" pitchFamily="34" charset="0"/>
                <a:cs typeface="Arial" panose="020B0604020202020204" pitchFamily="34" charset="0"/>
              </a:rPr>
              <a:t>the volume</a:t>
            </a:r>
          </a:p>
          <a:p>
            <a:pPr algn="ctr"/>
            <a:r>
              <a:rPr lang="en-US" sz="2000" dirty="0">
                <a:latin typeface="Arial" panose="020B0604020202020204" pitchFamily="34" charset="0"/>
                <a:cs typeface="Arial" panose="020B0604020202020204" pitchFamily="34" charset="0"/>
              </a:rPr>
              <a:t>four times bigger </a:t>
            </a:r>
          </a:p>
        </p:txBody>
      </p:sp>
      <p:sp>
        <p:nvSpPr>
          <p:cNvPr id="43" name="TextBox 42">
            <a:extLst>
              <a:ext uri="{FF2B5EF4-FFF2-40B4-BE49-F238E27FC236}">
                <a16:creationId xmlns:a16="http://schemas.microsoft.com/office/drawing/2014/main" id="{FBC79245-BDB4-4A22-8C24-B91A953A246D}"/>
              </a:ext>
            </a:extLst>
          </p:cNvPr>
          <p:cNvSpPr txBox="1"/>
          <p:nvPr/>
        </p:nvSpPr>
        <p:spPr>
          <a:xfrm>
            <a:off x="8627996" y="3444756"/>
            <a:ext cx="2423266" cy="1631216"/>
          </a:xfrm>
          <a:prstGeom prst="rect">
            <a:avLst/>
          </a:prstGeom>
          <a:solidFill>
            <a:schemeClr val="bg1"/>
          </a:solidFill>
          <a:ln w="19050">
            <a:solidFill>
              <a:schemeClr val="accent1"/>
            </a:solidFill>
          </a:ln>
        </p:spPr>
        <p:txBody>
          <a:bodyPr wrap="square" rtlCol="0">
            <a:spAutoFit/>
          </a:bodyPr>
          <a:lstStyle/>
          <a:p>
            <a:pPr algn="ctr"/>
            <a:r>
              <a:rPr lang="en-US" sz="2000" dirty="0">
                <a:latin typeface="Arial" panose="020B0604020202020204" pitchFamily="34" charset="0"/>
                <a:cs typeface="Arial" panose="020B0604020202020204" pitchFamily="34" charset="0"/>
              </a:rPr>
              <a:t>Doubling all</a:t>
            </a:r>
          </a:p>
          <a:p>
            <a:pPr algn="ctr"/>
            <a:r>
              <a:rPr lang="en-US" sz="2000" dirty="0">
                <a:latin typeface="Arial" panose="020B0604020202020204" pitchFamily="34" charset="0"/>
                <a:cs typeface="Arial" panose="020B0604020202020204" pitchFamily="34" charset="0"/>
              </a:rPr>
              <a:t>three lengths</a:t>
            </a:r>
          </a:p>
          <a:p>
            <a:pPr algn="ctr"/>
            <a:r>
              <a:rPr lang="en-US" sz="2000" dirty="0">
                <a:latin typeface="Arial" panose="020B0604020202020204" pitchFamily="34" charset="0"/>
                <a:cs typeface="Arial" panose="020B0604020202020204" pitchFamily="34" charset="0"/>
              </a:rPr>
              <a:t>makes</a:t>
            </a:r>
          </a:p>
          <a:p>
            <a:pPr algn="ctr"/>
            <a:r>
              <a:rPr lang="en-US" sz="2000" dirty="0">
                <a:latin typeface="Arial" panose="020B0604020202020204" pitchFamily="34" charset="0"/>
                <a:cs typeface="Arial" panose="020B0604020202020204" pitchFamily="34" charset="0"/>
              </a:rPr>
              <a:t>the volume</a:t>
            </a:r>
          </a:p>
          <a:p>
            <a:pPr algn="ctr"/>
            <a:r>
              <a:rPr lang="en-US" sz="2000" dirty="0">
                <a:latin typeface="Arial" panose="020B0604020202020204" pitchFamily="34" charset="0"/>
                <a:cs typeface="Arial" panose="020B0604020202020204" pitchFamily="34" charset="0"/>
              </a:rPr>
              <a:t>eight times bigger </a:t>
            </a:r>
          </a:p>
        </p:txBody>
      </p:sp>
      <p:grpSp>
        <p:nvGrpSpPr>
          <p:cNvPr id="53" name="Group 52" descr="Label saying 'Similar'">
            <a:extLst>
              <a:ext uri="{FF2B5EF4-FFF2-40B4-BE49-F238E27FC236}">
                <a16:creationId xmlns:a16="http://schemas.microsoft.com/office/drawing/2014/main" id="{9F11CED1-71DC-4EC4-BF6F-430D7FFEB44B}"/>
              </a:ext>
            </a:extLst>
          </p:cNvPr>
          <p:cNvGrpSpPr/>
          <p:nvPr/>
        </p:nvGrpSpPr>
        <p:grpSpPr>
          <a:xfrm>
            <a:off x="908820" y="3548490"/>
            <a:ext cx="1154296" cy="529591"/>
            <a:chOff x="5030424" y="1979953"/>
            <a:chExt cx="1154296" cy="529591"/>
          </a:xfrm>
        </p:grpSpPr>
        <p:sp>
          <p:nvSpPr>
            <p:cNvPr id="54" name="Oval 53" descr="Label saying 'similar'">
              <a:extLst>
                <a:ext uri="{FF2B5EF4-FFF2-40B4-BE49-F238E27FC236}">
                  <a16:creationId xmlns:a16="http://schemas.microsoft.com/office/drawing/2014/main" id="{D001601D-2492-44A3-9196-E891ABED5BC9}"/>
                </a:ext>
              </a:extLst>
            </p:cNvPr>
            <p:cNvSpPr/>
            <p:nvPr/>
          </p:nvSpPr>
          <p:spPr>
            <a:xfrm>
              <a:off x="5030424" y="1979953"/>
              <a:ext cx="1154296"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TextBox 54" descr="Label saying 'similar'">
              <a:extLst>
                <a:ext uri="{FF2B5EF4-FFF2-40B4-BE49-F238E27FC236}">
                  <a16:creationId xmlns:a16="http://schemas.microsoft.com/office/drawing/2014/main" id="{32746CDD-FC55-4C3C-A8D4-CFEB1A8256AC}"/>
                </a:ext>
              </a:extLst>
            </p:cNvPr>
            <p:cNvSpPr txBox="1"/>
            <p:nvPr/>
          </p:nvSpPr>
          <p:spPr>
            <a:xfrm>
              <a:off x="5113549" y="2034477"/>
              <a:ext cx="1003069" cy="369332"/>
            </a:xfrm>
            <a:prstGeom prst="rect">
              <a:avLst/>
            </a:prstGeom>
            <a:noFill/>
          </p:spPr>
          <p:txBody>
            <a:bodyPr wrap="square" rtlCol="0">
              <a:spAutoFit/>
            </a:bodyPr>
            <a:lstStyle/>
            <a:p>
              <a:r>
                <a:rPr lang="en-GB" b="1" dirty="0"/>
                <a:t>SIMILAR</a:t>
              </a:r>
            </a:p>
          </p:txBody>
        </p:sp>
      </p:grpSp>
      <p:grpSp>
        <p:nvGrpSpPr>
          <p:cNvPr id="15" name="Group 14" descr="Label saying 'Similar'">
            <a:extLst>
              <a:ext uri="{FF2B5EF4-FFF2-40B4-BE49-F238E27FC236}">
                <a16:creationId xmlns:a16="http://schemas.microsoft.com/office/drawing/2014/main" id="{02173736-C6A3-4F18-9A87-04E8DC82C206}"/>
              </a:ext>
            </a:extLst>
          </p:cNvPr>
          <p:cNvGrpSpPr/>
          <p:nvPr/>
        </p:nvGrpSpPr>
        <p:grpSpPr>
          <a:xfrm>
            <a:off x="9248505" y="5482518"/>
            <a:ext cx="1154296" cy="529591"/>
            <a:chOff x="982319" y="4933155"/>
            <a:chExt cx="1154296" cy="529591"/>
          </a:xfrm>
        </p:grpSpPr>
        <p:sp>
          <p:nvSpPr>
            <p:cNvPr id="56" name="Oval 55">
              <a:extLst>
                <a:ext uri="{FF2B5EF4-FFF2-40B4-BE49-F238E27FC236}">
                  <a16:creationId xmlns:a16="http://schemas.microsoft.com/office/drawing/2014/main" id="{B8DFB86A-4632-4513-8F6C-023E83A3D6BB}"/>
                </a:ext>
              </a:extLst>
            </p:cNvPr>
            <p:cNvSpPr/>
            <p:nvPr/>
          </p:nvSpPr>
          <p:spPr>
            <a:xfrm>
              <a:off x="982319" y="4933155"/>
              <a:ext cx="1154296"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descr="Label saying 'similar'">
              <a:extLst>
                <a:ext uri="{FF2B5EF4-FFF2-40B4-BE49-F238E27FC236}">
                  <a16:creationId xmlns:a16="http://schemas.microsoft.com/office/drawing/2014/main" id="{38C94C5B-6C70-4470-9B95-2FED3CB38A99}"/>
                </a:ext>
              </a:extLst>
            </p:cNvPr>
            <p:cNvSpPr txBox="1"/>
            <p:nvPr/>
          </p:nvSpPr>
          <p:spPr>
            <a:xfrm>
              <a:off x="1060915" y="5005354"/>
              <a:ext cx="1003069" cy="369332"/>
            </a:xfrm>
            <a:prstGeom prst="rect">
              <a:avLst/>
            </a:prstGeom>
            <a:noFill/>
          </p:spPr>
          <p:txBody>
            <a:bodyPr wrap="square" rtlCol="0">
              <a:spAutoFit/>
            </a:bodyPr>
            <a:lstStyle/>
            <a:p>
              <a:r>
                <a:rPr lang="en-GB" b="1" dirty="0"/>
                <a:t>SIMILAR</a:t>
              </a:r>
            </a:p>
          </p:txBody>
        </p:sp>
      </p:grpSp>
    </p:spTree>
    <p:extLst>
      <p:ext uri="{BB962C8B-B14F-4D97-AF65-F5344CB8AC3E}">
        <p14:creationId xmlns:p14="http://schemas.microsoft.com/office/powerpoint/2010/main" val="27090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Working in pairs</a:t>
            </a:r>
          </a:p>
        </p:txBody>
      </p:sp>
      <p:sp>
        <p:nvSpPr>
          <p:cNvPr id="11" name="TextBox 10">
            <a:extLst>
              <a:ext uri="{FF2B5EF4-FFF2-40B4-BE49-F238E27FC236}">
                <a16:creationId xmlns:a16="http://schemas.microsoft.com/office/drawing/2014/main" id="{A9224D24-1E51-4B2F-B719-2137919AD939}"/>
              </a:ext>
            </a:extLst>
          </p:cNvPr>
          <p:cNvSpPr txBox="1"/>
          <p:nvPr/>
        </p:nvSpPr>
        <p:spPr>
          <a:xfrm>
            <a:off x="902078" y="1891887"/>
            <a:ext cx="5158293" cy="3203987"/>
          </a:xfrm>
          <a:prstGeom prst="roundRect">
            <a:avLst/>
          </a:prstGeom>
          <a:noFill/>
          <a:ln w="28575" cmpd="sng">
            <a:solidFill>
              <a:srgbClr val="BE0064"/>
            </a:solidFill>
          </a:ln>
        </p:spPr>
        <p:txBody>
          <a:bodyPr wrap="square" rtlCol="0">
            <a:spAutoFit/>
          </a:bodyPr>
          <a:lstStyle/>
          <a:p>
            <a:pPr algn="ctr"/>
            <a:endParaRPr lang="en-GB" sz="2400" b="1" dirty="0">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0" name="TextBox 9">
            <a:extLst>
              <a:ext uri="{FF2B5EF4-FFF2-40B4-BE49-F238E27FC236}">
                <a16:creationId xmlns:a16="http://schemas.microsoft.com/office/drawing/2014/main" id="{B0AB6807-1007-2C40-ACD3-85A647021B46}"/>
              </a:ext>
            </a:extLst>
          </p:cNvPr>
          <p:cNvSpPr txBox="1"/>
          <p:nvPr/>
        </p:nvSpPr>
        <p:spPr>
          <a:xfrm>
            <a:off x="1018189" y="1960494"/>
            <a:ext cx="5042182" cy="3503523"/>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Take turns to fill in the missing areas and volumes of C5 and C9.</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Explain your reasoning to your partner.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Agree on the answer before writing it down.</a:t>
            </a: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28737C6-3208-D47F-D96F-7927537457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49159">
            <a:off x="7080565" y="1020863"/>
            <a:ext cx="3945815" cy="53466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916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E32250-0154-01DE-860C-578404EAF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159">
            <a:off x="7080565" y="1020863"/>
            <a:ext cx="3945815" cy="534661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Placing the cards</a:t>
            </a:r>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6" name="TextBox 15">
            <a:extLst>
              <a:ext uri="{FF2B5EF4-FFF2-40B4-BE49-F238E27FC236}">
                <a16:creationId xmlns:a16="http://schemas.microsoft.com/office/drawing/2014/main" id="{B0AB6807-1007-2C40-ACD3-85A647021B46}"/>
              </a:ext>
            </a:extLst>
          </p:cNvPr>
          <p:cNvSpPr txBox="1"/>
          <p:nvPr/>
        </p:nvSpPr>
        <p:spPr>
          <a:xfrm>
            <a:off x="825511" y="2312027"/>
            <a:ext cx="5042182" cy="2233945"/>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in pairs.</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Place the three blocks. </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Make sure you can both explain the reasons for  your choice.</a:t>
            </a:r>
          </a:p>
        </p:txBody>
      </p:sp>
      <p:sp>
        <p:nvSpPr>
          <p:cNvPr id="13" name="TextBox 12">
            <a:extLst>
              <a:ext uri="{FF2B5EF4-FFF2-40B4-BE49-F238E27FC236}">
                <a16:creationId xmlns:a16="http://schemas.microsoft.com/office/drawing/2014/main" id="{A9224D24-1E51-4B2F-B719-2137919AD939}"/>
              </a:ext>
            </a:extLst>
          </p:cNvPr>
          <p:cNvSpPr txBox="1"/>
          <p:nvPr/>
        </p:nvSpPr>
        <p:spPr>
          <a:xfrm>
            <a:off x="648077" y="2055175"/>
            <a:ext cx="4823997" cy="2771984"/>
          </a:xfrm>
          <a:prstGeom prst="roundRect">
            <a:avLst/>
          </a:prstGeom>
          <a:noFill/>
          <a:ln w="28575" cmpd="sng">
            <a:solidFill>
              <a:srgbClr val="BE0064"/>
            </a:solidFill>
          </a:ln>
        </p:spPr>
        <p:txBody>
          <a:bodyPr wrap="square" rtlCol="0">
            <a:spAutoFit/>
          </a:bodyPr>
          <a:lstStyle/>
          <a:p>
            <a:pPr algn="ctr"/>
            <a:endParaRPr lang="en-GB" sz="2400" b="1" dirty="0">
              <a:latin typeface="Arial" panose="020B0604020202020204" pitchFamily="34" charset="0"/>
              <a:cs typeface="Arial" panose="020B0604020202020204" pitchFamily="34" charset="0"/>
            </a:endParaRPr>
          </a:p>
        </p:txBody>
      </p:sp>
      <p:sp>
        <p:nvSpPr>
          <p:cNvPr id="7" name="Isosceles Triangle 6">
            <a:extLst>
              <a:ext uri="{FF2B5EF4-FFF2-40B4-BE49-F238E27FC236}">
                <a16:creationId xmlns:a16="http://schemas.microsoft.com/office/drawing/2014/main" id="{32A29B93-4595-0639-2CD4-58A9C77247F7}"/>
              </a:ext>
              <a:ext uri="{C183D7F6-B498-43B3-948B-1728B52AA6E4}">
                <adec:decorative xmlns:adec="http://schemas.microsoft.com/office/drawing/2017/decorative" val="1"/>
              </a:ext>
            </a:extLst>
          </p:cNvPr>
          <p:cNvSpPr/>
          <p:nvPr/>
        </p:nvSpPr>
        <p:spPr>
          <a:xfrm flipV="1">
            <a:off x="-10091" y="-978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C2CC23D-4F8B-9D97-2E4E-940BBED5224E}"/>
              </a:ext>
            </a:extLst>
          </p:cNvPr>
          <p:cNvSpPr txBox="1"/>
          <p:nvPr/>
        </p:nvSpPr>
        <p:spPr>
          <a:xfrm>
            <a:off x="-15868" y="156808"/>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pic>
        <p:nvPicPr>
          <p:cNvPr id="5" name="Picture 4">
            <a:extLst>
              <a:ext uri="{FF2B5EF4-FFF2-40B4-BE49-F238E27FC236}">
                <a16:creationId xmlns:a16="http://schemas.microsoft.com/office/drawing/2014/main" id="{08FD99DA-DDFE-913A-AF8E-B059350B47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0334" y="4548926"/>
            <a:ext cx="3795545" cy="1718584"/>
          </a:xfrm>
          <a:prstGeom prst="rect">
            <a:avLst/>
          </a:prstGeom>
        </p:spPr>
      </p:pic>
    </p:spTree>
    <p:extLst>
      <p:ext uri="{BB962C8B-B14F-4D97-AF65-F5344CB8AC3E}">
        <p14:creationId xmlns:p14="http://schemas.microsoft.com/office/powerpoint/2010/main" val="274769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87680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Completing C5 and C9</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9" name="TextBox 8">
            <a:extLst>
              <a:ext uri="{FF2B5EF4-FFF2-40B4-BE49-F238E27FC236}">
                <a16:creationId xmlns:a16="http://schemas.microsoft.com/office/drawing/2014/main" id="{A9224D24-1E51-4B2F-B719-2137919AD939}"/>
              </a:ext>
            </a:extLst>
          </p:cNvPr>
          <p:cNvSpPr txBox="1"/>
          <p:nvPr/>
        </p:nvSpPr>
        <p:spPr>
          <a:xfrm>
            <a:off x="7076616" y="1563078"/>
            <a:ext cx="4428000" cy="646986"/>
          </a:xfrm>
          <a:prstGeom prst="roundRect">
            <a:avLst/>
          </a:prstGeom>
          <a:solidFill>
            <a:srgbClr val="E6C8D9"/>
          </a:solidFill>
          <a:ln w="57150" cmpd="sng">
            <a:noFill/>
          </a:ln>
        </p:spPr>
        <p:txBody>
          <a:bodyPr wrap="square" rtlCol="0">
            <a:spAutoFit/>
          </a:bodyPr>
          <a:lstStyle/>
          <a:p>
            <a:pPr algn="ctr"/>
            <a:r>
              <a:rPr lang="en-GB" sz="3200" dirty="0">
                <a:latin typeface="Arial" panose="020B0604020202020204" pitchFamily="34" charset="0"/>
                <a:cs typeface="Arial" panose="020B0604020202020204" pitchFamily="34" charset="0"/>
              </a:rPr>
              <a:t>Are any blocks similar?</a:t>
            </a:r>
          </a:p>
        </p:txBody>
      </p:sp>
      <p:sp>
        <p:nvSpPr>
          <p:cNvPr id="10" name="TextBox 9">
            <a:extLst>
              <a:ext uri="{FF2B5EF4-FFF2-40B4-BE49-F238E27FC236}">
                <a16:creationId xmlns:a16="http://schemas.microsoft.com/office/drawing/2014/main" id="{A9224D24-1E51-4B2F-B719-2137919AD939}"/>
              </a:ext>
            </a:extLst>
          </p:cNvPr>
          <p:cNvSpPr txBox="1"/>
          <p:nvPr/>
        </p:nvSpPr>
        <p:spPr>
          <a:xfrm>
            <a:off x="7055090" y="2669193"/>
            <a:ext cx="4428000" cy="646986"/>
          </a:xfrm>
          <a:prstGeom prst="roundRect">
            <a:avLst/>
          </a:prstGeom>
          <a:solidFill>
            <a:srgbClr val="E6C8D9"/>
          </a:solidFill>
          <a:ln w="57150" cmpd="sng">
            <a:noFill/>
          </a:ln>
        </p:spPr>
        <p:txBody>
          <a:bodyPr wrap="square" rtlCol="0">
            <a:spAutoFit/>
          </a:bodyPr>
          <a:lstStyle/>
          <a:p>
            <a:pPr algn="ctr"/>
            <a:r>
              <a:rPr lang="en-GB" sz="3200" dirty="0">
                <a:latin typeface="Arial" panose="020B0604020202020204" pitchFamily="34" charset="0"/>
                <a:cs typeface="Arial" panose="020B0604020202020204" pitchFamily="34" charset="0"/>
              </a:rPr>
              <a:t>Are any bases similar?</a:t>
            </a:r>
          </a:p>
        </p:txBody>
      </p:sp>
      <p:sp>
        <p:nvSpPr>
          <p:cNvPr id="11" name="TextBox 10">
            <a:extLst>
              <a:ext uri="{FF2B5EF4-FFF2-40B4-BE49-F238E27FC236}">
                <a16:creationId xmlns:a16="http://schemas.microsoft.com/office/drawing/2014/main" id="{A9224D24-1E51-4B2F-B719-2137919AD939}"/>
              </a:ext>
            </a:extLst>
          </p:cNvPr>
          <p:cNvSpPr txBox="1"/>
          <p:nvPr/>
        </p:nvSpPr>
        <p:spPr>
          <a:xfrm>
            <a:off x="6753726" y="3750045"/>
            <a:ext cx="5049709" cy="1736646"/>
          </a:xfrm>
          <a:prstGeom prst="roundRect">
            <a:avLst/>
          </a:prstGeom>
          <a:solidFill>
            <a:srgbClr val="E6C8D9"/>
          </a:solidFill>
          <a:ln w="57150" cmpd="sng">
            <a:noFill/>
          </a:ln>
        </p:spPr>
        <p:txBody>
          <a:bodyPr wrap="square" rtlCol="0">
            <a:spAutoFit/>
          </a:bodyPr>
          <a:lstStyle/>
          <a:p>
            <a:pPr algn="ctr"/>
            <a:r>
              <a:rPr lang="en-GB" sz="3200" dirty="0">
                <a:latin typeface="Arial" panose="020B0604020202020204" pitchFamily="34" charset="0"/>
                <a:cs typeface="Arial" panose="020B0604020202020204" pitchFamily="34" charset="0"/>
              </a:rPr>
              <a:t>What is the volume of a 10 cm by 10 cm by 54 cm block?</a:t>
            </a:r>
          </a:p>
        </p:txBody>
      </p:sp>
      <p:pic>
        <p:nvPicPr>
          <p:cNvPr id="5" name="Picture 4" descr="Graphical user interface&#10;&#10;Description automatically generated">
            <a:extLst>
              <a:ext uri="{FF2B5EF4-FFF2-40B4-BE49-F238E27FC236}">
                <a16:creationId xmlns:a16="http://schemas.microsoft.com/office/drawing/2014/main" id="{E1A9C3E9-B9CE-01D6-BAA7-E1ABDF075A72}"/>
              </a:ext>
            </a:extLst>
          </p:cNvPr>
          <p:cNvPicPr>
            <a:picLocks noChangeAspect="1"/>
          </p:cNvPicPr>
          <p:nvPr/>
        </p:nvPicPr>
        <p:blipFill>
          <a:blip r:embed="rId3"/>
          <a:stretch>
            <a:fillRect/>
          </a:stretch>
        </p:blipFill>
        <p:spPr>
          <a:xfrm>
            <a:off x="895033" y="1160770"/>
            <a:ext cx="5858693" cy="5077534"/>
          </a:xfrm>
          <a:prstGeom prst="rect">
            <a:avLst/>
          </a:prstGeom>
        </p:spPr>
      </p:pic>
    </p:spTree>
    <p:extLst>
      <p:ext uri="{BB962C8B-B14F-4D97-AF65-F5344CB8AC3E}">
        <p14:creationId xmlns:p14="http://schemas.microsoft.com/office/powerpoint/2010/main" val="11547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9208348"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Placing Blocks</a:t>
            </a:r>
            <a:r>
              <a:rPr kumimoji="0" lang="en-US" sz="3600" b="1" i="0" u="none" strike="noStrike" kern="1200" cap="none" spc="0" normalizeH="0" noProof="0" dirty="0">
                <a:ln>
                  <a:noFill/>
                </a:ln>
                <a:solidFill>
                  <a:srgbClr val="BE0064"/>
                </a:solidFill>
                <a:effectLst/>
                <a:uLnTx/>
                <a:uFillTx/>
                <a:latin typeface="Arial" panose="020B0604020202020204" pitchFamily="34" charset="0"/>
                <a:ea typeface="+mj-ea"/>
                <a:cs typeface="Arial" panose="020B0604020202020204" pitchFamily="34" charset="0"/>
              </a:rPr>
              <a:t> 1, 2 and 3</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3" name="TextBox 12">
            <a:extLst>
              <a:ext uri="{FF2B5EF4-FFF2-40B4-BE49-F238E27FC236}">
                <a16:creationId xmlns:a16="http://schemas.microsoft.com/office/drawing/2014/main" id="{A9224D24-1E51-4B2F-B719-2137919AD939}"/>
              </a:ext>
            </a:extLst>
          </p:cNvPr>
          <p:cNvSpPr txBox="1"/>
          <p:nvPr/>
        </p:nvSpPr>
        <p:spPr>
          <a:xfrm>
            <a:off x="7111419" y="2056742"/>
            <a:ext cx="4675080" cy="2281476"/>
          </a:xfrm>
          <a:prstGeom prst="roundRect">
            <a:avLst/>
          </a:prstGeom>
          <a:solidFill>
            <a:srgbClr val="E6C8D9"/>
          </a:solidFill>
          <a:ln w="57150" cmpd="sng">
            <a:noFill/>
          </a:ln>
        </p:spPr>
        <p:txBody>
          <a:bodyPr wrap="square" rtlCol="0">
            <a:spAutoFit/>
          </a:bodyPr>
          <a:lstStyle/>
          <a:p>
            <a:pPr algn="ctr"/>
            <a:r>
              <a:rPr lang="en-GB" sz="3200" dirty="0">
                <a:latin typeface="Arial" panose="020B0604020202020204" pitchFamily="34" charset="0"/>
                <a:cs typeface="Arial" panose="020B0604020202020204" pitchFamily="34" charset="0"/>
              </a:rPr>
              <a:t>Why are the volumes  of C8 and C9 the </a:t>
            </a:r>
            <a:r>
              <a:rPr lang="en-GB" sz="3200" b="1" dirty="0">
                <a:latin typeface="Arial" panose="020B0604020202020204" pitchFamily="34" charset="0"/>
                <a:cs typeface="Arial" panose="020B0604020202020204" pitchFamily="34" charset="0"/>
              </a:rPr>
              <a:t>same</a:t>
            </a:r>
            <a:r>
              <a:rPr lang="en-GB" sz="3200" dirty="0">
                <a:latin typeface="Arial" panose="020B0604020202020204" pitchFamily="34" charset="0"/>
                <a:cs typeface="Arial" panose="020B0604020202020204" pitchFamily="34" charset="0"/>
              </a:rPr>
              <a:t> when the areas of the  bases are </a:t>
            </a:r>
            <a:r>
              <a:rPr lang="en-GB" sz="3200" b="1" dirty="0">
                <a:latin typeface="Arial" panose="020B0604020202020204" pitchFamily="34" charset="0"/>
                <a:cs typeface="Arial" panose="020B0604020202020204" pitchFamily="34" charset="0"/>
              </a:rPr>
              <a:t>different</a:t>
            </a:r>
            <a:r>
              <a:rPr lang="en-GB" sz="3200" dirty="0">
                <a:latin typeface="Arial" panose="020B0604020202020204" pitchFamily="34" charset="0"/>
                <a:cs typeface="Arial" panose="020B0604020202020204" pitchFamily="34" charset="0"/>
              </a:rPr>
              <a:t>?</a:t>
            </a:r>
          </a:p>
        </p:txBody>
      </p:sp>
      <p:grpSp>
        <p:nvGrpSpPr>
          <p:cNvPr id="3" name="Group 2"/>
          <p:cNvGrpSpPr/>
          <p:nvPr/>
        </p:nvGrpSpPr>
        <p:grpSpPr>
          <a:xfrm>
            <a:off x="912618" y="1078671"/>
            <a:ext cx="5975999" cy="5301765"/>
            <a:chOff x="1226379" y="1078671"/>
            <a:chExt cx="5975999" cy="5301765"/>
          </a:xfrm>
        </p:grpSpPr>
        <p:pic>
          <p:nvPicPr>
            <p:cNvPr id="2" name="Picture 1" descr="Partial answers.pdf"/>
            <p:cNvPicPr>
              <a:picLocks noChangeAspect="1"/>
            </p:cNvPicPr>
            <p:nvPr/>
          </p:nvPicPr>
          <p:blipFill rotWithShape="1">
            <a:blip r:embed="rId3" cstate="email">
              <a:extLst>
                <a:ext uri="{28A0092B-C50C-407E-A947-70E740481C1C}">
                  <a14:useLocalDpi xmlns:a14="http://schemas.microsoft.com/office/drawing/2010/main"/>
                </a:ext>
              </a:extLst>
            </a:blip>
            <a:srcRect t="38127" b="7314"/>
            <a:stretch/>
          </p:blipFill>
          <p:spPr>
            <a:xfrm>
              <a:off x="1226379" y="1766473"/>
              <a:ext cx="5975999" cy="4613963"/>
            </a:xfrm>
            <a:prstGeom prst="rect">
              <a:avLst/>
            </a:prstGeom>
          </p:spPr>
        </p:pic>
        <p:pic>
          <p:nvPicPr>
            <p:cNvPr id="10" name="Picture 9" descr="Partial answers.pdf"/>
            <p:cNvPicPr>
              <a:picLocks noChangeAspect="1"/>
            </p:cNvPicPr>
            <p:nvPr/>
          </p:nvPicPr>
          <p:blipFill rotWithShape="1">
            <a:blip r:embed="rId4" cstate="email">
              <a:extLst>
                <a:ext uri="{28A0092B-C50C-407E-A947-70E740481C1C}">
                  <a14:useLocalDpi xmlns:a14="http://schemas.microsoft.com/office/drawing/2010/main"/>
                </a:ext>
              </a:extLst>
            </a:blip>
            <a:srcRect l="20089" t="12636" b="78867"/>
            <a:stretch/>
          </p:blipFill>
          <p:spPr>
            <a:xfrm>
              <a:off x="2424808" y="1078671"/>
              <a:ext cx="4775251" cy="718524"/>
            </a:xfrm>
            <a:prstGeom prst="rect">
              <a:avLst/>
            </a:prstGeom>
          </p:spPr>
        </p:pic>
      </p:grpSp>
      <p:sp>
        <p:nvSpPr>
          <p:cNvPr id="14" name="Rectangle 13">
            <a:extLst>
              <a:ext uri="{FF2B5EF4-FFF2-40B4-BE49-F238E27FC236}">
                <a16:creationId xmlns:a16="http://schemas.microsoft.com/office/drawing/2014/main" id="{CB83C5B6-C13D-4844-A891-6D4DBD876ACB}"/>
              </a:ext>
              <a:ext uri="{C183D7F6-B498-43B3-948B-1728B52AA6E4}">
                <adec:decorative xmlns:adec="http://schemas.microsoft.com/office/drawing/2017/decorative" val="1"/>
              </a:ext>
            </a:extLst>
          </p:cNvPr>
          <p:cNvSpPr>
            <a:spLocks noChangeAspect="1"/>
          </p:cNvSpPr>
          <p:nvPr/>
        </p:nvSpPr>
        <p:spPr>
          <a:xfrm>
            <a:off x="1538756" y="3850852"/>
            <a:ext cx="343917" cy="343922"/>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B83C5B6-C13D-4844-A891-6D4DBD876ACB}"/>
              </a:ext>
              <a:ext uri="{C183D7F6-B498-43B3-948B-1728B52AA6E4}">
                <adec:decorative xmlns:adec="http://schemas.microsoft.com/office/drawing/2017/decorative" val="1"/>
              </a:ext>
            </a:extLst>
          </p:cNvPr>
          <p:cNvSpPr>
            <a:spLocks noChangeAspect="1"/>
          </p:cNvSpPr>
          <p:nvPr/>
        </p:nvSpPr>
        <p:spPr>
          <a:xfrm>
            <a:off x="1521751" y="5434616"/>
            <a:ext cx="343917" cy="343922"/>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B83C5B6-C13D-4844-A891-6D4DBD876ACB}"/>
              </a:ext>
              <a:ext uri="{C183D7F6-B498-43B3-948B-1728B52AA6E4}">
                <adec:decorative xmlns:adec="http://schemas.microsoft.com/office/drawing/2017/decorative" val="1"/>
              </a:ext>
            </a:extLst>
          </p:cNvPr>
          <p:cNvSpPr>
            <a:spLocks noChangeAspect="1"/>
          </p:cNvSpPr>
          <p:nvPr/>
        </p:nvSpPr>
        <p:spPr>
          <a:xfrm>
            <a:off x="5137989" y="1380075"/>
            <a:ext cx="343917" cy="343922"/>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28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Adding more blocks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47451" y="135070"/>
            <a:ext cx="1337347"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nvGrpSpPr>
          <p:cNvPr id="19" name="Group 18">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1" name="TextBox 2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6" name="TextBox 15">
            <a:extLst>
              <a:ext uri="{FF2B5EF4-FFF2-40B4-BE49-F238E27FC236}">
                <a16:creationId xmlns:a16="http://schemas.microsoft.com/office/drawing/2014/main" id="{B0AB6807-1007-2C40-ACD3-85A647021B46}"/>
              </a:ext>
            </a:extLst>
          </p:cNvPr>
          <p:cNvSpPr txBox="1"/>
          <p:nvPr/>
        </p:nvSpPr>
        <p:spPr>
          <a:xfrm>
            <a:off x="728013" y="2315368"/>
            <a:ext cx="5002296" cy="3182923"/>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Choose two empty cells.</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out how big the blocks in these cells are. </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Draw the blocks and label the sides.</a:t>
            </a:r>
            <a:endParaRPr lang="en-US" sz="2800" i="1" dirty="0">
              <a:latin typeface="Arial" panose="020B0604020202020204" pitchFamily="34" charset="0"/>
              <a:cs typeface="Arial" panose="020B0604020202020204" pitchFamily="34" charset="0"/>
            </a:endParaRPr>
          </a:p>
          <a:p>
            <a:pPr>
              <a:lnSpc>
                <a:spcPts val="3100"/>
              </a:lnSpc>
              <a:spcAft>
                <a:spcPts val="600"/>
              </a:spcAft>
            </a:pPr>
            <a:endParaRPr lang="en-US" sz="2800" dirty="0">
              <a:latin typeface="Arial" panose="020B0604020202020204" pitchFamily="34" charset="0"/>
              <a:cs typeface="Arial" panose="020B0604020202020204" pitchFamily="34" charset="0"/>
            </a:endParaRPr>
          </a:p>
          <a:p>
            <a:pPr>
              <a:lnSpc>
                <a:spcPts val="3100"/>
              </a:lnSpc>
              <a:spcAft>
                <a:spcPts val="600"/>
              </a:spcAft>
            </a:pPr>
            <a:endParaRPr lang="en-GB"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9224D24-1E51-4B2F-B719-2137919AD939}"/>
              </a:ext>
            </a:extLst>
          </p:cNvPr>
          <p:cNvSpPr txBox="1"/>
          <p:nvPr/>
        </p:nvSpPr>
        <p:spPr>
          <a:xfrm>
            <a:off x="648077" y="2055175"/>
            <a:ext cx="4823997" cy="2771984"/>
          </a:xfrm>
          <a:prstGeom prst="roundRect">
            <a:avLst/>
          </a:prstGeom>
          <a:noFill/>
          <a:ln w="28575" cmpd="sng">
            <a:solidFill>
              <a:srgbClr val="BE0064"/>
            </a:solidFill>
          </a:ln>
        </p:spPr>
        <p:txBody>
          <a:bodyPr wrap="square" rtlCol="0">
            <a:spAutoFit/>
          </a:bodyPr>
          <a:lstStyle/>
          <a:p>
            <a:pPr algn="ctr"/>
            <a:endParaRPr lang="en-GB" sz="2400" b="1" dirty="0">
              <a:latin typeface="Arial" panose="020B0604020202020204" pitchFamily="34" charset="0"/>
              <a:cs typeface="Arial" panose="020B0604020202020204" pitchFamily="34" charset="0"/>
            </a:endParaRPr>
          </a:p>
        </p:txBody>
      </p:sp>
      <p:pic>
        <p:nvPicPr>
          <p:cNvPr id="5" name="Picture 4" descr="Diagram">
            <a:extLst>
              <a:ext uri="{FF2B5EF4-FFF2-40B4-BE49-F238E27FC236}">
                <a16:creationId xmlns:a16="http://schemas.microsoft.com/office/drawing/2014/main" id="{844BEBB3-1469-02C6-C211-02BEF86FBFA9}"/>
              </a:ext>
            </a:extLst>
          </p:cNvPr>
          <p:cNvPicPr>
            <a:picLocks noChangeAspect="1"/>
          </p:cNvPicPr>
          <p:nvPr/>
        </p:nvPicPr>
        <p:blipFill>
          <a:blip r:embed="rId5"/>
          <a:stretch>
            <a:fillRect/>
          </a:stretch>
        </p:blipFill>
        <p:spPr>
          <a:xfrm rot="838056">
            <a:off x="6690106" y="1250061"/>
            <a:ext cx="4250462" cy="48576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408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rgbClr val="BE0064"/>
                </a:solidFill>
                <a:latin typeface="Arial" panose="020B0604020202020204" pitchFamily="34" charset="0"/>
                <a:cs typeface="Arial" panose="020B0604020202020204" pitchFamily="34" charset="0"/>
              </a:rPr>
              <a:t>What do these words mean?</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20" name="TextBox 19">
            <a:extLst>
              <a:ext uri="{FF2B5EF4-FFF2-40B4-BE49-F238E27FC236}">
                <a16:creationId xmlns:a16="http://schemas.microsoft.com/office/drawing/2014/main" id="{92B977E0-1E79-4D70-AE9B-F5ACB10F60B4}"/>
              </a:ext>
            </a:extLst>
          </p:cNvPr>
          <p:cNvSpPr txBox="1"/>
          <p:nvPr/>
        </p:nvSpPr>
        <p:spPr>
          <a:xfrm>
            <a:off x="1440482" y="4739493"/>
            <a:ext cx="9180000" cy="119181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Explain the words to the person next to you,</a:t>
            </a:r>
            <a:br>
              <a:rPr lang="en-GB" sz="3200"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or write their meanings in your notebook.</a:t>
            </a:r>
          </a:p>
        </p:txBody>
      </p:sp>
      <p:sp>
        <p:nvSpPr>
          <p:cNvPr id="21" name="TextBox 20">
            <a:extLst>
              <a:ext uri="{FF2B5EF4-FFF2-40B4-BE49-F238E27FC236}">
                <a16:creationId xmlns:a16="http://schemas.microsoft.com/office/drawing/2014/main" id="{A9224D24-1E51-4B2F-B719-2137919AD939}"/>
              </a:ext>
            </a:extLst>
          </p:cNvPr>
          <p:cNvSpPr txBox="1"/>
          <p:nvPr/>
        </p:nvSpPr>
        <p:spPr>
          <a:xfrm>
            <a:off x="465857" y="1285329"/>
            <a:ext cx="3599989" cy="1021556"/>
          </a:xfrm>
          <a:prstGeom prst="roundRect">
            <a:avLst/>
          </a:prstGeom>
          <a:noFill/>
          <a:ln w="28575" cmpd="sng">
            <a:solidFill>
              <a:srgbClr val="BE0064"/>
            </a:solidFill>
          </a:ln>
        </p:spPr>
        <p:txBody>
          <a:bodyPr wrap="square" rtlCol="0">
            <a:spAutoFit/>
          </a:bodyPr>
          <a:lstStyle/>
          <a:p>
            <a:pPr algn="ctr"/>
            <a:r>
              <a:rPr lang="en-GB" sz="5400" b="1" dirty="0">
                <a:latin typeface="Arial" panose="020B0604020202020204" pitchFamily="34" charset="0"/>
                <a:cs typeface="Arial" panose="020B0604020202020204" pitchFamily="34" charset="0"/>
              </a:rPr>
              <a:t>Area</a:t>
            </a:r>
            <a:endParaRPr lang="en-GB" sz="2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9224D24-1E51-4B2F-B719-2137919AD939}"/>
              </a:ext>
            </a:extLst>
          </p:cNvPr>
          <p:cNvSpPr txBox="1"/>
          <p:nvPr/>
        </p:nvSpPr>
        <p:spPr>
          <a:xfrm>
            <a:off x="521075" y="2526898"/>
            <a:ext cx="3599989" cy="1940957"/>
          </a:xfrm>
          <a:prstGeom prst="roundRect">
            <a:avLst/>
          </a:prstGeom>
          <a:noFill/>
          <a:ln w="28575" cmpd="sng">
            <a:solidFill>
              <a:srgbClr val="BE0064"/>
            </a:solidFill>
          </a:ln>
        </p:spPr>
        <p:txBody>
          <a:bodyPr wrap="square" rtlCol="0">
            <a:spAutoFit/>
          </a:bodyPr>
          <a:lstStyle/>
          <a:p>
            <a:pPr algn="ctr"/>
            <a:r>
              <a:rPr lang="en-GB" sz="5400" b="1" dirty="0">
                <a:latin typeface="Arial" panose="020B0604020202020204" pitchFamily="34" charset="0"/>
                <a:cs typeface="Arial" panose="020B0604020202020204" pitchFamily="34" charset="0"/>
              </a:rPr>
              <a:t>Surface Area</a:t>
            </a:r>
            <a:endParaRPr lang="en-GB"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9224D24-1E51-4B2F-B719-2137919AD939}"/>
              </a:ext>
            </a:extLst>
          </p:cNvPr>
          <p:cNvSpPr txBox="1"/>
          <p:nvPr/>
        </p:nvSpPr>
        <p:spPr>
          <a:xfrm>
            <a:off x="4409996" y="2034525"/>
            <a:ext cx="3383986" cy="1021556"/>
          </a:xfrm>
          <a:prstGeom prst="roundRect">
            <a:avLst/>
          </a:prstGeom>
          <a:noFill/>
          <a:ln w="28575" cmpd="sng">
            <a:solidFill>
              <a:srgbClr val="BE0064"/>
            </a:solidFill>
          </a:ln>
        </p:spPr>
        <p:txBody>
          <a:bodyPr wrap="square" rtlCol="0">
            <a:spAutoFit/>
          </a:bodyPr>
          <a:lstStyle/>
          <a:p>
            <a:pPr algn="ctr"/>
            <a:r>
              <a:rPr lang="en-GB" sz="5400" b="1" dirty="0">
                <a:latin typeface="Arial" panose="020B0604020202020204" pitchFamily="34" charset="0"/>
                <a:cs typeface="Arial" panose="020B0604020202020204" pitchFamily="34" charset="0"/>
              </a:rPr>
              <a:t>Volume</a:t>
            </a:r>
            <a:endParaRPr lang="en-GB"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224D24-1E51-4B2F-B719-2137919AD939}"/>
              </a:ext>
            </a:extLst>
          </p:cNvPr>
          <p:cNvSpPr txBox="1"/>
          <p:nvPr/>
        </p:nvSpPr>
        <p:spPr>
          <a:xfrm>
            <a:off x="8088760" y="2034525"/>
            <a:ext cx="3599989" cy="1021556"/>
          </a:xfrm>
          <a:prstGeom prst="roundRect">
            <a:avLst/>
          </a:prstGeom>
          <a:noFill/>
          <a:ln w="28575" cmpd="sng">
            <a:solidFill>
              <a:srgbClr val="BE0064"/>
            </a:solidFill>
          </a:ln>
        </p:spPr>
        <p:txBody>
          <a:bodyPr wrap="square" rtlCol="0">
            <a:spAutoFit/>
          </a:bodyPr>
          <a:lstStyle/>
          <a:p>
            <a:pPr algn="ctr"/>
            <a:r>
              <a:rPr lang="en-GB" sz="5400" b="1" dirty="0">
                <a:latin typeface="Arial" panose="020B0604020202020204" pitchFamily="34" charset="0"/>
                <a:cs typeface="Arial" panose="020B0604020202020204" pitchFamily="34" charset="0"/>
              </a:rPr>
              <a:t>Similar</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8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
            <a:extLst>
              <a:ext uri="{FF2B5EF4-FFF2-40B4-BE49-F238E27FC236}">
                <a16:creationId xmlns:a16="http://schemas.microsoft.com/office/drawing/2014/main" id="{45FC92FC-9C1A-4DA3-08AD-569DC41F1294}"/>
              </a:ext>
            </a:extLst>
          </p:cNvPr>
          <p:cNvPicPr>
            <a:picLocks noChangeAspect="1"/>
          </p:cNvPicPr>
          <p:nvPr/>
        </p:nvPicPr>
        <p:blipFill>
          <a:blip r:embed="rId3"/>
          <a:stretch>
            <a:fillRect/>
          </a:stretch>
        </p:blipFill>
        <p:spPr>
          <a:xfrm>
            <a:off x="6360279" y="1884356"/>
            <a:ext cx="5944430" cy="3124636"/>
          </a:xfrm>
          <a:prstGeom prst="rect">
            <a:avLst/>
          </a:prstGeom>
        </p:spPr>
      </p:pic>
      <p:pic>
        <p:nvPicPr>
          <p:cNvPr id="5" name="Picture 4" descr="A picture containing graphical user interface">
            <a:extLst>
              <a:ext uri="{FF2B5EF4-FFF2-40B4-BE49-F238E27FC236}">
                <a16:creationId xmlns:a16="http://schemas.microsoft.com/office/drawing/2014/main" id="{415DD03D-2F30-AE6F-1C9B-0365D1A15D5B}"/>
              </a:ext>
            </a:extLst>
          </p:cNvPr>
          <p:cNvPicPr>
            <a:picLocks noChangeAspect="1"/>
          </p:cNvPicPr>
          <p:nvPr/>
        </p:nvPicPr>
        <p:blipFill>
          <a:blip r:embed="rId4"/>
          <a:stretch>
            <a:fillRect/>
          </a:stretch>
        </p:blipFill>
        <p:spPr>
          <a:xfrm>
            <a:off x="102049" y="1129212"/>
            <a:ext cx="6411220" cy="3810532"/>
          </a:xfrm>
          <a:prstGeom prst="rect">
            <a:avLst/>
          </a:prstGeom>
        </p:spPr>
      </p:pic>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The completed grid</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9224D24-1E51-4B2F-B719-2137919AD939}"/>
              </a:ext>
            </a:extLst>
          </p:cNvPr>
          <p:cNvSpPr txBox="1"/>
          <p:nvPr/>
        </p:nvSpPr>
        <p:spPr>
          <a:xfrm>
            <a:off x="280968" y="5126316"/>
            <a:ext cx="6810619" cy="1055608"/>
          </a:xfrm>
          <a:prstGeom prst="roundRect">
            <a:avLst/>
          </a:prstGeom>
          <a:solidFill>
            <a:srgbClr val="E6C8D9"/>
          </a:solidFill>
          <a:ln w="57150" cmpd="sng">
            <a:noFill/>
          </a:ln>
        </p:spPr>
        <p:txBody>
          <a:bodyPr wrap="square" rtlCol="0">
            <a:spAutoFit/>
          </a:bodyPr>
          <a:lstStyle/>
          <a:p>
            <a:pPr algn="ctr"/>
            <a:r>
              <a:rPr lang="en-GB" sz="2800" dirty="0">
                <a:latin typeface="Arial" panose="020B0604020202020204" pitchFamily="34" charset="0"/>
                <a:cs typeface="Arial" panose="020B0604020202020204" pitchFamily="34" charset="0"/>
              </a:rPr>
              <a:t>When the area of the base is three times bigger, what happens to the height?</a:t>
            </a:r>
            <a:endParaRPr lang="en-GB" sz="3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224D24-1E51-4B2F-B719-2137919AD939}"/>
              </a:ext>
            </a:extLst>
          </p:cNvPr>
          <p:cNvSpPr txBox="1"/>
          <p:nvPr/>
        </p:nvSpPr>
        <p:spPr>
          <a:xfrm>
            <a:off x="7986224" y="5106242"/>
            <a:ext cx="3451235" cy="1055608"/>
          </a:xfrm>
          <a:prstGeom prst="roundRect">
            <a:avLst/>
          </a:prstGeom>
          <a:solidFill>
            <a:srgbClr val="E6C8D9"/>
          </a:solidFill>
          <a:ln w="57150" cmpd="sng">
            <a:noFill/>
          </a:ln>
        </p:spPr>
        <p:txBody>
          <a:bodyPr wrap="square" rtlCol="0">
            <a:spAutoFit/>
          </a:bodyPr>
          <a:lstStyle/>
          <a:p>
            <a:pPr algn="ctr"/>
            <a:r>
              <a:rPr lang="en-GB" sz="2800" dirty="0">
                <a:latin typeface="Arial" panose="020B0604020202020204" pitchFamily="34" charset="0"/>
                <a:cs typeface="Arial" panose="020B0604020202020204" pitchFamily="34" charset="0"/>
              </a:rPr>
              <a:t>Which blocks have similar bases?</a:t>
            </a:r>
            <a:endParaRPr lang="en-GB" sz="3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D970DDE-3331-43C7-8808-F643520183D1}"/>
              </a:ext>
            </a:extLst>
          </p:cNvPr>
          <p:cNvSpPr txBox="1"/>
          <p:nvPr/>
        </p:nvSpPr>
        <p:spPr>
          <a:xfrm>
            <a:off x="12730" y="19811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4" name="Rectangle 23">
            <a:extLst>
              <a:ext uri="{FF2B5EF4-FFF2-40B4-BE49-F238E27FC236}">
                <a16:creationId xmlns:a16="http://schemas.microsoft.com/office/drawing/2014/main" id="{3FF20DFD-DC7A-424F-9622-ED35061D0961}"/>
              </a:ext>
              <a:ext uri="{C183D7F6-B498-43B3-948B-1728B52AA6E4}">
                <adec:decorative xmlns:adec="http://schemas.microsoft.com/office/drawing/2017/decorative" val="1"/>
              </a:ext>
            </a:extLst>
          </p:cNvPr>
          <p:cNvSpPr/>
          <p:nvPr/>
        </p:nvSpPr>
        <p:spPr>
          <a:xfrm>
            <a:off x="3061974" y="1966199"/>
            <a:ext cx="1440000" cy="129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ctangle 24">
            <a:extLst>
              <a:ext uri="{FF2B5EF4-FFF2-40B4-BE49-F238E27FC236}">
                <a16:creationId xmlns:a16="http://schemas.microsoft.com/office/drawing/2014/main" id="{3FF20DFD-DC7A-424F-9622-ED35061D0961}"/>
              </a:ext>
              <a:ext uri="{C183D7F6-B498-43B3-948B-1728B52AA6E4}">
                <adec:decorative xmlns:adec="http://schemas.microsoft.com/office/drawing/2017/decorative" val="1"/>
              </a:ext>
            </a:extLst>
          </p:cNvPr>
          <p:cNvSpPr/>
          <p:nvPr/>
        </p:nvSpPr>
        <p:spPr>
          <a:xfrm>
            <a:off x="4636569" y="1972133"/>
            <a:ext cx="1440000" cy="129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Rectangle 32">
            <a:extLst>
              <a:ext uri="{FF2B5EF4-FFF2-40B4-BE49-F238E27FC236}">
                <a16:creationId xmlns:a16="http://schemas.microsoft.com/office/drawing/2014/main" id="{3FF20DFD-DC7A-424F-9622-ED35061D0961}"/>
              </a:ext>
              <a:ext uri="{C183D7F6-B498-43B3-948B-1728B52AA6E4}">
                <adec:decorative xmlns:adec="http://schemas.microsoft.com/office/drawing/2017/decorative" val="1"/>
              </a:ext>
            </a:extLst>
          </p:cNvPr>
          <p:cNvSpPr/>
          <p:nvPr/>
        </p:nvSpPr>
        <p:spPr>
          <a:xfrm>
            <a:off x="4636569" y="3420533"/>
            <a:ext cx="1440000" cy="129600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Rectangle 33">
            <a:extLst>
              <a:ext uri="{FF2B5EF4-FFF2-40B4-BE49-F238E27FC236}">
                <a16:creationId xmlns:a16="http://schemas.microsoft.com/office/drawing/2014/main" id="{942B093B-E62B-49E6-8916-924FB4DE3548}"/>
              </a:ext>
              <a:ext uri="{C183D7F6-B498-43B3-948B-1728B52AA6E4}">
                <adec:decorative xmlns:adec="http://schemas.microsoft.com/office/drawing/2017/decorative" val="1"/>
              </a:ext>
            </a:extLst>
          </p:cNvPr>
          <p:cNvSpPr/>
          <p:nvPr/>
        </p:nvSpPr>
        <p:spPr>
          <a:xfrm>
            <a:off x="7585837" y="1935820"/>
            <a:ext cx="1404000" cy="1367991"/>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42B093B-E62B-49E6-8916-924FB4DE3548}"/>
              </a:ext>
              <a:ext uri="{C183D7F6-B498-43B3-948B-1728B52AA6E4}">
                <adec:decorative xmlns:adec="http://schemas.microsoft.com/office/drawing/2017/decorative" val="1"/>
              </a:ext>
            </a:extLst>
          </p:cNvPr>
          <p:cNvSpPr/>
          <p:nvPr/>
        </p:nvSpPr>
        <p:spPr>
          <a:xfrm>
            <a:off x="7581933" y="3397265"/>
            <a:ext cx="1404000" cy="143999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42B093B-E62B-49E6-8916-924FB4DE3548}"/>
              </a:ext>
              <a:ext uri="{C183D7F6-B498-43B3-948B-1728B52AA6E4}">
                <adec:decorative xmlns:adec="http://schemas.microsoft.com/office/drawing/2017/decorative" val="1"/>
              </a:ext>
            </a:extLst>
          </p:cNvPr>
          <p:cNvSpPr/>
          <p:nvPr/>
        </p:nvSpPr>
        <p:spPr>
          <a:xfrm>
            <a:off x="9043379" y="3412899"/>
            <a:ext cx="1404000" cy="1439990"/>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49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33"/>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1" restart="whenNotActive" fill="hold" evtFilter="cancelBubble" nodeType="interactiveSeq">
                <p:stCondLst>
                  <p:cond evt="onClick" delay="0">
                    <p:tgtEl>
                      <p:spTgt spid="38"/>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6" restart="whenNotActive" fill="hold" evtFilter="cancelBubble" nodeType="interactiveSeq">
                <p:stCondLst>
                  <p:cond evt="onClick" delay="0">
                    <p:tgtEl>
                      <p:spTgt spid="39"/>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26" grpId="0" animBg="1"/>
      <p:bldP spid="27" grpId="0" animBg="1"/>
      <p:bldP spid="24" grpId="0" animBg="1"/>
      <p:bldP spid="25" grpId="0" animBg="1"/>
      <p:bldP spid="33" grpId="0" animBg="1"/>
      <p:bldP spid="34"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37441"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Scaling one or both lengths</a:t>
            </a:r>
          </a:p>
        </p:txBody>
      </p:sp>
      <p:sp>
        <p:nvSpPr>
          <p:cNvPr id="29" name="Isosceles Triangle 28">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5" name="Group 4" descr="Large pink rectangle labelled 'Rectangle'"/>
          <p:cNvGrpSpPr/>
          <p:nvPr/>
        </p:nvGrpSpPr>
        <p:grpSpPr>
          <a:xfrm>
            <a:off x="779032" y="1387186"/>
            <a:ext cx="3683861" cy="1080000"/>
            <a:chOff x="4284163" y="1838952"/>
            <a:chExt cx="3683861" cy="1080000"/>
          </a:xfrm>
        </p:grpSpPr>
        <p:sp>
          <p:nvSpPr>
            <p:cNvPr id="2" name="Rectangle 1"/>
            <p:cNvSpPr/>
            <p:nvPr/>
          </p:nvSpPr>
          <p:spPr>
            <a:xfrm>
              <a:off x="4716517" y="1838952"/>
              <a:ext cx="2843992" cy="1080000"/>
            </a:xfrm>
            <a:prstGeom prst="rect">
              <a:avLst/>
            </a:prstGeom>
            <a:solidFill>
              <a:srgbClr val="E6C8D9"/>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6980EB-3BC5-42B5-9A30-7AB034FE98C2}"/>
                </a:ext>
              </a:extLst>
            </p:cNvPr>
            <p:cNvSpPr/>
            <p:nvPr/>
          </p:nvSpPr>
          <p:spPr>
            <a:xfrm>
              <a:off x="4284163" y="2061141"/>
              <a:ext cx="3683861"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Rectangle</a:t>
              </a:r>
            </a:p>
          </p:txBody>
        </p:sp>
      </p:grpSp>
      <p:sp>
        <p:nvSpPr>
          <p:cNvPr id="18" name="Rectangle 17">
            <a:extLst>
              <a:ext uri="{FF2B5EF4-FFF2-40B4-BE49-F238E27FC236}">
                <a16:creationId xmlns:a16="http://schemas.microsoft.com/office/drawing/2014/main" id="{B96980EB-3BC5-42B5-9A30-7AB034FE98C2}"/>
              </a:ext>
            </a:extLst>
          </p:cNvPr>
          <p:cNvSpPr/>
          <p:nvPr/>
        </p:nvSpPr>
        <p:spPr>
          <a:xfrm>
            <a:off x="635874" y="2731654"/>
            <a:ext cx="4345559" cy="3539430"/>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a:t>
            </a:r>
            <a:r>
              <a:rPr lang="en-GB" sz="2800" b="1" dirty="0">
                <a:latin typeface="Arial" panose="020B0604020202020204" pitchFamily="34" charset="0"/>
                <a:cs typeface="Arial" panose="020B0604020202020204" pitchFamily="34" charset="0"/>
              </a:rPr>
              <a:t>one</a:t>
            </a:r>
            <a:r>
              <a:rPr lang="en-GB" sz="2800" dirty="0">
                <a:latin typeface="Arial" panose="020B0604020202020204" pitchFamily="34" charset="0"/>
                <a:cs typeface="Arial" panose="020B0604020202020204" pitchFamily="34" charset="0"/>
              </a:rPr>
              <a:t> length is multiplied by 3, the area is multiplied by 3.</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a:t>
            </a:r>
            <a:r>
              <a:rPr lang="en-GB" sz="2800" b="1" dirty="0">
                <a:latin typeface="Arial" panose="020B0604020202020204" pitchFamily="34" charset="0"/>
                <a:cs typeface="Arial" panose="020B0604020202020204" pitchFamily="34" charset="0"/>
              </a:rPr>
              <a:t>both</a:t>
            </a:r>
            <a:r>
              <a:rPr lang="en-GB" sz="2800" dirty="0">
                <a:latin typeface="Arial" panose="020B0604020202020204" pitchFamily="34" charset="0"/>
                <a:cs typeface="Arial" panose="020B0604020202020204" pitchFamily="34" charset="0"/>
              </a:rPr>
              <a:t> lengths are multiplied by 3, the area is multiplied by 9.</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224D24-1E51-4B2F-B719-2137919AD939}"/>
              </a:ext>
            </a:extLst>
          </p:cNvPr>
          <p:cNvSpPr txBox="1"/>
          <p:nvPr/>
        </p:nvSpPr>
        <p:spPr>
          <a:xfrm>
            <a:off x="5996731" y="2901196"/>
            <a:ext cx="5559392" cy="1055608"/>
          </a:xfrm>
          <a:prstGeom prst="roundRect">
            <a:avLst/>
          </a:prstGeom>
          <a:solidFill>
            <a:srgbClr val="E6C8D9"/>
          </a:solidFill>
          <a:ln w="57150" cmpd="sng">
            <a:noFill/>
          </a:ln>
        </p:spPr>
        <p:txBody>
          <a:bodyPr wrap="square" rtlCol="0">
            <a:spAutoFit/>
          </a:bodyPr>
          <a:lstStyle/>
          <a:p>
            <a:pPr algn="ctr"/>
            <a:r>
              <a:rPr lang="en-GB" sz="2800" b="1" dirty="0">
                <a:latin typeface="Arial" panose="020B0604020202020204" pitchFamily="34" charset="0"/>
                <a:cs typeface="Arial" panose="020B0604020202020204" pitchFamily="34" charset="0"/>
              </a:rPr>
              <a:t>One</a:t>
            </a:r>
            <a:r>
              <a:rPr lang="en-GB" sz="2800" dirty="0">
                <a:latin typeface="Arial" panose="020B0604020202020204" pitchFamily="34" charset="0"/>
                <a:cs typeface="Arial" panose="020B0604020202020204" pitchFamily="34" charset="0"/>
              </a:rPr>
              <a:t> length is multiplied by </a:t>
            </a:r>
            <a:r>
              <a:rPr lang="en-GB" sz="2800" b="1" dirty="0">
                <a:latin typeface="Arial" panose="020B0604020202020204" pitchFamily="34" charset="0"/>
                <a:cs typeface="Arial" panose="020B0604020202020204" pitchFamily="34" charset="0"/>
              </a:rPr>
              <a:t>5</a:t>
            </a:r>
            <a:r>
              <a:rPr lang="en-GB" sz="2800" dirty="0">
                <a:latin typeface="Arial" panose="020B0604020202020204" pitchFamily="34" charset="0"/>
                <a:cs typeface="Arial" panose="020B0604020202020204" pitchFamily="34" charset="0"/>
              </a:rPr>
              <a:t>.</a:t>
            </a:r>
          </a:p>
          <a:p>
            <a:pPr algn="ctr"/>
            <a:r>
              <a:rPr lang="en-GB" sz="2800" dirty="0">
                <a:latin typeface="Arial" panose="020B0604020202020204" pitchFamily="34" charset="0"/>
                <a:cs typeface="Arial" panose="020B0604020202020204" pitchFamily="34" charset="0"/>
              </a:rPr>
              <a:t>What happens to the area? </a:t>
            </a:r>
          </a:p>
        </p:txBody>
      </p:sp>
      <p:sp>
        <p:nvSpPr>
          <p:cNvPr id="28" name="TextBox 27">
            <a:extLst>
              <a:ext uri="{FF2B5EF4-FFF2-40B4-BE49-F238E27FC236}">
                <a16:creationId xmlns:a16="http://schemas.microsoft.com/office/drawing/2014/main" id="{A9224D24-1E51-4B2F-B719-2137919AD939}"/>
              </a:ext>
            </a:extLst>
          </p:cNvPr>
          <p:cNvSpPr txBox="1"/>
          <p:nvPr/>
        </p:nvSpPr>
        <p:spPr>
          <a:xfrm>
            <a:off x="6042787" y="4596363"/>
            <a:ext cx="5513336" cy="1055608"/>
          </a:xfrm>
          <a:prstGeom prst="roundRect">
            <a:avLst/>
          </a:prstGeom>
          <a:solidFill>
            <a:srgbClr val="E6C8D9"/>
          </a:solidFill>
          <a:ln w="57150" cmpd="sng">
            <a:noFill/>
          </a:ln>
        </p:spPr>
        <p:txBody>
          <a:bodyPr wrap="square" rtlCol="0">
            <a:spAutoFit/>
          </a:bodyPr>
          <a:lstStyle/>
          <a:p>
            <a:pPr algn="ctr"/>
            <a:r>
              <a:rPr lang="en-GB" sz="2800" b="1" dirty="0">
                <a:latin typeface="Arial" panose="020B0604020202020204" pitchFamily="34" charset="0"/>
                <a:cs typeface="Arial" panose="020B0604020202020204" pitchFamily="34" charset="0"/>
              </a:rPr>
              <a:t>Both </a:t>
            </a:r>
            <a:r>
              <a:rPr lang="en-GB" sz="2800" dirty="0">
                <a:latin typeface="Arial" panose="020B0604020202020204" pitchFamily="34" charset="0"/>
                <a:cs typeface="Arial" panose="020B0604020202020204" pitchFamily="34" charset="0"/>
              </a:rPr>
              <a:t>lengths are multiplied by </a:t>
            </a:r>
            <a:r>
              <a:rPr lang="en-GB" sz="2800" b="1" dirty="0">
                <a:latin typeface="Arial" panose="020B0604020202020204" pitchFamily="34" charset="0"/>
                <a:cs typeface="Arial" panose="020B0604020202020204" pitchFamily="34" charset="0"/>
              </a:rPr>
              <a:t>5</a:t>
            </a:r>
            <a:r>
              <a:rPr lang="en-GB" sz="2800" dirty="0">
                <a:latin typeface="Arial" panose="020B0604020202020204" pitchFamily="34" charset="0"/>
                <a:cs typeface="Arial" panose="020B0604020202020204" pitchFamily="34" charset="0"/>
              </a:rPr>
              <a:t>. What happens to the area? </a:t>
            </a:r>
          </a:p>
        </p:txBody>
      </p:sp>
    </p:spTree>
    <p:extLst>
      <p:ext uri="{BB962C8B-B14F-4D97-AF65-F5344CB8AC3E}">
        <p14:creationId xmlns:p14="http://schemas.microsoft.com/office/powerpoint/2010/main" val="40523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Scaling </a:t>
            </a:r>
            <a:r>
              <a:rPr lang="en-US" sz="3600" b="1" dirty="0">
                <a:solidFill>
                  <a:srgbClr val="BE0064"/>
                </a:solidFill>
                <a:latin typeface="Arial" panose="020B0604020202020204" pitchFamily="34" charset="0"/>
                <a:cs typeface="Arial" panose="020B0604020202020204" pitchFamily="34" charset="0"/>
              </a:rPr>
              <a:t>lengths:</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 </a:t>
            </a:r>
            <a:r>
              <a:rPr lang="en-US" sz="3600" b="1" dirty="0">
                <a:solidFill>
                  <a:srgbClr val="BE0064"/>
                </a:solidFill>
                <a:latin typeface="Arial" panose="020B0604020202020204" pitchFamily="34" charset="0"/>
                <a:cs typeface="Arial" panose="020B0604020202020204" pitchFamily="34" charset="0"/>
              </a:rPr>
              <a:t>Effect on </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area</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descr="Key idea">
            <a:extLst>
              <a:ext uri="{FF2B5EF4-FFF2-40B4-BE49-F238E27FC236}">
                <a16:creationId xmlns:a16="http://schemas.microsoft.com/office/drawing/2014/main" id="{C6BE3F2C-E77F-4309-A3C2-357F13AC7A5E}"/>
              </a:ext>
              <a:ext uri="{C183D7F6-B498-43B3-948B-1728B52AA6E4}">
                <adec:decorative xmlns:adec="http://schemas.microsoft.com/office/drawing/2017/decorative" val="0"/>
              </a:ext>
            </a:extLst>
          </p:cNvPr>
          <p:cNvGrpSpPr/>
          <p:nvPr/>
        </p:nvGrpSpPr>
        <p:grpSpPr>
          <a:xfrm>
            <a:off x="1769853" y="1470805"/>
            <a:ext cx="8999999" cy="4523595"/>
            <a:chOff x="1259457" y="1949570"/>
            <a:chExt cx="8212347" cy="391639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rgbClr val="BE0064"/>
            </a:solidFill>
            <a:ln w="38100">
              <a:solidFill>
                <a:srgbClr val="BE0064"/>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916392"/>
            </a:xfrm>
            <a:prstGeom prst="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Pink rectangle with 'rectangle' written in the centre">
            <a:extLst>
              <a:ext uri="{FF2B5EF4-FFF2-40B4-BE49-F238E27FC236}">
                <a16:creationId xmlns:a16="http://schemas.microsoft.com/office/drawing/2014/main" id="{E6C29717-54D2-46AA-AC85-83166CE7101D}"/>
              </a:ext>
            </a:extLst>
          </p:cNvPr>
          <p:cNvGrpSpPr/>
          <p:nvPr/>
        </p:nvGrpSpPr>
        <p:grpSpPr>
          <a:xfrm>
            <a:off x="4301096" y="2059081"/>
            <a:ext cx="3683861" cy="1080000"/>
            <a:chOff x="4301096" y="2059081"/>
            <a:chExt cx="3683861" cy="1080000"/>
          </a:xfrm>
        </p:grpSpPr>
        <p:sp>
          <p:nvSpPr>
            <p:cNvPr id="2" name="Rectangle 1" descr="Large pink rectangle labelled 'Rectangle'"/>
            <p:cNvSpPr/>
            <p:nvPr/>
          </p:nvSpPr>
          <p:spPr>
            <a:xfrm>
              <a:off x="4733450" y="2059081"/>
              <a:ext cx="2843992" cy="1080000"/>
            </a:xfrm>
            <a:prstGeom prst="rect">
              <a:avLst/>
            </a:prstGeom>
            <a:solidFill>
              <a:srgbClr val="E6C8D9"/>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6980EB-3BC5-42B5-9A30-7AB034FE98C2}"/>
                </a:ext>
              </a:extLst>
            </p:cNvPr>
            <p:cNvSpPr/>
            <p:nvPr/>
          </p:nvSpPr>
          <p:spPr>
            <a:xfrm>
              <a:off x="4301096" y="2315136"/>
              <a:ext cx="3683861"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Rectangle</a:t>
              </a:r>
            </a:p>
          </p:txBody>
        </p:sp>
      </p:grpSp>
      <p:sp>
        <p:nvSpPr>
          <p:cNvPr id="18" name="Rectangle 17">
            <a:extLst>
              <a:ext uri="{FF2B5EF4-FFF2-40B4-BE49-F238E27FC236}">
                <a16:creationId xmlns:a16="http://schemas.microsoft.com/office/drawing/2014/main" id="{B96980EB-3BC5-42B5-9A30-7AB034FE98C2}"/>
              </a:ext>
            </a:extLst>
          </p:cNvPr>
          <p:cNvSpPr/>
          <p:nvPr/>
        </p:nvSpPr>
        <p:spPr>
          <a:xfrm>
            <a:off x="2109044" y="3375108"/>
            <a:ext cx="6139606" cy="1077218"/>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a:t>
            </a:r>
            <a:r>
              <a:rPr lang="en-GB" sz="2800" b="1" dirty="0">
                <a:latin typeface="Arial" panose="020B0604020202020204" pitchFamily="34" charset="0"/>
                <a:cs typeface="Arial" panose="020B0604020202020204" pitchFamily="34" charset="0"/>
              </a:rPr>
              <a:t>one</a:t>
            </a:r>
            <a:r>
              <a:rPr lang="en-GB" sz="2800" dirty="0">
                <a:latin typeface="Arial" panose="020B0604020202020204" pitchFamily="34" charset="0"/>
                <a:cs typeface="Arial" panose="020B0604020202020204" pitchFamily="34" charset="0"/>
              </a:rPr>
              <a:t> length is multiplied by </a:t>
            </a:r>
            <a:r>
              <a:rPr lang="en-GB" sz="3200" i="1" dirty="0">
                <a:latin typeface="Times New Roman" panose="02020603050405020304" pitchFamily="18" charset="0"/>
                <a:cs typeface="Times New Roman" panose="02020603050405020304" pitchFamily="18" charset="0"/>
              </a:rPr>
              <a:t>k</a:t>
            </a:r>
            <a:r>
              <a:rPr lang="en-GB" sz="2800" dirty="0">
                <a:latin typeface="Arial" panose="020B0604020202020204" pitchFamily="34" charset="0"/>
                <a:cs typeface="Arial" panose="020B0604020202020204" pitchFamily="34" charset="0"/>
              </a:rPr>
              <a:t>,</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the area is multiplied by </a:t>
            </a:r>
            <a:r>
              <a:rPr lang="en-GB" sz="3200" i="1" dirty="0">
                <a:latin typeface="Times New Roman" panose="02020603050405020304" pitchFamily="18" charset="0"/>
                <a:cs typeface="Times New Roman" panose="02020603050405020304" pitchFamily="18" charset="0"/>
              </a:rPr>
              <a:t>k</a:t>
            </a:r>
            <a:r>
              <a:rPr lang="en-GB" sz="2800" dirty="0">
                <a:latin typeface="Arial" panose="020B0604020202020204" pitchFamily="34" charset="0"/>
                <a:cs typeface="Arial" panose="020B0604020202020204" pitchFamily="34" charset="0"/>
              </a:rPr>
              <a:t>.</a:t>
            </a:r>
          </a:p>
        </p:txBody>
      </p:sp>
      <p:sp>
        <p:nvSpPr>
          <p:cNvPr id="3" name="Rectangle 2"/>
          <p:cNvSpPr/>
          <p:nvPr/>
        </p:nvSpPr>
        <p:spPr>
          <a:xfrm>
            <a:off x="2109044" y="4454706"/>
            <a:ext cx="8660808" cy="1077218"/>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a:t>
            </a:r>
            <a:r>
              <a:rPr lang="en-GB" sz="2800" b="1" dirty="0">
                <a:latin typeface="Arial" panose="020B0604020202020204" pitchFamily="34" charset="0"/>
                <a:cs typeface="Arial" panose="020B0604020202020204" pitchFamily="34" charset="0"/>
              </a:rPr>
              <a:t>both</a:t>
            </a:r>
            <a:r>
              <a:rPr lang="en-GB" sz="2800" dirty="0">
                <a:latin typeface="Arial" panose="020B0604020202020204" pitchFamily="34" charset="0"/>
                <a:cs typeface="Arial" panose="020B0604020202020204" pitchFamily="34" charset="0"/>
              </a:rPr>
              <a:t> lengths are multiplied by</a:t>
            </a:r>
            <a:r>
              <a:rPr lang="en-GB" sz="2800" i="1" dirty="0">
                <a:latin typeface="Arial" panose="020B0604020202020204" pitchFamily="34" charset="0"/>
                <a:cs typeface="Arial" panose="020B0604020202020204" pitchFamily="34" charset="0"/>
              </a:rPr>
              <a:t> </a:t>
            </a:r>
            <a:r>
              <a:rPr lang="en-GB" sz="3200" i="1" dirty="0">
                <a:latin typeface="Times New Roman" panose="02020603050405020304" pitchFamily="18" charset="0"/>
                <a:cs typeface="Times New Roman" panose="02020603050405020304" pitchFamily="18" charset="0"/>
              </a:rPr>
              <a:t>k</a:t>
            </a:r>
            <a:r>
              <a:rPr lang="en-GB" sz="2800" dirty="0">
                <a:latin typeface="Arial" panose="020B0604020202020204" pitchFamily="34" charset="0"/>
                <a:cs typeface="Arial" panose="020B0604020202020204" pitchFamily="34" charset="0"/>
              </a:rPr>
              <a:t>,</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the area is multiplied by </a:t>
            </a:r>
            <a:r>
              <a:rPr lang="en-GB" sz="3200" i="1" dirty="0">
                <a:latin typeface="Times New Roman" panose="02020603050405020304" pitchFamily="18" charset="0"/>
                <a:cs typeface="Times New Roman" panose="02020603050405020304" pitchFamily="18" charset="0"/>
              </a:rPr>
              <a:t>k</a:t>
            </a:r>
            <a:r>
              <a:rPr lang="en-GB" sz="2800" i="1" baseline="30000"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 </a:t>
            </a:r>
          </a:p>
        </p:txBody>
      </p:sp>
      <p:sp>
        <p:nvSpPr>
          <p:cNvPr id="13" name="Rectangle 12">
            <a:extLst>
              <a:ext uri="{FF2B5EF4-FFF2-40B4-BE49-F238E27FC236}">
                <a16:creationId xmlns:a16="http://schemas.microsoft.com/office/drawing/2014/main" id="{A325A9B5-2596-4A77-990C-E92CBBC3D421}"/>
              </a:ext>
            </a:extLst>
          </p:cNvPr>
          <p:cNvSpPr/>
          <p:nvPr/>
        </p:nvSpPr>
        <p:spPr>
          <a:xfrm>
            <a:off x="2555868" y="5397770"/>
            <a:ext cx="8660808" cy="954107"/>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and the resulting shape is </a:t>
            </a:r>
            <a:r>
              <a:rPr lang="en-GB" sz="2800" b="1" dirty="0">
                <a:latin typeface="Arial" panose="020B0604020202020204" pitchFamily="34" charset="0"/>
                <a:cs typeface="Arial" panose="020B0604020202020204" pitchFamily="34" charset="0"/>
              </a:rPr>
              <a:t>similar</a:t>
            </a:r>
            <a:r>
              <a:rPr lang="en-GB" sz="2800" dirty="0">
                <a:latin typeface="Arial" panose="020B0604020202020204" pitchFamily="34" charset="0"/>
                <a:cs typeface="Arial" panose="020B0604020202020204" pitchFamily="34" charset="0"/>
              </a:rPr>
              <a:t> to the original. </a:t>
            </a:r>
          </a:p>
          <a:p>
            <a:pPr algn="ct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2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Doubling lengths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9" name="Group 8" descr="Block with sides labelled 10 cm, 10 cm and 18 cm. ">
            <a:extLst>
              <a:ext uri="{FF2B5EF4-FFF2-40B4-BE49-F238E27FC236}">
                <a16:creationId xmlns:a16="http://schemas.microsoft.com/office/drawing/2014/main" id="{B10CB48C-7F05-4E9D-A8B3-41FE70DC52E4}"/>
              </a:ext>
            </a:extLst>
          </p:cNvPr>
          <p:cNvGrpSpPr/>
          <p:nvPr/>
        </p:nvGrpSpPr>
        <p:grpSpPr>
          <a:xfrm>
            <a:off x="543252" y="1295554"/>
            <a:ext cx="2041162" cy="2312763"/>
            <a:chOff x="543252" y="1828954"/>
            <a:chExt cx="2041162" cy="2312763"/>
          </a:xfrm>
        </p:grpSpPr>
        <p:cxnSp>
          <p:nvCxnSpPr>
            <p:cNvPr id="10" name="Straight Connector 9">
              <a:extLst>
                <a:ext uri="{FF2B5EF4-FFF2-40B4-BE49-F238E27FC236}">
                  <a16:creationId xmlns:a16="http://schemas.microsoft.com/office/drawing/2014/main" id="{E0762ABA-F03B-4B43-8B5E-F9CD399C0AF9}"/>
                </a:ext>
                <a:ext uri="{C183D7F6-B498-43B3-948B-1728B52AA6E4}">
                  <adec:decorative xmlns:adec="http://schemas.microsoft.com/office/drawing/2017/decorative" val="1"/>
                </a:ext>
              </a:extLst>
            </p:cNvPr>
            <p:cNvCxnSpPr>
              <a:cxnSpLocks noChangeAspect="1"/>
            </p:cNvCxnSpPr>
            <p:nvPr/>
          </p:nvCxnSpPr>
          <p:spPr>
            <a:xfrm flipH="1" flipV="1">
              <a:off x="1505368" y="2318708"/>
              <a:ext cx="306531" cy="308243"/>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EE18762-F417-4BAA-9060-E4A964C970EF}"/>
                </a:ext>
              </a:extLst>
            </p:cNvPr>
            <p:cNvSpPr txBox="1"/>
            <p:nvPr/>
          </p:nvSpPr>
          <p:spPr>
            <a:xfrm>
              <a:off x="1603880" y="2134042"/>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 cm</a:t>
              </a:r>
            </a:p>
          </p:txBody>
        </p:sp>
        <p:cxnSp>
          <p:nvCxnSpPr>
            <p:cNvPr id="13" name="Straight Connector 12">
              <a:extLst>
                <a:ext uri="{FF2B5EF4-FFF2-40B4-BE49-F238E27FC236}">
                  <a16:creationId xmlns:a16="http://schemas.microsoft.com/office/drawing/2014/main" id="{EFF128F2-BA83-4118-B3C1-2E18F1FA4E40}"/>
                </a:ext>
                <a:ext uri="{C183D7F6-B498-43B3-948B-1728B52AA6E4}">
                  <adec:decorative xmlns:adec="http://schemas.microsoft.com/office/drawing/2017/decorative" val="1"/>
                </a:ext>
              </a:extLst>
            </p:cNvPr>
            <p:cNvCxnSpPr>
              <a:cxnSpLocks/>
            </p:cNvCxnSpPr>
            <p:nvPr/>
          </p:nvCxnSpPr>
          <p:spPr>
            <a:xfrm>
              <a:off x="543252" y="2262304"/>
              <a:ext cx="851757"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5B6D864-7867-425C-A189-94D9D8E38172}"/>
                </a:ext>
              </a:extLst>
            </p:cNvPr>
            <p:cNvSpPr txBox="1"/>
            <p:nvPr/>
          </p:nvSpPr>
          <p:spPr>
            <a:xfrm>
              <a:off x="638777" y="1828954"/>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 cm</a:t>
              </a:r>
            </a:p>
          </p:txBody>
        </p:sp>
        <p:sp>
          <p:nvSpPr>
            <p:cNvPr id="15" name="Cube 14">
              <a:extLst>
                <a:ext uri="{FF2B5EF4-FFF2-40B4-BE49-F238E27FC236}">
                  <a16:creationId xmlns:a16="http://schemas.microsoft.com/office/drawing/2014/main" id="{6EE72C3A-8C11-40D5-95D8-C11B47AD39EE}"/>
                </a:ext>
              </a:extLst>
            </p:cNvPr>
            <p:cNvSpPr/>
            <p:nvPr/>
          </p:nvSpPr>
          <p:spPr>
            <a:xfrm rot="16200000">
              <a:off x="235572" y="2716560"/>
              <a:ext cx="1746970" cy="1091329"/>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23A5BC6-41E0-4910-A41A-1DDFF48AD5BF}"/>
                </a:ext>
                <a:ext uri="{C183D7F6-B498-43B3-948B-1728B52AA6E4}">
                  <adec:decorative xmlns:adec="http://schemas.microsoft.com/office/drawing/2017/decorative" val="1"/>
                </a:ext>
              </a:extLst>
            </p:cNvPr>
            <p:cNvCxnSpPr>
              <a:cxnSpLocks/>
            </p:cNvCxnSpPr>
            <p:nvPr/>
          </p:nvCxnSpPr>
          <p:spPr>
            <a:xfrm>
              <a:off x="1806359" y="2668133"/>
              <a:ext cx="0" cy="1473584"/>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1C26EB0-CC16-4C3D-A0ED-8504E5DD9A1C}"/>
                </a:ext>
              </a:extLst>
            </p:cNvPr>
            <p:cNvSpPr txBox="1"/>
            <p:nvPr/>
          </p:nvSpPr>
          <p:spPr>
            <a:xfrm>
              <a:off x="1771371" y="3215252"/>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18 cm</a:t>
              </a:r>
            </a:p>
          </p:txBody>
        </p:sp>
      </p:grpSp>
      <p:grpSp>
        <p:nvGrpSpPr>
          <p:cNvPr id="51" name="Group 50" descr="Block with sides labelled 20 cm, 20 cm and 18 cm. In the centre is written 'Doubling two lengths makes the volume four times bigger'">
            <a:extLst>
              <a:ext uri="{FF2B5EF4-FFF2-40B4-BE49-F238E27FC236}">
                <a16:creationId xmlns:a16="http://schemas.microsoft.com/office/drawing/2014/main" id="{968D3F74-3A45-4085-A299-8215EEC5F2C5}"/>
              </a:ext>
            </a:extLst>
          </p:cNvPr>
          <p:cNvGrpSpPr/>
          <p:nvPr/>
        </p:nvGrpSpPr>
        <p:grpSpPr>
          <a:xfrm>
            <a:off x="5623367" y="1354729"/>
            <a:ext cx="3223533" cy="2692999"/>
            <a:chOff x="5623367" y="1888129"/>
            <a:chExt cx="3223533" cy="2692999"/>
          </a:xfrm>
        </p:grpSpPr>
        <p:sp>
          <p:nvSpPr>
            <p:cNvPr id="23" name="Cube 22">
              <a:extLst>
                <a:ext uri="{FF2B5EF4-FFF2-40B4-BE49-F238E27FC236}">
                  <a16:creationId xmlns:a16="http://schemas.microsoft.com/office/drawing/2014/main" id="{AA101E88-9921-45BA-BA39-31FEF8F1BDDF}"/>
                </a:ext>
              </a:extLst>
            </p:cNvPr>
            <p:cNvSpPr/>
            <p:nvPr/>
          </p:nvSpPr>
          <p:spPr>
            <a:xfrm rot="16200000">
              <a:off x="5701147" y="2362409"/>
              <a:ext cx="2177003" cy="2235887"/>
            </a:xfrm>
            <a:prstGeom prst="cube">
              <a:avLst>
                <a:gd name="adj" fmla="val 3032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C574489-409A-48D7-8186-C86AEE846293}"/>
                </a:ext>
                <a:ext uri="{C183D7F6-B498-43B3-948B-1728B52AA6E4}">
                  <adec:decorative xmlns:adec="http://schemas.microsoft.com/office/drawing/2017/decorative" val="1"/>
                </a:ext>
              </a:extLst>
            </p:cNvPr>
            <p:cNvCxnSpPr>
              <a:cxnSpLocks/>
            </p:cNvCxnSpPr>
            <p:nvPr/>
          </p:nvCxnSpPr>
          <p:spPr>
            <a:xfrm>
              <a:off x="5623367" y="2244182"/>
              <a:ext cx="1620009" cy="18122"/>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9E98C60-2C42-4113-9171-489FC34243C4}"/>
                </a:ext>
              </a:extLst>
            </p:cNvPr>
            <p:cNvSpPr txBox="1"/>
            <p:nvPr/>
          </p:nvSpPr>
          <p:spPr>
            <a:xfrm>
              <a:off x="6157061" y="1888129"/>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 cm</a:t>
              </a:r>
            </a:p>
          </p:txBody>
        </p:sp>
        <p:cxnSp>
          <p:nvCxnSpPr>
            <p:cNvPr id="26" name="Straight Connector 25">
              <a:extLst>
                <a:ext uri="{FF2B5EF4-FFF2-40B4-BE49-F238E27FC236}">
                  <a16:creationId xmlns:a16="http://schemas.microsoft.com/office/drawing/2014/main" id="{3CA5D281-9766-43A1-B664-86389A8795BF}"/>
                </a:ext>
                <a:ext uri="{C183D7F6-B498-43B3-948B-1728B52AA6E4}">
                  <adec:decorative xmlns:adec="http://schemas.microsoft.com/office/drawing/2017/decorative" val="1"/>
                </a:ext>
              </a:extLst>
            </p:cNvPr>
            <p:cNvCxnSpPr>
              <a:cxnSpLocks noChangeAspect="1"/>
            </p:cNvCxnSpPr>
            <p:nvPr/>
          </p:nvCxnSpPr>
          <p:spPr>
            <a:xfrm flipH="1" flipV="1">
              <a:off x="7382274" y="2307563"/>
              <a:ext cx="658872" cy="662551"/>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30A4C88-9DC2-45C8-81CA-35653773E421}"/>
                </a:ext>
                <a:ext uri="{C183D7F6-B498-43B3-948B-1728B52AA6E4}">
                  <adec:decorative xmlns:adec="http://schemas.microsoft.com/office/drawing/2017/decorative" val="1"/>
                </a:ext>
              </a:extLst>
            </p:cNvPr>
            <p:cNvCxnSpPr/>
            <p:nvPr/>
          </p:nvCxnSpPr>
          <p:spPr>
            <a:xfrm>
              <a:off x="8048783" y="3022286"/>
              <a:ext cx="0" cy="1558842"/>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BCD81B7-3C68-4C9D-93BD-FBB83196E673}"/>
                </a:ext>
              </a:extLst>
            </p:cNvPr>
            <p:cNvSpPr txBox="1"/>
            <p:nvPr/>
          </p:nvSpPr>
          <p:spPr>
            <a:xfrm>
              <a:off x="8033857" y="3584584"/>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18 cm</a:t>
              </a:r>
            </a:p>
          </p:txBody>
        </p:sp>
        <p:sp>
          <p:nvSpPr>
            <p:cNvPr id="29" name="TextBox 28">
              <a:extLst>
                <a:ext uri="{FF2B5EF4-FFF2-40B4-BE49-F238E27FC236}">
                  <a16:creationId xmlns:a16="http://schemas.microsoft.com/office/drawing/2014/main" id="{175D291F-1789-4886-A1F6-8B8FD1A706A2}"/>
                </a:ext>
              </a:extLst>
            </p:cNvPr>
            <p:cNvSpPr txBox="1"/>
            <p:nvPr/>
          </p:nvSpPr>
          <p:spPr>
            <a:xfrm>
              <a:off x="7711711" y="2368329"/>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 cm</a:t>
              </a:r>
            </a:p>
          </p:txBody>
        </p:sp>
      </p:grpSp>
      <p:grpSp>
        <p:nvGrpSpPr>
          <p:cNvPr id="52" name="Group 51" descr="Block with sides labelled 20 cm, 20 cm and 36 cm. In the centre is written 'Doubling all three lengths makes the volume eight times bigger'">
            <a:extLst>
              <a:ext uri="{FF2B5EF4-FFF2-40B4-BE49-F238E27FC236}">
                <a16:creationId xmlns:a16="http://schemas.microsoft.com/office/drawing/2014/main" id="{56109B72-E792-4AE7-BE7D-6BC9463379B7}"/>
              </a:ext>
            </a:extLst>
          </p:cNvPr>
          <p:cNvGrpSpPr/>
          <p:nvPr/>
        </p:nvGrpSpPr>
        <p:grpSpPr>
          <a:xfrm>
            <a:off x="8912695" y="1339897"/>
            <a:ext cx="3296064" cy="4221640"/>
            <a:chOff x="8912695" y="1873297"/>
            <a:chExt cx="3296064" cy="4127791"/>
          </a:xfrm>
        </p:grpSpPr>
        <p:sp>
          <p:nvSpPr>
            <p:cNvPr id="18" name="Cube 17">
              <a:extLst>
                <a:ext uri="{FF2B5EF4-FFF2-40B4-BE49-F238E27FC236}">
                  <a16:creationId xmlns:a16="http://schemas.microsoft.com/office/drawing/2014/main" id="{1EF7C7BE-E0B4-42AD-97E2-00A4CC278FA4}"/>
                </a:ext>
              </a:extLst>
            </p:cNvPr>
            <p:cNvSpPr/>
            <p:nvPr/>
          </p:nvSpPr>
          <p:spPr>
            <a:xfrm rot="16200000">
              <a:off x="8355562" y="3071062"/>
              <a:ext cx="3544311" cy="2315742"/>
            </a:xfrm>
            <a:prstGeom prst="cube">
              <a:avLst>
                <a:gd name="adj" fmla="val 3032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729446D-90B7-4F6A-A853-686FEAA37D23}"/>
                </a:ext>
                <a:ext uri="{C183D7F6-B498-43B3-948B-1728B52AA6E4}">
                  <adec:decorative xmlns:adec="http://schemas.microsoft.com/office/drawing/2017/decorative" val="1"/>
                </a:ext>
              </a:extLst>
            </p:cNvPr>
            <p:cNvCxnSpPr>
              <a:cxnSpLocks/>
            </p:cNvCxnSpPr>
            <p:nvPr/>
          </p:nvCxnSpPr>
          <p:spPr>
            <a:xfrm>
              <a:off x="8912695" y="2262304"/>
              <a:ext cx="1630063"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B522D-0E8D-4D1A-A8D8-9B217F148783}"/>
                </a:ext>
                <a:ext uri="{C183D7F6-B498-43B3-948B-1728B52AA6E4}">
                  <adec:decorative xmlns:adec="http://schemas.microsoft.com/office/drawing/2017/decorative" val="1"/>
                </a:ext>
              </a:extLst>
            </p:cNvPr>
            <p:cNvCxnSpPr>
              <a:cxnSpLocks noChangeAspect="1"/>
            </p:cNvCxnSpPr>
            <p:nvPr/>
          </p:nvCxnSpPr>
          <p:spPr>
            <a:xfrm flipH="1" flipV="1">
              <a:off x="10663396" y="2359539"/>
              <a:ext cx="720271" cy="724294"/>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8BD48A9-213B-4809-8F91-12A1A02920DF}"/>
                </a:ext>
                <a:ext uri="{C183D7F6-B498-43B3-948B-1728B52AA6E4}">
                  <adec:decorative xmlns:adec="http://schemas.microsoft.com/office/drawing/2017/decorative" val="1"/>
                </a:ext>
              </a:extLst>
            </p:cNvPr>
            <p:cNvCxnSpPr>
              <a:cxnSpLocks/>
            </p:cNvCxnSpPr>
            <p:nvPr/>
          </p:nvCxnSpPr>
          <p:spPr>
            <a:xfrm flipH="1">
              <a:off x="11421767" y="3131834"/>
              <a:ext cx="12862" cy="2850205"/>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B096051-EA4E-48ED-97BB-D166464995B4}"/>
                </a:ext>
              </a:extLst>
            </p:cNvPr>
            <p:cNvSpPr txBox="1"/>
            <p:nvPr/>
          </p:nvSpPr>
          <p:spPr>
            <a:xfrm>
              <a:off x="9393514" y="1873297"/>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 cm</a:t>
              </a:r>
            </a:p>
          </p:txBody>
        </p:sp>
        <p:sp>
          <p:nvSpPr>
            <p:cNvPr id="31" name="TextBox 30">
              <a:extLst>
                <a:ext uri="{FF2B5EF4-FFF2-40B4-BE49-F238E27FC236}">
                  <a16:creationId xmlns:a16="http://schemas.microsoft.com/office/drawing/2014/main" id="{C2E7F036-32C3-42EF-A53D-FC612376B6B3}"/>
                </a:ext>
              </a:extLst>
            </p:cNvPr>
            <p:cNvSpPr txBox="1"/>
            <p:nvPr/>
          </p:nvSpPr>
          <p:spPr>
            <a:xfrm>
              <a:off x="11015245" y="2411993"/>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 cm</a:t>
              </a:r>
            </a:p>
          </p:txBody>
        </p:sp>
        <p:sp>
          <p:nvSpPr>
            <p:cNvPr id="32" name="TextBox 31">
              <a:extLst>
                <a:ext uri="{FF2B5EF4-FFF2-40B4-BE49-F238E27FC236}">
                  <a16:creationId xmlns:a16="http://schemas.microsoft.com/office/drawing/2014/main" id="{FA631771-A387-4B70-ABFA-916AA33AF3DF}"/>
                </a:ext>
              </a:extLst>
            </p:cNvPr>
            <p:cNvSpPr txBox="1"/>
            <p:nvPr/>
          </p:nvSpPr>
          <p:spPr>
            <a:xfrm>
              <a:off x="11395716" y="4220546"/>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36 cm</a:t>
              </a:r>
            </a:p>
          </p:txBody>
        </p:sp>
      </p:grpSp>
      <p:sp>
        <p:nvSpPr>
          <p:cNvPr id="33" name="TextBox 32">
            <a:extLst>
              <a:ext uri="{FF2B5EF4-FFF2-40B4-BE49-F238E27FC236}">
                <a16:creationId xmlns:a16="http://schemas.microsoft.com/office/drawing/2014/main" id="{26442087-7D23-47CE-B5EE-643EB8E8A443}"/>
              </a:ext>
            </a:extLst>
          </p:cNvPr>
          <p:cNvSpPr txBox="1"/>
          <p:nvPr/>
        </p:nvSpPr>
        <p:spPr>
          <a:xfrm>
            <a:off x="6272289" y="2488886"/>
            <a:ext cx="1661354"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Doubling two</a:t>
            </a:r>
          </a:p>
          <a:p>
            <a:pPr algn="ctr"/>
            <a:r>
              <a:rPr lang="en-US" dirty="0">
                <a:latin typeface="Arial" panose="020B0604020202020204" pitchFamily="34" charset="0"/>
                <a:cs typeface="Arial" panose="020B0604020202020204" pitchFamily="34" charset="0"/>
              </a:rPr>
              <a:t>lengths makes</a:t>
            </a:r>
          </a:p>
          <a:p>
            <a:pPr algn="ctr"/>
            <a:r>
              <a:rPr lang="en-US" dirty="0">
                <a:latin typeface="Arial" panose="020B0604020202020204" pitchFamily="34" charset="0"/>
                <a:cs typeface="Arial" panose="020B0604020202020204" pitchFamily="34" charset="0"/>
              </a:rPr>
              <a:t>the volume</a:t>
            </a:r>
          </a:p>
          <a:p>
            <a:pPr algn="ctr"/>
            <a:r>
              <a:rPr lang="en-US" dirty="0">
                <a:latin typeface="Arial" panose="020B0604020202020204" pitchFamily="34" charset="0"/>
                <a:cs typeface="Arial" panose="020B0604020202020204" pitchFamily="34" charset="0"/>
              </a:rPr>
              <a:t>four times bigger </a:t>
            </a:r>
          </a:p>
        </p:txBody>
      </p:sp>
      <p:sp>
        <p:nvSpPr>
          <p:cNvPr id="34" name="TextBox 33">
            <a:extLst>
              <a:ext uri="{FF2B5EF4-FFF2-40B4-BE49-F238E27FC236}">
                <a16:creationId xmlns:a16="http://schemas.microsoft.com/office/drawing/2014/main" id="{45F3AED7-BF9B-4323-AF57-85DC5CC5D5E6}"/>
              </a:ext>
            </a:extLst>
          </p:cNvPr>
          <p:cNvSpPr txBox="1"/>
          <p:nvPr/>
        </p:nvSpPr>
        <p:spPr>
          <a:xfrm>
            <a:off x="9507135" y="3153281"/>
            <a:ext cx="1950412"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Doubling all three lengths makes </a:t>
            </a:r>
          </a:p>
          <a:p>
            <a:pPr algn="ctr"/>
            <a:r>
              <a:rPr lang="en-US" dirty="0">
                <a:latin typeface="Arial" panose="020B0604020202020204" pitchFamily="34" charset="0"/>
                <a:cs typeface="Arial" panose="020B0604020202020204" pitchFamily="34" charset="0"/>
              </a:rPr>
              <a:t>the volume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eight times bigger </a:t>
            </a:r>
          </a:p>
        </p:txBody>
      </p:sp>
      <p:grpSp>
        <p:nvGrpSpPr>
          <p:cNvPr id="50" name="Group 49" descr="Block with sides labelled 20 cm, 10 cm and 18 cm. In the centre is written 'Doubling one length makes the volume two times bigger'">
            <a:extLst>
              <a:ext uri="{FF2B5EF4-FFF2-40B4-BE49-F238E27FC236}">
                <a16:creationId xmlns:a16="http://schemas.microsoft.com/office/drawing/2014/main" id="{5D3B2EFA-5011-4D51-A4BB-ABA83440133E}"/>
              </a:ext>
            </a:extLst>
          </p:cNvPr>
          <p:cNvGrpSpPr/>
          <p:nvPr/>
        </p:nvGrpSpPr>
        <p:grpSpPr>
          <a:xfrm>
            <a:off x="2682489" y="1330851"/>
            <a:ext cx="2856481" cy="2292937"/>
            <a:chOff x="2682489" y="1864251"/>
            <a:chExt cx="2856481" cy="2292937"/>
          </a:xfrm>
        </p:grpSpPr>
        <p:sp>
          <p:nvSpPr>
            <p:cNvPr id="41" name="Cube 40">
              <a:extLst>
                <a:ext uri="{FF2B5EF4-FFF2-40B4-BE49-F238E27FC236}">
                  <a16:creationId xmlns:a16="http://schemas.microsoft.com/office/drawing/2014/main" id="{32C3C14C-CF4A-4837-ACD6-8CDBF4524553}"/>
                </a:ext>
              </a:extLst>
            </p:cNvPr>
            <p:cNvSpPr/>
            <p:nvPr/>
          </p:nvSpPr>
          <p:spPr>
            <a:xfrm rot="16200000">
              <a:off x="2750763" y="2352732"/>
              <a:ext cx="1745637" cy="1863276"/>
            </a:xfrm>
            <a:prstGeom prst="cube">
              <a:avLst>
                <a:gd name="adj" fmla="val 14084"/>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9850A10-A8F1-43CF-BD17-A34163763CC7}"/>
                </a:ext>
                <a:ext uri="{C183D7F6-B498-43B3-948B-1728B52AA6E4}">
                  <adec:decorative xmlns:adec="http://schemas.microsoft.com/office/drawing/2017/decorative" val="1"/>
                </a:ext>
              </a:extLst>
            </p:cNvPr>
            <p:cNvCxnSpPr>
              <a:cxnSpLocks/>
            </p:cNvCxnSpPr>
            <p:nvPr/>
          </p:nvCxnSpPr>
          <p:spPr>
            <a:xfrm>
              <a:off x="4779871" y="2638838"/>
              <a:ext cx="0" cy="1473584"/>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3F3939C-2D18-4C94-BEE5-FEF25CB77392}"/>
                </a:ext>
              </a:extLst>
            </p:cNvPr>
            <p:cNvSpPr txBox="1"/>
            <p:nvPr/>
          </p:nvSpPr>
          <p:spPr>
            <a:xfrm>
              <a:off x="4725927" y="3190964"/>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18 cm</a:t>
              </a:r>
            </a:p>
          </p:txBody>
        </p:sp>
        <p:cxnSp>
          <p:nvCxnSpPr>
            <p:cNvPr id="46" name="Straight Connector 45">
              <a:extLst>
                <a:ext uri="{FF2B5EF4-FFF2-40B4-BE49-F238E27FC236}">
                  <a16:creationId xmlns:a16="http://schemas.microsoft.com/office/drawing/2014/main" id="{1537D47D-590A-48CA-AD4B-25C7AFA21D5D}"/>
                </a:ext>
                <a:ext uri="{C183D7F6-B498-43B3-948B-1728B52AA6E4}">
                  <adec:decorative xmlns:adec="http://schemas.microsoft.com/office/drawing/2017/decorative" val="1"/>
                </a:ext>
              </a:extLst>
            </p:cNvPr>
            <p:cNvCxnSpPr>
              <a:cxnSpLocks noChangeAspect="1"/>
            </p:cNvCxnSpPr>
            <p:nvPr/>
          </p:nvCxnSpPr>
          <p:spPr>
            <a:xfrm flipH="1" flipV="1">
              <a:off x="4468626" y="2310673"/>
              <a:ext cx="306531" cy="308243"/>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A4101699-C8D6-4958-8BEE-0381537E32C3}"/>
                </a:ext>
              </a:extLst>
            </p:cNvPr>
            <p:cNvSpPr txBox="1"/>
            <p:nvPr/>
          </p:nvSpPr>
          <p:spPr>
            <a:xfrm>
              <a:off x="4611436" y="2126007"/>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 cm</a:t>
              </a:r>
            </a:p>
          </p:txBody>
        </p:sp>
        <p:cxnSp>
          <p:nvCxnSpPr>
            <p:cNvPr id="48" name="Straight Connector 47">
              <a:extLst>
                <a:ext uri="{FF2B5EF4-FFF2-40B4-BE49-F238E27FC236}">
                  <a16:creationId xmlns:a16="http://schemas.microsoft.com/office/drawing/2014/main" id="{73A2F892-D08D-476B-9BA7-967A891FCCFC}"/>
                </a:ext>
                <a:ext uri="{C183D7F6-B498-43B3-948B-1728B52AA6E4}">
                  <adec:decorative xmlns:adec="http://schemas.microsoft.com/office/drawing/2017/decorative" val="1"/>
                </a:ext>
              </a:extLst>
            </p:cNvPr>
            <p:cNvCxnSpPr>
              <a:cxnSpLocks/>
            </p:cNvCxnSpPr>
            <p:nvPr/>
          </p:nvCxnSpPr>
          <p:spPr>
            <a:xfrm flipV="1">
              <a:off x="2682489" y="2260220"/>
              <a:ext cx="1677803" cy="2084"/>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EE6327A-019E-4362-9356-B495BC08558D}"/>
                </a:ext>
              </a:extLst>
            </p:cNvPr>
            <p:cNvSpPr txBox="1"/>
            <p:nvPr/>
          </p:nvSpPr>
          <p:spPr>
            <a:xfrm>
              <a:off x="3231433" y="1864251"/>
              <a:ext cx="81304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 cm</a:t>
              </a:r>
            </a:p>
          </p:txBody>
        </p:sp>
      </p:grpSp>
      <p:sp>
        <p:nvSpPr>
          <p:cNvPr id="53" name="TextBox 52">
            <a:extLst>
              <a:ext uri="{FF2B5EF4-FFF2-40B4-BE49-F238E27FC236}">
                <a16:creationId xmlns:a16="http://schemas.microsoft.com/office/drawing/2014/main" id="{B9088EF2-AAFC-4C03-B695-EA5FD45B626E}"/>
              </a:ext>
            </a:extLst>
          </p:cNvPr>
          <p:cNvSpPr txBox="1"/>
          <p:nvPr/>
        </p:nvSpPr>
        <p:spPr>
          <a:xfrm>
            <a:off x="2900064" y="2156130"/>
            <a:ext cx="1697902"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Doubling one</a:t>
            </a:r>
          </a:p>
          <a:p>
            <a:pPr algn="ctr"/>
            <a:r>
              <a:rPr lang="en-US" dirty="0">
                <a:latin typeface="Arial" panose="020B0604020202020204" pitchFamily="34" charset="0"/>
                <a:cs typeface="Arial" panose="020B0604020202020204" pitchFamily="34" charset="0"/>
              </a:rPr>
              <a:t>length makes</a:t>
            </a:r>
          </a:p>
          <a:p>
            <a:pPr algn="ctr"/>
            <a:r>
              <a:rPr lang="en-US" dirty="0">
                <a:latin typeface="Arial" panose="020B0604020202020204" pitchFamily="34" charset="0"/>
                <a:cs typeface="Arial" panose="020B0604020202020204" pitchFamily="34" charset="0"/>
              </a:rPr>
              <a:t>the volume</a:t>
            </a:r>
          </a:p>
          <a:p>
            <a:pPr algn="ctr"/>
            <a:r>
              <a:rPr lang="en-US" dirty="0">
                <a:latin typeface="Arial" panose="020B0604020202020204" pitchFamily="34" charset="0"/>
                <a:cs typeface="Arial" panose="020B0604020202020204" pitchFamily="34" charset="0"/>
              </a:rPr>
              <a:t>two times bigger </a:t>
            </a:r>
          </a:p>
        </p:txBody>
      </p:sp>
      <p:grpSp>
        <p:nvGrpSpPr>
          <p:cNvPr id="77" name="Group 76" descr="Label saying 'similar'">
            <a:extLst>
              <a:ext uri="{FF2B5EF4-FFF2-40B4-BE49-F238E27FC236}">
                <a16:creationId xmlns:a16="http://schemas.microsoft.com/office/drawing/2014/main" id="{E99EB520-4B5B-4194-B1A2-003746FCBC77}"/>
              </a:ext>
            </a:extLst>
          </p:cNvPr>
          <p:cNvGrpSpPr/>
          <p:nvPr/>
        </p:nvGrpSpPr>
        <p:grpSpPr>
          <a:xfrm>
            <a:off x="594591" y="2987680"/>
            <a:ext cx="1154296" cy="529591"/>
            <a:chOff x="5030424" y="1979953"/>
            <a:chExt cx="1154296" cy="529591"/>
          </a:xfrm>
        </p:grpSpPr>
        <p:sp>
          <p:nvSpPr>
            <p:cNvPr id="78" name="Oval 77">
              <a:extLst>
                <a:ext uri="{FF2B5EF4-FFF2-40B4-BE49-F238E27FC236}">
                  <a16:creationId xmlns:a16="http://schemas.microsoft.com/office/drawing/2014/main" id="{E23323EA-BBEA-4E7A-AF3B-3A6E5A44A087}"/>
                </a:ext>
              </a:extLst>
            </p:cNvPr>
            <p:cNvSpPr/>
            <p:nvPr/>
          </p:nvSpPr>
          <p:spPr>
            <a:xfrm>
              <a:off x="5030424" y="1979953"/>
              <a:ext cx="1154296"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descr="Label saying 'similar'">
              <a:extLst>
                <a:ext uri="{FF2B5EF4-FFF2-40B4-BE49-F238E27FC236}">
                  <a16:creationId xmlns:a16="http://schemas.microsoft.com/office/drawing/2014/main" id="{43AE7FC6-AFF1-4471-8C97-C8FB96F36ADF}"/>
                </a:ext>
              </a:extLst>
            </p:cNvPr>
            <p:cNvSpPr txBox="1"/>
            <p:nvPr/>
          </p:nvSpPr>
          <p:spPr>
            <a:xfrm>
              <a:off x="5113549" y="2034477"/>
              <a:ext cx="1003069" cy="369332"/>
            </a:xfrm>
            <a:prstGeom prst="rect">
              <a:avLst/>
            </a:prstGeom>
            <a:noFill/>
          </p:spPr>
          <p:txBody>
            <a:bodyPr wrap="square" rtlCol="0">
              <a:spAutoFit/>
            </a:bodyPr>
            <a:lstStyle/>
            <a:p>
              <a:r>
                <a:rPr lang="en-GB" b="1" dirty="0"/>
                <a:t>SIMILAR</a:t>
              </a:r>
            </a:p>
          </p:txBody>
        </p:sp>
      </p:grpSp>
      <p:grpSp>
        <p:nvGrpSpPr>
          <p:cNvPr id="80" name="Group 79" descr="Label saying 'similar'">
            <a:extLst>
              <a:ext uri="{FF2B5EF4-FFF2-40B4-BE49-F238E27FC236}">
                <a16:creationId xmlns:a16="http://schemas.microsoft.com/office/drawing/2014/main" id="{D1C60FD8-707A-48C3-8CC4-43C87CD3C86C}"/>
              </a:ext>
            </a:extLst>
          </p:cNvPr>
          <p:cNvGrpSpPr/>
          <p:nvPr/>
        </p:nvGrpSpPr>
        <p:grpSpPr>
          <a:xfrm>
            <a:off x="9951377" y="4917268"/>
            <a:ext cx="1154296" cy="529591"/>
            <a:chOff x="5030424" y="1979953"/>
            <a:chExt cx="1154296" cy="529591"/>
          </a:xfrm>
        </p:grpSpPr>
        <p:sp>
          <p:nvSpPr>
            <p:cNvPr id="81" name="Oval 80">
              <a:extLst>
                <a:ext uri="{FF2B5EF4-FFF2-40B4-BE49-F238E27FC236}">
                  <a16:creationId xmlns:a16="http://schemas.microsoft.com/office/drawing/2014/main" id="{40938CE3-0D32-4939-8422-5C789474AF20}"/>
                </a:ext>
              </a:extLst>
            </p:cNvPr>
            <p:cNvSpPr/>
            <p:nvPr/>
          </p:nvSpPr>
          <p:spPr>
            <a:xfrm>
              <a:off x="5030424" y="1979953"/>
              <a:ext cx="1154296" cy="529591"/>
            </a:xfrm>
            <a:prstGeom prst="ellipse">
              <a:avLst/>
            </a:prstGeom>
            <a:solidFill>
              <a:schemeClr val="bg1"/>
            </a:solid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7B98BF09-107B-4386-821E-C98F86C5D72F}"/>
                </a:ext>
              </a:extLst>
            </p:cNvPr>
            <p:cNvSpPr txBox="1"/>
            <p:nvPr/>
          </p:nvSpPr>
          <p:spPr>
            <a:xfrm>
              <a:off x="5113549" y="2034477"/>
              <a:ext cx="1003069" cy="369332"/>
            </a:xfrm>
            <a:prstGeom prst="rect">
              <a:avLst/>
            </a:prstGeom>
            <a:noFill/>
          </p:spPr>
          <p:txBody>
            <a:bodyPr wrap="square" rtlCol="0">
              <a:spAutoFit/>
            </a:bodyPr>
            <a:lstStyle/>
            <a:p>
              <a:r>
                <a:rPr lang="en-GB" b="1" dirty="0"/>
                <a:t>SIMILAR</a:t>
              </a:r>
            </a:p>
          </p:txBody>
        </p:sp>
      </p:grpSp>
    </p:spTree>
    <p:extLst>
      <p:ext uri="{BB962C8B-B14F-4D97-AF65-F5344CB8AC3E}">
        <p14:creationId xmlns:p14="http://schemas.microsoft.com/office/powerpoint/2010/main" val="3821347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Scaling </a:t>
            </a:r>
            <a:r>
              <a:rPr lang="en-US" sz="3600" b="1" dirty="0">
                <a:solidFill>
                  <a:srgbClr val="BE0064"/>
                </a:solidFill>
                <a:latin typeface="Arial" panose="020B0604020202020204" pitchFamily="34" charset="0"/>
                <a:cs typeface="Arial" panose="020B0604020202020204" pitchFamily="34" charset="0"/>
              </a:rPr>
              <a:t>length</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a:t>
            </a:r>
            <a:r>
              <a:rPr lang="en-US" sz="3600" b="1" dirty="0">
                <a:solidFill>
                  <a:srgbClr val="BE0064"/>
                </a:solidFill>
                <a:latin typeface="Arial" panose="020B0604020202020204" pitchFamily="34" charset="0"/>
                <a:cs typeface="Arial" panose="020B0604020202020204" pitchFamily="34" charset="0"/>
              </a:rPr>
              <a:t>: Effect on </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volume</a:t>
            </a:r>
          </a:p>
        </p:txBody>
      </p:sp>
      <p:grpSp>
        <p:nvGrpSpPr>
          <p:cNvPr id="99" name="Group 98" descr="Key idea">
            <a:extLst>
              <a:ext uri="{FF2B5EF4-FFF2-40B4-BE49-F238E27FC236}">
                <a16:creationId xmlns:a16="http://schemas.microsoft.com/office/drawing/2014/main" id="{C6BE3F2C-E77F-4309-A3C2-357F13AC7A5E}"/>
              </a:ext>
              <a:ext uri="{C183D7F6-B498-43B3-948B-1728B52AA6E4}">
                <adec:decorative xmlns:adec="http://schemas.microsoft.com/office/drawing/2017/decorative" val="0"/>
              </a:ext>
            </a:extLst>
          </p:cNvPr>
          <p:cNvGrpSpPr/>
          <p:nvPr/>
        </p:nvGrpSpPr>
        <p:grpSpPr>
          <a:xfrm>
            <a:off x="1769853" y="1470805"/>
            <a:ext cx="9800106" cy="4637895"/>
            <a:chOff x="1259457" y="1949570"/>
            <a:chExt cx="8212347" cy="391639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rgbClr val="BE0064"/>
            </a:solidFill>
            <a:ln w="38100">
              <a:solidFill>
                <a:srgbClr val="BE0064"/>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916392"/>
            </a:xfrm>
            <a:prstGeom prst="rect">
              <a:avLst/>
            </a:prstGeom>
            <a:noFill/>
            <a:ln w="38100">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B96980EB-3BC5-42B5-9A30-7AB034FE98C2}"/>
              </a:ext>
            </a:extLst>
          </p:cNvPr>
          <p:cNvSpPr/>
          <p:nvPr/>
        </p:nvSpPr>
        <p:spPr>
          <a:xfrm>
            <a:off x="1769852" y="3025635"/>
            <a:ext cx="9342647" cy="523220"/>
          </a:xfrm>
          <a:prstGeom prst="rect">
            <a:avLst/>
          </a:prstGeom>
        </p:spPr>
        <p:txBody>
          <a:bodyPr wrap="square">
            <a:spAutoFit/>
          </a:bodyPr>
          <a:lstStyle/>
          <a:p>
            <a:pPr marL="182563" indent="-182563">
              <a:buFont typeface="Arial" panose="020B0604020202020204" pitchFamily="34" charset="0"/>
              <a:buChar char="•"/>
            </a:pPr>
            <a:r>
              <a:rPr lang="en-GB" sz="2400" dirty="0">
                <a:latin typeface="Arial" panose="020B0604020202020204" pitchFamily="34" charset="0"/>
                <a:cs typeface="Arial" panose="020B0604020202020204" pitchFamily="34" charset="0"/>
              </a:rPr>
              <a:t>If </a:t>
            </a:r>
            <a:r>
              <a:rPr lang="en-GB" sz="2400" b="1" dirty="0">
                <a:latin typeface="Arial" panose="020B0604020202020204" pitchFamily="34" charset="0"/>
                <a:cs typeface="Arial" panose="020B0604020202020204" pitchFamily="34" charset="0"/>
              </a:rPr>
              <a:t>one</a:t>
            </a:r>
            <a:r>
              <a:rPr lang="en-GB" sz="2400" dirty="0">
                <a:latin typeface="Arial" panose="020B0604020202020204" pitchFamily="34" charset="0"/>
                <a:cs typeface="Arial" panose="020B0604020202020204" pitchFamily="34" charset="0"/>
              </a:rPr>
              <a:t> length is multiplied by </a:t>
            </a:r>
            <a:r>
              <a:rPr lang="en-GB" sz="2800" i="1" dirty="0">
                <a:latin typeface="Times New Roman" panose="02020603050405020304" pitchFamily="18" charset="0"/>
                <a:cs typeface="Times New Roman" panose="02020603050405020304" pitchFamily="18" charset="0"/>
              </a:rPr>
              <a:t>k</a:t>
            </a:r>
            <a:r>
              <a:rPr lang="en-GB" sz="2400" dirty="0">
                <a:latin typeface="Arial" panose="020B0604020202020204" pitchFamily="34" charset="0"/>
                <a:cs typeface="Arial" panose="020B0604020202020204" pitchFamily="34" charset="0"/>
              </a:rPr>
              <a:t>, the volume is also multiplied by </a:t>
            </a:r>
            <a:r>
              <a:rPr lang="en-GB" sz="2800" i="1" dirty="0">
                <a:latin typeface="Times New Roman" panose="02020603050405020304" pitchFamily="18" charset="0"/>
                <a:cs typeface="Times New Roman" panose="02020603050405020304" pitchFamily="18" charset="0"/>
              </a:rPr>
              <a:t>k</a:t>
            </a:r>
            <a:r>
              <a:rPr lang="en-GB" sz="2400" dirty="0">
                <a:latin typeface="Arial" panose="020B0604020202020204" pitchFamily="34" charset="0"/>
                <a:cs typeface="Arial" panose="020B0604020202020204" pitchFamily="34" charset="0"/>
              </a:rPr>
              <a:t>.</a:t>
            </a:r>
          </a:p>
        </p:txBody>
      </p:sp>
      <p:sp>
        <p:nvSpPr>
          <p:cNvPr id="3" name="Rectangle 2"/>
          <p:cNvSpPr/>
          <p:nvPr/>
        </p:nvSpPr>
        <p:spPr>
          <a:xfrm>
            <a:off x="1769853" y="3814030"/>
            <a:ext cx="9342647" cy="892552"/>
          </a:xfrm>
          <a:prstGeom prst="rect">
            <a:avLst/>
          </a:prstGeom>
        </p:spPr>
        <p:txBody>
          <a:bodyPr wrap="square">
            <a:spAutoFit/>
          </a:bodyPr>
          <a:lstStyle/>
          <a:p>
            <a:pPr marL="182563" indent="-182563">
              <a:buFont typeface="Arial" panose="020B0604020202020204" pitchFamily="34" charset="0"/>
              <a:buChar char="•"/>
            </a:pPr>
            <a:r>
              <a:rPr lang="en-GB" sz="2400" dirty="0">
                <a:latin typeface="Arial" panose="020B0604020202020204" pitchFamily="34" charset="0"/>
                <a:cs typeface="Arial" panose="020B0604020202020204" pitchFamily="34" charset="0"/>
              </a:rPr>
              <a:t>If </a:t>
            </a:r>
            <a:r>
              <a:rPr lang="en-GB" sz="2400" b="1" dirty="0">
                <a:latin typeface="Arial" panose="020B0604020202020204" pitchFamily="34" charset="0"/>
                <a:cs typeface="Arial" panose="020B0604020202020204" pitchFamily="34" charset="0"/>
              </a:rPr>
              <a:t>two</a:t>
            </a:r>
            <a:r>
              <a:rPr lang="en-GB" sz="2400" dirty="0">
                <a:latin typeface="Arial" panose="020B0604020202020204" pitchFamily="34" charset="0"/>
                <a:cs typeface="Arial" panose="020B0604020202020204" pitchFamily="34" charset="0"/>
              </a:rPr>
              <a:t> lengths are multiplied by </a:t>
            </a:r>
            <a:r>
              <a:rPr lang="en-GB" sz="2800" i="1" dirty="0">
                <a:latin typeface="Times New Roman" panose="02020603050405020304" pitchFamily="18" charset="0"/>
                <a:cs typeface="Times New Roman" panose="02020603050405020304" pitchFamily="18" charset="0"/>
              </a:rPr>
              <a:t>k</a:t>
            </a:r>
            <a:r>
              <a:rPr lang="en-GB" sz="2400" dirty="0">
                <a:latin typeface="Arial" panose="020B0604020202020204" pitchFamily="34" charset="0"/>
                <a:cs typeface="Arial" panose="020B0604020202020204" pitchFamily="34" charset="0"/>
              </a:rPr>
              <a:t>, the volume is multiplied by </a:t>
            </a:r>
            <a:r>
              <a:rPr lang="en-GB" sz="2800" i="1" dirty="0">
                <a:latin typeface="Times New Roman" panose="02020603050405020304" pitchFamily="18" charset="0"/>
                <a:cs typeface="Times New Roman" panose="02020603050405020304" pitchFamily="18" charset="0"/>
              </a:rPr>
              <a:t>k</a:t>
            </a:r>
            <a:r>
              <a:rPr lang="en-GB" sz="2400" i="1"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sp>
        <p:nvSpPr>
          <p:cNvPr id="11" name="Cube 10" descr="Pink cuboid with 'cuboid' written on the side"/>
          <p:cNvSpPr/>
          <p:nvPr/>
        </p:nvSpPr>
        <p:spPr>
          <a:xfrm rot="16200000">
            <a:off x="5620676" y="521990"/>
            <a:ext cx="1298353" cy="3491994"/>
          </a:xfrm>
          <a:prstGeom prst="cube">
            <a:avLst>
              <a:gd name="adj" fmla="val 34877"/>
            </a:avLst>
          </a:prstGeom>
          <a:solidFill>
            <a:srgbClr val="E6C8D9"/>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980EB-3BC5-42B5-9A30-7AB034FE98C2}"/>
              </a:ext>
            </a:extLst>
          </p:cNvPr>
          <p:cNvSpPr/>
          <p:nvPr/>
        </p:nvSpPr>
        <p:spPr>
          <a:xfrm>
            <a:off x="4501719" y="2190186"/>
            <a:ext cx="3683861"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Cuboid</a:t>
            </a:r>
          </a:p>
        </p:txBody>
      </p:sp>
      <p:sp>
        <p:nvSpPr>
          <p:cNvPr id="13" name="Rectangle 12"/>
          <p:cNvSpPr/>
          <p:nvPr/>
        </p:nvSpPr>
        <p:spPr>
          <a:xfrm>
            <a:off x="1769853" y="4744342"/>
            <a:ext cx="9800106" cy="523220"/>
          </a:xfrm>
          <a:prstGeom prst="rect">
            <a:avLst/>
          </a:prstGeom>
        </p:spPr>
        <p:txBody>
          <a:bodyPr wrap="square">
            <a:spAutoFit/>
          </a:bodyPr>
          <a:lstStyle/>
          <a:p>
            <a:pPr marL="182563" indent="-182563">
              <a:buFont typeface="Arial" panose="020B0604020202020204" pitchFamily="34" charset="0"/>
              <a:buChar char="•"/>
            </a:pPr>
            <a:r>
              <a:rPr lang="en-GB" sz="2400" dirty="0">
                <a:latin typeface="Arial" panose="020B0604020202020204" pitchFamily="34" charset="0"/>
                <a:cs typeface="Arial" panose="020B0604020202020204" pitchFamily="34" charset="0"/>
              </a:rPr>
              <a:t>If </a:t>
            </a:r>
            <a:r>
              <a:rPr lang="en-GB" sz="2400" b="1" dirty="0">
                <a:latin typeface="Arial" panose="020B0604020202020204" pitchFamily="34" charset="0"/>
                <a:cs typeface="Arial" panose="020B0604020202020204" pitchFamily="34" charset="0"/>
              </a:rPr>
              <a:t>all three</a:t>
            </a:r>
            <a:r>
              <a:rPr lang="en-GB" sz="2400" dirty="0">
                <a:latin typeface="Arial" panose="020B0604020202020204" pitchFamily="34" charset="0"/>
                <a:cs typeface="Arial" panose="020B0604020202020204" pitchFamily="34" charset="0"/>
              </a:rPr>
              <a:t> lengths are multiplied by </a:t>
            </a:r>
            <a:r>
              <a:rPr lang="en-GB" sz="2800" i="1" dirty="0">
                <a:latin typeface="Times New Roman" panose="02020603050405020304" pitchFamily="18" charset="0"/>
                <a:cs typeface="Times New Roman" panose="02020603050405020304" pitchFamily="18" charset="0"/>
              </a:rPr>
              <a:t>k</a:t>
            </a:r>
            <a:r>
              <a:rPr lang="en-GB" sz="2400" dirty="0">
                <a:latin typeface="Arial" panose="020B0604020202020204" pitchFamily="34" charset="0"/>
                <a:cs typeface="Arial" panose="020B0604020202020204" pitchFamily="34" charset="0"/>
              </a:rPr>
              <a:t>, the volume is multiplied by </a:t>
            </a:r>
            <a:r>
              <a:rPr lang="en-GB" sz="2800" i="1" dirty="0">
                <a:latin typeface="Times New Roman" panose="02020603050405020304" pitchFamily="18" charset="0"/>
                <a:cs typeface="Times New Roman" panose="02020603050405020304" pitchFamily="18" charset="0"/>
              </a:rPr>
              <a:t>k</a:t>
            </a:r>
            <a:r>
              <a:rPr lang="en-GB" sz="2400" i="1" baseline="30000" dirty="0">
                <a:latin typeface="Arial" panose="020B0604020202020204" pitchFamily="34" charset="0"/>
                <a:cs typeface="Arial" panose="020B0604020202020204" pitchFamily="34" charset="0"/>
              </a:rPr>
              <a:t>3</a:t>
            </a:r>
            <a:r>
              <a:rPr lang="en-GB" sz="2400" dirty="0">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8B17352A-7DAE-486A-BE5D-17159FDF99A6}"/>
              </a:ext>
            </a:extLst>
          </p:cNvPr>
          <p:cNvSpPr/>
          <p:nvPr/>
        </p:nvSpPr>
        <p:spPr>
          <a:xfrm>
            <a:off x="1958188" y="5388711"/>
            <a:ext cx="7191568" cy="46166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and the resulting shape is </a:t>
            </a:r>
            <a:r>
              <a:rPr lang="en-GB" sz="2400" b="1" dirty="0">
                <a:latin typeface="Arial" panose="020B0604020202020204" pitchFamily="34" charset="0"/>
                <a:cs typeface="Arial" panose="020B0604020202020204" pitchFamily="34" charset="0"/>
              </a:rPr>
              <a:t>similar</a:t>
            </a:r>
            <a:r>
              <a:rPr lang="en-GB" sz="2400" dirty="0">
                <a:latin typeface="Arial" panose="020B0604020202020204" pitchFamily="34" charset="0"/>
                <a:cs typeface="Arial" panose="020B0604020202020204" pitchFamily="34" charset="0"/>
              </a:rPr>
              <a:t> to the original.</a:t>
            </a:r>
          </a:p>
        </p:txBody>
      </p:sp>
    </p:spTree>
    <p:extLst>
      <p:ext uri="{BB962C8B-B14F-4D97-AF65-F5344CB8AC3E}">
        <p14:creationId xmlns:p14="http://schemas.microsoft.com/office/powerpoint/2010/main" val="311302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2-dimensional</a:t>
            </a:r>
            <a:r>
              <a:rPr kumimoji="0" lang="en-US" sz="3600" b="1" i="0" u="none" strike="noStrike" kern="1200" cap="none" spc="0" normalizeH="0" noProof="0" dirty="0">
                <a:ln>
                  <a:noFill/>
                </a:ln>
                <a:solidFill>
                  <a:srgbClr val="BE0064"/>
                </a:solidFill>
                <a:effectLst/>
                <a:uLnTx/>
                <a:uFillTx/>
                <a:latin typeface="Arial" panose="020B0604020202020204" pitchFamily="34" charset="0"/>
                <a:ea typeface="+mj-ea"/>
                <a:cs typeface="Arial" panose="020B0604020202020204" pitchFamily="34" charset="0"/>
              </a:rPr>
              <a:t> </a:t>
            </a:r>
            <a:r>
              <a:rPr lang="en-US" sz="3600" b="1" noProof="0" dirty="0">
                <a:solidFill>
                  <a:srgbClr val="BE0064"/>
                </a:solidFill>
                <a:latin typeface="Arial" panose="020B0604020202020204" pitchFamily="34" charset="0"/>
                <a:cs typeface="Arial" panose="020B0604020202020204" pitchFamily="34" charset="0"/>
              </a:rPr>
              <a:t>similar</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 shapes</a:t>
            </a:r>
          </a:p>
        </p:txBody>
      </p:sp>
      <p:grpSp>
        <p:nvGrpSpPr>
          <p:cNvPr id="3" name="Group 2" descr="Small pink pentagon with side measurement 5 cm marked. In the centre, Area = 43 cm squared is written.">
            <a:extLst>
              <a:ext uri="{FF2B5EF4-FFF2-40B4-BE49-F238E27FC236}">
                <a16:creationId xmlns:a16="http://schemas.microsoft.com/office/drawing/2014/main" id="{9526B0BB-DB1B-4034-888E-EC85A78CE85D}"/>
              </a:ext>
            </a:extLst>
          </p:cNvPr>
          <p:cNvGrpSpPr/>
          <p:nvPr/>
        </p:nvGrpSpPr>
        <p:grpSpPr>
          <a:xfrm>
            <a:off x="3830033" y="4152755"/>
            <a:ext cx="1345648" cy="1914213"/>
            <a:chOff x="1879014" y="4333308"/>
            <a:chExt cx="960120" cy="1365791"/>
          </a:xfrm>
        </p:grpSpPr>
        <p:sp>
          <p:nvSpPr>
            <p:cNvPr id="45" name="TextBox 44">
              <a:extLst>
                <a:ext uri="{FF2B5EF4-FFF2-40B4-BE49-F238E27FC236}">
                  <a16:creationId xmlns:a16="http://schemas.microsoft.com/office/drawing/2014/main" id="{FBC79245-BDB4-4A22-8C24-B91A953A246D}"/>
                </a:ext>
              </a:extLst>
            </p:cNvPr>
            <p:cNvSpPr txBox="1"/>
            <p:nvPr/>
          </p:nvSpPr>
          <p:spPr>
            <a:xfrm>
              <a:off x="2164400" y="5457541"/>
              <a:ext cx="449720" cy="241558"/>
            </a:xfrm>
            <a:prstGeom prst="rect">
              <a:avLst/>
            </a:prstGeom>
            <a:solidFill>
              <a:srgbClr val="FFFFFF"/>
            </a:solidFill>
          </p:spPr>
          <p:txBody>
            <a:bodyPr wrap="none" rtlCol="0">
              <a:spAutoFit/>
            </a:bodyPr>
            <a:lstStyle/>
            <a:p>
              <a:pPr algn="ctr"/>
              <a:r>
                <a:rPr lang="en-US" sz="1600" dirty="0">
                  <a:latin typeface="Arial" panose="020B0604020202020204" pitchFamily="34" charset="0"/>
                  <a:cs typeface="Arial" panose="020B0604020202020204" pitchFamily="34" charset="0"/>
                </a:rPr>
                <a:t>5 cm</a:t>
              </a:r>
            </a:p>
          </p:txBody>
        </p:sp>
        <p:sp>
          <p:nvSpPr>
            <p:cNvPr id="2" name="Regular Pentagon 1"/>
            <p:cNvSpPr/>
            <p:nvPr/>
          </p:nvSpPr>
          <p:spPr>
            <a:xfrm>
              <a:off x="1879014" y="4333308"/>
              <a:ext cx="960120" cy="914400"/>
            </a:xfrm>
            <a:prstGeom prst="pentagon">
              <a:avLst/>
            </a:prstGeom>
            <a:solidFill>
              <a:srgbClr val="DCB2CA"/>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C183D7F6-B498-43B3-948B-1728B52AA6E4}">
                  <adec:decorative xmlns:adec="http://schemas.microsoft.com/office/drawing/2017/decorative" val="1"/>
                </a:ext>
              </a:extLst>
            </p:cNvPr>
            <p:cNvCxnSpPr/>
            <p:nvPr/>
          </p:nvCxnSpPr>
          <p:spPr>
            <a:xfrm>
              <a:off x="2057794" y="5425792"/>
              <a:ext cx="612000"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FBC79245-BDB4-4A22-8C24-B91A953A246D}"/>
              </a:ext>
            </a:extLst>
          </p:cNvPr>
          <p:cNvSpPr txBox="1"/>
          <p:nvPr/>
        </p:nvSpPr>
        <p:spPr>
          <a:xfrm>
            <a:off x="3997623" y="4487022"/>
            <a:ext cx="109508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Area</a:t>
            </a:r>
          </a:p>
          <a:p>
            <a:pPr algn="ctr"/>
            <a:r>
              <a:rPr lang="en-US" dirty="0">
                <a:latin typeface="Arial" panose="020B0604020202020204" pitchFamily="34" charset="0"/>
                <a:cs typeface="Arial" panose="020B0604020202020204" pitchFamily="34" charset="0"/>
              </a:rPr>
              <a:t>= 43 cm</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96980EB-3BC5-42B5-9A30-7AB034FE98C2}"/>
              </a:ext>
            </a:extLst>
          </p:cNvPr>
          <p:cNvSpPr/>
          <p:nvPr/>
        </p:nvSpPr>
        <p:spPr>
          <a:xfrm>
            <a:off x="931656" y="1613119"/>
            <a:ext cx="6561344" cy="523220"/>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These two shapes are </a:t>
            </a:r>
            <a:r>
              <a:rPr lang="en-GB" sz="2800" b="1" dirty="0">
                <a:latin typeface="Arial" panose="020B0604020202020204" pitchFamily="34" charset="0"/>
                <a:cs typeface="Arial" panose="020B0604020202020204" pitchFamily="34" charset="0"/>
              </a:rPr>
              <a:t>similar</a:t>
            </a:r>
            <a:r>
              <a:rPr lang="en-GB" sz="2800" dirty="0">
                <a:latin typeface="Arial" panose="020B0604020202020204" pitchFamily="34" charset="0"/>
                <a:cs typeface="Arial" panose="020B0604020202020204" pitchFamily="34" charset="0"/>
              </a:rPr>
              <a:t>.</a:t>
            </a:r>
          </a:p>
        </p:txBody>
      </p:sp>
      <p:grpSp>
        <p:nvGrpSpPr>
          <p:cNvPr id="5" name="Group 4" descr="Large pink pentagon with side measurement 10 cm marked. In the centre, Area = ? is written.">
            <a:extLst>
              <a:ext uri="{FF2B5EF4-FFF2-40B4-BE49-F238E27FC236}">
                <a16:creationId xmlns:a16="http://schemas.microsoft.com/office/drawing/2014/main" id="{FC1F0AE7-58F0-49F1-82DD-16F67CB52991}"/>
              </a:ext>
            </a:extLst>
          </p:cNvPr>
          <p:cNvGrpSpPr/>
          <p:nvPr/>
        </p:nvGrpSpPr>
        <p:grpSpPr>
          <a:xfrm>
            <a:off x="6115565" y="2934145"/>
            <a:ext cx="2754869" cy="3171591"/>
            <a:chOff x="4164546" y="3474937"/>
            <a:chExt cx="1965599" cy="2262930"/>
          </a:xfrm>
        </p:grpSpPr>
        <p:cxnSp>
          <p:nvCxnSpPr>
            <p:cNvPr id="48" name="Straight Connector 47">
              <a:extLst>
                <a:ext uri="{C183D7F6-B498-43B3-948B-1728B52AA6E4}">
                  <adec:decorative xmlns:adec="http://schemas.microsoft.com/office/drawing/2017/decorative" val="1"/>
                </a:ext>
              </a:extLst>
            </p:cNvPr>
            <p:cNvCxnSpPr/>
            <p:nvPr/>
          </p:nvCxnSpPr>
          <p:spPr>
            <a:xfrm>
              <a:off x="4554748" y="5496309"/>
              <a:ext cx="1259998"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6" name="Regular Pentagon 25"/>
            <p:cNvSpPr>
              <a:spLocks noChangeAspect="1"/>
            </p:cNvSpPr>
            <p:nvPr/>
          </p:nvSpPr>
          <p:spPr>
            <a:xfrm>
              <a:off x="4164546" y="3474937"/>
              <a:ext cx="1965599" cy="1871999"/>
            </a:xfrm>
            <a:prstGeom prst="pentagon">
              <a:avLst/>
            </a:prstGeom>
            <a:solidFill>
              <a:srgbClr val="DCB2CA"/>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BC79245-BDB4-4A22-8C24-B91A953A246D}"/>
                </a:ext>
              </a:extLst>
            </p:cNvPr>
            <p:cNvSpPr txBox="1"/>
            <p:nvPr/>
          </p:nvSpPr>
          <p:spPr>
            <a:xfrm>
              <a:off x="4924071" y="5496309"/>
              <a:ext cx="530925" cy="24155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10 cm</a:t>
              </a:r>
            </a:p>
          </p:txBody>
        </p:sp>
      </p:grpSp>
      <p:sp>
        <p:nvSpPr>
          <p:cNvPr id="34" name="TextBox 33">
            <a:extLst>
              <a:ext uri="{FF2B5EF4-FFF2-40B4-BE49-F238E27FC236}">
                <a16:creationId xmlns:a16="http://schemas.microsoft.com/office/drawing/2014/main" id="{FBC79245-BDB4-4A22-8C24-B91A953A246D}"/>
              </a:ext>
            </a:extLst>
          </p:cNvPr>
          <p:cNvSpPr txBox="1"/>
          <p:nvPr/>
        </p:nvSpPr>
        <p:spPr>
          <a:xfrm>
            <a:off x="6700503" y="4076710"/>
            <a:ext cx="1615789"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Area </a:t>
            </a:r>
            <a:r>
              <a:rPr lang="en-US"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59E048F3-898D-44FB-8740-EC3EB4DF9472}"/>
              </a:ext>
            </a:extLst>
          </p:cNvPr>
          <p:cNvSpPr/>
          <p:nvPr/>
        </p:nvSpPr>
        <p:spPr>
          <a:xfrm>
            <a:off x="931656" y="2179330"/>
            <a:ext cx="6650244" cy="954107"/>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you know the </a:t>
            </a:r>
            <a:r>
              <a:rPr lang="en-GB" sz="2800" i="1" dirty="0">
                <a:latin typeface="Arial" panose="020B0604020202020204" pitchFamily="34" charset="0"/>
                <a:cs typeface="Arial" panose="020B0604020202020204" pitchFamily="34" charset="0"/>
              </a:rPr>
              <a:t>area</a:t>
            </a:r>
            <a:r>
              <a:rPr lang="en-GB" sz="2800" dirty="0">
                <a:latin typeface="Arial" panose="020B0604020202020204" pitchFamily="34" charset="0"/>
                <a:cs typeface="Arial" panose="020B0604020202020204" pitchFamily="34" charset="0"/>
              </a:rPr>
              <a:t> of one, you can work out the </a:t>
            </a:r>
            <a:r>
              <a:rPr lang="en-GB" sz="2800" i="1" dirty="0">
                <a:latin typeface="Arial" panose="020B0604020202020204" pitchFamily="34" charset="0"/>
                <a:cs typeface="Arial" panose="020B0604020202020204" pitchFamily="34" charset="0"/>
              </a:rPr>
              <a:t>area</a:t>
            </a:r>
            <a:r>
              <a:rPr lang="en-GB" sz="2800" dirty="0">
                <a:latin typeface="Arial" panose="020B0604020202020204" pitchFamily="34" charset="0"/>
                <a:cs typeface="Arial" panose="020B0604020202020204" pitchFamily="34" charset="0"/>
              </a:rPr>
              <a:t> of the other.</a:t>
            </a:r>
          </a:p>
        </p:txBody>
      </p:sp>
    </p:spTree>
    <p:extLst>
      <p:ext uri="{BB962C8B-B14F-4D97-AF65-F5344CB8AC3E}">
        <p14:creationId xmlns:p14="http://schemas.microsoft.com/office/powerpoint/2010/main" val="15619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descr="Large pink triangular prism with measurements 15 cm, 18 cm and 30 cm marked. Volume = ? written in the centre.">
            <a:extLst>
              <a:ext uri="{FF2B5EF4-FFF2-40B4-BE49-F238E27FC236}">
                <a16:creationId xmlns:a16="http://schemas.microsoft.com/office/drawing/2014/main" id="{B40315ED-926F-47BB-A941-6F01315E05F4}"/>
              </a:ext>
            </a:extLst>
          </p:cNvPr>
          <p:cNvGrpSpPr/>
          <p:nvPr/>
        </p:nvGrpSpPr>
        <p:grpSpPr>
          <a:xfrm>
            <a:off x="6164441" y="2631230"/>
            <a:ext cx="4112902" cy="3026086"/>
            <a:chOff x="5974459" y="31702"/>
            <a:chExt cx="4112902" cy="3026086"/>
          </a:xfrm>
        </p:grpSpPr>
        <p:sp>
          <p:nvSpPr>
            <p:cNvPr id="34" name="Parallelogram 33">
              <a:extLst>
                <a:ext uri="{FF2B5EF4-FFF2-40B4-BE49-F238E27FC236}">
                  <a16:creationId xmlns:a16="http://schemas.microsoft.com/office/drawing/2014/main" id="{BA972BD6-EF1A-40F5-B4CF-270C945CDD46}"/>
                </a:ext>
              </a:extLst>
            </p:cNvPr>
            <p:cNvSpPr/>
            <p:nvPr/>
          </p:nvSpPr>
          <p:spPr>
            <a:xfrm rot="19568809">
              <a:off x="7406580" y="513197"/>
              <a:ext cx="2356541" cy="2063096"/>
            </a:xfrm>
            <a:prstGeom prst="parallelogram">
              <a:avLst>
                <a:gd name="adj" fmla="val 2275"/>
              </a:avLst>
            </a:prstGeom>
            <a:solidFill>
              <a:srgbClr val="C581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71CC309D-A21C-485D-B1EB-DB71E055BC77}"/>
                </a:ext>
              </a:extLst>
            </p:cNvPr>
            <p:cNvSpPr/>
            <p:nvPr/>
          </p:nvSpPr>
          <p:spPr>
            <a:xfrm>
              <a:off x="5974459" y="1324224"/>
              <a:ext cx="2230419" cy="1727568"/>
            </a:xfrm>
            <a:prstGeom prst="triangle">
              <a:avLst>
                <a:gd name="adj" fmla="val 49580"/>
              </a:avLst>
            </a:prstGeom>
            <a:solidFill>
              <a:srgbClr val="DCB2C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A71F13DC-4F2D-4BCB-960C-508CF75DD740}"/>
                </a:ext>
              </a:extLst>
            </p:cNvPr>
            <p:cNvGrpSpPr/>
            <p:nvPr/>
          </p:nvGrpSpPr>
          <p:grpSpPr>
            <a:xfrm>
              <a:off x="5974459" y="31702"/>
              <a:ext cx="4112902" cy="3026086"/>
              <a:chOff x="5974459" y="31702"/>
              <a:chExt cx="4112902" cy="3026086"/>
            </a:xfrm>
          </p:grpSpPr>
          <p:cxnSp>
            <p:nvCxnSpPr>
              <p:cNvPr id="8" name="Straight Connector 7">
                <a:extLst>
                  <a:ext uri="{FF2B5EF4-FFF2-40B4-BE49-F238E27FC236}">
                    <a16:creationId xmlns:a16="http://schemas.microsoft.com/office/drawing/2014/main" id="{C2D416AE-28BA-4056-8E48-64FDDE16B709}"/>
                  </a:ext>
                </a:extLst>
              </p:cNvPr>
              <p:cNvCxnSpPr>
                <a:cxnSpLocks/>
              </p:cNvCxnSpPr>
              <p:nvPr/>
            </p:nvCxnSpPr>
            <p:spPr>
              <a:xfrm flipV="1">
                <a:off x="7057042" y="31702"/>
                <a:ext cx="1915508" cy="1292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0D11FD-7952-485D-AA19-BD29CA1F9535}"/>
                  </a:ext>
                </a:extLst>
              </p:cNvPr>
              <p:cNvCxnSpPr>
                <a:cxnSpLocks/>
              </p:cNvCxnSpPr>
              <p:nvPr/>
            </p:nvCxnSpPr>
            <p:spPr>
              <a:xfrm>
                <a:off x="8972550" y="31702"/>
                <a:ext cx="1114811" cy="172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524657-4B2A-43EF-A857-088699A02C88}"/>
                  </a:ext>
                </a:extLst>
              </p:cNvPr>
              <p:cNvCxnSpPr/>
              <p:nvPr/>
            </p:nvCxnSpPr>
            <p:spPr>
              <a:xfrm flipV="1">
                <a:off x="8204878" y="1759270"/>
                <a:ext cx="1882483" cy="1292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5D6AB9-ACA8-4147-BC81-22BFD745A896}"/>
                  </a:ext>
                </a:extLst>
              </p:cNvPr>
              <p:cNvCxnSpPr/>
              <p:nvPr/>
            </p:nvCxnSpPr>
            <p:spPr>
              <a:xfrm>
                <a:off x="7057042" y="1318228"/>
                <a:ext cx="1147836" cy="1733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95B28C-CCA5-45BF-A287-DCAD94B8B32F}"/>
                  </a:ext>
                </a:extLst>
              </p:cNvPr>
              <p:cNvCxnSpPr/>
              <p:nvPr/>
            </p:nvCxnSpPr>
            <p:spPr>
              <a:xfrm flipH="1">
                <a:off x="5974459" y="3051792"/>
                <a:ext cx="22304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4F7137-E524-4E0B-9B1C-A4FFFE25DAEE}"/>
                  </a:ext>
                </a:extLst>
              </p:cNvPr>
              <p:cNvCxnSpPr>
                <a:cxnSpLocks/>
              </p:cNvCxnSpPr>
              <p:nvPr/>
            </p:nvCxnSpPr>
            <p:spPr>
              <a:xfrm flipH="1">
                <a:off x="5974459" y="1324224"/>
                <a:ext cx="1082584" cy="1733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3</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-dimensional</a:t>
            </a:r>
            <a:r>
              <a:rPr kumimoji="0" lang="en-US" sz="3600" b="1" i="0" u="none" strike="noStrike" kern="1200" cap="none" spc="0" normalizeH="0" noProof="0" dirty="0">
                <a:ln>
                  <a:noFill/>
                </a:ln>
                <a:solidFill>
                  <a:srgbClr val="BE0064"/>
                </a:solidFill>
                <a:effectLst/>
                <a:uLnTx/>
                <a:uFillTx/>
                <a:latin typeface="Arial" panose="020B0604020202020204" pitchFamily="34" charset="0"/>
                <a:ea typeface="+mj-ea"/>
                <a:cs typeface="Arial" panose="020B0604020202020204" pitchFamily="34" charset="0"/>
              </a:rPr>
              <a:t> </a:t>
            </a:r>
            <a:r>
              <a:rPr lang="en-US" sz="3600" b="1" noProof="0" dirty="0">
                <a:solidFill>
                  <a:srgbClr val="BE0064"/>
                </a:solidFill>
                <a:latin typeface="Arial" panose="020B0604020202020204" pitchFamily="34" charset="0"/>
                <a:cs typeface="Arial" panose="020B0604020202020204" pitchFamily="34" charset="0"/>
              </a:rPr>
              <a:t>similar</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 shapes</a:t>
            </a:r>
          </a:p>
        </p:txBody>
      </p:sp>
      <p:sp>
        <p:nvSpPr>
          <p:cNvPr id="18" name="Rectangle 17">
            <a:extLst>
              <a:ext uri="{FF2B5EF4-FFF2-40B4-BE49-F238E27FC236}">
                <a16:creationId xmlns:a16="http://schemas.microsoft.com/office/drawing/2014/main" id="{B96980EB-3BC5-42B5-9A30-7AB034FE98C2}"/>
              </a:ext>
            </a:extLst>
          </p:cNvPr>
          <p:cNvSpPr/>
          <p:nvPr/>
        </p:nvSpPr>
        <p:spPr>
          <a:xfrm>
            <a:off x="931656" y="1613119"/>
            <a:ext cx="6561344" cy="523220"/>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These two shapes are </a:t>
            </a:r>
            <a:r>
              <a:rPr lang="en-GB" sz="2800" b="1" dirty="0">
                <a:latin typeface="Arial" panose="020B0604020202020204" pitchFamily="34" charset="0"/>
                <a:cs typeface="Arial" panose="020B0604020202020204" pitchFamily="34" charset="0"/>
              </a:rPr>
              <a:t>similar</a:t>
            </a:r>
            <a:r>
              <a:rPr lang="en-GB" sz="2800" dirty="0">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59E048F3-898D-44FB-8740-EC3EB4DF9472}"/>
              </a:ext>
            </a:extLst>
          </p:cNvPr>
          <p:cNvSpPr/>
          <p:nvPr/>
        </p:nvSpPr>
        <p:spPr>
          <a:xfrm>
            <a:off x="931656" y="2211505"/>
            <a:ext cx="6650244" cy="954107"/>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you know the </a:t>
            </a:r>
            <a:r>
              <a:rPr lang="en-GB" sz="2800" i="1" dirty="0">
                <a:latin typeface="Arial" panose="020B0604020202020204" pitchFamily="34" charset="0"/>
                <a:cs typeface="Arial" panose="020B0604020202020204" pitchFamily="34" charset="0"/>
              </a:rPr>
              <a:t>volume</a:t>
            </a:r>
            <a:r>
              <a:rPr lang="en-GB" sz="2800" dirty="0">
                <a:latin typeface="Arial" panose="020B0604020202020204" pitchFamily="34" charset="0"/>
                <a:cs typeface="Arial" panose="020B0604020202020204" pitchFamily="34" charset="0"/>
              </a:rPr>
              <a:t> of one, you can work out the </a:t>
            </a:r>
            <a:r>
              <a:rPr lang="en-GB" sz="2800" i="1" dirty="0">
                <a:latin typeface="Arial" panose="020B0604020202020204" pitchFamily="34" charset="0"/>
                <a:cs typeface="Arial" panose="020B0604020202020204" pitchFamily="34" charset="0"/>
              </a:rPr>
              <a:t>volume</a:t>
            </a:r>
            <a:r>
              <a:rPr lang="en-GB" sz="2800" dirty="0">
                <a:latin typeface="Arial" panose="020B0604020202020204" pitchFamily="34" charset="0"/>
                <a:cs typeface="Arial" panose="020B0604020202020204" pitchFamily="34" charset="0"/>
              </a:rPr>
              <a:t> of the other.</a:t>
            </a:r>
          </a:p>
        </p:txBody>
      </p:sp>
      <p:cxnSp>
        <p:nvCxnSpPr>
          <p:cNvPr id="16" name="Straight Connector 15">
            <a:extLst>
              <a:ext uri="{FF2B5EF4-FFF2-40B4-BE49-F238E27FC236}">
                <a16:creationId xmlns:a16="http://schemas.microsoft.com/office/drawing/2014/main" id="{40E67574-CD25-4B7C-8F67-B4261874B494}"/>
              </a:ext>
              <a:ext uri="{C183D7F6-B498-43B3-948B-1728B52AA6E4}">
                <adec:decorative xmlns:adec="http://schemas.microsoft.com/office/drawing/2017/decorative" val="1"/>
              </a:ext>
            </a:extLst>
          </p:cNvPr>
          <p:cNvCxnSpPr>
            <a:cxnSpLocks/>
          </p:cNvCxnSpPr>
          <p:nvPr/>
        </p:nvCxnSpPr>
        <p:spPr>
          <a:xfrm>
            <a:off x="6192196" y="5913732"/>
            <a:ext cx="2256860"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6764A99-1681-4B93-8926-56452615EBA5}"/>
              </a:ext>
            </a:extLst>
          </p:cNvPr>
          <p:cNvSpPr txBox="1"/>
          <p:nvPr/>
        </p:nvSpPr>
        <p:spPr>
          <a:xfrm>
            <a:off x="7057042" y="5744455"/>
            <a:ext cx="743413" cy="338554"/>
          </a:xfrm>
          <a:prstGeom prst="rect">
            <a:avLst/>
          </a:prstGeom>
          <a:solidFill>
            <a:srgbClr val="FFFFFF"/>
          </a:solidFill>
          <a:ln>
            <a:noFill/>
          </a:ln>
        </p:spPr>
        <p:txBody>
          <a:bodyPr wrap="none" rtlCol="0">
            <a:spAutoFit/>
          </a:bodyPr>
          <a:lstStyle/>
          <a:p>
            <a:r>
              <a:rPr lang="en-US" sz="1600" dirty="0">
                <a:latin typeface="Arial" panose="020B0604020202020204" pitchFamily="34" charset="0"/>
                <a:cs typeface="Arial" panose="020B0604020202020204" pitchFamily="34" charset="0"/>
              </a:rPr>
              <a:t>18 cm</a:t>
            </a:r>
          </a:p>
        </p:txBody>
      </p:sp>
      <p:sp>
        <p:nvSpPr>
          <p:cNvPr id="21" name="TextBox 20">
            <a:extLst>
              <a:ext uri="{FF2B5EF4-FFF2-40B4-BE49-F238E27FC236}">
                <a16:creationId xmlns:a16="http://schemas.microsoft.com/office/drawing/2014/main" id="{BD09B41A-A60D-4B25-891F-E87E77C843BA}"/>
              </a:ext>
            </a:extLst>
          </p:cNvPr>
          <p:cNvSpPr txBox="1"/>
          <p:nvPr/>
        </p:nvSpPr>
        <p:spPr>
          <a:xfrm>
            <a:off x="1350250" y="4334698"/>
            <a:ext cx="1536115" cy="707886"/>
          </a:xfrm>
          <a:prstGeom prst="rect">
            <a:avLst/>
          </a:prstGeom>
          <a:noFill/>
          <a:ln w="19050">
            <a:solidFill>
              <a:srgbClr val="BE0064"/>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Volume</a:t>
            </a:r>
          </a:p>
          <a:p>
            <a:pPr algn="ctr"/>
            <a:r>
              <a:rPr lang="en-US" sz="2000" dirty="0">
                <a:latin typeface="Arial" panose="020B0604020202020204" pitchFamily="34" charset="0"/>
                <a:cs typeface="Arial" panose="020B0604020202020204" pitchFamily="34" charset="0"/>
              </a:rPr>
              <a:t>= 120 cm</a:t>
            </a:r>
            <a:r>
              <a:rPr lang="en-US" sz="2000" baseline="30000" dirty="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F014A940-57E3-4873-AC32-A78AB201B7D4}"/>
              </a:ext>
              <a:ext uri="{C183D7F6-B498-43B3-948B-1728B52AA6E4}">
                <adec:decorative xmlns:adec="http://schemas.microsoft.com/office/drawing/2017/decorative" val="1"/>
              </a:ext>
            </a:extLst>
          </p:cNvPr>
          <p:cNvCxnSpPr/>
          <p:nvPr/>
        </p:nvCxnSpPr>
        <p:spPr>
          <a:xfrm>
            <a:off x="2845421" y="5751040"/>
            <a:ext cx="971994"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4869C39-4D64-4A4A-8A5B-4FBCE0794432}"/>
              </a:ext>
            </a:extLst>
          </p:cNvPr>
          <p:cNvSpPr txBox="1"/>
          <p:nvPr/>
        </p:nvSpPr>
        <p:spPr>
          <a:xfrm>
            <a:off x="3027999" y="5700233"/>
            <a:ext cx="629299" cy="338554"/>
          </a:xfrm>
          <a:prstGeom prst="rect">
            <a:avLst/>
          </a:prstGeom>
          <a:noFill/>
          <a:ln>
            <a:noFill/>
          </a:ln>
        </p:spPr>
        <p:txBody>
          <a:bodyPr wrap="none" rtlCol="0">
            <a:spAutoFit/>
          </a:bodyPr>
          <a:lstStyle/>
          <a:p>
            <a:r>
              <a:rPr lang="en-US" sz="1600" dirty="0">
                <a:latin typeface="Arial" panose="020B0604020202020204" pitchFamily="34" charset="0"/>
                <a:cs typeface="Arial" panose="020B0604020202020204" pitchFamily="34" charset="0"/>
              </a:rPr>
              <a:t>6 cm</a:t>
            </a:r>
          </a:p>
        </p:txBody>
      </p:sp>
      <p:sp>
        <p:nvSpPr>
          <p:cNvPr id="25" name="TextBox 24">
            <a:extLst>
              <a:ext uri="{FF2B5EF4-FFF2-40B4-BE49-F238E27FC236}">
                <a16:creationId xmlns:a16="http://schemas.microsoft.com/office/drawing/2014/main" id="{B97871ED-95D1-44EE-AD91-BAE7EF9DED20}"/>
              </a:ext>
            </a:extLst>
          </p:cNvPr>
          <p:cNvSpPr txBox="1"/>
          <p:nvPr/>
        </p:nvSpPr>
        <p:spPr>
          <a:xfrm>
            <a:off x="9480880" y="5181084"/>
            <a:ext cx="743413" cy="338554"/>
          </a:xfrm>
          <a:prstGeom prst="rect">
            <a:avLst/>
          </a:prstGeom>
          <a:noFill/>
          <a:ln>
            <a:noFill/>
          </a:ln>
        </p:spPr>
        <p:txBody>
          <a:bodyPr wrap="none" rtlCol="0">
            <a:spAutoFit/>
          </a:bodyPr>
          <a:lstStyle/>
          <a:p>
            <a:r>
              <a:rPr lang="en-US" sz="1600" dirty="0">
                <a:latin typeface="Arial" panose="020B0604020202020204" pitchFamily="34" charset="0"/>
                <a:cs typeface="Arial" panose="020B0604020202020204" pitchFamily="34" charset="0"/>
              </a:rPr>
              <a:t>30 cm</a:t>
            </a:r>
          </a:p>
        </p:txBody>
      </p:sp>
      <p:sp>
        <p:nvSpPr>
          <p:cNvPr id="27" name="TextBox 26">
            <a:extLst>
              <a:ext uri="{FF2B5EF4-FFF2-40B4-BE49-F238E27FC236}">
                <a16:creationId xmlns:a16="http://schemas.microsoft.com/office/drawing/2014/main" id="{69536D9F-FEC3-4BFB-8CDB-E56D936494B7}"/>
              </a:ext>
            </a:extLst>
          </p:cNvPr>
          <p:cNvSpPr txBox="1"/>
          <p:nvPr/>
        </p:nvSpPr>
        <p:spPr>
          <a:xfrm>
            <a:off x="9867352" y="3171184"/>
            <a:ext cx="743413" cy="338554"/>
          </a:xfrm>
          <a:prstGeom prst="rect">
            <a:avLst/>
          </a:prstGeom>
          <a:noFill/>
          <a:ln>
            <a:noFill/>
          </a:ln>
        </p:spPr>
        <p:txBody>
          <a:bodyPr wrap="none" rtlCol="0">
            <a:spAutoFit/>
          </a:bodyPr>
          <a:lstStyle/>
          <a:p>
            <a:r>
              <a:rPr lang="en-US" sz="1600" dirty="0">
                <a:latin typeface="Arial" panose="020B0604020202020204" pitchFamily="34" charset="0"/>
                <a:cs typeface="Arial" panose="020B0604020202020204" pitchFamily="34" charset="0"/>
              </a:rPr>
              <a:t>15 cm</a:t>
            </a:r>
          </a:p>
        </p:txBody>
      </p:sp>
      <p:cxnSp>
        <p:nvCxnSpPr>
          <p:cNvPr id="30" name="Straight Connector 29">
            <a:extLst>
              <a:ext uri="{FF2B5EF4-FFF2-40B4-BE49-F238E27FC236}">
                <a16:creationId xmlns:a16="http://schemas.microsoft.com/office/drawing/2014/main" id="{63778B25-6D25-4F51-AFA8-1E6E4A72E4E7}"/>
              </a:ext>
              <a:ext uri="{C183D7F6-B498-43B3-948B-1728B52AA6E4}">
                <adec:decorative xmlns:adec="http://schemas.microsoft.com/office/drawing/2017/decorative" val="1"/>
              </a:ext>
            </a:extLst>
          </p:cNvPr>
          <p:cNvCxnSpPr>
            <a:cxnSpLocks/>
          </p:cNvCxnSpPr>
          <p:nvPr/>
        </p:nvCxnSpPr>
        <p:spPr>
          <a:xfrm>
            <a:off x="9406202" y="2561952"/>
            <a:ext cx="1114811" cy="178896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B1714F-4EDB-404B-9255-F9ED3ECF4ED1}"/>
              </a:ext>
              <a:ext uri="{C183D7F6-B498-43B3-948B-1728B52AA6E4}">
                <adec:decorative xmlns:adec="http://schemas.microsoft.com/office/drawing/2017/decorative" val="1"/>
              </a:ext>
            </a:extLst>
          </p:cNvPr>
          <p:cNvCxnSpPr>
            <a:cxnSpLocks/>
          </p:cNvCxnSpPr>
          <p:nvPr/>
        </p:nvCxnSpPr>
        <p:spPr>
          <a:xfrm flipV="1">
            <a:off x="8567487" y="4568331"/>
            <a:ext cx="1854660" cy="1321686"/>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A7C632C-8270-4D41-AA1D-76F94B1516CB}"/>
              </a:ext>
            </a:extLst>
          </p:cNvPr>
          <p:cNvSpPr txBox="1"/>
          <p:nvPr/>
        </p:nvSpPr>
        <p:spPr>
          <a:xfrm>
            <a:off x="8201837" y="3596883"/>
            <a:ext cx="1361187" cy="707886"/>
          </a:xfrm>
          <a:prstGeom prst="rect">
            <a:avLst/>
          </a:prstGeom>
          <a:solidFill>
            <a:schemeClr val="bg1"/>
          </a:solidFill>
          <a:ln w="19050">
            <a:solidFill>
              <a:srgbClr val="BE0064"/>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Volume</a:t>
            </a:r>
          </a:p>
          <a:p>
            <a:pPr algn="ctr"/>
            <a:r>
              <a:rPr lang="en-US" sz="2000" dirty="0">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2017E836-6802-4DB8-9036-19145B498F56}"/>
              </a:ext>
            </a:extLst>
          </p:cNvPr>
          <p:cNvSpPr txBox="1"/>
          <p:nvPr/>
        </p:nvSpPr>
        <p:spPr>
          <a:xfrm>
            <a:off x="4205126" y="4527856"/>
            <a:ext cx="743413" cy="338554"/>
          </a:xfrm>
          <a:prstGeom prst="rect">
            <a:avLst/>
          </a:prstGeom>
          <a:noFill/>
          <a:ln>
            <a:noFill/>
          </a:ln>
        </p:spPr>
        <p:txBody>
          <a:bodyPr wrap="square" rtlCol="0">
            <a:spAutoFit/>
          </a:bodyPr>
          <a:lstStyle/>
          <a:p>
            <a:r>
              <a:rPr lang="en-US" sz="1600" dirty="0">
                <a:latin typeface="Arial" panose="020B0604020202020204" pitchFamily="34" charset="0"/>
                <a:cs typeface="Arial" panose="020B0604020202020204" pitchFamily="34" charset="0"/>
              </a:rPr>
              <a:t>5 cm</a:t>
            </a:r>
          </a:p>
        </p:txBody>
      </p:sp>
      <p:cxnSp>
        <p:nvCxnSpPr>
          <p:cNvPr id="37" name="Straight Connector 36">
            <a:extLst>
              <a:ext uri="{FF2B5EF4-FFF2-40B4-BE49-F238E27FC236}">
                <a16:creationId xmlns:a16="http://schemas.microsoft.com/office/drawing/2014/main" id="{734B6B44-B44D-4352-AC70-E41C9583A12D}"/>
              </a:ext>
              <a:ext uri="{C183D7F6-B498-43B3-948B-1728B52AA6E4}">
                <adec:decorative xmlns:adec="http://schemas.microsoft.com/office/drawing/2017/decorative" val="1"/>
              </a:ext>
            </a:extLst>
          </p:cNvPr>
          <p:cNvCxnSpPr>
            <a:cxnSpLocks/>
          </p:cNvCxnSpPr>
          <p:nvPr/>
        </p:nvCxnSpPr>
        <p:spPr>
          <a:xfrm>
            <a:off x="4038414" y="4489856"/>
            <a:ext cx="390845" cy="575907"/>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7AC0E52A-0E6D-4465-8BAF-EB8C634C790F}"/>
              </a:ext>
            </a:extLst>
          </p:cNvPr>
          <p:cNvSpPr txBox="1"/>
          <p:nvPr/>
        </p:nvSpPr>
        <p:spPr>
          <a:xfrm>
            <a:off x="4044272" y="5423900"/>
            <a:ext cx="743413" cy="338554"/>
          </a:xfrm>
          <a:prstGeom prst="rect">
            <a:avLst/>
          </a:prstGeom>
          <a:noFill/>
          <a:ln>
            <a:noFill/>
          </a:ln>
        </p:spPr>
        <p:txBody>
          <a:bodyPr wrap="square" rtlCol="0">
            <a:spAutoFit/>
          </a:bodyPr>
          <a:lstStyle/>
          <a:p>
            <a:r>
              <a:rPr lang="en-US" sz="1600" dirty="0">
                <a:latin typeface="Arial" panose="020B0604020202020204" pitchFamily="34" charset="0"/>
                <a:cs typeface="Arial" panose="020B0604020202020204" pitchFamily="34" charset="0"/>
              </a:rPr>
              <a:t>10 cm</a:t>
            </a:r>
          </a:p>
        </p:txBody>
      </p:sp>
      <p:cxnSp>
        <p:nvCxnSpPr>
          <p:cNvPr id="39" name="Straight Connector 38">
            <a:extLst>
              <a:ext uri="{FF2B5EF4-FFF2-40B4-BE49-F238E27FC236}">
                <a16:creationId xmlns:a16="http://schemas.microsoft.com/office/drawing/2014/main" id="{C3D17541-D7D9-4F3B-B965-F350C78CD203}"/>
              </a:ext>
              <a:ext uri="{C183D7F6-B498-43B3-948B-1728B52AA6E4}">
                <adec:decorative xmlns:adec="http://schemas.microsoft.com/office/drawing/2017/decorative" val="1"/>
              </a:ext>
            </a:extLst>
          </p:cNvPr>
          <p:cNvCxnSpPr>
            <a:cxnSpLocks/>
          </p:cNvCxnSpPr>
          <p:nvPr/>
        </p:nvCxnSpPr>
        <p:spPr>
          <a:xfrm flipV="1">
            <a:off x="3804591" y="5245784"/>
            <a:ext cx="624668" cy="421829"/>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grpSp>
        <p:nvGrpSpPr>
          <p:cNvPr id="50" name="Group 49" descr="Small pink triangular prism with measurements 5 cm, 6 cm and 10 cm marked. Volume = 120 cm cubed written to the left. ">
            <a:extLst>
              <a:ext uri="{FF2B5EF4-FFF2-40B4-BE49-F238E27FC236}">
                <a16:creationId xmlns:a16="http://schemas.microsoft.com/office/drawing/2014/main" id="{CDAC536B-B499-4214-9E97-F531896FEEC7}"/>
              </a:ext>
            </a:extLst>
          </p:cNvPr>
          <p:cNvGrpSpPr>
            <a:grpSpLocks noChangeAspect="1"/>
          </p:cNvGrpSpPr>
          <p:nvPr/>
        </p:nvGrpSpPr>
        <p:grpSpPr>
          <a:xfrm>
            <a:off x="2907213" y="4587198"/>
            <a:ext cx="1339459" cy="1003642"/>
            <a:chOff x="5974459" y="31702"/>
            <a:chExt cx="4112902" cy="3026086"/>
          </a:xfrm>
        </p:grpSpPr>
        <p:sp>
          <p:nvSpPr>
            <p:cNvPr id="51" name="Parallelogram 50">
              <a:extLst>
                <a:ext uri="{FF2B5EF4-FFF2-40B4-BE49-F238E27FC236}">
                  <a16:creationId xmlns:a16="http://schemas.microsoft.com/office/drawing/2014/main" id="{6586F737-2C70-4ED5-8874-DE1617E69C0A}"/>
                </a:ext>
              </a:extLst>
            </p:cNvPr>
            <p:cNvSpPr/>
            <p:nvPr/>
          </p:nvSpPr>
          <p:spPr>
            <a:xfrm rot="19568809">
              <a:off x="7406580" y="513197"/>
              <a:ext cx="2356541" cy="2063096"/>
            </a:xfrm>
            <a:prstGeom prst="parallelogram">
              <a:avLst>
                <a:gd name="adj" fmla="val 2275"/>
              </a:avLst>
            </a:prstGeom>
            <a:solidFill>
              <a:srgbClr val="C581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A18A0AA3-A32E-4047-B4C0-39F2910C7DCF}"/>
                </a:ext>
              </a:extLst>
            </p:cNvPr>
            <p:cNvSpPr/>
            <p:nvPr/>
          </p:nvSpPr>
          <p:spPr>
            <a:xfrm>
              <a:off x="5974459" y="1324224"/>
              <a:ext cx="2230419" cy="1727568"/>
            </a:xfrm>
            <a:prstGeom prst="triangle">
              <a:avLst>
                <a:gd name="adj" fmla="val 49580"/>
              </a:avLst>
            </a:prstGeom>
            <a:solidFill>
              <a:srgbClr val="DCB2C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C937FBD1-A6C5-41E7-A55D-5F387103563E}"/>
                </a:ext>
              </a:extLst>
            </p:cNvPr>
            <p:cNvGrpSpPr/>
            <p:nvPr/>
          </p:nvGrpSpPr>
          <p:grpSpPr>
            <a:xfrm>
              <a:off x="5974459" y="31702"/>
              <a:ext cx="4112902" cy="3026086"/>
              <a:chOff x="5974459" y="31702"/>
              <a:chExt cx="4112902" cy="3026086"/>
            </a:xfrm>
          </p:grpSpPr>
          <p:cxnSp>
            <p:nvCxnSpPr>
              <p:cNvPr id="54" name="Straight Connector 53">
                <a:extLst>
                  <a:ext uri="{FF2B5EF4-FFF2-40B4-BE49-F238E27FC236}">
                    <a16:creationId xmlns:a16="http://schemas.microsoft.com/office/drawing/2014/main" id="{273B3627-20C9-479D-BA6C-3945A31876A3}"/>
                  </a:ext>
                </a:extLst>
              </p:cNvPr>
              <p:cNvCxnSpPr>
                <a:cxnSpLocks/>
              </p:cNvCxnSpPr>
              <p:nvPr/>
            </p:nvCxnSpPr>
            <p:spPr>
              <a:xfrm flipV="1">
                <a:off x="7057042" y="31702"/>
                <a:ext cx="1915508" cy="1292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9CFAD9-108E-4FA7-AB5D-4A57E7AD852D}"/>
                  </a:ext>
                </a:extLst>
              </p:cNvPr>
              <p:cNvCxnSpPr>
                <a:cxnSpLocks/>
              </p:cNvCxnSpPr>
              <p:nvPr/>
            </p:nvCxnSpPr>
            <p:spPr>
              <a:xfrm>
                <a:off x="8972550" y="31702"/>
                <a:ext cx="1114811" cy="172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158501-2AC8-4FE6-BCA8-3AB5FDE740B0}"/>
                  </a:ext>
                </a:extLst>
              </p:cNvPr>
              <p:cNvCxnSpPr/>
              <p:nvPr/>
            </p:nvCxnSpPr>
            <p:spPr>
              <a:xfrm flipV="1">
                <a:off x="8204878" y="1759270"/>
                <a:ext cx="1882483" cy="1292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79B3821-49ED-4AC2-BED7-326ECAA013C8}"/>
                  </a:ext>
                </a:extLst>
              </p:cNvPr>
              <p:cNvCxnSpPr/>
              <p:nvPr/>
            </p:nvCxnSpPr>
            <p:spPr>
              <a:xfrm>
                <a:off x="7057042" y="1318228"/>
                <a:ext cx="1147836" cy="1733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AAC4BD-A3CD-4D2A-BCE7-970C2CB5E9D8}"/>
                  </a:ext>
                </a:extLst>
              </p:cNvPr>
              <p:cNvCxnSpPr/>
              <p:nvPr/>
            </p:nvCxnSpPr>
            <p:spPr>
              <a:xfrm flipH="1">
                <a:off x="5974459" y="3051792"/>
                <a:ext cx="22304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DA61FE0-867E-4DAE-965B-09E75C677450}"/>
                  </a:ext>
                </a:extLst>
              </p:cNvPr>
              <p:cNvCxnSpPr>
                <a:cxnSpLocks/>
              </p:cNvCxnSpPr>
              <p:nvPr/>
            </p:nvCxnSpPr>
            <p:spPr>
              <a:xfrm flipH="1">
                <a:off x="5974459" y="1324224"/>
                <a:ext cx="1082584" cy="1733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34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Large green leaf with length 7 cm and width 7 cm marked and area = ? written in the centre.">
            <a:extLst>
              <a:ext uri="{FF2B5EF4-FFF2-40B4-BE49-F238E27FC236}">
                <a16:creationId xmlns:a16="http://schemas.microsoft.com/office/drawing/2014/main" id="{9DA49B9B-D58B-4D8A-838C-7227C902BA69}"/>
              </a:ext>
            </a:extLst>
          </p:cNvPr>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098505" y="1180361"/>
            <a:ext cx="2646639" cy="2478756"/>
          </a:xfrm>
          <a:prstGeom prst="rect">
            <a:avLst/>
          </a:prstGeom>
        </p:spPr>
      </p:pic>
      <p:pic>
        <p:nvPicPr>
          <p:cNvPr id="33" name="Picture 32" descr="Small green leaf with length 3.5 cm and width 3.5 cm marked and area = 9 cm squared written in the centre.&#10;">
            <a:extLst>
              <a:ext uri="{FF2B5EF4-FFF2-40B4-BE49-F238E27FC236}">
                <a16:creationId xmlns:a16="http://schemas.microsoft.com/office/drawing/2014/main" id="{828E0445-995A-4B62-99D7-376798FA41E5}"/>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109527" y="1586096"/>
            <a:ext cx="1335664" cy="1251722"/>
          </a:xfrm>
          <a:prstGeom prst="rect">
            <a:avLst/>
          </a:prstGeom>
        </p:spPr>
      </p:pic>
      <p:pic>
        <p:nvPicPr>
          <p:cNvPr id="29" name="Picture 28" descr="Large blue shape with length 6 cm marked and volume = 108 cm squared written in the centre">
            <a:extLst>
              <a:ext uri="{FF2B5EF4-FFF2-40B4-BE49-F238E27FC236}">
                <a16:creationId xmlns:a16="http://schemas.microsoft.com/office/drawing/2014/main" id="{83173A2E-8A9B-47E9-87E1-F92D4F7308D0}"/>
              </a:ext>
            </a:extLst>
          </p:cNvPr>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69182" y="3490089"/>
            <a:ext cx="3822192" cy="2721864"/>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Working with similar</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 shapes</a:t>
            </a:r>
          </a:p>
        </p:txBody>
      </p:sp>
      <p:sp>
        <p:nvSpPr>
          <p:cNvPr id="37" name="TextBox 36">
            <a:extLst>
              <a:ext uri="{FF2B5EF4-FFF2-40B4-BE49-F238E27FC236}">
                <a16:creationId xmlns:a16="http://schemas.microsoft.com/office/drawing/2014/main" id="{FBC79245-BDB4-4A22-8C24-B91A953A246D}"/>
              </a:ext>
            </a:extLst>
          </p:cNvPr>
          <p:cNvSpPr txBox="1"/>
          <p:nvPr/>
        </p:nvSpPr>
        <p:spPr>
          <a:xfrm>
            <a:off x="7966503" y="5237243"/>
            <a:ext cx="629299" cy="338554"/>
          </a:xfrm>
          <a:prstGeom prst="rect">
            <a:avLst/>
          </a:prstGeom>
          <a:solidFill>
            <a:srgbClr val="FFFFFF"/>
          </a:solidFill>
        </p:spPr>
        <p:txBody>
          <a:bodyPr wrap="none" rtlCol="0">
            <a:spAutoFit/>
          </a:bodyPr>
          <a:lstStyle/>
          <a:p>
            <a:r>
              <a:rPr lang="en-US" sz="1600" dirty="0">
                <a:latin typeface="Arial" panose="020B0604020202020204" pitchFamily="34" charset="0"/>
                <a:cs typeface="Arial" panose="020B0604020202020204" pitchFamily="34" charset="0"/>
              </a:rPr>
              <a:t>2 cm</a:t>
            </a:r>
          </a:p>
        </p:txBody>
      </p:sp>
      <p:cxnSp>
        <p:nvCxnSpPr>
          <p:cNvPr id="50" name="Straight Connector 49">
            <a:extLst>
              <a:ext uri="{C183D7F6-B498-43B3-948B-1728B52AA6E4}">
                <adec:decorative xmlns:adec="http://schemas.microsoft.com/office/drawing/2017/decorative" val="1"/>
              </a:ext>
            </a:extLst>
          </p:cNvPr>
          <p:cNvCxnSpPr>
            <a:cxnSpLocks/>
          </p:cNvCxnSpPr>
          <p:nvPr/>
        </p:nvCxnSpPr>
        <p:spPr>
          <a:xfrm flipV="1">
            <a:off x="2822952" y="5256142"/>
            <a:ext cx="2194454" cy="1047748"/>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FBC79245-BDB4-4A22-8C24-B91A953A246D}"/>
              </a:ext>
            </a:extLst>
          </p:cNvPr>
          <p:cNvSpPr txBox="1"/>
          <p:nvPr/>
        </p:nvSpPr>
        <p:spPr>
          <a:xfrm>
            <a:off x="3913726" y="5695094"/>
            <a:ext cx="62929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6 cm</a:t>
            </a:r>
          </a:p>
        </p:txBody>
      </p:sp>
      <p:sp>
        <p:nvSpPr>
          <p:cNvPr id="52" name="TextBox 51">
            <a:extLst>
              <a:ext uri="{FF2B5EF4-FFF2-40B4-BE49-F238E27FC236}">
                <a16:creationId xmlns:a16="http://schemas.microsoft.com/office/drawing/2014/main" id="{FBC79245-BDB4-4A22-8C24-B91A953A246D}"/>
              </a:ext>
            </a:extLst>
          </p:cNvPr>
          <p:cNvSpPr txBox="1"/>
          <p:nvPr/>
        </p:nvSpPr>
        <p:spPr>
          <a:xfrm>
            <a:off x="3403849" y="4275512"/>
            <a:ext cx="1255964" cy="646331"/>
          </a:xfrm>
          <a:prstGeom prst="rect">
            <a:avLst/>
          </a:prstGeom>
          <a:solidFill>
            <a:schemeClr val="bg1"/>
          </a:solidFill>
          <a:ln w="19050">
            <a:solidFill>
              <a:srgbClr val="BE0064"/>
            </a:solidFill>
          </a:ln>
        </p:spPr>
        <p:txBody>
          <a:bodyPr wrap="square" rtlCol="0">
            <a:spAutoFit/>
          </a:bodyPr>
          <a:lstStyle/>
          <a:p>
            <a:pPr algn="ctr"/>
            <a:r>
              <a:rPr lang="en-US" b="1" dirty="0">
                <a:latin typeface="Arial" panose="020B0604020202020204" pitchFamily="34" charset="0"/>
                <a:cs typeface="Arial" panose="020B0604020202020204" pitchFamily="34" charset="0"/>
              </a:rPr>
              <a:t>Volume</a:t>
            </a:r>
          </a:p>
          <a:p>
            <a:pPr algn="ctr"/>
            <a:r>
              <a:rPr lang="en-US" dirty="0">
                <a:latin typeface="Arial" panose="020B0604020202020204" pitchFamily="34" charset="0"/>
                <a:cs typeface="Arial" panose="020B0604020202020204" pitchFamily="34" charset="0"/>
              </a:rPr>
              <a:t>= 108 cm</a:t>
            </a:r>
            <a:r>
              <a:rPr lang="en-US" baseline="30000"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BC79245-BDB4-4A22-8C24-B91A953A246D}"/>
              </a:ext>
            </a:extLst>
          </p:cNvPr>
          <p:cNvSpPr txBox="1"/>
          <p:nvPr/>
        </p:nvSpPr>
        <p:spPr>
          <a:xfrm>
            <a:off x="7421825" y="5661750"/>
            <a:ext cx="1404673" cy="338554"/>
          </a:xfrm>
          <a:prstGeom prst="rect">
            <a:avLst/>
          </a:prstGeom>
          <a:noFill/>
          <a:ln w="19050">
            <a:solidFill>
              <a:srgbClr val="BE0064"/>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Volume </a:t>
            </a:r>
            <a:r>
              <a:rPr lang="en-US" sz="16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BC79245-BDB4-4A22-8C24-B91A953A246D}"/>
              </a:ext>
            </a:extLst>
          </p:cNvPr>
          <p:cNvSpPr txBox="1"/>
          <p:nvPr/>
        </p:nvSpPr>
        <p:spPr>
          <a:xfrm>
            <a:off x="7263794" y="2222772"/>
            <a:ext cx="697627" cy="646331"/>
          </a:xfrm>
          <a:prstGeom prst="rect">
            <a:avLst/>
          </a:prstGeom>
          <a:solidFill>
            <a:schemeClr val="bg1"/>
          </a:solidFill>
          <a:ln w="19050">
            <a:solidFill>
              <a:srgbClr val="BE0064"/>
            </a:solidFill>
          </a:ln>
        </p:spPr>
        <p:txBody>
          <a:bodyPr wrap="none" rtlCol="0">
            <a:spAutoFit/>
          </a:bodyPr>
          <a:lstStyle/>
          <a:p>
            <a:pPr algn="ctr"/>
            <a:r>
              <a:rPr lang="en-US" b="1" dirty="0">
                <a:latin typeface="Arial" panose="020B0604020202020204" pitchFamily="34" charset="0"/>
                <a:cs typeface="Arial" panose="020B0604020202020204" pitchFamily="34" charset="0"/>
              </a:rPr>
              <a:t>Area</a:t>
            </a:r>
          </a:p>
          <a:p>
            <a:pPr algn="ctr"/>
            <a:r>
              <a:rPr lang="en-US"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FBC79245-BDB4-4A22-8C24-B91A953A246D}"/>
              </a:ext>
            </a:extLst>
          </p:cNvPr>
          <p:cNvSpPr txBox="1"/>
          <p:nvPr/>
        </p:nvSpPr>
        <p:spPr>
          <a:xfrm>
            <a:off x="2142700" y="1923799"/>
            <a:ext cx="955606" cy="615553"/>
          </a:xfrm>
          <a:prstGeom prst="rect">
            <a:avLst/>
          </a:prstGeom>
          <a:noFill/>
          <a:ln w="19050">
            <a:solidFill>
              <a:srgbClr val="BE0064"/>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Area</a:t>
            </a:r>
          </a:p>
          <a:p>
            <a:pPr algn="ctr"/>
            <a:r>
              <a:rPr lang="en-US" sz="1600" dirty="0">
                <a:latin typeface="Arial" panose="020B0604020202020204" pitchFamily="34" charset="0"/>
                <a:cs typeface="Arial" panose="020B0604020202020204" pitchFamily="34" charset="0"/>
              </a:rPr>
              <a:t>= 9 </a:t>
            </a:r>
            <a:r>
              <a:rPr lang="en-US" dirty="0">
                <a:latin typeface="Arial" panose="020B0604020202020204" pitchFamily="34" charset="0"/>
                <a:cs typeface="Arial" panose="020B0604020202020204" pitchFamily="34" charset="0"/>
              </a:rPr>
              <a:t>cm</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cxnSp>
        <p:nvCxnSpPr>
          <p:cNvPr id="16" name="Straight Connector 15">
            <a:extLst>
              <a:ext uri="{C183D7F6-B498-43B3-948B-1728B52AA6E4}">
                <adec:decorative xmlns:adec="http://schemas.microsoft.com/office/drawing/2017/decorative" val="1"/>
              </a:ext>
            </a:extLst>
          </p:cNvPr>
          <p:cNvCxnSpPr>
            <a:cxnSpLocks/>
          </p:cNvCxnSpPr>
          <p:nvPr/>
        </p:nvCxnSpPr>
        <p:spPr>
          <a:xfrm>
            <a:off x="3107022" y="3045301"/>
            <a:ext cx="1390419"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BC79245-BDB4-4A22-8C24-B91A953A246D}"/>
              </a:ext>
            </a:extLst>
          </p:cNvPr>
          <p:cNvSpPr txBox="1"/>
          <p:nvPr/>
        </p:nvSpPr>
        <p:spPr>
          <a:xfrm>
            <a:off x="3427956" y="2837818"/>
            <a:ext cx="800419" cy="338554"/>
          </a:xfrm>
          <a:prstGeom prst="rect">
            <a:avLst/>
          </a:prstGeom>
          <a:solidFill>
            <a:srgbClr val="FFFFFF"/>
          </a:solidFill>
        </p:spPr>
        <p:txBody>
          <a:bodyPr wrap="none" rtlCol="0">
            <a:spAutoFit/>
          </a:bodyPr>
          <a:lstStyle/>
          <a:p>
            <a:r>
              <a:rPr lang="en-US" sz="1600" dirty="0">
                <a:latin typeface="Arial" panose="020B0604020202020204" pitchFamily="34" charset="0"/>
                <a:cs typeface="Arial" panose="020B0604020202020204" pitchFamily="34" charset="0"/>
              </a:rPr>
              <a:t>3.5 cm</a:t>
            </a:r>
          </a:p>
        </p:txBody>
      </p:sp>
      <p:cxnSp>
        <p:nvCxnSpPr>
          <p:cNvPr id="18" name="Straight Connector 17">
            <a:extLst>
              <a:ext uri="{C183D7F6-B498-43B3-948B-1728B52AA6E4}">
                <adec:decorative xmlns:adec="http://schemas.microsoft.com/office/drawing/2017/decorative" val="1"/>
              </a:ext>
            </a:extLst>
          </p:cNvPr>
          <p:cNvCxnSpPr>
            <a:cxnSpLocks/>
          </p:cNvCxnSpPr>
          <p:nvPr/>
        </p:nvCxnSpPr>
        <p:spPr>
          <a:xfrm>
            <a:off x="6096000" y="3852943"/>
            <a:ext cx="2685929" cy="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BC79245-BDB4-4A22-8C24-B91A953A246D}"/>
              </a:ext>
            </a:extLst>
          </p:cNvPr>
          <p:cNvSpPr txBox="1"/>
          <p:nvPr/>
        </p:nvSpPr>
        <p:spPr>
          <a:xfrm>
            <a:off x="7109404" y="3667286"/>
            <a:ext cx="629299" cy="338554"/>
          </a:xfrm>
          <a:prstGeom prst="rect">
            <a:avLst/>
          </a:prstGeom>
          <a:solidFill>
            <a:srgbClr val="FFFFFF"/>
          </a:solidFill>
        </p:spPr>
        <p:txBody>
          <a:bodyPr wrap="none" rtlCol="0">
            <a:spAutoFit/>
          </a:bodyPr>
          <a:lstStyle/>
          <a:p>
            <a:r>
              <a:rPr lang="en-US" sz="1600" dirty="0">
                <a:latin typeface="Arial" panose="020B0604020202020204" pitchFamily="34" charset="0"/>
                <a:cs typeface="Arial" panose="020B0604020202020204" pitchFamily="34" charset="0"/>
              </a:rPr>
              <a:t>7 cm</a:t>
            </a:r>
          </a:p>
        </p:txBody>
      </p:sp>
      <p:cxnSp>
        <p:nvCxnSpPr>
          <p:cNvPr id="20" name="Straight Connector 19">
            <a:extLst>
              <a:ext uri="{C183D7F6-B498-43B3-948B-1728B52AA6E4}">
                <adec:decorative xmlns:adec="http://schemas.microsoft.com/office/drawing/2017/decorative" val="1"/>
              </a:ext>
            </a:extLst>
          </p:cNvPr>
          <p:cNvCxnSpPr/>
          <p:nvPr/>
        </p:nvCxnSpPr>
        <p:spPr>
          <a:xfrm>
            <a:off x="4659813" y="1566995"/>
            <a:ext cx="0" cy="1259997"/>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a:cxnSpLocks/>
          </p:cNvCxnSpPr>
          <p:nvPr/>
        </p:nvCxnSpPr>
        <p:spPr>
          <a:xfrm>
            <a:off x="9011642" y="1193200"/>
            <a:ext cx="0" cy="2468457"/>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BC79245-BDB4-4A22-8C24-B91A953A246D}"/>
              </a:ext>
            </a:extLst>
          </p:cNvPr>
          <p:cNvSpPr txBox="1"/>
          <p:nvPr/>
        </p:nvSpPr>
        <p:spPr>
          <a:xfrm>
            <a:off x="4477654" y="2042680"/>
            <a:ext cx="800419" cy="338554"/>
          </a:xfrm>
          <a:prstGeom prst="rect">
            <a:avLst/>
          </a:prstGeom>
          <a:solidFill>
            <a:srgbClr val="FFFFFF"/>
          </a:solidFill>
        </p:spPr>
        <p:txBody>
          <a:bodyPr wrap="none" rtlCol="0">
            <a:spAutoFit/>
          </a:bodyPr>
          <a:lstStyle/>
          <a:p>
            <a:r>
              <a:rPr lang="en-US" sz="1600" dirty="0">
                <a:latin typeface="Arial" panose="020B0604020202020204" pitchFamily="34" charset="0"/>
                <a:cs typeface="Arial" panose="020B0604020202020204" pitchFamily="34" charset="0"/>
              </a:rPr>
              <a:t>3.5 cm</a:t>
            </a:r>
          </a:p>
        </p:txBody>
      </p:sp>
      <p:sp>
        <p:nvSpPr>
          <p:cNvPr id="25" name="TextBox 24">
            <a:extLst>
              <a:ext uri="{FF2B5EF4-FFF2-40B4-BE49-F238E27FC236}">
                <a16:creationId xmlns:a16="http://schemas.microsoft.com/office/drawing/2014/main" id="{FBC79245-BDB4-4A22-8C24-B91A953A246D}"/>
              </a:ext>
            </a:extLst>
          </p:cNvPr>
          <p:cNvSpPr txBox="1"/>
          <p:nvPr/>
        </p:nvSpPr>
        <p:spPr>
          <a:xfrm>
            <a:off x="8773104" y="2282986"/>
            <a:ext cx="629299" cy="338554"/>
          </a:xfrm>
          <a:prstGeom prst="rect">
            <a:avLst/>
          </a:prstGeom>
          <a:solidFill>
            <a:srgbClr val="FFFFFF"/>
          </a:solidFill>
        </p:spPr>
        <p:txBody>
          <a:bodyPr wrap="none" rtlCol="0">
            <a:spAutoFit/>
          </a:bodyPr>
          <a:lstStyle/>
          <a:p>
            <a:r>
              <a:rPr lang="en-US" sz="1600" dirty="0">
                <a:latin typeface="Arial" panose="020B0604020202020204" pitchFamily="34" charset="0"/>
                <a:cs typeface="Arial" panose="020B0604020202020204" pitchFamily="34" charset="0"/>
              </a:rPr>
              <a:t>7 cm</a:t>
            </a:r>
          </a:p>
        </p:txBody>
      </p:sp>
      <p:pic>
        <p:nvPicPr>
          <p:cNvPr id="31" name="Picture 30" descr="Small blue shape with length 2 cm marked">
            <a:extLst>
              <a:ext uri="{FF2B5EF4-FFF2-40B4-BE49-F238E27FC236}">
                <a16:creationId xmlns:a16="http://schemas.microsoft.com/office/drawing/2014/main" id="{6B202C60-51E6-4AEC-992D-1FCC274E7BD0}"/>
              </a:ext>
            </a:extLst>
          </p:cNvPr>
          <p:cNvPicPr>
            <a:picLocks noChangeAspect="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252137" y="4395196"/>
            <a:ext cx="1292352" cy="926592"/>
          </a:xfrm>
          <a:prstGeom prst="rect">
            <a:avLst/>
          </a:prstGeom>
        </p:spPr>
      </p:pic>
      <p:cxnSp>
        <p:nvCxnSpPr>
          <p:cNvPr id="46" name="Straight Connector 45">
            <a:extLst>
              <a:ext uri="{FF2B5EF4-FFF2-40B4-BE49-F238E27FC236}">
                <a16:creationId xmlns:a16="http://schemas.microsoft.com/office/drawing/2014/main" id="{1784B6B5-76F3-4C84-9AF2-68C29688D3D9}"/>
              </a:ext>
              <a:ext uri="{C183D7F6-B498-43B3-948B-1728B52AA6E4}">
                <adec:decorative xmlns:adec="http://schemas.microsoft.com/office/drawing/2017/decorative" val="1"/>
              </a:ext>
            </a:extLst>
          </p:cNvPr>
          <p:cNvCxnSpPr>
            <a:cxnSpLocks/>
          </p:cNvCxnSpPr>
          <p:nvPr/>
        </p:nvCxnSpPr>
        <p:spPr>
          <a:xfrm flipV="1">
            <a:off x="7655666" y="5059083"/>
            <a:ext cx="771155" cy="356320"/>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56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2" grpId="0" animBg="1"/>
      <p:bldP spid="5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7" name="Group 26">
            <a:extLst>
              <a:ext uri="{FF2B5EF4-FFF2-40B4-BE49-F238E27FC236}">
                <a16:creationId xmlns:a16="http://schemas.microsoft.com/office/drawing/2014/main" id="{F829BE98-8723-412A-A7EC-94B8C90B3E33}"/>
              </a:ext>
              <a:ext uri="{C183D7F6-B498-43B3-948B-1728B52AA6E4}">
                <adec:decorative xmlns:adec="http://schemas.microsoft.com/office/drawing/2017/decorative" val="1"/>
              </a:ext>
            </a:extLst>
          </p:cNvPr>
          <p:cNvGrpSpPr/>
          <p:nvPr/>
        </p:nvGrpSpPr>
        <p:grpSpPr>
          <a:xfrm>
            <a:off x="9495879" y="211521"/>
            <a:ext cx="2102384" cy="753403"/>
            <a:chOff x="9495879" y="211521"/>
            <a:chExt cx="2102384" cy="753403"/>
          </a:xfrm>
        </p:grpSpPr>
        <p:pic>
          <p:nvPicPr>
            <p:cNvPr id="2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0" name="TextBox 2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7" name="TextBox 46">
            <a:extLst>
              <a:ext uri="{FF2B5EF4-FFF2-40B4-BE49-F238E27FC236}">
                <a16:creationId xmlns:a16="http://schemas.microsoft.com/office/drawing/2014/main" id="{8C80F777-8C7F-4041-8446-962704CC81F4}"/>
              </a:ext>
            </a:extLst>
          </p:cNvPr>
          <p:cNvSpPr txBox="1"/>
          <p:nvPr/>
        </p:nvSpPr>
        <p:spPr>
          <a:xfrm>
            <a:off x="744205" y="1383794"/>
            <a:ext cx="5845766"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The diagram shows two similar solids, A and B.</a:t>
            </a:r>
            <a:endParaRPr lang="en-GB" sz="2400" dirty="0">
              <a:latin typeface="Times New Roman" panose="02020603050405020304" pitchFamily="18" charset="0"/>
              <a:cs typeface="Times New Roman" panose="02020603050405020304" pitchFamily="18" charset="0"/>
            </a:endParaRPr>
          </a:p>
        </p:txBody>
      </p:sp>
      <p:grpSp>
        <p:nvGrpSpPr>
          <p:cNvPr id="2" name="Group 1" descr="Two 3D shapes, A and B, each with a pentagon face. A has one side of the pentagon labelled 4 cm and B has one side labelled 8 cm.">
            <a:extLst>
              <a:ext uri="{FF2B5EF4-FFF2-40B4-BE49-F238E27FC236}">
                <a16:creationId xmlns:a16="http://schemas.microsoft.com/office/drawing/2014/main" id="{6EB46C71-6A54-4378-8664-ECD9C130898C}"/>
              </a:ext>
            </a:extLst>
          </p:cNvPr>
          <p:cNvGrpSpPr/>
          <p:nvPr/>
        </p:nvGrpSpPr>
        <p:grpSpPr>
          <a:xfrm>
            <a:off x="1363281" y="1878651"/>
            <a:ext cx="5226689" cy="1652288"/>
            <a:chOff x="1363281" y="1878651"/>
            <a:chExt cx="5226689" cy="1652288"/>
          </a:xfrm>
        </p:grpSpPr>
        <p:pic>
          <p:nvPicPr>
            <p:cNvPr id="2066" name="Picture 2">
              <a:extLst>
                <a:ext uri="{FF2B5EF4-FFF2-40B4-BE49-F238E27FC236}">
                  <a16:creationId xmlns:a16="http://schemas.microsoft.com/office/drawing/2014/main" id="{8CA46E55-1B36-47C0-9315-A5AAE826F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3281" y="1878651"/>
              <a:ext cx="3408244" cy="13239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6" name="Group 55">
              <a:extLst>
                <a:ext uri="{FF2B5EF4-FFF2-40B4-BE49-F238E27FC236}">
                  <a16:creationId xmlns:a16="http://schemas.microsoft.com/office/drawing/2014/main" id="{A9CC8485-6AD2-490D-8007-42CDEC48D987}"/>
                </a:ext>
              </a:extLst>
            </p:cNvPr>
            <p:cNvGrpSpPr/>
            <p:nvPr/>
          </p:nvGrpSpPr>
          <p:grpSpPr>
            <a:xfrm>
              <a:off x="1652586" y="2386182"/>
              <a:ext cx="4937384" cy="1144757"/>
              <a:chOff x="-1" y="0"/>
              <a:chExt cx="4815669" cy="1144757"/>
            </a:xfrm>
          </p:grpSpPr>
          <p:sp>
            <p:nvSpPr>
              <p:cNvPr id="57" name="Text Box 3">
                <a:extLst>
                  <a:ext uri="{FF2B5EF4-FFF2-40B4-BE49-F238E27FC236}">
                    <a16:creationId xmlns:a16="http://schemas.microsoft.com/office/drawing/2014/main" id="{D6541F8E-61A5-48F3-AA68-72EEAEF51D4F}"/>
                  </a:ext>
                </a:extLst>
              </p:cNvPr>
              <p:cNvSpPr txBox="1"/>
              <p:nvPr/>
            </p:nvSpPr>
            <p:spPr>
              <a:xfrm>
                <a:off x="66675" y="279400"/>
                <a:ext cx="361950" cy="371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dirty="0">
                    <a:effectLst/>
                    <a:latin typeface="Times New Roman" panose="02020603050405020304" pitchFamily="18" charset="0"/>
                    <a:ea typeface="Calibri" panose="020F0502020204030204" pitchFamily="34" charset="0"/>
                  </a:rPr>
                  <a:t>A</a:t>
                </a:r>
                <a:endParaRPr lang="en-GB" dirty="0">
                  <a:effectLst/>
                  <a:latin typeface="Arial" panose="020B0604020202020204" pitchFamily="34" charset="0"/>
                  <a:ea typeface="Calibri" panose="020F0502020204030204" pitchFamily="34" charset="0"/>
                </a:endParaRPr>
              </a:p>
            </p:txBody>
          </p:sp>
          <p:sp>
            <p:nvSpPr>
              <p:cNvPr id="58" name="Text Box 4">
                <a:extLst>
                  <a:ext uri="{FF2B5EF4-FFF2-40B4-BE49-F238E27FC236}">
                    <a16:creationId xmlns:a16="http://schemas.microsoft.com/office/drawing/2014/main" id="{CF4E646B-C559-476B-8BDB-43AE2EF3873E}"/>
                  </a:ext>
                </a:extLst>
              </p:cNvPr>
              <p:cNvSpPr txBox="1"/>
              <p:nvPr/>
            </p:nvSpPr>
            <p:spPr>
              <a:xfrm>
                <a:off x="1676400" y="127000"/>
                <a:ext cx="361950" cy="371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dirty="0">
                    <a:effectLst/>
                    <a:latin typeface="Times New Roman" panose="02020603050405020304" pitchFamily="18" charset="0"/>
                    <a:ea typeface="Calibri" panose="020F0502020204030204" pitchFamily="34" charset="0"/>
                  </a:rPr>
                  <a:t>B</a:t>
                </a:r>
                <a:endParaRPr lang="en-GB" dirty="0">
                  <a:effectLst/>
                  <a:latin typeface="Arial" panose="020B0604020202020204" pitchFamily="34" charset="0"/>
                  <a:ea typeface="Calibri" panose="020F0502020204030204" pitchFamily="34" charset="0"/>
                </a:endParaRPr>
              </a:p>
            </p:txBody>
          </p:sp>
          <p:sp>
            <p:nvSpPr>
              <p:cNvPr id="59" name="Text Box 7">
                <a:extLst>
                  <a:ext uri="{FF2B5EF4-FFF2-40B4-BE49-F238E27FC236}">
                    <a16:creationId xmlns:a16="http://schemas.microsoft.com/office/drawing/2014/main" id="{42799070-9D3B-4676-82A3-50E0279C5FC0}"/>
                  </a:ext>
                </a:extLst>
              </p:cNvPr>
              <p:cNvSpPr txBox="1"/>
              <p:nvPr/>
            </p:nvSpPr>
            <p:spPr>
              <a:xfrm>
                <a:off x="-1" y="742950"/>
                <a:ext cx="925183" cy="371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dirty="0">
                    <a:effectLst/>
                    <a:latin typeface="Times New Roman" panose="02020603050405020304" pitchFamily="18" charset="0"/>
                    <a:ea typeface="Calibri" panose="020F0502020204030204" pitchFamily="34" charset="0"/>
                  </a:rPr>
                  <a:t>4 cm</a:t>
                </a:r>
                <a:endParaRPr lang="en-GB" dirty="0">
                  <a:effectLst/>
                  <a:latin typeface="Arial" panose="020B0604020202020204" pitchFamily="34" charset="0"/>
                  <a:ea typeface="Calibri" panose="020F0502020204030204" pitchFamily="34" charset="0"/>
                </a:endParaRPr>
              </a:p>
            </p:txBody>
          </p:sp>
          <p:sp>
            <p:nvSpPr>
              <p:cNvPr id="60" name="Text Box 8">
                <a:extLst>
                  <a:ext uri="{FF2B5EF4-FFF2-40B4-BE49-F238E27FC236}">
                    <a16:creationId xmlns:a16="http://schemas.microsoft.com/office/drawing/2014/main" id="{68E70E33-3C4E-4D6F-97CE-F1EFF07FA542}"/>
                  </a:ext>
                </a:extLst>
              </p:cNvPr>
              <p:cNvSpPr txBox="1"/>
              <p:nvPr/>
            </p:nvSpPr>
            <p:spPr>
              <a:xfrm>
                <a:off x="1521024" y="703901"/>
                <a:ext cx="925184" cy="4408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dirty="0">
                    <a:effectLst/>
                    <a:latin typeface="Times New Roman" panose="02020603050405020304" pitchFamily="18" charset="0"/>
                    <a:ea typeface="Calibri" panose="020F0502020204030204" pitchFamily="34" charset="0"/>
                  </a:rPr>
                  <a:t>8 cm</a:t>
                </a:r>
                <a:endParaRPr lang="en-GB" dirty="0">
                  <a:effectLst/>
                  <a:latin typeface="Arial" panose="020B0604020202020204" pitchFamily="34" charset="0"/>
                  <a:ea typeface="Calibri" panose="020F0502020204030204" pitchFamily="34" charset="0"/>
                </a:endParaRPr>
              </a:p>
            </p:txBody>
          </p:sp>
          <p:sp>
            <p:nvSpPr>
              <p:cNvPr id="61" name="Text Box 9">
                <a:extLst>
                  <a:ext uri="{FF2B5EF4-FFF2-40B4-BE49-F238E27FC236}">
                    <a16:creationId xmlns:a16="http://schemas.microsoft.com/office/drawing/2014/main" id="{24512204-4E8D-4628-A9B6-A02CA26B3DB4}"/>
                  </a:ext>
                </a:extLst>
              </p:cNvPr>
              <p:cNvSpPr txBox="1"/>
              <p:nvPr/>
            </p:nvSpPr>
            <p:spPr>
              <a:xfrm>
                <a:off x="3067049" y="0"/>
                <a:ext cx="1748619" cy="676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GB" dirty="0">
                    <a:effectLst/>
                    <a:latin typeface="Times New Roman" panose="02020603050405020304" pitchFamily="18" charset="0"/>
                    <a:ea typeface="Calibri" panose="020F0502020204030204" pitchFamily="34" charset="0"/>
                  </a:rPr>
                  <a:t>Diagram </a:t>
                </a:r>
                <a:r>
                  <a:rPr lang="en-GB" b="1" dirty="0">
                    <a:effectLst/>
                    <a:latin typeface="Times New Roman" panose="02020603050405020304" pitchFamily="18" charset="0"/>
                    <a:ea typeface="Calibri" panose="020F0502020204030204" pitchFamily="34" charset="0"/>
                  </a:rPr>
                  <a:t>NOT </a:t>
                </a:r>
                <a:r>
                  <a:rPr lang="en-GB" dirty="0">
                    <a:effectLst/>
                    <a:latin typeface="Times New Roman" panose="02020603050405020304" pitchFamily="18" charset="0"/>
                    <a:ea typeface="Calibri" panose="020F0502020204030204" pitchFamily="34" charset="0"/>
                  </a:rPr>
                  <a:t>accurately drawn</a:t>
                </a:r>
                <a:endParaRPr lang="en-GB" dirty="0">
                  <a:effectLst/>
                  <a:latin typeface="Arial" panose="020B0604020202020204" pitchFamily="34" charset="0"/>
                  <a:ea typeface="Calibri" panose="020F0502020204030204" pitchFamily="34" charset="0"/>
                </a:endParaRPr>
              </a:p>
            </p:txBody>
          </p:sp>
        </p:grpSp>
      </p:grpSp>
      <p:sp>
        <p:nvSpPr>
          <p:cNvPr id="13" name="TextBox 12">
            <a:extLst>
              <a:ext uri="{FF2B5EF4-FFF2-40B4-BE49-F238E27FC236}">
                <a16:creationId xmlns:a16="http://schemas.microsoft.com/office/drawing/2014/main" id="{A274019F-1384-46DB-8EF1-8E2F8CCDCBE4}"/>
              </a:ext>
            </a:extLst>
          </p:cNvPr>
          <p:cNvSpPr txBox="1"/>
          <p:nvPr/>
        </p:nvSpPr>
        <p:spPr>
          <a:xfrm>
            <a:off x="876444" y="3163081"/>
            <a:ext cx="10477356" cy="2923877"/>
          </a:xfrm>
          <a:prstGeom prst="rect">
            <a:avLst/>
          </a:prstGeom>
          <a:noFill/>
        </p:spPr>
        <p:txBody>
          <a:bodyPr wrap="square" rtlCol="0">
            <a:spAutoFit/>
          </a:bodyPr>
          <a:lstStyle/>
          <a:p>
            <a:endParaRPr lang="en-GB" sz="28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Solid A has a volume of 80 cm</a:t>
            </a:r>
            <a:r>
              <a:rPr lang="en-GB" sz="2000" baseline="30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a:t>
            </a:r>
          </a:p>
          <a:p>
            <a:r>
              <a:rPr lang="en-GB" sz="2000" dirty="0">
                <a:latin typeface="Times New Roman" panose="02020603050405020304" pitchFamily="18" charset="0"/>
                <a:cs typeface="Times New Roman" panose="02020603050405020304" pitchFamily="18" charset="0"/>
              </a:rPr>
              <a:t>(a) Work out the volume of solid B.</a:t>
            </a:r>
          </a:p>
          <a:p>
            <a:pPr algn="r"/>
            <a:r>
              <a:rPr lang="en-GB" sz="2000" dirty="0">
                <a:latin typeface="Times New Roman" panose="02020603050405020304" pitchFamily="18" charset="0"/>
                <a:cs typeface="Times New Roman" panose="02020603050405020304" pitchFamily="18" charset="0"/>
              </a:rPr>
              <a:t> ………………. (cm</a:t>
            </a:r>
            <a:r>
              <a:rPr lang="en-GB" sz="2000" baseline="30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(2)</a:t>
            </a:r>
          </a:p>
          <a:p>
            <a:r>
              <a:rPr lang="en-GB" sz="2000" dirty="0">
                <a:latin typeface="Times New Roman" panose="02020603050405020304" pitchFamily="18" charset="0"/>
                <a:cs typeface="Times New Roman" panose="02020603050405020304" pitchFamily="18" charset="0"/>
              </a:rPr>
              <a:t>Solid B has a total surface area of 160 cm</a:t>
            </a:r>
            <a:r>
              <a:rPr lang="en-GB" sz="2000" baseline="30000" dirty="0">
                <a:latin typeface="Times New Roman" panose="02020603050405020304" pitchFamily="18" charset="0"/>
                <a:cs typeface="Times New Roman" panose="02020603050405020304" pitchFamily="18" charset="0"/>
              </a:rPr>
              <a:t>2</a:t>
            </a:r>
            <a:r>
              <a:rPr lang="en-GB" sz="2000" dirty="0">
                <a:latin typeface="Times New Roman" panose="02020603050405020304" pitchFamily="18" charset="0"/>
                <a:cs typeface="Times New Roman" panose="02020603050405020304" pitchFamily="18" charset="0"/>
              </a:rPr>
              <a:t>.</a:t>
            </a:r>
          </a:p>
          <a:p>
            <a:r>
              <a:rPr lang="en-GB" sz="2000" dirty="0">
                <a:latin typeface="Times New Roman" panose="02020603050405020304" pitchFamily="18" charset="0"/>
                <a:cs typeface="Times New Roman" panose="02020603050405020304" pitchFamily="18" charset="0"/>
              </a:rPr>
              <a:t>(b) Work out the total surface area of solid A.</a:t>
            </a:r>
          </a:p>
          <a:p>
            <a:pPr algn="r"/>
            <a:r>
              <a:rPr lang="en-GB" sz="2000" dirty="0">
                <a:latin typeface="Times New Roman" panose="02020603050405020304" pitchFamily="18" charset="0"/>
                <a:cs typeface="Times New Roman" panose="02020603050405020304" pitchFamily="18" charset="0"/>
              </a:rPr>
              <a:t>………………. (cm</a:t>
            </a:r>
            <a:r>
              <a:rPr lang="en-GB" sz="2000" baseline="30000" dirty="0">
                <a:latin typeface="Times New Roman" panose="02020603050405020304" pitchFamily="18" charset="0"/>
                <a:cs typeface="Times New Roman" panose="02020603050405020304" pitchFamily="18" charset="0"/>
              </a:rPr>
              <a:t>2</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(2)</a:t>
            </a:r>
          </a:p>
          <a:p>
            <a:pPr algn="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pPr algn="r"/>
            <a:r>
              <a:rPr lang="en-GB" i="1" dirty="0">
                <a:latin typeface="Times New Roman" panose="02020603050405020304" pitchFamily="18" charset="0"/>
                <a:ea typeface="Calibri" panose="020F0502020204030204" pitchFamily="34" charset="0"/>
                <a:cs typeface="Times New Roman" panose="02020603050405020304" pitchFamily="18" charset="0"/>
              </a:rPr>
              <a:t>Question 25 from Nov 2012, 1MA0/1H</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D293205-6960-59AD-FD3D-C98F3BBC67C5}"/>
              </a:ext>
            </a:extLst>
          </p:cNvPr>
          <p:cNvSpPr txBox="1"/>
          <p:nvPr/>
        </p:nvSpPr>
        <p:spPr>
          <a:xfrm>
            <a:off x="9093838" y="4082070"/>
            <a:ext cx="804081" cy="400110"/>
          </a:xfrm>
          <a:prstGeom prst="rect">
            <a:avLst/>
          </a:prstGeom>
          <a:noFill/>
        </p:spPr>
        <p:txBody>
          <a:bodyPr wrap="square" rtlCol="0">
            <a:spAutoFit/>
          </a:bodyPr>
          <a:lstStyle/>
          <a:p>
            <a:pPr algn="ctr"/>
            <a:r>
              <a:rPr lang="en-GB" sz="2000" dirty="0">
                <a:latin typeface="Times New Roman" panose="02020603050405020304" pitchFamily="18" charset="0"/>
                <a:cs typeface="Times New Roman" panose="02020603050405020304" pitchFamily="18" charset="0"/>
              </a:rPr>
              <a:t>640</a:t>
            </a:r>
            <a:endParaRPr lang="en-SG" sz="2000" dirty="0"/>
          </a:p>
        </p:txBody>
      </p:sp>
      <p:sp>
        <p:nvSpPr>
          <p:cNvPr id="5" name="TextBox 4">
            <a:extLst>
              <a:ext uri="{FF2B5EF4-FFF2-40B4-BE49-F238E27FC236}">
                <a16:creationId xmlns:a16="http://schemas.microsoft.com/office/drawing/2014/main" id="{E80ACAB7-BB7F-A311-F9C9-14770DA4BB09}"/>
              </a:ext>
            </a:extLst>
          </p:cNvPr>
          <p:cNvSpPr txBox="1"/>
          <p:nvPr/>
        </p:nvSpPr>
        <p:spPr>
          <a:xfrm>
            <a:off x="9093837" y="4952573"/>
            <a:ext cx="804081" cy="400110"/>
          </a:xfrm>
          <a:prstGeom prst="rect">
            <a:avLst/>
          </a:prstGeom>
          <a:noFill/>
        </p:spPr>
        <p:txBody>
          <a:bodyPr wrap="square" rtlCol="0">
            <a:spAutoFit/>
          </a:bodyPr>
          <a:lstStyle/>
          <a:p>
            <a:pPr algn="ctr"/>
            <a:r>
              <a:rPr lang="en-GB" sz="2000" dirty="0">
                <a:latin typeface="Times New Roman" panose="02020603050405020304" pitchFamily="18" charset="0"/>
                <a:cs typeface="Times New Roman" panose="02020603050405020304" pitchFamily="18" charset="0"/>
              </a:rPr>
              <a:t>40</a:t>
            </a:r>
            <a:endParaRPr lang="en-SG" sz="2000" dirty="0"/>
          </a:p>
        </p:txBody>
      </p:sp>
      <p:sp>
        <p:nvSpPr>
          <p:cNvPr id="14" name="Rectangle 13">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8231878" y="4190352"/>
            <a:ext cx="2096968"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402F69-9748-4817-A7A3-07666D86C99A}"/>
              </a:ext>
              <a:ext uri="{C183D7F6-B498-43B3-948B-1728B52AA6E4}">
                <adec:decorative xmlns:adec="http://schemas.microsoft.com/office/drawing/2017/decorative" val="1"/>
              </a:ext>
            </a:extLst>
          </p:cNvPr>
          <p:cNvSpPr/>
          <p:nvPr/>
        </p:nvSpPr>
        <p:spPr>
          <a:xfrm>
            <a:off x="8218230" y="5064595"/>
            <a:ext cx="2098504" cy="359997"/>
          </a:xfrm>
          <a:prstGeom prst="rect">
            <a:avLst/>
          </a:prstGeom>
          <a:solidFill>
            <a:srgbClr val="BE0064"/>
          </a:solidFill>
          <a:ln>
            <a:solidFill>
              <a:srgbClr val="BE006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67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29</a:t>
            </a:fld>
            <a:endParaRPr lang="en-US"/>
          </a:p>
        </p:txBody>
      </p:sp>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Area and volume</a:t>
            </a:r>
            <a:endParaRPr lang="en-GB" sz="4000"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19497" y="2029663"/>
            <a:ext cx="9144000" cy="2736000"/>
          </a:xfrm>
          <a:prstGeom prst="rect">
            <a:avLst/>
          </a:prstGeom>
          <a:ln w="38100">
            <a:solidFill>
              <a:srgbClr val="BE0064"/>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Bef>
                <a:spcPts val="60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how the area and volume of shapes are affected by scaling the sides</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Understand and apply conservation of area and volume</a:t>
            </a:r>
          </a:p>
          <a:p>
            <a:pPr marL="231775" indent="-231775" algn="l">
              <a:lnSpc>
                <a:spcPct val="100000"/>
              </a:lnSpc>
              <a:spcBef>
                <a:spcPts val="60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relationships between similar figures to determine areas and volumes</a:t>
            </a:r>
          </a:p>
          <a:p>
            <a:pPr algn="l">
              <a:lnSpc>
                <a:spcPct val="100000"/>
              </a:lnSpc>
              <a:spcBef>
                <a:spcPts val="600"/>
              </a:spcBef>
              <a:spcAft>
                <a:spcPts val="600"/>
              </a:spcAft>
            </a:pPr>
            <a:endParaRPr lang="en-GB" sz="9600" dirty="0">
              <a:latin typeface="Arial" panose="020B0604020202020204" pitchFamily="34" charset="0"/>
              <a:cs typeface="Arial" panose="020B0604020202020204" pitchFamily="34" charset="0"/>
            </a:endParaRPr>
          </a:p>
          <a:p>
            <a:pPr marL="231775" indent="-231775" algn="l">
              <a:lnSpc>
                <a:spcPct val="100000"/>
              </a:lnSpc>
              <a:spcAft>
                <a:spcPts val="600"/>
              </a:spcAft>
              <a:buFont typeface="Arial" panose="020B0604020202020204" pitchFamily="34" charset="0"/>
              <a:buChar char="•"/>
            </a:pPr>
            <a:endParaRPr lang="en-GB" sz="9600" dirty="0">
              <a:latin typeface="Arial" panose="020B0604020202020204" pitchFamily="34" charset="0"/>
              <a:cs typeface="Arial" panose="020B0604020202020204" pitchFamily="34" charset="0"/>
            </a:endParaRPr>
          </a:p>
          <a:p>
            <a:pPr algn="l"/>
            <a:endParaRPr lang="en-GB" dirty="0"/>
          </a:p>
        </p:txBody>
      </p:sp>
      <p:sp>
        <p:nvSpPr>
          <p:cNvPr id="6" name="Subtitle 2">
            <a:extLst>
              <a:ext uri="{FF2B5EF4-FFF2-40B4-BE49-F238E27FC236}">
                <a16:creationId xmlns:a16="http://schemas.microsoft.com/office/drawing/2014/main" id="{13263C75-0454-43FB-B0EA-4509EC19BB7F}"/>
              </a:ext>
            </a:extLst>
          </p:cNvPr>
          <p:cNvSpPr txBox="1">
            <a:spLocks/>
          </p:cNvSpPr>
          <p:nvPr/>
        </p:nvSpPr>
        <p:spPr>
          <a:xfrm>
            <a:off x="1419497" y="4880283"/>
            <a:ext cx="9144000" cy="1664981"/>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Construct similar figures</a:t>
            </a:r>
          </a:p>
        </p:txBody>
      </p:sp>
    </p:spTree>
    <p:extLst>
      <p:ext uri="{BB962C8B-B14F-4D97-AF65-F5344CB8AC3E}">
        <p14:creationId xmlns:p14="http://schemas.microsoft.com/office/powerpoint/2010/main" val="413609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noProof="0" dirty="0">
                <a:solidFill>
                  <a:srgbClr val="BE0064"/>
                </a:solidFill>
                <a:latin typeface="Arial" panose="020B0604020202020204" pitchFamily="34" charset="0"/>
                <a:cs typeface="Arial" panose="020B0604020202020204" pitchFamily="34" charset="0"/>
              </a:rPr>
              <a:t>Area</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3" name="Cube 12" descr="Block measuring 20 cm by 10 cm by 18 cm"/>
          <p:cNvSpPr/>
          <p:nvPr/>
        </p:nvSpPr>
        <p:spPr>
          <a:xfrm rot="16200000">
            <a:off x="1489546" y="1499405"/>
            <a:ext cx="3336229" cy="3959989"/>
          </a:xfrm>
          <a:prstGeom prst="cube">
            <a:avLst>
              <a:gd name="adj" fmla="val 14894"/>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C183D7F6-B498-43B3-948B-1728B52AA6E4}">
                <adec:decorative xmlns:adec="http://schemas.microsoft.com/office/drawing/2017/decorative" val="1"/>
              </a:ext>
            </a:extLst>
          </p:cNvPr>
          <p:cNvCxnSpPr>
            <a:cxnSpLocks/>
          </p:cNvCxnSpPr>
          <p:nvPr/>
        </p:nvCxnSpPr>
        <p:spPr>
          <a:xfrm>
            <a:off x="1177665" y="1668409"/>
            <a:ext cx="3458315" cy="0"/>
          </a:xfrm>
          <a:prstGeom prst="line">
            <a:avLst/>
          </a:prstGeom>
          <a:ln w="28575" cmpd="sng">
            <a:solidFill>
              <a:srgbClr val="BE0064"/>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BC79245-BDB4-4A22-8C24-B91A953A246D}"/>
              </a:ext>
            </a:extLst>
          </p:cNvPr>
          <p:cNvSpPr txBox="1"/>
          <p:nvPr/>
        </p:nvSpPr>
        <p:spPr>
          <a:xfrm>
            <a:off x="2464130" y="1164713"/>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20 cm</a:t>
            </a:r>
          </a:p>
        </p:txBody>
      </p:sp>
      <p:cxnSp>
        <p:nvCxnSpPr>
          <p:cNvPr id="18" name="Straight Connector 17">
            <a:extLst>
              <a:ext uri="{C183D7F6-B498-43B3-948B-1728B52AA6E4}">
                <adec:decorative xmlns:adec="http://schemas.microsoft.com/office/drawing/2017/decorative" val="1"/>
              </a:ext>
            </a:extLst>
          </p:cNvPr>
          <p:cNvCxnSpPr>
            <a:cxnSpLocks noChangeAspect="1"/>
          </p:cNvCxnSpPr>
          <p:nvPr/>
        </p:nvCxnSpPr>
        <p:spPr>
          <a:xfrm flipH="1" flipV="1">
            <a:off x="4785709" y="1748525"/>
            <a:ext cx="489358" cy="487354"/>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BC79245-BDB4-4A22-8C24-B91A953A246D}"/>
              </a:ext>
            </a:extLst>
          </p:cNvPr>
          <p:cNvSpPr txBox="1"/>
          <p:nvPr/>
        </p:nvSpPr>
        <p:spPr>
          <a:xfrm>
            <a:off x="5098590" y="1589308"/>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14" name="Straight Connector 13">
            <a:extLst>
              <a:ext uri="{C183D7F6-B498-43B3-948B-1728B52AA6E4}">
                <adec:decorative xmlns:adec="http://schemas.microsoft.com/office/drawing/2017/decorative" val="1"/>
              </a:ext>
            </a:extLst>
          </p:cNvPr>
          <p:cNvCxnSpPr>
            <a:cxnSpLocks/>
          </p:cNvCxnSpPr>
          <p:nvPr/>
        </p:nvCxnSpPr>
        <p:spPr>
          <a:xfrm>
            <a:off x="5274964" y="2310942"/>
            <a:ext cx="0" cy="2836572"/>
          </a:xfrm>
          <a:prstGeom prst="line">
            <a:avLst/>
          </a:prstGeom>
          <a:ln w="28575"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BC79245-BDB4-4A22-8C24-B91A953A246D}"/>
              </a:ext>
            </a:extLst>
          </p:cNvPr>
          <p:cNvSpPr txBox="1"/>
          <p:nvPr/>
        </p:nvSpPr>
        <p:spPr>
          <a:xfrm>
            <a:off x="5281380" y="3279736"/>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18 cm</a:t>
            </a:r>
          </a:p>
        </p:txBody>
      </p:sp>
      <p:sp>
        <p:nvSpPr>
          <p:cNvPr id="11" name="TextBox 10">
            <a:extLst>
              <a:ext uri="{FF2B5EF4-FFF2-40B4-BE49-F238E27FC236}">
                <a16:creationId xmlns:a16="http://schemas.microsoft.com/office/drawing/2014/main" id="{92B977E0-1E79-4D70-AE9B-F5ACB10F60B4}"/>
              </a:ext>
            </a:extLst>
          </p:cNvPr>
          <p:cNvSpPr txBox="1"/>
          <p:nvPr/>
        </p:nvSpPr>
        <p:spPr>
          <a:xfrm>
            <a:off x="6942666" y="2549611"/>
            <a:ext cx="4453369" cy="228147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Write down everything you can about the </a:t>
            </a:r>
            <a:r>
              <a:rPr lang="en-GB" sz="3200" b="1" i="0" dirty="0">
                <a:latin typeface="Arial" panose="020B0604020202020204" pitchFamily="34" charset="0"/>
                <a:cs typeface="Arial" panose="020B0604020202020204" pitchFamily="34" charset="0"/>
              </a:rPr>
              <a:t>surface</a:t>
            </a:r>
            <a:r>
              <a:rPr lang="en-GB" sz="3200" i="0" dirty="0">
                <a:latin typeface="Arial" panose="020B0604020202020204" pitchFamily="34" charset="0"/>
                <a:cs typeface="Arial" panose="020B0604020202020204" pitchFamily="34" charset="0"/>
              </a:rPr>
              <a:t> </a:t>
            </a:r>
            <a:r>
              <a:rPr lang="en-GB" sz="3200" b="1" i="0" dirty="0">
                <a:latin typeface="Arial" panose="020B0604020202020204" pitchFamily="34" charset="0"/>
                <a:cs typeface="Arial" panose="020B0604020202020204" pitchFamily="34" charset="0"/>
              </a:rPr>
              <a:t>area</a:t>
            </a:r>
            <a:r>
              <a:rPr lang="en-GB" sz="3200" i="0" dirty="0">
                <a:latin typeface="Arial" panose="020B0604020202020204" pitchFamily="34" charset="0"/>
                <a:cs typeface="Arial" panose="020B0604020202020204" pitchFamily="34" charset="0"/>
              </a:rPr>
              <a:t> of this block.</a:t>
            </a:r>
            <a:endParaRPr lang="en-GB" sz="32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788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0"/>
              </a:ext>
            </a:extLst>
          </p:cNvPr>
          <p:cNvSpPr>
            <a:spLocks noGrp="1"/>
          </p:cNvSpPr>
          <p:nvPr>
            <p:ph type="sldNum" sz="quarter" idx="12"/>
          </p:nvPr>
        </p:nvSpPr>
        <p:spPr/>
        <p:txBody>
          <a:bodyPr/>
          <a:lstStyle/>
          <a:p>
            <a:fld id="{A75AAEF5-C690-5D4B-B5C7-510283CCFE4D}" type="slidenum">
              <a:rPr lang="en-US" smtClean="0"/>
              <a:t>30</a:t>
            </a:fld>
            <a:endParaRPr lang="en-US" dirty="0"/>
          </a:p>
        </p:txBody>
      </p:sp>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3" cstate="email">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420290"/>
          </a:xfrm>
          <a:solidFill>
            <a:srgbClr val="BE0064"/>
          </a:solidFill>
        </p:spPr>
        <p:txBody>
          <a:bodyPr>
            <a:normAutofit/>
          </a:bodyPr>
          <a:lstStyle/>
          <a:p>
            <a:pPr algn="l"/>
            <a:r>
              <a:rPr lang="en-US" sz="4000" b="1">
                <a:solidFill>
                  <a:schemeClr val="bg1"/>
                </a:solidFill>
                <a:latin typeface="Arial"/>
                <a:cs typeface="Arial"/>
              </a:rPr>
              <a:t>Lesson 12: </a:t>
            </a:r>
            <a:br>
              <a:rPr lang="en-US" sz="4000" b="1" dirty="0">
                <a:latin typeface="Arial" panose="020B0604020202020204" pitchFamily="34" charset="0"/>
                <a:cs typeface="Arial" panose="020B0604020202020204" pitchFamily="34" charset="0"/>
              </a:rPr>
            </a:br>
            <a:r>
              <a:rPr lang="en-US" sz="4000" b="1" dirty="0">
                <a:solidFill>
                  <a:schemeClr val="bg1"/>
                </a:solidFill>
                <a:latin typeface="Arial"/>
                <a:cs typeface="Arial"/>
              </a:rPr>
              <a:t>Credits</a:t>
            </a:r>
            <a:endParaRPr lang="en-GB" sz="4000" dirty="0">
              <a:solidFill>
                <a:schemeClr val="bg1"/>
              </a:solidFill>
              <a:latin typeface="Arial"/>
              <a:cs typeface="Arial"/>
            </a:endParaRPr>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1436"/>
            <a:ext cx="9144000" cy="3203421"/>
          </a:xfrm>
          <a:ln w="38100">
            <a:solidFill>
              <a:srgbClr val="BE0064"/>
            </a:solidFill>
          </a:ln>
        </p:spPr>
        <p:txBody>
          <a:bodyPr>
            <a:normAutofit/>
          </a:bodyPr>
          <a:lstStyle/>
          <a:p>
            <a:pPr algn="l">
              <a:lnSpc>
                <a:spcPts val="3100"/>
              </a:lnSpc>
              <a:spcAft>
                <a:spcPts val="600"/>
              </a:spcAft>
            </a:pPr>
            <a:r>
              <a:rPr lang="en-GB" b="1" dirty="0">
                <a:solidFill>
                  <a:srgbClr val="BE0064"/>
                </a:solidFill>
                <a:latin typeface="Arial" panose="020B0604020202020204" pitchFamily="34" charset="0"/>
                <a:cs typeface="Arial" panose="020B0604020202020204" pitchFamily="34" charset="0"/>
              </a:rPr>
              <a:t>Photo acknowledgements</a:t>
            </a:r>
          </a:p>
          <a:p>
            <a:pPr algn="l"/>
            <a:r>
              <a:rPr lang="en-GB" i="0" dirty="0">
                <a:solidFill>
                  <a:srgbClr val="000000"/>
                </a:solidFill>
                <a:effectLst/>
                <a:latin typeface="Arial" panose="020B0604020202020204" pitchFamily="34" charset="0"/>
              </a:rPr>
              <a:t>Shutterstock.com: </a:t>
            </a:r>
            <a:r>
              <a:rPr lang="en-GB" b="0" i="0" dirty="0">
                <a:solidFill>
                  <a:srgbClr val="000000"/>
                </a:solidFill>
                <a:effectLst/>
                <a:latin typeface="Arial" panose="020B0604020202020204" pitchFamily="34" charset="0"/>
              </a:rPr>
              <a:t>Vectorfair.com</a:t>
            </a:r>
            <a:endParaRPr lang="en-GB" b="1" dirty="0">
              <a:solidFill>
                <a:srgbClr val="BE0064"/>
              </a:solidFill>
              <a:latin typeface="Arial" panose="020B0604020202020204" pitchFamily="34" charset="0"/>
              <a:cs typeface="Arial" panose="020B0604020202020204" pitchFamily="34" charset="0"/>
            </a:endParaRPr>
          </a:p>
          <a:p>
            <a:pPr algn="l">
              <a:lnSpc>
                <a:spcPts val="3100"/>
              </a:lnSpc>
              <a:spcBef>
                <a:spcPts val="600"/>
              </a:spcBef>
              <a:spcAft>
                <a:spcPts val="600"/>
              </a:spcAft>
            </a:pPr>
            <a:r>
              <a:rPr lang="en-GB" b="1" dirty="0">
                <a:solidFill>
                  <a:srgbClr val="BE0064"/>
                </a:solidFill>
                <a:latin typeface="Arial" panose="020B0604020202020204" pitchFamily="34" charset="0"/>
                <a:cs typeface="Arial" panose="020B0604020202020204" pitchFamily="34" charset="0"/>
              </a:rPr>
              <a:t>Text acknowledgements</a:t>
            </a:r>
          </a:p>
          <a:p>
            <a:pPr algn="l">
              <a:lnSpc>
                <a:spcPts val="3100"/>
              </a:lnSpc>
              <a:spcBef>
                <a:spcPts val="600"/>
              </a:spcBef>
              <a:spcAft>
                <a:spcPts val="600"/>
              </a:spcAft>
            </a:pPr>
            <a:r>
              <a:rPr lang="en-GB" b="1" dirty="0">
                <a:solidFill>
                  <a:srgbClr val="000000"/>
                </a:solidFill>
                <a:latin typeface="Arial" panose="020B0604020202020204" pitchFamily="34" charset="0"/>
              </a:rPr>
              <a:t>Pearson Education Ltd: </a:t>
            </a:r>
            <a:r>
              <a:rPr lang="en-GB" dirty="0">
                <a:solidFill>
                  <a:srgbClr val="000000"/>
                </a:solidFill>
                <a:latin typeface="Arial" panose="020B0604020202020204" pitchFamily="34" charset="0"/>
              </a:rPr>
              <a:t>Pearson Edexcel GCSE Mathematics (Linear) 1MA0 Higher (Non-Calculator) Paper 1H November 2012</a:t>
            </a:r>
            <a:endParaRPr lang="en-GB" sz="9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DA82F25-D63E-C98C-4CDD-F5BAC8044B1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1785" y="79375"/>
            <a:ext cx="1408430" cy="719455"/>
          </a:xfrm>
          <a:prstGeom prst="rect">
            <a:avLst/>
          </a:prstGeom>
          <a:noFill/>
        </p:spPr>
      </p:pic>
    </p:spTree>
    <p:extLst>
      <p:ext uri="{BB962C8B-B14F-4D97-AF65-F5344CB8AC3E}">
        <p14:creationId xmlns:p14="http://schemas.microsoft.com/office/powerpoint/2010/main" val="378221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Areas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529AA43-2CD7-402C-A279-00E9E8D6452A}"/>
              </a:ext>
            </a:extLst>
          </p:cNvPr>
          <p:cNvSpPr txBox="1"/>
          <p:nvPr/>
        </p:nvSpPr>
        <p:spPr>
          <a:xfrm>
            <a:off x="-86511" y="109536"/>
            <a:ext cx="178553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cxnSp>
        <p:nvCxnSpPr>
          <p:cNvPr id="17" name="Straight Connector 16">
            <a:extLst>
              <a:ext uri="{C183D7F6-B498-43B3-948B-1728B52AA6E4}">
                <adec:decorative xmlns:adec="http://schemas.microsoft.com/office/drawing/2017/decorative" val="1"/>
              </a:ext>
            </a:extLst>
          </p:cNvPr>
          <p:cNvCxnSpPr/>
          <p:nvPr/>
        </p:nvCxnSpPr>
        <p:spPr>
          <a:xfrm>
            <a:off x="8590187" y="1757318"/>
            <a:ext cx="0" cy="324000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C79245-BDB4-4A22-8C24-B91A953A246D}"/>
              </a:ext>
            </a:extLst>
          </p:cNvPr>
          <p:cNvSpPr txBox="1"/>
          <p:nvPr/>
        </p:nvSpPr>
        <p:spPr>
          <a:xfrm>
            <a:off x="8334603" y="3081136"/>
            <a:ext cx="1022786"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18 cm</a:t>
            </a:r>
          </a:p>
        </p:txBody>
      </p:sp>
      <p:sp>
        <p:nvSpPr>
          <p:cNvPr id="41" name="Rectangle 40">
            <a:extLst>
              <a:ext uri="{C183D7F6-B498-43B3-948B-1728B52AA6E4}">
                <adec:decorative xmlns:adec="http://schemas.microsoft.com/office/drawing/2017/decorative" val="1"/>
              </a:ext>
            </a:extLst>
          </p:cNvPr>
          <p:cNvSpPr/>
          <p:nvPr/>
        </p:nvSpPr>
        <p:spPr>
          <a:xfrm>
            <a:off x="9330334" y="1738693"/>
            <a:ext cx="1800000" cy="3240000"/>
          </a:xfrm>
          <a:prstGeom prst="rect">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a:extLst>
              <a:ext uri="{C183D7F6-B498-43B3-948B-1728B52AA6E4}">
                <adec:decorative xmlns:adec="http://schemas.microsoft.com/office/drawing/2017/decorative" val="1"/>
              </a:ext>
            </a:extLst>
          </p:cNvPr>
          <p:cNvCxnSpPr/>
          <p:nvPr/>
        </p:nvCxnSpPr>
        <p:spPr>
          <a:xfrm>
            <a:off x="11384135" y="1740388"/>
            <a:ext cx="0" cy="324000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grpSp>
        <p:nvGrpSpPr>
          <p:cNvPr id="2" name="Group 1" descr="Rectangle with length 20 cm and width 10 cm labelled. In the centre 'Area = 200 cm squared' is written. Shape is divided into 200 squares.">
            <a:extLst>
              <a:ext uri="{FF2B5EF4-FFF2-40B4-BE49-F238E27FC236}">
                <a16:creationId xmlns:a16="http://schemas.microsoft.com/office/drawing/2014/main" id="{93D09221-DC70-4954-8A20-7FEAA7EDE8AF}"/>
              </a:ext>
            </a:extLst>
          </p:cNvPr>
          <p:cNvGrpSpPr/>
          <p:nvPr/>
        </p:nvGrpSpPr>
        <p:grpSpPr>
          <a:xfrm>
            <a:off x="218371" y="1786466"/>
            <a:ext cx="4575589" cy="2354664"/>
            <a:chOff x="218371" y="1786466"/>
            <a:chExt cx="4575589" cy="2354664"/>
          </a:xfrm>
        </p:grpSpPr>
        <p:cxnSp>
          <p:nvCxnSpPr>
            <p:cNvPr id="14" name="Straight Connector 13">
              <a:extLst>
                <a:ext uri="{C183D7F6-B498-43B3-948B-1728B52AA6E4}">
                  <adec:decorative xmlns:adec="http://schemas.microsoft.com/office/drawing/2017/decorative" val="1"/>
                </a:ext>
              </a:extLst>
            </p:cNvPr>
            <p:cNvCxnSpPr/>
            <p:nvPr/>
          </p:nvCxnSpPr>
          <p:spPr>
            <a:xfrm>
              <a:off x="218371" y="3887454"/>
              <a:ext cx="3599996" cy="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BC79245-BDB4-4A22-8C24-B91A953A246D}"/>
                </a:ext>
              </a:extLst>
            </p:cNvPr>
            <p:cNvSpPr txBox="1"/>
            <p:nvPr/>
          </p:nvSpPr>
          <p:spPr>
            <a:xfrm>
              <a:off x="1640659" y="3679465"/>
              <a:ext cx="1022786"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cxnSp>
          <p:nvCxnSpPr>
            <p:cNvPr id="68" name="Straight Connector 67">
              <a:extLst>
                <a:ext uri="{C183D7F6-B498-43B3-948B-1728B52AA6E4}">
                  <adec:decorative xmlns:adec="http://schemas.microsoft.com/office/drawing/2017/decorative" val="1"/>
                </a:ext>
              </a:extLst>
            </p:cNvPr>
            <p:cNvCxnSpPr/>
            <p:nvPr/>
          </p:nvCxnSpPr>
          <p:spPr>
            <a:xfrm>
              <a:off x="4035213" y="1791187"/>
              <a:ext cx="0" cy="180000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FBC79245-BDB4-4A22-8C24-B91A953A246D}"/>
                </a:ext>
              </a:extLst>
            </p:cNvPr>
            <p:cNvSpPr txBox="1"/>
            <p:nvPr/>
          </p:nvSpPr>
          <p:spPr>
            <a:xfrm>
              <a:off x="3821960" y="2420752"/>
              <a:ext cx="972000"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10 cm</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220209" y="1786466"/>
              <a:ext cx="3600000" cy="1800000"/>
            </a:xfrm>
            <a:prstGeom prst="rect">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p:cNvCxnSpPr>
            <a:cxnSpLocks/>
          </p:cNvCxnSpPr>
          <p:nvPr/>
        </p:nvCxnSpPr>
        <p:spPr>
          <a:xfrm>
            <a:off x="60122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956838"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a:off x="131810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a:off x="167090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a:off x="202370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p:cNvCxnSpPr>
          <p:nvPr/>
        </p:nvCxnSpPr>
        <p:spPr>
          <a:xfrm>
            <a:off x="237650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cxnSpLocks/>
          </p:cNvCxnSpPr>
          <p:nvPr/>
        </p:nvCxnSpPr>
        <p:spPr>
          <a:xfrm>
            <a:off x="2733999"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p:cNvCxnSpPr>
          <p:nvPr/>
        </p:nvCxnSpPr>
        <p:spPr>
          <a:xfrm>
            <a:off x="309338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p:cNvCxnSpPr>
          <p:nvPr/>
        </p:nvCxnSpPr>
        <p:spPr>
          <a:xfrm>
            <a:off x="3446185"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03279" y="2166008"/>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21380" y="2514016"/>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214081" y="3217898"/>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205903" y="2846547"/>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03282" y="1979748"/>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21383" y="2344689"/>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14084" y="3048571"/>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205906" y="2677220"/>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214084" y="3421097"/>
            <a:ext cx="3600000" cy="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cxnSpLocks/>
          </p:cNvCxnSpPr>
          <p:nvPr/>
        </p:nvCxnSpPr>
        <p:spPr>
          <a:xfrm>
            <a:off x="414966"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cxnSpLocks/>
          </p:cNvCxnSpPr>
          <p:nvPr/>
        </p:nvCxnSpPr>
        <p:spPr>
          <a:xfrm>
            <a:off x="779046"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1148780"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a:off x="1501580"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cxnSpLocks/>
          </p:cNvCxnSpPr>
          <p:nvPr/>
        </p:nvCxnSpPr>
        <p:spPr>
          <a:xfrm>
            <a:off x="1854380"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cxnSpLocks/>
          </p:cNvCxnSpPr>
          <p:nvPr/>
        </p:nvCxnSpPr>
        <p:spPr>
          <a:xfrm>
            <a:off x="2207180"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cxnSpLocks/>
          </p:cNvCxnSpPr>
          <p:nvPr/>
        </p:nvCxnSpPr>
        <p:spPr>
          <a:xfrm>
            <a:off x="2556207"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p:cNvCxnSpPr>
          <p:nvPr/>
        </p:nvCxnSpPr>
        <p:spPr>
          <a:xfrm>
            <a:off x="2915593"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cxnSpLocks/>
          </p:cNvCxnSpPr>
          <p:nvPr/>
        </p:nvCxnSpPr>
        <p:spPr>
          <a:xfrm>
            <a:off x="3268393"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a:off x="3615519" y="1769781"/>
            <a:ext cx="0" cy="1800000"/>
          </a:xfrm>
          <a:prstGeom prst="line">
            <a:avLst/>
          </a:prstGeom>
          <a:ln>
            <a:solidFill>
              <a:schemeClr val="accent1">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FBC79245-BDB4-4A22-8C24-B91A953A246D}"/>
              </a:ext>
            </a:extLst>
          </p:cNvPr>
          <p:cNvSpPr txBox="1"/>
          <p:nvPr/>
        </p:nvSpPr>
        <p:spPr>
          <a:xfrm>
            <a:off x="11179774" y="3081139"/>
            <a:ext cx="936000"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18 cm</a:t>
            </a:r>
          </a:p>
        </p:txBody>
      </p:sp>
      <p:sp>
        <p:nvSpPr>
          <p:cNvPr id="40" name="Rectangle 39" descr="Rectangle measuring 18 cm by 20 cm"/>
          <p:cNvSpPr/>
          <p:nvPr/>
        </p:nvSpPr>
        <p:spPr>
          <a:xfrm>
            <a:off x="4809055" y="1769536"/>
            <a:ext cx="3600000" cy="3240000"/>
          </a:xfrm>
          <a:prstGeom prst="rect">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cxnSpLocks/>
          </p:cNvCxnSpPr>
          <p:nvPr/>
        </p:nvCxnSpPr>
        <p:spPr>
          <a:xfrm>
            <a:off x="519007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a:off x="5545684"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cxnSpLocks/>
          </p:cNvCxnSpPr>
          <p:nvPr/>
        </p:nvCxnSpPr>
        <p:spPr>
          <a:xfrm>
            <a:off x="590695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cxnSpLocks/>
          </p:cNvCxnSpPr>
          <p:nvPr/>
        </p:nvCxnSpPr>
        <p:spPr>
          <a:xfrm>
            <a:off x="625975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cxnSpLocks/>
          </p:cNvCxnSpPr>
          <p:nvPr/>
        </p:nvCxnSpPr>
        <p:spPr>
          <a:xfrm>
            <a:off x="661255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cxnSpLocks/>
          </p:cNvCxnSpPr>
          <p:nvPr/>
        </p:nvCxnSpPr>
        <p:spPr>
          <a:xfrm>
            <a:off x="696535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cxnSpLocks/>
          </p:cNvCxnSpPr>
          <p:nvPr/>
        </p:nvCxnSpPr>
        <p:spPr>
          <a:xfrm>
            <a:off x="7322845"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cxnSpLocks/>
          </p:cNvCxnSpPr>
          <p:nvPr/>
        </p:nvCxnSpPr>
        <p:spPr>
          <a:xfrm>
            <a:off x="768223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cxnSpLocks/>
          </p:cNvCxnSpPr>
          <p:nvPr/>
        </p:nvCxnSpPr>
        <p:spPr>
          <a:xfrm>
            <a:off x="8035031"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cxnSpLocks/>
          </p:cNvCxnSpPr>
          <p:nvPr/>
        </p:nvCxnSpPr>
        <p:spPr>
          <a:xfrm>
            <a:off x="5003812"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cxnSpLocks/>
          </p:cNvCxnSpPr>
          <p:nvPr/>
        </p:nvCxnSpPr>
        <p:spPr>
          <a:xfrm>
            <a:off x="5367892"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cxnSpLocks/>
          </p:cNvCxnSpPr>
          <p:nvPr/>
        </p:nvCxnSpPr>
        <p:spPr>
          <a:xfrm>
            <a:off x="5737626"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cxnSpLocks/>
          </p:cNvCxnSpPr>
          <p:nvPr/>
        </p:nvCxnSpPr>
        <p:spPr>
          <a:xfrm>
            <a:off x="6090426"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cxnSpLocks/>
          </p:cNvCxnSpPr>
          <p:nvPr/>
        </p:nvCxnSpPr>
        <p:spPr>
          <a:xfrm>
            <a:off x="6443226"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p:cNvCxnSpPr>
          <p:nvPr/>
        </p:nvCxnSpPr>
        <p:spPr>
          <a:xfrm>
            <a:off x="6796026"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cxnSpLocks/>
          </p:cNvCxnSpPr>
          <p:nvPr/>
        </p:nvCxnSpPr>
        <p:spPr>
          <a:xfrm>
            <a:off x="7145053"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cxnSpLocks/>
          </p:cNvCxnSpPr>
          <p:nvPr/>
        </p:nvCxnSpPr>
        <p:spPr>
          <a:xfrm>
            <a:off x="7504439"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cxnSpLocks/>
          </p:cNvCxnSpPr>
          <p:nvPr/>
        </p:nvCxnSpPr>
        <p:spPr>
          <a:xfrm>
            <a:off x="7857239"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cxnSpLocks/>
          </p:cNvCxnSpPr>
          <p:nvPr/>
        </p:nvCxnSpPr>
        <p:spPr>
          <a:xfrm>
            <a:off x="8204365" y="1769784"/>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4792125" y="2166011"/>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810226" y="2514019"/>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4802927" y="3217901"/>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4794749" y="2846550"/>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792128" y="1979751"/>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4810229" y="2344692"/>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802930" y="3048574"/>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794752" y="2677223"/>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4802930" y="3421100"/>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4792125" y="3791579"/>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4810226" y="4139587"/>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4802927" y="4843469"/>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4794749" y="4472118"/>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4792128" y="3605319"/>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4810229" y="3970260"/>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4802930" y="4674142"/>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4794752" y="4302791"/>
            <a:ext cx="36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C183D7F6-B498-43B3-948B-1728B52AA6E4}">
                <adec:decorative xmlns:adec="http://schemas.microsoft.com/office/drawing/2017/decorative" val="1"/>
              </a:ext>
            </a:extLst>
          </p:cNvPr>
          <p:cNvCxnSpPr/>
          <p:nvPr/>
        </p:nvCxnSpPr>
        <p:spPr>
          <a:xfrm>
            <a:off x="4790284" y="5292896"/>
            <a:ext cx="3599996" cy="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FBC79245-BDB4-4A22-8C24-B91A953A246D}"/>
              </a:ext>
            </a:extLst>
          </p:cNvPr>
          <p:cNvSpPr txBox="1"/>
          <p:nvPr/>
        </p:nvSpPr>
        <p:spPr>
          <a:xfrm>
            <a:off x="6212572" y="5084907"/>
            <a:ext cx="1022786"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cxnSp>
        <p:nvCxnSpPr>
          <p:cNvPr id="125" name="Straight Connector 124">
            <a:extLst>
              <a:ext uri="{C183D7F6-B498-43B3-948B-1728B52AA6E4}">
                <adec:decorative xmlns:adec="http://schemas.microsoft.com/office/drawing/2017/decorative" val="1"/>
              </a:ext>
            </a:extLst>
          </p:cNvPr>
          <p:cNvCxnSpPr/>
          <p:nvPr/>
        </p:nvCxnSpPr>
        <p:spPr>
          <a:xfrm>
            <a:off x="9345263" y="5292899"/>
            <a:ext cx="1799998" cy="0"/>
          </a:xfrm>
          <a:prstGeom prst="line">
            <a:avLst/>
          </a:prstGeom>
          <a:ln w="28575" cmpd="sng">
            <a:solidFill>
              <a:srgbClr val="BE0064"/>
            </a:solidFill>
            <a:headEnd type="arrow"/>
            <a:tailEnd type="arrow" w="lg"/>
          </a:ln>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FBC79245-BDB4-4A22-8C24-B91A953A246D}"/>
              </a:ext>
            </a:extLst>
          </p:cNvPr>
          <p:cNvSpPr txBox="1"/>
          <p:nvPr/>
        </p:nvSpPr>
        <p:spPr>
          <a:xfrm>
            <a:off x="9731580" y="5079236"/>
            <a:ext cx="972000" cy="461665"/>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10 cm</a:t>
            </a:r>
            <a:endParaRPr lang="en-US" sz="2800" dirty="0">
              <a:latin typeface="Arial" panose="020B0604020202020204" pitchFamily="34" charset="0"/>
              <a:cs typeface="Arial" panose="020B0604020202020204" pitchFamily="34" charset="0"/>
            </a:endParaRPr>
          </a:p>
        </p:txBody>
      </p:sp>
      <p:cxnSp>
        <p:nvCxnSpPr>
          <p:cNvPr id="127" name="Straight Connector 126"/>
          <p:cNvCxnSpPr>
            <a:cxnSpLocks/>
          </p:cNvCxnSpPr>
          <p:nvPr/>
        </p:nvCxnSpPr>
        <p:spPr>
          <a:xfrm flipV="1">
            <a:off x="9323926" y="2132148"/>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cxnSpLocks/>
          </p:cNvCxnSpPr>
          <p:nvPr/>
        </p:nvCxnSpPr>
        <p:spPr>
          <a:xfrm flipV="1">
            <a:off x="9323926" y="2480156"/>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cxnSpLocks/>
          </p:cNvCxnSpPr>
          <p:nvPr/>
        </p:nvCxnSpPr>
        <p:spPr>
          <a:xfrm flipV="1">
            <a:off x="9323926" y="3184038"/>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a:cxnSpLocks/>
          </p:cNvCxnSpPr>
          <p:nvPr/>
        </p:nvCxnSpPr>
        <p:spPr>
          <a:xfrm flipV="1">
            <a:off x="9323926" y="2812687"/>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cxnSpLocks/>
          </p:cNvCxnSpPr>
          <p:nvPr/>
        </p:nvCxnSpPr>
        <p:spPr>
          <a:xfrm flipV="1">
            <a:off x="9323926" y="1945888"/>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cxnSpLocks/>
          </p:cNvCxnSpPr>
          <p:nvPr/>
        </p:nvCxnSpPr>
        <p:spPr>
          <a:xfrm flipV="1">
            <a:off x="9323926" y="2310829"/>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cxnSpLocks/>
          </p:cNvCxnSpPr>
          <p:nvPr/>
        </p:nvCxnSpPr>
        <p:spPr>
          <a:xfrm flipV="1">
            <a:off x="9323926" y="3014711"/>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cxnSpLocks/>
          </p:cNvCxnSpPr>
          <p:nvPr/>
        </p:nvCxnSpPr>
        <p:spPr>
          <a:xfrm flipV="1">
            <a:off x="9323926" y="2643360"/>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cxnSpLocks/>
          </p:cNvCxnSpPr>
          <p:nvPr/>
        </p:nvCxnSpPr>
        <p:spPr>
          <a:xfrm flipV="1">
            <a:off x="9323926" y="3387237"/>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cxnSpLocks/>
          </p:cNvCxnSpPr>
          <p:nvPr/>
        </p:nvCxnSpPr>
        <p:spPr>
          <a:xfrm flipV="1">
            <a:off x="9323926" y="3757716"/>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cxnSpLocks/>
          </p:cNvCxnSpPr>
          <p:nvPr/>
        </p:nvCxnSpPr>
        <p:spPr>
          <a:xfrm flipV="1">
            <a:off x="9323926" y="4105724"/>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a:cxnSpLocks/>
          </p:cNvCxnSpPr>
          <p:nvPr/>
        </p:nvCxnSpPr>
        <p:spPr>
          <a:xfrm flipV="1">
            <a:off x="9323926" y="4809606"/>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cxnSpLocks/>
          </p:cNvCxnSpPr>
          <p:nvPr/>
        </p:nvCxnSpPr>
        <p:spPr>
          <a:xfrm flipV="1">
            <a:off x="9323926" y="4438255"/>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a:cxnSpLocks/>
          </p:cNvCxnSpPr>
          <p:nvPr/>
        </p:nvCxnSpPr>
        <p:spPr>
          <a:xfrm flipV="1">
            <a:off x="9323926" y="3571456"/>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cxnSpLocks/>
          </p:cNvCxnSpPr>
          <p:nvPr/>
        </p:nvCxnSpPr>
        <p:spPr>
          <a:xfrm flipV="1">
            <a:off x="9323926" y="3936397"/>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a:cxnSpLocks/>
          </p:cNvCxnSpPr>
          <p:nvPr/>
        </p:nvCxnSpPr>
        <p:spPr>
          <a:xfrm flipV="1">
            <a:off x="9323926" y="4623346"/>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a:cxnSpLocks/>
          </p:cNvCxnSpPr>
          <p:nvPr/>
        </p:nvCxnSpPr>
        <p:spPr>
          <a:xfrm flipV="1">
            <a:off x="9323926" y="4268928"/>
            <a:ext cx="1800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a:cxnSpLocks/>
          </p:cNvCxnSpPr>
          <p:nvPr/>
        </p:nvCxnSpPr>
        <p:spPr>
          <a:xfrm>
            <a:off x="9694252"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a:cxnSpLocks/>
          </p:cNvCxnSpPr>
          <p:nvPr/>
        </p:nvCxnSpPr>
        <p:spPr>
          <a:xfrm>
            <a:off x="10049865"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6" name="Straight Connector 145" descr="Rectangle measuring 18 cm by 10 cm"/>
          <p:cNvCxnSpPr>
            <a:cxnSpLocks/>
          </p:cNvCxnSpPr>
          <p:nvPr/>
        </p:nvCxnSpPr>
        <p:spPr>
          <a:xfrm>
            <a:off x="10411132"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cxnSpLocks/>
          </p:cNvCxnSpPr>
          <p:nvPr/>
        </p:nvCxnSpPr>
        <p:spPr>
          <a:xfrm>
            <a:off x="10763932"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a:cxnSpLocks/>
          </p:cNvCxnSpPr>
          <p:nvPr/>
        </p:nvCxnSpPr>
        <p:spPr>
          <a:xfrm>
            <a:off x="9507993"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cxnSpLocks/>
          </p:cNvCxnSpPr>
          <p:nvPr/>
        </p:nvCxnSpPr>
        <p:spPr>
          <a:xfrm>
            <a:off x="9872073"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a:cxnSpLocks/>
          </p:cNvCxnSpPr>
          <p:nvPr/>
        </p:nvCxnSpPr>
        <p:spPr>
          <a:xfrm>
            <a:off x="10241807"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a:cxnSpLocks/>
          </p:cNvCxnSpPr>
          <p:nvPr/>
        </p:nvCxnSpPr>
        <p:spPr>
          <a:xfrm>
            <a:off x="10594607"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cxnSpLocks/>
          </p:cNvCxnSpPr>
          <p:nvPr/>
        </p:nvCxnSpPr>
        <p:spPr>
          <a:xfrm>
            <a:off x="10947407" y="1735921"/>
            <a:ext cx="0" cy="324000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B0AB6807-1007-2C40-ACD3-85A647021B46}"/>
              </a:ext>
            </a:extLst>
          </p:cNvPr>
          <p:cNvSpPr txBox="1"/>
          <p:nvPr/>
        </p:nvSpPr>
        <p:spPr>
          <a:xfrm>
            <a:off x="5595700" y="1228012"/>
            <a:ext cx="1966993"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Side</a:t>
            </a:r>
          </a:p>
        </p:txBody>
      </p:sp>
      <p:sp>
        <p:nvSpPr>
          <p:cNvPr id="153" name="TextBox 152">
            <a:extLst>
              <a:ext uri="{FF2B5EF4-FFF2-40B4-BE49-F238E27FC236}">
                <a16:creationId xmlns:a16="http://schemas.microsoft.com/office/drawing/2014/main" id="{B0AB6807-1007-2C40-ACD3-85A647021B46}"/>
              </a:ext>
            </a:extLst>
          </p:cNvPr>
          <p:cNvSpPr txBox="1"/>
          <p:nvPr/>
        </p:nvSpPr>
        <p:spPr>
          <a:xfrm>
            <a:off x="9236298" y="1228015"/>
            <a:ext cx="1966993"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Side</a:t>
            </a:r>
          </a:p>
        </p:txBody>
      </p:sp>
      <p:sp>
        <p:nvSpPr>
          <p:cNvPr id="154" name="TextBox 153">
            <a:extLst>
              <a:ext uri="{FF2B5EF4-FFF2-40B4-BE49-F238E27FC236}">
                <a16:creationId xmlns:a16="http://schemas.microsoft.com/office/drawing/2014/main" id="{B0AB6807-1007-2C40-ACD3-85A647021B46}"/>
              </a:ext>
            </a:extLst>
          </p:cNvPr>
          <p:cNvSpPr txBox="1"/>
          <p:nvPr/>
        </p:nvSpPr>
        <p:spPr>
          <a:xfrm>
            <a:off x="1108458" y="1228015"/>
            <a:ext cx="1966993"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Top/Base</a:t>
            </a:r>
          </a:p>
        </p:txBody>
      </p:sp>
      <p:sp>
        <p:nvSpPr>
          <p:cNvPr id="155" name="TextBox 154">
            <a:extLst>
              <a:ext uri="{FF2B5EF4-FFF2-40B4-BE49-F238E27FC236}">
                <a16:creationId xmlns:a16="http://schemas.microsoft.com/office/drawing/2014/main" id="{B0AB6807-1007-2C40-ACD3-85A647021B46}"/>
              </a:ext>
            </a:extLst>
          </p:cNvPr>
          <p:cNvSpPr txBox="1"/>
          <p:nvPr/>
        </p:nvSpPr>
        <p:spPr>
          <a:xfrm>
            <a:off x="871399" y="2294797"/>
            <a:ext cx="2736000" cy="495435"/>
          </a:xfrm>
          <a:prstGeom prst="rect">
            <a:avLst/>
          </a:prstGeom>
          <a:noFill/>
          <a:ln>
            <a:noFill/>
          </a:ln>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Area</a:t>
            </a:r>
            <a:r>
              <a:rPr lang="en-US" sz="2800" dirty="0">
                <a:latin typeface="Arial" panose="020B0604020202020204" pitchFamily="34" charset="0"/>
                <a:cs typeface="Arial" panose="020B0604020202020204" pitchFamily="34" charset="0"/>
              </a:rPr>
              <a:t> = 200 cm</a:t>
            </a:r>
            <a:r>
              <a:rPr lang="en-US" sz="2800" baseline="30000" dirty="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B0AB6807-1007-2C40-ACD3-85A647021B46}"/>
              </a:ext>
            </a:extLst>
          </p:cNvPr>
          <p:cNvSpPr txBox="1"/>
          <p:nvPr/>
        </p:nvSpPr>
        <p:spPr>
          <a:xfrm>
            <a:off x="5206250" y="3073718"/>
            <a:ext cx="2736000" cy="495435"/>
          </a:xfrm>
          <a:prstGeom prst="rect">
            <a:avLst/>
          </a:prstGeom>
          <a:noFill/>
          <a:ln>
            <a:noFill/>
          </a:ln>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Area</a:t>
            </a:r>
            <a:r>
              <a:rPr lang="en-US" sz="2800" dirty="0">
                <a:latin typeface="Arial" panose="020B0604020202020204" pitchFamily="34" charset="0"/>
                <a:cs typeface="Arial" panose="020B0604020202020204" pitchFamily="34" charset="0"/>
              </a:rPr>
              <a:t> = 360 cm</a:t>
            </a:r>
            <a:r>
              <a:rPr lang="en-US" sz="2800" baseline="30000" dirty="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B0AB6807-1007-2C40-ACD3-85A647021B46}"/>
              </a:ext>
            </a:extLst>
          </p:cNvPr>
          <p:cNvSpPr txBox="1"/>
          <p:nvPr/>
        </p:nvSpPr>
        <p:spPr>
          <a:xfrm>
            <a:off x="8928388" y="2715288"/>
            <a:ext cx="2736000" cy="969924"/>
          </a:xfrm>
          <a:prstGeom prst="rect">
            <a:avLst/>
          </a:prstGeom>
          <a:noFill/>
        </p:spPr>
        <p:txBody>
          <a:bodyPr wrap="square" rtlCol="0">
            <a:spAutoFit/>
          </a:bodyPr>
          <a:lstStyle/>
          <a:p>
            <a:pPr algn="ctr">
              <a:lnSpc>
                <a:spcPts val="3100"/>
              </a:lnSpc>
              <a:spcAft>
                <a:spcPts val="600"/>
              </a:spcAft>
            </a:pPr>
            <a:r>
              <a:rPr lang="en-US" sz="2800" b="1" dirty="0">
                <a:latin typeface="Arial" panose="020B0604020202020204" pitchFamily="34" charset="0"/>
                <a:cs typeface="Arial" panose="020B0604020202020204" pitchFamily="34" charset="0"/>
              </a:rPr>
              <a:t>Area</a:t>
            </a:r>
            <a:r>
              <a:rPr lang="en-US" sz="2800" dirty="0">
                <a:latin typeface="Arial" panose="020B0604020202020204" pitchFamily="34" charset="0"/>
                <a:cs typeface="Arial" panose="020B0604020202020204" pitchFamily="34" charset="0"/>
              </a:rPr>
              <a:t> =</a:t>
            </a:r>
          </a:p>
          <a:p>
            <a:pPr algn="ctr">
              <a:lnSpc>
                <a:spcPts val="3100"/>
              </a:lnSpc>
              <a:spcAft>
                <a:spcPts val="600"/>
              </a:spcAft>
            </a:pPr>
            <a:r>
              <a:rPr lang="en-US" sz="2800" dirty="0">
                <a:latin typeface="Arial" panose="020B0604020202020204" pitchFamily="34" charset="0"/>
                <a:cs typeface="Arial" panose="020B0604020202020204" pitchFamily="34" charset="0"/>
              </a:rPr>
              <a:t>180 cm</a:t>
            </a:r>
            <a:r>
              <a:rPr lang="en-US" sz="2800" baseline="30000" dirty="0">
                <a:latin typeface="Arial" panose="020B0604020202020204" pitchFamily="34" charset="0"/>
                <a:cs typeface="Arial" panose="020B0604020202020204" pitchFamily="34" charset="0"/>
              </a:rPr>
              <a:t>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2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9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0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0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07"/>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1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1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7"/>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3"/>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1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1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1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1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4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49"/>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45"/>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50"/>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6"/>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1"/>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4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52"/>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48"/>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3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2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3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30"/>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3"/>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2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35"/>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40"/>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3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4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3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43"/>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3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4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2" grpId="0" animBg="1"/>
      <p:bldP spid="124" grpId="0" animBg="1"/>
      <p:bldP spid="126" grpId="0" animBg="1"/>
      <p:bldP spid="121" grpId="0"/>
      <p:bldP spid="153" grpId="0"/>
      <p:bldP spid="154" grpId="0"/>
      <p:bldP spid="155" grpId="0"/>
      <p:bldP spid="156" grpId="0"/>
      <p:bldP spid="1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5</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Soft play blocks</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92B977E0-1E79-4D70-AE9B-F5ACB10F60B4}"/>
              </a:ext>
            </a:extLst>
          </p:cNvPr>
          <p:cNvSpPr txBox="1"/>
          <p:nvPr/>
        </p:nvSpPr>
        <p:spPr>
          <a:xfrm>
            <a:off x="7471832" y="2192820"/>
            <a:ext cx="4011347" cy="2826306"/>
          </a:xfrm>
          <a:prstGeom prst="roundRect">
            <a:avLst/>
          </a:prstGeom>
          <a:solidFill>
            <a:srgbClr val="E6C8D9"/>
          </a:solidFill>
          <a:ln>
            <a:noFill/>
          </a:ln>
        </p:spPr>
        <p:txBody>
          <a:bodyPr wrap="square" rtlCol="0">
            <a:spAutoFit/>
          </a:bodyPr>
          <a:lstStyle>
            <a:defPPr>
              <a:defRPr lang="en-US"/>
            </a:defPPr>
            <a:lvl1pPr>
              <a:defRPr sz="2800" b="0" i="1">
                <a:latin typeface="Cambria Math"/>
              </a:defRPr>
            </a:lvl1pPr>
          </a:lstStyle>
          <a:p>
            <a:pPr algn="ctr"/>
            <a:r>
              <a:rPr lang="en-GB" sz="3200" b="1" i="0" dirty="0">
                <a:latin typeface="Arial" panose="020B0604020202020204" pitchFamily="34" charset="0"/>
                <a:cs typeface="Arial" panose="020B0604020202020204" pitchFamily="34" charset="0"/>
              </a:rPr>
              <a:t>Block dimensions:</a:t>
            </a:r>
            <a:br>
              <a:rPr lang="en-GB" sz="3200" b="1" i="0" dirty="0">
                <a:latin typeface="Arial" panose="020B0604020202020204" pitchFamily="34" charset="0"/>
                <a:cs typeface="Arial" panose="020B0604020202020204" pitchFamily="34" charset="0"/>
              </a:rPr>
            </a:br>
            <a:r>
              <a:rPr lang="en-GB" sz="3200" i="0" dirty="0">
                <a:latin typeface="Arial" panose="020B0604020202020204" pitchFamily="34" charset="0"/>
                <a:cs typeface="Arial" panose="020B0604020202020204" pitchFamily="34" charset="0"/>
              </a:rPr>
              <a:t> </a:t>
            </a:r>
          </a:p>
          <a:p>
            <a:pPr algn="ctr"/>
            <a:r>
              <a:rPr lang="en-GB" sz="3200" i="0" dirty="0">
                <a:latin typeface="Arial" panose="020B0604020202020204" pitchFamily="34" charset="0"/>
                <a:cs typeface="Arial" panose="020B0604020202020204" pitchFamily="34" charset="0"/>
              </a:rPr>
              <a:t>Minimum =</a:t>
            </a:r>
            <a:r>
              <a:rPr lang="en-GB" sz="3200" b="1" i="0" dirty="0">
                <a:latin typeface="Arial" panose="020B0604020202020204" pitchFamily="34" charset="0"/>
                <a:cs typeface="Arial" panose="020B0604020202020204" pitchFamily="34" charset="0"/>
              </a:rPr>
              <a:t> 10 cm</a:t>
            </a:r>
            <a:r>
              <a:rPr lang="en-GB" sz="3200" i="0" dirty="0">
                <a:latin typeface="Arial" panose="020B0604020202020204" pitchFamily="34" charset="0"/>
                <a:cs typeface="Arial" panose="020B0604020202020204" pitchFamily="34" charset="0"/>
              </a:rPr>
              <a:t>.</a:t>
            </a:r>
            <a:endParaRPr lang="en-GB" sz="3200" b="1" i="0" dirty="0">
              <a:latin typeface="Arial" panose="020B0604020202020204" pitchFamily="34" charset="0"/>
              <a:cs typeface="Arial" panose="020B0604020202020204" pitchFamily="34" charset="0"/>
            </a:endParaRPr>
          </a:p>
          <a:p>
            <a:pPr algn="ctr"/>
            <a:r>
              <a:rPr lang="en-GB" sz="3200" i="0" dirty="0">
                <a:latin typeface="Arial" panose="020B0604020202020204" pitchFamily="34" charset="0"/>
                <a:cs typeface="Arial" panose="020B0604020202020204" pitchFamily="34" charset="0"/>
              </a:rPr>
              <a:t>Maximum</a:t>
            </a:r>
            <a:r>
              <a:rPr lang="en-GB" sz="3200" b="1" i="0" dirty="0">
                <a:latin typeface="Arial" panose="020B0604020202020204" pitchFamily="34" charset="0"/>
                <a:cs typeface="Arial" panose="020B0604020202020204" pitchFamily="34" charset="0"/>
              </a:rPr>
              <a:t> </a:t>
            </a:r>
            <a:r>
              <a:rPr lang="en-GB" sz="3200" i="0" dirty="0">
                <a:latin typeface="Arial" panose="020B0604020202020204" pitchFamily="34" charset="0"/>
                <a:cs typeface="Arial" panose="020B0604020202020204" pitchFamily="34" charset="0"/>
              </a:rPr>
              <a:t>=</a:t>
            </a:r>
            <a:r>
              <a:rPr lang="en-GB" sz="3200" b="1" i="0" dirty="0">
                <a:latin typeface="Arial" panose="020B0604020202020204" pitchFamily="34" charset="0"/>
                <a:cs typeface="Arial" panose="020B0604020202020204" pitchFamily="34" charset="0"/>
              </a:rPr>
              <a:t> 60 cm</a:t>
            </a:r>
            <a:r>
              <a:rPr lang="en-GB" sz="3200" i="0" dirty="0">
                <a:latin typeface="Arial" panose="020B0604020202020204" pitchFamily="34" charset="0"/>
                <a:cs typeface="Arial" panose="020B0604020202020204" pitchFamily="34" charset="0"/>
              </a:rPr>
              <a:t>.</a:t>
            </a:r>
          </a:p>
        </p:txBody>
      </p:sp>
      <p:grpSp>
        <p:nvGrpSpPr>
          <p:cNvPr id="32" name="Group 31" descr="Pile of seven coloured blocks of various sizes and colours.">
            <a:extLst>
              <a:ext uri="{FF2B5EF4-FFF2-40B4-BE49-F238E27FC236}">
                <a16:creationId xmlns:a16="http://schemas.microsoft.com/office/drawing/2014/main" id="{492BE128-FDCE-460B-B4BC-12E7B58BAE24}"/>
              </a:ext>
            </a:extLst>
          </p:cNvPr>
          <p:cNvGrpSpPr/>
          <p:nvPr/>
        </p:nvGrpSpPr>
        <p:grpSpPr>
          <a:xfrm>
            <a:off x="-704853" y="1697114"/>
            <a:ext cx="9620249" cy="4297223"/>
            <a:chOff x="-704853" y="1697114"/>
            <a:chExt cx="9620249" cy="4297223"/>
          </a:xfrm>
        </p:grpSpPr>
        <p:sp>
          <p:nvSpPr>
            <p:cNvPr id="31" name="Parallelogram 30">
              <a:extLst>
                <a:ext uri="{FF2B5EF4-FFF2-40B4-BE49-F238E27FC236}">
                  <a16:creationId xmlns:a16="http://schemas.microsoft.com/office/drawing/2014/main" id="{7A23DFF1-1C13-4CA1-9FE4-F1BA5B0FE05A}"/>
                </a:ext>
              </a:extLst>
            </p:cNvPr>
            <p:cNvSpPr/>
            <p:nvPr/>
          </p:nvSpPr>
          <p:spPr>
            <a:xfrm rot="10800000" flipV="1">
              <a:off x="-704853" y="3798757"/>
              <a:ext cx="9620249" cy="2195580"/>
            </a:xfrm>
            <a:prstGeom prst="parallelogram">
              <a:avLst>
                <a:gd name="adj" fmla="val 101095"/>
              </a:avLst>
            </a:prstGeom>
            <a:solidFill>
              <a:schemeClr val="bg1">
                <a:lumMod val="85000"/>
              </a:schemeClr>
            </a:solidFill>
            <a:ln w="19050">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be 28">
              <a:extLst>
                <a:ext uri="{FF2B5EF4-FFF2-40B4-BE49-F238E27FC236}">
                  <a16:creationId xmlns:a16="http://schemas.microsoft.com/office/drawing/2014/main" id="{98B434FA-1DA1-43DB-B618-F0D37D7C0365}"/>
                </a:ext>
              </a:extLst>
            </p:cNvPr>
            <p:cNvSpPr>
              <a:spLocks noChangeAspect="1"/>
            </p:cNvSpPr>
            <p:nvPr/>
          </p:nvSpPr>
          <p:spPr>
            <a:xfrm rot="16200000">
              <a:off x="2411541" y="2577666"/>
              <a:ext cx="1999656" cy="1163814"/>
            </a:xfrm>
            <a:prstGeom prst="cube">
              <a:avLst/>
            </a:prstGeom>
            <a:solidFill>
              <a:srgbClr val="9900FF"/>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A04C0F8D-5313-434E-A749-08FC020B4CBE}"/>
                </a:ext>
              </a:extLst>
            </p:cNvPr>
            <p:cNvSpPr>
              <a:spLocks/>
            </p:cNvSpPr>
            <p:nvPr/>
          </p:nvSpPr>
          <p:spPr>
            <a:xfrm rot="16200000">
              <a:off x="4136238" y="2467672"/>
              <a:ext cx="2571740" cy="2756108"/>
            </a:xfrm>
            <a:prstGeom prst="cube">
              <a:avLst>
                <a:gd name="adj" fmla="val 34472"/>
              </a:avLst>
            </a:prstGeom>
            <a:solidFill>
              <a:srgbClr val="86A4DA"/>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a:extLst>
                <a:ext uri="{FF2B5EF4-FFF2-40B4-BE49-F238E27FC236}">
                  <a16:creationId xmlns:a16="http://schemas.microsoft.com/office/drawing/2014/main" id="{744D1C21-AADA-42C6-A10F-910BC5EC2934}"/>
                </a:ext>
              </a:extLst>
            </p:cNvPr>
            <p:cNvSpPr>
              <a:spLocks noChangeAspect="1"/>
            </p:cNvSpPr>
            <p:nvPr/>
          </p:nvSpPr>
          <p:spPr>
            <a:xfrm rot="16200000">
              <a:off x="3658120" y="4307417"/>
              <a:ext cx="1170789" cy="1163814"/>
            </a:xfrm>
            <a:prstGeom prst="cube">
              <a:avLst/>
            </a:prstGeom>
            <a:solidFill>
              <a:schemeClr val="accent2"/>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ube 26">
              <a:extLst>
                <a:ext uri="{FF2B5EF4-FFF2-40B4-BE49-F238E27FC236}">
                  <a16:creationId xmlns:a16="http://schemas.microsoft.com/office/drawing/2014/main" id="{22FFBDE7-A19B-46A7-8834-174B3DC340AE}"/>
                </a:ext>
              </a:extLst>
            </p:cNvPr>
            <p:cNvSpPr>
              <a:spLocks/>
            </p:cNvSpPr>
            <p:nvPr/>
          </p:nvSpPr>
          <p:spPr>
            <a:xfrm>
              <a:off x="4777698" y="1697114"/>
              <a:ext cx="1163813" cy="1770458"/>
            </a:xfrm>
            <a:prstGeom prst="cube">
              <a:avLst>
                <a:gd name="adj" fmla="val 30295"/>
              </a:avLst>
            </a:prstGeom>
            <a:solidFill>
              <a:srgbClr val="CC0000"/>
            </a:solidFill>
            <a:ln w="19050">
              <a:solidFill>
                <a:schemeClr val="tx1"/>
              </a:solidFill>
            </a:ln>
            <a:effectLst/>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CFE3B8-6341-4660-9ABF-AAD231CC6B23}"/>
                </a:ext>
              </a:extLst>
            </p:cNvPr>
            <p:cNvSpPr>
              <a:spLocks noChangeAspect="1"/>
            </p:cNvSpPr>
            <p:nvPr/>
          </p:nvSpPr>
          <p:spPr>
            <a:xfrm rot="16200000">
              <a:off x="1469404" y="2985007"/>
              <a:ext cx="1515737" cy="2714242"/>
            </a:xfrm>
            <a:prstGeom prst="cube">
              <a:avLst>
                <a:gd name="adj" fmla="val 56625"/>
              </a:avLst>
            </a:prstGeom>
            <a:solidFill>
              <a:schemeClr val="accent4"/>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a:extLst>
                <a:ext uri="{FF2B5EF4-FFF2-40B4-BE49-F238E27FC236}">
                  <a16:creationId xmlns:a16="http://schemas.microsoft.com/office/drawing/2014/main" id="{62B5BFC3-9B1B-4072-819C-D07F42ADE8F0}"/>
                </a:ext>
              </a:extLst>
            </p:cNvPr>
            <p:cNvSpPr>
              <a:spLocks/>
            </p:cNvSpPr>
            <p:nvPr/>
          </p:nvSpPr>
          <p:spPr>
            <a:xfrm>
              <a:off x="1531825" y="2631746"/>
              <a:ext cx="1163813" cy="1770458"/>
            </a:xfrm>
            <a:prstGeom prst="cube">
              <a:avLst>
                <a:gd name="adj" fmla="val 30295"/>
              </a:avLst>
            </a:prstGeom>
            <a:solidFill>
              <a:srgbClr val="0070C0"/>
            </a:solidFill>
            <a:ln w="19050">
              <a:solidFill>
                <a:schemeClr val="tx1"/>
              </a:solidFill>
            </a:ln>
            <a:effectLst/>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a:extLst>
                <a:ext uri="{FF2B5EF4-FFF2-40B4-BE49-F238E27FC236}">
                  <a16:creationId xmlns:a16="http://schemas.microsoft.com/office/drawing/2014/main" id="{71914146-7163-4619-ACA6-8910884F5750}"/>
                </a:ext>
              </a:extLst>
            </p:cNvPr>
            <p:cNvSpPr>
              <a:spLocks noChangeAspect="1"/>
            </p:cNvSpPr>
            <p:nvPr/>
          </p:nvSpPr>
          <p:spPr>
            <a:xfrm flipH="1">
              <a:off x="1531825" y="2082285"/>
              <a:ext cx="1163814" cy="1170789"/>
            </a:xfrm>
            <a:prstGeom prst="cube">
              <a:avLst>
                <a:gd name="adj" fmla="val 27647"/>
              </a:avLst>
            </a:prstGeom>
            <a:solidFill>
              <a:schemeClr val="accent6"/>
            </a:solidFill>
            <a:ln w="19050">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08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6</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rgbClr val="BE0064"/>
                </a:solidFill>
                <a:latin typeface="Arial" panose="020B0604020202020204" pitchFamily="34" charset="0"/>
                <a:cs typeface="Arial" panose="020B0604020202020204" pitchFamily="34" charset="0"/>
              </a:rPr>
              <a:t>Non-</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slip fabric</a:t>
            </a:r>
          </a:p>
        </p:txBody>
      </p:sp>
      <p:grpSp>
        <p:nvGrpSpPr>
          <p:cNvPr id="5" name="Group 4" descr="The non-slip fabric that will go on the base of the block">
            <a:extLst>
              <a:ext uri="{FF2B5EF4-FFF2-40B4-BE49-F238E27FC236}">
                <a16:creationId xmlns:a16="http://schemas.microsoft.com/office/drawing/2014/main" id="{3A975695-E6B5-42C3-AA05-A3F51E602D62}"/>
              </a:ext>
            </a:extLst>
          </p:cNvPr>
          <p:cNvGrpSpPr/>
          <p:nvPr/>
        </p:nvGrpSpPr>
        <p:grpSpPr>
          <a:xfrm>
            <a:off x="537124" y="1294112"/>
            <a:ext cx="4680001" cy="4680000"/>
            <a:chOff x="770563" y="1342005"/>
            <a:chExt cx="4680001" cy="4680000"/>
          </a:xfrm>
        </p:grpSpPr>
        <p:sp>
          <p:nvSpPr>
            <p:cNvPr id="36" name="Rectangle 35"/>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5-Point Star 1"/>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1B14CC2C-8B8B-4EE8-8DFE-C73433DC03D9}"/>
              </a:ext>
            </a:extLst>
          </p:cNvPr>
          <p:cNvSpPr txBox="1"/>
          <p:nvPr/>
        </p:nvSpPr>
        <p:spPr>
          <a:xfrm>
            <a:off x="6357929" y="1229540"/>
            <a:ext cx="4895996" cy="1191816"/>
          </a:xfrm>
          <a:prstGeom prst="roundRect">
            <a:avLst/>
          </a:prstGeom>
          <a:noFill/>
          <a:ln>
            <a:noFill/>
          </a:ln>
        </p:spPr>
        <p:txBody>
          <a:bodyPr wrap="square" rtlCol="0">
            <a:spAutoFit/>
          </a:bodyPr>
          <a:lstStyle>
            <a:defPPr>
              <a:defRPr lang="en-US"/>
            </a:defPPr>
            <a:lvl1pPr>
              <a:defRPr sz="2800" b="0" i="1">
                <a:latin typeface="Cambria Math"/>
              </a:defRPr>
            </a:lvl1pPr>
          </a:lstStyle>
          <a:p>
            <a:pPr algn="ctr"/>
            <a:r>
              <a:rPr lang="en-GB" sz="3200" i="0" dirty="0">
                <a:latin typeface="Arial" panose="020B0604020202020204" pitchFamily="34" charset="0"/>
                <a:cs typeface="Arial" panose="020B0604020202020204" pitchFamily="34" charset="0"/>
              </a:rPr>
              <a:t>Non-slip fabric goes on the </a:t>
            </a:r>
            <a:r>
              <a:rPr lang="en-GB" sz="3200" b="1" i="0" dirty="0">
                <a:latin typeface="Arial" panose="020B0604020202020204" pitchFamily="34" charset="0"/>
                <a:cs typeface="Arial" panose="020B0604020202020204" pitchFamily="34" charset="0"/>
              </a:rPr>
              <a:t>base of each block</a:t>
            </a:r>
            <a:r>
              <a:rPr lang="en-GB" sz="3200" i="0" dirty="0">
                <a:latin typeface="Arial" panose="020B0604020202020204" pitchFamily="34" charset="0"/>
                <a:cs typeface="Arial" panose="020B0604020202020204" pitchFamily="34" charset="0"/>
              </a:rPr>
              <a:t>.</a:t>
            </a:r>
          </a:p>
        </p:txBody>
      </p:sp>
      <p:grpSp>
        <p:nvGrpSpPr>
          <p:cNvPr id="8" name="Group 7" descr="View of the cube base with side, side and base marked">
            <a:extLst>
              <a:ext uri="{FF2B5EF4-FFF2-40B4-BE49-F238E27FC236}">
                <a16:creationId xmlns:a16="http://schemas.microsoft.com/office/drawing/2014/main" id="{A2206C5E-1C08-4B41-AE03-E083952BFB3C}"/>
              </a:ext>
            </a:extLst>
          </p:cNvPr>
          <p:cNvGrpSpPr/>
          <p:nvPr/>
        </p:nvGrpSpPr>
        <p:grpSpPr>
          <a:xfrm>
            <a:off x="7136458" y="2508241"/>
            <a:ext cx="3327105" cy="2273079"/>
            <a:chOff x="3822386" y="2918268"/>
            <a:chExt cx="3327105" cy="2273079"/>
          </a:xfrm>
        </p:grpSpPr>
        <p:grpSp>
          <p:nvGrpSpPr>
            <p:cNvPr id="7" name="Group 6">
              <a:extLst>
                <a:ext uri="{FF2B5EF4-FFF2-40B4-BE49-F238E27FC236}">
                  <a16:creationId xmlns:a16="http://schemas.microsoft.com/office/drawing/2014/main" id="{84962D79-BD78-460A-A438-F68A034D4D4F}"/>
                </a:ext>
              </a:extLst>
            </p:cNvPr>
            <p:cNvGrpSpPr/>
            <p:nvPr/>
          </p:nvGrpSpPr>
          <p:grpSpPr>
            <a:xfrm>
              <a:off x="4449491" y="2918268"/>
              <a:ext cx="2700000" cy="2273079"/>
              <a:chOff x="5642502" y="425285"/>
              <a:chExt cx="2700000" cy="2273079"/>
            </a:xfrm>
          </p:grpSpPr>
          <p:sp>
            <p:nvSpPr>
              <p:cNvPr id="16" name="Cube 15">
                <a:extLst>
                  <a:ext uri="{FF2B5EF4-FFF2-40B4-BE49-F238E27FC236}">
                    <a16:creationId xmlns:a16="http://schemas.microsoft.com/office/drawing/2014/main" id="{BE0AAA9C-E582-4141-9579-A628B74E09F9}"/>
                  </a:ext>
                </a:extLst>
              </p:cNvPr>
              <p:cNvSpPr/>
              <p:nvPr/>
            </p:nvSpPr>
            <p:spPr>
              <a:xfrm rot="16200000" flipH="1">
                <a:off x="5855962" y="211825"/>
                <a:ext cx="2273079" cy="2700000"/>
              </a:xfrm>
              <a:prstGeom prst="cube">
                <a:avLst>
                  <a:gd name="adj" fmla="val 31759"/>
                </a:avLst>
              </a:prstGeom>
              <a:solidFill>
                <a:schemeClr val="accent1">
                  <a:lumMod val="20000"/>
                  <a:lumOff val="80000"/>
                </a:schemeClr>
              </a:solidFill>
              <a:ln w="28575">
                <a:solidFill>
                  <a:schemeClr val="tx1"/>
                </a:solid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25F4EFDB-E15F-4C65-89D7-4F2BA3E854A4}"/>
                  </a:ext>
                </a:extLst>
              </p:cNvPr>
              <p:cNvSpPr/>
              <p:nvPr/>
            </p:nvSpPr>
            <p:spPr>
              <a:xfrm>
                <a:off x="5675344" y="1990739"/>
                <a:ext cx="2634313" cy="698025"/>
              </a:xfrm>
              <a:prstGeom prst="parallelogram">
                <a:avLst>
                  <a:gd name="adj" fmla="val 100664"/>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BB857D3-1440-490E-AEF6-015B109DA8F8}"/>
                  </a:ext>
                </a:extLst>
              </p:cNvPr>
              <p:cNvGrpSpPr/>
              <p:nvPr/>
            </p:nvGrpSpPr>
            <p:grpSpPr>
              <a:xfrm>
                <a:off x="6529661" y="2228813"/>
                <a:ext cx="853057" cy="313842"/>
                <a:chOff x="2039251" y="2610693"/>
                <a:chExt cx="2142625" cy="2142625"/>
              </a:xfrm>
            </p:grpSpPr>
            <p:sp>
              <p:nvSpPr>
                <p:cNvPr id="23" name="Oval 22">
                  <a:extLst>
                    <a:ext uri="{FF2B5EF4-FFF2-40B4-BE49-F238E27FC236}">
                      <a16:creationId xmlns:a16="http://schemas.microsoft.com/office/drawing/2014/main" id="{9596FCFA-5208-4794-ACD9-C248A4CC92B6}"/>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1">
                  <a:extLst>
                    <a:ext uri="{FF2B5EF4-FFF2-40B4-BE49-F238E27FC236}">
                      <a16:creationId xmlns:a16="http://schemas.microsoft.com/office/drawing/2014/main" id="{F8EAC5F4-5BF0-4289-9FAA-CED880869E6C}"/>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8" name="TextBox 37">
              <a:extLst>
                <a:ext uri="{FF2B5EF4-FFF2-40B4-BE49-F238E27FC236}">
                  <a16:creationId xmlns:a16="http://schemas.microsoft.com/office/drawing/2014/main" id="{79140D65-0A7F-4A86-88A3-017DF82010FD}"/>
                </a:ext>
              </a:extLst>
            </p:cNvPr>
            <p:cNvSpPr txBox="1"/>
            <p:nvPr/>
          </p:nvSpPr>
          <p:spPr>
            <a:xfrm>
              <a:off x="5162275" y="3465335"/>
              <a:ext cx="196699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Side</a:t>
              </a:r>
            </a:p>
          </p:txBody>
        </p:sp>
        <p:sp>
          <p:nvSpPr>
            <p:cNvPr id="39" name="TextBox 38">
              <a:extLst>
                <a:ext uri="{FF2B5EF4-FFF2-40B4-BE49-F238E27FC236}">
                  <a16:creationId xmlns:a16="http://schemas.microsoft.com/office/drawing/2014/main" id="{A8063597-D846-40AA-B135-F39EAA283362}"/>
                </a:ext>
              </a:extLst>
            </p:cNvPr>
            <p:cNvSpPr txBox="1"/>
            <p:nvPr/>
          </p:nvSpPr>
          <p:spPr>
            <a:xfrm>
              <a:off x="3822386" y="3764513"/>
              <a:ext cx="196699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Side</a:t>
              </a:r>
            </a:p>
          </p:txBody>
        </p:sp>
      </p:grpSp>
      <p:grpSp>
        <p:nvGrpSpPr>
          <p:cNvPr id="9" name="Group 8" descr="The cube with top, side and side labelled">
            <a:extLst>
              <a:ext uri="{FF2B5EF4-FFF2-40B4-BE49-F238E27FC236}">
                <a16:creationId xmlns:a16="http://schemas.microsoft.com/office/drawing/2014/main" id="{08548F55-2422-48D6-9477-DDA69D5D1644}"/>
              </a:ext>
            </a:extLst>
          </p:cNvPr>
          <p:cNvGrpSpPr/>
          <p:nvPr/>
        </p:nvGrpSpPr>
        <p:grpSpPr>
          <a:xfrm>
            <a:off x="7111031" y="3432687"/>
            <a:ext cx="3344572" cy="2160000"/>
            <a:chOff x="6976224" y="3038533"/>
            <a:chExt cx="3344572" cy="2160000"/>
          </a:xfrm>
        </p:grpSpPr>
        <p:sp>
          <p:nvSpPr>
            <p:cNvPr id="37" name="Cube 36"/>
            <p:cNvSpPr/>
            <p:nvPr/>
          </p:nvSpPr>
          <p:spPr>
            <a:xfrm rot="16200000">
              <a:off x="7890796" y="2768533"/>
              <a:ext cx="2160000" cy="2700000"/>
            </a:xfrm>
            <a:prstGeom prst="cube">
              <a:avLst>
                <a:gd name="adj" fmla="val 31759"/>
              </a:avLst>
            </a:prstGeom>
            <a:solidFill>
              <a:schemeClr val="accent1">
                <a:lumMod val="20000"/>
                <a:lumOff val="80000"/>
              </a:schemeClr>
            </a:solidFill>
            <a:ln w="28575">
              <a:solidFill>
                <a:schemeClr val="tx1"/>
              </a:solid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0AB6807-1007-2C40-ACD3-85A647021B46}"/>
                </a:ext>
              </a:extLst>
            </p:cNvPr>
            <p:cNvSpPr txBox="1"/>
            <p:nvPr/>
          </p:nvSpPr>
          <p:spPr>
            <a:xfrm>
              <a:off x="7882498" y="3122851"/>
              <a:ext cx="196699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Top</a:t>
              </a:r>
            </a:p>
          </p:txBody>
        </p:sp>
        <p:sp>
          <p:nvSpPr>
            <p:cNvPr id="25" name="TextBox 24">
              <a:extLst>
                <a:ext uri="{FF2B5EF4-FFF2-40B4-BE49-F238E27FC236}">
                  <a16:creationId xmlns:a16="http://schemas.microsoft.com/office/drawing/2014/main" id="{B0AB6807-1007-2C40-ACD3-85A647021B46}"/>
                </a:ext>
              </a:extLst>
            </p:cNvPr>
            <p:cNvSpPr txBox="1"/>
            <p:nvPr/>
          </p:nvSpPr>
          <p:spPr>
            <a:xfrm>
              <a:off x="8279565" y="4243234"/>
              <a:ext cx="196699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Side</a:t>
              </a:r>
            </a:p>
          </p:txBody>
        </p:sp>
        <p:sp>
          <p:nvSpPr>
            <p:cNvPr id="35" name="TextBox 34">
              <a:extLst>
                <a:ext uri="{FF2B5EF4-FFF2-40B4-BE49-F238E27FC236}">
                  <a16:creationId xmlns:a16="http://schemas.microsoft.com/office/drawing/2014/main" id="{4783A7ED-B766-4B68-9FE1-E468F16B8D89}"/>
                </a:ext>
              </a:extLst>
            </p:cNvPr>
            <p:cNvSpPr txBox="1"/>
            <p:nvPr/>
          </p:nvSpPr>
          <p:spPr>
            <a:xfrm>
              <a:off x="6976224" y="3888276"/>
              <a:ext cx="1966993" cy="460511"/>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Side</a:t>
              </a:r>
            </a:p>
          </p:txBody>
        </p:sp>
      </p:grpSp>
      <p:sp>
        <p:nvSpPr>
          <p:cNvPr id="26" name="TextBox 25">
            <a:extLst>
              <a:ext uri="{FF2B5EF4-FFF2-40B4-BE49-F238E27FC236}">
                <a16:creationId xmlns:a16="http://schemas.microsoft.com/office/drawing/2014/main" id="{B0AB6807-1007-2C40-ACD3-85A647021B46}"/>
              </a:ext>
            </a:extLst>
          </p:cNvPr>
          <p:cNvSpPr txBox="1"/>
          <p:nvPr/>
        </p:nvSpPr>
        <p:spPr>
          <a:xfrm>
            <a:off x="5394527" y="5361451"/>
            <a:ext cx="2700000" cy="887422"/>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Non-slip fabric on base</a:t>
            </a:r>
          </a:p>
        </p:txBody>
      </p:sp>
      <p:cxnSp>
        <p:nvCxnSpPr>
          <p:cNvPr id="15" name="Straight Arrow Connector 14" descr="Arrow pointing from label 'Non-split fabric on base' to the non-slip fabric base on the diagram">
            <a:extLst>
              <a:ext uri="{FF2B5EF4-FFF2-40B4-BE49-F238E27FC236}">
                <a16:creationId xmlns:a16="http://schemas.microsoft.com/office/drawing/2014/main" id="{C9632B2E-C652-4BEE-8509-38C3885217A4}"/>
              </a:ext>
            </a:extLst>
          </p:cNvPr>
          <p:cNvCxnSpPr>
            <a:cxnSpLocks/>
          </p:cNvCxnSpPr>
          <p:nvPr/>
        </p:nvCxnSpPr>
        <p:spPr>
          <a:xfrm flipV="1">
            <a:off x="7788445" y="5097900"/>
            <a:ext cx="1289579" cy="797318"/>
          </a:xfrm>
          <a:prstGeom prst="straightConnector1">
            <a:avLst/>
          </a:prstGeom>
          <a:ln w="28575">
            <a:solidFill>
              <a:srgbClr val="B2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7</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Smallest block</a:t>
            </a:r>
          </a:p>
        </p:txBody>
      </p:sp>
      <p:sp>
        <p:nvSpPr>
          <p:cNvPr id="16" name="TextBox 15">
            <a:extLst>
              <a:ext uri="{FF2B5EF4-FFF2-40B4-BE49-F238E27FC236}">
                <a16:creationId xmlns:a16="http://schemas.microsoft.com/office/drawing/2014/main" id="{A9224D24-1E51-4B2F-B719-2137919AD939}"/>
              </a:ext>
            </a:extLst>
          </p:cNvPr>
          <p:cNvSpPr txBox="1"/>
          <p:nvPr/>
        </p:nvSpPr>
        <p:spPr>
          <a:xfrm>
            <a:off x="6273287" y="1335844"/>
            <a:ext cx="5184000" cy="646986"/>
          </a:xfrm>
          <a:prstGeom prst="roundRect">
            <a:avLst/>
          </a:prstGeom>
          <a:solidFill>
            <a:srgbClr val="E6C8D9"/>
          </a:solidFill>
        </p:spPr>
        <p:txBody>
          <a:bodyPr wrap="square" rtlCol="0">
            <a:spAutoFit/>
          </a:bodyPr>
          <a:lstStyle/>
          <a:p>
            <a:pPr algn="ctr"/>
            <a:r>
              <a:rPr lang="en-GB" sz="3200" b="1" dirty="0">
                <a:latin typeface="Arial" panose="020B0604020202020204" pitchFamily="34" charset="0"/>
                <a:cs typeface="Arial" panose="020B0604020202020204" pitchFamily="34" charset="0"/>
              </a:rPr>
              <a:t>10 cm</a:t>
            </a:r>
            <a:r>
              <a:rPr lang="en-GB" sz="3200" dirty="0">
                <a:latin typeface="Arial" panose="020B0604020202020204" pitchFamily="34" charset="0"/>
                <a:cs typeface="Arial" panose="020B0604020202020204" pitchFamily="34" charset="0"/>
              </a:rPr>
              <a:t> by </a:t>
            </a:r>
            <a:r>
              <a:rPr lang="en-GB" sz="3200" b="1" dirty="0">
                <a:latin typeface="Arial" panose="020B0604020202020204" pitchFamily="34" charset="0"/>
                <a:cs typeface="Arial" panose="020B0604020202020204" pitchFamily="34" charset="0"/>
              </a:rPr>
              <a:t>10 cm</a:t>
            </a:r>
            <a:r>
              <a:rPr lang="en-GB" sz="3200" dirty="0">
                <a:latin typeface="Arial" panose="020B0604020202020204" pitchFamily="34" charset="0"/>
                <a:cs typeface="Arial" panose="020B0604020202020204" pitchFamily="34" charset="0"/>
              </a:rPr>
              <a:t> by</a:t>
            </a:r>
            <a:r>
              <a:rPr lang="en-GB" sz="3200" b="1" dirty="0">
                <a:latin typeface="Arial" panose="020B0604020202020204" pitchFamily="34" charset="0"/>
                <a:cs typeface="Arial" panose="020B0604020202020204" pitchFamily="34" charset="0"/>
              </a:rPr>
              <a:t> 18 cm</a:t>
            </a:r>
          </a:p>
        </p:txBody>
      </p:sp>
      <p:sp>
        <p:nvSpPr>
          <p:cNvPr id="31" name="Cube 30" descr="Block measuring 10 cm by 10 cm by 18 cm"/>
          <p:cNvSpPr/>
          <p:nvPr/>
        </p:nvSpPr>
        <p:spPr>
          <a:xfrm rot="16200000">
            <a:off x="1094280" y="2329834"/>
            <a:ext cx="3289005" cy="2285214"/>
          </a:xfrm>
          <a:prstGeom prst="cube">
            <a:avLst>
              <a:gd name="adj" fmla="val 24871"/>
            </a:avLst>
          </a:prstGeom>
          <a:solidFill>
            <a:schemeClr val="accent1">
              <a:lumMod val="20000"/>
              <a:lumOff val="8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C183D7F6-B498-43B3-948B-1728B52AA6E4}">
                <adec:decorative xmlns:adec="http://schemas.microsoft.com/office/drawing/2017/decorative" val="1"/>
              </a:ext>
            </a:extLst>
          </p:cNvPr>
          <p:cNvCxnSpPr>
            <a:cxnSpLocks noChangeAspect="1"/>
          </p:cNvCxnSpPr>
          <p:nvPr/>
        </p:nvCxnSpPr>
        <p:spPr>
          <a:xfrm flipH="1" flipV="1">
            <a:off x="3438897" y="1734850"/>
            <a:ext cx="589328" cy="58691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BC79245-BDB4-4A22-8C24-B91A953A246D}"/>
              </a:ext>
            </a:extLst>
          </p:cNvPr>
          <p:cNvSpPr txBox="1"/>
          <p:nvPr/>
        </p:nvSpPr>
        <p:spPr>
          <a:xfrm>
            <a:off x="3725101" y="1566424"/>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3" name="Straight Connector 22">
            <a:extLst>
              <a:ext uri="{C183D7F6-B498-43B3-948B-1728B52AA6E4}">
                <adec:decorative xmlns:adec="http://schemas.microsoft.com/office/drawing/2017/decorative" val="1"/>
              </a:ext>
            </a:extLst>
          </p:cNvPr>
          <p:cNvCxnSpPr>
            <a:cxnSpLocks/>
          </p:cNvCxnSpPr>
          <p:nvPr/>
        </p:nvCxnSpPr>
        <p:spPr>
          <a:xfrm>
            <a:off x="1567118" y="1646180"/>
            <a:ext cx="1736603"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BC79245-BDB4-4A22-8C24-B91A953A246D}"/>
              </a:ext>
            </a:extLst>
          </p:cNvPr>
          <p:cNvSpPr txBox="1"/>
          <p:nvPr/>
        </p:nvSpPr>
        <p:spPr>
          <a:xfrm>
            <a:off x="1820676" y="1136292"/>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32" name="Straight Connector 31">
            <a:extLst>
              <a:ext uri="{C183D7F6-B498-43B3-948B-1728B52AA6E4}">
                <adec:decorative xmlns:adec="http://schemas.microsoft.com/office/drawing/2017/decorative" val="1"/>
              </a:ext>
            </a:extLst>
          </p:cNvPr>
          <p:cNvCxnSpPr>
            <a:cxnSpLocks/>
          </p:cNvCxnSpPr>
          <p:nvPr/>
        </p:nvCxnSpPr>
        <p:spPr>
          <a:xfrm>
            <a:off x="4028225" y="2379968"/>
            <a:ext cx="0" cy="2700016"/>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BC79245-BDB4-4A22-8C24-B91A953A246D}"/>
              </a:ext>
            </a:extLst>
          </p:cNvPr>
          <p:cNvSpPr txBox="1"/>
          <p:nvPr/>
        </p:nvSpPr>
        <p:spPr>
          <a:xfrm>
            <a:off x="3971211" y="3374110"/>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18 cm</a:t>
            </a:r>
          </a:p>
        </p:txBody>
      </p:sp>
      <p:grpSp>
        <p:nvGrpSpPr>
          <p:cNvPr id="34" name="Group 33" descr="The non-slip fabric base of the cube, measuring 10 cm by 10 cm.">
            <a:extLst>
              <a:ext uri="{FF2B5EF4-FFF2-40B4-BE49-F238E27FC236}">
                <a16:creationId xmlns:a16="http://schemas.microsoft.com/office/drawing/2014/main" id="{5F77183D-09EA-4825-ACE7-D291936F3C6A}"/>
              </a:ext>
            </a:extLst>
          </p:cNvPr>
          <p:cNvGrpSpPr/>
          <p:nvPr/>
        </p:nvGrpSpPr>
        <p:grpSpPr>
          <a:xfrm>
            <a:off x="7789610" y="2877313"/>
            <a:ext cx="1712320" cy="1632496"/>
            <a:chOff x="770563" y="1342005"/>
            <a:chExt cx="4680001" cy="4680000"/>
          </a:xfrm>
        </p:grpSpPr>
        <p:sp>
          <p:nvSpPr>
            <p:cNvPr id="35" name="Rectangle 34">
              <a:extLst>
                <a:ext uri="{FF2B5EF4-FFF2-40B4-BE49-F238E27FC236}">
                  <a16:creationId xmlns:a16="http://schemas.microsoft.com/office/drawing/2014/main" id="{3B0CADB7-B09F-4CFD-A6B5-072580E2C455}"/>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4EDEA29-5191-446E-9B01-B63FF787AE17}"/>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1">
              <a:extLst>
                <a:ext uri="{FF2B5EF4-FFF2-40B4-BE49-F238E27FC236}">
                  <a16:creationId xmlns:a16="http://schemas.microsoft.com/office/drawing/2014/main" id="{16C089D4-FF01-416B-B35F-94638FB5B265}"/>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B0AB6807-1007-2C40-ACD3-85A647021B46}"/>
              </a:ext>
            </a:extLst>
          </p:cNvPr>
          <p:cNvSpPr txBox="1"/>
          <p:nvPr/>
        </p:nvSpPr>
        <p:spPr>
          <a:xfrm>
            <a:off x="7679321" y="4674538"/>
            <a:ext cx="1871997" cy="505694"/>
          </a:xfrm>
          <a:prstGeom prst="rect">
            <a:avLst/>
          </a:prstGeom>
          <a:noFill/>
        </p:spPr>
        <p:txBody>
          <a:bodyPr wrap="square" rtlCol="0">
            <a:spAutoFit/>
          </a:bodyPr>
          <a:lstStyle/>
          <a:p>
            <a:pPr algn="ctr">
              <a:lnSpc>
                <a:spcPts val="3100"/>
              </a:lnSpc>
              <a:spcAft>
                <a:spcPts val="600"/>
              </a:spcAft>
            </a:pPr>
            <a:r>
              <a:rPr lang="en-US" sz="3200" dirty="0">
                <a:latin typeface="Arial" panose="020B0604020202020204" pitchFamily="34" charset="0"/>
                <a:cs typeface="Arial" panose="020B0604020202020204" pitchFamily="34" charset="0"/>
              </a:rPr>
              <a:t>Base</a:t>
            </a:r>
          </a:p>
        </p:txBody>
      </p:sp>
      <p:cxnSp>
        <p:nvCxnSpPr>
          <p:cNvPr id="26" name="Straight Connector 25">
            <a:extLst>
              <a:ext uri="{C183D7F6-B498-43B3-948B-1728B52AA6E4}">
                <adec:decorative xmlns:adec="http://schemas.microsoft.com/office/drawing/2017/decorative" val="1"/>
              </a:ext>
            </a:extLst>
          </p:cNvPr>
          <p:cNvCxnSpPr>
            <a:cxnSpLocks/>
          </p:cNvCxnSpPr>
          <p:nvPr/>
        </p:nvCxnSpPr>
        <p:spPr>
          <a:xfrm>
            <a:off x="7789610" y="2661051"/>
            <a:ext cx="1761708"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BC79245-BDB4-4A22-8C24-B91A953A246D}"/>
              </a:ext>
            </a:extLst>
          </p:cNvPr>
          <p:cNvSpPr txBox="1"/>
          <p:nvPr/>
        </p:nvSpPr>
        <p:spPr>
          <a:xfrm>
            <a:off x="8104104" y="2118358"/>
            <a:ext cx="1162473" cy="523220"/>
          </a:xfrm>
          <a:prstGeom prst="rect">
            <a:avLst/>
          </a:prstGeom>
          <a:noFill/>
          <a:ln>
            <a:noFill/>
            <a:headEnd w="lg" len="med"/>
          </a:ln>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29" name="Straight Connector 28">
            <a:extLst>
              <a:ext uri="{C183D7F6-B498-43B3-948B-1728B52AA6E4}">
                <adec:decorative xmlns:adec="http://schemas.microsoft.com/office/drawing/2017/decorative" val="1"/>
              </a:ext>
            </a:extLst>
          </p:cNvPr>
          <p:cNvCxnSpPr>
            <a:cxnSpLocks/>
          </p:cNvCxnSpPr>
          <p:nvPr/>
        </p:nvCxnSpPr>
        <p:spPr>
          <a:xfrm>
            <a:off x="9708631" y="2817498"/>
            <a:ext cx="0" cy="1692311"/>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BC79245-BDB4-4A22-8C24-B91A953A246D}"/>
              </a:ext>
            </a:extLst>
          </p:cNvPr>
          <p:cNvSpPr txBox="1"/>
          <p:nvPr/>
        </p:nvSpPr>
        <p:spPr>
          <a:xfrm>
            <a:off x="9651616" y="3365720"/>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spTree>
    <p:extLst>
      <p:ext uri="{BB962C8B-B14F-4D97-AF65-F5344CB8AC3E}">
        <p14:creationId xmlns:p14="http://schemas.microsoft.com/office/powerpoint/2010/main" val="19836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animBg="1"/>
      <p:bldP spid="33" grpId="0" animBg="1"/>
      <p:bldP spid="15"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3-01-14 at 07.16.12.png"/>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b="10458"/>
          <a:stretch/>
        </p:blipFill>
        <p:spPr>
          <a:xfrm>
            <a:off x="4603138" y="3793670"/>
            <a:ext cx="3815990" cy="1572018"/>
          </a:xfrm>
          <a:prstGeom prst="rect">
            <a:avLst/>
          </a:prstGeom>
        </p:spPr>
      </p:pic>
      <p:pic>
        <p:nvPicPr>
          <p:cNvPr id="2" name="Picture 1" descr="Screen shot 2023-01-14 at 07.16.53.png"/>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220886" y="1272011"/>
            <a:ext cx="4499999" cy="1977396"/>
          </a:xfrm>
          <a:prstGeom prst="rect">
            <a:avLst/>
          </a:prstGeom>
        </p:spPr>
      </p:pic>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8</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Base</a:t>
            </a:r>
            <a:r>
              <a:rPr kumimoji="0" lang="en-US" sz="3600" b="1" i="0" u="none" strike="noStrike" kern="1200" cap="none" spc="0" normalizeH="0" noProof="0" dirty="0">
                <a:ln>
                  <a:noFill/>
                </a:ln>
                <a:solidFill>
                  <a:srgbClr val="BE0064"/>
                </a:solidFill>
                <a:effectLst/>
                <a:uLnTx/>
                <a:uFillTx/>
                <a:latin typeface="Arial" panose="020B0604020202020204" pitchFamily="34" charset="0"/>
                <a:ea typeface="+mj-ea"/>
                <a:cs typeface="Arial" panose="020B0604020202020204" pitchFamily="34" charset="0"/>
              </a:rPr>
              <a:t> area</a:t>
            </a:r>
            <a:endPar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endParaRPr>
          </a:p>
        </p:txBody>
      </p:sp>
      <p:grpSp>
        <p:nvGrpSpPr>
          <p:cNvPr id="23" name="Group 22" descr="Base with sides marked 10 cm and 10 cm. Area = 100 cm squared is written at the bottom.">
            <a:extLst>
              <a:ext uri="{FF2B5EF4-FFF2-40B4-BE49-F238E27FC236}">
                <a16:creationId xmlns:a16="http://schemas.microsoft.com/office/drawing/2014/main" id="{7085AC04-6CF0-43BA-A3B9-5521377853DE}"/>
              </a:ext>
            </a:extLst>
          </p:cNvPr>
          <p:cNvGrpSpPr/>
          <p:nvPr/>
        </p:nvGrpSpPr>
        <p:grpSpPr>
          <a:xfrm>
            <a:off x="1108807" y="1743773"/>
            <a:ext cx="2223819" cy="2159991"/>
            <a:chOff x="770563" y="1342005"/>
            <a:chExt cx="4680001" cy="4680000"/>
          </a:xfrm>
        </p:grpSpPr>
        <p:sp>
          <p:nvSpPr>
            <p:cNvPr id="24" name="Rectangle 23">
              <a:extLst>
                <a:ext uri="{FF2B5EF4-FFF2-40B4-BE49-F238E27FC236}">
                  <a16:creationId xmlns:a16="http://schemas.microsoft.com/office/drawing/2014/main" id="{EBE949EE-9DB9-46E7-8C1B-17CB4C7B1C99}"/>
                </a:ext>
              </a:extLst>
            </p:cNvPr>
            <p:cNvSpPr>
              <a:spLocks noChangeAspect="1"/>
            </p:cNvSpPr>
            <p:nvPr/>
          </p:nvSpPr>
          <p:spPr>
            <a:xfrm>
              <a:off x="770563" y="1342005"/>
              <a:ext cx="4680001" cy="4680000"/>
            </a:xfrm>
            <a:prstGeom prst="rect">
              <a:avLst/>
            </a:prstGeom>
            <a:blipFill>
              <a:blip r:embed="rId7"/>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1871814-D67F-4BFB-8EE0-28F4A5C953AE}"/>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1">
              <a:extLst>
                <a:ext uri="{FF2B5EF4-FFF2-40B4-BE49-F238E27FC236}">
                  <a16:creationId xmlns:a16="http://schemas.microsoft.com/office/drawing/2014/main" id="{59E3E1CF-77AA-475A-A626-9CBE20D896DF}"/>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Connector 30">
            <a:extLst>
              <a:ext uri="{C183D7F6-B498-43B3-948B-1728B52AA6E4}">
                <adec:decorative xmlns:adec="http://schemas.microsoft.com/office/drawing/2017/decorative" val="1"/>
              </a:ext>
            </a:extLst>
          </p:cNvPr>
          <p:cNvCxnSpPr/>
          <p:nvPr/>
        </p:nvCxnSpPr>
        <p:spPr>
          <a:xfrm>
            <a:off x="1079045" y="1570438"/>
            <a:ext cx="2267984" cy="0"/>
          </a:xfrm>
          <a:prstGeom prst="line">
            <a:avLst/>
          </a:prstGeom>
          <a:ln w="38100" cmpd="sng">
            <a:solidFill>
              <a:srgbClr val="BE0064"/>
            </a:solidFill>
            <a:headEnd type="arrow" w="lg" len="med"/>
            <a:tailEnd type="arrow" w="lg"/>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BC79245-BDB4-4A22-8C24-B91A953A246D}"/>
              </a:ext>
            </a:extLst>
          </p:cNvPr>
          <p:cNvSpPr txBox="1"/>
          <p:nvPr/>
        </p:nvSpPr>
        <p:spPr>
          <a:xfrm>
            <a:off x="1682529" y="1080706"/>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p>
        </p:txBody>
      </p:sp>
      <p:cxnSp>
        <p:nvCxnSpPr>
          <p:cNvPr id="33" name="Straight Connector 32">
            <a:extLst>
              <a:ext uri="{C183D7F6-B498-43B3-948B-1728B52AA6E4}">
                <adec:decorative xmlns:adec="http://schemas.microsoft.com/office/drawing/2017/decorative" val="1"/>
              </a:ext>
            </a:extLst>
          </p:cNvPr>
          <p:cNvCxnSpPr/>
          <p:nvPr/>
        </p:nvCxnSpPr>
        <p:spPr>
          <a:xfrm>
            <a:off x="3477634" y="1720965"/>
            <a:ext cx="0" cy="215999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BC79245-BDB4-4A22-8C24-B91A953A246D}"/>
              </a:ext>
            </a:extLst>
          </p:cNvPr>
          <p:cNvSpPr txBox="1"/>
          <p:nvPr/>
        </p:nvSpPr>
        <p:spPr>
          <a:xfrm>
            <a:off x="3433936" y="2503219"/>
            <a:ext cx="116247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10 cm</a:t>
            </a:r>
            <a:endParaRPr lang="en-US"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9224D24-1E51-4B2F-B719-2137919AD939}"/>
              </a:ext>
            </a:extLst>
          </p:cNvPr>
          <p:cNvSpPr txBox="1"/>
          <p:nvPr/>
        </p:nvSpPr>
        <p:spPr>
          <a:xfrm>
            <a:off x="1200805" y="3387278"/>
            <a:ext cx="2051985" cy="442674"/>
          </a:xfrm>
          <a:prstGeom prst="roundRect">
            <a:avLst/>
          </a:prstGeom>
          <a:solidFill>
            <a:schemeClr val="bg1"/>
          </a:solidFill>
        </p:spPr>
        <p:txBody>
          <a:bodyPr wrap="square" rtlCol="0">
            <a:spAutoFit/>
          </a:bodyPr>
          <a:lstStyle/>
          <a:p>
            <a:pPr algn="ctr"/>
            <a:r>
              <a:rPr lang="en-GB" sz="2000" b="1" dirty="0">
                <a:latin typeface="Arial" panose="020B0604020202020204" pitchFamily="34" charset="0"/>
                <a:cs typeface="Arial" panose="020B0604020202020204" pitchFamily="34" charset="0"/>
              </a:rPr>
              <a:t>Area = 100 cm</a:t>
            </a:r>
            <a:r>
              <a:rPr lang="en-GB" sz="2000" b="1" baseline="30000" dirty="0">
                <a:latin typeface="Arial" panose="020B0604020202020204" pitchFamily="34" charset="0"/>
                <a:cs typeface="Arial" panose="020B0604020202020204" pitchFamily="34" charset="0"/>
              </a:rPr>
              <a:t>2</a:t>
            </a:r>
            <a:endParaRPr lang="en-GB" sz="2000" b="1" dirty="0">
              <a:latin typeface="Arial" panose="020B0604020202020204" pitchFamily="34" charset="0"/>
              <a:cs typeface="Arial" panose="020B0604020202020204" pitchFamily="34" charset="0"/>
            </a:endParaRPr>
          </a:p>
        </p:txBody>
      </p:sp>
      <p:pic>
        <p:nvPicPr>
          <p:cNvPr id="17" name="Picture 16" descr="A stick figure drawing of a girl to indicate the recipient of one half of the baguette.">
            <a:extLst>
              <a:ext uri="{FF2B5EF4-FFF2-40B4-BE49-F238E27FC236}">
                <a16:creationId xmlns:a16="http://schemas.microsoft.com/office/drawing/2014/main" id="{1B3EA31E-FEF3-4F4B-B2FD-73C7D2AAAB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19450" y="1430674"/>
            <a:ext cx="1799676" cy="1799676"/>
          </a:xfrm>
          <a:prstGeom prst="rect">
            <a:avLst/>
          </a:prstGeom>
        </p:spPr>
      </p:pic>
      <p:sp>
        <p:nvSpPr>
          <p:cNvPr id="20" name="TextBox 19">
            <a:extLst>
              <a:ext uri="{FF2B5EF4-FFF2-40B4-BE49-F238E27FC236}">
                <a16:creationId xmlns:a16="http://schemas.microsoft.com/office/drawing/2014/main" id="{B0368C08-DEAE-4069-AAC6-76CF00AF1749}"/>
              </a:ext>
            </a:extLst>
          </p:cNvPr>
          <p:cNvSpPr txBox="1"/>
          <p:nvPr/>
        </p:nvSpPr>
        <p:spPr>
          <a:xfrm>
            <a:off x="4452547" y="2977736"/>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Charlie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5" name="Rounded Rectangular Callout 4"/>
          <p:cNvSpPr/>
          <p:nvPr/>
        </p:nvSpPr>
        <p:spPr>
          <a:xfrm>
            <a:off x="6447699" y="1484582"/>
            <a:ext cx="4061772" cy="1622247"/>
          </a:xfrm>
          <a:prstGeom prst="wedgeRoundRectCallout">
            <a:avLst>
              <a:gd name="adj1" fmla="val -60652"/>
              <a:gd name="adj2" fmla="val -1560"/>
              <a:gd name="adj3" fmla="val 16667"/>
            </a:avLst>
          </a:prstGeom>
          <a:noFill/>
          <a:ln w="28575"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Cavolini" panose="020B0502040204020203" pitchFamily="66" charset="0"/>
              <a:cs typeface="Cavolini" panose="020B0502040204020203" pitchFamily="66" charset="0"/>
            </a:endParaRPr>
          </a:p>
        </p:txBody>
      </p:sp>
      <p:pic>
        <p:nvPicPr>
          <p:cNvPr id="18" name="Picture 17" descr="A stick figure drawing of a boy to indicate the recipient of one half of the baguette.">
            <a:extLst>
              <a:ext uri="{FF2B5EF4-FFF2-40B4-BE49-F238E27FC236}">
                <a16:creationId xmlns:a16="http://schemas.microsoft.com/office/drawing/2014/main" id="{B524FF08-4B75-4F53-9643-225C4EA6E4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48692" y="3840519"/>
            <a:ext cx="1729135" cy="1729135"/>
          </a:xfrm>
          <a:prstGeom prst="rect">
            <a:avLst/>
          </a:prstGeom>
        </p:spPr>
      </p:pic>
      <p:sp>
        <p:nvSpPr>
          <p:cNvPr id="21" name="TextBox 20">
            <a:extLst>
              <a:ext uri="{FF2B5EF4-FFF2-40B4-BE49-F238E27FC236}">
                <a16:creationId xmlns:a16="http://schemas.microsoft.com/office/drawing/2014/main" id="{B0368C08-DEAE-4069-AAC6-76CF00AF1749}"/>
              </a:ext>
            </a:extLst>
          </p:cNvPr>
          <p:cNvSpPr txBox="1"/>
          <p:nvPr/>
        </p:nvSpPr>
        <p:spPr>
          <a:xfrm>
            <a:off x="8729645" y="5495604"/>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Dee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40" name="Rounded Rectangular Callout 39"/>
          <p:cNvSpPr/>
          <p:nvPr/>
        </p:nvSpPr>
        <p:spPr>
          <a:xfrm>
            <a:off x="4521675" y="3903763"/>
            <a:ext cx="4061772" cy="1404000"/>
          </a:xfrm>
          <a:prstGeom prst="wedgeRoundRectCallout">
            <a:avLst>
              <a:gd name="adj1" fmla="val 67508"/>
              <a:gd name="adj2" fmla="val -5786"/>
              <a:gd name="adj3" fmla="val 16667"/>
            </a:avLst>
          </a:prstGeom>
          <a:noFill/>
          <a:ln w="28575" cmpd="sng">
            <a:solidFill>
              <a:srgbClr val="BE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latin typeface="Gill Sans MT" panose="020B0502020104020203" pitchFamily="34" charset="0"/>
              <a:cs typeface="Cavolini" panose="03000502040302020204" pitchFamily="66" charset="0"/>
            </a:endParaRPr>
          </a:p>
        </p:txBody>
      </p:sp>
      <p:sp>
        <p:nvSpPr>
          <p:cNvPr id="41" name="TextBox 40">
            <a:extLst>
              <a:ext uri="{FF2B5EF4-FFF2-40B4-BE49-F238E27FC236}">
                <a16:creationId xmlns:a16="http://schemas.microsoft.com/office/drawing/2014/main" id="{A9224D24-1E51-4B2F-B719-2137919AD939}"/>
              </a:ext>
            </a:extLst>
          </p:cNvPr>
          <p:cNvSpPr txBox="1"/>
          <p:nvPr/>
        </p:nvSpPr>
        <p:spPr>
          <a:xfrm>
            <a:off x="753365" y="5547269"/>
            <a:ext cx="3957775" cy="646986"/>
          </a:xfrm>
          <a:prstGeom prst="roundRect">
            <a:avLst/>
          </a:prstGeom>
          <a:solidFill>
            <a:srgbClr val="E6C8D9"/>
          </a:solidFill>
          <a:ln w="57150" cmpd="sng">
            <a:solidFill>
              <a:schemeClr val="bg1"/>
            </a:solidFill>
          </a:ln>
        </p:spPr>
        <p:txBody>
          <a:bodyPr wrap="square" rtlCol="0">
            <a:spAutoFit/>
          </a:bodyPr>
          <a:lstStyle/>
          <a:p>
            <a:pPr algn="ctr"/>
            <a:r>
              <a:rPr lang="en-GB" sz="3200" dirty="0">
                <a:latin typeface="Arial" panose="020B0604020202020204" pitchFamily="34" charset="0"/>
                <a:cs typeface="Arial" panose="020B0604020202020204" pitchFamily="34" charset="0"/>
              </a:rPr>
              <a:t>Who is correct?</a:t>
            </a:r>
          </a:p>
        </p:txBody>
      </p:sp>
    </p:spTree>
    <p:extLst>
      <p:ext uri="{BB962C8B-B14F-4D97-AF65-F5344CB8AC3E}">
        <p14:creationId xmlns:p14="http://schemas.microsoft.com/office/powerpoint/2010/main" val="24668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C183D7F6-B498-43B3-948B-1728B52AA6E4}">
                <adec:decorative xmlns:adec="http://schemas.microsoft.com/office/drawing/2017/decorative" val="1"/>
              </a:ext>
            </a:extLst>
          </p:cNvPr>
          <p:cNvCxnSpPr/>
          <p:nvPr/>
        </p:nvCxnSpPr>
        <p:spPr>
          <a:xfrm>
            <a:off x="11576404" y="1645704"/>
            <a:ext cx="0" cy="432000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2CB24970-3BB0-4033-BBBD-ED2B2A56FBD7}"/>
              </a:ext>
              <a:ext uri="{C183D7F6-B498-43B3-948B-1728B52AA6E4}">
                <adec:decorative xmlns:adec="http://schemas.microsoft.com/office/drawing/2017/decorative" val="1"/>
              </a:ext>
            </a:extLst>
          </p:cNvPr>
          <p:cNvSpPr/>
          <p:nvPr/>
        </p:nvSpPr>
        <p:spPr>
          <a:xfrm>
            <a:off x="11324196" y="3369724"/>
            <a:ext cx="876300" cy="415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C183D7F6-B498-43B3-948B-1728B52AA6E4}">
                <adec:decorative xmlns:adec="http://schemas.microsoft.com/office/drawing/2017/decorative" val="1"/>
              </a:ext>
            </a:extLst>
          </p:cNvPr>
          <p:cNvCxnSpPr/>
          <p:nvPr/>
        </p:nvCxnSpPr>
        <p:spPr>
          <a:xfrm>
            <a:off x="6754859" y="1335088"/>
            <a:ext cx="4536000"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6FE7A13F-28F2-4F8C-A556-2C9F1148946B}"/>
              </a:ext>
              <a:ext uri="{C183D7F6-B498-43B3-948B-1728B52AA6E4}">
                <adec:decorative xmlns:adec="http://schemas.microsoft.com/office/drawing/2017/decorative" val="1"/>
              </a:ext>
            </a:extLst>
          </p:cNvPr>
          <p:cNvSpPr/>
          <p:nvPr/>
        </p:nvSpPr>
        <p:spPr>
          <a:xfrm>
            <a:off x="8709416" y="1239141"/>
            <a:ext cx="876300" cy="278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C183D7F6-B498-43B3-948B-1728B52AA6E4}">
                <adec:decorative xmlns:adec="http://schemas.microsoft.com/office/drawing/2017/decorative" val="1"/>
              </a:ext>
            </a:extLst>
          </p:cNvPr>
          <p:cNvCxnSpPr/>
          <p:nvPr/>
        </p:nvCxnSpPr>
        <p:spPr>
          <a:xfrm>
            <a:off x="5727412" y="4101740"/>
            <a:ext cx="0" cy="215999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A08C885D-B94C-4D0D-BB7B-3EAE1BDB3CAB}"/>
              </a:ext>
            </a:extLst>
          </p:cNvPr>
          <p:cNvSpPr/>
          <p:nvPr/>
        </p:nvSpPr>
        <p:spPr>
          <a:xfrm>
            <a:off x="5610148" y="4900127"/>
            <a:ext cx="876300" cy="458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C183D7F6-B498-43B3-948B-1728B52AA6E4}">
                <adec:decorative xmlns:adec="http://schemas.microsoft.com/office/drawing/2017/decorative" val="1"/>
              </a:ext>
            </a:extLst>
          </p:cNvPr>
          <p:cNvCxnSpPr/>
          <p:nvPr/>
        </p:nvCxnSpPr>
        <p:spPr>
          <a:xfrm>
            <a:off x="1058651" y="3943524"/>
            <a:ext cx="4572000" cy="0"/>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87F2E76-4ACD-4585-8CAB-BE2150ACF541}"/>
              </a:ext>
            </a:extLst>
          </p:cNvPr>
          <p:cNvSpPr/>
          <p:nvPr/>
        </p:nvSpPr>
        <p:spPr>
          <a:xfrm>
            <a:off x="2995613" y="3783865"/>
            <a:ext cx="876300" cy="278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C183D7F6-B498-43B3-948B-1728B52AA6E4}">
                <adec:decorative xmlns:adec="http://schemas.microsoft.com/office/drawing/2017/decorative" val="1"/>
              </a:ext>
            </a:extLst>
          </p:cNvPr>
          <p:cNvCxnSpPr/>
          <p:nvPr/>
        </p:nvCxnSpPr>
        <p:spPr>
          <a:xfrm>
            <a:off x="1040945" y="1260052"/>
            <a:ext cx="2267984" cy="0"/>
          </a:xfrm>
          <a:prstGeom prst="line">
            <a:avLst/>
          </a:prstGeom>
          <a:ln w="38100" cmpd="sng">
            <a:solidFill>
              <a:srgbClr val="BE0064"/>
            </a:solidFill>
            <a:headEnd type="arrow" w="lg" len="med"/>
            <a:tailEnd type="arrow" w="lg"/>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3601236-4A1F-4B5F-AF11-FD8B3B1E0311}"/>
              </a:ext>
            </a:extLst>
          </p:cNvPr>
          <p:cNvSpPr/>
          <p:nvPr/>
        </p:nvSpPr>
        <p:spPr>
          <a:xfrm>
            <a:off x="1718965" y="1080159"/>
            <a:ext cx="947907" cy="25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512F0C6-646A-B847-B751-F8629AA1EEBB}"/>
              </a:ext>
              <a:ext uri="{C183D7F6-B498-43B3-948B-1728B52AA6E4}">
                <adec:decorative xmlns:adec="http://schemas.microsoft.com/office/drawing/2017/decorative" val="0"/>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9</a:t>
            </a:fld>
            <a:endParaRPr lang="en-US" b="1" dirty="0">
              <a:solidFill>
                <a:srgbClr val="0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493558"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Comparing </a:t>
            </a:r>
            <a:r>
              <a:rPr lang="en-US" sz="3600" b="1" noProof="0" dirty="0">
                <a:solidFill>
                  <a:srgbClr val="BE0064"/>
                </a:solidFill>
                <a:latin typeface="Arial" panose="020B0604020202020204" pitchFamily="34" charset="0"/>
                <a:cs typeface="Arial" panose="020B0604020202020204" pitchFamily="34" charset="0"/>
              </a:rPr>
              <a:t>area</a:t>
            </a: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a:t>
            </a:r>
          </a:p>
        </p:txBody>
      </p:sp>
      <p:grpSp>
        <p:nvGrpSpPr>
          <p:cNvPr id="70" name="Group 69" descr="Base shape with measurements 10 cm by 10 cm and area = 100 cm squared marked on the shape.">
            <a:extLst>
              <a:ext uri="{FF2B5EF4-FFF2-40B4-BE49-F238E27FC236}">
                <a16:creationId xmlns:a16="http://schemas.microsoft.com/office/drawing/2014/main" id="{9FB2FF58-A67A-49C6-972A-C82B8DD5736C}"/>
              </a:ext>
            </a:extLst>
          </p:cNvPr>
          <p:cNvGrpSpPr/>
          <p:nvPr/>
        </p:nvGrpSpPr>
        <p:grpSpPr>
          <a:xfrm>
            <a:off x="1081009" y="1495247"/>
            <a:ext cx="2223819" cy="2159991"/>
            <a:chOff x="770563" y="1342005"/>
            <a:chExt cx="4680001" cy="4680000"/>
          </a:xfrm>
        </p:grpSpPr>
        <p:sp>
          <p:nvSpPr>
            <p:cNvPr id="71" name="Rectangle 70">
              <a:extLst>
                <a:ext uri="{FF2B5EF4-FFF2-40B4-BE49-F238E27FC236}">
                  <a16:creationId xmlns:a16="http://schemas.microsoft.com/office/drawing/2014/main" id="{22BE1864-F8B2-4731-A2A9-A8E163C3FFA6}"/>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99635195-BF7F-4391-905E-0D9B9723E185}"/>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5-Point Star 1">
              <a:extLst>
                <a:ext uri="{FF2B5EF4-FFF2-40B4-BE49-F238E27FC236}">
                  <a16:creationId xmlns:a16="http://schemas.microsoft.com/office/drawing/2014/main" id="{9BA23F52-2BE2-4539-9E0F-1E10D12220F6}"/>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FBC79245-BDB4-4A22-8C24-B91A953A246D}"/>
              </a:ext>
            </a:extLst>
          </p:cNvPr>
          <p:cNvSpPr txBox="1"/>
          <p:nvPr/>
        </p:nvSpPr>
        <p:spPr>
          <a:xfrm>
            <a:off x="1682529" y="986463"/>
            <a:ext cx="102278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10 cm</a:t>
            </a:r>
            <a:endParaRPr lang="en-US" sz="2800" dirty="0">
              <a:latin typeface="Arial" panose="020B0604020202020204" pitchFamily="34" charset="0"/>
              <a:cs typeface="Arial" panose="020B0604020202020204" pitchFamily="34" charset="0"/>
            </a:endParaRPr>
          </a:p>
        </p:txBody>
      </p:sp>
      <p:cxnSp>
        <p:nvCxnSpPr>
          <p:cNvPr id="29" name="Straight Connector 28">
            <a:extLst>
              <a:ext uri="{C183D7F6-B498-43B3-948B-1728B52AA6E4}">
                <adec:decorative xmlns:adec="http://schemas.microsoft.com/office/drawing/2017/decorative" val="1"/>
              </a:ext>
            </a:extLst>
          </p:cNvPr>
          <p:cNvCxnSpPr/>
          <p:nvPr/>
        </p:nvCxnSpPr>
        <p:spPr>
          <a:xfrm>
            <a:off x="3477634" y="1495244"/>
            <a:ext cx="0" cy="2159994"/>
          </a:xfrm>
          <a:prstGeom prst="line">
            <a:avLst/>
          </a:prstGeom>
          <a:ln w="38100" cmpd="sng">
            <a:solidFill>
              <a:srgbClr val="BE0064"/>
            </a:solidFill>
            <a:headEnd type="arrow" w="lg" len="med"/>
            <a:tailEnd type="arrow" w="lg"/>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A9224D24-1E51-4B2F-B719-2137919AD939}"/>
              </a:ext>
            </a:extLst>
          </p:cNvPr>
          <p:cNvSpPr txBox="1"/>
          <p:nvPr/>
        </p:nvSpPr>
        <p:spPr>
          <a:xfrm>
            <a:off x="1160021" y="3042107"/>
            <a:ext cx="2051985" cy="442674"/>
          </a:xfrm>
          <a:prstGeom prst="roundRect">
            <a:avLst/>
          </a:prstGeom>
          <a:solidFill>
            <a:schemeClr val="bg1"/>
          </a:solidFill>
        </p:spPr>
        <p:txBody>
          <a:bodyPr wrap="square" rtlCol="0">
            <a:spAutoFit/>
          </a:bodyPr>
          <a:lstStyle/>
          <a:p>
            <a:pPr algn="ctr"/>
            <a:r>
              <a:rPr lang="en-GB" sz="2000" b="1" dirty="0">
                <a:latin typeface="Arial" panose="020B0604020202020204" pitchFamily="34" charset="0"/>
                <a:cs typeface="Arial" panose="020B0604020202020204" pitchFamily="34" charset="0"/>
              </a:rPr>
              <a:t>Area = 100 cm</a:t>
            </a:r>
            <a:r>
              <a:rPr lang="en-GB" sz="2000" b="1" baseline="30000" dirty="0">
                <a:latin typeface="Arial" panose="020B0604020202020204" pitchFamily="34" charset="0"/>
                <a:cs typeface="Arial" panose="020B0604020202020204" pitchFamily="34" charset="0"/>
              </a:rPr>
              <a:t>2</a:t>
            </a:r>
            <a:endParaRPr lang="en-GB" sz="2000" b="1" dirty="0">
              <a:latin typeface="Arial" panose="020B0604020202020204" pitchFamily="34" charset="0"/>
              <a:cs typeface="Arial" panose="020B0604020202020204" pitchFamily="34" charset="0"/>
            </a:endParaRPr>
          </a:p>
        </p:txBody>
      </p:sp>
      <p:grpSp>
        <p:nvGrpSpPr>
          <p:cNvPr id="101" name="Group 100" descr="Rectangle made of two bases. Measurements 20 cm by 10 cm and area = 200 cm squared marked on the shape.">
            <a:extLst>
              <a:ext uri="{FF2B5EF4-FFF2-40B4-BE49-F238E27FC236}">
                <a16:creationId xmlns:a16="http://schemas.microsoft.com/office/drawing/2014/main" id="{37A85045-A767-4511-BD19-5C57C9BE24C5}"/>
              </a:ext>
            </a:extLst>
          </p:cNvPr>
          <p:cNvGrpSpPr/>
          <p:nvPr/>
        </p:nvGrpSpPr>
        <p:grpSpPr>
          <a:xfrm>
            <a:off x="1059576" y="4143777"/>
            <a:ext cx="4492681" cy="2159991"/>
            <a:chOff x="770563" y="1342005"/>
            <a:chExt cx="4680001" cy="4680000"/>
          </a:xfrm>
        </p:grpSpPr>
        <p:sp>
          <p:nvSpPr>
            <p:cNvPr id="102" name="Rectangle 101">
              <a:extLst>
                <a:ext uri="{FF2B5EF4-FFF2-40B4-BE49-F238E27FC236}">
                  <a16:creationId xmlns:a16="http://schemas.microsoft.com/office/drawing/2014/main" id="{4561422D-0E79-4443-9AF6-9BDED3038664}"/>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7EF262F6-1C43-4913-A062-4B0047A36BCC}"/>
                </a:ext>
              </a:extLst>
            </p:cNvPr>
            <p:cNvSpPr>
              <a:spLocks noChangeAspect="1"/>
            </p:cNvSpPr>
            <p:nvPr/>
          </p:nvSpPr>
          <p:spPr>
            <a:xfrm>
              <a:off x="2039251" y="2610693"/>
              <a:ext cx="2142625" cy="2142626"/>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5-Point Star 1">
              <a:extLst>
                <a:ext uri="{FF2B5EF4-FFF2-40B4-BE49-F238E27FC236}">
                  <a16:creationId xmlns:a16="http://schemas.microsoft.com/office/drawing/2014/main" id="{A02A55A1-842B-4D0B-9C08-7C55B24E6743}"/>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FBC79245-BDB4-4A22-8C24-B91A953A246D}"/>
              </a:ext>
              <a:ext uri="{C183D7F6-B498-43B3-948B-1728B52AA6E4}">
                <adec:decorative xmlns:adec="http://schemas.microsoft.com/office/drawing/2017/decorative" val="1"/>
              </a:ext>
            </a:extLst>
          </p:cNvPr>
          <p:cNvSpPr txBox="1"/>
          <p:nvPr/>
        </p:nvSpPr>
        <p:spPr>
          <a:xfrm>
            <a:off x="2935687" y="3677438"/>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C79245-BDB4-4A22-8C24-B91A953A246D}"/>
              </a:ext>
              <a:ext uri="{C183D7F6-B498-43B3-948B-1728B52AA6E4}">
                <adec:decorative xmlns:adec="http://schemas.microsoft.com/office/drawing/2017/decorative" val="1"/>
              </a:ext>
            </a:extLst>
          </p:cNvPr>
          <p:cNvSpPr txBox="1"/>
          <p:nvPr/>
        </p:nvSpPr>
        <p:spPr>
          <a:xfrm>
            <a:off x="5497308" y="4900119"/>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10 cm</a:t>
            </a:r>
          </a:p>
        </p:txBody>
      </p:sp>
      <p:grpSp>
        <p:nvGrpSpPr>
          <p:cNvPr id="74" name="Group 73" descr="Square made of four bases. Measurements 20 cm by 20 cm and area = 400 cm squared marked on the shape.">
            <a:extLst>
              <a:ext uri="{FF2B5EF4-FFF2-40B4-BE49-F238E27FC236}">
                <a16:creationId xmlns:a16="http://schemas.microsoft.com/office/drawing/2014/main" id="{30A05DE7-6C20-4042-8286-9652C4054EAC}"/>
              </a:ext>
            </a:extLst>
          </p:cNvPr>
          <p:cNvGrpSpPr/>
          <p:nvPr/>
        </p:nvGrpSpPr>
        <p:grpSpPr>
          <a:xfrm>
            <a:off x="6761982" y="1624769"/>
            <a:ext cx="4511759" cy="4337880"/>
            <a:chOff x="770563" y="1342005"/>
            <a:chExt cx="4680001" cy="4680000"/>
          </a:xfrm>
        </p:grpSpPr>
        <p:sp>
          <p:nvSpPr>
            <p:cNvPr id="98" name="Rectangle 97">
              <a:extLst>
                <a:ext uri="{FF2B5EF4-FFF2-40B4-BE49-F238E27FC236}">
                  <a16:creationId xmlns:a16="http://schemas.microsoft.com/office/drawing/2014/main" id="{4E54BA60-006C-4FEC-AF35-4387D7337D83}"/>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4ED08F06-E6EF-4885-B12D-9E7FCE8C234C}"/>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5-Point Star 1">
              <a:extLst>
                <a:ext uri="{FF2B5EF4-FFF2-40B4-BE49-F238E27FC236}">
                  <a16:creationId xmlns:a16="http://schemas.microsoft.com/office/drawing/2014/main" id="{2D2F69A1-2EF2-49B8-980E-116E50970FD0}"/>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FBC79245-BDB4-4A22-8C24-B91A953A246D}"/>
              </a:ext>
            </a:extLst>
          </p:cNvPr>
          <p:cNvSpPr txBox="1"/>
          <p:nvPr/>
        </p:nvSpPr>
        <p:spPr>
          <a:xfrm>
            <a:off x="8664787" y="1070707"/>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BC79245-BDB4-4A22-8C24-B91A953A246D}"/>
              </a:ext>
            </a:extLst>
          </p:cNvPr>
          <p:cNvSpPr txBox="1"/>
          <p:nvPr/>
        </p:nvSpPr>
        <p:spPr>
          <a:xfrm>
            <a:off x="11236329" y="3344148"/>
            <a:ext cx="972000"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20 cm</a:t>
            </a:r>
            <a:endParaRPr lang="en-US" sz="2800" dirty="0">
              <a:latin typeface="Arial" panose="020B0604020202020204" pitchFamily="34" charset="0"/>
              <a:cs typeface="Arial" panose="020B0604020202020204" pitchFamily="34" charset="0"/>
            </a:endParaRPr>
          </a:p>
        </p:txBody>
      </p:sp>
      <p:grpSp>
        <p:nvGrpSpPr>
          <p:cNvPr id="143" name="Group 142" descr="Red square overlay on the shape to show the size">
            <a:extLst>
              <a:ext uri="{FF2B5EF4-FFF2-40B4-BE49-F238E27FC236}">
                <a16:creationId xmlns:a16="http://schemas.microsoft.com/office/drawing/2014/main" id="{15EC2934-AE9B-46B8-B237-D3D1FA836C85}"/>
              </a:ext>
            </a:extLst>
          </p:cNvPr>
          <p:cNvGrpSpPr/>
          <p:nvPr/>
        </p:nvGrpSpPr>
        <p:grpSpPr>
          <a:xfrm>
            <a:off x="1040946" y="4139102"/>
            <a:ext cx="2307893" cy="2159991"/>
            <a:chOff x="4462709" y="1436272"/>
            <a:chExt cx="2249014" cy="2159991"/>
          </a:xfrm>
        </p:grpSpPr>
        <p:grpSp>
          <p:nvGrpSpPr>
            <p:cNvPr id="150" name="Group 149">
              <a:extLst>
                <a:ext uri="{FF2B5EF4-FFF2-40B4-BE49-F238E27FC236}">
                  <a16:creationId xmlns:a16="http://schemas.microsoft.com/office/drawing/2014/main" id="{7BCB5553-91A4-4B9B-9AB3-2BFBC31BF4B5}"/>
                </a:ext>
              </a:extLst>
            </p:cNvPr>
            <p:cNvGrpSpPr/>
            <p:nvPr/>
          </p:nvGrpSpPr>
          <p:grpSpPr>
            <a:xfrm>
              <a:off x="4462709" y="1436272"/>
              <a:ext cx="2223819" cy="2159991"/>
              <a:chOff x="770563" y="1342005"/>
              <a:chExt cx="4680001" cy="4680000"/>
            </a:xfrm>
          </p:grpSpPr>
          <p:sp>
            <p:nvSpPr>
              <p:cNvPr id="152" name="Rectangle 151">
                <a:extLst>
                  <a:ext uri="{FF2B5EF4-FFF2-40B4-BE49-F238E27FC236}">
                    <a16:creationId xmlns:a16="http://schemas.microsoft.com/office/drawing/2014/main" id="{8FEA1777-B9AB-4E98-A3EA-F2CA1904602A}"/>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BCF263AC-5B50-49FD-91B5-6BBBAE837FC5}"/>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5-Point Star 1">
                <a:extLst>
                  <a:ext uri="{FF2B5EF4-FFF2-40B4-BE49-F238E27FC236}">
                    <a16:creationId xmlns:a16="http://schemas.microsoft.com/office/drawing/2014/main" id="{4840151C-3148-4F17-ABF6-2FF66878E776}"/>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1" name="Rectangle 150">
              <a:extLst>
                <a:ext uri="{FF2B5EF4-FFF2-40B4-BE49-F238E27FC236}">
                  <a16:creationId xmlns:a16="http://schemas.microsoft.com/office/drawing/2014/main" id="{22A6F848-FE7F-4EE4-ABB9-59D2DA6A9B03}"/>
                </a:ext>
              </a:extLst>
            </p:cNvPr>
            <p:cNvSpPr/>
            <p:nvPr/>
          </p:nvSpPr>
          <p:spPr>
            <a:xfrm>
              <a:off x="4487903" y="1436273"/>
              <a:ext cx="2223819"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descr="Red square overlay on the shape to show the size">
            <a:extLst>
              <a:ext uri="{FF2B5EF4-FFF2-40B4-BE49-F238E27FC236}">
                <a16:creationId xmlns:a16="http://schemas.microsoft.com/office/drawing/2014/main" id="{2C38575F-8A86-48AC-850C-F25E29487CF2}"/>
              </a:ext>
            </a:extLst>
          </p:cNvPr>
          <p:cNvGrpSpPr/>
          <p:nvPr/>
        </p:nvGrpSpPr>
        <p:grpSpPr>
          <a:xfrm>
            <a:off x="3317105" y="4138208"/>
            <a:ext cx="2249014" cy="2159991"/>
            <a:chOff x="4462709" y="1436272"/>
            <a:chExt cx="2249014" cy="2159991"/>
          </a:xfrm>
        </p:grpSpPr>
        <p:grpSp>
          <p:nvGrpSpPr>
            <p:cNvPr id="145" name="Group 144">
              <a:extLst>
                <a:ext uri="{FF2B5EF4-FFF2-40B4-BE49-F238E27FC236}">
                  <a16:creationId xmlns:a16="http://schemas.microsoft.com/office/drawing/2014/main" id="{EBEEDE97-D597-4166-900A-0573FCBE4B31}"/>
                </a:ext>
              </a:extLst>
            </p:cNvPr>
            <p:cNvGrpSpPr/>
            <p:nvPr/>
          </p:nvGrpSpPr>
          <p:grpSpPr>
            <a:xfrm>
              <a:off x="4462709" y="1436272"/>
              <a:ext cx="2223819" cy="2159991"/>
              <a:chOff x="770563" y="1342005"/>
              <a:chExt cx="4680001" cy="4680000"/>
            </a:xfrm>
          </p:grpSpPr>
          <p:sp>
            <p:nvSpPr>
              <p:cNvPr id="147" name="Rectangle 146">
                <a:extLst>
                  <a:ext uri="{FF2B5EF4-FFF2-40B4-BE49-F238E27FC236}">
                    <a16:creationId xmlns:a16="http://schemas.microsoft.com/office/drawing/2014/main" id="{C7C16544-C518-4934-8502-427E3485EAA4}"/>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53D6F00C-DC11-4CCC-BA21-985B2C78510F}"/>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
                <a:extLst>
                  <a:ext uri="{FF2B5EF4-FFF2-40B4-BE49-F238E27FC236}">
                    <a16:creationId xmlns:a16="http://schemas.microsoft.com/office/drawing/2014/main" id="{1033A34B-9561-4C51-B8B1-4143C99608D3}"/>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A98EB8AA-B3C3-41E1-B7C8-807D8E545CC5}"/>
                </a:ext>
              </a:extLst>
            </p:cNvPr>
            <p:cNvSpPr/>
            <p:nvPr/>
          </p:nvSpPr>
          <p:spPr>
            <a:xfrm>
              <a:off x="4468589" y="1436273"/>
              <a:ext cx="2243134"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id="{A9224D24-1E51-4B2F-B719-2137919AD939}"/>
              </a:ext>
            </a:extLst>
          </p:cNvPr>
          <p:cNvSpPr txBox="1"/>
          <p:nvPr/>
        </p:nvSpPr>
        <p:spPr>
          <a:xfrm>
            <a:off x="2248529" y="5750874"/>
            <a:ext cx="2051985" cy="442674"/>
          </a:xfrm>
          <a:prstGeom prst="roundRect">
            <a:avLst/>
          </a:prstGeom>
          <a:solidFill>
            <a:schemeClr val="bg1"/>
          </a:solidFill>
        </p:spPr>
        <p:txBody>
          <a:bodyPr wrap="square" rtlCol="0">
            <a:spAutoFit/>
          </a:bodyPr>
          <a:lstStyle/>
          <a:p>
            <a:pPr algn="ctr"/>
            <a:r>
              <a:rPr lang="en-GB" sz="2000" b="1" dirty="0">
                <a:latin typeface="Arial" panose="020B0604020202020204" pitchFamily="34" charset="0"/>
                <a:cs typeface="Arial" panose="020B0604020202020204" pitchFamily="34" charset="0"/>
              </a:rPr>
              <a:t>Area = 200 cm</a:t>
            </a:r>
            <a:r>
              <a:rPr lang="en-GB" sz="2000" b="1" baseline="30000" dirty="0">
                <a:latin typeface="Arial" panose="020B0604020202020204" pitchFamily="34" charset="0"/>
                <a:cs typeface="Arial" panose="020B0604020202020204" pitchFamily="34" charset="0"/>
              </a:rPr>
              <a:t>2</a:t>
            </a:r>
            <a:endParaRPr lang="en-GB" sz="2000" b="1" dirty="0">
              <a:latin typeface="Arial" panose="020B0604020202020204" pitchFamily="34" charset="0"/>
              <a:cs typeface="Arial" panose="020B0604020202020204" pitchFamily="34" charset="0"/>
            </a:endParaRPr>
          </a:p>
        </p:txBody>
      </p:sp>
      <p:grpSp>
        <p:nvGrpSpPr>
          <p:cNvPr id="156" name="Group 155" descr="Red square overlay on the shape to show the size">
            <a:extLst>
              <a:ext uri="{FF2B5EF4-FFF2-40B4-BE49-F238E27FC236}">
                <a16:creationId xmlns:a16="http://schemas.microsoft.com/office/drawing/2014/main" id="{4A8A0171-37DD-4D12-AC78-2ECBA041F0C3}"/>
              </a:ext>
            </a:extLst>
          </p:cNvPr>
          <p:cNvGrpSpPr/>
          <p:nvPr/>
        </p:nvGrpSpPr>
        <p:grpSpPr>
          <a:xfrm>
            <a:off x="6769953" y="1624768"/>
            <a:ext cx="2307893" cy="2159991"/>
            <a:chOff x="4462709" y="1436272"/>
            <a:chExt cx="2249014" cy="2159991"/>
          </a:xfrm>
        </p:grpSpPr>
        <p:grpSp>
          <p:nvGrpSpPr>
            <p:cNvPr id="163" name="Group 162">
              <a:extLst>
                <a:ext uri="{FF2B5EF4-FFF2-40B4-BE49-F238E27FC236}">
                  <a16:creationId xmlns:a16="http://schemas.microsoft.com/office/drawing/2014/main" id="{28FA3803-E634-4DA6-9141-5C2DC82073B8}"/>
                </a:ext>
              </a:extLst>
            </p:cNvPr>
            <p:cNvGrpSpPr/>
            <p:nvPr/>
          </p:nvGrpSpPr>
          <p:grpSpPr>
            <a:xfrm>
              <a:off x="4462709" y="1436272"/>
              <a:ext cx="2223819" cy="2159991"/>
              <a:chOff x="770563" y="1342005"/>
              <a:chExt cx="4680001" cy="4680000"/>
            </a:xfrm>
          </p:grpSpPr>
          <p:sp>
            <p:nvSpPr>
              <p:cNvPr id="165" name="Rectangle 164">
                <a:extLst>
                  <a:ext uri="{FF2B5EF4-FFF2-40B4-BE49-F238E27FC236}">
                    <a16:creationId xmlns:a16="http://schemas.microsoft.com/office/drawing/2014/main" id="{44873822-C0B8-43B0-8220-2D89D41EAA80}"/>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2FB2456A-FC37-43A5-9A58-AFA15C6B5294}"/>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5-Point Star 1">
                <a:extLst>
                  <a:ext uri="{FF2B5EF4-FFF2-40B4-BE49-F238E27FC236}">
                    <a16:creationId xmlns:a16="http://schemas.microsoft.com/office/drawing/2014/main" id="{9DD448D7-FC53-4781-AFDD-1F6BC2D5B111}"/>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4" name="Rectangle 163">
              <a:extLst>
                <a:ext uri="{FF2B5EF4-FFF2-40B4-BE49-F238E27FC236}">
                  <a16:creationId xmlns:a16="http://schemas.microsoft.com/office/drawing/2014/main" id="{29D71500-2996-46FA-8C63-5F35861FA601}"/>
                </a:ext>
              </a:extLst>
            </p:cNvPr>
            <p:cNvSpPr/>
            <p:nvPr/>
          </p:nvSpPr>
          <p:spPr>
            <a:xfrm>
              <a:off x="4487903" y="1436273"/>
              <a:ext cx="2223819"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Group 156" descr="Red square overlay on the shape to show the size">
            <a:extLst>
              <a:ext uri="{FF2B5EF4-FFF2-40B4-BE49-F238E27FC236}">
                <a16:creationId xmlns:a16="http://schemas.microsoft.com/office/drawing/2014/main" id="{97C56AE4-8EF9-4C96-9F36-FDC813B2033A}"/>
              </a:ext>
            </a:extLst>
          </p:cNvPr>
          <p:cNvGrpSpPr/>
          <p:nvPr/>
        </p:nvGrpSpPr>
        <p:grpSpPr>
          <a:xfrm>
            <a:off x="9046112" y="1623874"/>
            <a:ext cx="2249014" cy="2159991"/>
            <a:chOff x="4462709" y="1436272"/>
            <a:chExt cx="2249014" cy="2159991"/>
          </a:xfrm>
        </p:grpSpPr>
        <p:grpSp>
          <p:nvGrpSpPr>
            <p:cNvPr id="158" name="Group 157">
              <a:extLst>
                <a:ext uri="{FF2B5EF4-FFF2-40B4-BE49-F238E27FC236}">
                  <a16:creationId xmlns:a16="http://schemas.microsoft.com/office/drawing/2014/main" id="{CC3C23DF-1D20-4FB4-A000-ACC31A7D8C4A}"/>
                </a:ext>
              </a:extLst>
            </p:cNvPr>
            <p:cNvGrpSpPr/>
            <p:nvPr/>
          </p:nvGrpSpPr>
          <p:grpSpPr>
            <a:xfrm>
              <a:off x="4462709" y="1436272"/>
              <a:ext cx="2223819" cy="2159991"/>
              <a:chOff x="770563" y="1342005"/>
              <a:chExt cx="4680001" cy="4680000"/>
            </a:xfrm>
          </p:grpSpPr>
          <p:sp>
            <p:nvSpPr>
              <p:cNvPr id="160" name="Rectangle 159">
                <a:extLst>
                  <a:ext uri="{FF2B5EF4-FFF2-40B4-BE49-F238E27FC236}">
                    <a16:creationId xmlns:a16="http://schemas.microsoft.com/office/drawing/2014/main" id="{3A4914EF-0235-4857-B54F-272164828F33}"/>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F0076D80-0E23-457A-80B8-1EC4AD8BC4A2}"/>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5-Point Star 1">
                <a:extLst>
                  <a:ext uri="{FF2B5EF4-FFF2-40B4-BE49-F238E27FC236}">
                    <a16:creationId xmlns:a16="http://schemas.microsoft.com/office/drawing/2014/main" id="{17F23361-6DF3-4B86-B01A-B23CFCD1AD65}"/>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9" name="Rectangle 158">
              <a:extLst>
                <a:ext uri="{FF2B5EF4-FFF2-40B4-BE49-F238E27FC236}">
                  <a16:creationId xmlns:a16="http://schemas.microsoft.com/office/drawing/2014/main" id="{0B43C6CC-5C56-409C-B4C7-6A50A4D07C16}"/>
                </a:ext>
              </a:extLst>
            </p:cNvPr>
            <p:cNvSpPr/>
            <p:nvPr/>
          </p:nvSpPr>
          <p:spPr>
            <a:xfrm>
              <a:off x="4468589" y="1436273"/>
              <a:ext cx="2243134"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descr="Red square overlay on the shape to show the size">
            <a:extLst>
              <a:ext uri="{FF2B5EF4-FFF2-40B4-BE49-F238E27FC236}">
                <a16:creationId xmlns:a16="http://schemas.microsoft.com/office/drawing/2014/main" id="{30F73560-51FF-4A63-A1A2-D00E423D72FD}"/>
              </a:ext>
            </a:extLst>
          </p:cNvPr>
          <p:cNvGrpSpPr/>
          <p:nvPr/>
        </p:nvGrpSpPr>
        <p:grpSpPr>
          <a:xfrm>
            <a:off x="6769953" y="3784759"/>
            <a:ext cx="2307893" cy="2159991"/>
            <a:chOff x="4462709" y="1436272"/>
            <a:chExt cx="2249014" cy="2159991"/>
          </a:xfrm>
        </p:grpSpPr>
        <p:grpSp>
          <p:nvGrpSpPr>
            <p:cNvPr id="176" name="Group 175">
              <a:extLst>
                <a:ext uri="{FF2B5EF4-FFF2-40B4-BE49-F238E27FC236}">
                  <a16:creationId xmlns:a16="http://schemas.microsoft.com/office/drawing/2014/main" id="{17B86D4D-FFB8-433C-8B61-64254A638C33}"/>
                </a:ext>
              </a:extLst>
            </p:cNvPr>
            <p:cNvGrpSpPr/>
            <p:nvPr/>
          </p:nvGrpSpPr>
          <p:grpSpPr>
            <a:xfrm>
              <a:off x="4462709" y="1436272"/>
              <a:ext cx="2223819" cy="2159991"/>
              <a:chOff x="770563" y="1342005"/>
              <a:chExt cx="4680001" cy="4680000"/>
            </a:xfrm>
          </p:grpSpPr>
          <p:sp>
            <p:nvSpPr>
              <p:cNvPr id="178" name="Rectangle 177">
                <a:extLst>
                  <a:ext uri="{FF2B5EF4-FFF2-40B4-BE49-F238E27FC236}">
                    <a16:creationId xmlns:a16="http://schemas.microsoft.com/office/drawing/2014/main" id="{C960AA28-EDC7-400E-9ACC-6715B675E29C}"/>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3625B475-9B84-4308-A94C-744E86AD5647}"/>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5-Point Star 1">
                <a:extLst>
                  <a:ext uri="{FF2B5EF4-FFF2-40B4-BE49-F238E27FC236}">
                    <a16:creationId xmlns:a16="http://schemas.microsoft.com/office/drawing/2014/main" id="{8014BE91-0ED8-43D4-BBA8-D21A19074D0A}"/>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7" name="Rectangle 176">
              <a:extLst>
                <a:ext uri="{FF2B5EF4-FFF2-40B4-BE49-F238E27FC236}">
                  <a16:creationId xmlns:a16="http://schemas.microsoft.com/office/drawing/2014/main" id="{DB85B70B-3EC5-47C2-8FB8-E84D5CD5EDE7}"/>
                </a:ext>
              </a:extLst>
            </p:cNvPr>
            <p:cNvSpPr/>
            <p:nvPr/>
          </p:nvSpPr>
          <p:spPr>
            <a:xfrm>
              <a:off x="4487903" y="1436273"/>
              <a:ext cx="2223819"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descr="Red square overlay on the shape to show the size">
            <a:extLst>
              <a:ext uri="{FF2B5EF4-FFF2-40B4-BE49-F238E27FC236}">
                <a16:creationId xmlns:a16="http://schemas.microsoft.com/office/drawing/2014/main" id="{E8F84776-94E1-460E-BF12-D96F79239152}"/>
              </a:ext>
            </a:extLst>
          </p:cNvPr>
          <p:cNvGrpSpPr/>
          <p:nvPr/>
        </p:nvGrpSpPr>
        <p:grpSpPr>
          <a:xfrm>
            <a:off x="9046112" y="3783865"/>
            <a:ext cx="2249014" cy="2159991"/>
            <a:chOff x="4462709" y="1436272"/>
            <a:chExt cx="2249014" cy="2159991"/>
          </a:xfrm>
        </p:grpSpPr>
        <p:grpSp>
          <p:nvGrpSpPr>
            <p:cNvPr id="171" name="Group 170">
              <a:extLst>
                <a:ext uri="{FF2B5EF4-FFF2-40B4-BE49-F238E27FC236}">
                  <a16:creationId xmlns:a16="http://schemas.microsoft.com/office/drawing/2014/main" id="{AECAE055-41E0-4AB3-8F9B-1C07F9EA3D5D}"/>
                </a:ext>
              </a:extLst>
            </p:cNvPr>
            <p:cNvGrpSpPr/>
            <p:nvPr/>
          </p:nvGrpSpPr>
          <p:grpSpPr>
            <a:xfrm>
              <a:off x="4462709" y="1436272"/>
              <a:ext cx="2223819" cy="2159991"/>
              <a:chOff x="770563" y="1342005"/>
              <a:chExt cx="4680001" cy="4680000"/>
            </a:xfrm>
          </p:grpSpPr>
          <p:sp>
            <p:nvSpPr>
              <p:cNvPr id="173" name="Rectangle 172">
                <a:extLst>
                  <a:ext uri="{FF2B5EF4-FFF2-40B4-BE49-F238E27FC236}">
                    <a16:creationId xmlns:a16="http://schemas.microsoft.com/office/drawing/2014/main" id="{1300889D-624E-4336-9A71-5C0E1BC91052}"/>
                  </a:ext>
                </a:extLst>
              </p:cNvPr>
              <p:cNvSpPr>
                <a:spLocks noChangeAspect="1"/>
              </p:cNvSpPr>
              <p:nvPr/>
            </p:nvSpPr>
            <p:spPr>
              <a:xfrm>
                <a:off x="770563" y="1342005"/>
                <a:ext cx="4680001" cy="4680000"/>
              </a:xfrm>
              <a:prstGeom prst="rect">
                <a:avLst/>
              </a:prstGeom>
              <a:blipFill>
                <a:blip r:embed="rId3"/>
                <a:tile tx="0" ty="0" sx="100000" sy="100000" flip="none" algn="tl"/>
              </a:blipFill>
              <a:ln w="28575" cap="flat">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44BA9BB-B027-4F46-90CA-BB4DFCE5CBB5}"/>
                  </a:ext>
                </a:extLst>
              </p:cNvPr>
              <p:cNvSpPr>
                <a:spLocks noChangeAspect="1"/>
              </p:cNvSpPr>
              <p:nvPr/>
            </p:nvSpPr>
            <p:spPr>
              <a:xfrm>
                <a:off x="2039251" y="2610693"/>
                <a:ext cx="2142625" cy="2142625"/>
              </a:xfrm>
              <a:prstGeom prst="ellipse">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5-Point Star 1">
                <a:extLst>
                  <a:ext uri="{FF2B5EF4-FFF2-40B4-BE49-F238E27FC236}">
                    <a16:creationId xmlns:a16="http://schemas.microsoft.com/office/drawing/2014/main" id="{E585558A-2FE6-4643-B57F-569BB9511562}"/>
                  </a:ext>
                </a:extLst>
              </p:cNvPr>
              <p:cNvSpPr>
                <a:spLocks noChangeAspect="1"/>
              </p:cNvSpPr>
              <p:nvPr/>
            </p:nvSpPr>
            <p:spPr>
              <a:xfrm>
                <a:off x="2113133" y="2639271"/>
                <a:ext cx="1994860" cy="1885388"/>
              </a:xfrm>
              <a:prstGeom prst="star5">
                <a:avLst/>
              </a:prstGeom>
              <a:solidFill>
                <a:schemeClr val="tx1">
                  <a:alpha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2" name="Rectangle 171">
              <a:extLst>
                <a:ext uri="{FF2B5EF4-FFF2-40B4-BE49-F238E27FC236}">
                  <a16:creationId xmlns:a16="http://schemas.microsoft.com/office/drawing/2014/main" id="{4404836B-E751-4081-80BF-251315EBD839}"/>
                </a:ext>
              </a:extLst>
            </p:cNvPr>
            <p:cNvSpPr/>
            <p:nvPr/>
          </p:nvSpPr>
          <p:spPr>
            <a:xfrm>
              <a:off x="4468589" y="1436273"/>
              <a:ext cx="2243134" cy="2159990"/>
            </a:xfrm>
            <a:prstGeom prst="rect">
              <a:avLst/>
            </a:prstGeom>
            <a:solidFill>
              <a:srgbClr val="C00000">
                <a:alpha val="40000"/>
              </a:srgbClr>
            </a:solidFill>
            <a:ln>
              <a:solidFill>
                <a:srgbClr val="B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7" name="TextBox 96">
            <a:extLst>
              <a:ext uri="{FF2B5EF4-FFF2-40B4-BE49-F238E27FC236}">
                <a16:creationId xmlns:a16="http://schemas.microsoft.com/office/drawing/2014/main" id="{A9224D24-1E51-4B2F-B719-2137919AD939}"/>
              </a:ext>
            </a:extLst>
          </p:cNvPr>
          <p:cNvSpPr txBox="1"/>
          <p:nvPr/>
        </p:nvSpPr>
        <p:spPr>
          <a:xfrm>
            <a:off x="8121574" y="3456175"/>
            <a:ext cx="2051985" cy="442674"/>
          </a:xfrm>
          <a:prstGeom prst="roundRect">
            <a:avLst/>
          </a:prstGeom>
          <a:solidFill>
            <a:schemeClr val="bg1"/>
          </a:solidFill>
        </p:spPr>
        <p:txBody>
          <a:bodyPr wrap="square" rtlCol="0">
            <a:spAutoFit/>
          </a:bodyPr>
          <a:lstStyle/>
          <a:p>
            <a:pPr algn="ctr"/>
            <a:r>
              <a:rPr lang="en-GB" sz="2000" b="1" dirty="0">
                <a:latin typeface="Arial" panose="020B0604020202020204" pitchFamily="34" charset="0"/>
                <a:cs typeface="Arial" panose="020B0604020202020204" pitchFamily="34" charset="0"/>
              </a:rPr>
              <a:t>Area = 400 cm</a:t>
            </a:r>
            <a:r>
              <a:rPr lang="en-GB" sz="2000" b="1" baseline="30000" dirty="0">
                <a:latin typeface="Arial" panose="020B0604020202020204" pitchFamily="34" charset="0"/>
                <a:cs typeface="Arial" panose="020B0604020202020204" pitchFamily="34" charset="0"/>
              </a:rPr>
              <a:t>2</a:t>
            </a:r>
            <a:endParaRPr lang="en-GB" sz="2000" b="1" dirty="0">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0ACD1D5A-A54D-499C-812A-CAC5FC1CB5D7}"/>
              </a:ext>
            </a:extLst>
          </p:cNvPr>
          <p:cNvSpPr/>
          <p:nvPr/>
        </p:nvSpPr>
        <p:spPr>
          <a:xfrm>
            <a:off x="3339935" y="2294432"/>
            <a:ext cx="876300" cy="46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9C67D156-08DB-470B-A4CF-6259911DE3DD}"/>
              </a:ext>
            </a:extLst>
          </p:cNvPr>
          <p:cNvSpPr txBox="1"/>
          <p:nvPr/>
        </p:nvSpPr>
        <p:spPr>
          <a:xfrm>
            <a:off x="3240637" y="2294431"/>
            <a:ext cx="1022786" cy="461665"/>
          </a:xfrm>
          <a:prstGeom prst="rect">
            <a:avLst/>
          </a:prstGeom>
          <a:noFill/>
          <a:ln>
            <a:noFill/>
          </a:ln>
        </p:spPr>
        <p:txBody>
          <a:bodyPr wrap="none" rtlCol="0">
            <a:spAutoFit/>
          </a:bodyPr>
          <a:lstStyle/>
          <a:p>
            <a:r>
              <a:rPr lang="en-US" sz="2400" dirty="0">
                <a:latin typeface="Arial" panose="020B0604020202020204" pitchFamily="34" charset="0"/>
                <a:cs typeface="Arial" panose="020B0604020202020204" pitchFamily="34" charset="0"/>
              </a:rPr>
              <a:t>10 cm</a:t>
            </a:r>
          </a:p>
        </p:txBody>
      </p:sp>
    </p:spTree>
    <p:extLst>
      <p:ext uri="{BB962C8B-B14F-4D97-AF65-F5344CB8AC3E}">
        <p14:creationId xmlns:p14="http://schemas.microsoft.com/office/powerpoint/2010/main" val="6596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3EF57-AA06-4BD9-BE4F-1954135D44AA}"/>
</file>

<file path=customXml/itemProps2.xml><?xml version="1.0" encoding="utf-8"?>
<ds:datastoreItem xmlns:ds="http://schemas.openxmlformats.org/officeDocument/2006/customXml" ds:itemID="{9BFF91AD-37B6-41D5-91EA-70BE6B0B5343}">
  <ds:schemaRefs>
    <ds:schemaRef ds:uri="http://schemas.microsoft.com/office/2006/metadata/properties"/>
    <ds:schemaRef ds:uri="http://schemas.microsoft.com/office/infopath/2007/PartnerControls"/>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D7983BBE-086D-43D3-9B94-788F0CEF7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CfE_LA_Slides_v7</Template>
  <TotalTime>36881</TotalTime>
  <Words>3807</Words>
  <Application>Microsoft Office PowerPoint</Application>
  <PresentationFormat>Widescreen</PresentationFormat>
  <Paragraphs>437</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Custom Design</vt:lpstr>
      <vt:lpstr>Lesson 12:  Area and volume</vt:lpstr>
      <vt:lpstr>What do these words mean?</vt:lpstr>
      <vt:lpstr>Area</vt:lpstr>
      <vt:lpstr>Areas</vt:lpstr>
      <vt:lpstr>Soft play blocks</vt:lpstr>
      <vt:lpstr>Non-slip fabric</vt:lpstr>
      <vt:lpstr>Smallest block</vt:lpstr>
      <vt:lpstr>Base area</vt:lpstr>
      <vt:lpstr>Comparing areas</vt:lpstr>
      <vt:lpstr>Comparing bases</vt:lpstr>
      <vt:lpstr>Volume of smallest block</vt:lpstr>
      <vt:lpstr>Doubling one length</vt:lpstr>
      <vt:lpstr>Doubling two / all lengths</vt:lpstr>
      <vt:lpstr>Comparing volumes</vt:lpstr>
      <vt:lpstr>Working in pairs</vt:lpstr>
      <vt:lpstr>Placing the cards</vt:lpstr>
      <vt:lpstr>Completing C5 and C9</vt:lpstr>
      <vt:lpstr>Placing Blocks 1, 2 and 3</vt:lpstr>
      <vt:lpstr>Adding more blocks</vt:lpstr>
      <vt:lpstr>The completed grid</vt:lpstr>
      <vt:lpstr>Scaling one or both lengths</vt:lpstr>
      <vt:lpstr>Scaling lengths: Effect on area</vt:lpstr>
      <vt:lpstr>Doubling lengths</vt:lpstr>
      <vt:lpstr>Scaling lengths: Effect on volume</vt:lpstr>
      <vt:lpstr>2-dimensional similar shapes</vt:lpstr>
      <vt:lpstr>3-dimensional similar shapes</vt:lpstr>
      <vt:lpstr>Working with similar shapes</vt:lpstr>
      <vt:lpstr>Practice question</vt:lpstr>
      <vt:lpstr>Lesson review:  Area and volume</vt:lpstr>
      <vt:lpstr>Lesson 12: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Collett, Clare</dc:creator>
  <cp:keywords/>
  <dc:description/>
  <cp:lastModifiedBy>Sarah Stafford</cp:lastModifiedBy>
  <cp:revision>677</cp:revision>
  <dcterms:created xsi:type="dcterms:W3CDTF">2021-03-24T10:45:40Z</dcterms:created>
  <dcterms:modified xsi:type="dcterms:W3CDTF">2023-04-11T14:01:12Z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