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entation.xml" ContentType="application/vnd.openxmlformats-officedocument.presentationml.presentation.main+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1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490" r:id="rId2"/>
    <p:sldId id="491" r:id="rId3"/>
    <p:sldId id="492" r:id="rId4"/>
    <p:sldId id="493" r:id="rId5"/>
    <p:sldId id="494" r:id="rId6"/>
    <p:sldId id="495" r:id="rId7"/>
    <p:sldId id="496" r:id="rId8"/>
    <p:sldId id="497" r:id="rId9"/>
    <p:sldId id="498" r:id="rId10"/>
    <p:sldId id="499" r:id="rId11"/>
    <p:sldId id="500" r:id="rId12"/>
    <p:sldId id="501" r:id="rId13"/>
    <p:sldId id="502" r:id="rId14"/>
    <p:sldId id="503" r:id="rId15"/>
    <p:sldId id="504" r:id="rId16"/>
    <p:sldId id="505" r:id="rId17"/>
    <p:sldId id="506" r:id="rId18"/>
    <p:sldId id="507" r:id="rId19"/>
    <p:sldId id="508" r:id="rId20"/>
    <p:sldId id="509" r:id="rId21"/>
    <p:sldId id="510" r:id="rId22"/>
    <p:sldId id="511" r:id="rId23"/>
    <p:sldId id="512" r:id="rId24"/>
    <p:sldId id="513" r:id="rId25"/>
    <p:sldId id="514" r:id="rId26"/>
    <p:sldId id="515" r:id="rId27"/>
    <p:sldId id="516" r:id="rId28"/>
    <p:sldId id="517" r:id="rId29"/>
    <p:sldId id="518" r:id="rId30"/>
    <p:sldId id="519"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B604C4-E210-4FC8-9F61-389EB94435B6}" type="datetimeFigureOut">
              <a:rPr lang="en-GB" smtClean="0"/>
              <a:t>09/11/2023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121F7F-0739-414D-83AA-554AE99188EC}" type="slidenum">
              <a:rPr lang="en-GB" smtClean="0"/>
              <a:t>‹#›</a:t>
            </a:fld>
            <a:endParaRPr lang="en-GB"/>
          </a:p>
        </p:txBody>
      </p:sp>
    </p:spTree>
    <p:extLst>
      <p:ext uri="{BB962C8B-B14F-4D97-AF65-F5344CB8AC3E}">
        <p14:creationId xmlns:p14="http://schemas.microsoft.com/office/powerpoint/2010/main" val="7159838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dirty="0"/>
          </a:p>
        </p:txBody>
      </p:sp>
    </p:spTree>
    <p:extLst>
      <p:ext uri="{BB962C8B-B14F-4D97-AF65-F5344CB8AC3E}">
        <p14:creationId xmlns:p14="http://schemas.microsoft.com/office/powerpoint/2010/main" val="3653225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dirty="0"/>
          </a:p>
        </p:txBody>
      </p:sp>
    </p:spTree>
    <p:extLst>
      <p:ext uri="{BB962C8B-B14F-4D97-AF65-F5344CB8AC3E}">
        <p14:creationId xmlns:p14="http://schemas.microsoft.com/office/powerpoint/2010/main" val="3799948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dirty="0"/>
          </a:p>
        </p:txBody>
      </p:sp>
    </p:spTree>
    <p:extLst>
      <p:ext uri="{BB962C8B-B14F-4D97-AF65-F5344CB8AC3E}">
        <p14:creationId xmlns:p14="http://schemas.microsoft.com/office/powerpoint/2010/main" val="39582399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dirty="0"/>
          </a:p>
        </p:txBody>
      </p:sp>
    </p:spTree>
    <p:extLst>
      <p:ext uri="{BB962C8B-B14F-4D97-AF65-F5344CB8AC3E}">
        <p14:creationId xmlns:p14="http://schemas.microsoft.com/office/powerpoint/2010/main" val="30759866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dirty="0"/>
          </a:p>
        </p:txBody>
      </p:sp>
    </p:spTree>
    <p:extLst>
      <p:ext uri="{BB962C8B-B14F-4D97-AF65-F5344CB8AC3E}">
        <p14:creationId xmlns:p14="http://schemas.microsoft.com/office/powerpoint/2010/main" val="457421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dirty="0"/>
          </a:p>
        </p:txBody>
      </p:sp>
    </p:spTree>
    <p:extLst>
      <p:ext uri="{BB962C8B-B14F-4D97-AF65-F5344CB8AC3E}">
        <p14:creationId xmlns:p14="http://schemas.microsoft.com/office/powerpoint/2010/main" val="19768945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15</a:t>
            </a:fld>
            <a:endParaRPr lang="en-GB" dirty="0"/>
          </a:p>
        </p:txBody>
      </p:sp>
    </p:spTree>
    <p:extLst>
      <p:ext uri="{BB962C8B-B14F-4D97-AF65-F5344CB8AC3E}">
        <p14:creationId xmlns:p14="http://schemas.microsoft.com/office/powerpoint/2010/main" val="30215098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16</a:t>
            </a:fld>
            <a:endParaRPr lang="en-GB" dirty="0"/>
          </a:p>
        </p:txBody>
      </p:sp>
    </p:spTree>
    <p:extLst>
      <p:ext uri="{BB962C8B-B14F-4D97-AF65-F5344CB8AC3E}">
        <p14:creationId xmlns:p14="http://schemas.microsoft.com/office/powerpoint/2010/main" val="31318921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17</a:t>
            </a:fld>
            <a:endParaRPr lang="en-GB" dirty="0"/>
          </a:p>
        </p:txBody>
      </p:sp>
    </p:spTree>
    <p:extLst>
      <p:ext uri="{BB962C8B-B14F-4D97-AF65-F5344CB8AC3E}">
        <p14:creationId xmlns:p14="http://schemas.microsoft.com/office/powerpoint/2010/main" val="875847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18</a:t>
            </a:fld>
            <a:endParaRPr lang="en-GB" dirty="0"/>
          </a:p>
        </p:txBody>
      </p:sp>
    </p:spTree>
    <p:extLst>
      <p:ext uri="{BB962C8B-B14F-4D97-AF65-F5344CB8AC3E}">
        <p14:creationId xmlns:p14="http://schemas.microsoft.com/office/powerpoint/2010/main" val="179158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19</a:t>
            </a:fld>
            <a:endParaRPr lang="en-GB" dirty="0"/>
          </a:p>
        </p:txBody>
      </p:sp>
    </p:spTree>
    <p:extLst>
      <p:ext uri="{BB962C8B-B14F-4D97-AF65-F5344CB8AC3E}">
        <p14:creationId xmlns:p14="http://schemas.microsoft.com/office/powerpoint/2010/main" val="2635797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dirty="0"/>
          </a:p>
        </p:txBody>
      </p:sp>
    </p:spTree>
    <p:extLst>
      <p:ext uri="{BB962C8B-B14F-4D97-AF65-F5344CB8AC3E}">
        <p14:creationId xmlns:p14="http://schemas.microsoft.com/office/powerpoint/2010/main" val="41046009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20</a:t>
            </a:fld>
            <a:endParaRPr lang="en-GB" dirty="0"/>
          </a:p>
        </p:txBody>
      </p:sp>
    </p:spTree>
    <p:extLst>
      <p:ext uri="{BB962C8B-B14F-4D97-AF65-F5344CB8AC3E}">
        <p14:creationId xmlns:p14="http://schemas.microsoft.com/office/powerpoint/2010/main" val="4385525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21</a:t>
            </a:fld>
            <a:endParaRPr lang="en-GB" dirty="0"/>
          </a:p>
        </p:txBody>
      </p:sp>
    </p:spTree>
    <p:extLst>
      <p:ext uri="{BB962C8B-B14F-4D97-AF65-F5344CB8AC3E}">
        <p14:creationId xmlns:p14="http://schemas.microsoft.com/office/powerpoint/2010/main" val="41140143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22</a:t>
            </a:fld>
            <a:endParaRPr lang="en-GB" dirty="0"/>
          </a:p>
        </p:txBody>
      </p:sp>
    </p:spTree>
    <p:extLst>
      <p:ext uri="{BB962C8B-B14F-4D97-AF65-F5344CB8AC3E}">
        <p14:creationId xmlns:p14="http://schemas.microsoft.com/office/powerpoint/2010/main" val="589855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23</a:t>
            </a:fld>
            <a:endParaRPr lang="en-GB" dirty="0"/>
          </a:p>
        </p:txBody>
      </p:sp>
    </p:spTree>
    <p:extLst>
      <p:ext uri="{BB962C8B-B14F-4D97-AF65-F5344CB8AC3E}">
        <p14:creationId xmlns:p14="http://schemas.microsoft.com/office/powerpoint/2010/main" val="42361104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24</a:t>
            </a:fld>
            <a:endParaRPr lang="en-GB" dirty="0"/>
          </a:p>
        </p:txBody>
      </p:sp>
    </p:spTree>
    <p:extLst>
      <p:ext uri="{BB962C8B-B14F-4D97-AF65-F5344CB8AC3E}">
        <p14:creationId xmlns:p14="http://schemas.microsoft.com/office/powerpoint/2010/main" val="20392416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25</a:t>
            </a:fld>
            <a:endParaRPr lang="en-GB" dirty="0"/>
          </a:p>
        </p:txBody>
      </p:sp>
    </p:spTree>
    <p:extLst>
      <p:ext uri="{BB962C8B-B14F-4D97-AF65-F5344CB8AC3E}">
        <p14:creationId xmlns:p14="http://schemas.microsoft.com/office/powerpoint/2010/main" val="5804968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26</a:t>
            </a:fld>
            <a:endParaRPr lang="en-GB" dirty="0"/>
          </a:p>
        </p:txBody>
      </p:sp>
    </p:spTree>
    <p:extLst>
      <p:ext uri="{BB962C8B-B14F-4D97-AF65-F5344CB8AC3E}">
        <p14:creationId xmlns:p14="http://schemas.microsoft.com/office/powerpoint/2010/main" val="13526185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27</a:t>
            </a:fld>
            <a:endParaRPr lang="en-GB" dirty="0"/>
          </a:p>
        </p:txBody>
      </p:sp>
    </p:spTree>
    <p:extLst>
      <p:ext uri="{BB962C8B-B14F-4D97-AF65-F5344CB8AC3E}">
        <p14:creationId xmlns:p14="http://schemas.microsoft.com/office/powerpoint/2010/main" val="9013858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28</a:t>
            </a:fld>
            <a:endParaRPr lang="en-GB" dirty="0"/>
          </a:p>
        </p:txBody>
      </p:sp>
    </p:spTree>
    <p:extLst>
      <p:ext uri="{BB962C8B-B14F-4D97-AF65-F5344CB8AC3E}">
        <p14:creationId xmlns:p14="http://schemas.microsoft.com/office/powerpoint/2010/main" val="8820181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29</a:t>
            </a:fld>
            <a:endParaRPr lang="en-GB" dirty="0"/>
          </a:p>
        </p:txBody>
      </p:sp>
    </p:spTree>
    <p:extLst>
      <p:ext uri="{BB962C8B-B14F-4D97-AF65-F5344CB8AC3E}">
        <p14:creationId xmlns:p14="http://schemas.microsoft.com/office/powerpoint/2010/main" val="3308004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dirty="0"/>
          </a:p>
        </p:txBody>
      </p:sp>
    </p:spTree>
    <p:extLst>
      <p:ext uri="{BB962C8B-B14F-4D97-AF65-F5344CB8AC3E}">
        <p14:creationId xmlns:p14="http://schemas.microsoft.com/office/powerpoint/2010/main" val="35374337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30</a:t>
            </a:fld>
            <a:endParaRPr lang="en-GB" dirty="0"/>
          </a:p>
        </p:txBody>
      </p:sp>
    </p:spTree>
    <p:extLst>
      <p:ext uri="{BB962C8B-B14F-4D97-AF65-F5344CB8AC3E}">
        <p14:creationId xmlns:p14="http://schemas.microsoft.com/office/powerpoint/2010/main" val="7890397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dirty="0"/>
          </a:p>
        </p:txBody>
      </p:sp>
    </p:spTree>
    <p:extLst>
      <p:ext uri="{BB962C8B-B14F-4D97-AF65-F5344CB8AC3E}">
        <p14:creationId xmlns:p14="http://schemas.microsoft.com/office/powerpoint/2010/main" val="42783510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5</a:t>
            </a:fld>
            <a:endParaRPr lang="en-GB" dirty="0"/>
          </a:p>
        </p:txBody>
      </p:sp>
    </p:spTree>
    <p:extLst>
      <p:ext uri="{BB962C8B-B14F-4D97-AF65-F5344CB8AC3E}">
        <p14:creationId xmlns:p14="http://schemas.microsoft.com/office/powerpoint/2010/main" val="1239810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dirty="0"/>
          </a:p>
        </p:txBody>
      </p:sp>
    </p:spTree>
    <p:extLst>
      <p:ext uri="{BB962C8B-B14F-4D97-AF65-F5344CB8AC3E}">
        <p14:creationId xmlns:p14="http://schemas.microsoft.com/office/powerpoint/2010/main" val="32698377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dirty="0"/>
          </a:p>
        </p:txBody>
      </p:sp>
    </p:spTree>
    <p:extLst>
      <p:ext uri="{BB962C8B-B14F-4D97-AF65-F5344CB8AC3E}">
        <p14:creationId xmlns:p14="http://schemas.microsoft.com/office/powerpoint/2010/main" val="18370152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dirty="0"/>
          </a:p>
        </p:txBody>
      </p:sp>
    </p:spTree>
    <p:extLst>
      <p:ext uri="{BB962C8B-B14F-4D97-AF65-F5344CB8AC3E}">
        <p14:creationId xmlns:p14="http://schemas.microsoft.com/office/powerpoint/2010/main" val="41654255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9</a:t>
            </a:fld>
            <a:endParaRPr lang="en-GB" dirty="0"/>
          </a:p>
        </p:txBody>
      </p:sp>
    </p:spTree>
    <p:extLst>
      <p:ext uri="{BB962C8B-B14F-4D97-AF65-F5344CB8AC3E}">
        <p14:creationId xmlns:p14="http://schemas.microsoft.com/office/powerpoint/2010/main" val="3103669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9025098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22694291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767633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16668039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312000" y="1315200"/>
            <a:ext cx="5496133"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5999989" y="1315200"/>
            <a:ext cx="5567595"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312000" y="3767999"/>
            <a:ext cx="549613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5999989" y="3767999"/>
            <a:ext cx="5567595"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Tree>
    <p:extLst>
      <p:ext uri="{BB962C8B-B14F-4D97-AF65-F5344CB8AC3E}">
        <p14:creationId xmlns:p14="http://schemas.microsoft.com/office/powerpoint/2010/main" val="31461829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hyperlink" Target="https://www.techtarget.com/whatis/definition/disruptive-technology" TargetMode="External"/><Relationship Id="rId2" Type="http://schemas.openxmlformats.org/officeDocument/2006/relationships/notesSlide" Target="../notesSlides/notesSlide11.xml"/><Relationship Id="rId1" Type="http://schemas.openxmlformats.org/officeDocument/2006/relationships/slideLayout" Target="../slideLayouts/slideLayout14.xml"/><Relationship Id="rId5" Type="http://schemas.openxmlformats.org/officeDocument/2006/relationships/image" Target="../media/image4.jpeg"/><Relationship Id="rId4" Type="http://schemas.openxmlformats.org/officeDocument/2006/relationships/hyperlink" Target="https://pixabay.com/illustrations/artificial-intelligence-brain-think-3382507/"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hyperlink" Target="https://theaseanpost.com/article/how-disruptive-technologies-are-transforming-southeast-asia"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hyperlink" Target="https://www.gartner.com/smarterwithgartner/6-ways-the-workplace-will-change-in-the-next-10-years" TargetMode="External"/><Relationship Id="rId2" Type="http://schemas.openxmlformats.org/officeDocument/2006/relationships/notesSlide" Target="../notesSlides/notesSlide15.xml"/><Relationship Id="rId1" Type="http://schemas.openxmlformats.org/officeDocument/2006/relationships/slideLayout" Target="../slideLayouts/slideLayout14.xml"/><Relationship Id="rId4" Type="http://schemas.openxmlformats.org/officeDocument/2006/relationships/hyperlink" Target="https://weworkremotely.com/how-technology-will-change-the-future-of-work"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hyperlink" Target="https://weworkremotely.com/how-technology-will-change-the-future-of-work" TargetMode="External"/><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hyperlink" Target="https://weworkremotely.com/how-technology-will-change-the-future-of-work" TargetMode="External"/><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hyperlink" Target="https://www.brainspire.com/blog/technology-and-society-how-technology-changed-our-lives" TargetMode="External"/><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hyperlink" Target="https://pixabay.com/illustrations/camera-canon-photo-digicam-2251051/" TargetMode="External"/><Relationship Id="rId2" Type="http://schemas.openxmlformats.org/officeDocument/2006/relationships/notesSlide" Target="../notesSlides/notesSlide23.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pixabay.com/photos/camera-olympus-digital-camera-541213/"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hyperlink" Target="https://www.scienceabc.com/innovation/pictures-200-year-epic-journey-phones.html" TargetMode="External"/><Relationship Id="rId2" Type="http://schemas.openxmlformats.org/officeDocument/2006/relationships/notesSlide" Target="../notesSlides/notesSlide26.xml"/><Relationship Id="rId1" Type="http://schemas.openxmlformats.org/officeDocument/2006/relationships/slideLayout" Target="../slideLayouts/slideLayout14.xml"/><Relationship Id="rId4" Type="http://schemas.openxmlformats.org/officeDocument/2006/relationships/hyperlink" Target="http://citadel.sjfc.edu/students-virtual/k/knz03095/public_html/imd/museum/index.html"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9.xml"/><Relationship Id="rId1" Type="http://schemas.openxmlformats.org/officeDocument/2006/relationships/slideLayout" Target="../slideLayouts/slideLayout14.xml"/><Relationship Id="rId4" Type="http://schemas.openxmlformats.org/officeDocument/2006/relationships/hyperlink" Target="https://pixabay.com/illustrations/intelligence-brain-think-4234824/"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30.xml"/><Relationship Id="rId1" Type="http://schemas.openxmlformats.org/officeDocument/2006/relationships/slideLayout" Target="../slideLayouts/slideLayout14.xml"/><Relationship Id="rId5" Type="http://schemas.openxmlformats.org/officeDocument/2006/relationships/image" Target="../media/image11.jpe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hyperlink" Target="https://www.zippia.com/advice/average-number-jobs-in-lifetime/" TargetMode="External"/><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dirty="0"/>
              <a:t>Core content in a digital world</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rmAutofit fontScale="25000" lnSpcReduction="20000"/>
          </a:bodyPr>
          <a:lstStyle/>
          <a:p>
            <a:r>
              <a:rPr lang="en-US" dirty="0"/>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t>Location</a:t>
            </a:r>
          </a:p>
        </p:txBody>
      </p:sp>
    </p:spTree>
    <p:extLst>
      <p:ext uri="{BB962C8B-B14F-4D97-AF65-F5344CB8AC3E}">
        <p14:creationId xmlns:p14="http://schemas.microsoft.com/office/powerpoint/2010/main" val="2554360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312001" y="759657"/>
            <a:ext cx="11248684" cy="4642337"/>
          </a:xfrm>
        </p:spPr>
        <p:txBody>
          <a:bodyPr/>
          <a:lstStyle/>
          <a:p>
            <a:endParaRPr lang="en-GB" sz="2133" dirty="0">
              <a:solidFill>
                <a:srgbClr val="FF0000"/>
              </a:solidFill>
            </a:endParaRPr>
          </a:p>
          <a:p>
            <a:r>
              <a:rPr lang="en-GB" sz="2133" dirty="0">
                <a:solidFill>
                  <a:srgbClr val="E51C41"/>
                </a:solidFill>
              </a:rPr>
              <a:t>5. Temporary</a:t>
            </a:r>
            <a:r>
              <a:rPr lang="en-GB" sz="2133" dirty="0">
                <a:solidFill>
                  <a:srgbClr val="FF0000"/>
                </a:solidFill>
              </a:rPr>
              <a:t> </a:t>
            </a:r>
            <a:r>
              <a:rPr lang="en-GB" sz="2133" dirty="0"/>
              <a:t>employees are hired on a short-term basis, sometimes to cover a full-time employee who is absent for an extended period.</a:t>
            </a:r>
          </a:p>
          <a:p>
            <a:endParaRPr lang="en-GB" sz="2133" dirty="0">
              <a:solidFill>
                <a:srgbClr val="FF0000"/>
              </a:solidFill>
            </a:endParaRPr>
          </a:p>
          <a:p>
            <a:r>
              <a:rPr lang="en-GB" sz="2133" dirty="0">
                <a:solidFill>
                  <a:srgbClr val="E51C41"/>
                </a:solidFill>
              </a:rPr>
              <a:t>6. On-call </a:t>
            </a:r>
            <a:r>
              <a:rPr lang="en-GB" sz="2133" dirty="0"/>
              <a:t>workers are expected to be available to work at specified hours during the day but might not perform duties during all those hours. They must be at the premises for their entire shift or readily contactable if the position is remote, regardless of whether they are called in.</a:t>
            </a:r>
          </a:p>
          <a:p>
            <a:endParaRPr lang="en-GB" sz="2133" dirty="0">
              <a:solidFill>
                <a:schemeClr val="accent1"/>
              </a:solidFill>
            </a:endParaRPr>
          </a:p>
          <a:p>
            <a:r>
              <a:rPr lang="en-GB" sz="2133" dirty="0">
                <a:solidFill>
                  <a:srgbClr val="E51C41"/>
                </a:solidFill>
              </a:rPr>
              <a:t>7.Volunteer </a:t>
            </a:r>
            <a:r>
              <a:rPr lang="en-GB" sz="2133" dirty="0"/>
              <a:t>roles vary in time commitment and do not usually offer a salary. These positions can help gain experience in the field of your choice. </a:t>
            </a:r>
            <a:endParaRPr lang="en-GB" sz="2133" dirty="0">
              <a:solidFill>
                <a:srgbClr val="FF0000"/>
              </a:solidFil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dirty="0"/>
          </a:p>
        </p:txBody>
      </p:sp>
      <p:sp>
        <p:nvSpPr>
          <p:cNvPr id="7" name="Title 11"/>
          <p:cNvSpPr txBox="1">
            <a:spLocks/>
          </p:cNvSpPr>
          <p:nvPr/>
        </p:nvSpPr>
        <p:spPr>
          <a:xfrm>
            <a:off x="310601" y="333201"/>
            <a:ext cx="11250084" cy="932567"/>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US" sz="2667" dirty="0"/>
              <a:t>Topic: Technical and business change – adaptability and flexibility</a:t>
            </a:r>
            <a:br>
              <a:rPr lang="en-US" sz="2667" dirty="0"/>
            </a:br>
            <a:r>
              <a:rPr lang="en-US" sz="2667" dirty="0"/>
              <a:t>Task 1: Different job roles and disruptive technology</a:t>
            </a:r>
            <a:endParaRPr lang="en-GB" sz="2667" dirty="0"/>
          </a:p>
        </p:txBody>
      </p:sp>
    </p:spTree>
    <p:extLst>
      <p:ext uri="{BB962C8B-B14F-4D97-AF65-F5344CB8AC3E}">
        <p14:creationId xmlns:p14="http://schemas.microsoft.com/office/powerpoint/2010/main" val="41273499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310601" y="1554252"/>
            <a:ext cx="8897649" cy="4802099"/>
          </a:xfrm>
        </p:spPr>
        <p:txBody>
          <a:bodyPr vert="horz" lIns="0" tIns="0" rIns="0" bIns="0" rtlCol="0" anchor="t">
            <a:noAutofit/>
          </a:bodyPr>
          <a:lstStyle/>
          <a:p>
            <a:r>
              <a:rPr lang="en-GB" sz="2667" b="1" dirty="0">
                <a:latin typeface="+mj-lt"/>
                <a:ea typeface="+mj-ea"/>
                <a:cs typeface="+mj-cs"/>
              </a:rPr>
              <a:t>What is disruptive technology?</a:t>
            </a:r>
          </a:p>
          <a:p>
            <a:endParaRPr lang="en-GB" sz="2667" b="1" dirty="0">
              <a:latin typeface="+mj-lt"/>
              <a:ea typeface="+mj-ea"/>
              <a:cs typeface="+mj-cs"/>
            </a:endParaRPr>
          </a:p>
          <a:p>
            <a:pPr>
              <a:lnSpc>
                <a:spcPts val="2667"/>
              </a:lnSpc>
            </a:pPr>
            <a:r>
              <a:rPr lang="en-GB" sz="2133" b="1" i="1" dirty="0">
                <a:solidFill>
                  <a:srgbClr val="E51C41"/>
                </a:solidFill>
              </a:rPr>
              <a:t>“Disruptive technology, often referred to as disruptive </a:t>
            </a:r>
          </a:p>
          <a:p>
            <a:pPr>
              <a:lnSpc>
                <a:spcPts val="2667"/>
              </a:lnSpc>
            </a:pPr>
            <a:r>
              <a:rPr lang="en-GB" sz="2133" b="1" i="1" dirty="0">
                <a:solidFill>
                  <a:srgbClr val="E51C41"/>
                </a:solidFill>
              </a:rPr>
              <a:t>innovation, is when a new business model attracts an </a:t>
            </a:r>
          </a:p>
          <a:p>
            <a:pPr>
              <a:lnSpc>
                <a:spcPts val="2667"/>
              </a:lnSpc>
            </a:pPr>
            <a:r>
              <a:rPr lang="en-GB" sz="2133" b="1" i="1" dirty="0">
                <a:solidFill>
                  <a:srgbClr val="E51C41"/>
                </a:solidFill>
              </a:rPr>
              <a:t>underserviced market or revenue stream and grows until </a:t>
            </a:r>
          </a:p>
          <a:p>
            <a:pPr>
              <a:lnSpc>
                <a:spcPts val="2667"/>
              </a:lnSpc>
            </a:pPr>
            <a:r>
              <a:rPr lang="en-GB" sz="2133" b="1" i="1" dirty="0">
                <a:solidFill>
                  <a:srgbClr val="E51C41"/>
                </a:solidFill>
              </a:rPr>
              <a:t>it replaces the incumbent competitors.”</a:t>
            </a:r>
          </a:p>
          <a:p>
            <a:r>
              <a:rPr lang="en-GB" sz="1467" dirty="0">
                <a:solidFill>
                  <a:srgbClr val="0071F8"/>
                </a:solidFill>
              </a:rPr>
              <a:t> </a:t>
            </a:r>
            <a:r>
              <a:rPr lang="en-GB" sz="1467" dirty="0">
                <a:solidFill>
                  <a:srgbClr val="0071F8"/>
                </a:solidFill>
                <a:hlinkClick r:id="rId3"/>
              </a:rPr>
              <a:t>What is disruptive technology (disruptive innovation)? – TechTarget Definition</a:t>
            </a:r>
            <a:endParaRPr lang="en-GB" sz="1467" dirty="0">
              <a:solidFill>
                <a:srgbClr val="0071F8"/>
              </a:solidFill>
            </a:endParaRPr>
          </a:p>
          <a:p>
            <a:endParaRPr lang="en-GB" sz="1467" dirty="0">
              <a:solidFill>
                <a:srgbClr val="0071F8"/>
              </a:solidFill>
            </a:endParaRPr>
          </a:p>
          <a:p>
            <a:pPr>
              <a:lnSpc>
                <a:spcPts val="2667"/>
              </a:lnSpc>
            </a:pPr>
            <a:r>
              <a:rPr lang="en-GB" sz="2133" b="1" i="1" dirty="0">
                <a:solidFill>
                  <a:srgbClr val="E51C41"/>
                </a:solidFill>
              </a:rPr>
              <a:t>“Technologies are not in themselves disruptive, but their </a:t>
            </a:r>
          </a:p>
          <a:p>
            <a:pPr>
              <a:lnSpc>
                <a:spcPts val="2667"/>
              </a:lnSpc>
            </a:pPr>
            <a:r>
              <a:rPr lang="en-GB" sz="2133" b="1" i="1" dirty="0">
                <a:solidFill>
                  <a:srgbClr val="E51C41"/>
                </a:solidFill>
              </a:rPr>
              <a:t>application in a new business model can be.”</a:t>
            </a:r>
          </a:p>
          <a:p>
            <a:r>
              <a:rPr lang="en-GB" sz="1467" dirty="0">
                <a:solidFill>
                  <a:srgbClr val="0071F8"/>
                </a:solidFill>
              </a:rPr>
              <a:t>Image: </a:t>
            </a:r>
            <a:r>
              <a:rPr lang="en-GB" sz="1467" dirty="0">
                <a:hlinkClick r:id="rId4"/>
              </a:rPr>
              <a:t>Artificial intelligence brain – free image on Pixabay</a:t>
            </a:r>
            <a:endParaRPr lang="en-GB" sz="1467"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dirty="0"/>
          </a:p>
        </p:txBody>
      </p:sp>
      <p:pic>
        <p:nvPicPr>
          <p:cNvPr id="2050" name="Picture 2" descr="Free Artificial Intelligence Brain illustration and pictur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9966" y="2881691"/>
            <a:ext cx="3036821" cy="3092548"/>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1"/>
          <p:cNvSpPr txBox="1">
            <a:spLocks/>
          </p:cNvSpPr>
          <p:nvPr/>
        </p:nvSpPr>
        <p:spPr>
          <a:xfrm>
            <a:off x="310601" y="333201"/>
            <a:ext cx="11250084" cy="932567"/>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US" sz="2667" dirty="0"/>
              <a:t>Topic: Technical and business change – adaptability and flexibility</a:t>
            </a:r>
            <a:br>
              <a:rPr lang="en-US" sz="2667" dirty="0"/>
            </a:br>
            <a:r>
              <a:rPr lang="en-US" sz="2667" dirty="0"/>
              <a:t>Task 1: Different job roles and disruptive technology</a:t>
            </a:r>
            <a:endParaRPr lang="en-GB" sz="2667" dirty="0"/>
          </a:p>
        </p:txBody>
      </p:sp>
    </p:spTree>
    <p:extLst>
      <p:ext uri="{BB962C8B-B14F-4D97-AF65-F5344CB8AC3E}">
        <p14:creationId xmlns:p14="http://schemas.microsoft.com/office/powerpoint/2010/main" val="119116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667253" y="1349675"/>
            <a:ext cx="8086689" cy="4244308"/>
          </a:xfrm>
          <a:prstGeom prst="rect">
            <a:avLst/>
          </a:prstGeom>
        </p:spPr>
      </p:pic>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12</a:t>
            </a:fld>
            <a:endParaRPr lang="en-GB" dirty="0"/>
          </a:p>
        </p:txBody>
      </p:sp>
      <p:sp>
        <p:nvSpPr>
          <p:cNvPr id="5" name="TextBox 4"/>
          <p:cNvSpPr txBox="1"/>
          <p:nvPr/>
        </p:nvSpPr>
        <p:spPr>
          <a:xfrm>
            <a:off x="1414035" y="5964787"/>
            <a:ext cx="8736971" cy="246221"/>
          </a:xfrm>
          <a:prstGeom prst="rect">
            <a:avLst/>
          </a:prstGeom>
          <a:noFill/>
        </p:spPr>
        <p:txBody>
          <a:bodyPr wrap="square" lIns="0" tIns="0" rIns="0" bIns="0" rtlCol="0">
            <a:spAutoFit/>
          </a:bodyPr>
          <a:lstStyle/>
          <a:p>
            <a:r>
              <a:rPr lang="en-GB" sz="1600" dirty="0">
                <a:hlinkClick r:id="rId4"/>
              </a:rPr>
              <a:t>Image source: How disruptive technologies are transforming South East Asia | The ASEAN Post</a:t>
            </a:r>
            <a:endParaRPr lang="en-GB" sz="1600" dirty="0"/>
          </a:p>
        </p:txBody>
      </p:sp>
      <p:sp>
        <p:nvSpPr>
          <p:cNvPr id="7" name="Title 11"/>
          <p:cNvSpPr txBox="1">
            <a:spLocks/>
          </p:cNvSpPr>
          <p:nvPr/>
        </p:nvSpPr>
        <p:spPr>
          <a:xfrm>
            <a:off x="362226" y="417109"/>
            <a:ext cx="11250084" cy="932567"/>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US" sz="2667" dirty="0"/>
              <a:t>Topic: Technical and business change – adaptability and flexibility</a:t>
            </a:r>
            <a:br>
              <a:rPr lang="en-US" sz="2667" dirty="0"/>
            </a:br>
            <a:r>
              <a:rPr lang="en-US" sz="2667" dirty="0"/>
              <a:t>Task 1: Different job roles and disruptive technology</a:t>
            </a:r>
            <a:endParaRPr lang="en-GB" sz="2667" dirty="0"/>
          </a:p>
        </p:txBody>
      </p:sp>
    </p:spTree>
    <p:extLst>
      <p:ext uri="{BB962C8B-B14F-4D97-AF65-F5344CB8AC3E}">
        <p14:creationId xmlns:p14="http://schemas.microsoft.com/office/powerpoint/2010/main" val="12065052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609600" y="1884095"/>
            <a:ext cx="9325549" cy="3722379"/>
          </a:xfrm>
        </p:spPr>
        <p:txBody>
          <a:bodyPr/>
          <a:lstStyle/>
          <a:p>
            <a:r>
              <a:rPr lang="en-GB" sz="3200" b="1" dirty="0"/>
              <a:t>Remote and hybrid working</a:t>
            </a:r>
          </a:p>
          <a:p>
            <a:endParaRPr lang="en-GB" sz="2667" b="1" i="1" dirty="0">
              <a:solidFill>
                <a:srgbClr val="E51C41"/>
              </a:solidFill>
            </a:endParaRPr>
          </a:p>
          <a:p>
            <a:r>
              <a:rPr lang="en-GB" sz="2667" b="1" i="1" dirty="0">
                <a:solidFill>
                  <a:srgbClr val="E51C41"/>
                </a:solidFill>
              </a:rPr>
              <a:t>Remote working refers to a type of flexible arrangement based on location, where people work at home or a location other than the traditional workspace where the employer is based. Hybrid working refers to a combination of office-remote arrangements.</a:t>
            </a: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dirty="0"/>
          </a:p>
        </p:txBody>
      </p:sp>
      <p:sp>
        <p:nvSpPr>
          <p:cNvPr id="8" name="Title 11"/>
          <p:cNvSpPr txBox="1">
            <a:spLocks/>
          </p:cNvSpPr>
          <p:nvPr/>
        </p:nvSpPr>
        <p:spPr>
          <a:xfrm>
            <a:off x="312001" y="382634"/>
            <a:ext cx="11250084" cy="932567"/>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US" sz="2667" dirty="0"/>
              <a:t>Topic: Technical and business change – adaptability and flexibility</a:t>
            </a:r>
            <a:br>
              <a:rPr lang="en-US" sz="2667" dirty="0"/>
            </a:br>
            <a:r>
              <a:rPr lang="en-US" sz="2667" dirty="0"/>
              <a:t>Task 1: Different job roles and disruptive technology</a:t>
            </a:r>
            <a:endParaRPr lang="en-GB" sz="2667" dirty="0"/>
          </a:p>
        </p:txBody>
      </p:sp>
    </p:spTree>
    <p:extLst>
      <p:ext uri="{BB962C8B-B14F-4D97-AF65-F5344CB8AC3E}">
        <p14:creationId xmlns:p14="http://schemas.microsoft.com/office/powerpoint/2010/main" val="13253754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312000" y="1473739"/>
            <a:ext cx="10662157" cy="4998719"/>
          </a:xfrm>
        </p:spPr>
        <p:txBody>
          <a:bodyPr/>
          <a:lstStyle/>
          <a:p>
            <a:endParaRPr lang="en-GB" b="1" dirty="0">
              <a:solidFill>
                <a:srgbClr val="E51C41"/>
              </a:solidFill>
            </a:endParaRPr>
          </a:p>
          <a:p>
            <a:r>
              <a:rPr lang="en-GB" sz="2667" b="1" dirty="0"/>
              <a:t>Task </a:t>
            </a:r>
          </a:p>
          <a:p>
            <a:r>
              <a:rPr lang="en-GB" sz="2667" b="1" dirty="0">
                <a:solidFill>
                  <a:srgbClr val="E51C41"/>
                </a:solidFill>
              </a:rPr>
              <a:t>Individually produce a piece of work which highlights different roles in the workplace.</a:t>
            </a:r>
          </a:p>
          <a:p>
            <a:endParaRPr lang="en-GB" sz="2667" dirty="0"/>
          </a:p>
          <a:p>
            <a:pPr marL="380990" indent="-380990">
              <a:buFont typeface="Arial" panose="020B0604020202020204" pitchFamily="34" charset="0"/>
              <a:buChar char="•"/>
            </a:pPr>
            <a:r>
              <a:rPr lang="en-GB" sz="2400" dirty="0"/>
              <a:t>What are their advantages and disadvantages in pay? </a:t>
            </a:r>
          </a:p>
          <a:p>
            <a:pPr marL="380990" indent="-380990">
              <a:buFont typeface="Arial" panose="020B0604020202020204" pitchFamily="34" charset="0"/>
              <a:buChar char="•"/>
            </a:pPr>
            <a:r>
              <a:rPr lang="en-GB" sz="2400" dirty="0"/>
              <a:t>What are their advantages and disadvantages in job security? </a:t>
            </a:r>
          </a:p>
          <a:p>
            <a:pPr marL="380990" indent="-380990">
              <a:buFont typeface="Arial" panose="020B0604020202020204" pitchFamily="34" charset="0"/>
              <a:buChar char="•"/>
            </a:pPr>
            <a:r>
              <a:rPr lang="en-GB" sz="2400" dirty="0"/>
              <a:t>What are their advantages and disadvantages in career progression? </a:t>
            </a:r>
          </a:p>
          <a:p>
            <a:pPr marL="380990" indent="-380990">
              <a:buFont typeface="Arial" panose="020B0604020202020204" pitchFamily="34" charset="0"/>
              <a:buChar char="•"/>
            </a:pPr>
            <a:r>
              <a:rPr lang="en-GB" sz="2400" dirty="0"/>
              <a:t>Discuss how disruptive technologies may change how people work.</a:t>
            </a:r>
          </a:p>
          <a:p>
            <a:endParaRPr lang="en-GB" sz="2400" dirty="0">
              <a:solidFill>
                <a:srgbClr val="FF0000"/>
              </a:solidFill>
            </a:endParaRPr>
          </a:p>
          <a:p>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dirty="0"/>
          </a:p>
        </p:txBody>
      </p:sp>
      <p:sp>
        <p:nvSpPr>
          <p:cNvPr id="6" name="Title 11"/>
          <p:cNvSpPr txBox="1">
            <a:spLocks/>
          </p:cNvSpPr>
          <p:nvPr/>
        </p:nvSpPr>
        <p:spPr>
          <a:xfrm>
            <a:off x="226194" y="385543"/>
            <a:ext cx="11250084" cy="932567"/>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US" sz="2667" dirty="0"/>
              <a:t>Topic: Technical and business change – adaptability and flexibility</a:t>
            </a:r>
            <a:br>
              <a:rPr lang="en-US" sz="2667" dirty="0"/>
            </a:br>
            <a:r>
              <a:rPr lang="en-US" sz="2667" dirty="0"/>
              <a:t>Task 1: Different job roles and disruptive technology</a:t>
            </a:r>
            <a:endParaRPr lang="en-GB" sz="2667" dirty="0"/>
          </a:p>
        </p:txBody>
      </p:sp>
    </p:spTree>
    <p:extLst>
      <p:ext uri="{BB962C8B-B14F-4D97-AF65-F5344CB8AC3E}">
        <p14:creationId xmlns:p14="http://schemas.microsoft.com/office/powerpoint/2010/main" val="35389645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530832" y="2112370"/>
            <a:ext cx="10584533" cy="3169917"/>
          </a:xfrm>
        </p:spPr>
        <p:txBody>
          <a:bodyPr/>
          <a:lstStyle/>
          <a:p>
            <a:r>
              <a:rPr lang="en-US" b="1" dirty="0"/>
              <a:t>Resource links </a:t>
            </a:r>
          </a:p>
          <a:p>
            <a:endParaRPr lang="en-US" b="1" dirty="0"/>
          </a:p>
          <a:p>
            <a:r>
              <a:rPr lang="en-GB" sz="2133" u="sng" dirty="0">
                <a:hlinkClick r:id="rId3"/>
              </a:rPr>
              <a:t>Six </a:t>
            </a:r>
            <a:r>
              <a:rPr lang="en-GB" sz="2133" u="sng" dirty="0">
                <a:solidFill>
                  <a:schemeClr val="accent4"/>
                </a:solidFill>
                <a:hlinkClick r:id="rId3"/>
              </a:rPr>
              <a:t>ways</a:t>
            </a:r>
            <a:r>
              <a:rPr lang="en-GB" sz="2133" u="sng" dirty="0">
                <a:hlinkClick r:id="rId3"/>
              </a:rPr>
              <a:t> the workplace will change in the next 10 years (gartner.com)</a:t>
            </a:r>
            <a:endParaRPr lang="en-GB" sz="2133" dirty="0"/>
          </a:p>
          <a:p>
            <a:endParaRPr lang="en-US" sz="2133" b="1" dirty="0"/>
          </a:p>
          <a:p>
            <a:r>
              <a:rPr lang="en-GB" sz="2133" u="sng" dirty="0">
                <a:hlinkClick r:id="rId4"/>
              </a:rPr>
              <a:t>How technology will change the future of work (weworkremotely.com)</a:t>
            </a:r>
            <a:endParaRPr lang="en-GB" sz="2133" dirty="0"/>
          </a:p>
          <a:p>
            <a:endParaRPr lang="en-US" b="1" dirty="0"/>
          </a:p>
          <a:p>
            <a:endParaRPr lang="en-US" b="1" dirty="0"/>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15</a:t>
            </a:fld>
            <a:endParaRPr lang="en-GB" dirty="0"/>
          </a:p>
        </p:txBody>
      </p:sp>
      <p:sp>
        <p:nvSpPr>
          <p:cNvPr id="6" name="Title 11"/>
          <p:cNvSpPr txBox="1">
            <a:spLocks/>
          </p:cNvSpPr>
          <p:nvPr/>
        </p:nvSpPr>
        <p:spPr>
          <a:xfrm>
            <a:off x="198058" y="382634"/>
            <a:ext cx="11250084" cy="932567"/>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US" sz="2667" dirty="0"/>
              <a:t>Topic: Technical and business change – adaptability and flexibility</a:t>
            </a:r>
            <a:br>
              <a:rPr lang="en-US" sz="2667" dirty="0"/>
            </a:br>
            <a:r>
              <a:rPr lang="en-US" sz="2667" dirty="0"/>
              <a:t>Task 1: Different job roles and disruptive technology</a:t>
            </a:r>
            <a:endParaRPr lang="en-GB" sz="2667" dirty="0"/>
          </a:p>
        </p:txBody>
      </p:sp>
    </p:spTree>
    <p:extLst>
      <p:ext uri="{BB962C8B-B14F-4D97-AF65-F5344CB8AC3E}">
        <p14:creationId xmlns:p14="http://schemas.microsoft.com/office/powerpoint/2010/main" val="27378848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Changes in the digital landscape </a:t>
            </a:r>
          </a:p>
        </p:txBody>
      </p:sp>
    </p:spTree>
    <p:extLst>
      <p:ext uri="{BB962C8B-B14F-4D97-AF65-F5344CB8AC3E}">
        <p14:creationId xmlns:p14="http://schemas.microsoft.com/office/powerpoint/2010/main" val="31781667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Topic: Technical and business change – adaptability and flexibility</a:t>
            </a:r>
            <a:br>
              <a:rPr lang="en-US" dirty="0"/>
            </a:br>
            <a:r>
              <a:rPr lang="en-US" dirty="0"/>
              <a:t>Task 2: Changes in the digital landscape </a:t>
            </a:r>
            <a:endParaRPr lang="en-GB" dirty="0"/>
          </a:p>
        </p:txBody>
      </p:sp>
      <p:sp>
        <p:nvSpPr>
          <p:cNvPr id="5" name="Text Placeholder 4"/>
          <p:cNvSpPr>
            <a:spLocks noGrp="1"/>
          </p:cNvSpPr>
          <p:nvPr>
            <p:ph type="body" sz="quarter" idx="12"/>
          </p:nvPr>
        </p:nvSpPr>
        <p:spPr>
          <a:xfrm>
            <a:off x="905352" y="1541849"/>
            <a:ext cx="10060579" cy="4032448"/>
          </a:xfrm>
        </p:spPr>
        <p:txBody>
          <a:bodyPr/>
          <a:lstStyle/>
          <a:p>
            <a:r>
              <a:rPr lang="en-GB" sz="2133" i="1" dirty="0">
                <a:solidFill>
                  <a:srgbClr val="E51C41"/>
                </a:solidFill>
              </a:rPr>
              <a:t>“Way back in 2001, Ray Kurzweil, futurist and chief engineer at Google, said, ‘We won’t experience 100 years of progress in the 21st century — it will be more like 20,000 years of progress.’ </a:t>
            </a:r>
          </a:p>
          <a:p>
            <a:endParaRPr lang="en-GB" sz="2133" i="1" dirty="0">
              <a:solidFill>
                <a:srgbClr val="E51C41"/>
              </a:solidFill>
            </a:endParaRPr>
          </a:p>
          <a:p>
            <a:r>
              <a:rPr lang="en-GB" sz="2133" i="1" dirty="0">
                <a:solidFill>
                  <a:srgbClr val="E51C41"/>
                </a:solidFill>
              </a:rPr>
              <a:t>Many of us have witnessed incredible advancements first-hand in our careers. Just think about the tech stack you were using 20, 10, or even just five years ago. You’ve probably upgraded nearly every aspect of your digital life since then.”</a:t>
            </a:r>
          </a:p>
          <a:p>
            <a:endParaRPr lang="en-GB" dirty="0"/>
          </a:p>
          <a:p>
            <a:r>
              <a:rPr lang="en-GB" sz="1600" dirty="0">
                <a:solidFill>
                  <a:srgbClr val="0070C0"/>
                </a:solidFill>
              </a:rPr>
              <a:t>Source: </a:t>
            </a:r>
            <a:r>
              <a:rPr lang="en-GB" sz="1600" dirty="0">
                <a:solidFill>
                  <a:srgbClr val="0070C0"/>
                </a:solidFill>
                <a:hlinkClick r:id="rId3"/>
              </a:rPr>
              <a:t>https://weworkremotely.com/how-technology-will-change-the-future-of-work</a:t>
            </a:r>
            <a:endParaRPr lang="en-GB" sz="1600" dirty="0">
              <a:solidFill>
                <a:srgbClr val="FF0000"/>
              </a:solidFill>
            </a:endParaRP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17</a:t>
            </a:fld>
            <a:endParaRPr lang="en-GB" dirty="0"/>
          </a:p>
        </p:txBody>
      </p:sp>
    </p:spTree>
    <p:extLst>
      <p:ext uri="{BB962C8B-B14F-4D97-AF65-F5344CB8AC3E}">
        <p14:creationId xmlns:p14="http://schemas.microsoft.com/office/powerpoint/2010/main" val="22513431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Topic: Technical and business change – adaptability and flexibility</a:t>
            </a:r>
            <a:br>
              <a:rPr lang="en-US" dirty="0"/>
            </a:br>
            <a:r>
              <a:rPr lang="en-US" dirty="0"/>
              <a:t>Task 2: Changes in the digital landscape </a:t>
            </a:r>
            <a:endParaRPr lang="en-GB" dirty="0"/>
          </a:p>
        </p:txBody>
      </p:sp>
      <p:sp>
        <p:nvSpPr>
          <p:cNvPr id="5" name="Text Placeholder 4"/>
          <p:cNvSpPr>
            <a:spLocks noGrp="1"/>
          </p:cNvSpPr>
          <p:nvPr>
            <p:ph type="body" sz="quarter" idx="12"/>
          </p:nvPr>
        </p:nvSpPr>
        <p:spPr>
          <a:xfrm>
            <a:off x="312002" y="1740541"/>
            <a:ext cx="10931733" cy="3376919"/>
          </a:xfrm>
        </p:spPr>
        <p:txBody>
          <a:bodyPr/>
          <a:lstStyle/>
          <a:p>
            <a:r>
              <a:rPr lang="en-GB" sz="3200" b="1" dirty="0"/>
              <a:t>Task</a:t>
            </a:r>
          </a:p>
          <a:p>
            <a:endParaRPr lang="en-GB" sz="2667" dirty="0"/>
          </a:p>
          <a:p>
            <a:r>
              <a:rPr lang="en-GB" sz="2667" dirty="0"/>
              <a:t>In pairs, assess, evaluate and then produce a report about how the digital landscape has changed our lives. </a:t>
            </a:r>
          </a:p>
          <a:p>
            <a:endParaRPr lang="en-GB" sz="2667" dirty="0"/>
          </a:p>
          <a:p>
            <a:r>
              <a:rPr lang="en-GB" sz="2667" dirty="0"/>
              <a:t>Choose and focus on one area, from work or society. </a:t>
            </a:r>
          </a:p>
          <a:p>
            <a:endParaRPr lang="en-GB" sz="2667" dirty="0"/>
          </a:p>
          <a:p>
            <a:endParaRPr lang="en-GB" sz="2667"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18</a:t>
            </a:fld>
            <a:endParaRPr lang="en-GB" dirty="0"/>
          </a:p>
        </p:txBody>
      </p:sp>
    </p:spTree>
    <p:extLst>
      <p:ext uri="{BB962C8B-B14F-4D97-AF65-F5344CB8AC3E}">
        <p14:creationId xmlns:p14="http://schemas.microsoft.com/office/powerpoint/2010/main" val="6884716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Technical and business change – adaptability and flexibility</a:t>
            </a:r>
            <a:br>
              <a:rPr lang="en-US" dirty="0"/>
            </a:br>
            <a:r>
              <a:rPr lang="en-US" dirty="0"/>
              <a:t>Task 2: Changes in the digital landscape </a:t>
            </a:r>
            <a:endParaRPr lang="en-GB" dirty="0"/>
          </a:p>
        </p:txBody>
      </p:sp>
      <p:sp>
        <p:nvSpPr>
          <p:cNvPr id="5" name="Text Placeholder 4"/>
          <p:cNvSpPr>
            <a:spLocks noGrp="1"/>
          </p:cNvSpPr>
          <p:nvPr>
            <p:ph type="body" sz="quarter" idx="12"/>
          </p:nvPr>
        </p:nvSpPr>
        <p:spPr>
          <a:xfrm>
            <a:off x="312000" y="1315200"/>
            <a:ext cx="5280000" cy="1345715"/>
          </a:xfrm>
        </p:spPr>
        <p:txBody>
          <a:bodyPr/>
          <a:lstStyle/>
          <a:p>
            <a:r>
              <a:rPr lang="en-US" sz="3200" dirty="0">
                <a:solidFill>
                  <a:srgbClr val="E51C41"/>
                </a:solidFill>
              </a:rPr>
              <a:t>Digital changes in the workplace </a:t>
            </a:r>
          </a:p>
          <a:p>
            <a:endParaRPr lang="en-US" dirty="0">
              <a:solidFill>
                <a:srgbClr val="E51C41"/>
              </a:solidFill>
            </a:endParaRPr>
          </a:p>
          <a:p>
            <a:endParaRPr lang="en-US" dirty="0">
              <a:solidFill>
                <a:srgbClr val="E51C41"/>
              </a:solidFill>
            </a:endParaRPr>
          </a:p>
        </p:txBody>
      </p:sp>
      <p:sp>
        <p:nvSpPr>
          <p:cNvPr id="6" name="Content Placeholder 5"/>
          <p:cNvSpPr>
            <a:spLocks noGrp="1"/>
          </p:cNvSpPr>
          <p:nvPr>
            <p:ph sz="quarter" idx="13"/>
          </p:nvPr>
        </p:nvSpPr>
        <p:spPr>
          <a:xfrm>
            <a:off x="5640000" y="1591171"/>
            <a:ext cx="5968683" cy="4947743"/>
          </a:xfrm>
        </p:spPr>
        <p:txBody>
          <a:bodyPr>
            <a:normAutofit fontScale="92500"/>
          </a:bodyPr>
          <a:lstStyle/>
          <a:p>
            <a:pPr marL="457189" indent="-457189">
              <a:buAutoNum type="arabicPeriod"/>
            </a:pPr>
            <a:r>
              <a:rPr lang="en-GB" dirty="0"/>
              <a:t>Enter the hybrid work era and use virtual spaces to connect. </a:t>
            </a:r>
          </a:p>
          <a:p>
            <a:pPr marL="457189" indent="-457189">
              <a:buAutoNum type="arabicPeriod"/>
            </a:pPr>
            <a:r>
              <a:rPr lang="en-GB" dirty="0"/>
              <a:t>Offer more digital workspaces and virtual headquarters.</a:t>
            </a:r>
          </a:p>
          <a:p>
            <a:pPr marL="457189" indent="-457189">
              <a:buAutoNum type="arabicPeriod"/>
            </a:pPr>
            <a:r>
              <a:rPr lang="en-GB" dirty="0"/>
              <a:t>Brainstorming, training and working in the metaverse and extended reality – which includes virtual reality (VR), augmented reality (AR) and mixed reality (MR) – promises to simulate our 3D world in a digital setting. </a:t>
            </a:r>
          </a:p>
          <a:p>
            <a:pPr marL="457189" indent="-457189">
              <a:buAutoNum type="arabicPeriod" startAt="4"/>
            </a:pPr>
            <a:r>
              <a:rPr lang="en-GB" dirty="0"/>
              <a:t>We will welcome the rise of human-machine BFFs.</a:t>
            </a:r>
          </a:p>
          <a:p>
            <a:pPr marL="457189" indent="-457189">
              <a:buAutoNum type="arabicPeriod" startAt="4"/>
            </a:pPr>
            <a:r>
              <a:rPr lang="en-GB" dirty="0"/>
              <a:t>Automate 80 per cent of your working routine.</a:t>
            </a:r>
          </a:p>
          <a:p>
            <a:pPr marL="457189" indent="-457189">
              <a:buAutoNum type="arabicPeriod" startAt="4"/>
            </a:pPr>
            <a:r>
              <a:rPr lang="en-GB" dirty="0"/>
              <a:t>Work smarter with your AI assistant.</a:t>
            </a:r>
          </a:p>
          <a:p>
            <a:pPr marL="457189" indent="-457189">
              <a:buAutoNum type="arabicPeriod" startAt="4"/>
            </a:pPr>
            <a:r>
              <a:rPr lang="en-GB" dirty="0"/>
              <a:t>Demand for people with tech skills </a:t>
            </a:r>
            <a:r>
              <a:rPr lang="en-GB" i="1" dirty="0"/>
              <a:t>and</a:t>
            </a:r>
            <a:r>
              <a:rPr lang="en-GB" dirty="0"/>
              <a:t> soft skills will spike.</a:t>
            </a:r>
          </a:p>
          <a:p>
            <a:pPr marL="457189" indent="-457189">
              <a:buAutoNum type="arabicPeriod" startAt="4"/>
            </a:pPr>
            <a:r>
              <a:rPr lang="en-GB" dirty="0"/>
              <a:t>Keep your tech skills sharp, no matter your role.</a:t>
            </a:r>
          </a:p>
          <a:p>
            <a:pPr marL="457189" indent="-457189">
              <a:buAutoNum type="arabicPeriod" startAt="4"/>
            </a:pPr>
            <a:endParaRPr lang="en-GB" dirty="0"/>
          </a:p>
          <a:p>
            <a:pPr marL="457189" indent="-457189">
              <a:buAutoNum type="arabicPeriod"/>
            </a:pPr>
            <a:endParaRPr lang="en-GB" dirty="0"/>
          </a:p>
          <a:p>
            <a:pPr marL="457189" indent="-457189">
              <a:buAutoNum type="arabicPeriod"/>
            </a:pP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19</a:t>
            </a:fld>
            <a:endParaRPr lang="en-GB" dirty="0"/>
          </a:p>
        </p:txBody>
      </p:sp>
      <p:sp>
        <p:nvSpPr>
          <p:cNvPr id="8" name="Content Placeholder 5"/>
          <p:cNvSpPr txBox="1">
            <a:spLocks/>
          </p:cNvSpPr>
          <p:nvPr/>
        </p:nvSpPr>
        <p:spPr>
          <a:xfrm>
            <a:off x="310600" y="2372883"/>
            <a:ext cx="4512733" cy="3840627"/>
          </a:xfrm>
          <a:prstGeom prst="rect">
            <a:avLst/>
          </a:prstGeom>
        </p:spPr>
        <p:txBody>
          <a:bodyPr vert="horz" lIns="0" tIns="0" rIns="0" bIns="0" rtlCol="0">
            <a:noAutofit/>
          </a:bodyPr>
          <a:lstStyle>
            <a:lvl1pPr marL="0" indent="0" algn="l" defTabSz="914400" rtl="0" eaLnBrk="1" latinLnBrk="0" hangingPunct="1">
              <a:lnSpc>
                <a:spcPts val="1600"/>
              </a:lnSpc>
              <a:spcBef>
                <a:spcPct val="20000"/>
              </a:spcBef>
              <a:buFont typeface="Arial" panose="020B0604020202020204" pitchFamily="34" charset="0"/>
              <a:buNone/>
              <a:defRPr sz="1350" kern="1200">
                <a:solidFill>
                  <a:schemeClr val="tx1"/>
                </a:solidFill>
                <a:latin typeface="+mn-lt"/>
                <a:ea typeface="+mn-ea"/>
                <a:cs typeface="+mn-cs"/>
              </a:defRPr>
            </a:lvl1pPr>
            <a:lvl2pPr marL="18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2pPr>
            <a:lvl3pPr marL="432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64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82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800" dirty="0"/>
              <a:t>When it comes to recruitment, statistics show that 69 per cent of the world’s most admired companies value curious, fast learners more than those with an impressive career history. </a:t>
            </a:r>
          </a:p>
          <a:p>
            <a:endParaRPr lang="en-GB" sz="1800" dirty="0"/>
          </a:p>
          <a:p>
            <a:r>
              <a:rPr lang="en-GB" sz="1800" dirty="0"/>
              <a:t>So, if you want to future-proof your career, start upskilling or even reskilling based on these emerging trends. Then you will stand out to hiring teams and thrive in any workplace.</a:t>
            </a:r>
          </a:p>
          <a:p>
            <a:r>
              <a:rPr lang="en-GB" sz="1467" dirty="0"/>
              <a:t>Source: </a:t>
            </a:r>
            <a:r>
              <a:rPr lang="en-GB" sz="1467" dirty="0">
                <a:hlinkClick r:id="rId3"/>
              </a:rPr>
              <a:t>How technology will change the future of work (weworkremotely.com)</a:t>
            </a:r>
            <a:endParaRPr lang="en-GB" sz="1467" dirty="0"/>
          </a:p>
        </p:txBody>
      </p:sp>
      <p:sp>
        <p:nvSpPr>
          <p:cNvPr id="9" name="Content Placeholder 5"/>
          <p:cNvSpPr txBox="1">
            <a:spLocks/>
          </p:cNvSpPr>
          <p:nvPr/>
        </p:nvSpPr>
        <p:spPr>
          <a:xfrm>
            <a:off x="6299200" y="1519767"/>
            <a:ext cx="4512733" cy="3840627"/>
          </a:xfrm>
          <a:prstGeom prst="rect">
            <a:avLst/>
          </a:prstGeom>
        </p:spPr>
        <p:txBody>
          <a:bodyPr vert="horz" lIns="0" tIns="0" rIns="0" bIns="0" rtlCol="0">
            <a:noAutofit/>
          </a:bodyPr>
          <a:lstStyle>
            <a:lvl1pPr marL="0" indent="0" algn="l" defTabSz="914400" rtl="0" eaLnBrk="1" latinLnBrk="0" hangingPunct="1">
              <a:lnSpc>
                <a:spcPts val="1600"/>
              </a:lnSpc>
              <a:spcBef>
                <a:spcPct val="20000"/>
              </a:spcBef>
              <a:buFont typeface="Arial" panose="020B0604020202020204" pitchFamily="34" charset="0"/>
              <a:buNone/>
              <a:defRPr sz="1350" kern="1200">
                <a:solidFill>
                  <a:schemeClr val="tx1"/>
                </a:solidFill>
                <a:latin typeface="+mn-lt"/>
                <a:ea typeface="+mn-ea"/>
                <a:cs typeface="+mn-cs"/>
              </a:defRPr>
            </a:lvl1pPr>
            <a:lvl2pPr marL="18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2pPr>
            <a:lvl3pPr marL="432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64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82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GB" sz="1800" dirty="0"/>
          </a:p>
        </p:txBody>
      </p:sp>
    </p:spTree>
    <p:extLst>
      <p:ext uri="{BB962C8B-B14F-4D97-AF65-F5344CB8AC3E}">
        <p14:creationId xmlns:p14="http://schemas.microsoft.com/office/powerpoint/2010/main" val="307538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9600" dirty="0"/>
              <a:t>Lesson seven  </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62500" lnSpcReduction="20000"/>
          </a:bodyPr>
          <a:lstStyle/>
          <a:p>
            <a:r>
              <a:rPr lang="en-US" dirty="0"/>
              <a:t>Topic: </a:t>
            </a:r>
            <a:r>
              <a:rPr lang="en-GB" dirty="0"/>
              <a:t>Technical and business change – adaptability and flexibility</a:t>
            </a:r>
            <a:endParaRPr lang="en-US" dirty="0"/>
          </a:p>
        </p:txBody>
      </p:sp>
    </p:spTree>
    <p:extLst>
      <p:ext uri="{BB962C8B-B14F-4D97-AF65-F5344CB8AC3E}">
        <p14:creationId xmlns:p14="http://schemas.microsoft.com/office/powerpoint/2010/main" val="7963265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Technical and business change – adaptability and flexibility</a:t>
            </a:r>
            <a:br>
              <a:rPr lang="en-US" dirty="0"/>
            </a:br>
            <a:r>
              <a:rPr lang="en-US" dirty="0"/>
              <a:t>Task 2: Changes in the digital landscape </a:t>
            </a:r>
            <a:endParaRPr lang="en-GB" dirty="0"/>
          </a:p>
        </p:txBody>
      </p:sp>
      <p:sp>
        <p:nvSpPr>
          <p:cNvPr id="5" name="Text Placeholder 4"/>
          <p:cNvSpPr>
            <a:spLocks noGrp="1"/>
          </p:cNvSpPr>
          <p:nvPr>
            <p:ph type="body" sz="quarter" idx="12"/>
          </p:nvPr>
        </p:nvSpPr>
        <p:spPr>
          <a:xfrm>
            <a:off x="312000" y="1315200"/>
            <a:ext cx="5280000" cy="1345715"/>
          </a:xfrm>
        </p:spPr>
        <p:txBody>
          <a:bodyPr/>
          <a:lstStyle/>
          <a:p>
            <a:r>
              <a:rPr lang="en-US" dirty="0">
                <a:solidFill>
                  <a:srgbClr val="E51C41"/>
                </a:solidFill>
              </a:rPr>
              <a:t>Digital changes in society </a:t>
            </a:r>
          </a:p>
          <a:p>
            <a:endParaRPr lang="en-US" dirty="0">
              <a:solidFill>
                <a:srgbClr val="E51C41"/>
              </a:solidFill>
            </a:endParaRPr>
          </a:p>
          <a:p>
            <a:endParaRPr lang="en-US" dirty="0">
              <a:solidFill>
                <a:srgbClr val="E51C41"/>
              </a:solidFill>
            </a:endParaRPr>
          </a:p>
        </p:txBody>
      </p:sp>
      <p:sp>
        <p:nvSpPr>
          <p:cNvPr id="6" name="Content Placeholder 5"/>
          <p:cNvSpPr>
            <a:spLocks noGrp="1"/>
          </p:cNvSpPr>
          <p:nvPr>
            <p:ph sz="quarter" idx="13"/>
          </p:nvPr>
        </p:nvSpPr>
        <p:spPr>
          <a:xfrm>
            <a:off x="5592001" y="1408607"/>
            <a:ext cx="5968683" cy="4947743"/>
          </a:xfrm>
        </p:spPr>
        <p:txBody>
          <a:bodyPr>
            <a:normAutofit fontScale="92500"/>
          </a:bodyPr>
          <a:lstStyle/>
          <a:p>
            <a:r>
              <a:rPr lang="en-GB" dirty="0"/>
              <a:t>1. </a:t>
            </a:r>
            <a:r>
              <a:rPr lang="en-GB" b="1" dirty="0"/>
              <a:t>Mechanisation of agriculture</a:t>
            </a:r>
          </a:p>
          <a:p>
            <a:r>
              <a:rPr lang="en-GB" dirty="0"/>
              <a:t>Ancient agricultural practices have seen a radical change with the mechanisation of agriculture.</a:t>
            </a:r>
          </a:p>
          <a:p>
            <a:r>
              <a:rPr lang="en-GB" dirty="0"/>
              <a:t>2. </a:t>
            </a:r>
            <a:r>
              <a:rPr lang="en-GB" b="1" dirty="0"/>
              <a:t>Improvement of transportation</a:t>
            </a:r>
          </a:p>
          <a:p>
            <a:r>
              <a:rPr lang="en-GB" dirty="0"/>
              <a:t>Ridesharing apps, like Uber and Grab, have made it very easy to get to a destination quickly and inexpensively.</a:t>
            </a:r>
          </a:p>
          <a:p>
            <a:r>
              <a:rPr lang="en-GB" dirty="0"/>
              <a:t>3. </a:t>
            </a:r>
            <a:r>
              <a:rPr lang="en-GB" b="1" dirty="0"/>
              <a:t>Improvement in communication</a:t>
            </a:r>
            <a:endParaRPr lang="en-GB" dirty="0"/>
          </a:p>
          <a:p>
            <a:r>
              <a:rPr lang="en-GB" dirty="0"/>
              <a:t>Telecommunication systems are a crucial part of any advanced society.</a:t>
            </a:r>
          </a:p>
          <a:p>
            <a:r>
              <a:rPr lang="en-GB" dirty="0"/>
              <a:t>4.</a:t>
            </a:r>
            <a:r>
              <a:rPr lang="en-GB" b="1" dirty="0"/>
              <a:t> Improvements in education and learning processes</a:t>
            </a:r>
            <a:endParaRPr lang="en-GB" dirty="0"/>
          </a:p>
          <a:p>
            <a:r>
              <a:rPr lang="en-GB" dirty="0"/>
              <a:t>In the modern world, with a Google search, podcast or YouTube video, it is easy to virtually learn almost anything – from a new language to a programming language or technical skill.</a:t>
            </a:r>
          </a:p>
          <a:p>
            <a:pPr marL="457189" indent="-457189">
              <a:buAutoNum type="arabicPeriod"/>
            </a:pP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20</a:t>
            </a:fld>
            <a:endParaRPr lang="en-GB" dirty="0"/>
          </a:p>
        </p:txBody>
      </p:sp>
      <p:sp>
        <p:nvSpPr>
          <p:cNvPr id="8" name="Content Placeholder 5"/>
          <p:cNvSpPr txBox="1">
            <a:spLocks/>
          </p:cNvSpPr>
          <p:nvPr/>
        </p:nvSpPr>
        <p:spPr>
          <a:xfrm>
            <a:off x="310600" y="2372883"/>
            <a:ext cx="4921304" cy="3840627"/>
          </a:xfrm>
          <a:prstGeom prst="rect">
            <a:avLst/>
          </a:prstGeom>
        </p:spPr>
        <p:txBody>
          <a:bodyPr vert="horz" lIns="0" tIns="0" rIns="0" bIns="0" rtlCol="0">
            <a:noAutofit/>
          </a:bodyPr>
          <a:lstStyle>
            <a:lvl1pPr marL="0" indent="0" algn="l" defTabSz="914400" rtl="0" eaLnBrk="1" latinLnBrk="0" hangingPunct="1">
              <a:lnSpc>
                <a:spcPts val="1600"/>
              </a:lnSpc>
              <a:spcBef>
                <a:spcPct val="20000"/>
              </a:spcBef>
              <a:buFont typeface="Arial" panose="020B0604020202020204" pitchFamily="34" charset="0"/>
              <a:buNone/>
              <a:defRPr sz="1350" kern="1200">
                <a:solidFill>
                  <a:schemeClr val="tx1"/>
                </a:solidFill>
                <a:latin typeface="+mn-lt"/>
                <a:ea typeface="+mn-ea"/>
                <a:cs typeface="+mn-cs"/>
              </a:defRPr>
            </a:lvl1pPr>
            <a:lvl2pPr marL="18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2pPr>
            <a:lvl3pPr marL="432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64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82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800" dirty="0"/>
              <a:t>As technological systems are invented by humans and reflect the very essence of a population’s needs and culture, human societies/civilisations and their technology have become inseparable from one another.</a:t>
            </a:r>
          </a:p>
          <a:p>
            <a:r>
              <a:rPr lang="en-GB" sz="1800" dirty="0"/>
              <a:t>The cyclical nature of society and technologies is one where each factor greatly affects the other, starting with human societies and resulting in the development of different technologies to meet the needs of the society.</a:t>
            </a:r>
          </a:p>
          <a:p>
            <a:endParaRPr lang="en-GB" sz="1800" dirty="0"/>
          </a:p>
          <a:p>
            <a:r>
              <a:rPr lang="en-GB" sz="1467" dirty="0"/>
              <a:t>Source: </a:t>
            </a:r>
            <a:r>
              <a:rPr lang="en-GB" sz="1467" dirty="0">
                <a:solidFill>
                  <a:srgbClr val="0071F8"/>
                </a:solidFill>
                <a:hlinkClick r:id="rId3"/>
              </a:rPr>
              <a:t>Technology and society: how technology changed our lives (brainspire.com</a:t>
            </a:r>
            <a:r>
              <a:rPr lang="en-GB" sz="1467" dirty="0">
                <a:hlinkClick r:id="rId3"/>
              </a:rPr>
              <a:t>)</a:t>
            </a:r>
            <a:endParaRPr lang="en-GB" sz="1467" dirty="0"/>
          </a:p>
        </p:txBody>
      </p:sp>
      <p:sp>
        <p:nvSpPr>
          <p:cNvPr id="9" name="Content Placeholder 5"/>
          <p:cNvSpPr txBox="1">
            <a:spLocks/>
          </p:cNvSpPr>
          <p:nvPr/>
        </p:nvSpPr>
        <p:spPr>
          <a:xfrm>
            <a:off x="6299200" y="1519767"/>
            <a:ext cx="4512733" cy="3840627"/>
          </a:xfrm>
          <a:prstGeom prst="rect">
            <a:avLst/>
          </a:prstGeom>
        </p:spPr>
        <p:txBody>
          <a:bodyPr vert="horz" lIns="0" tIns="0" rIns="0" bIns="0" rtlCol="0">
            <a:noAutofit/>
          </a:bodyPr>
          <a:lstStyle>
            <a:lvl1pPr marL="0" indent="0" algn="l" defTabSz="914400" rtl="0" eaLnBrk="1" latinLnBrk="0" hangingPunct="1">
              <a:lnSpc>
                <a:spcPts val="1600"/>
              </a:lnSpc>
              <a:spcBef>
                <a:spcPct val="20000"/>
              </a:spcBef>
              <a:buFont typeface="Arial" panose="020B0604020202020204" pitchFamily="34" charset="0"/>
              <a:buNone/>
              <a:defRPr sz="1350" kern="1200">
                <a:solidFill>
                  <a:schemeClr val="tx1"/>
                </a:solidFill>
                <a:latin typeface="+mn-lt"/>
                <a:ea typeface="+mn-ea"/>
                <a:cs typeface="+mn-cs"/>
              </a:defRPr>
            </a:lvl1pPr>
            <a:lvl2pPr marL="18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2pPr>
            <a:lvl3pPr marL="432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64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82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GB" sz="1800" dirty="0"/>
          </a:p>
        </p:txBody>
      </p:sp>
    </p:spTree>
    <p:extLst>
      <p:ext uri="{BB962C8B-B14F-4D97-AF65-F5344CB8AC3E}">
        <p14:creationId xmlns:p14="http://schemas.microsoft.com/office/powerpoint/2010/main" val="26069386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791544"/>
          </a:xfrm>
        </p:spPr>
        <p:txBody>
          <a:bodyPr/>
          <a:lstStyle/>
          <a:p>
            <a:r>
              <a:rPr lang="en-US" dirty="0"/>
              <a:t>Topic: Technical and business change – adaptability and flexibility</a:t>
            </a:r>
            <a:br>
              <a:rPr lang="en-US" dirty="0"/>
            </a:br>
            <a:r>
              <a:rPr lang="en-US" dirty="0"/>
              <a:t>Task 2: Changes in the digital landscape </a:t>
            </a:r>
            <a:endParaRPr lang="en-GB" dirty="0"/>
          </a:p>
        </p:txBody>
      </p:sp>
      <p:sp>
        <p:nvSpPr>
          <p:cNvPr id="5" name="Text Placeholder 4"/>
          <p:cNvSpPr>
            <a:spLocks noGrp="1"/>
          </p:cNvSpPr>
          <p:nvPr>
            <p:ph type="body" sz="quarter" idx="12"/>
          </p:nvPr>
        </p:nvSpPr>
        <p:spPr>
          <a:xfrm>
            <a:off x="572087" y="1270709"/>
            <a:ext cx="10988596" cy="841847"/>
          </a:xfrm>
        </p:spPr>
        <p:txBody>
          <a:bodyPr/>
          <a:lstStyle/>
          <a:p>
            <a:pPr>
              <a:lnSpc>
                <a:spcPct val="100000"/>
              </a:lnSpc>
            </a:pPr>
            <a:r>
              <a:rPr lang="en-US" sz="2667" dirty="0">
                <a:solidFill>
                  <a:srgbClr val="E51C41"/>
                </a:solidFill>
              </a:rPr>
              <a:t>Over the last 30 years, digital technology has affected many different areas:  </a:t>
            </a:r>
          </a:p>
          <a:p>
            <a:endParaRPr lang="en-US" dirty="0">
              <a:solidFill>
                <a:srgbClr val="E51C41"/>
              </a:solidFill>
            </a:endParaRPr>
          </a:p>
          <a:p>
            <a:endParaRPr lang="en-US" dirty="0">
              <a:solidFill>
                <a:srgbClr val="E51C41"/>
              </a:solidFill>
            </a:endParaRPr>
          </a:p>
        </p:txBody>
      </p:sp>
      <p:sp>
        <p:nvSpPr>
          <p:cNvPr id="6" name="Content Placeholder 5"/>
          <p:cNvSpPr>
            <a:spLocks noGrp="1"/>
          </p:cNvSpPr>
          <p:nvPr>
            <p:ph sz="quarter" idx="13"/>
          </p:nvPr>
        </p:nvSpPr>
        <p:spPr>
          <a:xfrm>
            <a:off x="492851" y="2258518"/>
            <a:ext cx="11067832" cy="3789189"/>
          </a:xfrm>
        </p:spPr>
        <p:txBody>
          <a:bodyPr>
            <a:normAutofit fontScale="85000" lnSpcReduction="10000"/>
          </a:bodyPr>
          <a:lstStyle/>
          <a:p>
            <a:pPr marL="380990" indent="-380990">
              <a:buFont typeface="Arial" panose="020B0604020202020204" pitchFamily="34" charset="0"/>
              <a:buChar char="•"/>
            </a:pPr>
            <a:r>
              <a:rPr lang="en-US" sz="1600" b="1" dirty="0">
                <a:solidFill>
                  <a:srgbClr val="E51C41"/>
                </a:solidFill>
              </a:rPr>
              <a:t>Connectivity:</a:t>
            </a:r>
            <a:r>
              <a:rPr lang="en-US" sz="1600" dirty="0">
                <a:solidFill>
                  <a:srgbClr val="E51C41"/>
                </a:solidFill>
              </a:rPr>
              <a:t> </a:t>
            </a:r>
            <a:r>
              <a:rPr lang="en-GB" sz="1600" dirty="0"/>
              <a:t>Digital connectivity infrastructure means very high-capacity networks, 5G systems, high-quality local wireless connectivity, backbone networks and operational digital platforms directly associated with transport and energy infrastructure. </a:t>
            </a:r>
            <a:endParaRPr lang="en-US" sz="1600" dirty="0"/>
          </a:p>
          <a:p>
            <a:pPr marL="380990" indent="-380990">
              <a:buFont typeface="Arial" panose="020B0604020202020204" pitchFamily="34" charset="0"/>
              <a:buChar char="•"/>
            </a:pPr>
            <a:r>
              <a:rPr lang="en-US" sz="1600" b="1" dirty="0">
                <a:solidFill>
                  <a:srgbClr val="E51C41"/>
                </a:solidFill>
              </a:rPr>
              <a:t>Communication</a:t>
            </a:r>
            <a:r>
              <a:rPr lang="en-US" sz="1600" b="1" dirty="0">
                <a:solidFill>
                  <a:srgbClr val="FF0000"/>
                </a:solidFill>
              </a:rPr>
              <a:t>:</a:t>
            </a:r>
            <a:r>
              <a:rPr lang="en-US" sz="1600" dirty="0">
                <a:solidFill>
                  <a:srgbClr val="FF0000"/>
                </a:solidFill>
              </a:rPr>
              <a:t> </a:t>
            </a:r>
            <a:r>
              <a:rPr lang="en-GB" sz="1600" dirty="0"/>
              <a:t>Digital communication is the use of online tools like email, social media messaging and texting on mobile devices. </a:t>
            </a:r>
          </a:p>
          <a:p>
            <a:pPr marL="380990" indent="-380990">
              <a:buFont typeface="Arial" panose="020B0604020202020204" pitchFamily="34" charset="0"/>
              <a:buChar char="•"/>
            </a:pPr>
            <a:r>
              <a:rPr lang="en-GB" sz="1600" b="1" dirty="0">
                <a:solidFill>
                  <a:srgbClr val="E51C41"/>
                </a:solidFill>
              </a:rPr>
              <a:t>Data:</a:t>
            </a:r>
            <a:r>
              <a:rPr lang="en-GB" sz="1600" dirty="0">
                <a:solidFill>
                  <a:srgbClr val="E51C41"/>
                </a:solidFill>
              </a:rPr>
              <a:t> </a:t>
            </a:r>
            <a:r>
              <a:rPr lang="en-GB" sz="1600" dirty="0"/>
              <a:t>Flash storage is a solid-state technology that uses flash memory chips for writing and storing data. A solid-state disk (SSD) flash drive stores data using flash memory. Compared to hard disk drives (HDD), a solid-state system has no moving parts and, therefore, less latency, so fewer SSDs are needed.</a:t>
            </a:r>
          </a:p>
          <a:p>
            <a:pPr marL="380990" indent="-380990">
              <a:buFont typeface="Arial" panose="020B0604020202020204" pitchFamily="34" charset="0"/>
              <a:buChar char="•"/>
            </a:pPr>
            <a:r>
              <a:rPr lang="en-GB" sz="1600" b="1" dirty="0">
                <a:solidFill>
                  <a:srgbClr val="E51C41"/>
                </a:solidFill>
              </a:rPr>
              <a:t>Entertainment:</a:t>
            </a:r>
            <a:r>
              <a:rPr lang="en-GB" sz="1600" dirty="0">
                <a:solidFill>
                  <a:srgbClr val="E51C41"/>
                </a:solidFill>
              </a:rPr>
              <a:t> </a:t>
            </a:r>
            <a:r>
              <a:rPr lang="en-GB" sz="1600" dirty="0"/>
              <a:t>Technology has had a huge impact on entertainment over the last decade. We can now access many forms of entertainment on various devices, including phones and watches. Technology is also making media more cutting edge and immersive.</a:t>
            </a:r>
          </a:p>
          <a:p>
            <a:pPr marL="380990" indent="-380990">
              <a:buFont typeface="Arial" panose="020B0604020202020204" pitchFamily="34" charset="0"/>
              <a:buChar char="•"/>
            </a:pPr>
            <a:r>
              <a:rPr lang="en-GB" sz="1600" b="1" dirty="0">
                <a:solidFill>
                  <a:srgbClr val="E51C41"/>
                </a:solidFill>
              </a:rPr>
              <a:t>Consumerism:</a:t>
            </a:r>
            <a:r>
              <a:rPr lang="en-GB" sz="1600" dirty="0">
                <a:solidFill>
                  <a:srgbClr val="E51C41"/>
                </a:solidFill>
              </a:rPr>
              <a:t> </a:t>
            </a:r>
            <a:r>
              <a:rPr lang="en-GB" sz="1600" dirty="0"/>
              <a:t>Technology has changed the way we buy and order products – from the first barcode 40 years ago to ordering food online via apps or websites like Uber Eats or Deliveroo. </a:t>
            </a: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21</a:t>
            </a:fld>
            <a:endParaRPr lang="en-GB" dirty="0"/>
          </a:p>
        </p:txBody>
      </p:sp>
    </p:spTree>
    <p:extLst>
      <p:ext uri="{BB962C8B-B14F-4D97-AF65-F5344CB8AC3E}">
        <p14:creationId xmlns:p14="http://schemas.microsoft.com/office/powerpoint/2010/main" val="32237051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Case study </a:t>
            </a:r>
          </a:p>
        </p:txBody>
      </p:sp>
    </p:spTree>
    <p:extLst>
      <p:ext uri="{BB962C8B-B14F-4D97-AF65-F5344CB8AC3E}">
        <p14:creationId xmlns:p14="http://schemas.microsoft.com/office/powerpoint/2010/main" val="23819203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Technical and business change – adaptability and flexibility</a:t>
            </a:r>
            <a:br>
              <a:rPr lang="en-US" dirty="0"/>
            </a:br>
            <a:r>
              <a:rPr lang="en-US" dirty="0"/>
              <a:t>Task 3: Case study</a:t>
            </a:r>
            <a:endParaRPr lang="en-GB" dirty="0"/>
          </a:p>
        </p:txBody>
      </p:sp>
      <p:sp>
        <p:nvSpPr>
          <p:cNvPr id="5" name="Text Placeholder 4"/>
          <p:cNvSpPr>
            <a:spLocks noGrp="1"/>
          </p:cNvSpPr>
          <p:nvPr>
            <p:ph type="body" sz="quarter" idx="12"/>
          </p:nvPr>
        </p:nvSpPr>
        <p:spPr>
          <a:xfrm>
            <a:off x="312001" y="1315200"/>
            <a:ext cx="5005588" cy="4752664"/>
          </a:xfrm>
        </p:spPr>
        <p:txBody>
          <a:bodyPr/>
          <a:lstStyle/>
          <a:p>
            <a:r>
              <a:rPr lang="en-US" sz="2133" dirty="0">
                <a:solidFill>
                  <a:srgbClr val="E51C41"/>
                </a:solidFill>
              </a:rPr>
              <a:t>Over the last 30 years, digital technology has massively affected products and services, leading to the development of newer, more advanced ones.</a:t>
            </a:r>
          </a:p>
          <a:p>
            <a:r>
              <a:rPr lang="en-US" sz="2133" dirty="0">
                <a:solidFill>
                  <a:srgbClr val="E51C41"/>
                </a:solidFill>
              </a:rPr>
              <a:t> </a:t>
            </a:r>
          </a:p>
          <a:p>
            <a:r>
              <a:rPr lang="en-US" sz="2133" dirty="0">
                <a:solidFill>
                  <a:srgbClr val="E51C41"/>
                </a:solidFill>
              </a:rPr>
              <a:t>This has come from technology push, or market or technology pull. </a:t>
            </a:r>
            <a:endParaRPr lang="en-GB" sz="2133" dirty="0">
              <a:solidFill>
                <a:srgbClr val="E51C41"/>
              </a:solidFill>
            </a:endParaRPr>
          </a:p>
        </p:txBody>
      </p:sp>
      <p:sp>
        <p:nvSpPr>
          <p:cNvPr id="6" name="Content Placeholder 5"/>
          <p:cNvSpPr>
            <a:spLocks noGrp="1"/>
          </p:cNvSpPr>
          <p:nvPr>
            <p:ph sz="quarter" idx="13"/>
          </p:nvPr>
        </p:nvSpPr>
        <p:spPr>
          <a:xfrm>
            <a:off x="5747719" y="1265767"/>
            <a:ext cx="5981672" cy="3130443"/>
          </a:xfrm>
        </p:spPr>
        <p:txBody>
          <a:bodyPr vert="horz" lIns="0" tIns="0" rIns="0" bIns="0" rtlCol="0" anchor="t">
            <a:noAutofit/>
          </a:bodyPr>
          <a:lstStyle/>
          <a:p>
            <a:r>
              <a:rPr lang="en-US" b="1" dirty="0"/>
              <a:t>Technology push </a:t>
            </a:r>
          </a:p>
          <a:p>
            <a:r>
              <a:rPr lang="en-GB" dirty="0"/>
              <a:t>A term from innovation management in which there is no acute demand for the product yet.</a:t>
            </a:r>
            <a:endParaRPr lang="en-US" dirty="0"/>
          </a:p>
          <a:p>
            <a:endParaRPr lang="en-US" dirty="0"/>
          </a:p>
          <a:p>
            <a:r>
              <a:rPr lang="en-US" b="1" dirty="0"/>
              <a:t>Market or technology pull </a:t>
            </a:r>
          </a:p>
          <a:p>
            <a:r>
              <a:rPr lang="en-GB" dirty="0"/>
              <a:t>There is an acute demand in the market; the customer is asking for a product and a solution.</a:t>
            </a:r>
            <a:endParaRPr lang="en-US" dirty="0"/>
          </a:p>
          <a:p>
            <a:r>
              <a:rPr lang="en-US" sz="1467" dirty="0">
                <a:ea typeface="+mn-lt"/>
                <a:cs typeface="+mn-lt"/>
                <a:hlinkClick r:id="rId3"/>
              </a:rPr>
              <a:t>Camera Canon Photo – free image on Pixabay</a:t>
            </a:r>
            <a:endParaRPr lang="en-US" sz="1467" dirty="0">
              <a:cs typeface="Arial"/>
            </a:endParaRPr>
          </a:p>
          <a:p>
            <a:r>
              <a:rPr lang="en-US" sz="1467" dirty="0">
                <a:ea typeface="+mn-lt"/>
                <a:cs typeface="+mn-lt"/>
                <a:hlinkClick r:id="rId4"/>
              </a:rPr>
              <a:t>Camera Olympus Digital – free photo on Pixabay</a:t>
            </a:r>
            <a:endParaRPr lang="en-US" sz="1467" dirty="0"/>
          </a:p>
          <a:p>
            <a:endParaRPr lang="en-GB"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23</a:t>
            </a:fld>
            <a:endParaRPr lang="en-GB" dirty="0"/>
          </a:p>
        </p:txBody>
      </p:sp>
      <p:pic>
        <p:nvPicPr>
          <p:cNvPr id="8" name="Picture 8">
            <a:extLst>
              <a:ext uri="{FF2B5EF4-FFF2-40B4-BE49-F238E27FC236}">
                <a16:creationId xmlns:a16="http://schemas.microsoft.com/office/drawing/2014/main" id="{1B9ACA1C-B02C-E7EB-D163-CA3F44F4D04D}"/>
              </a:ext>
            </a:extLst>
          </p:cNvPr>
          <p:cNvPicPr>
            <a:picLocks noChangeAspect="1"/>
          </p:cNvPicPr>
          <p:nvPr/>
        </p:nvPicPr>
        <p:blipFill>
          <a:blip r:embed="rId5"/>
          <a:stretch>
            <a:fillRect/>
          </a:stretch>
        </p:blipFill>
        <p:spPr>
          <a:xfrm>
            <a:off x="5655002" y="4661096"/>
            <a:ext cx="2343365" cy="1765616"/>
          </a:xfrm>
          <a:prstGeom prst="rect">
            <a:avLst/>
          </a:prstGeom>
        </p:spPr>
      </p:pic>
      <p:pic>
        <p:nvPicPr>
          <p:cNvPr id="9" name="Picture 9">
            <a:extLst>
              <a:ext uri="{FF2B5EF4-FFF2-40B4-BE49-F238E27FC236}">
                <a16:creationId xmlns:a16="http://schemas.microsoft.com/office/drawing/2014/main" id="{7347216C-06D0-E384-2232-A46E56BD8BF2}"/>
              </a:ext>
            </a:extLst>
          </p:cNvPr>
          <p:cNvPicPr>
            <a:picLocks noChangeAspect="1"/>
          </p:cNvPicPr>
          <p:nvPr/>
        </p:nvPicPr>
        <p:blipFill>
          <a:blip r:embed="rId6"/>
          <a:stretch>
            <a:fillRect/>
          </a:stretch>
        </p:blipFill>
        <p:spPr>
          <a:xfrm>
            <a:off x="8550270" y="4661096"/>
            <a:ext cx="2347645" cy="1749392"/>
          </a:xfrm>
          <a:prstGeom prst="rect">
            <a:avLst/>
          </a:prstGeom>
        </p:spPr>
      </p:pic>
    </p:spTree>
    <p:extLst>
      <p:ext uri="{BB962C8B-B14F-4D97-AF65-F5344CB8AC3E}">
        <p14:creationId xmlns:p14="http://schemas.microsoft.com/office/powerpoint/2010/main" val="36624277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Technical and business change – adaptability and flexibility</a:t>
            </a:r>
            <a:br>
              <a:rPr lang="en-US" dirty="0"/>
            </a:br>
            <a:r>
              <a:rPr lang="en-US" dirty="0"/>
              <a:t>Task 3: Case study</a:t>
            </a:r>
            <a:endParaRPr lang="en-GB" dirty="0"/>
          </a:p>
        </p:txBody>
      </p:sp>
      <p:sp>
        <p:nvSpPr>
          <p:cNvPr id="5" name="Text Placeholder 4"/>
          <p:cNvSpPr>
            <a:spLocks noGrp="1"/>
          </p:cNvSpPr>
          <p:nvPr>
            <p:ph type="body" sz="quarter" idx="12"/>
          </p:nvPr>
        </p:nvSpPr>
        <p:spPr>
          <a:xfrm>
            <a:off x="431371" y="1315200"/>
            <a:ext cx="10369152" cy="4802099"/>
          </a:xfrm>
        </p:spPr>
        <p:txBody>
          <a:bodyPr/>
          <a:lstStyle/>
          <a:p>
            <a:pPr>
              <a:spcBef>
                <a:spcPts val="0"/>
              </a:spcBef>
            </a:pPr>
            <a:r>
              <a:rPr lang="en-US" sz="2667" dirty="0">
                <a:solidFill>
                  <a:srgbClr val="E51C41"/>
                </a:solidFill>
              </a:rPr>
              <a:t>Produce an individual case study on one of the products or services on the next slide.</a:t>
            </a:r>
            <a:endParaRPr lang="en-US" sz="2133" dirty="0"/>
          </a:p>
          <a:p>
            <a:pPr marL="457189" indent="-457189">
              <a:spcBef>
                <a:spcPts val="0"/>
              </a:spcBef>
              <a:buFont typeface="+mj-lt"/>
              <a:buAutoNum type="arabicPeriod"/>
            </a:pPr>
            <a:r>
              <a:rPr lang="en-US" sz="2133" b="0" dirty="0"/>
              <a:t>Look at the original version, then compare and contrast it with the modern equivalent.</a:t>
            </a:r>
          </a:p>
          <a:p>
            <a:pPr marL="457189" indent="-457189">
              <a:spcBef>
                <a:spcPts val="0"/>
              </a:spcBef>
              <a:buFont typeface="+mj-lt"/>
              <a:buAutoNum type="arabicPeriod"/>
            </a:pPr>
            <a:r>
              <a:rPr lang="en-US" sz="2133" b="0" dirty="0"/>
              <a:t>How was the original product developed and brought to market?</a:t>
            </a:r>
          </a:p>
          <a:p>
            <a:pPr marL="457189" indent="-457189">
              <a:spcBef>
                <a:spcPts val="0"/>
              </a:spcBef>
              <a:buFont typeface="+mj-lt"/>
              <a:buAutoNum type="arabicPeriod"/>
            </a:pPr>
            <a:r>
              <a:rPr lang="en-US" sz="2133" b="0" dirty="0"/>
              <a:t>What technological/digital advances enabled that product to exist? </a:t>
            </a:r>
          </a:p>
          <a:p>
            <a:pPr marL="457189" indent="-457189">
              <a:spcBef>
                <a:spcPts val="0"/>
              </a:spcBef>
              <a:buFont typeface="+mj-lt"/>
              <a:buAutoNum type="arabicPeriod"/>
            </a:pPr>
            <a:r>
              <a:rPr lang="en-US" sz="2133" b="0" dirty="0"/>
              <a:t>Was this from “technology push” from a company or “market pull” from consumers saying they needed the product? </a:t>
            </a:r>
          </a:p>
          <a:p>
            <a:pPr>
              <a:spcBef>
                <a:spcPts val="0"/>
              </a:spcBef>
            </a:pPr>
            <a:r>
              <a:rPr lang="en-US" sz="2133" b="0" dirty="0"/>
              <a:t>Use diagrams and illustrations where necessary to help inform your audience.  </a:t>
            </a:r>
          </a:p>
          <a:p>
            <a:endParaRPr lang="en-GB" dirty="0">
              <a:solidFill>
                <a:srgbClr val="E51C41"/>
              </a:solidFil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24</a:t>
            </a:fld>
            <a:endParaRPr lang="en-GB" dirty="0"/>
          </a:p>
        </p:txBody>
      </p:sp>
    </p:spTree>
    <p:extLst>
      <p:ext uri="{BB962C8B-B14F-4D97-AF65-F5344CB8AC3E}">
        <p14:creationId xmlns:p14="http://schemas.microsoft.com/office/powerpoint/2010/main" val="23037755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Technical and business change – adaptability and flexibility</a:t>
            </a:r>
            <a:br>
              <a:rPr lang="en-US" dirty="0"/>
            </a:br>
            <a:r>
              <a:rPr lang="en-US" dirty="0"/>
              <a:t>Task 3: Case study </a:t>
            </a:r>
            <a:endParaRPr lang="en-GB" dirty="0"/>
          </a:p>
        </p:txBody>
      </p:sp>
      <p:sp>
        <p:nvSpPr>
          <p:cNvPr id="2052" name="Content Placeholder 2051"/>
          <p:cNvSpPr>
            <a:spLocks noGrp="1"/>
          </p:cNvSpPr>
          <p:nvPr>
            <p:ph sz="quarter" idx="14"/>
          </p:nvPr>
        </p:nvSpPr>
        <p:spPr>
          <a:xfrm>
            <a:off x="396652" y="1300250"/>
            <a:ext cx="11164033" cy="4978057"/>
          </a:xfrm>
        </p:spPr>
        <p:txBody>
          <a:bodyPr>
            <a:normAutofit fontScale="25000" lnSpcReduction="20000"/>
          </a:bodyPr>
          <a:lstStyle/>
          <a:p>
            <a:r>
              <a:rPr lang="en-GB" sz="2133" b="0" dirty="0"/>
              <a:t>If you do not like any of these products or services, research your own. </a:t>
            </a:r>
          </a:p>
          <a:p>
            <a:endParaRPr lang="en-GB" b="0" dirty="0"/>
          </a:p>
          <a:p>
            <a:r>
              <a:rPr lang="en-GB" b="0" dirty="0"/>
              <a:t>		</a:t>
            </a:r>
            <a:r>
              <a:rPr lang="en-GB" dirty="0">
                <a:solidFill>
                  <a:srgbClr val="FF0000"/>
                </a:solidFill>
              </a:rPr>
              <a:t>Old</a:t>
            </a:r>
            <a:r>
              <a:rPr lang="en-GB" b="0" dirty="0">
                <a:solidFill>
                  <a:srgbClr val="FF0000"/>
                </a:solidFill>
              </a:rPr>
              <a:t> </a:t>
            </a:r>
            <a:r>
              <a:rPr lang="en-GB" b="0" dirty="0"/>
              <a:t>		</a:t>
            </a:r>
            <a:r>
              <a:rPr lang="en-GB" dirty="0">
                <a:solidFill>
                  <a:srgbClr val="0070C0"/>
                </a:solidFill>
              </a:rPr>
              <a:t>New</a:t>
            </a:r>
            <a:r>
              <a:rPr lang="en-GB" dirty="0"/>
              <a:t> </a:t>
            </a:r>
          </a:p>
          <a:p>
            <a:pPr marL="457189" indent="-457189">
              <a:buFont typeface="+mj-lt"/>
              <a:buAutoNum type="arabicPeriod"/>
            </a:pPr>
            <a:r>
              <a:rPr lang="en-GB" b="0" dirty="0"/>
              <a:t>	Dial up modem  	vs 	Broadband</a:t>
            </a:r>
          </a:p>
          <a:p>
            <a:pPr marL="457189" indent="-457189">
              <a:buFont typeface="+mj-lt"/>
              <a:buAutoNum type="arabicPeriod"/>
            </a:pPr>
            <a:r>
              <a:rPr lang="en-GB" b="0" dirty="0"/>
              <a:t>	Library 		vs 	Internet</a:t>
            </a:r>
          </a:p>
          <a:p>
            <a:pPr marL="457189" indent="-457189">
              <a:buFont typeface="+mj-lt"/>
              <a:buAutoNum type="arabicPeriod"/>
            </a:pPr>
            <a:r>
              <a:rPr lang="en-GB" b="0" dirty="0"/>
              <a:t>	Ask Jeeves 	vs 	Google search </a:t>
            </a:r>
          </a:p>
          <a:p>
            <a:pPr marL="457189" indent="-457189">
              <a:buFont typeface="+mj-lt"/>
              <a:buAutoNum type="arabicPeriod"/>
            </a:pPr>
            <a:r>
              <a:rPr lang="en-GB" b="0" dirty="0"/>
              <a:t>	Desktop computer	vs 	Tablet/iPad</a:t>
            </a:r>
          </a:p>
          <a:p>
            <a:pPr marL="457189" indent="-457189">
              <a:buFont typeface="+mj-lt"/>
              <a:buAutoNum type="arabicPeriod"/>
            </a:pPr>
            <a:r>
              <a:rPr lang="en-GB" b="0" dirty="0"/>
              <a:t>	Atari 		vs	PlayStation 5</a:t>
            </a:r>
          </a:p>
          <a:p>
            <a:pPr marL="457189" indent="-457189">
              <a:buFont typeface="+mj-lt"/>
              <a:buAutoNum type="arabicPeriod"/>
            </a:pPr>
            <a:r>
              <a:rPr lang="en-GB" b="0" dirty="0"/>
              <a:t>	Myspace		vs 	Instagram</a:t>
            </a:r>
          </a:p>
          <a:p>
            <a:pPr marL="457189" indent="-457189">
              <a:buFont typeface="+mj-lt"/>
              <a:buAutoNum type="arabicPeriod"/>
            </a:pPr>
            <a:r>
              <a:rPr lang="en-GB" b="0" dirty="0"/>
              <a:t>	Nokia 3310		vs 	iPhone 14 Pro / Samsung Galaxy S23</a:t>
            </a:r>
          </a:p>
          <a:p>
            <a:pPr marL="457189" indent="-457189">
              <a:buFont typeface="+mj-lt"/>
              <a:buAutoNum type="arabicPeriod"/>
            </a:pPr>
            <a:r>
              <a:rPr lang="en-GB" b="0" dirty="0"/>
              <a:t>	VHS video cassette	vs 	Netflix</a:t>
            </a:r>
          </a:p>
          <a:p>
            <a:pPr marL="457189" indent="-457189">
              <a:buFont typeface="+mj-lt"/>
              <a:buAutoNum type="arabicPeriod"/>
            </a:pPr>
            <a:r>
              <a:rPr lang="en-GB" b="0" dirty="0"/>
              <a:t>	Phone enquiry 	vs	Chatbot </a:t>
            </a:r>
          </a:p>
          <a:p>
            <a:pPr marL="457189" indent="-457189">
              <a:buFont typeface="+mj-lt"/>
              <a:buAutoNum type="arabicPeriod"/>
            </a:pPr>
            <a:r>
              <a:rPr lang="en-GB" b="0" dirty="0"/>
              <a:t>	Banking in branch 	vs	Online banking or app</a:t>
            </a:r>
          </a:p>
          <a:p>
            <a:pPr marL="457189" indent="-457189">
              <a:buFont typeface="+mj-lt"/>
              <a:buAutoNum type="arabicPeriod"/>
            </a:pPr>
            <a:r>
              <a:rPr lang="en-GB" b="0" dirty="0"/>
              <a:t>	Map (paper based)	vs 	Satnav </a:t>
            </a:r>
          </a:p>
          <a:p>
            <a:pPr marL="457189" indent="-457189">
              <a:buFont typeface="+mj-lt"/>
              <a:buAutoNum type="arabicPeriod"/>
            </a:pPr>
            <a:r>
              <a:rPr lang="en-GB" b="0" dirty="0"/>
              <a:t>	Honda Civic 2005 car	vs	Tesla Model 3 </a:t>
            </a:r>
          </a:p>
          <a:p>
            <a:r>
              <a:rPr lang="en-GB" b="0" dirty="0"/>
              <a:t>	</a:t>
            </a:r>
          </a:p>
          <a:p>
            <a:r>
              <a:rPr lang="en-GB" b="0" dirty="0"/>
              <a:t> </a:t>
            </a:r>
          </a:p>
          <a:p>
            <a:endParaRPr lang="en-GB" dirty="0"/>
          </a:p>
          <a:p>
            <a:r>
              <a:rPr lang="en-GB" dirty="0"/>
              <a:t> </a:t>
            </a: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53018" y="6390834"/>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25</a:t>
            </a:fld>
            <a:endParaRPr lang="en-GB" dirty="0"/>
          </a:p>
        </p:txBody>
      </p:sp>
    </p:spTree>
    <p:extLst>
      <p:ext uri="{BB962C8B-B14F-4D97-AF65-F5344CB8AC3E}">
        <p14:creationId xmlns:p14="http://schemas.microsoft.com/office/powerpoint/2010/main" val="28510546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2001" y="358201"/>
            <a:ext cx="11250084" cy="932567"/>
          </a:xfrm>
        </p:spPr>
        <p:txBody>
          <a:bodyPr/>
          <a:lstStyle/>
          <a:p>
            <a:r>
              <a:rPr lang="en-US" dirty="0"/>
              <a:t>Topic: Technical and business change – adaptability and flexibility</a:t>
            </a:r>
            <a:br>
              <a:rPr lang="en-US" dirty="0"/>
            </a:br>
            <a:r>
              <a:rPr lang="en-US" dirty="0"/>
              <a:t>Task 3: Case study </a:t>
            </a:r>
            <a:endParaRPr lang="en-GB" dirty="0"/>
          </a:p>
        </p:txBody>
      </p:sp>
      <p:sp>
        <p:nvSpPr>
          <p:cNvPr id="5" name="Text Placeholder 4"/>
          <p:cNvSpPr>
            <a:spLocks noGrp="1"/>
          </p:cNvSpPr>
          <p:nvPr>
            <p:ph type="body" sz="quarter" idx="12"/>
          </p:nvPr>
        </p:nvSpPr>
        <p:spPr>
          <a:xfrm>
            <a:off x="790302" y="2361525"/>
            <a:ext cx="10584533" cy="2785875"/>
          </a:xfrm>
        </p:spPr>
        <p:txBody>
          <a:bodyPr/>
          <a:lstStyle/>
          <a:p>
            <a:r>
              <a:rPr lang="en-US" b="1" dirty="0"/>
              <a:t>Resource links and references </a:t>
            </a:r>
          </a:p>
          <a:p>
            <a:endParaRPr lang="en-US" b="1" dirty="0"/>
          </a:p>
          <a:p>
            <a:r>
              <a:rPr lang="en-GB" sz="2667" u="sng" dirty="0">
                <a:hlinkClick r:id="rId3"/>
              </a:rPr>
              <a:t>Pictures of phones through the years | ScienceABC</a:t>
            </a:r>
            <a:endParaRPr lang="en-GB" sz="2667" u="sng" dirty="0"/>
          </a:p>
          <a:p>
            <a:endParaRPr lang="en-GB" sz="2667" b="1" u="sng" dirty="0"/>
          </a:p>
          <a:p>
            <a:r>
              <a:rPr lang="en-GB" sz="2667" dirty="0">
                <a:hlinkClick r:id="rId4"/>
              </a:rPr>
              <a:t>Evolution of the game console (sjfc.edu)</a:t>
            </a:r>
            <a:endParaRPr lang="en-US" sz="2667" b="1" dirty="0"/>
          </a:p>
          <a:p>
            <a:endParaRPr lang="en-US" b="1" dirty="0"/>
          </a:p>
          <a:p>
            <a:endParaRPr lang="en-US" b="1" dirty="0"/>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26</a:t>
            </a:fld>
            <a:endParaRPr lang="en-GB" dirty="0"/>
          </a:p>
        </p:txBody>
      </p:sp>
    </p:spTree>
    <p:extLst>
      <p:ext uri="{BB962C8B-B14F-4D97-AF65-F5344CB8AC3E}">
        <p14:creationId xmlns:p14="http://schemas.microsoft.com/office/powerpoint/2010/main" val="21832903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Exam question practice </a:t>
            </a:r>
          </a:p>
        </p:txBody>
      </p:sp>
    </p:spTree>
    <p:extLst>
      <p:ext uri="{BB962C8B-B14F-4D97-AF65-F5344CB8AC3E}">
        <p14:creationId xmlns:p14="http://schemas.microsoft.com/office/powerpoint/2010/main" val="2406754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dirty="0"/>
              <a:t>Topic: Technical and business change – adaptability and flexibility</a:t>
            </a:r>
            <a:br>
              <a:rPr lang="en-US" dirty="0"/>
            </a:br>
            <a:r>
              <a:rPr lang="en-US" dirty="0"/>
              <a:t>Task 4: Exam question practice</a:t>
            </a:r>
            <a:endParaRPr lang="en-GB" dirty="0"/>
          </a:p>
        </p:txBody>
      </p:sp>
      <p:sp>
        <p:nvSpPr>
          <p:cNvPr id="5" name="Text Placeholder 4"/>
          <p:cNvSpPr>
            <a:spLocks noGrp="1"/>
          </p:cNvSpPr>
          <p:nvPr>
            <p:ph type="body" sz="quarter" idx="12"/>
          </p:nvPr>
        </p:nvSpPr>
        <p:spPr>
          <a:xfrm>
            <a:off x="321867" y="1342909"/>
            <a:ext cx="10708991" cy="4802099"/>
          </a:xfrm>
        </p:spPr>
        <p:txBody>
          <a:bodyPr/>
          <a:lstStyle/>
          <a:p>
            <a:pPr>
              <a:lnSpc>
                <a:spcPct val="100000"/>
              </a:lnSpc>
            </a:pPr>
            <a:r>
              <a:rPr lang="en-GB" sz="2400" dirty="0"/>
              <a:t>Look at the following exam questions and answer them fully. </a:t>
            </a:r>
          </a:p>
          <a:p>
            <a:pPr>
              <a:lnSpc>
                <a:spcPct val="100000"/>
              </a:lnSpc>
            </a:pPr>
            <a:endParaRPr lang="en-GB" sz="2400" dirty="0"/>
          </a:p>
          <a:p>
            <a:pPr>
              <a:lnSpc>
                <a:spcPct val="100000"/>
              </a:lnSpc>
            </a:pPr>
            <a:r>
              <a:rPr lang="en-GB" sz="2400" dirty="0"/>
              <a:t>Check how many marks each question is worth </a:t>
            </a:r>
            <a:r>
              <a:rPr lang="en-GB" sz="2400" dirty="0">
                <a:solidFill>
                  <a:srgbClr val="000000"/>
                </a:solidFill>
                <a:latin typeface="Arial" panose="020B0604020202020204" pitchFamily="34" charset="0"/>
              </a:rPr>
              <a:t>so you can adapt the length of your answers to </a:t>
            </a:r>
            <a:r>
              <a:rPr lang="en-GB" sz="2400" dirty="0">
                <a:solidFill>
                  <a:srgbClr val="000000"/>
                </a:solidFill>
                <a:latin typeface="Arial" panose="020B0604020202020204" pitchFamily="34" charset="0"/>
                <a:ea typeface="Arial" panose="020B0604020202020204" pitchFamily="34" charset="0"/>
              </a:rPr>
              <a:t>the different weighting of marks. (</a:t>
            </a:r>
            <a:r>
              <a:rPr lang="en-GB" sz="2400" dirty="0"/>
              <a:t>This is an individual task</a:t>
            </a:r>
            <a:r>
              <a:rPr lang="en-GB" sz="1867" dirty="0"/>
              <a:t>.)</a:t>
            </a:r>
          </a:p>
          <a:p>
            <a:pPr>
              <a:lnSpc>
                <a:spcPct val="100000"/>
              </a:lnSpc>
            </a:pPr>
            <a:endParaRPr lang="en-GB" sz="1867" dirty="0"/>
          </a:p>
          <a:p>
            <a:pPr>
              <a:lnSpc>
                <a:spcPct val="100000"/>
              </a:lnSpc>
            </a:pPr>
            <a:endParaRPr lang="en-GB" sz="1867" dirty="0"/>
          </a:p>
          <a:p>
            <a:pPr marL="380990" indent="-380990">
              <a:buFont typeface="Arial" panose="020B0604020202020204" pitchFamily="34" charset="0"/>
              <a:buChar char="•"/>
            </a:pPr>
            <a:r>
              <a:rPr lang="en-GB" sz="2133" b="1" dirty="0"/>
              <a:t>Question 1: </a:t>
            </a:r>
            <a:r>
              <a:rPr lang="en-GB" sz="2133" dirty="0"/>
              <a:t>Give two reasons why smartphones use touch screens. (4 marks) </a:t>
            </a:r>
          </a:p>
          <a:p>
            <a:pPr marL="380990" indent="-380990">
              <a:buFont typeface="Arial" panose="020B0604020202020204" pitchFamily="34" charset="0"/>
              <a:buChar char="•"/>
            </a:pPr>
            <a:r>
              <a:rPr lang="en-GB" sz="2133" b="1" dirty="0"/>
              <a:t>Question 2: </a:t>
            </a:r>
            <a:r>
              <a:rPr lang="en-GB" sz="2133" dirty="0"/>
              <a:t>Discuss the effect the internet of things will have on society. (9 marks)</a:t>
            </a:r>
          </a:p>
          <a:p>
            <a:pPr marL="380990" indent="-380990">
              <a:buFont typeface="Arial" panose="020B0604020202020204" pitchFamily="34" charset="0"/>
              <a:buChar char="•"/>
            </a:pPr>
            <a:r>
              <a:rPr lang="en-GB" sz="2133" b="1" dirty="0"/>
              <a:t>Question 3: </a:t>
            </a:r>
            <a:r>
              <a:rPr lang="en-GB" sz="2133" dirty="0"/>
              <a:t>Explain two ways that digital systems can be used to add value to a company. (6 marks)</a:t>
            </a:r>
          </a:p>
          <a:p>
            <a:endParaRPr lang="en-GB" sz="2133" dirty="0">
              <a:solidFill>
                <a:srgbClr val="FF0000"/>
              </a:solidFill>
            </a:endParaRPr>
          </a:p>
          <a:p>
            <a:endParaRPr lang="en-GB" dirty="0"/>
          </a:p>
          <a:p>
            <a:r>
              <a:rPr lang="en-GB" dirty="0">
                <a:solidFill>
                  <a:srgbClr val="E51C41"/>
                </a:solidFill>
              </a:rPr>
              <a:t> </a:t>
            </a:r>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28</a:t>
            </a:fld>
            <a:endParaRPr lang="en-GB" dirty="0"/>
          </a:p>
        </p:txBody>
      </p:sp>
    </p:spTree>
    <p:extLst>
      <p:ext uri="{BB962C8B-B14F-4D97-AF65-F5344CB8AC3E}">
        <p14:creationId xmlns:p14="http://schemas.microsoft.com/office/powerpoint/2010/main" val="14987052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0601" y="333201"/>
            <a:ext cx="9859075" cy="932567"/>
          </a:xfrm>
        </p:spPr>
        <p:txBody>
          <a:bodyPr>
            <a:normAutofit fontScale="90000"/>
          </a:bodyPr>
          <a:lstStyle/>
          <a:p>
            <a:r>
              <a:rPr lang="en-US" dirty="0"/>
              <a:t>Topic: Technical and business change – adaptability and flexibility</a:t>
            </a:r>
            <a:br>
              <a:rPr lang="en-US" dirty="0"/>
            </a:br>
            <a:r>
              <a:rPr lang="en-US" dirty="0"/>
              <a:t>Final reflection</a:t>
            </a:r>
            <a:endParaRPr lang="en-GB" dirty="0"/>
          </a:p>
        </p:txBody>
      </p:sp>
      <p:sp>
        <p:nvSpPr>
          <p:cNvPr id="5" name="Text Placeholder 4"/>
          <p:cNvSpPr>
            <a:spLocks noGrp="1"/>
          </p:cNvSpPr>
          <p:nvPr>
            <p:ph type="body" sz="quarter" idx="12"/>
          </p:nvPr>
        </p:nvSpPr>
        <p:spPr>
          <a:xfrm>
            <a:off x="312002" y="1315200"/>
            <a:ext cx="7224159" cy="4802099"/>
          </a:xfrm>
        </p:spPr>
        <p:txBody>
          <a:bodyPr/>
          <a:lstStyle/>
          <a:p>
            <a:r>
              <a:rPr lang="en-US" sz="2667" b="1" dirty="0">
                <a:solidFill>
                  <a:srgbClr val="E51C41"/>
                </a:solidFill>
              </a:rPr>
              <a:t>Extension task – challenge and stretch</a:t>
            </a:r>
          </a:p>
          <a:p>
            <a:endParaRPr lang="en-US" sz="3200" b="1" dirty="0">
              <a:solidFill>
                <a:srgbClr val="E51C41"/>
              </a:solidFill>
            </a:endParaRPr>
          </a:p>
          <a:p>
            <a:r>
              <a:rPr lang="en-US" sz="2400" dirty="0"/>
              <a:t>Looking back over this lesson, spend five minutes making a spider diagram, noting the most important points you can remember. </a:t>
            </a:r>
          </a:p>
          <a:p>
            <a:endParaRPr lang="en-US" sz="2667" dirty="0"/>
          </a:p>
          <a:p>
            <a:r>
              <a:rPr lang="en-US" sz="2667" b="1" dirty="0">
                <a:solidFill>
                  <a:srgbClr val="E51C41"/>
                </a:solidFill>
              </a:rPr>
              <a:t>Consider </a:t>
            </a:r>
            <a:endParaRPr lang="en-US" sz="2667" dirty="0">
              <a:solidFill>
                <a:srgbClr val="E51C41"/>
              </a:solidFill>
            </a:endParaRPr>
          </a:p>
          <a:p>
            <a:pPr marL="457189" indent="-457189">
              <a:buFont typeface="Arial" panose="020B0604020202020204" pitchFamily="34" charset="0"/>
              <a:buChar char="•"/>
            </a:pPr>
            <a:r>
              <a:rPr lang="en-US" sz="2400" dirty="0"/>
              <a:t>How has technology improved the way we live and work? </a:t>
            </a:r>
          </a:p>
          <a:p>
            <a:pPr marL="457189" indent="-457189">
              <a:buFont typeface="Arial" panose="020B0604020202020204" pitchFamily="34" charset="0"/>
              <a:buChar char="•"/>
            </a:pPr>
            <a:r>
              <a:rPr lang="en-US" sz="2400" dirty="0"/>
              <a:t>How has it negatively impacted our lives? </a:t>
            </a:r>
          </a:p>
          <a:p>
            <a:endParaRPr lang="en-US" dirty="0"/>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29</a:t>
            </a:fld>
            <a:endParaRPr lang="en-GB" dirty="0"/>
          </a:p>
        </p:txBody>
      </p:sp>
      <p:pic>
        <p:nvPicPr>
          <p:cNvPr id="2052" name="Picture 4" descr="Free Intelligence Brain illustration and picture"/>
          <p:cNvPicPr>
            <a:picLocks noChangeAspect="1" noChangeArrowheads="1"/>
          </p:cNvPicPr>
          <p:nvPr/>
        </p:nvPicPr>
        <p:blipFill rotWithShape="1">
          <a:blip r:embed="rId3">
            <a:extLst>
              <a:ext uri="{28A0092B-C50C-407E-A947-70E740481C1C}">
                <a14:useLocalDpi xmlns:a14="http://schemas.microsoft.com/office/drawing/2010/main" val="0"/>
              </a:ext>
            </a:extLst>
          </a:blip>
          <a:srcRect l="30187" r="29651"/>
          <a:stretch/>
        </p:blipFill>
        <p:spPr bwMode="auto">
          <a:xfrm>
            <a:off x="8256240" y="1546995"/>
            <a:ext cx="3245769" cy="284621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8304246" y="4701771"/>
            <a:ext cx="3149759" cy="492443"/>
          </a:xfrm>
          <a:prstGeom prst="rect">
            <a:avLst/>
          </a:prstGeom>
          <a:noFill/>
        </p:spPr>
        <p:txBody>
          <a:bodyPr wrap="square" lIns="0" tIns="0" rIns="0" bIns="0" rtlCol="0">
            <a:spAutoFit/>
          </a:bodyPr>
          <a:lstStyle/>
          <a:p>
            <a:r>
              <a:rPr lang="en-GB" sz="1600" dirty="0">
                <a:hlinkClick r:id="rId4"/>
              </a:rPr>
              <a:t>Intelligence brain think – free image on Pixabay</a:t>
            </a:r>
            <a:endParaRPr lang="en-GB" sz="1600" dirty="0"/>
          </a:p>
        </p:txBody>
      </p:sp>
    </p:spTree>
    <p:extLst>
      <p:ext uri="{BB962C8B-B14F-4D97-AF65-F5344CB8AC3E}">
        <p14:creationId xmlns:p14="http://schemas.microsoft.com/office/powerpoint/2010/main" val="358409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dirty="0">
                <a:latin typeface="+mn-lt"/>
              </a:rPr>
              <a:t>Lesson seven objectives</a:t>
            </a:r>
            <a:endParaRPr lang="en-GB" dirty="0">
              <a:latin typeface="+mn-lt"/>
            </a:endParaRPr>
          </a:p>
        </p:txBody>
      </p:sp>
      <p:sp>
        <p:nvSpPr>
          <p:cNvPr id="5" name="Text Placeholder 4"/>
          <p:cNvSpPr>
            <a:spLocks noGrp="1"/>
          </p:cNvSpPr>
          <p:nvPr>
            <p:ph type="body" sz="quarter" idx="12"/>
          </p:nvPr>
        </p:nvSpPr>
        <p:spPr>
          <a:xfrm>
            <a:off x="705897" y="1497656"/>
            <a:ext cx="10223500" cy="4802099"/>
          </a:xfrm>
        </p:spPr>
        <p:txBody>
          <a:bodyPr/>
          <a:lstStyle/>
          <a:p>
            <a:endParaRPr lang="en-GB" sz="2667" b="1" dirty="0">
              <a:solidFill>
                <a:srgbClr val="FF0000"/>
              </a:solidFill>
            </a:endParaRPr>
          </a:p>
          <a:p>
            <a:r>
              <a:rPr lang="en-GB" sz="2667" b="1" dirty="0"/>
              <a:t>Objective 1:</a:t>
            </a:r>
            <a:r>
              <a:rPr lang="en-GB" sz="2667" dirty="0"/>
              <a:t> To discuss being adaptable and flexible in your thinking and outlook in a changing digital world (digital environments).</a:t>
            </a:r>
          </a:p>
          <a:p>
            <a:endParaRPr lang="en-GB" sz="2667" dirty="0"/>
          </a:p>
          <a:p>
            <a:r>
              <a:rPr lang="en-GB" sz="2667" b="1" dirty="0"/>
              <a:t>Objective 2: </a:t>
            </a:r>
            <a:r>
              <a:rPr lang="en-GB" sz="2667" dirty="0"/>
              <a:t>To debate and analyse technical and business change and different ways of working in the sector (business context). </a:t>
            </a:r>
          </a:p>
          <a:p>
            <a:endParaRPr lang="en-GB" b="1" dirty="0">
              <a:solidFill>
                <a:srgbClr val="FF0000"/>
              </a:solidFill>
            </a:endParaRPr>
          </a:p>
          <a:p>
            <a:endParaRPr lang="en-GB" b="1" dirty="0">
              <a:solidFill>
                <a:srgbClr val="FF0000"/>
              </a:solidFill>
            </a:endParaRPr>
          </a:p>
          <a:p>
            <a:endParaRPr lang="en-GB" dirty="0">
              <a:solidFill>
                <a:srgbClr val="FF0000"/>
              </a:solidFill>
            </a:endParaRPr>
          </a:p>
          <a:p>
            <a:endParaRPr lang="en-GB" dirty="0">
              <a:solidFill>
                <a:srgbClr val="E51C41"/>
              </a:solidFill>
            </a:endParaRPr>
          </a:p>
          <a:p>
            <a:r>
              <a:rPr lang="en-GB" dirty="0">
                <a:solidFill>
                  <a:srgbClr val="E51C41"/>
                </a:solidFill>
              </a:rPr>
              <a:t> </a:t>
            </a:r>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dirty="0"/>
          </a:p>
        </p:txBody>
      </p:sp>
    </p:spTree>
    <p:extLst>
      <p:ext uri="{BB962C8B-B14F-4D97-AF65-F5344CB8AC3E}">
        <p14:creationId xmlns:p14="http://schemas.microsoft.com/office/powerpoint/2010/main" val="42456711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30</a:t>
            </a:fld>
            <a:endParaRPr lang="en-GB" dirty="0"/>
          </a:p>
        </p:txBody>
      </p:sp>
      <p:sp>
        <p:nvSpPr>
          <p:cNvPr id="13" name="Rectangle 12">
            <a:extLst>
              <a:ext uri="{FF2B5EF4-FFF2-40B4-BE49-F238E27FC236}">
                <a16:creationId xmlns:a16="http://schemas.microsoft.com/office/drawing/2014/main" id="{E2C579EE-E5CC-4F9A-A5AE-7CAF0043E178}"/>
              </a:ext>
            </a:extLst>
          </p:cNvPr>
          <p:cNvSpPr/>
          <p:nvPr/>
        </p:nvSpPr>
        <p:spPr>
          <a:xfrm>
            <a:off x="2111737" y="2234023"/>
            <a:ext cx="2650067" cy="112606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algn="ctr">
              <a:lnSpc>
                <a:spcPct val="107000"/>
              </a:lnSpc>
              <a:spcAft>
                <a:spcPts val="1067"/>
              </a:spcAft>
            </a:pPr>
            <a:endParaRPr lang="en-GB" sz="1467" dirty="0">
              <a:solidFill>
                <a:srgbClr val="002060"/>
              </a:solidFill>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r>
              <a:rPr lang="en-GB" sz="16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r>
              <a:rPr lang="en-GB" sz="16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r>
              <a:rPr lang="en-GB" sz="140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646331"/>
          </a:xfrm>
          <a:prstGeom prst="rect">
            <a:avLst/>
          </a:prstGeom>
          <a:noFill/>
        </p:spPr>
        <p:txBody>
          <a:bodyPr wrap="square" lIns="0" tIns="0" rIns="0" bIns="0" rtlCol="0">
            <a:spAutoFit/>
          </a:bodyPr>
          <a:lstStyle/>
          <a:p>
            <a:r>
              <a:rPr lang="en-GB" sz="1400" dirty="0"/>
              <a:t>NSCG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a:r>
              <a:rPr lang="en-GB" sz="32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12" name="Picture 2" descr="NEWCASTLE UNDER LYME COLLE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43605" y="2401431"/>
            <a:ext cx="1536171" cy="882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01725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latin typeface="+mn-lt"/>
              </a:rPr>
              <a:t>Lesson seven objectives (continued)</a:t>
            </a:r>
            <a:endParaRPr lang="en-GB" dirty="0"/>
          </a:p>
        </p:txBody>
      </p:sp>
      <p:sp>
        <p:nvSpPr>
          <p:cNvPr id="5" name="Text Placeholder 4"/>
          <p:cNvSpPr>
            <a:spLocks noGrp="1"/>
          </p:cNvSpPr>
          <p:nvPr>
            <p:ph type="body" sz="quarter" idx="12"/>
          </p:nvPr>
        </p:nvSpPr>
        <p:spPr>
          <a:xfrm>
            <a:off x="723253" y="2055901"/>
            <a:ext cx="10223500" cy="4802099"/>
          </a:xfrm>
        </p:spPr>
        <p:txBody>
          <a:bodyPr/>
          <a:lstStyle/>
          <a:p>
            <a:r>
              <a:rPr lang="en-GB" sz="2667" b="1" dirty="0"/>
              <a:t>Objective 3: </a:t>
            </a:r>
            <a:r>
              <a:rPr lang="en-GB" sz="2667" dirty="0"/>
              <a:t>To research and evaluate digital change in the workplace and home environments and its societal impact </a:t>
            </a:r>
          </a:p>
          <a:p>
            <a:r>
              <a:rPr lang="en-GB" sz="2667" dirty="0"/>
              <a:t>(emerging issues and the impact of digital). </a:t>
            </a:r>
          </a:p>
          <a:p>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dirty="0"/>
          </a:p>
        </p:txBody>
      </p:sp>
    </p:spTree>
    <p:extLst>
      <p:ext uri="{BB962C8B-B14F-4D97-AF65-F5344CB8AC3E}">
        <p14:creationId xmlns:p14="http://schemas.microsoft.com/office/powerpoint/2010/main" val="35334283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Different job roles and disruptive technology</a:t>
            </a:r>
          </a:p>
        </p:txBody>
      </p:sp>
    </p:spTree>
    <p:extLst>
      <p:ext uri="{BB962C8B-B14F-4D97-AF65-F5344CB8AC3E}">
        <p14:creationId xmlns:p14="http://schemas.microsoft.com/office/powerpoint/2010/main" val="38227043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Topic: Technical and business change – adaptability and flexibility</a:t>
            </a:r>
            <a:br>
              <a:rPr lang="en-US" dirty="0"/>
            </a:br>
            <a:r>
              <a:rPr lang="en-US" dirty="0"/>
              <a:t>Task 1: Different job roles and disruptive technology</a:t>
            </a:r>
            <a:endParaRPr lang="en-GB" dirty="0"/>
          </a:p>
        </p:txBody>
      </p:sp>
      <p:sp>
        <p:nvSpPr>
          <p:cNvPr id="5" name="Text Placeholder 4"/>
          <p:cNvSpPr>
            <a:spLocks noGrp="1"/>
          </p:cNvSpPr>
          <p:nvPr>
            <p:ph type="body" sz="quarter" idx="12"/>
          </p:nvPr>
        </p:nvSpPr>
        <p:spPr>
          <a:xfrm>
            <a:off x="337002" y="1695608"/>
            <a:ext cx="10223500" cy="3990033"/>
          </a:xfrm>
        </p:spPr>
        <p:txBody>
          <a:bodyPr/>
          <a:lstStyle/>
          <a:p>
            <a:r>
              <a:rPr lang="en-GB" sz="2667" b="1" dirty="0"/>
              <a:t>Definition</a:t>
            </a:r>
          </a:p>
          <a:p>
            <a:endParaRPr lang="en-GB" sz="2667" dirty="0"/>
          </a:p>
          <a:p>
            <a:r>
              <a:rPr lang="en-GB" sz="2667" dirty="0"/>
              <a:t>Adaptability and flexibility in the workplace refer to how employee roles and practices are changing in the business world. </a:t>
            </a:r>
          </a:p>
          <a:p>
            <a:endParaRPr lang="en-GB" sz="2667" dirty="0">
              <a:solidFill>
                <a:schemeClr val="accent1"/>
              </a:solidFill>
            </a:endParaRPr>
          </a:p>
          <a:p>
            <a:r>
              <a:rPr lang="en-GB" sz="2667" dirty="0"/>
              <a:t>This can mean that even in the same company, your job role might change and adapt to accommodate new innovations or technologies and new ways of working. </a:t>
            </a:r>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dirty="0"/>
          </a:p>
        </p:txBody>
      </p:sp>
    </p:spTree>
    <p:extLst>
      <p:ext uri="{BB962C8B-B14F-4D97-AF65-F5344CB8AC3E}">
        <p14:creationId xmlns:p14="http://schemas.microsoft.com/office/powerpoint/2010/main" val="3351918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dirty="0"/>
              <a:t>Topic: Technical and business change – adaptability and flexibility</a:t>
            </a:r>
            <a:br>
              <a:rPr lang="en-US" dirty="0"/>
            </a:br>
            <a:r>
              <a:rPr lang="en-US" dirty="0"/>
              <a:t>Task 1: Different job roles and disruptive technology</a:t>
            </a:r>
            <a:endParaRPr lang="en-GB" dirty="0"/>
          </a:p>
        </p:txBody>
      </p:sp>
      <p:sp>
        <p:nvSpPr>
          <p:cNvPr id="5" name="Text Placeholder 4"/>
          <p:cNvSpPr>
            <a:spLocks noGrp="1"/>
          </p:cNvSpPr>
          <p:nvPr>
            <p:ph type="body" sz="quarter" idx="12"/>
          </p:nvPr>
        </p:nvSpPr>
        <p:spPr>
          <a:xfrm>
            <a:off x="310601" y="1410791"/>
            <a:ext cx="11248684" cy="4800535"/>
          </a:xfrm>
        </p:spPr>
        <p:txBody>
          <a:bodyPr vert="horz" lIns="0" tIns="0" rIns="0" bIns="0" rtlCol="0" anchor="t">
            <a:noAutofit/>
          </a:bodyPr>
          <a:lstStyle/>
          <a:p>
            <a:pPr algn="just"/>
            <a:r>
              <a:rPr lang="en-GB" sz="2400" dirty="0">
                <a:solidFill>
                  <a:srgbClr val="E51C41"/>
                </a:solidFill>
              </a:rPr>
              <a:t>“The average person changes jobs </a:t>
            </a:r>
            <a:r>
              <a:rPr lang="en-GB" sz="2400" b="1" dirty="0">
                <a:solidFill>
                  <a:srgbClr val="E51C41"/>
                </a:solidFill>
              </a:rPr>
              <a:t>12 times</a:t>
            </a:r>
            <a:r>
              <a:rPr lang="en-GB" sz="2400" dirty="0">
                <a:solidFill>
                  <a:srgbClr val="E51C41"/>
                </a:solidFill>
              </a:rPr>
              <a:t> in their lifetime, according to the latest available public survey data (2019).”</a:t>
            </a:r>
          </a:p>
          <a:p>
            <a:r>
              <a:rPr lang="en-GB" sz="1467" dirty="0">
                <a:solidFill>
                  <a:srgbClr val="0070C0"/>
                </a:solidFill>
              </a:rPr>
              <a:t>Source: </a:t>
            </a:r>
            <a:r>
              <a:rPr lang="en-GB" sz="1467" dirty="0">
                <a:hlinkClick r:id="rId3"/>
              </a:rPr>
              <a:t>Average number of jobs in a lifetime [2023]: How many jobs does the average person have? – Zippia</a:t>
            </a:r>
            <a:endParaRPr lang="en-GB" sz="1467" dirty="0"/>
          </a:p>
          <a:p>
            <a:endParaRPr lang="en-GB" sz="2667" dirty="0">
              <a:solidFill>
                <a:srgbClr val="0070C0"/>
              </a:solidFill>
            </a:endParaRPr>
          </a:p>
          <a:p>
            <a:r>
              <a:rPr lang="en-GB" sz="2667" b="1" dirty="0"/>
              <a:t>Task: </a:t>
            </a:r>
            <a:r>
              <a:rPr lang="en-GB" sz="2667" dirty="0"/>
              <a:t>Individually produce a piece of work highlighting the different roles in the workplace. (See the next three slides for details of the seven roles.)</a:t>
            </a:r>
          </a:p>
          <a:p>
            <a:pPr marL="457189" indent="-457189">
              <a:buFont typeface="Arial" panose="020B0604020202020204" pitchFamily="34" charset="0"/>
              <a:buChar char="•"/>
            </a:pPr>
            <a:r>
              <a:rPr lang="en-GB" sz="2667" dirty="0"/>
              <a:t>What are their advantages and disadvantages?</a:t>
            </a:r>
          </a:p>
          <a:p>
            <a:pPr marL="457189" indent="-457189">
              <a:buFont typeface="Arial" panose="020B0604020202020204" pitchFamily="34" charset="0"/>
              <a:buChar char="•"/>
            </a:pPr>
            <a:r>
              <a:rPr lang="en-GB" sz="2667" dirty="0"/>
              <a:t>How may disruptive technologies change how people work?</a:t>
            </a:r>
          </a:p>
          <a:p>
            <a:endParaRPr lang="en-GB" sz="2400" dirty="0">
              <a:solidFill>
                <a:srgbClr val="FF0000"/>
              </a:solidFill>
            </a:endParaRPr>
          </a:p>
          <a:p>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dirty="0"/>
          </a:p>
        </p:txBody>
      </p:sp>
    </p:spTree>
    <p:extLst>
      <p:ext uri="{BB962C8B-B14F-4D97-AF65-F5344CB8AC3E}">
        <p14:creationId xmlns:p14="http://schemas.microsoft.com/office/powerpoint/2010/main" val="204867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58632" y="1486751"/>
            <a:ext cx="11354019" cy="507828"/>
          </a:xfrm>
        </p:spPr>
        <p:txBody>
          <a:bodyPr>
            <a:normAutofit fontScale="90000"/>
          </a:bodyPr>
          <a:lstStyle/>
          <a:p>
            <a:r>
              <a:rPr lang="en-GB" sz="2933" dirty="0">
                <a:solidFill>
                  <a:srgbClr val="E51C41"/>
                </a:solidFill>
                <a:latin typeface="+mn-lt"/>
              </a:rPr>
              <a:t>There are seven different types of ways to work: </a:t>
            </a:r>
            <a:br>
              <a:rPr lang="en-GB" dirty="0">
                <a:solidFill>
                  <a:srgbClr val="FF0000"/>
                </a:solidFill>
              </a:rPr>
            </a:br>
            <a:br>
              <a:rPr lang="en-GB" dirty="0">
                <a:solidFill>
                  <a:srgbClr val="FF0000"/>
                </a:solidFill>
              </a:rPr>
            </a:br>
            <a:endParaRPr lang="en-GB" dirty="0"/>
          </a:p>
        </p:txBody>
      </p:sp>
      <p:sp>
        <p:nvSpPr>
          <p:cNvPr id="5" name="Text Placeholder 4"/>
          <p:cNvSpPr>
            <a:spLocks noGrp="1"/>
          </p:cNvSpPr>
          <p:nvPr>
            <p:ph type="body" sz="quarter" idx="12"/>
          </p:nvPr>
        </p:nvSpPr>
        <p:spPr>
          <a:xfrm>
            <a:off x="370880" y="2359705"/>
            <a:ext cx="11352619" cy="3687915"/>
          </a:xfrm>
        </p:spPr>
        <p:txBody>
          <a:bodyPr/>
          <a:lstStyle/>
          <a:p>
            <a:r>
              <a:rPr lang="en-GB" sz="2133" dirty="0">
                <a:solidFill>
                  <a:srgbClr val="E51C41"/>
                </a:solidFill>
              </a:rPr>
              <a:t>1.</a:t>
            </a:r>
            <a:r>
              <a:rPr lang="en-GB" sz="2133" dirty="0">
                <a:solidFill>
                  <a:srgbClr val="FF0000"/>
                </a:solidFill>
              </a:rPr>
              <a:t> Full-time </a:t>
            </a:r>
            <a:r>
              <a:rPr lang="en-GB" sz="2133" dirty="0"/>
              <a:t>employees work for a specified number of hours every week and are typically paid on a salary basis that does not change. They may also have access to benefits provided by the company, like healthcare.</a:t>
            </a:r>
          </a:p>
          <a:p>
            <a:endParaRPr lang="en-GB" sz="2133" dirty="0">
              <a:solidFill>
                <a:srgbClr val="FF0000"/>
              </a:solidFill>
            </a:endParaRPr>
          </a:p>
          <a:p>
            <a:r>
              <a:rPr lang="en-GB" sz="2133" dirty="0">
                <a:solidFill>
                  <a:srgbClr val="E51C41"/>
                </a:solidFill>
              </a:rPr>
              <a:t>2. </a:t>
            </a:r>
            <a:r>
              <a:rPr lang="en-GB" sz="2133" dirty="0">
                <a:solidFill>
                  <a:srgbClr val="FF0000"/>
                </a:solidFill>
              </a:rPr>
              <a:t>Part-time</a:t>
            </a:r>
            <a:r>
              <a:rPr lang="en-GB" sz="2133" dirty="0"/>
              <a:t> employees usually work less than 30 hours per week and are paid hourly. Because part-time employees are paid for every hour they work, they know exactly how much their time is worth and can request certain hours or days to work.</a:t>
            </a:r>
            <a:endParaRPr lang="en-GB" sz="2133" dirty="0">
              <a:solidFill>
                <a:schemeClr val="accent1"/>
              </a:solidFil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dirty="0"/>
          </a:p>
        </p:txBody>
      </p:sp>
      <p:sp>
        <p:nvSpPr>
          <p:cNvPr id="6" name="Title 11"/>
          <p:cNvSpPr txBox="1">
            <a:spLocks/>
          </p:cNvSpPr>
          <p:nvPr/>
        </p:nvSpPr>
        <p:spPr>
          <a:xfrm>
            <a:off x="310601" y="333201"/>
            <a:ext cx="11250084" cy="932567"/>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US" sz="2667" dirty="0"/>
              <a:t>Topic: Technical and business change – adaptability and flexibility</a:t>
            </a:r>
            <a:br>
              <a:rPr lang="en-US" sz="2667" dirty="0"/>
            </a:br>
            <a:r>
              <a:rPr lang="en-US" sz="2667" dirty="0"/>
              <a:t>Task 1: Different job roles and disruptive technology</a:t>
            </a:r>
            <a:endParaRPr lang="en-GB" sz="2667" dirty="0"/>
          </a:p>
        </p:txBody>
      </p:sp>
    </p:spTree>
    <p:extLst>
      <p:ext uri="{BB962C8B-B14F-4D97-AF65-F5344CB8AC3E}">
        <p14:creationId xmlns:p14="http://schemas.microsoft.com/office/powerpoint/2010/main" val="115362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310600" y="2036819"/>
            <a:ext cx="11352619" cy="4802099"/>
          </a:xfrm>
        </p:spPr>
        <p:txBody>
          <a:bodyPr/>
          <a:lstStyle/>
          <a:p>
            <a:r>
              <a:rPr lang="en-GB" sz="2133" dirty="0">
                <a:solidFill>
                  <a:srgbClr val="E51C41"/>
                </a:solidFill>
              </a:rPr>
              <a:t>3. Contract </a:t>
            </a:r>
            <a:r>
              <a:rPr lang="en-GB" sz="2133" dirty="0"/>
              <a:t>employees are hired for a set amount of time, outlined in a contract. The number of working hours for a contract employee may vary for each contract. </a:t>
            </a:r>
          </a:p>
          <a:p>
            <a:endParaRPr lang="en-GB" sz="2133" dirty="0">
              <a:solidFill>
                <a:srgbClr val="FF0000"/>
              </a:solidFill>
            </a:endParaRPr>
          </a:p>
          <a:p>
            <a:r>
              <a:rPr lang="en-GB" sz="2133" dirty="0">
                <a:solidFill>
                  <a:srgbClr val="E51C41"/>
                </a:solidFill>
              </a:rPr>
              <a:t>4. Contractor </a:t>
            </a:r>
            <a:r>
              <a:rPr lang="en-GB" sz="2133" dirty="0"/>
              <a:t>– an independent contractor is an employee who works as a contract employee but is not on a company's payroll. The flexibility of being an independent contractor offers the freedom to build a unique schedule and complete projects at a pace that suits employees and their employer.</a:t>
            </a:r>
          </a:p>
          <a:p>
            <a:endParaRPr lang="en-GB" sz="2400" dirty="0">
              <a:solidFill>
                <a:srgbClr val="FF0000"/>
              </a:solidFil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9</a:t>
            </a:fld>
            <a:endParaRPr lang="en-GB" dirty="0"/>
          </a:p>
        </p:txBody>
      </p:sp>
      <p:sp>
        <p:nvSpPr>
          <p:cNvPr id="7" name="Title 11"/>
          <p:cNvSpPr txBox="1">
            <a:spLocks/>
          </p:cNvSpPr>
          <p:nvPr/>
        </p:nvSpPr>
        <p:spPr>
          <a:xfrm>
            <a:off x="310601" y="489509"/>
            <a:ext cx="11250084" cy="932567"/>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US" sz="2667" dirty="0"/>
              <a:t>Topic: Technical and business change – adaptability and flexibility</a:t>
            </a:r>
            <a:br>
              <a:rPr lang="en-US" sz="2667" dirty="0"/>
            </a:br>
            <a:r>
              <a:rPr lang="en-US" sz="2667" dirty="0"/>
              <a:t>Task 1: Different job roles and disruptive technology</a:t>
            </a:r>
            <a:endParaRPr lang="en-GB" sz="2667" dirty="0"/>
          </a:p>
        </p:txBody>
      </p:sp>
    </p:spTree>
    <p:extLst>
      <p:ext uri="{BB962C8B-B14F-4D97-AF65-F5344CB8AC3E}">
        <p14:creationId xmlns:p14="http://schemas.microsoft.com/office/powerpoint/2010/main" val="3003126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D5D11F6-4D07-419C-B232-C3A1753D3BF4}"/>
</file>

<file path=customXml/itemProps2.xml><?xml version="1.0" encoding="utf-8"?>
<ds:datastoreItem xmlns:ds="http://schemas.openxmlformats.org/officeDocument/2006/customXml" ds:itemID="{BB1D89B2-7DC5-4916-AC27-F55E5F36BAF1}"/>
</file>

<file path=customXml/itemProps3.xml><?xml version="1.0" encoding="utf-8"?>
<ds:datastoreItem xmlns:ds="http://schemas.openxmlformats.org/officeDocument/2006/customXml" ds:itemID="{51FED93B-F357-438D-AF1D-0D201F1255A5}"/>
</file>

<file path=docProps/app.xml><?xml version="1.0" encoding="utf-8"?>
<Properties xmlns="http://schemas.openxmlformats.org/officeDocument/2006/extended-properties" xmlns:vt="http://schemas.openxmlformats.org/officeDocument/2006/docPropsVTypes">
  <Template>blank</Template>
  <TotalTime>3</TotalTime>
  <Words>2593</Words>
  <Application>Microsoft Office PowerPoint</Application>
  <PresentationFormat>Widescreen</PresentationFormat>
  <Paragraphs>292</Paragraphs>
  <Slides>30</Slides>
  <Notes>30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30</vt:i4>
      </vt:variant>
    </vt:vector>
  </HeadingPairs>
  <TitlesOfParts>
    <vt:vector size="33" baseType="lpstr">
      <vt:lpstr>Arial</vt:lpstr>
      <vt:lpstr>Calibri</vt:lpstr>
      <vt:lpstr>Office Theme</vt:lpstr>
      <vt:lpstr>Core content in a digital world</vt:lpstr>
      <vt:lpstr>Lesson seven  </vt:lpstr>
      <vt:lpstr>Lesson seven objectives</vt:lpstr>
      <vt:lpstr>Lesson seven objectives (continued)</vt:lpstr>
      <vt:lpstr>01</vt:lpstr>
      <vt:lpstr>Topic: Technical and business change – adaptability and flexibility Task 1: Different job roles and disruptive technology</vt:lpstr>
      <vt:lpstr>Topic: Technical and business change – adaptability and flexibility Task 1: Different job roles and disruptive technology</vt:lpstr>
      <vt:lpstr>There are seven different types of ways to work: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02</vt:lpstr>
      <vt:lpstr>Topic: Technical and business change – adaptability and flexibility Task 2: Changes in the digital landscape </vt:lpstr>
      <vt:lpstr>Topic: Technical and business change – adaptability and flexibility Task 2: Changes in the digital landscape </vt:lpstr>
      <vt:lpstr>Topic: Technical and business change – adaptability and flexibility Task 2: Changes in the digital landscape </vt:lpstr>
      <vt:lpstr>Topic: Technical and business change – adaptability and flexibility Task 2: Changes in the digital landscape </vt:lpstr>
      <vt:lpstr>Topic: Technical and business change – adaptability and flexibility Task 2: Changes in the digital landscape </vt:lpstr>
      <vt:lpstr>03</vt:lpstr>
      <vt:lpstr>Topic: Technical and business change – adaptability and flexibility Task 3: Case study</vt:lpstr>
      <vt:lpstr>Topic: Technical and business change – adaptability and flexibility Task 3: Case study</vt:lpstr>
      <vt:lpstr>Topic: Technical and business change – adaptability and flexibility Task 3: Case study </vt:lpstr>
      <vt:lpstr>Topic: Technical and business change – adaptability and flexibility Task 3: Case study </vt:lpstr>
      <vt:lpstr>04</vt:lpstr>
      <vt:lpstr>Topic: Technical and business change – adaptability and flexibility Task 4: Exam question practice</vt:lpstr>
      <vt:lpstr>Topic: Technical and business change – adaptability and flexibility Final reflection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Gemma Brezinski</dc:creator>
  <cp:lastModifiedBy>Gemma Brezinski</cp:lastModifiedBy>
  <cp:revision>2</cp:revision>
  <dcterms:created xsi:type="dcterms:W3CDTF">2023-11-09T14:49:07Z</dcterms:created>
  <dcterms:modified xsi:type="dcterms:W3CDTF">2023-11-09T14:52:20Z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