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96" r:id="rId2"/>
    <p:sldId id="298" r:id="rId3"/>
    <p:sldId id="339" r:id="rId4"/>
    <p:sldId id="316" r:id="rId5"/>
    <p:sldId id="301" r:id="rId6"/>
    <p:sldId id="302" r:id="rId7"/>
    <p:sldId id="333" r:id="rId8"/>
    <p:sldId id="300" r:id="rId9"/>
    <p:sldId id="263" r:id="rId10"/>
    <p:sldId id="305" r:id="rId11"/>
    <p:sldId id="338" r:id="rId12"/>
    <p:sldId id="304" r:id="rId13"/>
    <p:sldId id="306" r:id="rId14"/>
    <p:sldId id="307" r:id="rId15"/>
    <p:sldId id="334" r:id="rId16"/>
    <p:sldId id="309" r:id="rId17"/>
    <p:sldId id="308" r:id="rId18"/>
    <p:sldId id="612" r:id="rId19"/>
    <p:sldId id="335" r:id="rId20"/>
    <p:sldId id="310" r:id="rId21"/>
    <p:sldId id="311" r:id="rId22"/>
    <p:sldId id="336" r:id="rId23"/>
    <p:sldId id="314" r:id="rId24"/>
    <p:sldId id="317" r:id="rId25"/>
    <p:sldId id="318" r:id="rId26"/>
    <p:sldId id="319" r:id="rId27"/>
    <p:sldId id="332" r:id="rId28"/>
    <p:sldId id="322" r:id="rId29"/>
    <p:sldId id="323" r:id="rId30"/>
    <p:sldId id="324" r:id="rId31"/>
    <p:sldId id="325" r:id="rId32"/>
    <p:sldId id="326" r:id="rId33"/>
    <p:sldId id="327" r:id="rId34"/>
    <p:sldId id="328" r:id="rId35"/>
    <p:sldId id="329" r:id="rId36"/>
    <p:sldId id="330" r:id="rId37"/>
    <p:sldId id="331" r:id="rId38"/>
    <p:sldId id="337" r:id="rId39"/>
    <p:sldId id="262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openxmlformats.org/officeDocument/2006/relationships/customXml" Target="../customXml/item3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03B896-9616-4F8A-AD36-5F9503A330B9}" type="datetimeFigureOut">
              <a:rPr lang="en-GB" smtClean="0"/>
              <a:t>10/11/2023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9AA865-F5D4-475F-8292-A44A40F8C3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5671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5377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56103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50948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26416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97120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95749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56793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37384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09683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4465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59559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1920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9888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8022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35065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0463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82743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79033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22900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48259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900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62599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8131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080785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84227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75355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038974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04296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43838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4622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15772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20296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78626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0733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8669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1F1B3-F6B9-4BA8-931C-9D29010190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45C88A-159F-4D6F-80B5-09D17D219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CBB58-F617-47DD-9BC4-C9A2DB3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58573-A418-4A0C-A005-30333CFF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84A9A-A6F7-49A2-827E-415A6639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2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38A24-83E1-48BB-95DF-5EBD382F8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BBB664-A350-4B0E-82BA-C7230B798B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57415-38F6-4621-9DEF-05E09252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FADEC-7E72-431C-AE9E-89F2D680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2F3C4-3586-48AA-A68A-5CA5D21C0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9DC279-19B0-4536-AA08-9E2E8BA51D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A6563E-369C-4DFE-915A-E1980AACF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0D5D2-0E4D-41B8-BAAC-464DB42B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AA40E-6041-4E4F-9257-D7CE2D8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2672E-A2AE-4154-AC33-C900DDDF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7384"/>
            <a:ext cx="12192000" cy="112474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55788"/>
            <a:ext cx="1146437" cy="609077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95" y="214486"/>
            <a:ext cx="2208245" cy="718237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84960" y="4824000"/>
            <a:ext cx="6623040" cy="1677341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60" y="2961600"/>
            <a:ext cx="6623040" cy="1656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5467"/>
              </a:lnSpc>
              <a:defRPr sz="6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4960" y="4839227"/>
            <a:ext cx="6407315" cy="429203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2133"/>
              </a:lnSpc>
              <a:spcBef>
                <a:spcPts val="0"/>
              </a:spcBef>
              <a:buNone/>
              <a:defRPr sz="18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4960" y="5268429"/>
            <a:ext cx="6407315" cy="464827"/>
          </a:xfrm>
        </p:spPr>
        <p:txBody>
          <a:bodyPr lIns="10800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960" y="5829267"/>
            <a:ext cx="6407315" cy="672075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80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lnSpc>
                <a:spcPts val="2133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8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902739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5465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7068013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52800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buNone/>
              <a:defRPr sz="3600" b="1"/>
            </a:lvl1pPr>
            <a:lvl2pPr marL="359991" indent="-359991">
              <a:lnSpc>
                <a:spcPts val="3733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3600" b="1"/>
            </a:lvl2pPr>
            <a:lvl3pPr marL="815980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3pPr>
            <a:lvl4pPr marL="1319967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4pPr>
            <a:lvl5pPr marL="1679958" indent="-359991">
              <a:lnSpc>
                <a:spcPts val="3733"/>
              </a:lnSpc>
              <a:buFont typeface="Calibri" panose="020F0502020204030204" pitchFamily="34" charset="0"/>
              <a:buChar char="–"/>
              <a:defRPr sz="36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6096000" y="1316567"/>
            <a:ext cx="4512733" cy="4800600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/>
            </a:lvl1pPr>
            <a:lvl2pPr marL="239994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2pPr>
            <a:lvl3pPr marL="575986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863978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110397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279670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5496133" cy="2112101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5999989" y="1315200"/>
            <a:ext cx="5567595" cy="2112101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312000" y="3767999"/>
            <a:ext cx="5496133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5999989" y="3767999"/>
            <a:ext cx="5567595" cy="2349167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86865402-09AB-6E42-B92F-B38A3A35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FC11F3F-B757-9441-BCF0-F07A1DF6C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0838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312000" y="1316567"/>
            <a:ext cx="5496133" cy="4800599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6000751" y="1316567"/>
            <a:ext cx="5613996" cy="4800599"/>
          </a:xfrm>
        </p:spPr>
        <p:txBody>
          <a:bodyPr/>
          <a:lstStyle>
            <a:lvl1pPr marL="0" indent="0">
              <a:lnSpc>
                <a:spcPts val="2133"/>
              </a:lnSpc>
              <a:buNone/>
              <a:defRPr sz="1800" b="1"/>
            </a:lvl1pPr>
            <a:lvl2pPr marL="0" indent="0">
              <a:lnSpc>
                <a:spcPts val="2133"/>
              </a:lnSpc>
              <a:buFont typeface="Calibri" panose="020F0502020204030204" pitchFamily="34" charset="0"/>
              <a:buNone/>
              <a:defRPr sz="1800"/>
            </a:lvl2pPr>
            <a:lvl3pPr marL="239994" indent="-239178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3pPr>
            <a:lvl4pPr marL="478355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4pPr>
            <a:lvl5pPr marL="719982" indent="-239994">
              <a:lnSpc>
                <a:spcPts val="2133"/>
              </a:lnSpc>
              <a:buFont typeface="Calibri" panose="020F0502020204030204" pitchFamily="34" charset="0"/>
              <a:buChar char="–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8D4D3896-89DF-784C-8D38-9C4D97F2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77960D-6F48-B34C-A702-9C399DDDF0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87219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311151" y="1918289"/>
            <a:ext cx="5496983" cy="4391032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/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4" indent="0">
              <a:buNone/>
              <a:defRPr/>
            </a:lvl4pPr>
            <a:lvl5pPr marL="243833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00752" y="1412777"/>
            <a:ext cx="5816600" cy="489654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656" y="1412776"/>
            <a:ext cx="5523477" cy="365125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4A703AD-9E38-C941-B631-ABE77D2BB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4092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E6FC6-04BD-4B8C-9E81-41B54453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C6D8A-113F-444F-8F62-83100084C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D2800-C6D2-402D-B9C2-3DF4679D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EC-7160-493B-B4B5-6536194A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0C406-B697-46AF-A56A-45FD7C86E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49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42C94-D81C-405D-9B7E-F29919FCB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C0FF7-E57A-490F-A010-16AD14A80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A7AE9-5213-4D0F-9C16-B2C3A1B90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29ED7-5E7C-4C99-B773-1D99ADEE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27C0D-B3F0-4EBC-AC80-C83242E12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9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E034A-E650-48B5-A70F-57390136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6EB71-0944-43E1-A2D9-EB0EAE186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07A5A-2ADB-4263-9376-F194C9213F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74391-DF16-464D-A5D8-9F2287528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22363-5095-44FE-9935-8B2C56F27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6FFE9-6940-4BF4-B86A-3F7D7398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51E4E-698D-4CE1-A63B-4565E4F22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D5674-D18F-4E59-B987-643BA00E4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C7B83-4153-4405-A2D9-0852AFE26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FDDDBD-31A9-4730-900E-34925CF8B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3A24FE-6732-4D1F-A396-48F2DCD18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F4C004-E3A6-4E03-BC0C-563932E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00115-3DD7-4FE5-B70F-530024EE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BE1B20-4748-4E67-BAC7-095C2AF44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B9750-31E5-42EA-B4E4-D1F335969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23F3FA-6D63-445B-84F8-9C18E046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59EA9F-7113-4648-96DE-B1BEE0CD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FFB727-61CA-4211-8C6C-355BFD01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CDF95-0CE8-4710-AE86-E8FEB74B2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19C93-A1B1-4B5A-B33D-70214C525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88C68-52BC-48E2-A6E5-3CF490528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6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666A-9BFD-42C1-B11C-8AF8234A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AA3D87-AD27-464F-8E50-A50070B12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32F88-FE10-4093-911E-40F3E6E7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67632-61FA-44F5-9E07-2C8DA283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1C73E-B1E1-41DA-AD52-616863DB6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79ABB0-4CFE-48ED-B740-DA28F023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7CDA5-B2E0-44AF-9DE8-608CA6204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1C36E2-468F-40FE-B038-F56BA5C3B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A288E-2936-41A0-BF96-E15CDAA33C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DA149-D2C1-4150-B2A3-3E195C1E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BE61-DDF5-453F-8590-8C9FA2C7BC93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48074-ECA8-47E7-9461-179B312CD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FEC5-3D8D-4981-99E1-009E3E009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38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EB423C-2894-43C0-8D16-2528AF959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77D6D-7834-4380-A355-9DF0A0C92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E452-C5E8-46AE-8386-142EA662B4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BE61-DDF5-453F-8590-8C9FA2C7BC93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2B97-DFE2-4AD4-BB6B-2A55C9E5C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2B03D-85E8-4B47-88DC-4E323D658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441B7-B3CB-4C49-A2D1-B6914F7C3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areerswales.gov.wales/buzzquiz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mathigon.org/tangram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.png"/><Relationship Id="rId5" Type="http://schemas.openxmlformats.org/officeDocument/2006/relationships/hyperlink" Target="https://mathigon.org/tangram" TargetMode="Externa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feedback-report-back-business-people-2990424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hyperlink" Target="https://pixabay.com/vectors/communicate-communication-conference-2028004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avatar-clients-icons-customers-2191918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hyperlink" Target="https://pixabay.com/illustrations/avatar-clients-icons-customers-2191932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people-men-women-man-woman-220284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hyperlink" Target="https://pixabay.com/photos/children-s-shoes-footwear-trainers-700069/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boots-mandatory-sign-symbol-24087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hyperlink" Target="https://pixabay.com/vectors/ppe-personal-protective-equipment-4538013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webinar-conferencing-video-call-7244788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hyperlink" Target="https://pixabay.com/vectors/office-work-job-desktop-business-7267487/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reerpilot.org.uk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hyperlink" Target="https://nationalcareers.service.gov.uk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Core content in a digital world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dirty="0"/>
              <a:t>Presenter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CC04C-4404-2344-B3AF-3A1327FC72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Time and date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945931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>
          <a:xfrm>
            <a:off x="283063" y="1345503"/>
            <a:ext cx="11630715" cy="4800599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sz="2667" dirty="0"/>
              <a:t>Complete the Buzz Quiz</a:t>
            </a:r>
            <a:endParaRPr lang="en-GB" sz="2667" dirty="0"/>
          </a:p>
          <a:p>
            <a:endParaRPr lang="en-US" sz="2667" dirty="0">
              <a:cs typeface="Arial"/>
            </a:endParaRPr>
          </a:p>
          <a:p>
            <a:pPr marL="359824" lvl="1" indent="-359824"/>
            <a:r>
              <a:rPr lang="en-US" sz="2667" dirty="0"/>
              <a:t>icould is a career site to help people with careers and employability advice. </a:t>
            </a:r>
            <a:endParaRPr lang="en-US" sz="2667" dirty="0">
              <a:cs typeface="Arial"/>
            </a:endParaRPr>
          </a:p>
          <a:p>
            <a:pPr marL="359824" lvl="1" indent="-359824"/>
            <a:endParaRPr lang="en-US" sz="2667" dirty="0">
              <a:cs typeface="Arial"/>
            </a:endParaRPr>
          </a:p>
          <a:p>
            <a:pPr marL="457189" lvl="1" indent="-457189">
              <a:buFont typeface="Arial" panose="020F0502020204030204" pitchFamily="34" charset="0"/>
              <a:buChar char="•"/>
            </a:pPr>
            <a:r>
              <a:rPr lang="en-US" sz="2667" dirty="0"/>
              <a:t>The Buzz Quiz asks you to answer a series of questions. </a:t>
            </a:r>
            <a:endParaRPr lang="en-US" sz="2667" dirty="0">
              <a:cs typeface="Arial"/>
            </a:endParaRPr>
          </a:p>
          <a:p>
            <a:pPr marL="457189" lvl="1" indent="-457189">
              <a:buFont typeface="Arial" panose="020F0502020204030204" pitchFamily="34" charset="0"/>
              <a:buChar char="•"/>
            </a:pPr>
            <a:r>
              <a:rPr lang="en-US" sz="2667" dirty="0"/>
              <a:t>Algorithms help to identify your strengths and weaknesses.</a:t>
            </a:r>
            <a:endParaRPr lang="en-US" sz="2667" dirty="0">
              <a:cs typeface="Arial"/>
            </a:endParaRPr>
          </a:p>
          <a:p>
            <a:pPr marL="457189" lvl="1" indent="-457189">
              <a:buFont typeface="Arial" panose="020F0502020204030204" pitchFamily="34" charset="0"/>
              <a:buChar char="•"/>
            </a:pPr>
            <a:r>
              <a:rPr lang="en-US" sz="2667" dirty="0"/>
              <a:t>The quiz also considers your personality traits.</a:t>
            </a:r>
            <a:endParaRPr lang="en-US" sz="2667" dirty="0">
              <a:cs typeface="Arial"/>
            </a:endParaRPr>
          </a:p>
          <a:p>
            <a:pPr marL="457189" lvl="1" indent="-457189">
              <a:buFont typeface="Arial" panose="020F0502020204030204" pitchFamily="34" charset="0"/>
              <a:buChar char="•"/>
            </a:pPr>
            <a:r>
              <a:rPr lang="en-US" sz="2667" dirty="0"/>
              <a:t>You will receive a colour and animal with information about your attributes.</a:t>
            </a:r>
          </a:p>
          <a:p>
            <a:pPr marL="457189" lvl="1" indent="-457189">
              <a:buFont typeface="Arial" panose="020F0502020204030204" pitchFamily="34" charset="0"/>
              <a:buChar char="•"/>
            </a:pPr>
            <a:endParaRPr lang="en-US" sz="2667" dirty="0"/>
          </a:p>
          <a:p>
            <a:pPr lvl="1"/>
            <a:r>
              <a:rPr lang="en-US" sz="2667" dirty="0"/>
              <a:t>Resource links: </a:t>
            </a:r>
          </a:p>
          <a:p>
            <a:pPr marL="380990" lvl="1" indent="-380990">
              <a:buFont typeface="Arial" panose="020B0604020202020204" pitchFamily="34" charset="0"/>
              <a:buChar char="•"/>
            </a:pPr>
            <a:r>
              <a:rPr lang="en-GB" sz="2667" dirty="0">
                <a:hlinkClick r:id="rId3"/>
              </a:rPr>
              <a:t>Buzz Quiz (</a:t>
            </a:r>
            <a:r>
              <a:rPr lang="en-GB" sz="2667" dirty="0" err="1">
                <a:hlinkClick r:id="rId3"/>
              </a:rPr>
              <a:t>gov.wales</a:t>
            </a:r>
            <a:r>
              <a:rPr lang="en-GB" sz="2667" dirty="0">
                <a:hlinkClick r:id="rId3"/>
              </a:rPr>
              <a:t>)</a:t>
            </a:r>
            <a:endParaRPr lang="en-US" sz="2667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 anchor="t">
            <a:normAutofit/>
          </a:bodyPr>
          <a:lstStyle/>
          <a:p>
            <a:pPr>
              <a:spcAft>
                <a:spcPts val="800"/>
              </a:spcAft>
            </a:pPr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0608501" y="6356351"/>
            <a:ext cx="1212619" cy="365125"/>
          </a:xfrm>
        </p:spPr>
        <p:txBody>
          <a:bodyPr anchor="t">
            <a:normAutofit/>
          </a:bodyPr>
          <a:lstStyle/>
          <a:p>
            <a:pPr>
              <a:spcAft>
                <a:spcPts val="800"/>
              </a:spcAft>
            </a:pPr>
            <a:fld id="{DA2C159E-F13C-4A85-9A41-E7669D3E0D70}" type="slidenum">
              <a:rPr lang="en-GB" smtClean="0"/>
              <a:pPr>
                <a:spcAft>
                  <a:spcPts val="800"/>
                </a:spcAft>
              </a:pPr>
              <a:t>10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 anchor="t">
            <a:normAutofit/>
          </a:bodyPr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2: Discovering your strengths and skills </a:t>
            </a:r>
            <a:endParaRPr lang="en-GB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5838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83870" y="1265767"/>
            <a:ext cx="4708804" cy="543394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2: Discovering your strengths and skills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491C22-23F2-7615-5470-855629F533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GB" sz="2667" dirty="0"/>
              <a:t>What type of animal are you?</a:t>
            </a:r>
            <a:endParaRPr lang="en-US" sz="2667" b="0" dirty="0">
              <a:cs typeface="Arial"/>
            </a:endParaRPr>
          </a:p>
          <a:p>
            <a:endParaRPr lang="en-US" sz="2667" b="0" dirty="0">
              <a:cs typeface="Arial"/>
            </a:endParaRPr>
          </a:p>
          <a:p>
            <a:r>
              <a:rPr lang="en-US" sz="2667" b="0" dirty="0">
                <a:cs typeface="Arial"/>
              </a:rPr>
              <a:t>Once you have completed </a:t>
            </a:r>
            <a:r>
              <a:rPr lang="en-US" sz="2667" b="0" dirty="0">
                <a:ea typeface="+mn-lt"/>
                <a:cs typeface="+mn-lt"/>
              </a:rPr>
              <a:t>your Buzz Quiz,</a:t>
            </a:r>
            <a:r>
              <a:rPr lang="en-US" sz="2667" b="0" dirty="0">
                <a:cs typeface="Arial"/>
              </a:rPr>
              <a:t> make a note of the following:</a:t>
            </a:r>
            <a:endParaRPr lang="en-US" dirty="0">
              <a:cs typeface="Arial"/>
            </a:endParaRPr>
          </a:p>
          <a:p>
            <a:endParaRPr lang="en-US" sz="2667" b="0" dirty="0">
              <a:cs typeface="Arial"/>
            </a:endParaRPr>
          </a:p>
          <a:p>
            <a:pPr marL="457189" indent="-457189">
              <a:buChar char="•"/>
            </a:pPr>
            <a:r>
              <a:rPr lang="en-US" sz="2667" b="0" dirty="0">
                <a:cs typeface="Arial"/>
              </a:rPr>
              <a:t>strengths</a:t>
            </a:r>
            <a:endParaRPr lang="en-US" dirty="0">
              <a:ea typeface="+mn-lt"/>
              <a:cs typeface="+mn-lt"/>
            </a:endParaRPr>
          </a:p>
          <a:p>
            <a:pPr marL="457189" indent="-457189">
              <a:buChar char="•"/>
            </a:pPr>
            <a:r>
              <a:rPr lang="en-US" sz="2667" b="0" dirty="0">
                <a:ea typeface="+mn-lt"/>
                <a:cs typeface="+mn-lt"/>
              </a:rPr>
              <a:t>areas</a:t>
            </a:r>
            <a:r>
              <a:rPr lang="en-US" sz="2667" b="0" dirty="0">
                <a:cs typeface="Arial"/>
              </a:rPr>
              <a:t> for development</a:t>
            </a:r>
            <a:endParaRPr lang="en-US" dirty="0">
              <a:cs typeface="Arial"/>
            </a:endParaRPr>
          </a:p>
          <a:p>
            <a:pPr marL="457189" indent="-457189">
              <a:buChar char="•"/>
            </a:pPr>
            <a:r>
              <a:rPr lang="en-US" sz="2667" b="0" dirty="0">
                <a:cs typeface="Arial"/>
              </a:rPr>
              <a:t>characteristics.</a:t>
            </a:r>
          </a:p>
          <a:p>
            <a:endParaRPr lang="en-US" dirty="0">
              <a:cs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 anchor="t">
            <a:normAutofit/>
          </a:bodyPr>
          <a:lstStyle/>
          <a:p>
            <a:pPr>
              <a:spcAft>
                <a:spcPts val="800"/>
              </a:spcAft>
            </a:pPr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anchor="t">
            <a:normAutofit/>
          </a:bodyPr>
          <a:lstStyle/>
          <a:p>
            <a:pPr>
              <a:spcAft>
                <a:spcPts val="800"/>
              </a:spcAft>
            </a:pPr>
            <a:fld id="{DA2C159E-F13C-4A85-9A41-E7669D3E0D70}" type="slidenum">
              <a:rPr lang="en-GB" smtClean="0"/>
              <a:pPr>
                <a:spcAft>
                  <a:spcPts val="800"/>
                </a:spcAft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66123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2: Discovering your strengths and skills </a:t>
            </a:r>
            <a:endParaRPr lang="en-GB" dirty="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2001" y="1663912"/>
            <a:ext cx="11347127" cy="4802099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667" b="1" dirty="0"/>
              <a:t>Find another learner with a different animal to you.</a:t>
            </a:r>
            <a:endParaRPr lang="en-US" sz="2667" dirty="0">
              <a:cs typeface="Arial"/>
            </a:endParaRPr>
          </a:p>
          <a:p>
            <a:r>
              <a:rPr lang="en-US" sz="2667" dirty="0"/>
              <a:t>The next challenge requires you to work with someone with a different skill set.  </a:t>
            </a:r>
            <a:endParaRPr lang="en-US" sz="2667" dirty="0">
              <a:cs typeface="Arial"/>
            </a:endParaRPr>
          </a:p>
          <a:p>
            <a:pPr>
              <a:spcBef>
                <a:spcPct val="20000"/>
              </a:spcBef>
            </a:pPr>
            <a:r>
              <a:rPr lang="en-US" sz="2667" b="1" dirty="0">
                <a:cs typeface="Arial"/>
              </a:rPr>
              <a:t>Consider the following:</a:t>
            </a:r>
            <a:endParaRPr lang="en-US" sz="2667" dirty="0">
              <a:cs typeface="Arial"/>
            </a:endParaRPr>
          </a:p>
          <a:p>
            <a:pPr marL="609585" indent="-609585">
              <a:spcBef>
                <a:spcPct val="20000"/>
              </a:spcBef>
              <a:buFont typeface="Arial,Sans-Serif"/>
              <a:buChar char="•"/>
            </a:pPr>
            <a:r>
              <a:rPr lang="en-GB" sz="2667" dirty="0">
                <a:cs typeface="Arial"/>
              </a:rPr>
              <a:t>Who do you work well with?</a:t>
            </a:r>
          </a:p>
          <a:p>
            <a:pPr marL="609585" indent="-609585">
              <a:spcBef>
                <a:spcPct val="20000"/>
              </a:spcBef>
              <a:buFont typeface="Arial,Sans-Serif"/>
              <a:buChar char="•"/>
            </a:pPr>
            <a:r>
              <a:rPr lang="en-GB" sz="2667" dirty="0">
                <a:cs typeface="Arial"/>
              </a:rPr>
              <a:t>Who has leadership qualities?</a:t>
            </a:r>
          </a:p>
          <a:p>
            <a:pPr marL="609585" indent="-609585">
              <a:spcBef>
                <a:spcPct val="20000"/>
              </a:spcBef>
              <a:buFont typeface="Arial,Sans-Serif"/>
              <a:buChar char="•"/>
            </a:pPr>
            <a:r>
              <a:rPr lang="en-GB" sz="2667" dirty="0">
                <a:cs typeface="Arial"/>
              </a:rPr>
              <a:t>Who is creative?</a:t>
            </a:r>
          </a:p>
          <a:p>
            <a:pPr marL="609585" indent="-609585">
              <a:spcBef>
                <a:spcPct val="20000"/>
              </a:spcBef>
              <a:buFont typeface="Arial,Sans-Serif"/>
              <a:buChar char="•"/>
            </a:pPr>
            <a:r>
              <a:rPr lang="en-GB" sz="2667" dirty="0">
                <a:cs typeface="Arial"/>
              </a:rPr>
              <a:t>Who likes to work on their own?</a:t>
            </a:r>
            <a:endParaRPr lang="en-US" sz="2667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568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2: Discovering your strengths and skills </a:t>
            </a:r>
            <a:endParaRPr lang="en-GB" dirty="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1137980" cy="4802099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667" b="1" dirty="0"/>
              <a:t>Pair activity</a:t>
            </a:r>
          </a:p>
          <a:p>
            <a:r>
              <a:rPr lang="en-US" sz="2667" dirty="0"/>
              <a:t>A tangram is a Chinese geometrical puzzle consisting of a square cut into several pieces, which can be rearranged to make various other shapes.</a:t>
            </a:r>
            <a:endParaRPr lang="en-US" sz="2667" dirty="0">
              <a:cs typeface="Arial"/>
            </a:endParaRPr>
          </a:p>
          <a:p>
            <a:endParaRPr lang="en-US" sz="2667" dirty="0"/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dirty="0"/>
              <a:t>Solve three tangram puzzles from this link: </a:t>
            </a:r>
            <a:r>
              <a:rPr lang="en-US" sz="2667" dirty="0">
                <a:hlinkClick r:id="rId3"/>
              </a:rPr>
              <a:t>https://mathigon.org/tangram</a:t>
            </a:r>
            <a:r>
              <a:rPr lang="en-US" sz="2667" dirty="0"/>
              <a:t> 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dirty="0"/>
              <a:t>Fastest time wins the task. 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US" sz="2667" dirty="0"/>
              <a:t>Evidence </a:t>
            </a:r>
            <a:r>
              <a:rPr lang="en-US" sz="2667" b="1" dirty="0"/>
              <a:t>must</a:t>
            </a:r>
            <a:r>
              <a:rPr lang="en-US" sz="2667" dirty="0"/>
              <a:t> be seen of the completed tangram.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6276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2: Discovering your strengths and skills </a:t>
            </a:r>
            <a:endParaRPr lang="en-GB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quarter" idx="19"/>
          </p:nvPr>
        </p:nvPicPr>
        <p:blipFill>
          <a:blip r:embed="rId3"/>
          <a:stretch>
            <a:fillRect/>
          </a:stretch>
        </p:blipFill>
        <p:spPr>
          <a:xfrm>
            <a:off x="6096000" y="1319658"/>
            <a:ext cx="4774400" cy="2112433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Grp="1" noChangeAspect="1"/>
          </p:cNvPicPr>
          <p:nvPr>
            <p:ph sz="quarter" idx="17"/>
          </p:nvPr>
        </p:nvPicPr>
        <p:blipFill>
          <a:blip r:embed="rId4"/>
          <a:stretch>
            <a:fillRect/>
          </a:stretch>
        </p:blipFill>
        <p:spPr>
          <a:xfrm>
            <a:off x="6192011" y="3767999"/>
            <a:ext cx="4678389" cy="2349500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US" b="0" dirty="0"/>
              <a:t>A tangram is a Chinese geometrical puzzle consisting of a square cut into several pieces which can be rearranged to make various other shapes.</a:t>
            </a:r>
            <a:endParaRPr lang="en-US" b="0" dirty="0">
              <a:cs typeface="Arial"/>
            </a:endParaRPr>
          </a:p>
          <a:p>
            <a:endParaRPr lang="en-US" b="0" dirty="0"/>
          </a:p>
          <a:p>
            <a:r>
              <a:rPr lang="en-US" b="0" dirty="0"/>
              <a:t>Link: </a:t>
            </a:r>
            <a:r>
              <a:rPr lang="en-US" b="0" dirty="0">
                <a:hlinkClick r:id="rId5"/>
              </a:rPr>
              <a:t>https://mathigon.org/tangram</a:t>
            </a:r>
            <a:r>
              <a:rPr lang="en-US" b="0" dirty="0"/>
              <a:t> </a:t>
            </a:r>
            <a:endParaRPr lang="en-GB" b="0" dirty="0"/>
          </a:p>
        </p:txBody>
      </p:sp>
      <p:pic>
        <p:nvPicPr>
          <p:cNvPr id="10" name="Content Placeholder 9"/>
          <p:cNvPicPr>
            <a:picLocks noGrp="1"/>
          </p:cNvPicPr>
          <p:nvPr>
            <p:ph sz="quarter" idx="18"/>
          </p:nvPr>
        </p:nvPicPr>
        <p:blipFill rotWithShape="1">
          <a:blip r:embed="rId6"/>
          <a:srcRect l="903" t="9365" r="2755" b="5536"/>
          <a:stretch/>
        </p:blipFill>
        <p:spPr bwMode="auto">
          <a:xfrm>
            <a:off x="933845" y="1314452"/>
            <a:ext cx="4251592" cy="21124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0872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2: Discovering your strengths and skills </a:t>
            </a:r>
            <a:endParaRPr lang="en-GB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8262" y="6273526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15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A79802-37E8-2A3B-C0D3-19763E88A38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9968741" cy="3884579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0" dirty="0">
              <a:cs typeface="Arial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cs typeface="Arial"/>
            </a:endParaRPr>
          </a:p>
          <a:p>
            <a:endParaRPr lang="en-GB" sz="2400" b="0" dirty="0">
              <a:cs typeface="Arial"/>
            </a:endParaRPr>
          </a:p>
          <a:p>
            <a:endParaRPr lang="en-GB" b="0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E1370B-67CC-D06A-E4C3-EDD8D7AA7402}"/>
              </a:ext>
            </a:extLst>
          </p:cNvPr>
          <p:cNvSpPr txBox="1"/>
          <p:nvPr/>
        </p:nvSpPr>
        <p:spPr>
          <a:xfrm>
            <a:off x="516333" y="1877241"/>
            <a:ext cx="10838617" cy="28730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667" b="1" dirty="0">
                <a:cs typeface="Segoe UI"/>
              </a:rPr>
              <a:t>Reflection </a:t>
            </a:r>
            <a:r>
              <a:rPr lang="en-US" sz="2667" b="1" dirty="0">
                <a:cs typeface="Segoe UI"/>
              </a:rPr>
              <a:t>​task</a:t>
            </a:r>
          </a:p>
          <a:p>
            <a:r>
              <a:rPr lang="en-GB" sz="2667" dirty="0">
                <a:cs typeface="Segoe UI"/>
              </a:rPr>
              <a:t>​</a:t>
            </a:r>
          </a:p>
          <a:p>
            <a:endParaRPr lang="en-GB" sz="2667" b="1" dirty="0">
              <a:ea typeface="+mn-lt"/>
              <a:cs typeface="+mn-lt"/>
            </a:endParaRPr>
          </a:p>
          <a:p>
            <a:r>
              <a:rPr lang="en-GB" sz="2667" dirty="0">
                <a:ea typeface="+mn-lt"/>
                <a:cs typeface="+mn-lt"/>
              </a:rPr>
              <a:t>Reflect on your strengths and consider how to work on any areas of improvement.</a:t>
            </a:r>
          </a:p>
          <a:p>
            <a:endParaRPr lang="en-GB" sz="2667" dirty="0">
              <a:ea typeface="+mn-lt"/>
              <a:cs typeface="+mn-lt"/>
            </a:endParaRPr>
          </a:p>
          <a:p>
            <a:r>
              <a:rPr lang="en-GB" sz="2667" dirty="0">
                <a:ea typeface="+mn-lt"/>
                <a:cs typeface="+mn-lt"/>
              </a:rPr>
              <a:t>Discuss in pairs or as a group.</a:t>
            </a:r>
            <a:endParaRPr lang="en-GB" sz="2667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08065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Introduction to placements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072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3: Introduction to placements </a:t>
            </a:r>
            <a:endParaRPr lang="en-GB" dirty="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2000" y="1407103"/>
            <a:ext cx="10149523" cy="1629781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133" dirty="0"/>
              <a:t>Video (on next slide)</a:t>
            </a:r>
            <a:endParaRPr lang="en-US" sz="2133" dirty="0">
              <a:cs typeface="Arial"/>
            </a:endParaRPr>
          </a:p>
          <a:p>
            <a:r>
              <a:rPr lang="en-US" sz="2133" b="0" dirty="0"/>
              <a:t>The video follows previous T Level learners on their placement journey. T Level employer, CyberKiln, also reflects on having a T Level learner in the workplace.</a:t>
            </a:r>
            <a:endParaRPr lang="en-US" sz="2133" b="0" dirty="0">
              <a:cs typeface="Arial"/>
            </a:endParaRPr>
          </a:p>
          <a:p>
            <a:endParaRPr lang="en-US" dirty="0">
              <a:solidFill>
                <a:srgbClr val="E51C41"/>
              </a:solidFill>
              <a:cs typeface="Arial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357011" y="3137746"/>
            <a:ext cx="11583483" cy="3069957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133" b="1" dirty="0"/>
              <a:t>Consider the following:</a:t>
            </a:r>
          </a:p>
          <a:p>
            <a:endParaRPr lang="en-US" sz="2133" b="1" dirty="0"/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133" dirty="0"/>
              <a:t>Think about what you are hearing.</a:t>
            </a:r>
            <a:endParaRPr lang="en-US" sz="2133" dirty="0">
              <a:cs typeface="Arial"/>
            </a:endParaRPr>
          </a:p>
          <a:p>
            <a:pPr marL="380990" indent="-380990">
              <a:buChar char="•"/>
            </a:pPr>
            <a:r>
              <a:rPr lang="en-US" sz="2133" dirty="0"/>
              <a:t>What points from the learner's video surprised you?</a:t>
            </a:r>
            <a:endParaRPr lang="en-US" sz="2133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133" dirty="0"/>
              <a:t>What did you hear from the employer that was unexpected?</a:t>
            </a:r>
            <a:endParaRPr lang="en-US" sz="2133" dirty="0">
              <a:cs typeface="Arial"/>
            </a:endParaRPr>
          </a:p>
          <a:p>
            <a:pPr marL="380990" indent="-380990">
              <a:buChar char="•"/>
            </a:pPr>
            <a:r>
              <a:rPr lang="en-US" sz="2133" dirty="0"/>
              <a:t>What are the differences between the two videos?</a:t>
            </a:r>
            <a:endParaRPr lang="en-US" sz="2133" dirty="0">
              <a:cs typeface="Arial"/>
            </a:endParaRPr>
          </a:p>
          <a:p>
            <a:pPr marL="380990" indent="-380990">
              <a:buChar char="•"/>
            </a:pPr>
            <a:r>
              <a:rPr lang="en-US" sz="2133" dirty="0"/>
              <a:t>What common links seem to be coming through? </a:t>
            </a:r>
            <a:endParaRPr lang="en-US" sz="2133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133" dirty="0"/>
          </a:p>
          <a:p>
            <a:r>
              <a:rPr lang="en-US" sz="2133" b="1" dirty="0"/>
              <a:t>Discuss in your pair and write down your thoughts and observations. </a:t>
            </a:r>
            <a:endParaRPr lang="en-US" sz="2133" b="1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52919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Video one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5ED31A-FDB6-75B4-2A12-175DF104FDEF}"/>
              </a:ext>
            </a:extLst>
          </p:cNvPr>
          <p:cNvSpPr txBox="1"/>
          <p:nvPr/>
        </p:nvSpPr>
        <p:spPr>
          <a:xfrm>
            <a:off x="310601" y="140537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https://youtu.be/XnzhKpm2vt4</a:t>
            </a:r>
          </a:p>
        </p:txBody>
      </p:sp>
    </p:spTree>
    <p:extLst>
      <p:ext uri="{BB962C8B-B14F-4D97-AF65-F5344CB8AC3E}">
        <p14:creationId xmlns:p14="http://schemas.microsoft.com/office/powerpoint/2010/main" val="7409012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3: Introduction to placements </a:t>
            </a:r>
            <a:endParaRPr lang="en-GB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8262" y="6273526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A79802-37E8-2A3B-C0D3-19763E88A38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9968741" cy="3884579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0" dirty="0">
              <a:cs typeface="Arial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cs typeface="Arial"/>
            </a:endParaRPr>
          </a:p>
          <a:p>
            <a:endParaRPr lang="en-GB" sz="2400" b="0" dirty="0">
              <a:cs typeface="Arial"/>
            </a:endParaRPr>
          </a:p>
          <a:p>
            <a:endParaRPr lang="en-GB" b="0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E1370B-67CC-D06A-E4C3-EDD8D7AA7402}"/>
              </a:ext>
            </a:extLst>
          </p:cNvPr>
          <p:cNvSpPr txBox="1"/>
          <p:nvPr/>
        </p:nvSpPr>
        <p:spPr>
          <a:xfrm>
            <a:off x="378262" y="1626245"/>
            <a:ext cx="10838617" cy="24625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667" b="1" dirty="0">
                <a:cs typeface="Segoe UI"/>
              </a:rPr>
              <a:t>Reflection</a:t>
            </a:r>
            <a:r>
              <a:rPr lang="en-GB" sz="2667" dirty="0">
                <a:cs typeface="Segoe UI"/>
              </a:rPr>
              <a:t> </a:t>
            </a:r>
            <a:r>
              <a:rPr lang="en-US" sz="2667" dirty="0">
                <a:cs typeface="Segoe UI"/>
              </a:rPr>
              <a:t>​</a:t>
            </a:r>
            <a:r>
              <a:rPr lang="en-US" sz="2667" b="1" dirty="0">
                <a:cs typeface="Segoe UI"/>
              </a:rPr>
              <a:t>task</a:t>
            </a:r>
          </a:p>
          <a:p>
            <a:r>
              <a:rPr lang="en-GB" sz="2667" dirty="0">
                <a:cs typeface="Segoe UI"/>
              </a:rPr>
              <a:t>​</a:t>
            </a:r>
            <a:endParaRPr lang="en-GB" sz="2667" dirty="0">
              <a:ea typeface="+mn-lt"/>
              <a:cs typeface="+mn-lt"/>
            </a:endParaRPr>
          </a:p>
          <a:p>
            <a:endParaRPr lang="en-GB" sz="2667" dirty="0">
              <a:ea typeface="+mn-lt"/>
              <a:cs typeface="+mn-lt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667" dirty="0">
                <a:ea typeface="+mn-lt"/>
                <a:cs typeface="+mn-lt"/>
              </a:rPr>
              <a:t>What have you learnt from watching the T Level video?</a:t>
            </a:r>
            <a:endParaRPr lang="en-GB" sz="2667" dirty="0"/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667" dirty="0">
                <a:ea typeface="+mn-lt"/>
                <a:cs typeface="+mn-lt"/>
              </a:rPr>
              <a:t>What was important to the learners?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667" dirty="0">
                <a:ea typeface="+mn-lt"/>
                <a:cs typeface="+mn-lt"/>
              </a:rPr>
              <a:t>What was important to the employer?</a:t>
            </a:r>
          </a:p>
        </p:txBody>
      </p:sp>
    </p:spTree>
    <p:extLst>
      <p:ext uri="{BB962C8B-B14F-4D97-AF65-F5344CB8AC3E}">
        <p14:creationId xmlns:p14="http://schemas.microsoft.com/office/powerpoint/2010/main" val="79985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8000" dirty="0"/>
              <a:t>Lesson one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Topic: Getting work ready. What is expected?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678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Skills booklets and placement documentation 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8630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>
            <a:normAutofit fontScale="90000"/>
          </a:bodyPr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4: Skills booklet and placement documentation </a:t>
            </a:r>
            <a:br>
              <a:rPr lang="en-US" dirty="0"/>
            </a:br>
            <a:endParaRPr lang="en-US" dirty="0">
              <a:cs typeface="Arial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470743" y="1571012"/>
            <a:ext cx="9507556" cy="3629891"/>
          </a:xfrm>
        </p:spPr>
        <p:txBody>
          <a:bodyPr vert="horz" lIns="0" tIns="0" rIns="0" bIns="0" rtlCol="0" anchor="t">
            <a:noAutofit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sz="2667" b="1" dirty="0"/>
              <a:t>Overview</a:t>
            </a:r>
            <a:endParaRPr lang="en-US" sz="2667" b="1" dirty="0"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667" dirty="0"/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667" dirty="0"/>
              <a:t>Skills booklet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667" dirty="0"/>
              <a:t>Work placement booklet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667" dirty="0"/>
              <a:t>Using Outlook to schedule time for reflection and paperwork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667" dirty="0"/>
              <a:t>Placement officer role.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03366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4: Skills booklet and placement documentation  </a:t>
            </a:r>
            <a:endParaRPr lang="en-GB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8262" y="6273526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22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A79802-37E8-2A3B-C0D3-19763E88A38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9968741" cy="3884579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0" dirty="0">
              <a:cs typeface="Arial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cs typeface="Arial"/>
            </a:endParaRPr>
          </a:p>
          <a:p>
            <a:endParaRPr lang="en-GB" sz="2400" b="0" dirty="0">
              <a:cs typeface="Arial"/>
            </a:endParaRPr>
          </a:p>
          <a:p>
            <a:endParaRPr lang="en-GB" b="0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E1370B-67CC-D06A-E4C3-EDD8D7AA7402}"/>
              </a:ext>
            </a:extLst>
          </p:cNvPr>
          <p:cNvSpPr txBox="1"/>
          <p:nvPr/>
        </p:nvSpPr>
        <p:spPr>
          <a:xfrm>
            <a:off x="825198" y="1845987"/>
            <a:ext cx="10059909" cy="320126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667" b="1" dirty="0">
                <a:cs typeface="Segoe UI"/>
              </a:rPr>
              <a:t>Reflection</a:t>
            </a:r>
            <a:r>
              <a:rPr lang="en-GB" sz="2667" dirty="0">
                <a:cs typeface="Segoe UI"/>
              </a:rPr>
              <a:t> </a:t>
            </a:r>
            <a:r>
              <a:rPr lang="en-US" sz="2667" dirty="0">
                <a:cs typeface="Segoe UI"/>
              </a:rPr>
              <a:t>​</a:t>
            </a:r>
            <a:r>
              <a:rPr lang="en-US" sz="2667" b="1" dirty="0">
                <a:cs typeface="Segoe UI"/>
              </a:rPr>
              <a:t>task</a:t>
            </a:r>
            <a:endParaRPr lang="en-GB" sz="2667" b="1" dirty="0">
              <a:ea typeface="+mn-lt"/>
              <a:cs typeface="+mn-lt"/>
            </a:endParaRPr>
          </a:p>
          <a:p>
            <a:r>
              <a:rPr lang="en-GB" sz="2667" b="1" dirty="0">
                <a:ea typeface="+mn-lt"/>
                <a:cs typeface="+mn-lt"/>
              </a:rPr>
              <a:t> </a:t>
            </a:r>
            <a:endParaRPr lang="en-GB" sz="2667" dirty="0">
              <a:ea typeface="+mn-lt"/>
              <a:cs typeface="+mn-lt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667" dirty="0">
                <a:ea typeface="+mn-lt"/>
                <a:cs typeface="+mn-lt"/>
              </a:rPr>
              <a:t>Why is a T Level placement officer integral to your success on the T Level qualification?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667" dirty="0">
                <a:ea typeface="+mn-lt"/>
                <a:cs typeface="+mn-lt"/>
              </a:rPr>
              <a:t>Why is it important to keep the placement skills booklet up to date?</a:t>
            </a:r>
            <a:endParaRPr lang="en-GB" sz="2667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2400" b="1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2400" b="1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15657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Placement preparation and etiquette 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499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5: Placement preparation and etiquette </a:t>
            </a:r>
            <a:endParaRPr lang="en-GB" dirty="0">
              <a:cs typeface="Arial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502518" y="1649673"/>
            <a:ext cx="10714183" cy="422865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133" dirty="0">
                <a:cs typeface="Arial"/>
              </a:rPr>
              <a:t>Below are the areas of discussion for placement preparation. When going into the workplace, the following have been identified as key:</a:t>
            </a:r>
          </a:p>
          <a:p>
            <a:endParaRPr lang="en-US" sz="2133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133" dirty="0"/>
              <a:t>Appropriate dress code</a:t>
            </a:r>
            <a:endParaRPr lang="en-US" sz="2133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133" dirty="0"/>
              <a:t>How to interact with staff and customers</a:t>
            </a:r>
            <a:endParaRPr lang="en-US" sz="2133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133" dirty="0"/>
              <a:t>How to communicate</a:t>
            </a:r>
            <a:endParaRPr lang="en-US" sz="2133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133" dirty="0"/>
              <a:t>How to become part of a team </a:t>
            </a:r>
            <a:endParaRPr lang="en-US" sz="2133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133" dirty="0"/>
              <a:t>How to email and respond to written messages</a:t>
            </a:r>
            <a:endParaRPr lang="en-US" sz="2133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133" dirty="0"/>
              <a:t>Correct use of conferencing software like Microsoft Teams or Zoom </a:t>
            </a:r>
            <a:endParaRPr lang="en-US" sz="2133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133" dirty="0"/>
              <a:t>Travelling to the placement – have you checked your travel route?</a:t>
            </a:r>
            <a:endParaRPr lang="en-US" sz="2133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133" dirty="0"/>
              <a:t>Sickness and absence protocols. </a:t>
            </a:r>
            <a:endParaRPr lang="en-US" sz="2133" dirty="0">
              <a:cs typeface="Arial"/>
            </a:endParaRP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</a:t>
            </a: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15582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5: Placement preparation and etiquette</a:t>
            </a:r>
            <a:endParaRPr lang="en-GB" dirty="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21593" y="1341031"/>
            <a:ext cx="5280000" cy="4802099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3200" dirty="0">
                <a:solidFill>
                  <a:srgbClr val="E51C41"/>
                </a:solidFill>
              </a:rPr>
              <a:t>What is etiquette?</a:t>
            </a:r>
            <a:endParaRPr lang="en-GB" sz="3200" dirty="0">
              <a:solidFill>
                <a:srgbClr val="E51C4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274023" y="1997242"/>
            <a:ext cx="11286661" cy="3627633"/>
          </a:xfrm>
        </p:spPr>
        <p:txBody>
          <a:bodyPr vert="horz" lIns="0" tIns="0" rIns="0" bIns="0" rtlCol="0" anchor="t">
            <a:noAutofit/>
          </a:bodyPr>
          <a:lstStyle/>
          <a:p>
            <a:endParaRPr lang="en-US" sz="2667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667" b="1" dirty="0"/>
              <a:t>Societal etiquette</a:t>
            </a:r>
            <a:r>
              <a:rPr lang="en-US" sz="2667" dirty="0"/>
              <a:t> </a:t>
            </a:r>
            <a:endParaRPr lang="en-US" sz="1867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667" dirty="0"/>
              <a:t>The customary code of polite behaviour in society or among members of a particular profession or group.</a:t>
            </a:r>
            <a:endParaRPr lang="en-GB" sz="1867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667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667" b="1" dirty="0"/>
              <a:t>Business etiquette</a:t>
            </a:r>
            <a:endParaRPr lang="en-US" sz="2667" dirty="0"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667" dirty="0"/>
              <a:t>A code of ethical behaviour among professionals. It refers to the requirements and expectations of social and business behaviour, practices and conduct that are prescribed by social convention.</a:t>
            </a:r>
            <a:endParaRPr lang="en-GB" sz="1867" dirty="0"/>
          </a:p>
          <a:p>
            <a:endParaRPr lang="en-GB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46086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5: Placement preparation and etiquette</a:t>
            </a:r>
            <a:endParaRPr lang="en-GB" dirty="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69370" y="1025309"/>
            <a:ext cx="10223500" cy="4802099"/>
          </a:xfrm>
        </p:spPr>
        <p:txBody>
          <a:bodyPr vert="horz" lIns="0" tIns="0" rIns="0" bIns="0" rtlCol="0" anchor="t">
            <a:noAutofit/>
          </a:bodyPr>
          <a:lstStyle/>
          <a:p>
            <a:endParaRPr lang="en-US" sz="2400" dirty="0">
              <a:solidFill>
                <a:srgbClr val="FF0000"/>
              </a:solidFill>
              <a:cs typeface="Calibri"/>
            </a:endParaRPr>
          </a:p>
          <a:p>
            <a:r>
              <a:rPr lang="en-US" sz="2400" b="1" dirty="0">
                <a:solidFill>
                  <a:srgbClr val="E51C41"/>
                </a:solidFill>
                <a:cs typeface="Calibri"/>
              </a:rPr>
              <a:t>Soft skills</a:t>
            </a:r>
            <a:endParaRPr lang="en-GB" sz="2400" b="1" dirty="0">
              <a:solidFill>
                <a:srgbClr val="E51C41"/>
              </a:solidFill>
              <a:cs typeface="Calibri"/>
            </a:endParaRPr>
          </a:p>
          <a:p>
            <a:r>
              <a:rPr lang="en-US" sz="2400" dirty="0">
                <a:cs typeface="Calibri"/>
              </a:rPr>
              <a:t>These are required for nearly every job. They are sometimes called employability skills or transferable skills by companies and improve as you move through your working life. </a:t>
            </a:r>
            <a:r>
              <a:rPr lang="en-US" sz="2400" b="1" dirty="0">
                <a:cs typeface="Calibri"/>
              </a:rPr>
              <a:t>Can you give an example?</a:t>
            </a:r>
            <a:endParaRPr lang="en-GB" sz="2400" b="1" dirty="0">
              <a:cs typeface="Calibri"/>
            </a:endParaRPr>
          </a:p>
          <a:p>
            <a:endParaRPr lang="en-US" sz="2400" dirty="0">
              <a:solidFill>
                <a:srgbClr val="E51C41"/>
              </a:solidFill>
              <a:cs typeface="Calibri"/>
            </a:endParaRPr>
          </a:p>
          <a:p>
            <a:r>
              <a:rPr lang="en-US" sz="2400" b="1" dirty="0">
                <a:solidFill>
                  <a:srgbClr val="E51C41"/>
                </a:solidFill>
                <a:cs typeface="Calibri"/>
              </a:rPr>
              <a:t>Hard skills </a:t>
            </a:r>
          </a:p>
          <a:p>
            <a:r>
              <a:rPr lang="en-US" sz="2400" dirty="0">
                <a:cs typeface="Calibri"/>
              </a:rPr>
              <a:t>These are required to do a specific task or role and are often gained through learning, training and experience. </a:t>
            </a:r>
            <a:r>
              <a:rPr lang="en-US" sz="2400" b="1" dirty="0">
                <a:cs typeface="Calibri"/>
              </a:rPr>
              <a:t>Can you give an example?</a:t>
            </a:r>
            <a:endParaRPr lang="en-US" sz="2400" dirty="0"/>
          </a:p>
          <a:p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7624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5: Placement preparation and etiquette</a:t>
            </a:r>
            <a:endParaRPr lang="en-GB" dirty="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10678720" cy="4802099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667" b="1" dirty="0">
                <a:solidFill>
                  <a:srgbClr val="E51C41"/>
                </a:solidFill>
              </a:rPr>
              <a:t>Communications skills</a:t>
            </a:r>
          </a:p>
          <a:p>
            <a:r>
              <a:rPr lang="en-US" sz="2667" dirty="0"/>
              <a:t>There are four main types: verbal, non-verbal, written and visual. </a:t>
            </a:r>
            <a:endParaRPr lang="en-US" sz="2667" dirty="0">
              <a:cs typeface="Arial"/>
            </a:endParaRPr>
          </a:p>
          <a:p>
            <a:r>
              <a:rPr lang="en-GB" sz="2667" b="1" dirty="0"/>
              <a:t>Verbal</a:t>
            </a:r>
            <a:r>
              <a:rPr lang="en-GB" sz="2667" dirty="0"/>
              <a:t>: tone of voice, language used, pace and volume during communication.</a:t>
            </a:r>
            <a:endParaRPr lang="en-GB" sz="2667" dirty="0">
              <a:cs typeface="Arial"/>
            </a:endParaRPr>
          </a:p>
          <a:p>
            <a:r>
              <a:rPr lang="en-US" sz="2667" b="1" dirty="0"/>
              <a:t>Non-verbal</a:t>
            </a:r>
            <a:r>
              <a:rPr lang="en-US" sz="2667" dirty="0"/>
              <a:t>: body language, posture, eye contact and gestures.</a:t>
            </a:r>
          </a:p>
          <a:p>
            <a:r>
              <a:rPr lang="en-US" sz="2667" b="1" dirty="0">
                <a:cs typeface="Arial"/>
              </a:rPr>
              <a:t>Written</a:t>
            </a:r>
            <a:r>
              <a:rPr lang="en-US" sz="2667" dirty="0">
                <a:cs typeface="Arial"/>
              </a:rPr>
              <a:t>: making sure you check your spelling, punctuation and grammar – this can be in reports or emails to colleagues or other professionals. </a:t>
            </a:r>
          </a:p>
          <a:p>
            <a:r>
              <a:rPr lang="en-US" sz="2667" b="1" dirty="0">
                <a:cs typeface="Arial"/>
              </a:rPr>
              <a:t>Visual</a:t>
            </a:r>
            <a:r>
              <a:rPr lang="en-US" sz="2667" dirty="0">
                <a:cs typeface="Arial"/>
              </a:rPr>
              <a:t>: use of graphics, symbols and colour can enhance or detract from your work (make sure they are appropriate).</a:t>
            </a:r>
            <a:r>
              <a:rPr lang="en-US" dirty="0">
                <a:cs typeface="Arial"/>
              </a:rPr>
              <a:t> </a:t>
            </a:r>
            <a:endParaRPr lang="en-US" dirty="0"/>
          </a:p>
          <a:p>
            <a:r>
              <a:rPr lang="en-US" dirty="0"/>
              <a:t>  </a:t>
            </a:r>
          </a:p>
          <a:p>
            <a:r>
              <a:rPr lang="en-US" dirty="0"/>
              <a:t> </a:t>
            </a:r>
            <a:endParaRPr lang="en-GB" dirty="0"/>
          </a:p>
          <a:p>
            <a:br>
              <a:rPr lang="en-GB" dirty="0">
                <a:solidFill>
                  <a:schemeClr val="accent1"/>
                </a:solidFill>
              </a:rPr>
            </a:br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32584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5: Placement preparation and etiquette</a:t>
            </a:r>
            <a:endParaRPr lang="en-GB" dirty="0">
              <a:cs typeface="Arial"/>
            </a:endParaRPr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>
          <a:xfrm>
            <a:off x="312000" y="3767999"/>
            <a:ext cx="5496133" cy="2445311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Verbal communications dos </a:t>
            </a:r>
            <a:endParaRPr lang="en-GB" dirty="0"/>
          </a:p>
          <a:p>
            <a:r>
              <a:rPr lang="en-US" b="0" dirty="0"/>
              <a:t>Do use polite greetings, “morning” or “hello there”.</a:t>
            </a:r>
            <a:endParaRPr lang="en-US" b="0" dirty="0">
              <a:cs typeface="Arial"/>
            </a:endParaRPr>
          </a:p>
          <a:p>
            <a:r>
              <a:rPr lang="en-US" b="0" dirty="0"/>
              <a:t>Do use active listening skills. </a:t>
            </a:r>
            <a:endParaRPr lang="en-US" b="0" dirty="0">
              <a:cs typeface="Arial"/>
            </a:endParaRPr>
          </a:p>
          <a:p>
            <a:r>
              <a:rPr lang="en-US" b="0" dirty="0"/>
              <a:t>Do use a calm and respectful tone of voice. </a:t>
            </a:r>
            <a:endParaRPr lang="en-US" b="0" dirty="0">
              <a:cs typeface="Arial"/>
            </a:endParaRPr>
          </a:p>
          <a:p>
            <a:r>
              <a:rPr lang="en-US" b="0" dirty="0"/>
              <a:t>Do use your manners.</a:t>
            </a:r>
            <a:endParaRPr lang="en-US" b="0" dirty="0">
              <a:cs typeface="Arial"/>
            </a:endParaRPr>
          </a:p>
          <a:p>
            <a:r>
              <a:rPr lang="en-US" b="0" dirty="0"/>
              <a:t>Do ask questions if you are unsure how to proceed. </a:t>
            </a:r>
            <a:endParaRPr lang="en-GB" b="0" dirty="0"/>
          </a:p>
          <a:p>
            <a:r>
              <a:rPr lang="en-US" sz="1467" b="0" dirty="0">
                <a:ea typeface="+mn-lt"/>
                <a:cs typeface="+mn-lt"/>
                <a:hlinkClick r:id="rId3"/>
              </a:rPr>
              <a:t>Feedback report back business – free image on Pixabay</a:t>
            </a:r>
            <a:endParaRPr lang="en-US" sz="1467" dirty="0"/>
          </a:p>
        </p:txBody>
      </p:sp>
      <p:sp>
        <p:nvSpPr>
          <p:cNvPr id="35" name="Content Placeholder 34"/>
          <p:cNvSpPr>
            <a:spLocks noGrp="1"/>
          </p:cNvSpPr>
          <p:nvPr>
            <p:ph sz="quarter" idx="17"/>
          </p:nvPr>
        </p:nvSpPr>
        <p:spPr>
          <a:xfrm>
            <a:off x="5999989" y="3767999"/>
            <a:ext cx="5567595" cy="2588352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Verbal communication don’ts </a:t>
            </a:r>
            <a:endParaRPr lang="en-GB" dirty="0"/>
          </a:p>
          <a:p>
            <a:pPr lvl="1"/>
            <a:r>
              <a:rPr lang="en-US" dirty="0"/>
              <a:t>Don’t use swear words or inappropriate language. </a:t>
            </a:r>
            <a:endParaRPr lang="en-US" dirty="0">
              <a:cs typeface="Arial"/>
            </a:endParaRPr>
          </a:p>
          <a:p>
            <a:pPr lvl="1"/>
            <a:r>
              <a:rPr lang="en-US" dirty="0"/>
              <a:t>Don’t interrupt another person if they are speaking.</a:t>
            </a:r>
            <a:endParaRPr lang="en-US" dirty="0">
              <a:cs typeface="Arial"/>
            </a:endParaRPr>
          </a:p>
          <a:p>
            <a:pPr lvl="1"/>
            <a:r>
              <a:rPr lang="en-US" dirty="0"/>
              <a:t>Don’t shout at the other person you are talking to.</a:t>
            </a:r>
            <a:endParaRPr lang="en-US" dirty="0">
              <a:cs typeface="Arial"/>
            </a:endParaRPr>
          </a:p>
          <a:p>
            <a:pPr lvl="1"/>
            <a:r>
              <a:rPr lang="en-US" dirty="0"/>
              <a:t>Don’t use sarcasm to make a point.</a:t>
            </a:r>
            <a:endParaRPr lang="en-US" dirty="0">
              <a:cs typeface="Arial"/>
            </a:endParaRPr>
          </a:p>
          <a:p>
            <a:pPr lvl="1"/>
            <a:r>
              <a:rPr lang="en-US" dirty="0"/>
              <a:t>Don’t ignore someone if they ask you a question. </a:t>
            </a:r>
            <a:endParaRPr lang="en-GB" dirty="0"/>
          </a:p>
          <a:p>
            <a:pPr lvl="1"/>
            <a:r>
              <a:rPr lang="en-US" sz="1467" dirty="0">
                <a:ea typeface="+mn-lt"/>
                <a:cs typeface="+mn-lt"/>
                <a:hlinkClick r:id="rId4"/>
              </a:rPr>
              <a:t>Communicate communication – free vector graphic on Pixabay</a:t>
            </a:r>
            <a:endParaRPr lang="en-US" sz="1467" dirty="0"/>
          </a:p>
          <a:p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28</a:t>
            </a:fld>
            <a:endParaRPr lang="en-GB" dirty="0"/>
          </a:p>
        </p:txBody>
      </p:sp>
      <p:pic>
        <p:nvPicPr>
          <p:cNvPr id="7" name="Picture 7" descr="A picture containing bubble chart&#10;&#10;Description automatically generated">
            <a:extLst>
              <a:ext uri="{FF2B5EF4-FFF2-40B4-BE49-F238E27FC236}">
                <a16:creationId xmlns:a16="http://schemas.microsoft.com/office/drawing/2014/main" id="{202BAF3F-29F9-4DF3-C51C-610F02115110}"/>
              </a:ext>
            </a:extLst>
          </p:cNvPr>
          <p:cNvPicPr>
            <a:picLocks noGrp="1" noChangeAspect="1"/>
          </p:cNvPicPr>
          <p:nvPr>
            <p:ph sz="quarter" idx="18"/>
          </p:nvPr>
        </p:nvPicPr>
        <p:blipFill>
          <a:blip r:embed="rId5"/>
          <a:stretch>
            <a:fillRect/>
          </a:stretch>
        </p:blipFill>
        <p:spPr>
          <a:xfrm>
            <a:off x="1475318" y="1314452"/>
            <a:ext cx="3168649" cy="2112433"/>
          </a:xfrm>
        </p:spPr>
      </p:pic>
      <p:pic>
        <p:nvPicPr>
          <p:cNvPr id="10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4FA5BA95-621E-A5BA-43DE-F4C1656EA43B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6"/>
          <a:stretch>
            <a:fillRect/>
          </a:stretch>
        </p:blipFill>
        <p:spPr>
          <a:xfrm>
            <a:off x="7510841" y="1314452"/>
            <a:ext cx="2546655" cy="2112433"/>
          </a:xfrm>
        </p:spPr>
      </p:pic>
    </p:spTree>
    <p:extLst>
      <p:ext uri="{BB962C8B-B14F-4D97-AF65-F5344CB8AC3E}">
        <p14:creationId xmlns:p14="http://schemas.microsoft.com/office/powerpoint/2010/main" val="15784980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5: Placement preparation and etiquette</a:t>
            </a:r>
            <a:endParaRPr lang="en-GB" dirty="0">
              <a:cs typeface="Arial"/>
            </a:endParaRPr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>
          <a:xfrm>
            <a:off x="273822" y="2955033"/>
            <a:ext cx="4802628" cy="3162536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Dealing with staff </a:t>
            </a:r>
          </a:p>
          <a:p>
            <a:r>
              <a:rPr lang="en-US" b="0" dirty="0"/>
              <a:t>Do use polite greetings like “good morning”.</a:t>
            </a:r>
          </a:p>
          <a:p>
            <a:r>
              <a:rPr lang="en-US" b="0" dirty="0"/>
              <a:t>Do ask people how they are; it sounds odd but it is very normal work etiquette. </a:t>
            </a:r>
          </a:p>
          <a:p>
            <a:r>
              <a:rPr lang="en-US" b="0" dirty="0"/>
              <a:t>Don’t moan or complain about personal issues, unless you have been asked by your manager. </a:t>
            </a:r>
          </a:p>
          <a:p>
            <a:r>
              <a:rPr lang="en-US" b="0" dirty="0"/>
              <a:t>Don’t engage in workplace gossip or politics as it can hamper your progress and look unprofessional.</a:t>
            </a:r>
            <a:endParaRPr lang="en-US" b="0" dirty="0">
              <a:cs typeface="Arial"/>
            </a:endParaRPr>
          </a:p>
          <a:p>
            <a:r>
              <a:rPr lang="en-US" sz="1467" b="0" dirty="0">
                <a:ea typeface="+mn-lt"/>
                <a:cs typeface="+mn-lt"/>
                <a:hlinkClick r:id="rId3"/>
              </a:rPr>
              <a:t>Avatar clients icons – free image on Pixabay</a:t>
            </a:r>
            <a:endParaRPr lang="en-US" sz="1467" dirty="0"/>
          </a:p>
          <a:p>
            <a:endParaRPr lang="en-US" sz="1467" b="0" dirty="0"/>
          </a:p>
          <a:p>
            <a:endParaRPr lang="en-GB" dirty="0"/>
          </a:p>
        </p:txBody>
      </p:sp>
      <p:sp>
        <p:nvSpPr>
          <p:cNvPr id="35" name="Content Placeholder 34"/>
          <p:cNvSpPr>
            <a:spLocks noGrp="1"/>
          </p:cNvSpPr>
          <p:nvPr>
            <p:ph sz="quarter" idx="17"/>
          </p:nvPr>
        </p:nvSpPr>
        <p:spPr>
          <a:xfrm>
            <a:off x="5309038" y="3106935"/>
            <a:ext cx="5584717" cy="2887287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Dealing with customers </a:t>
            </a:r>
            <a:endParaRPr lang="en-GB" dirty="0"/>
          </a:p>
          <a:p>
            <a:r>
              <a:rPr lang="en-US" b="0" dirty="0"/>
              <a:t>Do say, “Good morning, how can I help you today?” and always smile.</a:t>
            </a:r>
          </a:p>
          <a:p>
            <a:r>
              <a:rPr lang="en-US" b="0" dirty="0"/>
              <a:t>On the phone say “hello” or “good morning “ and clearly identify yourself by name.</a:t>
            </a:r>
          </a:p>
          <a:p>
            <a:r>
              <a:rPr lang="en-US" b="0" dirty="0"/>
              <a:t>If you are dealing with a complaint, make sure you listen, check you have understood the problem and pass the information onto your manager, if required. </a:t>
            </a:r>
          </a:p>
          <a:p>
            <a:r>
              <a:rPr lang="en-US" sz="1467" b="0" dirty="0">
                <a:ea typeface="+mn-lt"/>
                <a:cs typeface="+mn-lt"/>
                <a:hlinkClick r:id="rId4"/>
              </a:rPr>
              <a:t>Avatar clients icons - free image on Pixabay</a:t>
            </a:r>
            <a:endParaRPr lang="en-US" sz="1467" dirty="0"/>
          </a:p>
          <a:p>
            <a:r>
              <a:rPr lang="en-US" b="0" dirty="0"/>
              <a:t> </a:t>
            </a:r>
            <a:endParaRPr lang="en-GB" b="0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0275204" y="5880152"/>
            <a:ext cx="1212619" cy="365125"/>
          </a:xfrm>
        </p:spPr>
        <p:txBody>
          <a:bodyPr/>
          <a:lstStyle/>
          <a:p>
            <a:fld id="{DA2C159E-F13C-4A85-9A41-E7669D3E0D70}" type="slidenum">
              <a:rPr lang="en-GB" smtClean="0"/>
              <a:pPr/>
              <a:t>29</a:t>
            </a:fld>
            <a:endParaRPr lang="en-GB" dirty="0"/>
          </a:p>
        </p:txBody>
      </p:sp>
      <p:pic>
        <p:nvPicPr>
          <p:cNvPr id="7" name="Picture 7" descr="Icon&#10;&#10;Description automatically generated">
            <a:extLst>
              <a:ext uri="{FF2B5EF4-FFF2-40B4-BE49-F238E27FC236}">
                <a16:creationId xmlns:a16="http://schemas.microsoft.com/office/drawing/2014/main" id="{7492447E-3AF9-1B8D-7566-FA77633A4A02}"/>
              </a:ext>
            </a:extLst>
          </p:cNvPr>
          <p:cNvPicPr>
            <a:picLocks noGrp="1" noChangeAspect="1"/>
          </p:cNvPicPr>
          <p:nvPr>
            <p:ph sz="quarter" idx="18"/>
          </p:nvPr>
        </p:nvPicPr>
        <p:blipFill>
          <a:blip r:embed="rId5"/>
          <a:stretch>
            <a:fillRect/>
          </a:stretch>
        </p:blipFill>
        <p:spPr>
          <a:xfrm>
            <a:off x="246978" y="1089249"/>
            <a:ext cx="3755436" cy="1641536"/>
          </a:xfrm>
        </p:spPr>
      </p:pic>
      <p:pic>
        <p:nvPicPr>
          <p:cNvPr id="11" name="Picture 11" descr="A picture containing shape&#10;&#10;Description automatically generated">
            <a:extLst>
              <a:ext uri="{FF2B5EF4-FFF2-40B4-BE49-F238E27FC236}">
                <a16:creationId xmlns:a16="http://schemas.microsoft.com/office/drawing/2014/main" id="{1BE413B6-8850-77EF-8065-02BE57EED895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6"/>
          <a:stretch>
            <a:fillRect/>
          </a:stretch>
        </p:blipFill>
        <p:spPr>
          <a:xfrm>
            <a:off x="5274253" y="989702"/>
            <a:ext cx="4226335" cy="1881265"/>
          </a:xfrm>
        </p:spPr>
      </p:pic>
    </p:spTree>
    <p:extLst>
      <p:ext uri="{BB962C8B-B14F-4D97-AF65-F5344CB8AC3E}">
        <p14:creationId xmlns:p14="http://schemas.microsoft.com/office/powerpoint/2010/main" val="752098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16083" y="555807"/>
            <a:ext cx="3981119" cy="932567"/>
          </a:xfrm>
        </p:spPr>
        <p:txBody>
          <a:bodyPr/>
          <a:lstStyle/>
          <a:p>
            <a:r>
              <a:rPr lang="en-GB" dirty="0"/>
              <a:t>Lesson one objectives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870630" y="1631797"/>
            <a:ext cx="10240623" cy="4177088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sz="2667" b="1" dirty="0"/>
              <a:t>Objective 1</a:t>
            </a:r>
            <a:r>
              <a:rPr lang="en-GB" sz="2667" dirty="0"/>
              <a:t>: To understand the role of IT professionals in digital industries.</a:t>
            </a:r>
            <a:endParaRPr lang="en-GB" sz="2667" dirty="0">
              <a:cs typeface="Arial"/>
            </a:endParaRPr>
          </a:p>
          <a:p>
            <a:r>
              <a:rPr lang="en-GB" sz="2667" b="1" dirty="0"/>
              <a:t>Objective 2</a:t>
            </a:r>
            <a:r>
              <a:rPr lang="en-GB" sz="2667" dirty="0"/>
              <a:t>: To understand the skills required for a career in IT/digital.</a:t>
            </a:r>
            <a:endParaRPr lang="en-GB" sz="2667" dirty="0">
              <a:cs typeface="Arial"/>
            </a:endParaRPr>
          </a:p>
          <a:p>
            <a:r>
              <a:rPr lang="en-GB" sz="2667" b="1" dirty="0"/>
              <a:t>Objective 3: </a:t>
            </a:r>
            <a:r>
              <a:rPr lang="en-GB" sz="2667" dirty="0"/>
              <a:t>To understand the placement opportunities on your T Level pathway. </a:t>
            </a:r>
            <a:endParaRPr lang="en-GB" sz="2667" dirty="0">
              <a:cs typeface="Arial"/>
            </a:endParaRPr>
          </a:p>
          <a:p>
            <a:r>
              <a:rPr lang="en-GB" sz="2667" b="1" dirty="0"/>
              <a:t>Objective 4: </a:t>
            </a:r>
            <a:r>
              <a:rPr lang="en-GB" sz="2667" dirty="0"/>
              <a:t>To understand the process/procedures while on your placement.</a:t>
            </a:r>
            <a:endParaRPr lang="en-GB" sz="2667" dirty="0">
              <a:cs typeface="Arial"/>
            </a:endParaRP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5256557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5: Placement preparation and etiquette</a:t>
            </a:r>
            <a:endParaRPr lang="en-GB" dirty="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908094" y="1315200"/>
            <a:ext cx="9627407" cy="4802099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667" b="1" dirty="0">
                <a:solidFill>
                  <a:srgbClr val="E51C41"/>
                </a:solidFill>
              </a:rPr>
              <a:t>Written communication best practice </a:t>
            </a:r>
            <a:endParaRPr lang="en-US" b="1" dirty="0">
              <a:solidFill>
                <a:srgbClr val="E51C41"/>
              </a:solidFill>
            </a:endParaRPr>
          </a:p>
          <a:p>
            <a:endParaRPr lang="en-US" sz="2667" b="1" dirty="0">
              <a:solidFill>
                <a:srgbClr val="FF0000"/>
              </a:solidFill>
            </a:endParaRPr>
          </a:p>
          <a:p>
            <a:r>
              <a:rPr lang="en-US" sz="2667" b="1" dirty="0"/>
              <a:t>What format are you communicating in?</a:t>
            </a:r>
          </a:p>
          <a:p>
            <a:r>
              <a:rPr lang="en-US" sz="2667" dirty="0"/>
              <a:t>For example, email, report, presentation or letter. </a:t>
            </a:r>
          </a:p>
          <a:p>
            <a:endParaRPr lang="en-US" sz="2667" i="1" dirty="0"/>
          </a:p>
          <a:p>
            <a:r>
              <a:rPr lang="en-US" sz="2667" b="1" dirty="0"/>
              <a:t>Who are you writing for and why?</a:t>
            </a:r>
          </a:p>
          <a:p>
            <a:r>
              <a:rPr lang="en-US" sz="2667" dirty="0"/>
              <a:t>Write for that audience and with that purpose.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20234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5: Placement preparation and etiquette</a:t>
            </a:r>
            <a:endParaRPr lang="en-GB" dirty="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11352619" cy="4802099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667" b="1" dirty="0">
                <a:solidFill>
                  <a:srgbClr val="E51C41"/>
                </a:solidFill>
              </a:rPr>
              <a:t>Written communication best practice</a:t>
            </a:r>
            <a:endParaRPr lang="en-US" sz="2667" b="1" dirty="0">
              <a:solidFill>
                <a:srgbClr val="E51C41"/>
              </a:solidFill>
              <a:cs typeface="Arial"/>
            </a:endParaRPr>
          </a:p>
          <a:p>
            <a:endParaRPr lang="en-US" sz="2400" b="1" dirty="0">
              <a:solidFill>
                <a:srgbClr val="FF0000"/>
              </a:solidFill>
              <a:cs typeface="Arial"/>
            </a:endParaRPr>
          </a:p>
          <a:p>
            <a:r>
              <a:rPr lang="en-US" sz="2667" b="1" dirty="0"/>
              <a:t>Structure and layout</a:t>
            </a:r>
            <a:endParaRPr lang="en-US" sz="2667" b="1" dirty="0">
              <a:cs typeface="Arial"/>
            </a:endParaRPr>
          </a:p>
          <a:p>
            <a:pPr marL="609585" indent="-609585" fontAlgn="base">
              <a:buFont typeface="Arial" panose="020B0604020202020204" pitchFamily="34" charset="0"/>
              <a:buChar char="•"/>
            </a:pPr>
            <a:r>
              <a:rPr lang="en-US" sz="2667" dirty="0"/>
              <a:t>Have an introduction, middle and conclusion.​</a:t>
            </a:r>
            <a:endParaRPr lang="en-US" sz="2667" dirty="0">
              <a:cs typeface="Arial"/>
            </a:endParaRPr>
          </a:p>
          <a:p>
            <a:pPr marL="609585" indent="-609585" fontAlgn="base">
              <a:buFont typeface="Arial" panose="020B0604020202020204" pitchFamily="34" charset="0"/>
              <a:buChar char="•"/>
            </a:pPr>
            <a:r>
              <a:rPr lang="en-US" sz="2667" dirty="0"/>
              <a:t>Generally, you will have to communicate your information points using a specific number of paragraphs.</a:t>
            </a:r>
            <a:endParaRPr lang="en-US" sz="2667" dirty="0">
              <a:cs typeface="Arial"/>
            </a:endParaRPr>
          </a:p>
          <a:p>
            <a:endParaRPr lang="en-US" sz="2667" dirty="0">
              <a:cs typeface="Arial"/>
            </a:endParaRPr>
          </a:p>
          <a:p>
            <a:pPr fontAlgn="base"/>
            <a:r>
              <a:rPr lang="en-US" sz="2667" b="1" dirty="0"/>
              <a:t>Proofread your work</a:t>
            </a:r>
            <a:endParaRPr lang="en-US" sz="2667" b="1" dirty="0">
              <a:cs typeface="Arial"/>
            </a:endParaRPr>
          </a:p>
          <a:p>
            <a:pPr marL="609585" indent="-609585" fontAlgn="base">
              <a:buFont typeface="Arial" panose="020B0604020202020204" pitchFamily="34" charset="0"/>
              <a:buChar char="•"/>
            </a:pPr>
            <a:r>
              <a:rPr lang="en-US" sz="2667" dirty="0"/>
              <a:t>Always take time to thoroughly check your work for spelling, punctuation and grammar.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49963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>
            <a:normAutofit/>
          </a:bodyPr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5: Placement preparation and etiquette</a:t>
            </a:r>
            <a:endParaRPr lang="en-GB" dirty="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50746" y="1580123"/>
            <a:ext cx="11711796" cy="3955989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667" dirty="0">
                <a:solidFill>
                  <a:srgbClr val="E51C41"/>
                </a:solidFill>
              </a:rPr>
              <a:t>Some dos and don’ts about how to respond to emails in the workplace</a:t>
            </a:r>
            <a:endParaRPr lang="en-GB" sz="2667" dirty="0">
              <a:solidFill>
                <a:srgbClr val="E51C41"/>
              </a:solidFill>
              <a:cs typeface="Arial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310600" y="2422154"/>
            <a:ext cx="10772853" cy="528078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133" b="1" dirty="0"/>
              <a:t>Subject line</a:t>
            </a:r>
            <a:r>
              <a:rPr lang="en-US" sz="2133" dirty="0"/>
              <a:t>: Give a concise heading which reflects the content of the email. Don’t use “Hi” or “Morning” or, worse, leave it blank.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133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133" b="1" dirty="0"/>
              <a:t>Greeting and introduction</a:t>
            </a:r>
            <a:r>
              <a:rPr lang="en-US" sz="2133" dirty="0"/>
              <a:t>: Use “Good morning” or “Good afternoon”. Do mention who you are and your position in the business.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133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133" b="1" dirty="0"/>
              <a:t>Proofread </a:t>
            </a:r>
            <a:r>
              <a:rPr lang="en-US" sz="2133" dirty="0"/>
              <a:t>and check for grammatical errors.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133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133" b="1" dirty="0"/>
              <a:t>Conversational closer</a:t>
            </a:r>
            <a:r>
              <a:rPr lang="en-US" sz="2133" dirty="0"/>
              <a:t>: Use a closer in the email to draw it to a conclusion.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02785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5: Placement preparation and etiquette</a:t>
            </a:r>
            <a:endParaRPr lang="en-GB" dirty="0">
              <a:cs typeface="Arial"/>
            </a:endParaRPr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>
          <a:xfrm>
            <a:off x="312000" y="3596763"/>
            <a:ext cx="5496133" cy="2597459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Professional dress code </a:t>
            </a:r>
            <a:endParaRPr lang="en-GB" dirty="0"/>
          </a:p>
          <a:p>
            <a:pPr lvl="1"/>
            <a:r>
              <a:rPr lang="en-US" sz="1467" dirty="0"/>
              <a:t>How you dress in the workplace says a lot about your maturity and professionalism. </a:t>
            </a:r>
            <a:endParaRPr lang="en-US" sz="1467" dirty="0">
              <a:cs typeface="Arial"/>
            </a:endParaRPr>
          </a:p>
          <a:p>
            <a:pPr lvl="1"/>
            <a:r>
              <a:rPr lang="en-US" sz="1467" dirty="0"/>
              <a:t>Is a business suit, shirt and tie needed, or is it smart casual? </a:t>
            </a:r>
            <a:endParaRPr lang="en-US" sz="1467" dirty="0">
              <a:cs typeface="Arial"/>
            </a:endParaRPr>
          </a:p>
          <a:p>
            <a:pPr lvl="1"/>
            <a:r>
              <a:rPr lang="en-US" sz="1467" dirty="0"/>
              <a:t>Trousers and shirts should be tailored, appropriate in colour, clean and ironed. </a:t>
            </a:r>
            <a:endParaRPr lang="en-US" sz="1467" dirty="0">
              <a:cs typeface="Arial"/>
            </a:endParaRPr>
          </a:p>
          <a:p>
            <a:pPr lvl="1"/>
            <a:r>
              <a:rPr lang="en-US" sz="1467" dirty="0"/>
              <a:t>Shoes should also be clean and professional in appearance. </a:t>
            </a:r>
            <a:endParaRPr lang="en-GB" sz="1467" dirty="0">
              <a:cs typeface="Arial"/>
            </a:endParaRPr>
          </a:p>
          <a:p>
            <a:pPr lvl="1"/>
            <a:r>
              <a:rPr lang="en-US" sz="1467" dirty="0">
                <a:ea typeface="+mn-lt"/>
                <a:cs typeface="+mn-lt"/>
                <a:hlinkClick r:id="rId3"/>
              </a:rPr>
              <a:t>People men women - free image on Pixabay</a:t>
            </a:r>
            <a:endParaRPr lang="en-US" dirty="0"/>
          </a:p>
          <a:p>
            <a:endParaRPr lang="en-GB" dirty="0">
              <a:cs typeface="Arial"/>
            </a:endParaRPr>
          </a:p>
        </p:txBody>
      </p:sp>
      <p:sp>
        <p:nvSpPr>
          <p:cNvPr id="35" name="Content Placeholder 34"/>
          <p:cNvSpPr>
            <a:spLocks noGrp="1"/>
          </p:cNvSpPr>
          <p:nvPr>
            <p:ph sz="quarter" idx="17"/>
          </p:nvPr>
        </p:nvSpPr>
        <p:spPr>
          <a:xfrm>
            <a:off x="6024570" y="3529962"/>
            <a:ext cx="5795445" cy="3154701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Unprofessional dress code </a:t>
            </a:r>
            <a:endParaRPr lang="en-GB" dirty="0"/>
          </a:p>
          <a:p>
            <a:pPr fontAlgn="base"/>
            <a:r>
              <a:rPr lang="en-US" sz="1467" b="0" dirty="0"/>
              <a:t>Wearing the latest fashion might feel good but it is not appropriate for the world of work. Each workplace varies.​</a:t>
            </a:r>
            <a:endParaRPr lang="en-US" sz="1467" b="0" dirty="0">
              <a:cs typeface="Arial"/>
            </a:endParaRPr>
          </a:p>
          <a:p>
            <a:pPr fontAlgn="base"/>
            <a:r>
              <a:rPr lang="en-US" sz="1467" b="0" dirty="0"/>
              <a:t>Revealing tops or shirts may give the wrong impression. ​</a:t>
            </a:r>
            <a:endParaRPr lang="en-US" sz="1467" b="0" dirty="0">
              <a:cs typeface="Arial"/>
            </a:endParaRPr>
          </a:p>
          <a:p>
            <a:pPr fontAlgn="base"/>
            <a:r>
              <a:rPr lang="en-US" sz="1467" b="0" dirty="0"/>
              <a:t>Ripped or damaged trousers also give the wrong impression and can make you look scruffy. ​</a:t>
            </a:r>
            <a:br>
              <a:rPr lang="en-US" sz="1467" b="0" dirty="0"/>
            </a:br>
            <a:r>
              <a:rPr lang="en-US" sz="1467" b="0" dirty="0"/>
              <a:t>Tops, t-shirts or jackets with bold logos or inappropriate phrases should not be worn. ​</a:t>
            </a:r>
            <a:endParaRPr lang="en-US" sz="1467" b="0" dirty="0">
              <a:cs typeface="Arial"/>
            </a:endParaRPr>
          </a:p>
          <a:p>
            <a:pPr fontAlgn="base"/>
            <a:r>
              <a:rPr lang="en-US" sz="1467" b="0" dirty="0"/>
              <a:t>Dirty trainers or shoes also give the wrong message. ​</a:t>
            </a:r>
            <a:endParaRPr lang="en-US" sz="1467" b="0" dirty="0">
              <a:cs typeface="Arial"/>
            </a:endParaRPr>
          </a:p>
          <a:p>
            <a:pPr lvl="1"/>
            <a:r>
              <a:rPr lang="en-GB" sz="1467" dirty="0">
                <a:ea typeface="+mn-lt"/>
                <a:cs typeface="+mn-lt"/>
                <a:hlinkClick r:id="rId4"/>
              </a:rPr>
              <a:t>Children’s shoes footwear trainers - free photo on Pixabay</a:t>
            </a:r>
            <a:endParaRPr lang="en-GB" dirty="0"/>
          </a:p>
          <a:p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3439" y="6484777"/>
            <a:ext cx="4948749" cy="236700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33</a:t>
            </a:fld>
            <a:endParaRPr lang="en-GB" dirty="0"/>
          </a:p>
        </p:txBody>
      </p:sp>
      <p:pic>
        <p:nvPicPr>
          <p:cNvPr id="10" name="Picture 10">
            <a:extLst>
              <a:ext uri="{FF2B5EF4-FFF2-40B4-BE49-F238E27FC236}">
                <a16:creationId xmlns:a16="http://schemas.microsoft.com/office/drawing/2014/main" id="{872D8C39-EFE0-AB2B-4D4C-E628C2E6DC7B}"/>
              </a:ext>
            </a:extLst>
          </p:cNvPr>
          <p:cNvPicPr>
            <a:picLocks noGrp="1" noChangeAspect="1"/>
          </p:cNvPicPr>
          <p:nvPr>
            <p:ph sz="quarter" idx="18"/>
          </p:nvPr>
        </p:nvPicPr>
        <p:blipFill>
          <a:blip r:embed="rId5"/>
          <a:stretch>
            <a:fillRect/>
          </a:stretch>
        </p:blipFill>
        <p:spPr>
          <a:xfrm>
            <a:off x="306323" y="1485687"/>
            <a:ext cx="3246323" cy="2120995"/>
          </a:xfrm>
        </p:spPr>
      </p:pic>
      <p:pic>
        <p:nvPicPr>
          <p:cNvPr id="11" name="Picture 12">
            <a:extLst>
              <a:ext uri="{FF2B5EF4-FFF2-40B4-BE49-F238E27FC236}">
                <a16:creationId xmlns:a16="http://schemas.microsoft.com/office/drawing/2014/main" id="{DF0DB94C-3213-1206-52CC-9C8759C05A14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6"/>
          <a:stretch>
            <a:fillRect/>
          </a:stretch>
        </p:blipFill>
        <p:spPr>
          <a:xfrm>
            <a:off x="6026878" y="1314451"/>
            <a:ext cx="4341615" cy="2120995"/>
          </a:xfrm>
        </p:spPr>
      </p:pic>
    </p:spTree>
    <p:extLst>
      <p:ext uri="{BB962C8B-B14F-4D97-AF65-F5344CB8AC3E}">
        <p14:creationId xmlns:p14="http://schemas.microsoft.com/office/powerpoint/2010/main" val="40733608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5: Placement preparation and etiquette</a:t>
            </a:r>
            <a:endParaRPr lang="en-GB" dirty="0">
              <a:cs typeface="Arial"/>
            </a:endParaRPr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>
          <a:xfrm>
            <a:off x="312000" y="3717034"/>
            <a:ext cx="5496133" cy="2349167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Personal protective equipment (PPE)</a:t>
            </a:r>
          </a:p>
          <a:p>
            <a:r>
              <a:rPr lang="en-US" b="0" dirty="0"/>
              <a:t>In most cases, you won’t need PPE on your placement but on some T Levels, because of the nature of the course, mandatory equipment is required. For example, safety boots. </a:t>
            </a:r>
          </a:p>
          <a:p>
            <a:r>
              <a:rPr lang="en-US" sz="1467" b="0" dirty="0">
                <a:ea typeface="+mn-lt"/>
                <a:cs typeface="+mn-lt"/>
                <a:hlinkClick r:id="rId3"/>
              </a:rPr>
              <a:t>Boots mandatory sign – free vector graphic on Pixabay</a:t>
            </a:r>
            <a:endParaRPr lang="en-US" sz="1467" dirty="0"/>
          </a:p>
          <a:p>
            <a:endParaRPr lang="en-US" b="0" dirty="0">
              <a:cs typeface="Arial"/>
            </a:endParaRPr>
          </a:p>
          <a:p>
            <a:endParaRPr lang="en-US" b="0" dirty="0">
              <a:cs typeface="Arial"/>
            </a:endParaRPr>
          </a:p>
          <a:p>
            <a:endParaRPr lang="en-US" b="0" dirty="0">
              <a:cs typeface="Arial"/>
            </a:endParaRPr>
          </a:p>
        </p:txBody>
      </p:sp>
      <p:sp>
        <p:nvSpPr>
          <p:cNvPr id="35" name="Content Placeholder 34"/>
          <p:cNvSpPr>
            <a:spLocks noGrp="1"/>
          </p:cNvSpPr>
          <p:nvPr>
            <p:ph sz="quarter" idx="17"/>
          </p:nvPr>
        </p:nvSpPr>
        <p:spPr>
          <a:xfrm>
            <a:off x="5999989" y="3666071"/>
            <a:ext cx="5567595" cy="2931283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Personal protective equipment (PPE)</a:t>
            </a:r>
          </a:p>
          <a:p>
            <a:r>
              <a:rPr lang="en-US" b="0" dirty="0"/>
              <a:t>Other examples of PPE are: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b="0" dirty="0"/>
              <a:t>breathing or face masks</a:t>
            </a:r>
            <a:endParaRPr lang="en-US" b="0" dirty="0">
              <a:cs typeface="Arial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b="0" dirty="0">
                <a:cs typeface="Arial"/>
              </a:rPr>
              <a:t>e</a:t>
            </a:r>
            <a:r>
              <a:rPr lang="en-US" b="0" dirty="0"/>
              <a:t>ar defenders for noise levels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b="0" dirty="0"/>
              <a:t>goggles to stop debris getting in your eyes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b="0" dirty="0"/>
              <a:t>overalls and gloves to protect you from dust and dirt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b="0" dirty="0"/>
              <a:t>high-visibility vests to make sure you are seen. </a:t>
            </a:r>
          </a:p>
          <a:p>
            <a:r>
              <a:rPr lang="en-US" sz="1467" b="0" dirty="0">
                <a:solidFill>
                  <a:srgbClr val="0000FF"/>
                </a:solidFill>
                <a:cs typeface="Arial"/>
                <a:hlinkClick r:id="rId4"/>
              </a:rPr>
              <a:t>PPE – free vector graphic on Pixabay</a:t>
            </a:r>
            <a:endParaRPr lang="en-US" sz="1467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34</a:t>
            </a:fld>
            <a:endParaRPr lang="en-GB" dirty="0"/>
          </a:p>
        </p:txBody>
      </p:sp>
      <p:sp>
        <p:nvSpPr>
          <p:cNvPr id="19" name="Content Placeholder 2051"/>
          <p:cNvSpPr txBox="1">
            <a:spLocks/>
          </p:cNvSpPr>
          <p:nvPr/>
        </p:nvSpPr>
        <p:spPr>
          <a:xfrm>
            <a:off x="6263307" y="3767999"/>
            <a:ext cx="5496133" cy="234916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0000" indent="-179388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8775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 </a:t>
            </a:r>
            <a:endParaRPr lang="en-GB" sz="1800" dirty="0"/>
          </a:p>
          <a:p>
            <a:endParaRPr lang="en-GB" sz="1800" dirty="0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CAE4BC5D-5448-43C3-DE1D-7B8DE4F5CA7A}"/>
              </a:ext>
            </a:extLst>
          </p:cNvPr>
          <p:cNvPicPr>
            <a:picLocks noGrp="1" noChangeAspect="1"/>
          </p:cNvPicPr>
          <p:nvPr>
            <p:ph sz="quarter" idx="18"/>
          </p:nvPr>
        </p:nvPicPr>
        <p:blipFill>
          <a:blip r:embed="rId5"/>
          <a:stretch>
            <a:fillRect/>
          </a:stretch>
        </p:blipFill>
        <p:spPr>
          <a:xfrm>
            <a:off x="6058601" y="1323013"/>
            <a:ext cx="4224867" cy="2112433"/>
          </a:xfrm>
        </p:spPr>
      </p:pic>
      <p:pic>
        <p:nvPicPr>
          <p:cNvPr id="11" name="Picture 11" descr="Icon&#10;&#10;Description automatically generated">
            <a:extLst>
              <a:ext uri="{FF2B5EF4-FFF2-40B4-BE49-F238E27FC236}">
                <a16:creationId xmlns:a16="http://schemas.microsoft.com/office/drawing/2014/main" id="{A7D3F5E3-A42A-95D8-65B6-537AC67C1F15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6"/>
          <a:stretch>
            <a:fillRect/>
          </a:stretch>
        </p:blipFill>
        <p:spPr>
          <a:xfrm>
            <a:off x="1725916" y="1323762"/>
            <a:ext cx="2112101" cy="2112101"/>
          </a:xfrm>
        </p:spPr>
      </p:pic>
    </p:spTree>
    <p:extLst>
      <p:ext uri="{BB962C8B-B14F-4D97-AF65-F5344CB8AC3E}">
        <p14:creationId xmlns:p14="http://schemas.microsoft.com/office/powerpoint/2010/main" val="31737085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5: Placement preparation and etiquette</a:t>
            </a:r>
            <a:endParaRPr lang="en-GB" dirty="0">
              <a:cs typeface="Arial"/>
            </a:endParaRPr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>
          <a:xfrm>
            <a:off x="423303" y="3511145"/>
            <a:ext cx="5303947" cy="2873400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Conferencing software dos </a:t>
            </a:r>
          </a:p>
          <a:p>
            <a:pPr fontAlgn="base"/>
            <a:r>
              <a:rPr lang="en-US" dirty="0">
                <a:solidFill>
                  <a:schemeClr val="accent1"/>
                </a:solidFill>
              </a:rPr>
              <a:t>Do</a:t>
            </a:r>
            <a:r>
              <a:rPr lang="en-US" dirty="0"/>
              <a:t> </a:t>
            </a:r>
            <a:r>
              <a:rPr lang="en-US" b="0" dirty="0"/>
              <a:t>look straight on at the camera. ​</a:t>
            </a:r>
            <a:endParaRPr lang="en-US" b="0" dirty="0">
              <a:cs typeface="Arial"/>
            </a:endParaRPr>
          </a:p>
          <a:p>
            <a:pPr fontAlgn="base"/>
            <a:r>
              <a:rPr lang="en-US" dirty="0">
                <a:solidFill>
                  <a:schemeClr val="accent1"/>
                </a:solidFill>
              </a:rPr>
              <a:t>Do</a:t>
            </a:r>
            <a:r>
              <a:rPr lang="en-US" dirty="0"/>
              <a:t> </a:t>
            </a:r>
            <a:r>
              <a:rPr lang="en-US" b="0" dirty="0"/>
              <a:t>make sure your software is current and working (internet signal is active and strong).​</a:t>
            </a:r>
            <a:endParaRPr lang="en-US" b="0" dirty="0">
              <a:cs typeface="Arial"/>
            </a:endParaRPr>
          </a:p>
          <a:p>
            <a:pPr fontAlgn="base"/>
            <a:r>
              <a:rPr lang="en-US" dirty="0">
                <a:solidFill>
                  <a:schemeClr val="accent1"/>
                </a:solidFill>
              </a:rPr>
              <a:t>Do</a:t>
            </a:r>
            <a:r>
              <a:rPr lang="en-US" dirty="0"/>
              <a:t> </a:t>
            </a:r>
            <a:r>
              <a:rPr lang="en-US" b="0" dirty="0"/>
              <a:t>make sure you know how to use the features of the software, camera and microphone.​</a:t>
            </a:r>
            <a:endParaRPr lang="en-US" b="0" dirty="0">
              <a:cs typeface="Arial"/>
            </a:endParaRPr>
          </a:p>
          <a:p>
            <a:pPr fontAlgn="base"/>
            <a:r>
              <a:rPr lang="en-US" dirty="0">
                <a:solidFill>
                  <a:schemeClr val="accent1"/>
                </a:solidFill>
              </a:rPr>
              <a:t>Do</a:t>
            </a:r>
            <a:r>
              <a:rPr lang="en-US" dirty="0"/>
              <a:t> </a:t>
            </a:r>
            <a:r>
              <a:rPr lang="en-US" b="0" dirty="0"/>
              <a:t>make sure you are in a quiet location. ​</a:t>
            </a:r>
            <a:endParaRPr lang="en-US" b="0" dirty="0">
              <a:cs typeface="Arial"/>
            </a:endParaRPr>
          </a:p>
          <a:p>
            <a:pPr fontAlgn="base"/>
            <a:r>
              <a:rPr lang="en-US" dirty="0">
                <a:solidFill>
                  <a:schemeClr val="accent1"/>
                </a:solidFill>
              </a:rPr>
              <a:t>Do</a:t>
            </a:r>
            <a:r>
              <a:rPr lang="en-US" dirty="0"/>
              <a:t> </a:t>
            </a:r>
            <a:r>
              <a:rPr lang="en-US" b="0" dirty="0"/>
              <a:t>make sure your background is professional</a:t>
            </a:r>
            <a:endParaRPr lang="en-GB" b="0" dirty="0"/>
          </a:p>
          <a:p>
            <a:r>
              <a:rPr lang="en-GB" sz="1467" b="0" dirty="0">
                <a:ea typeface="+mn-lt"/>
                <a:cs typeface="+mn-lt"/>
                <a:hlinkClick r:id="rId3"/>
              </a:rPr>
              <a:t>Webinar conferencing video – free vector graphic on Pixabay</a:t>
            </a:r>
            <a:endParaRPr lang="en-GB" sz="1467" dirty="0"/>
          </a:p>
        </p:txBody>
      </p:sp>
      <p:sp>
        <p:nvSpPr>
          <p:cNvPr id="35" name="Content Placeholder 34"/>
          <p:cNvSpPr>
            <a:spLocks noGrp="1"/>
          </p:cNvSpPr>
          <p:nvPr>
            <p:ph sz="quarter" idx="17"/>
          </p:nvPr>
        </p:nvSpPr>
        <p:spPr>
          <a:xfrm>
            <a:off x="5999990" y="3476897"/>
            <a:ext cx="5559033" cy="3050128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Conferencing software don’ts </a:t>
            </a:r>
          </a:p>
          <a:p>
            <a:pPr fontAlgn="base"/>
            <a:r>
              <a:rPr lang="en-US" dirty="0">
                <a:solidFill>
                  <a:schemeClr val="accent2"/>
                </a:solidFill>
              </a:rPr>
              <a:t>Don’t</a:t>
            </a:r>
            <a:r>
              <a:rPr lang="en-US" b="0" dirty="0"/>
              <a:t> allow other people in the room; it can look unprofessional. ​</a:t>
            </a:r>
            <a:endParaRPr lang="en-US" b="0" dirty="0">
              <a:cs typeface="Arial"/>
            </a:endParaRPr>
          </a:p>
          <a:p>
            <a:pPr fontAlgn="base"/>
            <a:r>
              <a:rPr lang="en-US" dirty="0">
                <a:solidFill>
                  <a:schemeClr val="accent2"/>
                </a:solidFill>
              </a:rPr>
              <a:t>Don’t</a:t>
            </a:r>
            <a:r>
              <a:rPr lang="en-US" b="0" dirty="0"/>
              <a:t> have anything behind you which is embarrassing or distracts from the meeting. ​</a:t>
            </a:r>
            <a:endParaRPr lang="en-US" b="0" dirty="0">
              <a:cs typeface="Arial"/>
            </a:endParaRPr>
          </a:p>
          <a:p>
            <a:pPr fontAlgn="base"/>
            <a:r>
              <a:rPr lang="en-US" dirty="0">
                <a:solidFill>
                  <a:schemeClr val="accent2"/>
                </a:solidFill>
              </a:rPr>
              <a:t>Don’t</a:t>
            </a:r>
            <a:r>
              <a:rPr lang="en-US" b="0" dirty="0"/>
              <a:t> have your camera off as it is rude and appears like you don’t want to interact. ​</a:t>
            </a:r>
            <a:endParaRPr lang="en-US" b="0" dirty="0">
              <a:cs typeface="Arial"/>
            </a:endParaRPr>
          </a:p>
          <a:p>
            <a:pPr fontAlgn="base"/>
            <a:r>
              <a:rPr lang="en-US" dirty="0">
                <a:solidFill>
                  <a:schemeClr val="accent2"/>
                </a:solidFill>
              </a:rPr>
              <a:t>Don’t</a:t>
            </a:r>
            <a:r>
              <a:rPr lang="en-US" b="0" dirty="0"/>
              <a:t> interrupt the speaker on the video call or have your speaker on.</a:t>
            </a:r>
            <a:endParaRPr lang="en-GB" b="0" dirty="0"/>
          </a:p>
          <a:p>
            <a:r>
              <a:rPr lang="en-US" sz="1467" b="0" dirty="0">
                <a:ea typeface="+mn-lt"/>
                <a:cs typeface="+mn-lt"/>
                <a:hlinkClick r:id="rId4"/>
              </a:rPr>
              <a:t>Office work job – free vector graphic on Pixabay</a:t>
            </a:r>
            <a:endParaRPr lang="en-US" sz="1467" dirty="0">
              <a:cs typeface="Arial"/>
            </a:endParaRPr>
          </a:p>
          <a:p>
            <a:endParaRPr lang="en-GB" dirty="0"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562513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35</a:t>
            </a:fld>
            <a:endParaRPr lang="en-GB" dirty="0"/>
          </a:p>
        </p:txBody>
      </p:sp>
      <p:pic>
        <p:nvPicPr>
          <p:cNvPr id="7" name="Picture 7" descr="Graphical user interface&#10;&#10;Description automatically generated">
            <a:extLst>
              <a:ext uri="{FF2B5EF4-FFF2-40B4-BE49-F238E27FC236}">
                <a16:creationId xmlns:a16="http://schemas.microsoft.com/office/drawing/2014/main" id="{BAEF92A0-F1DE-AF3D-4A19-C525E7DB7AAA}"/>
              </a:ext>
            </a:extLst>
          </p:cNvPr>
          <p:cNvPicPr>
            <a:picLocks noGrp="1" noChangeAspect="1"/>
          </p:cNvPicPr>
          <p:nvPr>
            <p:ph sz="quarter" idx="18"/>
          </p:nvPr>
        </p:nvPicPr>
        <p:blipFill>
          <a:blip r:embed="rId5"/>
          <a:stretch>
            <a:fillRect/>
          </a:stretch>
        </p:blipFill>
        <p:spPr>
          <a:xfrm>
            <a:off x="479853" y="1263081"/>
            <a:ext cx="2813643" cy="2112433"/>
          </a:xfr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0582237A-2E06-4840-54E2-B1830B57D91D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6"/>
          <a:stretch>
            <a:fillRect/>
          </a:stretch>
        </p:blipFill>
        <p:spPr>
          <a:xfrm>
            <a:off x="5996392" y="1263081"/>
            <a:ext cx="3520721" cy="2112433"/>
          </a:xfrm>
        </p:spPr>
      </p:pic>
    </p:spTree>
    <p:extLst>
      <p:ext uri="{BB962C8B-B14F-4D97-AF65-F5344CB8AC3E}">
        <p14:creationId xmlns:p14="http://schemas.microsoft.com/office/powerpoint/2010/main" val="5024575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>
            <a:normAutofit/>
          </a:bodyPr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5: Placement preparation and etiquette</a:t>
            </a:r>
            <a:endParaRPr lang="en-GB" dirty="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10297325" cy="4802099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400" dirty="0">
                <a:solidFill>
                  <a:srgbClr val="E51C41"/>
                </a:solidFill>
              </a:rPr>
              <a:t>Timekeeping and punctuality are massively important in business, as without them, project deadlines will not be met. 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237506" y="2583267"/>
            <a:ext cx="10927332" cy="3489589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133" b="1" dirty="0"/>
              <a:t>Areas of timekeeping to be aware of: </a:t>
            </a:r>
            <a:endParaRPr lang="en-US" sz="2133" b="1" dirty="0"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133" b="1" dirty="0">
              <a:cs typeface="Arial"/>
            </a:endParaRP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133" dirty="0"/>
              <a:t>Before starting your placement, check the route you will take to get there.</a:t>
            </a:r>
            <a:endParaRPr lang="en-US" sz="2133" dirty="0">
              <a:cs typeface="Arial"/>
            </a:endParaRP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133" dirty="0"/>
              <a:t>Give yourself enough time. Do not leave it to the last minute.</a:t>
            </a:r>
            <a:endParaRPr lang="en-US" sz="2133" dirty="0">
              <a:cs typeface="Arial"/>
            </a:endParaRP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133" dirty="0"/>
              <a:t>Arrive 10 to 15 minutes ahead of your start time. This gives you time to relax and shows a positive start to the employer.</a:t>
            </a:r>
            <a:endParaRPr lang="en-US" sz="2133" dirty="0">
              <a:cs typeface="Arial"/>
            </a:endParaRP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133" dirty="0"/>
              <a:t>Make sure you know your mentor or supervisor’s full name so you can ask for the right person when you arrive on your first day. </a:t>
            </a:r>
            <a:endParaRPr lang="en-US" sz="2133" dirty="0">
              <a:cs typeface="Arial"/>
            </a:endParaRP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133" dirty="0"/>
              <a:t>Make sure you have the company's main reception phone number in case you need to leave a message.</a:t>
            </a:r>
            <a:endParaRPr lang="en-US" sz="2133" dirty="0">
              <a:cs typeface="Arial"/>
            </a:endParaRP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54417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>
            <a:normAutofit/>
          </a:bodyPr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5: Placement preparation and etiquette</a:t>
            </a:r>
            <a:endParaRPr lang="en-GB" dirty="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91718" y="1780149"/>
            <a:ext cx="9587345" cy="2467872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667" dirty="0">
                <a:solidFill>
                  <a:srgbClr val="E51C41"/>
                </a:solidFill>
              </a:rPr>
              <a:t>Absence and sickness</a:t>
            </a:r>
          </a:p>
          <a:p>
            <a:r>
              <a:rPr lang="en-US" sz="2667" b="0" dirty="0"/>
              <a:t>While on the placement, it is your responsibility to know who you need to speak to if you are unwell or unable to make it to work. </a:t>
            </a:r>
            <a:endParaRPr lang="en-GB" sz="2667" b="0" dirty="0">
              <a:solidFill>
                <a:srgbClr val="E51C41"/>
              </a:solidFill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53273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159" y="617337"/>
            <a:ext cx="11250084" cy="932567"/>
          </a:xfrm>
        </p:spPr>
        <p:txBody>
          <a:bodyPr/>
          <a:lstStyle/>
          <a:p>
            <a:r>
              <a:rPr lang="en-US" dirty="0">
                <a:cs typeface="Arial"/>
              </a:rPr>
              <a:t>Conclusion 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8262" y="6273526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38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A79802-37E8-2A3B-C0D3-19763E88A38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12000" y="1315200"/>
            <a:ext cx="9968741" cy="3884579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0" dirty="0">
              <a:cs typeface="Arial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cs typeface="Arial"/>
            </a:endParaRPr>
          </a:p>
          <a:p>
            <a:endParaRPr lang="en-GB" sz="2400" b="0" dirty="0">
              <a:cs typeface="Arial"/>
            </a:endParaRPr>
          </a:p>
          <a:p>
            <a:endParaRPr lang="en-GB" b="0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>
            <a:off x="411759" y="914651"/>
            <a:ext cx="10401587" cy="4802099"/>
          </a:xfrm>
          <a:prstGeom prst="rect">
            <a:avLst/>
          </a:prstGeom>
        </p:spPr>
        <p:txBody>
          <a:bodyPr lIns="121920" tIns="60960" rIns="121920" bIns="60960"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733"/>
              </a:lnSpc>
              <a:spcBef>
                <a:spcPts val="0"/>
              </a:spcBef>
              <a:buNone/>
            </a:pPr>
            <a:r>
              <a:rPr lang="en-GB" sz="2400" b="1" dirty="0">
                <a:solidFill>
                  <a:srgbClr val="E51C41"/>
                </a:solidFill>
                <a:cs typeface="Arial"/>
              </a:rPr>
              <a:t>These were the session objectives:</a:t>
            </a:r>
          </a:p>
          <a:p>
            <a:pPr marL="0" indent="0">
              <a:lnSpc>
                <a:spcPts val="3733"/>
              </a:lnSpc>
              <a:spcBef>
                <a:spcPts val="0"/>
              </a:spcBef>
              <a:buNone/>
            </a:pPr>
            <a:endParaRPr lang="en-GB" sz="2400" b="1" dirty="0">
              <a:solidFill>
                <a:srgbClr val="E51C41"/>
              </a:solidFill>
            </a:endParaRPr>
          </a:p>
          <a:p>
            <a:pPr marL="609585" indent="-609585">
              <a:lnSpc>
                <a:spcPts val="3733"/>
              </a:lnSpc>
              <a:spcBef>
                <a:spcPts val="0"/>
              </a:spcBef>
              <a:buFont typeface="Arial,Sans-Serif" panose="020B0604020202020204" pitchFamily="34" charset="0"/>
            </a:pPr>
            <a:r>
              <a:rPr lang="en-GB" sz="2400" dirty="0">
                <a:solidFill>
                  <a:srgbClr val="E51C41"/>
                </a:solidFill>
              </a:rPr>
              <a:t>To understand the role of IT professionals in digital industries.</a:t>
            </a:r>
            <a:endParaRPr lang="en-GB" sz="2400" dirty="0">
              <a:solidFill>
                <a:srgbClr val="E51C41"/>
              </a:solidFill>
              <a:cs typeface="Arial"/>
            </a:endParaRPr>
          </a:p>
          <a:p>
            <a:pPr marL="609585" indent="-609585">
              <a:lnSpc>
                <a:spcPts val="3733"/>
              </a:lnSpc>
              <a:spcBef>
                <a:spcPts val="0"/>
              </a:spcBef>
              <a:buFont typeface="Calibri" panose="020B0604020202020204" pitchFamily="34" charset="0"/>
              <a:buChar char="-"/>
            </a:pPr>
            <a:r>
              <a:rPr lang="en-GB" sz="2400" dirty="0">
                <a:cs typeface="Arial"/>
              </a:rPr>
              <a:t>What do you now know about roles in the IT industry?</a:t>
            </a:r>
          </a:p>
          <a:p>
            <a:pPr marL="609585" indent="-609585">
              <a:lnSpc>
                <a:spcPts val="3733"/>
              </a:lnSpc>
              <a:spcBef>
                <a:spcPts val="0"/>
              </a:spcBef>
              <a:buFont typeface="Arial,Sans-Serif" panose="020B0604020202020204" pitchFamily="34" charset="0"/>
            </a:pPr>
            <a:r>
              <a:rPr lang="en-GB" sz="2400" dirty="0">
                <a:solidFill>
                  <a:srgbClr val="E51C41"/>
                </a:solidFill>
              </a:rPr>
              <a:t>To understand the skills required for a career in IT/digital.</a:t>
            </a:r>
            <a:endParaRPr lang="en-GB" sz="2400" dirty="0">
              <a:solidFill>
                <a:srgbClr val="E51C41"/>
              </a:solidFill>
              <a:cs typeface="Arial"/>
            </a:endParaRPr>
          </a:p>
          <a:p>
            <a:pPr marL="609585" indent="-609585">
              <a:lnSpc>
                <a:spcPts val="3733"/>
              </a:lnSpc>
              <a:spcBef>
                <a:spcPts val="0"/>
              </a:spcBef>
              <a:buFont typeface="Calibri" panose="020B0604020202020204" pitchFamily="34" charset="0"/>
              <a:buChar char="-"/>
            </a:pPr>
            <a:r>
              <a:rPr lang="en-GB" sz="2400" dirty="0">
                <a:cs typeface="Arial"/>
              </a:rPr>
              <a:t>What are the skills you have identified as being key to your success in the digital industry?</a:t>
            </a:r>
          </a:p>
          <a:p>
            <a:pPr marL="609585" indent="-609585">
              <a:lnSpc>
                <a:spcPts val="3733"/>
              </a:lnSpc>
              <a:spcBef>
                <a:spcPts val="0"/>
              </a:spcBef>
              <a:buFont typeface="Arial,Sans-Serif" panose="020B0604020202020204" pitchFamily="34" charset="0"/>
            </a:pPr>
            <a:r>
              <a:rPr lang="en-GB" sz="2400" dirty="0">
                <a:solidFill>
                  <a:srgbClr val="E51C41"/>
                </a:solidFill>
              </a:rPr>
              <a:t>To understand the placement opportunities on your T Level pathway. </a:t>
            </a:r>
            <a:endParaRPr lang="en-GB" sz="2400" dirty="0">
              <a:solidFill>
                <a:srgbClr val="E51C41"/>
              </a:solidFill>
              <a:cs typeface="Arial"/>
            </a:endParaRPr>
          </a:p>
          <a:p>
            <a:pPr marL="609585" indent="-609585">
              <a:lnSpc>
                <a:spcPts val="3733"/>
              </a:lnSpc>
              <a:spcBef>
                <a:spcPts val="0"/>
              </a:spcBef>
              <a:buFont typeface="Calibri" panose="020B0604020202020204" pitchFamily="34" charset="0"/>
              <a:buChar char="-"/>
            </a:pPr>
            <a:r>
              <a:rPr lang="en-GB" sz="2400" dirty="0">
                <a:cs typeface="Arial"/>
              </a:rPr>
              <a:t>Are you more prepared to go on your placement?</a:t>
            </a:r>
          </a:p>
          <a:p>
            <a:pPr marL="609585" indent="-609585">
              <a:lnSpc>
                <a:spcPts val="3733"/>
              </a:lnSpc>
              <a:spcBef>
                <a:spcPts val="0"/>
              </a:spcBef>
              <a:buFont typeface="Arial,Sans-Serif" panose="020B0604020202020204" pitchFamily="34" charset="0"/>
            </a:pPr>
            <a:r>
              <a:rPr lang="en-GB" sz="2400" dirty="0">
                <a:solidFill>
                  <a:srgbClr val="E51C41"/>
                </a:solidFill>
              </a:rPr>
              <a:t>To understand the process/procedures while on your placement.</a:t>
            </a:r>
            <a:endParaRPr lang="en-GB" sz="2400" dirty="0">
              <a:solidFill>
                <a:srgbClr val="E51C41"/>
              </a:solidFill>
              <a:cs typeface="Arial"/>
            </a:endParaRPr>
          </a:p>
          <a:p>
            <a:pPr marL="609585" indent="-609585">
              <a:lnSpc>
                <a:spcPts val="3733"/>
              </a:lnSpc>
              <a:spcBef>
                <a:spcPts val="0"/>
              </a:spcBef>
              <a:buFont typeface="Calibri" panose="020B0604020202020204" pitchFamily="34" charset="0"/>
              <a:buChar char="-"/>
            </a:pPr>
            <a:r>
              <a:rPr lang="en-GB" sz="2400" dirty="0">
                <a:cs typeface="Arial"/>
              </a:rPr>
              <a:t>Do you now know the basics of policies and procedures?</a:t>
            </a:r>
          </a:p>
        </p:txBody>
      </p:sp>
    </p:spTree>
    <p:extLst>
      <p:ext uri="{BB962C8B-B14F-4D97-AF65-F5344CB8AC3E}">
        <p14:creationId xmlns:p14="http://schemas.microsoft.com/office/powerpoint/2010/main" val="33365845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39</a:t>
            </a:fld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C579EE-E5CC-4F9A-A5AE-7CAF0043E178}"/>
              </a:ext>
            </a:extLst>
          </p:cNvPr>
          <p:cNvSpPr/>
          <p:nvPr/>
        </p:nvSpPr>
        <p:spPr>
          <a:xfrm>
            <a:off x="2111737" y="2234023"/>
            <a:ext cx="2650067" cy="11260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1067"/>
              </a:spcAft>
            </a:pPr>
            <a:endParaRPr lang="en-GB" sz="1467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2351584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32357"/>
            <a:ext cx="2400267" cy="112606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6234069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dirty="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6216563" y="3824753"/>
            <a:ext cx="24002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2111738" y="3717032"/>
            <a:ext cx="278430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/>
              <a:t>NSCG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583499" y="4869161"/>
            <a:ext cx="873697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b="1" dirty="0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452670"/>
            <a:ext cx="1620137" cy="860743"/>
          </a:xfrm>
          <a:prstGeom prst="rect">
            <a:avLst/>
          </a:prstGeom>
        </p:spPr>
      </p:pic>
      <p:pic>
        <p:nvPicPr>
          <p:cNvPr id="12" name="Picture 2" descr="NEWCASTLE UNDER LYME COLLE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685" y="2354261"/>
            <a:ext cx="1536171" cy="88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Roles in the digital industry </a:t>
            </a:r>
          </a:p>
        </p:txBody>
      </p:sp>
    </p:spTree>
    <p:extLst>
      <p:ext uri="{BB962C8B-B14F-4D97-AF65-F5344CB8AC3E}">
        <p14:creationId xmlns:p14="http://schemas.microsoft.com/office/powerpoint/2010/main" val="1719604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1077249"/>
          </a:xfrm>
        </p:spPr>
        <p:txBody>
          <a:bodyPr anchor="t">
            <a:normAutofit/>
          </a:bodyPr>
          <a:lstStyle/>
          <a:p>
            <a:br>
              <a:rPr lang="en-US" dirty="0"/>
            </a:br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1: Roles in the digital Industry </a:t>
            </a:r>
            <a:endParaRPr lang="en-GB" dirty="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30076" y="1554252"/>
            <a:ext cx="11130609" cy="4802099"/>
          </a:xfrm>
        </p:spPr>
        <p:txBody>
          <a:bodyPr vert="horz" lIns="0" tIns="0" rIns="0" bIns="0" rtlCol="0" anchor="t">
            <a:normAutofit/>
          </a:bodyPr>
          <a:lstStyle/>
          <a:p>
            <a:endParaRPr lang="en-GB" sz="2667" dirty="0"/>
          </a:p>
          <a:p>
            <a:r>
              <a:rPr lang="en-GB" sz="2667" dirty="0"/>
              <a:t>Complete a research task</a:t>
            </a:r>
            <a:endParaRPr lang="en-GB" sz="2667" dirty="0">
              <a:cs typeface="Arial"/>
            </a:endParaRPr>
          </a:p>
          <a:p>
            <a:r>
              <a:rPr lang="en-GB" sz="2667" b="0" dirty="0"/>
              <a:t>Look into a digital or IT role you would be interested in.  </a:t>
            </a:r>
          </a:p>
          <a:p>
            <a:endParaRPr lang="en-GB" sz="2667" b="0" dirty="0">
              <a:cs typeface="Arial"/>
            </a:endParaRPr>
          </a:p>
          <a:p>
            <a:pPr marL="457189" indent="-457189">
              <a:buChar char="•"/>
            </a:pPr>
            <a:r>
              <a:rPr lang="en-GB" sz="2667" b="0" dirty="0"/>
              <a:t>Create a one-page summary document which highlights the skills and technology required to be proficient in that role.</a:t>
            </a:r>
            <a:endParaRPr lang="en-GB" sz="2667" b="0" dirty="0">
              <a:cs typeface="Arial"/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2667" b="0" dirty="0"/>
              <a:t>Outline what hardware and software this role will require.</a:t>
            </a:r>
            <a:endParaRPr lang="en-GB" sz="2667" b="0" dirty="0">
              <a:cs typeface="Arial"/>
            </a:endParaRPr>
          </a:p>
          <a:p>
            <a:pPr marL="359824" lvl="1" indent="0">
              <a:buNone/>
            </a:pPr>
            <a:endParaRPr lang="en-GB" sz="1467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0608501" y="6356351"/>
            <a:ext cx="1212619" cy="365125"/>
          </a:xfrm>
        </p:spPr>
        <p:txBody>
          <a:bodyPr anchor="t">
            <a:normAutofit/>
          </a:bodyPr>
          <a:lstStyle/>
          <a:p>
            <a:pPr>
              <a:spcAft>
                <a:spcPts val="800"/>
              </a:spcAft>
            </a:pPr>
            <a:fld id="{DA2C159E-F13C-4A85-9A41-E7669D3E0D70}" type="slidenum">
              <a:rPr lang="en-GB" smtClean="0"/>
              <a:pPr>
                <a:spcAft>
                  <a:spcPts val="800"/>
                </a:spcAft>
              </a:pPr>
              <a:t>5</a:t>
            </a:fld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 anchor="t">
            <a:normAutofit/>
          </a:bodyPr>
          <a:lstStyle/>
          <a:p>
            <a:pPr>
              <a:spcAft>
                <a:spcPts val="800"/>
              </a:spcAft>
            </a:pPr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903473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>
                <a:cs typeface="Arial"/>
              </a:rPr>
            </a:br>
            <a:r>
              <a:rPr lang="en-US" dirty="0">
                <a:cs typeface="Arial"/>
              </a:rPr>
              <a:t>Task 1: Roles in the digital industry </a:t>
            </a:r>
            <a:endParaRPr lang="en-US" dirty="0"/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Careerpilot</a:t>
            </a:r>
            <a:endParaRPr lang="en-GB" dirty="0"/>
          </a:p>
          <a:p>
            <a:pPr lvl="1"/>
            <a:r>
              <a:rPr lang="en-US" dirty="0"/>
              <a:t>A career site to help learners look at their skills and view different job roles and work sectors. </a:t>
            </a:r>
          </a:p>
          <a:p>
            <a:pPr lvl="1"/>
            <a:r>
              <a:rPr lang="en-US" dirty="0"/>
              <a:t>It can also help with CVs and other pathway information. </a:t>
            </a:r>
          </a:p>
          <a:p>
            <a:pPr lvl="1"/>
            <a:r>
              <a:rPr lang="en-US" dirty="0"/>
              <a:t>Link: </a:t>
            </a:r>
            <a:r>
              <a:rPr lang="en-US" dirty="0">
                <a:hlinkClick r:id="rId3"/>
              </a:rPr>
              <a:t>www.careerpilot.org.uk</a:t>
            </a:r>
            <a:r>
              <a:rPr lang="en-US" dirty="0"/>
              <a:t> </a:t>
            </a:r>
          </a:p>
        </p:txBody>
      </p:sp>
      <p:sp>
        <p:nvSpPr>
          <p:cNvPr id="35" name="Content Placeholder 34"/>
          <p:cNvSpPr>
            <a:spLocks noGrp="1"/>
          </p:cNvSpPr>
          <p:nvPr>
            <p:ph sz="quarter" idx="17"/>
          </p:nvPr>
        </p:nvSpPr>
        <p:spPr>
          <a:xfrm>
            <a:off x="5999989" y="3767999"/>
            <a:ext cx="5567595" cy="2733343"/>
          </a:xfrm>
        </p:spPr>
        <p:txBody>
          <a:bodyPr/>
          <a:lstStyle/>
          <a:p>
            <a:r>
              <a:rPr lang="en-US" dirty="0"/>
              <a:t>National Careers Service </a:t>
            </a:r>
            <a:endParaRPr lang="en-GB" dirty="0"/>
          </a:p>
          <a:p>
            <a:pPr lvl="1"/>
            <a:r>
              <a:rPr lang="en-GB" dirty="0"/>
              <a:t>A career and job site aimed at individuals aged 16-70 to help them look for jobs and explore roles. </a:t>
            </a:r>
          </a:p>
          <a:p>
            <a:pPr lvl="1"/>
            <a:r>
              <a:rPr lang="en-GB" dirty="0"/>
              <a:t>It also helps with employability advice on areas like CVs, cover letters and links to further government websites. </a:t>
            </a:r>
          </a:p>
          <a:p>
            <a:pPr lvl="1"/>
            <a:r>
              <a:rPr lang="en-US" dirty="0"/>
              <a:t>Link: </a:t>
            </a:r>
            <a:r>
              <a:rPr lang="en-GB" b="0" dirty="0">
                <a:hlinkClick r:id="rId4"/>
              </a:rPr>
              <a:t>https://nationalcareers.service.gov.uk</a:t>
            </a:r>
            <a:r>
              <a:rPr lang="en-GB" b="0" dirty="0"/>
              <a:t> 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 dirty="0"/>
          </a:p>
        </p:txBody>
      </p:sp>
      <p:pic>
        <p:nvPicPr>
          <p:cNvPr id="11" name="Content Placeholder 10"/>
          <p:cNvPicPr>
            <a:picLocks noGrp="1"/>
          </p:cNvPicPr>
          <p:nvPr>
            <p:ph sz="quarter" idx="18"/>
          </p:nvPr>
        </p:nvPicPr>
        <p:blipFill rotWithShape="1">
          <a:blip r:embed="rId5"/>
          <a:srcRect l="138" t="9126" r="3846" b="5020"/>
          <a:stretch/>
        </p:blipFill>
        <p:spPr bwMode="auto">
          <a:xfrm>
            <a:off x="431371" y="1314452"/>
            <a:ext cx="5088565" cy="21124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Content Placeholder 12"/>
          <p:cNvPicPr>
            <a:picLocks noGrp="1"/>
          </p:cNvPicPr>
          <p:nvPr>
            <p:ph sz="quarter" idx="19"/>
          </p:nvPr>
        </p:nvPicPr>
        <p:blipFill rotWithShape="1">
          <a:blip r:embed="rId6"/>
          <a:srcRect l="693" t="9373" r="7325" b="5761"/>
          <a:stretch/>
        </p:blipFill>
        <p:spPr bwMode="auto">
          <a:xfrm>
            <a:off x="5935642" y="1314452"/>
            <a:ext cx="4723332" cy="21124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90225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001" y="662798"/>
            <a:ext cx="11250084" cy="932567"/>
          </a:xfrm>
        </p:spPr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1: Roles in the digital industry 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8262" y="6273526"/>
            <a:ext cx="10248501" cy="365125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A79802-37E8-2A3B-C0D3-19763E88A38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363367" y="1710668"/>
            <a:ext cx="9968741" cy="3884579"/>
          </a:xfrm>
        </p:spPr>
        <p:txBody>
          <a:bodyPr vert="horz" lIns="0" tIns="0" rIns="0" bIns="0" rtlCol="0" anchor="t">
            <a:noAutofit/>
          </a:bodyPr>
          <a:lstStyle/>
          <a:p>
            <a:endParaRPr lang="en-GB" b="0" dirty="0">
              <a:cs typeface="Arial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ea typeface="+mn-lt"/>
              <a:cs typeface="+mn-lt"/>
            </a:endParaRPr>
          </a:p>
          <a:p>
            <a:endParaRPr lang="en-GB" dirty="0">
              <a:cs typeface="Arial"/>
            </a:endParaRPr>
          </a:p>
          <a:p>
            <a:endParaRPr lang="en-GB" sz="2400" b="0" dirty="0">
              <a:cs typeface="Arial"/>
            </a:endParaRPr>
          </a:p>
          <a:p>
            <a:endParaRPr lang="en-GB" b="0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E1370B-67CC-D06A-E4C3-EDD8D7AA7402}"/>
              </a:ext>
            </a:extLst>
          </p:cNvPr>
          <p:cNvSpPr txBox="1"/>
          <p:nvPr/>
        </p:nvSpPr>
        <p:spPr>
          <a:xfrm>
            <a:off x="722068" y="2361623"/>
            <a:ext cx="10838617" cy="24625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667" b="1" dirty="0">
                <a:cs typeface="Segoe UI"/>
              </a:rPr>
              <a:t>Reflection</a:t>
            </a:r>
            <a:r>
              <a:rPr lang="en-GB" sz="2667" dirty="0">
                <a:cs typeface="Segoe UI"/>
              </a:rPr>
              <a:t> </a:t>
            </a:r>
            <a:r>
              <a:rPr lang="en-US" sz="2667" dirty="0">
                <a:cs typeface="Segoe UI"/>
              </a:rPr>
              <a:t>​</a:t>
            </a:r>
          </a:p>
          <a:p>
            <a:endParaRPr lang="en-GB" sz="2667" dirty="0">
              <a:cs typeface="Segoe UI"/>
            </a:endParaRPr>
          </a:p>
          <a:p>
            <a:pPr marL="609585" indent="-609585">
              <a:buFont typeface="Arial" panose="020B0604020202020204" pitchFamily="34" charset="0"/>
              <a:buChar char="•"/>
            </a:pPr>
            <a:r>
              <a:rPr lang="en-GB" sz="2667" dirty="0"/>
              <a:t>What have you learnt from this task? </a:t>
            </a:r>
          </a:p>
          <a:p>
            <a:pPr marL="609585" indent="-609585">
              <a:buFont typeface="Arial" panose="020B0604020202020204" pitchFamily="34" charset="0"/>
              <a:buChar char="•"/>
            </a:pPr>
            <a:r>
              <a:rPr lang="en-GB" sz="2667" dirty="0"/>
              <a:t>What hardware and software did you identify as the most important for you to learn?</a:t>
            </a:r>
          </a:p>
          <a:p>
            <a:pPr marL="609585" indent="-609585">
              <a:buFont typeface="Arial" panose="020B0604020202020204" pitchFamily="34" charset="0"/>
              <a:buChar char="•"/>
            </a:pPr>
            <a:r>
              <a:rPr lang="en-GB" sz="2667" dirty="0"/>
              <a:t>Keep this document safe as we will expand on it in a later session.</a:t>
            </a:r>
          </a:p>
        </p:txBody>
      </p:sp>
    </p:spTree>
    <p:extLst>
      <p:ext uri="{BB962C8B-B14F-4D97-AF65-F5344CB8AC3E}">
        <p14:creationId xmlns:p14="http://schemas.microsoft.com/office/powerpoint/2010/main" val="990480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Discovering your strengths and skills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831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601" y="333201"/>
            <a:ext cx="11250084" cy="932567"/>
          </a:xfrm>
        </p:spPr>
        <p:txBody>
          <a:bodyPr/>
          <a:lstStyle/>
          <a:p>
            <a:r>
              <a:rPr lang="en-US" dirty="0"/>
              <a:t>Topic: Getting work ready. What is expected?</a:t>
            </a:r>
            <a:br>
              <a:rPr lang="en-US" dirty="0"/>
            </a:br>
            <a:r>
              <a:rPr lang="en-US" dirty="0"/>
              <a:t>Task 2: Discovering your strengths and skills </a:t>
            </a:r>
            <a:endParaRPr lang="en-GB" dirty="0"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50581" y="2115784"/>
            <a:ext cx="5280000" cy="2525745"/>
          </a:xfrm>
        </p:spPr>
        <p:txBody>
          <a:bodyPr vert="horz" lIns="0" tIns="0" rIns="0" bIns="0" rtlCol="0" anchor="t">
            <a:noAutofit/>
          </a:bodyPr>
          <a:lstStyle/>
          <a:p>
            <a:endParaRPr lang="en-US" sz="3200" dirty="0">
              <a:solidFill>
                <a:srgbClr val="E51C41"/>
              </a:solidFill>
            </a:endParaRPr>
          </a:p>
          <a:p>
            <a:endParaRPr lang="en-US" sz="3200" dirty="0">
              <a:solidFill>
                <a:srgbClr val="E51C41"/>
              </a:solidFill>
            </a:endParaRPr>
          </a:p>
          <a:p>
            <a:endParaRPr lang="en-GB" sz="3200" dirty="0">
              <a:solidFill>
                <a:srgbClr val="E51C4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824011" y="2000260"/>
            <a:ext cx="10022664" cy="4135056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GB" sz="2400" dirty="0"/>
          </a:p>
          <a:p>
            <a:pPr marL="457189" indent="-457189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667" dirty="0"/>
              <a:t>Skills are developed through life and work and can therefore be transferable.</a:t>
            </a:r>
            <a:endParaRPr lang="en-GB" sz="2667" dirty="0"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667" dirty="0"/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Char char="•"/>
            </a:pPr>
            <a:r>
              <a:rPr lang="en-US" sz="2667" dirty="0"/>
              <a:t>Strengths refer to traits or innate abilities a person has which enable them to perform or succeed in a task or goal. </a:t>
            </a:r>
            <a:endParaRPr lang="en-GB" sz="2667" dirty="0"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667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667" b="1" dirty="0"/>
              <a:t>Example</a:t>
            </a:r>
            <a:r>
              <a:rPr lang="en-US" sz="2667" dirty="0"/>
              <a:t> </a:t>
            </a:r>
            <a:endParaRPr lang="en-GB" sz="2667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667" dirty="0"/>
              <a:t>If you have excelled at managing a team of IT professionals, leadership is not just a </a:t>
            </a:r>
            <a:r>
              <a:rPr lang="en-GB" sz="2667" i="1" dirty="0"/>
              <a:t>skill</a:t>
            </a:r>
            <a:r>
              <a:rPr lang="en-GB" sz="2667" dirty="0"/>
              <a:t> you possess, but also your </a:t>
            </a:r>
            <a:r>
              <a:rPr lang="en-GB" sz="2667" i="1" dirty="0"/>
              <a:t>strength</a:t>
            </a:r>
            <a:r>
              <a:rPr lang="en-GB" sz="2667" dirty="0"/>
              <a:t>. </a:t>
            </a:r>
          </a:p>
          <a:p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B6523E-84EA-224E-818F-FB43690B650C}"/>
              </a:ext>
            </a:extLst>
          </p:cNvPr>
          <p:cNvSpPr txBox="1"/>
          <p:nvPr/>
        </p:nvSpPr>
        <p:spPr>
          <a:xfrm>
            <a:off x="611264" y="1486802"/>
            <a:ext cx="7930041" cy="12312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667" b="1" dirty="0">
                <a:solidFill>
                  <a:srgbClr val="BE0064"/>
                </a:solidFill>
              </a:rPr>
              <a:t>Are skills and strengths the same thing?</a:t>
            </a:r>
            <a:endParaRPr lang="en-US" sz="2667" b="1" dirty="0">
              <a:solidFill>
                <a:srgbClr val="BE0064"/>
              </a:solidFill>
              <a:cs typeface="Arial"/>
            </a:endParaRPr>
          </a:p>
          <a:p>
            <a:endParaRPr lang="en-GB" sz="2667" b="1" dirty="0">
              <a:solidFill>
                <a:srgbClr val="BE0064"/>
              </a:solidFill>
              <a:cs typeface="Arial"/>
            </a:endParaRPr>
          </a:p>
          <a:p>
            <a:endParaRPr lang="en-GB" sz="2667" b="1" dirty="0">
              <a:solidFill>
                <a:srgbClr val="BE0064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8874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EB937B-22B1-438E-B94C-53F0C82EE8F1}" vid="{C8935411-04CE-46E8-8E77-6CC9E3078D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0A65ED6-2FAC-4FB7-A8F6-119369619D4F}"/>
</file>

<file path=customXml/itemProps2.xml><?xml version="1.0" encoding="utf-8"?>
<ds:datastoreItem xmlns:ds="http://schemas.openxmlformats.org/officeDocument/2006/customXml" ds:itemID="{72EBF362-5713-41A7-A30E-52ACDFFF8794}"/>
</file>

<file path=customXml/itemProps3.xml><?xml version="1.0" encoding="utf-8"?>
<ds:datastoreItem xmlns:ds="http://schemas.openxmlformats.org/officeDocument/2006/customXml" ds:itemID="{AA95C4C6-2E2D-4190-A35F-B3AFE93C1BD6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14</TotalTime>
  <Words>2994</Words>
  <Application>Microsoft Office PowerPoint</Application>
  <PresentationFormat>Widescreen</PresentationFormat>
  <Paragraphs>437</Paragraphs>
  <Slides>39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Arial</vt:lpstr>
      <vt:lpstr>Arial,Sans-Serif</vt:lpstr>
      <vt:lpstr>Calibri</vt:lpstr>
      <vt:lpstr>Office Theme</vt:lpstr>
      <vt:lpstr>Core content in a digital world</vt:lpstr>
      <vt:lpstr>Lesson one </vt:lpstr>
      <vt:lpstr>Lesson one objectives</vt:lpstr>
      <vt:lpstr>01</vt:lpstr>
      <vt:lpstr> Topic: Getting work ready. What is expected? Task 1: Roles in the digital Industry </vt:lpstr>
      <vt:lpstr>Topic: Getting work ready. What is expected? Task 1: Roles in the digital industry </vt:lpstr>
      <vt:lpstr>Topic: Getting work ready. What is expected? Task 1: Roles in the digital industry </vt:lpstr>
      <vt:lpstr>02</vt:lpstr>
      <vt:lpstr>Topic: Getting work ready. What is expected? Task 2: Discovering your strengths and skills </vt:lpstr>
      <vt:lpstr>Topic: Getting work ready. What is expected? Task 2: Discovering your strengths and skills </vt:lpstr>
      <vt:lpstr>Topic: Getting work ready. What is expected? Task 2: Discovering your strengths and skills </vt:lpstr>
      <vt:lpstr>Topic: Getting work ready. What is expected? Task 2: Discovering your strengths and skills </vt:lpstr>
      <vt:lpstr>Topic: Getting work ready. What is expected? Task 2: Discovering your strengths and skills </vt:lpstr>
      <vt:lpstr>Topic: Getting work ready. What is expected? Task 2: Discovering your strengths and skills </vt:lpstr>
      <vt:lpstr>Topic: Getting work ready. What is expected? Task 2: Discovering your strengths and skills </vt:lpstr>
      <vt:lpstr>03</vt:lpstr>
      <vt:lpstr>Topic: Getting work ready. What is expected? Task 3: Introduction to placements </vt:lpstr>
      <vt:lpstr>Video one</vt:lpstr>
      <vt:lpstr>Topic: Getting work ready. What is expected? Task 3: Introduction to placements </vt:lpstr>
      <vt:lpstr>04</vt:lpstr>
      <vt:lpstr>Topic: Getting work ready. What is expected? Task 4: Skills booklet and placement documentation  </vt:lpstr>
      <vt:lpstr>Topic: Getting work ready. What is expected? Task 4: Skills booklet and placement documentation  </vt:lpstr>
      <vt:lpstr>05</vt:lpstr>
      <vt:lpstr>Topic: Getting work ready. What is expected? Task 5: Placement preparation and etiquette </vt:lpstr>
      <vt:lpstr>Topic: Getting work ready. What is expected? Task 5: Placement preparation and etiquette</vt:lpstr>
      <vt:lpstr>Topic: Getting work ready. What is expected? Task 5: Placement preparation and etiquette</vt:lpstr>
      <vt:lpstr>Topic: Getting work ready. What is expected? Task 5: Placement preparation and etiquette</vt:lpstr>
      <vt:lpstr>Topic: Getting work ready. What is expected? Task 5: Placement preparation and etiquette</vt:lpstr>
      <vt:lpstr>Topic: Getting work ready. What is expected? Task 5: Placement preparation and etiquette</vt:lpstr>
      <vt:lpstr>Topic: Getting work ready. What is expected? Task 5: Placement preparation and etiquette</vt:lpstr>
      <vt:lpstr>Topic: Getting work ready. What is expected? Task 5: Placement preparation and etiquette</vt:lpstr>
      <vt:lpstr>Topic: Getting work ready. What is expected? Task 5: Placement preparation and etiquette</vt:lpstr>
      <vt:lpstr>Topic: Getting work ready. What is expected? Task 5: Placement preparation and etiquette</vt:lpstr>
      <vt:lpstr>Topic: Getting work ready. What is expected? Task 5: Placement preparation and etiquette</vt:lpstr>
      <vt:lpstr>Topic: Getting work ready. What is expected? Task 5: Placement preparation and etiquette</vt:lpstr>
      <vt:lpstr>Topic: Getting work ready. What is expected? Task 5: Placement preparation and etiquette</vt:lpstr>
      <vt:lpstr>Topic: Getting work ready. What is expected? Task 5: Placement preparation and etiquette</vt:lpstr>
      <vt:lpstr>Conclusion 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Core content in a digital world</dc:title>
  <dc:creator>Gemma Brezinski</dc:creator>
  <cp:lastModifiedBy>Gemma Brezinski</cp:lastModifiedBy>
  <cp:revision>2</cp:revision>
  <dcterms:created xsi:type="dcterms:W3CDTF">2023-11-09T14:46:37Z</dcterms:created>
  <dcterms:modified xsi:type="dcterms:W3CDTF">2023-11-10T10:36:56Z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