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entation.xml" ContentType="application/vnd.openxmlformats-officedocument.presentationml.presentation.main+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562" r:id="rId2"/>
    <p:sldId id="563" r:id="rId3"/>
    <p:sldId id="564" r:id="rId4"/>
    <p:sldId id="565" r:id="rId5"/>
    <p:sldId id="566" r:id="rId6"/>
    <p:sldId id="567" r:id="rId7"/>
    <p:sldId id="568" r:id="rId8"/>
    <p:sldId id="570" r:id="rId9"/>
    <p:sldId id="571" r:id="rId10"/>
    <p:sldId id="572" r:id="rId11"/>
    <p:sldId id="573" r:id="rId12"/>
    <p:sldId id="574" r:id="rId13"/>
    <p:sldId id="575" r:id="rId14"/>
    <p:sldId id="576" r:id="rId15"/>
    <p:sldId id="577" r:id="rId16"/>
    <p:sldId id="578" r:id="rId17"/>
    <p:sldId id="579" r:id="rId18"/>
    <p:sldId id="580" r:id="rId19"/>
    <p:sldId id="581" r:id="rId20"/>
    <p:sldId id="582" r:id="rId21"/>
    <p:sldId id="583" r:id="rId22"/>
    <p:sldId id="584" r:id="rId23"/>
    <p:sldId id="58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48B878-5892-4C96-9A5B-E72CE72C7CBD}" type="datetimeFigureOut">
              <a:rPr lang="en-GB" smtClean="0"/>
              <a:t>09/11/2023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DF66C4-7826-4FE9-AB38-7C1FDBAF27C4}" type="slidenum">
              <a:rPr lang="en-GB" smtClean="0"/>
              <a:t>‹#›</a:t>
            </a:fld>
            <a:endParaRPr lang="en-GB"/>
          </a:p>
        </p:txBody>
      </p:sp>
    </p:spTree>
    <p:extLst>
      <p:ext uri="{BB962C8B-B14F-4D97-AF65-F5344CB8AC3E}">
        <p14:creationId xmlns:p14="http://schemas.microsoft.com/office/powerpoint/2010/main" val="1579210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1036549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2805917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1126065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1012140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3685864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3795953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897430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dirty="0"/>
          </a:p>
        </p:txBody>
      </p:sp>
    </p:spTree>
    <p:extLst>
      <p:ext uri="{BB962C8B-B14F-4D97-AF65-F5344CB8AC3E}">
        <p14:creationId xmlns:p14="http://schemas.microsoft.com/office/powerpoint/2010/main" val="4008129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1671108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dirty="0"/>
          </a:p>
        </p:txBody>
      </p:sp>
    </p:spTree>
    <p:extLst>
      <p:ext uri="{BB962C8B-B14F-4D97-AF65-F5344CB8AC3E}">
        <p14:creationId xmlns:p14="http://schemas.microsoft.com/office/powerpoint/2010/main" val="1933768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dirty="0"/>
          </a:p>
        </p:txBody>
      </p:sp>
    </p:spTree>
    <p:extLst>
      <p:ext uri="{BB962C8B-B14F-4D97-AF65-F5344CB8AC3E}">
        <p14:creationId xmlns:p14="http://schemas.microsoft.com/office/powerpoint/2010/main" val="2891578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2071518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dirty="0"/>
          </a:p>
        </p:txBody>
      </p:sp>
    </p:spTree>
    <p:extLst>
      <p:ext uri="{BB962C8B-B14F-4D97-AF65-F5344CB8AC3E}">
        <p14:creationId xmlns:p14="http://schemas.microsoft.com/office/powerpoint/2010/main" val="1694379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dirty="0"/>
          </a:p>
        </p:txBody>
      </p:sp>
    </p:spTree>
    <p:extLst>
      <p:ext uri="{BB962C8B-B14F-4D97-AF65-F5344CB8AC3E}">
        <p14:creationId xmlns:p14="http://schemas.microsoft.com/office/powerpoint/2010/main" val="411803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dirty="0"/>
          </a:p>
        </p:txBody>
      </p:sp>
    </p:spTree>
    <p:extLst>
      <p:ext uri="{BB962C8B-B14F-4D97-AF65-F5344CB8AC3E}">
        <p14:creationId xmlns:p14="http://schemas.microsoft.com/office/powerpoint/2010/main" val="3619365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dirty="0"/>
          </a:p>
        </p:txBody>
      </p:sp>
    </p:spTree>
    <p:extLst>
      <p:ext uri="{BB962C8B-B14F-4D97-AF65-F5344CB8AC3E}">
        <p14:creationId xmlns:p14="http://schemas.microsoft.com/office/powerpoint/2010/main" val="1407432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 of aims and objectives for this session.</a:t>
            </a:r>
          </a:p>
          <a:p>
            <a:endParaRPr lang="en-US" dirty="0"/>
          </a:p>
          <a:p>
            <a:r>
              <a:rPr lang="en-US" dirty="0"/>
              <a:t>Timed</a:t>
            </a:r>
            <a:r>
              <a:rPr lang="en-US" baseline="0" dirty="0"/>
              <a:t> for two hours.</a:t>
            </a:r>
          </a:p>
          <a:p>
            <a:endParaRPr lang="en-US" baseline="0" dirty="0"/>
          </a:p>
          <a:p>
            <a:r>
              <a:rPr lang="en-US" baseline="0" dirty="0"/>
              <a:t>Learners need internet access and computing resources for this session to allow research and development of evidence required.</a:t>
            </a:r>
          </a:p>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264143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dirty="0"/>
          </a:p>
        </p:txBody>
      </p:sp>
    </p:spTree>
    <p:extLst>
      <p:ext uri="{BB962C8B-B14F-4D97-AF65-F5344CB8AC3E}">
        <p14:creationId xmlns:p14="http://schemas.microsoft.com/office/powerpoint/2010/main" val="2283038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Recap from last session </a:t>
            </a:r>
            <a:r>
              <a:rPr lang="en-US" baseline="0" dirty="0"/>
              <a:t>– opportunity for learners to discuss their takeaways.</a:t>
            </a:r>
          </a:p>
          <a:p>
            <a:endParaRPr lang="en-US" baseline="0" dirty="0"/>
          </a:p>
          <a:p>
            <a:r>
              <a:rPr lang="en-US" baseline="0" dirty="0"/>
              <a:t>Encourage discussion and reflection.</a:t>
            </a:r>
          </a:p>
          <a:p>
            <a:endParaRPr lang="en-US" baseline="0" dirty="0"/>
          </a:p>
          <a:p>
            <a:r>
              <a:rPr lang="en-US" baseline="0" dirty="0"/>
              <a:t>The second point has previously been an exam question.</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3521193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Encourage discussion and reflection.</a:t>
            </a:r>
          </a:p>
          <a:p>
            <a:endParaRPr lang="en-US" baseline="0" dirty="0"/>
          </a:p>
          <a:p>
            <a:r>
              <a:rPr lang="en-US" baseline="0" dirty="0"/>
              <a:t>The second point has previously been an exam question.</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3517840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dirty="0"/>
          </a:p>
        </p:txBody>
      </p:sp>
    </p:spTree>
    <p:extLst>
      <p:ext uri="{BB962C8B-B14F-4D97-AF65-F5344CB8AC3E}">
        <p14:creationId xmlns:p14="http://schemas.microsoft.com/office/powerpoint/2010/main" val="3754455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1069036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dirty="0"/>
          </a:p>
        </p:txBody>
      </p:sp>
    </p:spTree>
    <p:extLst>
      <p:ext uri="{BB962C8B-B14F-4D97-AF65-F5344CB8AC3E}">
        <p14:creationId xmlns:p14="http://schemas.microsoft.com/office/powerpoint/2010/main" val="1122764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251202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940699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5493548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3942856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20.jpe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Core content in a digital world</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758917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3: Group task introduction</a:t>
            </a:r>
            <a:endParaRPr lang="en-GB" dirty="0"/>
          </a:p>
        </p:txBody>
      </p:sp>
      <p:sp>
        <p:nvSpPr>
          <p:cNvPr id="5" name="Text Placeholder 4"/>
          <p:cNvSpPr>
            <a:spLocks noGrp="1"/>
          </p:cNvSpPr>
          <p:nvPr>
            <p:ph type="body" sz="quarter" idx="12"/>
          </p:nvPr>
        </p:nvSpPr>
        <p:spPr>
          <a:xfrm>
            <a:off x="312000" y="1315200"/>
            <a:ext cx="5591979" cy="4994120"/>
          </a:xfrm>
        </p:spPr>
        <p:txBody>
          <a:bodyPr/>
          <a:lstStyle/>
          <a:p>
            <a:r>
              <a:rPr lang="en-US" dirty="0">
                <a:solidFill>
                  <a:srgbClr val="E51C41"/>
                </a:solidFill>
              </a:rPr>
              <a:t>Task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338619" y="1265766"/>
            <a:ext cx="6077527" cy="5190452"/>
          </a:xfrm>
        </p:spPr>
        <p:txBody>
          <a:bodyPr>
            <a:normAutofit lnSpcReduction="10000"/>
          </a:bodyPr>
          <a:lstStyle/>
          <a:p>
            <a:pPr>
              <a:lnSpc>
                <a:spcPct val="100000"/>
              </a:lnSpc>
              <a:spcBef>
                <a:spcPts val="0"/>
              </a:spcBef>
            </a:pPr>
            <a:r>
              <a:rPr lang="en-US" sz="2400" dirty="0"/>
              <a:t>Working in pairs (or groups of three if needed), you have around 45 minutes to answer an exam-style question about an example of emerging technology.</a:t>
            </a:r>
          </a:p>
          <a:p>
            <a:pPr>
              <a:lnSpc>
                <a:spcPct val="100000"/>
              </a:lnSpc>
              <a:spcBef>
                <a:spcPts val="0"/>
              </a:spcBef>
            </a:pPr>
            <a:endParaRPr lang="en-US" sz="2400" dirty="0"/>
          </a:p>
          <a:p>
            <a:pPr>
              <a:lnSpc>
                <a:spcPct val="100000"/>
              </a:lnSpc>
              <a:spcBef>
                <a:spcPts val="0"/>
              </a:spcBef>
            </a:pPr>
            <a:r>
              <a:rPr lang="en-US" sz="2400" dirty="0"/>
              <a:t>You will verbally feedback on this question to the group. </a:t>
            </a:r>
          </a:p>
          <a:p>
            <a:pPr>
              <a:lnSpc>
                <a:spcPct val="100000"/>
              </a:lnSpc>
              <a:spcBef>
                <a:spcPts val="0"/>
              </a:spcBef>
            </a:pPr>
            <a:endParaRPr lang="en-US" sz="2400" dirty="0"/>
          </a:p>
          <a:p>
            <a:pPr>
              <a:lnSpc>
                <a:spcPct val="100000"/>
              </a:lnSpc>
              <a:spcBef>
                <a:spcPts val="0"/>
              </a:spcBef>
            </a:pPr>
            <a:r>
              <a:rPr lang="en-US" sz="2400" dirty="0"/>
              <a:t>You will also send your detailed written answer to the teacher by email or another method of your choice.</a:t>
            </a:r>
          </a:p>
          <a:p>
            <a:pPr>
              <a:lnSpc>
                <a:spcPct val="100000"/>
              </a:lnSpc>
              <a:spcBef>
                <a:spcPts val="0"/>
              </a:spcBef>
            </a:pPr>
            <a:endParaRPr lang="en-US" sz="2400" dirty="0"/>
          </a:p>
          <a:p>
            <a:pPr>
              <a:lnSpc>
                <a:spcPct val="100000"/>
              </a:lnSpc>
              <a:spcBef>
                <a:spcPts val="0"/>
              </a:spcBef>
            </a:pPr>
            <a:r>
              <a:rPr lang="en-US" sz="2400" dirty="0"/>
              <a:t>You must provide your information sources and cover every part of the question.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pic>
        <p:nvPicPr>
          <p:cNvPr id="7" name="Picture 6" descr="Question Problem Think · Free image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635" y="2977943"/>
            <a:ext cx="3365743" cy="2377056"/>
          </a:xfrm>
          <a:prstGeom prst="rect">
            <a:avLst/>
          </a:prstGeom>
        </p:spPr>
      </p:pic>
    </p:spTree>
    <p:extLst>
      <p:ext uri="{BB962C8B-B14F-4D97-AF65-F5344CB8AC3E}">
        <p14:creationId xmlns:p14="http://schemas.microsoft.com/office/powerpoint/2010/main" val="2649502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3: Group task introduction</a:t>
            </a:r>
            <a:endParaRPr lang="en-GB" dirty="0"/>
          </a:p>
        </p:txBody>
      </p:sp>
      <p:sp>
        <p:nvSpPr>
          <p:cNvPr id="5" name="Text Placeholder 4"/>
          <p:cNvSpPr>
            <a:spLocks noGrp="1"/>
          </p:cNvSpPr>
          <p:nvPr>
            <p:ph type="body" sz="quarter" idx="12"/>
          </p:nvPr>
        </p:nvSpPr>
        <p:spPr>
          <a:xfrm>
            <a:off x="312000" y="1315200"/>
            <a:ext cx="5591979" cy="4994120"/>
          </a:xfrm>
        </p:spPr>
        <p:txBody>
          <a:bodyPr/>
          <a:lstStyle/>
          <a:p>
            <a:r>
              <a:rPr lang="en-US" dirty="0">
                <a:solidFill>
                  <a:srgbClr val="E51C41"/>
                </a:solidFill>
              </a:rPr>
              <a:t>Scenario 1 – </a:t>
            </a:r>
          </a:p>
          <a:p>
            <a:r>
              <a:rPr lang="en-US" dirty="0">
                <a:solidFill>
                  <a:srgbClr val="E51C41"/>
                </a:solidFill>
              </a:rPr>
              <a:t>Artificial intelligence (AI)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887515" y="2034802"/>
            <a:ext cx="5933605" cy="3922428"/>
          </a:xfrm>
        </p:spPr>
        <p:txBody>
          <a:bodyPr/>
          <a:lstStyle/>
          <a:p>
            <a:pPr fontAlgn="base">
              <a:lnSpc>
                <a:spcPct val="100000"/>
              </a:lnSpc>
              <a:spcBef>
                <a:spcPts val="0"/>
              </a:spcBef>
            </a:pPr>
            <a:r>
              <a:rPr lang="en-GB" sz="2133" dirty="0"/>
              <a:t>You are working as a research analyst to identify how large language models (LLM), like OpenAI, are being integrated into software. </a:t>
            </a:r>
          </a:p>
          <a:p>
            <a:pPr fontAlgn="base">
              <a:lnSpc>
                <a:spcPct val="100000"/>
              </a:lnSpc>
              <a:spcBef>
                <a:spcPts val="0"/>
              </a:spcBef>
            </a:pPr>
            <a:r>
              <a:rPr lang="en-US" sz="2133" dirty="0"/>
              <a:t> </a:t>
            </a:r>
            <a:endParaRPr lang="en-GB" sz="2133" dirty="0"/>
          </a:p>
          <a:p>
            <a:pPr fontAlgn="base">
              <a:lnSpc>
                <a:spcPct val="100000"/>
              </a:lnSpc>
              <a:spcBef>
                <a:spcPts val="0"/>
              </a:spcBef>
            </a:pPr>
            <a:r>
              <a:rPr lang="en-US" sz="2133" dirty="0"/>
              <a:t>Your task is to answer the question: “What are the potential risks and benefits to a range of job roles in the IT industry because of developments in AI technology?” </a:t>
            </a:r>
          </a:p>
          <a:p>
            <a:pPr fontAlgn="base">
              <a:lnSpc>
                <a:spcPct val="100000"/>
              </a:lnSpc>
              <a:spcBef>
                <a:spcPts val="0"/>
              </a:spcBef>
            </a:pPr>
            <a:endParaRPr lang="en-US" sz="2133" dirty="0"/>
          </a:p>
          <a:p>
            <a:pPr fontAlgn="base">
              <a:lnSpc>
                <a:spcPct val="100000"/>
              </a:lnSpc>
              <a:spcBef>
                <a:spcPts val="0"/>
              </a:spcBef>
            </a:pPr>
            <a:r>
              <a:rPr lang="en-US" sz="2133" dirty="0"/>
              <a:t>Present your findings with a summary conclusion that includes discussion of LLM.</a:t>
            </a:r>
            <a:endParaRPr lang="en-GB" sz="2133" dirty="0"/>
          </a:p>
          <a:p>
            <a:pPr fontAlgn="base">
              <a:lnSpc>
                <a:spcPct val="100000"/>
              </a:lnSpc>
              <a:spcBef>
                <a:spcPts val="0"/>
              </a:spcBef>
            </a:pPr>
            <a:endParaRPr lang="en-GB" sz="2133"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pic>
        <p:nvPicPr>
          <p:cNvPr id="5122" name="Picture 2" descr="Large language models have a reasoning problem – TechTal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5059" y="2782163"/>
            <a:ext cx="4041676" cy="2526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897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3: Group task introduction</a:t>
            </a:r>
            <a:endParaRPr lang="en-GB" dirty="0"/>
          </a:p>
        </p:txBody>
      </p:sp>
      <p:sp>
        <p:nvSpPr>
          <p:cNvPr id="5" name="Text Placeholder 4"/>
          <p:cNvSpPr>
            <a:spLocks noGrp="1"/>
          </p:cNvSpPr>
          <p:nvPr>
            <p:ph type="body" sz="quarter" idx="12"/>
          </p:nvPr>
        </p:nvSpPr>
        <p:spPr>
          <a:xfrm>
            <a:off x="312000" y="1315200"/>
            <a:ext cx="5591979" cy="4994120"/>
          </a:xfrm>
        </p:spPr>
        <p:txBody>
          <a:bodyPr/>
          <a:lstStyle/>
          <a:p>
            <a:r>
              <a:rPr lang="en-US" dirty="0">
                <a:solidFill>
                  <a:srgbClr val="E51C41"/>
                </a:solidFill>
              </a:rPr>
              <a:t>Scenario 2 – AI in the automotive sector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533293" y="1613895"/>
            <a:ext cx="6287828" cy="4396731"/>
          </a:xfrm>
        </p:spPr>
        <p:txBody>
          <a:bodyPr/>
          <a:lstStyle/>
          <a:p>
            <a:pPr fontAlgn="base"/>
            <a:endParaRPr lang="en-US" sz="2133" dirty="0"/>
          </a:p>
          <a:p>
            <a:pPr fontAlgn="base">
              <a:lnSpc>
                <a:spcPct val="100000"/>
              </a:lnSpc>
              <a:spcBef>
                <a:spcPts val="0"/>
              </a:spcBef>
            </a:pPr>
            <a:r>
              <a:rPr lang="en-US" sz="2133" dirty="0"/>
              <a:t>You are a new employee of a local car manufacturer and have been tasked with investigating the long-term benefits of AI being used in the automotive industry. You need to explore a range of benefits and risks attached to using AI in a car, including self-driving cars.</a:t>
            </a:r>
            <a:endParaRPr lang="en-GB" sz="2133" dirty="0"/>
          </a:p>
          <a:p>
            <a:pPr fontAlgn="base">
              <a:lnSpc>
                <a:spcPct val="100000"/>
              </a:lnSpc>
              <a:spcBef>
                <a:spcPts val="0"/>
              </a:spcBef>
            </a:pPr>
            <a:endParaRPr lang="en-GB" sz="2133" dirty="0"/>
          </a:p>
          <a:p>
            <a:pPr fontAlgn="base">
              <a:lnSpc>
                <a:spcPct val="100000"/>
              </a:lnSpc>
              <a:spcBef>
                <a:spcPts val="0"/>
              </a:spcBef>
            </a:pPr>
            <a:r>
              <a:rPr lang="en-GB" sz="2133" dirty="0"/>
              <a:t>Your task is to answer the questions: “What could be the safety and ethical concerns relating to AI in the automotive industry?” and “What could be the cost for integration into existing systems and the long-term benefits of AI in the automotive sector?”</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pic>
        <p:nvPicPr>
          <p:cNvPr id="4098" name="Picture 2" descr="Self-Driving Cars. A Reality That’s Coming To You Soon - Auto Review by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3713" y="2783842"/>
            <a:ext cx="4088552" cy="2726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6623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3: Group task introduction</a:t>
            </a:r>
            <a:endParaRPr lang="en-GB" dirty="0"/>
          </a:p>
        </p:txBody>
      </p:sp>
      <p:sp>
        <p:nvSpPr>
          <p:cNvPr id="5" name="Text Placeholder 4"/>
          <p:cNvSpPr>
            <a:spLocks noGrp="1"/>
          </p:cNvSpPr>
          <p:nvPr>
            <p:ph type="body" sz="quarter" idx="12"/>
          </p:nvPr>
        </p:nvSpPr>
        <p:spPr>
          <a:xfrm>
            <a:off x="312001" y="1315200"/>
            <a:ext cx="5328039" cy="4994120"/>
          </a:xfrm>
        </p:spPr>
        <p:txBody>
          <a:bodyPr/>
          <a:lstStyle/>
          <a:p>
            <a:r>
              <a:rPr lang="en-US" dirty="0">
                <a:solidFill>
                  <a:srgbClr val="E51C41"/>
                </a:solidFill>
              </a:rPr>
              <a:t>Scenario 3 – </a:t>
            </a:r>
            <a:br>
              <a:rPr lang="en-US" dirty="0">
                <a:solidFill>
                  <a:srgbClr val="E51C41"/>
                </a:solidFill>
              </a:rPr>
            </a:br>
            <a:r>
              <a:rPr lang="en-US" dirty="0">
                <a:solidFill>
                  <a:srgbClr val="E51C41"/>
                </a:solidFill>
              </a:rPr>
              <a:t>The internet of things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833853" y="1440602"/>
            <a:ext cx="6046147" cy="4743317"/>
          </a:xfrm>
        </p:spPr>
        <p:txBody>
          <a:bodyPr/>
          <a:lstStyle/>
          <a:p>
            <a:pPr fontAlgn="base">
              <a:lnSpc>
                <a:spcPct val="100000"/>
              </a:lnSpc>
              <a:spcBef>
                <a:spcPts val="0"/>
              </a:spcBef>
            </a:pPr>
            <a:r>
              <a:rPr lang="en-GB" sz="2133" dirty="0"/>
              <a:t>You have recently joined a large appliance manufacturer as a product design specialist. You have been asked to research whether your company should invest in the internet of things technology (IOT), like adding smart devices to a range of fridges, freezers, microwaves and other general home appliances. </a:t>
            </a:r>
          </a:p>
          <a:p>
            <a:pPr fontAlgn="base">
              <a:lnSpc>
                <a:spcPct val="100000"/>
              </a:lnSpc>
              <a:spcBef>
                <a:spcPts val="0"/>
              </a:spcBef>
            </a:pPr>
            <a:endParaRPr lang="en-GB" sz="2133" dirty="0"/>
          </a:p>
          <a:p>
            <a:pPr fontAlgn="base">
              <a:lnSpc>
                <a:spcPct val="100000"/>
              </a:lnSpc>
              <a:spcBef>
                <a:spcPts val="0"/>
              </a:spcBef>
            </a:pPr>
            <a:r>
              <a:rPr lang="en-GB" sz="2133" dirty="0"/>
              <a:t>For this task, you need to identify risks that can be attached to this technology, like those connected to data collection and privacy concerns. You should consider UK legislation, such as the Data Protection Act 2018 and the Computer Misuse Act 1990.</a:t>
            </a:r>
            <a:endParaRPr lang="en-US" sz="2133" dirty="0"/>
          </a:p>
          <a:p>
            <a:pPr fontAlgn="base">
              <a:lnSpc>
                <a:spcPct val="100000"/>
              </a:lnSpc>
              <a:spcBef>
                <a:spcPts val="0"/>
              </a:spcBef>
            </a:pP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pic>
        <p:nvPicPr>
          <p:cNvPr id="3074" name="Picture 2" descr="What is the Internet of Things &amp; the factors that impact businesse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4234" y="2538943"/>
            <a:ext cx="3096807" cy="3096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2655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3: Group task introduction</a:t>
            </a:r>
            <a:endParaRPr lang="en-GB" dirty="0"/>
          </a:p>
        </p:txBody>
      </p:sp>
      <p:sp>
        <p:nvSpPr>
          <p:cNvPr id="5" name="Text Placeholder 4"/>
          <p:cNvSpPr>
            <a:spLocks noGrp="1"/>
          </p:cNvSpPr>
          <p:nvPr>
            <p:ph type="body" sz="quarter" idx="12"/>
          </p:nvPr>
        </p:nvSpPr>
        <p:spPr>
          <a:xfrm>
            <a:off x="312001" y="1315200"/>
            <a:ext cx="4911727" cy="4994120"/>
          </a:xfrm>
        </p:spPr>
        <p:txBody>
          <a:bodyPr/>
          <a:lstStyle/>
          <a:p>
            <a:r>
              <a:rPr lang="en-US" dirty="0">
                <a:solidFill>
                  <a:srgbClr val="E51C41"/>
                </a:solidFill>
              </a:rPr>
              <a:t>Scenario 4 – </a:t>
            </a:r>
          </a:p>
          <a:p>
            <a:r>
              <a:rPr lang="en-US" dirty="0">
                <a:solidFill>
                  <a:srgbClr val="E51C41"/>
                </a:solidFill>
              </a:rPr>
              <a:t>Access to the internet </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467643" y="1473107"/>
            <a:ext cx="6353477" cy="4489288"/>
          </a:xfrm>
        </p:spPr>
        <p:txBody>
          <a:bodyPr>
            <a:normAutofit lnSpcReduction="10000"/>
          </a:bodyPr>
          <a:lstStyle/>
          <a:p>
            <a:pPr fontAlgn="base">
              <a:lnSpc>
                <a:spcPct val="100000"/>
              </a:lnSpc>
              <a:spcBef>
                <a:spcPts val="0"/>
              </a:spcBef>
            </a:pPr>
            <a:r>
              <a:rPr lang="en-GB" sz="2133" dirty="0"/>
              <a:t>You work for a local authority looking to provide internet connections to rural locations in the area, as recent research has found an increasing digital divide, with access to fast internet connections being a restriction.</a:t>
            </a:r>
          </a:p>
          <a:p>
            <a:pPr fontAlgn="base">
              <a:lnSpc>
                <a:spcPct val="100000"/>
              </a:lnSpc>
              <a:spcBef>
                <a:spcPts val="0"/>
              </a:spcBef>
            </a:pPr>
            <a:endParaRPr lang="en-GB" sz="2133" dirty="0"/>
          </a:p>
          <a:p>
            <a:pPr fontAlgn="base">
              <a:lnSpc>
                <a:spcPct val="100000"/>
              </a:lnSpc>
              <a:spcBef>
                <a:spcPts val="0"/>
              </a:spcBef>
            </a:pPr>
            <a:r>
              <a:rPr lang="en-GB" sz="2133" dirty="0"/>
              <a:t>Your head of department has asked you to research other solutions for internet connectivity, like satellite connections. </a:t>
            </a:r>
          </a:p>
          <a:p>
            <a:pPr fontAlgn="base">
              <a:lnSpc>
                <a:spcPct val="100000"/>
              </a:lnSpc>
              <a:spcBef>
                <a:spcPts val="0"/>
              </a:spcBef>
            </a:pPr>
            <a:endParaRPr lang="en-GB" sz="2133" dirty="0"/>
          </a:p>
          <a:p>
            <a:pPr fontAlgn="base">
              <a:lnSpc>
                <a:spcPct val="100000"/>
              </a:lnSpc>
              <a:spcBef>
                <a:spcPts val="0"/>
              </a:spcBef>
            </a:pPr>
            <a:r>
              <a:rPr lang="en-GB" sz="2133" dirty="0"/>
              <a:t>Your findings should be presented in a short report that highlights the benefits and disadvantages of such a solution. As this will be provided as a public service, you need to make sure it is ethical.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pic>
        <p:nvPicPr>
          <p:cNvPr id="2050" name="Picture 2" descr="UK broadband upgrades to begin in Lancash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044" y="2880730"/>
            <a:ext cx="3759555" cy="2353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1233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3: Group task introduction</a:t>
            </a:r>
            <a:endParaRPr lang="en-GB" dirty="0"/>
          </a:p>
        </p:txBody>
      </p:sp>
      <p:sp>
        <p:nvSpPr>
          <p:cNvPr id="5" name="Text Placeholder 4"/>
          <p:cNvSpPr>
            <a:spLocks noGrp="1"/>
          </p:cNvSpPr>
          <p:nvPr>
            <p:ph type="body" sz="quarter" idx="12"/>
          </p:nvPr>
        </p:nvSpPr>
        <p:spPr>
          <a:xfrm>
            <a:off x="312000" y="1315200"/>
            <a:ext cx="5591979" cy="4994120"/>
          </a:xfrm>
        </p:spPr>
        <p:txBody>
          <a:bodyPr/>
          <a:lstStyle/>
          <a:p>
            <a:r>
              <a:rPr lang="en-US" dirty="0">
                <a:solidFill>
                  <a:srgbClr val="E51C41"/>
                </a:solidFill>
              </a:rPr>
              <a:t>Scenario 5 – Virtual and augmented reality in healthcare</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5579117" y="1950699"/>
            <a:ext cx="6127631" cy="4574101"/>
          </a:xfrm>
        </p:spPr>
        <p:txBody>
          <a:bodyPr>
            <a:normAutofit lnSpcReduction="10000"/>
          </a:bodyPr>
          <a:lstStyle/>
          <a:p>
            <a:pPr fontAlgn="base">
              <a:lnSpc>
                <a:spcPct val="100000"/>
              </a:lnSpc>
              <a:spcBef>
                <a:spcPts val="0"/>
              </a:spcBef>
            </a:pPr>
            <a:r>
              <a:rPr lang="en-GB" sz="2133" dirty="0"/>
              <a:t>You are part of a research team working at a medical corporation. You have been tasked by your team leader with identifying where virtual reality (VR) or augmented reality (AR) are currently being used in the medical sector to help train doctors and surgeons. </a:t>
            </a:r>
          </a:p>
          <a:p>
            <a:pPr fontAlgn="base">
              <a:lnSpc>
                <a:spcPct val="100000"/>
              </a:lnSpc>
              <a:spcBef>
                <a:spcPts val="0"/>
              </a:spcBef>
            </a:pPr>
            <a:endParaRPr lang="en-GB" sz="2133" dirty="0"/>
          </a:p>
          <a:p>
            <a:pPr fontAlgn="base">
              <a:lnSpc>
                <a:spcPct val="100000"/>
              </a:lnSpc>
              <a:spcBef>
                <a:spcPts val="0"/>
              </a:spcBef>
            </a:pPr>
            <a:r>
              <a:rPr lang="en-GB" sz="2133" dirty="0"/>
              <a:t>You have been asked to present a short report highlighting the benefits of using this technology. Your report should be balanced with a range of advantages and disadvantages, like the costs involved and whether the technology is fully capable of assisting in the development and training of medical staff. </a:t>
            </a:r>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pic>
        <p:nvPicPr>
          <p:cNvPr id="1026" name="Picture 2" descr="Augmented Reality: The Future of Healthca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264" y="3104270"/>
            <a:ext cx="3909981" cy="2194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819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Group task</a:t>
            </a:r>
          </a:p>
        </p:txBody>
      </p:sp>
    </p:spTree>
    <p:extLst>
      <p:ext uri="{BB962C8B-B14F-4D97-AF65-F5344CB8AC3E}">
        <p14:creationId xmlns:p14="http://schemas.microsoft.com/office/powerpoint/2010/main" val="4175044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4: Group task</a:t>
            </a:r>
            <a:endParaRPr lang="en-GB" dirty="0"/>
          </a:p>
        </p:txBody>
      </p:sp>
      <p:sp>
        <p:nvSpPr>
          <p:cNvPr id="5" name="Text Placeholder 4"/>
          <p:cNvSpPr>
            <a:spLocks noGrp="1"/>
          </p:cNvSpPr>
          <p:nvPr>
            <p:ph type="body" sz="quarter" idx="12"/>
          </p:nvPr>
        </p:nvSpPr>
        <p:spPr>
          <a:xfrm>
            <a:off x="312000" y="1315200"/>
            <a:ext cx="5577673" cy="4994120"/>
          </a:xfrm>
        </p:spPr>
        <p:txBody>
          <a:bodyPr/>
          <a:lstStyle/>
          <a:p>
            <a:r>
              <a:rPr lang="en-US" dirty="0">
                <a:solidFill>
                  <a:srgbClr val="E51C41"/>
                </a:solidFill>
              </a:rPr>
              <a:t>Developing your answer</a:t>
            </a:r>
            <a:endParaRPr lang="en-GB" dirty="0">
              <a:solidFill>
                <a:srgbClr val="E51C41"/>
              </a:solidFill>
            </a:endParaRPr>
          </a:p>
        </p:txBody>
      </p:sp>
      <p:sp>
        <p:nvSpPr>
          <p:cNvPr id="6" name="Content Placeholder 5"/>
          <p:cNvSpPr>
            <a:spLocks noGrp="1"/>
          </p:cNvSpPr>
          <p:nvPr>
            <p:ph sz="quarter" idx="13"/>
          </p:nvPr>
        </p:nvSpPr>
        <p:spPr>
          <a:xfrm>
            <a:off x="5398061" y="2428696"/>
            <a:ext cx="6109163" cy="3667305"/>
          </a:xfrm>
        </p:spPr>
        <p:txBody>
          <a:bodyPr>
            <a:normAutofit fontScale="70000" lnSpcReduction="20000"/>
          </a:bodyPr>
          <a:lstStyle/>
          <a:p>
            <a:pPr>
              <a:lnSpc>
                <a:spcPct val="100000"/>
              </a:lnSpc>
              <a:spcBef>
                <a:spcPts val="0"/>
              </a:spcBef>
            </a:pPr>
            <a:r>
              <a:rPr lang="en-US" sz="2667" dirty="0"/>
              <a:t>For this part of the session, you need to answer the question you are given. </a:t>
            </a:r>
          </a:p>
          <a:p>
            <a:pPr>
              <a:lnSpc>
                <a:spcPct val="100000"/>
              </a:lnSpc>
              <a:spcBef>
                <a:spcPts val="0"/>
              </a:spcBef>
            </a:pPr>
            <a:endParaRPr lang="en-US" sz="2667" dirty="0"/>
          </a:p>
          <a:p>
            <a:pPr>
              <a:lnSpc>
                <a:spcPct val="100000"/>
              </a:lnSpc>
              <a:spcBef>
                <a:spcPts val="0"/>
              </a:spcBef>
            </a:pPr>
            <a:r>
              <a:rPr lang="en-US" sz="2667" dirty="0"/>
              <a:t>You will need to:</a:t>
            </a:r>
            <a:endParaRPr lang="en-US" sz="2667" b="1" dirty="0"/>
          </a:p>
          <a:p>
            <a:pPr marL="457189" indent="-457189">
              <a:lnSpc>
                <a:spcPct val="100000"/>
              </a:lnSpc>
              <a:spcBef>
                <a:spcPts val="0"/>
              </a:spcBef>
              <a:buFont typeface="Arial" panose="020B0604020202020204" pitchFamily="34" charset="0"/>
              <a:buChar char="•"/>
            </a:pPr>
            <a:r>
              <a:rPr lang="en-US" sz="2667" dirty="0"/>
              <a:t>provide a written answer to the teacher</a:t>
            </a:r>
          </a:p>
          <a:p>
            <a:pPr marL="457189" indent="-457189">
              <a:lnSpc>
                <a:spcPct val="100000"/>
              </a:lnSpc>
              <a:spcBef>
                <a:spcPts val="0"/>
              </a:spcBef>
              <a:buFont typeface="Arial" panose="020B0604020202020204" pitchFamily="34" charset="0"/>
              <a:buChar char="•"/>
            </a:pPr>
            <a:r>
              <a:rPr lang="en-US" sz="2667" dirty="0"/>
              <a:t>verbally explain your answer to the group in two or three minutes.</a:t>
            </a:r>
            <a:endParaRPr lang="en-US" sz="2400" dirty="0"/>
          </a:p>
          <a:p>
            <a:endParaRPr lang="en-US" dirty="0"/>
          </a:p>
          <a:p>
            <a:endParaRPr lang="en-US" dirty="0"/>
          </a:p>
          <a:p>
            <a:endParaRPr lang="en-US" dirty="0"/>
          </a:p>
          <a:p>
            <a:endParaRPr lang="en-US" dirty="0"/>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pic>
        <p:nvPicPr>
          <p:cNvPr id="7" name="Picture 6" descr="Check List Hook · Free image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7700" y="2785403"/>
            <a:ext cx="1884373" cy="2037160"/>
          </a:xfrm>
          <a:prstGeom prst="rect">
            <a:avLst/>
          </a:prstGeom>
        </p:spPr>
      </p:pic>
    </p:spTree>
    <p:extLst>
      <p:ext uri="{BB962C8B-B14F-4D97-AF65-F5344CB8AC3E}">
        <p14:creationId xmlns:p14="http://schemas.microsoft.com/office/powerpoint/2010/main" val="144978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4: Group task</a:t>
            </a:r>
            <a:endParaRPr lang="en-GB" dirty="0"/>
          </a:p>
        </p:txBody>
      </p:sp>
      <p:sp>
        <p:nvSpPr>
          <p:cNvPr id="5" name="Text Placeholder 4"/>
          <p:cNvSpPr>
            <a:spLocks noGrp="1"/>
          </p:cNvSpPr>
          <p:nvPr>
            <p:ph type="body" sz="quarter" idx="12"/>
          </p:nvPr>
        </p:nvSpPr>
        <p:spPr>
          <a:xfrm>
            <a:off x="312000" y="1315200"/>
            <a:ext cx="5280000" cy="4994120"/>
          </a:xfrm>
        </p:spPr>
        <p:txBody>
          <a:bodyPr/>
          <a:lstStyle/>
          <a:p>
            <a:r>
              <a:rPr lang="en-US" dirty="0">
                <a:solidFill>
                  <a:srgbClr val="E51C41"/>
                </a:solidFill>
              </a:rPr>
              <a:t>Developing your answer</a:t>
            </a:r>
            <a:endParaRPr lang="en-GB" dirty="0">
              <a:solidFill>
                <a:srgbClr val="E51C41"/>
              </a:solidFill>
            </a:endParaRPr>
          </a:p>
        </p:txBody>
      </p:sp>
      <p:sp>
        <p:nvSpPr>
          <p:cNvPr id="6" name="Content Placeholder 5"/>
          <p:cNvSpPr>
            <a:spLocks noGrp="1"/>
          </p:cNvSpPr>
          <p:nvPr>
            <p:ph sz="quarter" idx="13"/>
          </p:nvPr>
        </p:nvSpPr>
        <p:spPr>
          <a:xfrm>
            <a:off x="5105647" y="1530029"/>
            <a:ext cx="6455036" cy="4994772"/>
          </a:xfrm>
        </p:spPr>
        <p:txBody>
          <a:bodyPr>
            <a:normAutofit fontScale="85000" lnSpcReduction="20000"/>
          </a:bodyPr>
          <a:lstStyle/>
          <a:p>
            <a:pPr>
              <a:lnSpc>
                <a:spcPct val="100000"/>
              </a:lnSpc>
              <a:spcBef>
                <a:spcPts val="0"/>
              </a:spcBef>
            </a:pPr>
            <a:r>
              <a:rPr lang="en-US" sz="2667" b="1" dirty="0"/>
              <a:t>Consider the following three areas when developing your answer:</a:t>
            </a:r>
          </a:p>
          <a:p>
            <a:pPr>
              <a:lnSpc>
                <a:spcPct val="100000"/>
              </a:lnSpc>
              <a:spcBef>
                <a:spcPts val="0"/>
              </a:spcBef>
            </a:pPr>
            <a:endParaRPr lang="en-US" sz="2133" dirty="0"/>
          </a:p>
          <a:p>
            <a:pPr marL="457189" indent="-457189">
              <a:lnSpc>
                <a:spcPct val="100000"/>
              </a:lnSpc>
              <a:spcBef>
                <a:spcPts val="0"/>
              </a:spcBef>
              <a:buFont typeface="+mj-lt"/>
              <a:buAutoNum type="arabicPeriod"/>
            </a:pPr>
            <a:r>
              <a:rPr lang="en-GB" sz="2133" b="1" dirty="0"/>
              <a:t>Overall content</a:t>
            </a:r>
            <a:r>
              <a:rPr lang="en-GB" sz="2133" dirty="0"/>
              <a:t> – What topics and points of discussion need to be included to provide a detailed answer?</a:t>
            </a:r>
          </a:p>
          <a:p>
            <a:pPr marL="457189" indent="-457189">
              <a:lnSpc>
                <a:spcPct val="100000"/>
              </a:lnSpc>
              <a:spcBef>
                <a:spcPts val="0"/>
              </a:spcBef>
              <a:buFont typeface="+mj-lt"/>
              <a:buAutoNum type="arabicPeriod"/>
            </a:pPr>
            <a:endParaRPr lang="en-GB" sz="2133" dirty="0"/>
          </a:p>
          <a:p>
            <a:pPr marL="457189" indent="-457189">
              <a:lnSpc>
                <a:spcPct val="100000"/>
              </a:lnSpc>
              <a:spcBef>
                <a:spcPts val="0"/>
              </a:spcBef>
              <a:buFont typeface="+mj-lt"/>
              <a:buAutoNum type="arabicPeriod"/>
            </a:pPr>
            <a:r>
              <a:rPr lang="en-GB" sz="2133" b="1" dirty="0"/>
              <a:t>Application to scenario </a:t>
            </a:r>
            <a:r>
              <a:rPr lang="en-GB" sz="2133" dirty="0"/>
              <a:t>– Is what you have written relevant and applied to the scenario?</a:t>
            </a:r>
          </a:p>
          <a:p>
            <a:pPr marL="457189" indent="-457189">
              <a:lnSpc>
                <a:spcPct val="100000"/>
              </a:lnSpc>
              <a:spcBef>
                <a:spcPts val="0"/>
              </a:spcBef>
              <a:buFont typeface="+mj-lt"/>
              <a:buAutoNum type="arabicPeriod"/>
            </a:pPr>
            <a:endParaRPr lang="en-GB" sz="2133" dirty="0"/>
          </a:p>
          <a:p>
            <a:pPr marL="457189" indent="-457189">
              <a:lnSpc>
                <a:spcPct val="100000"/>
              </a:lnSpc>
              <a:spcBef>
                <a:spcPts val="0"/>
              </a:spcBef>
              <a:buFont typeface="+mj-lt"/>
              <a:buAutoNum type="arabicPeriod"/>
            </a:pPr>
            <a:r>
              <a:rPr lang="en-GB" sz="2133" b="1" dirty="0"/>
              <a:t>Relevancy to technical content </a:t>
            </a:r>
            <a:r>
              <a:rPr lang="en-GB" sz="2133" dirty="0"/>
              <a:t>– Is your answer detailed in respect to the technical aspects and considerations?</a:t>
            </a:r>
          </a:p>
          <a:p>
            <a:endParaRPr lang="en-US" dirty="0"/>
          </a:p>
          <a:p>
            <a:endParaRPr lang="en-US" dirty="0"/>
          </a:p>
          <a:p>
            <a:endParaRPr lang="en-US" dirty="0"/>
          </a:p>
          <a:p>
            <a:endParaRPr lang="en-US" dirty="0"/>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pic>
        <p:nvPicPr>
          <p:cNvPr id="7" name="Picture 6" descr="Check List Hook · Free image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5836" y="3470032"/>
            <a:ext cx="1858349" cy="2009025"/>
          </a:xfrm>
          <a:prstGeom prst="rect">
            <a:avLst/>
          </a:prstGeom>
        </p:spPr>
      </p:pic>
    </p:spTree>
    <p:extLst>
      <p:ext uri="{BB962C8B-B14F-4D97-AF65-F5344CB8AC3E}">
        <p14:creationId xmlns:p14="http://schemas.microsoft.com/office/powerpoint/2010/main" val="2827161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What did you discover?</a:t>
            </a:r>
          </a:p>
          <a:p>
            <a:endParaRPr lang="en-US" dirty="0"/>
          </a:p>
        </p:txBody>
      </p:sp>
    </p:spTree>
    <p:extLst>
      <p:ext uri="{BB962C8B-B14F-4D97-AF65-F5344CB8AC3E}">
        <p14:creationId xmlns:p14="http://schemas.microsoft.com/office/powerpoint/2010/main" val="1636504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Lesson nine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92500"/>
          </a:bodyPr>
          <a:lstStyle/>
          <a:p>
            <a:r>
              <a:rPr lang="en-US" dirty="0"/>
              <a:t>Topic: Exploring emerging technologies</a:t>
            </a:r>
          </a:p>
        </p:txBody>
      </p:sp>
    </p:spTree>
    <p:extLst>
      <p:ext uri="{BB962C8B-B14F-4D97-AF65-F5344CB8AC3E}">
        <p14:creationId xmlns:p14="http://schemas.microsoft.com/office/powerpoint/2010/main" val="3006574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5: What did you discover?</a:t>
            </a:r>
            <a:endParaRPr lang="en-GB" dirty="0"/>
          </a:p>
        </p:txBody>
      </p:sp>
      <p:sp>
        <p:nvSpPr>
          <p:cNvPr id="5" name="Text Placeholder 4"/>
          <p:cNvSpPr>
            <a:spLocks noGrp="1"/>
          </p:cNvSpPr>
          <p:nvPr>
            <p:ph type="body" sz="quarter" idx="12"/>
          </p:nvPr>
        </p:nvSpPr>
        <p:spPr>
          <a:xfrm>
            <a:off x="506437" y="1453333"/>
            <a:ext cx="5280000" cy="4994120"/>
          </a:xfrm>
        </p:spPr>
        <p:txBody>
          <a:bodyPr/>
          <a:lstStyle/>
          <a:p>
            <a:r>
              <a:rPr lang="en-US" dirty="0">
                <a:solidFill>
                  <a:srgbClr val="E51C41"/>
                </a:solidFill>
              </a:rPr>
              <a:t>Feedback to the group</a:t>
            </a:r>
            <a:endParaRPr lang="en-GB" dirty="0">
              <a:solidFill>
                <a:srgbClr val="E51C41"/>
              </a:solidFill>
            </a:endParaRPr>
          </a:p>
        </p:txBody>
      </p:sp>
      <p:sp>
        <p:nvSpPr>
          <p:cNvPr id="6" name="Content Placeholder 5"/>
          <p:cNvSpPr>
            <a:spLocks noGrp="1"/>
          </p:cNvSpPr>
          <p:nvPr>
            <p:ph sz="quarter" idx="13"/>
          </p:nvPr>
        </p:nvSpPr>
        <p:spPr>
          <a:xfrm>
            <a:off x="506437" y="2119532"/>
            <a:ext cx="11314683" cy="4141005"/>
          </a:xfrm>
        </p:spPr>
        <p:txBody>
          <a:bodyPr>
            <a:normAutofit fontScale="92500" lnSpcReduction="20000"/>
          </a:bodyPr>
          <a:lstStyle/>
          <a:p>
            <a:pPr>
              <a:lnSpc>
                <a:spcPct val="100000"/>
              </a:lnSpc>
              <a:spcBef>
                <a:spcPts val="0"/>
              </a:spcBef>
            </a:pPr>
            <a:r>
              <a:rPr lang="en-US" sz="3200" b="1" dirty="0"/>
              <a:t>Explain the scenario to the class and outline your findings.</a:t>
            </a:r>
          </a:p>
          <a:p>
            <a:pPr>
              <a:lnSpc>
                <a:spcPct val="100000"/>
              </a:lnSpc>
              <a:spcBef>
                <a:spcPts val="0"/>
              </a:spcBef>
            </a:pPr>
            <a:endParaRPr lang="en-US" sz="3200" b="1" dirty="0">
              <a:solidFill>
                <a:srgbClr val="E51C41"/>
              </a:solidFill>
            </a:endParaRPr>
          </a:p>
          <a:p>
            <a:pPr lvl="0">
              <a:lnSpc>
                <a:spcPct val="100000"/>
              </a:lnSpc>
            </a:pPr>
            <a:r>
              <a:rPr lang="en-US" sz="2667" dirty="0"/>
              <a:t>The rest of the group should informally “grade” answers by:</a:t>
            </a:r>
            <a:r>
              <a:rPr lang="en-GB" sz="2667" dirty="0"/>
              <a:t> </a:t>
            </a:r>
          </a:p>
          <a:p>
            <a:pPr marL="457189" indent="-457189">
              <a:lnSpc>
                <a:spcPct val="100000"/>
              </a:lnSpc>
              <a:buFont typeface="Arial" panose="020B0604020202020204" pitchFamily="34" charset="0"/>
              <a:buChar char="•"/>
            </a:pPr>
            <a:r>
              <a:rPr lang="en-GB" sz="2667" dirty="0"/>
              <a:t>content (out of three)</a:t>
            </a:r>
          </a:p>
          <a:p>
            <a:pPr marL="457189" indent="-457189">
              <a:lnSpc>
                <a:spcPct val="100000"/>
              </a:lnSpc>
              <a:buFont typeface="Arial" panose="020B0604020202020204" pitchFamily="34" charset="0"/>
              <a:buChar char="•"/>
            </a:pPr>
            <a:r>
              <a:rPr lang="en-GB" sz="2667" dirty="0"/>
              <a:t>application to scenario (out of three)</a:t>
            </a:r>
          </a:p>
          <a:p>
            <a:pPr marL="457189" indent="-457189">
              <a:lnSpc>
                <a:spcPct val="100000"/>
              </a:lnSpc>
              <a:buFont typeface="Arial" panose="020B0604020202020204" pitchFamily="34" charset="0"/>
              <a:buChar char="•"/>
            </a:pPr>
            <a:r>
              <a:rPr lang="en-GB" sz="2667" dirty="0"/>
              <a:t>relevancy to technical content (out of four).</a:t>
            </a:r>
          </a:p>
          <a:p>
            <a:pPr>
              <a:lnSpc>
                <a:spcPct val="100000"/>
              </a:lnSpc>
              <a:spcBef>
                <a:spcPts val="0"/>
              </a:spcBef>
            </a:pPr>
            <a:endParaRPr lang="en-US" sz="4800" b="1" i="1" dirty="0"/>
          </a:p>
          <a:p>
            <a:endParaRPr lang="en-US" dirty="0"/>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dirty="0"/>
          </a:p>
        </p:txBody>
      </p:sp>
      <p:sp>
        <p:nvSpPr>
          <p:cNvPr id="7" name="Cloud Callout 6"/>
          <p:cNvSpPr/>
          <p:nvPr/>
        </p:nvSpPr>
        <p:spPr>
          <a:xfrm>
            <a:off x="8639259" y="549788"/>
            <a:ext cx="1639535" cy="1014341"/>
          </a:xfrm>
          <a:prstGeom prst="cloudCallout">
            <a:avLst/>
          </a:prstGeom>
          <a:solidFill>
            <a:srgbClr val="92D050"/>
          </a:solidFill>
          <a:ln w="127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400" dirty="0">
                <a:solidFill>
                  <a:schemeClr val="tx1"/>
                </a:solidFill>
                <a:effectLst>
                  <a:outerShdw blurRad="38100" dist="38100" dir="2700000" algn="tl">
                    <a:srgbClr val="000000">
                      <a:alpha val="43137"/>
                    </a:srgbClr>
                  </a:outerShdw>
                </a:effectLst>
                <a:latin typeface="Comic Sans MS" panose="030F0702030302020204" pitchFamily="66" charset="0"/>
              </a:rPr>
              <a:t>?</a:t>
            </a:r>
          </a:p>
        </p:txBody>
      </p:sp>
    </p:spTree>
    <p:extLst>
      <p:ext uri="{BB962C8B-B14F-4D97-AF65-F5344CB8AC3E}">
        <p14:creationId xmlns:p14="http://schemas.microsoft.com/office/powerpoint/2010/main" val="31283414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06</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Session summary</a:t>
            </a:r>
          </a:p>
          <a:p>
            <a:endParaRPr lang="en-US" dirty="0"/>
          </a:p>
        </p:txBody>
      </p:sp>
    </p:spTree>
    <p:extLst>
      <p:ext uri="{BB962C8B-B14F-4D97-AF65-F5344CB8AC3E}">
        <p14:creationId xmlns:p14="http://schemas.microsoft.com/office/powerpoint/2010/main" val="1992285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Exploring emerging technologies</a:t>
            </a:r>
            <a:br>
              <a:rPr lang="en-US" dirty="0"/>
            </a:br>
            <a:r>
              <a:rPr lang="en-US" dirty="0"/>
              <a:t>Task 6: Session summary</a:t>
            </a:r>
            <a:endParaRPr lang="en-GB" dirty="0"/>
          </a:p>
        </p:txBody>
      </p:sp>
      <p:sp>
        <p:nvSpPr>
          <p:cNvPr id="5" name="Text Placeholder 4"/>
          <p:cNvSpPr>
            <a:spLocks noGrp="1"/>
          </p:cNvSpPr>
          <p:nvPr>
            <p:ph type="body" sz="quarter" idx="12"/>
          </p:nvPr>
        </p:nvSpPr>
        <p:spPr>
          <a:xfrm>
            <a:off x="310600" y="1266417"/>
            <a:ext cx="5280000" cy="4994120"/>
          </a:xfrm>
        </p:spPr>
        <p:txBody>
          <a:bodyPr/>
          <a:lstStyle/>
          <a:p>
            <a:r>
              <a:rPr lang="en-US" dirty="0">
                <a:solidFill>
                  <a:srgbClr val="E51C41"/>
                </a:solidFill>
              </a:rPr>
              <a:t>Reflection</a:t>
            </a:r>
            <a:endParaRPr lang="en-GB" dirty="0">
              <a:solidFill>
                <a:srgbClr val="E51C41"/>
              </a:solidFill>
            </a:endParaRPr>
          </a:p>
        </p:txBody>
      </p:sp>
      <p:sp>
        <p:nvSpPr>
          <p:cNvPr id="6" name="Content Placeholder 5"/>
          <p:cNvSpPr>
            <a:spLocks noGrp="1"/>
          </p:cNvSpPr>
          <p:nvPr>
            <p:ph sz="quarter" idx="13"/>
          </p:nvPr>
        </p:nvSpPr>
        <p:spPr>
          <a:xfrm>
            <a:off x="4304714" y="1265766"/>
            <a:ext cx="7516407" cy="4994772"/>
          </a:xfrm>
        </p:spPr>
        <p:txBody>
          <a:bodyPr>
            <a:normAutofit lnSpcReduction="10000"/>
          </a:bodyPr>
          <a:lstStyle/>
          <a:p>
            <a:pPr>
              <a:lnSpc>
                <a:spcPct val="100000"/>
              </a:lnSpc>
              <a:spcBef>
                <a:spcPts val="0"/>
              </a:spcBef>
            </a:pPr>
            <a:r>
              <a:rPr lang="en-US" sz="2133" dirty="0"/>
              <a:t>Over the last few sessions, you have looked at many different aspects of working in the digital sector and have covered areas including:</a:t>
            </a:r>
          </a:p>
          <a:p>
            <a:pPr marL="380990" indent="-380990">
              <a:lnSpc>
                <a:spcPct val="100000"/>
              </a:lnSpc>
              <a:spcBef>
                <a:spcPts val="0"/>
              </a:spcBef>
              <a:buFont typeface="Arial" panose="020B0604020202020204" pitchFamily="34" charset="0"/>
              <a:buChar char="•"/>
            </a:pPr>
            <a:r>
              <a:rPr lang="en-US" sz="2133" dirty="0"/>
              <a:t>codes of conduct</a:t>
            </a:r>
          </a:p>
          <a:p>
            <a:pPr marL="380990" indent="-380990">
              <a:lnSpc>
                <a:spcPct val="100000"/>
              </a:lnSpc>
              <a:spcBef>
                <a:spcPts val="0"/>
              </a:spcBef>
              <a:buFont typeface="Arial" panose="020B0604020202020204" pitchFamily="34" charset="0"/>
              <a:buChar char="•"/>
            </a:pPr>
            <a:r>
              <a:rPr lang="en-US" sz="2133" dirty="0"/>
              <a:t>legislation</a:t>
            </a:r>
          </a:p>
          <a:p>
            <a:pPr marL="380990" indent="-380990">
              <a:lnSpc>
                <a:spcPct val="100000"/>
              </a:lnSpc>
              <a:spcBef>
                <a:spcPts val="0"/>
              </a:spcBef>
              <a:buFont typeface="Arial" panose="020B0604020202020204" pitchFamily="34" charset="0"/>
              <a:buChar char="•"/>
            </a:pPr>
            <a:r>
              <a:rPr lang="en-US" sz="2133" dirty="0"/>
              <a:t>intellectual property.</a:t>
            </a:r>
          </a:p>
          <a:p>
            <a:pPr marL="380990" indent="-380990">
              <a:lnSpc>
                <a:spcPct val="100000"/>
              </a:lnSpc>
              <a:spcBef>
                <a:spcPts val="0"/>
              </a:spcBef>
              <a:buFont typeface="Wingdings" panose="05000000000000000000" pitchFamily="2" charset="2"/>
              <a:buChar char="q"/>
            </a:pPr>
            <a:endParaRPr lang="en-US" sz="2133" dirty="0">
              <a:solidFill>
                <a:srgbClr val="E51C41"/>
              </a:solidFill>
            </a:endParaRPr>
          </a:p>
          <a:p>
            <a:pPr>
              <a:lnSpc>
                <a:spcPct val="100000"/>
              </a:lnSpc>
              <a:spcBef>
                <a:spcPts val="0"/>
              </a:spcBef>
            </a:pPr>
            <a:r>
              <a:rPr lang="en-US" sz="2133" dirty="0"/>
              <a:t>Identify </a:t>
            </a:r>
            <a:r>
              <a:rPr lang="en-US" sz="2133" b="1" dirty="0"/>
              <a:t>three </a:t>
            </a:r>
            <a:r>
              <a:rPr lang="en-US" sz="2133" dirty="0"/>
              <a:t>positive aspects about emerging technologies, including how they could change lives for the better.</a:t>
            </a:r>
            <a:endParaRPr lang="en-US" sz="2133" dirty="0">
              <a:solidFill>
                <a:srgbClr val="E51C41"/>
              </a:solidFill>
            </a:endParaRPr>
          </a:p>
          <a:p>
            <a:pPr>
              <a:lnSpc>
                <a:spcPct val="100000"/>
              </a:lnSpc>
              <a:spcBef>
                <a:spcPts val="0"/>
              </a:spcBef>
            </a:pPr>
            <a:endParaRPr lang="en-US" sz="2133" dirty="0">
              <a:solidFill>
                <a:srgbClr val="E51C41"/>
              </a:solidFill>
            </a:endParaRPr>
          </a:p>
          <a:p>
            <a:pPr>
              <a:lnSpc>
                <a:spcPct val="100000"/>
              </a:lnSpc>
              <a:spcBef>
                <a:spcPts val="0"/>
              </a:spcBef>
            </a:pPr>
            <a:r>
              <a:rPr lang="en-US" sz="2133" dirty="0"/>
              <a:t>Identify </a:t>
            </a:r>
            <a:r>
              <a:rPr lang="en-US" sz="2133" b="1" dirty="0"/>
              <a:t>three</a:t>
            </a:r>
            <a:r>
              <a:rPr lang="en-US" sz="2133" dirty="0"/>
              <a:t> possible moral or ethical issues that could be raised or caused by the emerging technologies discussed in this session.</a:t>
            </a:r>
          </a:p>
          <a:p>
            <a:endParaRPr lang="en-US" dirty="0"/>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dirty="0"/>
          </a:p>
        </p:txBody>
      </p:sp>
      <p:pic>
        <p:nvPicPr>
          <p:cNvPr id="8" name="Picture 7" descr="Question Problem Think · Free image on Pixabay">
            <a:extLst>
              <a:ext uri="{FF2B5EF4-FFF2-40B4-BE49-F238E27FC236}">
                <a16:creationId xmlns:a16="http://schemas.microsoft.com/office/drawing/2014/main" id="{F75AC7CF-C4B8-D84F-B499-CFC2F3DB72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421" y="2574623"/>
            <a:ext cx="3365743" cy="2377056"/>
          </a:xfrm>
          <a:prstGeom prst="rect">
            <a:avLst/>
          </a:prstGeom>
        </p:spPr>
      </p:pic>
    </p:spTree>
    <p:extLst>
      <p:ext uri="{BB962C8B-B14F-4D97-AF65-F5344CB8AC3E}">
        <p14:creationId xmlns:p14="http://schemas.microsoft.com/office/powerpoint/2010/main" val="41833093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dirty="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8685" y="2354261"/>
            <a:ext cx="1536171" cy="88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276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mn-lt"/>
              </a:rPr>
              <a:t>Lesson nine objectives</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pPr lvl="0"/>
            <a:r>
              <a:rPr lang="en-GB" sz="2400" b="1" dirty="0"/>
              <a:t>Objective 1: </a:t>
            </a:r>
            <a:r>
              <a:rPr lang="en-GB" sz="2400" dirty="0"/>
              <a:t>To understand the concept and key ideas of different emerging technologies like virtual reality, artificial intelligence and the internet of things.</a:t>
            </a:r>
          </a:p>
          <a:p>
            <a:pPr lvl="0"/>
            <a:endParaRPr lang="en-GB" sz="2400" dirty="0"/>
          </a:p>
          <a:p>
            <a:pPr lvl="0"/>
            <a:r>
              <a:rPr lang="en-GB" sz="2400" b="1" dirty="0"/>
              <a:t>Objective 2: </a:t>
            </a:r>
            <a:r>
              <a:rPr lang="en-GB" sz="2400" dirty="0"/>
              <a:t>To explore different areas and applications of emerging technologies.</a:t>
            </a:r>
          </a:p>
          <a:p>
            <a:pPr lvl="0"/>
            <a:endParaRPr lang="en-GB" sz="2400" dirty="0"/>
          </a:p>
          <a:p>
            <a:pPr lvl="0"/>
            <a:r>
              <a:rPr lang="en-GB" sz="2400" b="1" dirty="0"/>
              <a:t>Objective 3: </a:t>
            </a:r>
            <a:r>
              <a:rPr lang="en-GB" sz="2400" dirty="0"/>
              <a:t>To apply and demonstrate an understanding of emerging technology in given scenarios.</a:t>
            </a:r>
          </a:p>
          <a:p>
            <a:r>
              <a:rPr lang="en-GB" sz="2400" b="1" dirty="0">
                <a:ea typeface="+mn-lt"/>
                <a:cs typeface="+mn-lt"/>
              </a:rPr>
              <a:t> </a:t>
            </a:r>
            <a:endParaRPr lang="en-GB" dirty="0"/>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3435153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92500"/>
          </a:bodyPr>
          <a:lstStyle/>
          <a:p>
            <a:r>
              <a:rPr lang="en-US" dirty="0"/>
              <a:t>Recap and introduction to the session</a:t>
            </a:r>
          </a:p>
        </p:txBody>
      </p:sp>
    </p:spTree>
    <p:extLst>
      <p:ext uri="{BB962C8B-B14F-4D97-AF65-F5344CB8AC3E}">
        <p14:creationId xmlns:p14="http://schemas.microsoft.com/office/powerpoint/2010/main" val="3379348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2387" y="1647807"/>
            <a:ext cx="5012619" cy="4054324"/>
          </a:xfrm>
          <a:prstGeom prst="rect">
            <a:avLst/>
          </a:prstGeom>
        </p:spPr>
      </p:pic>
      <p:sp>
        <p:nvSpPr>
          <p:cNvPr id="12" name="Title 11"/>
          <p:cNvSpPr>
            <a:spLocks noGrp="1"/>
          </p:cNvSpPr>
          <p:nvPr>
            <p:ph type="title"/>
          </p:nvPr>
        </p:nvSpPr>
        <p:spPr/>
        <p:txBody>
          <a:bodyPr/>
          <a:lstStyle/>
          <a:p>
            <a:r>
              <a:rPr lang="en-US" dirty="0"/>
              <a:t>Topic: Exploring emerging technologies</a:t>
            </a:r>
            <a:br>
              <a:rPr lang="en-US" dirty="0"/>
            </a:br>
            <a:r>
              <a:rPr lang="en-US" dirty="0"/>
              <a:t>Task 1: Recap and introduction to the session</a:t>
            </a:r>
            <a:endParaRPr lang="en-GB" dirty="0"/>
          </a:p>
        </p:txBody>
      </p:sp>
      <p:sp>
        <p:nvSpPr>
          <p:cNvPr id="5" name="Text Placeholder 4"/>
          <p:cNvSpPr>
            <a:spLocks noGrp="1"/>
          </p:cNvSpPr>
          <p:nvPr>
            <p:ph type="body" sz="quarter" idx="12"/>
          </p:nvPr>
        </p:nvSpPr>
        <p:spPr>
          <a:xfrm>
            <a:off x="310600" y="2475913"/>
            <a:ext cx="7951824" cy="3553328"/>
          </a:xfrm>
        </p:spPr>
        <p:txBody>
          <a:bodyPr vert="horz" lIns="0" tIns="0" rIns="0" bIns="0" rtlCol="0" anchor="t">
            <a:noAutofit/>
          </a:bodyPr>
          <a:lstStyle/>
          <a:p>
            <a:r>
              <a:rPr lang="en-US" dirty="0"/>
              <a:t>What are the key points to remember about intellectual property?</a:t>
            </a:r>
          </a:p>
          <a:p>
            <a:endParaRPr lang="en-US" dirty="0"/>
          </a:p>
          <a:p>
            <a:r>
              <a:rPr lang="en-US" dirty="0"/>
              <a:t>How could these relate to software development? </a:t>
            </a:r>
            <a:endParaRPr lang="en-GB"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Tree>
    <p:extLst>
      <p:ext uri="{BB962C8B-B14F-4D97-AF65-F5344CB8AC3E}">
        <p14:creationId xmlns:p14="http://schemas.microsoft.com/office/powerpoint/2010/main" val="2255104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4192" y="1115936"/>
            <a:ext cx="5368697" cy="4342329"/>
          </a:xfrm>
          <a:prstGeom prst="rect">
            <a:avLst/>
          </a:prstGeom>
        </p:spPr>
      </p:pic>
      <p:sp>
        <p:nvSpPr>
          <p:cNvPr id="12" name="Title 11"/>
          <p:cNvSpPr>
            <a:spLocks noGrp="1"/>
          </p:cNvSpPr>
          <p:nvPr>
            <p:ph type="title"/>
          </p:nvPr>
        </p:nvSpPr>
        <p:spPr/>
        <p:txBody>
          <a:bodyPr>
            <a:normAutofit/>
          </a:bodyPr>
          <a:lstStyle/>
          <a:p>
            <a:r>
              <a:rPr lang="en-US" dirty="0"/>
              <a:t>Topic: Exploring emerging technologies</a:t>
            </a:r>
            <a:br>
              <a:rPr lang="en-US" dirty="0"/>
            </a:br>
            <a:r>
              <a:rPr lang="en-US" dirty="0"/>
              <a:t>Task 1: Recap and introduction to the session</a:t>
            </a:r>
            <a:endParaRPr lang="en-GB" dirty="0"/>
          </a:p>
        </p:txBody>
      </p:sp>
      <p:sp>
        <p:nvSpPr>
          <p:cNvPr id="5" name="Text Placeholder 4"/>
          <p:cNvSpPr>
            <a:spLocks noGrp="1"/>
          </p:cNvSpPr>
          <p:nvPr>
            <p:ph type="body" sz="quarter" idx="12"/>
          </p:nvPr>
        </p:nvSpPr>
        <p:spPr>
          <a:xfrm>
            <a:off x="451277" y="2451859"/>
            <a:ext cx="9658704" cy="4230440"/>
          </a:xfrm>
        </p:spPr>
        <p:txBody>
          <a:bodyPr vert="horz" lIns="0" tIns="0" rIns="0" bIns="0" rtlCol="0" anchor="t">
            <a:noAutofit/>
          </a:bodyPr>
          <a:lstStyle/>
          <a:p>
            <a:r>
              <a:rPr lang="en-US" dirty="0"/>
              <a:t>This session covers emerging technologies such as artificial intelligence.</a:t>
            </a:r>
          </a:p>
          <a:p>
            <a:endParaRPr lang="en-US" dirty="0"/>
          </a:p>
          <a:p>
            <a:r>
              <a:rPr lang="en-US" dirty="0"/>
              <a:t>How could this relate to intellectual property?</a:t>
            </a:r>
            <a:endParaRPr lang="en-GB" dirty="0">
              <a:solidFill>
                <a:srgbClr val="E51C41"/>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spTree>
    <p:extLst>
      <p:ext uri="{BB962C8B-B14F-4D97-AF65-F5344CB8AC3E}">
        <p14:creationId xmlns:p14="http://schemas.microsoft.com/office/powerpoint/2010/main" val="3790231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What is an emerging technology?</a:t>
            </a:r>
          </a:p>
          <a:p>
            <a:endParaRPr lang="en-US" dirty="0"/>
          </a:p>
        </p:txBody>
      </p:sp>
    </p:spTree>
    <p:extLst>
      <p:ext uri="{BB962C8B-B14F-4D97-AF65-F5344CB8AC3E}">
        <p14:creationId xmlns:p14="http://schemas.microsoft.com/office/powerpoint/2010/main" val="1765760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dirty="0"/>
              <a:t>Topic: Exploring emerging technologies</a:t>
            </a:r>
            <a:br>
              <a:rPr lang="en-US" dirty="0"/>
            </a:br>
            <a:r>
              <a:rPr lang="en-US" dirty="0"/>
              <a:t>Task 2: What is an emerging technology?</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Emerging technology in the news…</a:t>
            </a:r>
            <a:endParaRPr lang="en-US" dirty="0">
              <a:solidFill>
                <a:srgbClr val="E51C41"/>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pic>
        <p:nvPicPr>
          <p:cNvPr id="6148" name="Picture 4" descr="Ford releases self-driving car technology with approval for UK roads |  Evening Stand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0601" y="2641600"/>
            <a:ext cx="2714121" cy="180848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hatGPT - Wikipedi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7800" y="4083098"/>
            <a:ext cx="2034201" cy="2034201"/>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Buy AMAZON Echo Dot (5th Gen) Smart Speaker with Clock &amp; Alexa - Cloud Blue  | Curry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74881" y="2125323"/>
            <a:ext cx="2596960" cy="2302639"/>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Boeing 737 Flight Simulator Experiences. A unique gift experienc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46183" y="3353752"/>
            <a:ext cx="2395643" cy="2395643"/>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How IKEA's future-living lab created an augmented reality hit | WIRED UK"/>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11383" y="897678"/>
            <a:ext cx="1849119" cy="1849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289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Group task introduction</a:t>
            </a:r>
          </a:p>
          <a:p>
            <a:endParaRPr lang="en-US" dirty="0"/>
          </a:p>
        </p:txBody>
      </p:sp>
    </p:spTree>
    <p:extLst>
      <p:ext uri="{BB962C8B-B14F-4D97-AF65-F5344CB8AC3E}">
        <p14:creationId xmlns:p14="http://schemas.microsoft.com/office/powerpoint/2010/main" val="40734215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B9CF4D5-3FA6-48B0-B846-D1447B303DBC}"/>
</file>

<file path=customXml/itemProps2.xml><?xml version="1.0" encoding="utf-8"?>
<ds:datastoreItem xmlns:ds="http://schemas.openxmlformats.org/officeDocument/2006/customXml" ds:itemID="{F1024269-FE3F-4BFF-A386-B60E7677B579}"/>
</file>

<file path=customXml/itemProps3.xml><?xml version="1.0" encoding="utf-8"?>
<ds:datastoreItem xmlns:ds="http://schemas.openxmlformats.org/officeDocument/2006/customXml" ds:itemID="{21313212-90DD-405A-BA90-210F31A1A604}"/>
</file>

<file path=docProps/app.xml><?xml version="1.0" encoding="utf-8"?>
<Properties xmlns="http://schemas.openxmlformats.org/officeDocument/2006/extended-properties" xmlns:vt="http://schemas.openxmlformats.org/officeDocument/2006/docPropsVTypes">
  <Template>blank</Template>
  <TotalTime>1</TotalTime>
  <Words>1344</Words>
  <Application>Microsoft Office PowerPoint</Application>
  <PresentationFormat>Widescreen</PresentationFormat>
  <Paragraphs>198</Paragraphs>
  <Slides>23</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Comic Sans MS</vt:lpstr>
      <vt:lpstr>Wingdings</vt:lpstr>
      <vt:lpstr>Office Theme</vt:lpstr>
      <vt:lpstr>Core content in a digital world</vt:lpstr>
      <vt:lpstr>Lesson nine  </vt:lpstr>
      <vt:lpstr>Lesson nine objectives</vt:lpstr>
      <vt:lpstr>01</vt:lpstr>
      <vt:lpstr>Topic: Exploring emerging technologies Task 1: Recap and introduction to the session</vt:lpstr>
      <vt:lpstr>Topic: Exploring emerging technologies Task 1: Recap and introduction to the session</vt:lpstr>
      <vt:lpstr>02</vt:lpstr>
      <vt:lpstr>Topic: Exploring emerging technologies Task 2: What is an emerging technology?</vt:lpstr>
      <vt:lpstr>03</vt:lpstr>
      <vt:lpstr>Topic: Exploring emerging technologies Task 3: Group task introduction</vt:lpstr>
      <vt:lpstr>Topic: Exploring emerging technologies Task 3: Group task introduction</vt:lpstr>
      <vt:lpstr>Topic: Exploring emerging technologies Task 3: Group task introduction</vt:lpstr>
      <vt:lpstr>Topic: Exploring emerging technologies Task 3: Group task introduction</vt:lpstr>
      <vt:lpstr>Topic: Exploring emerging technologies Task 3: Group task introduction</vt:lpstr>
      <vt:lpstr>Topic: Exploring emerging technologies Task 3: Group task introduction</vt:lpstr>
      <vt:lpstr>04</vt:lpstr>
      <vt:lpstr>Topic: Exploring emerging technologies Task 4: Group task</vt:lpstr>
      <vt:lpstr>Topic: Exploring emerging technologies Task 4: Group task</vt:lpstr>
      <vt:lpstr>05</vt:lpstr>
      <vt:lpstr>Topic: Exploring emerging technologies Task 5: What did you discover?</vt:lpstr>
      <vt:lpstr>06</vt:lpstr>
      <vt:lpstr>Topic: Exploring emerging technologies Task 6: Session 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Core content in a digital world</dc:title>
  <dc:creator>Gemma Brezinski</dc:creator>
  <cp:lastModifiedBy>Gemma Brezinski</cp:lastModifiedBy>
  <cp:revision>1</cp:revision>
  <dcterms:created xsi:type="dcterms:W3CDTF">2023-11-09T14:49:42Z</dcterms:created>
  <dcterms:modified xsi:type="dcterms:W3CDTF">2023-11-09T14:51:10Z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