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6.xml" ContentType="application/vnd.openxmlformats-officedocument.presentationml.slide+xml"/>
  <Override PartName="/ppt/presentation.xml" ContentType="application/vnd.openxmlformats-officedocument.presentationml.presentation.main+xml"/>
  <Override PartName="/ppt/slides/slide29.xml" ContentType="application/vnd.openxmlformats-officedocument.presentationml.slid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9.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78" r:id="rId2"/>
    <p:sldId id="379" r:id="rId3"/>
    <p:sldId id="380" r:id="rId4"/>
    <p:sldId id="381" r:id="rId5"/>
    <p:sldId id="382" r:id="rId6"/>
    <p:sldId id="383" r:id="rId7"/>
    <p:sldId id="384" r:id="rId8"/>
    <p:sldId id="385" r:id="rId9"/>
    <p:sldId id="386" r:id="rId10"/>
    <p:sldId id="387" r:id="rId11"/>
    <p:sldId id="388" r:id="rId12"/>
    <p:sldId id="389" r:id="rId13"/>
    <p:sldId id="390" r:id="rId14"/>
    <p:sldId id="391" r:id="rId15"/>
    <p:sldId id="392" r:id="rId16"/>
    <p:sldId id="393" r:id="rId17"/>
    <p:sldId id="394" r:id="rId18"/>
    <p:sldId id="395" r:id="rId19"/>
    <p:sldId id="396" r:id="rId20"/>
    <p:sldId id="397" r:id="rId21"/>
    <p:sldId id="398" r:id="rId22"/>
    <p:sldId id="399" r:id="rId23"/>
    <p:sldId id="400" r:id="rId24"/>
    <p:sldId id="401" r:id="rId25"/>
    <p:sldId id="402" r:id="rId26"/>
    <p:sldId id="403" r:id="rId27"/>
    <p:sldId id="404" r:id="rId28"/>
    <p:sldId id="405" r:id="rId29"/>
    <p:sldId id="40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94D0F3-C4C6-44D8-97C7-E7D77B90F98D}" type="datetimeFigureOut">
              <a:rPr lang="en-GB" smtClean="0"/>
              <a:t>09/11/2023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18AD4-FBF3-45B5-B9C0-B20F947A4C81}" type="slidenum">
              <a:rPr lang="en-GB" smtClean="0"/>
              <a:t>‹#›</a:t>
            </a:fld>
            <a:endParaRPr lang="en-GB"/>
          </a:p>
        </p:txBody>
      </p:sp>
    </p:spTree>
    <p:extLst>
      <p:ext uri="{BB962C8B-B14F-4D97-AF65-F5344CB8AC3E}">
        <p14:creationId xmlns:p14="http://schemas.microsoft.com/office/powerpoint/2010/main" val="284406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2190269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222889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1910239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332291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559015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3309946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dirty="0"/>
          </a:p>
        </p:txBody>
      </p:sp>
    </p:spTree>
    <p:extLst>
      <p:ext uri="{BB962C8B-B14F-4D97-AF65-F5344CB8AC3E}">
        <p14:creationId xmlns:p14="http://schemas.microsoft.com/office/powerpoint/2010/main" val="1099202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dirty="0"/>
          </a:p>
        </p:txBody>
      </p:sp>
    </p:spTree>
    <p:extLst>
      <p:ext uri="{BB962C8B-B14F-4D97-AF65-F5344CB8AC3E}">
        <p14:creationId xmlns:p14="http://schemas.microsoft.com/office/powerpoint/2010/main" val="83744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dirty="0"/>
          </a:p>
        </p:txBody>
      </p:sp>
    </p:spTree>
    <p:extLst>
      <p:ext uri="{BB962C8B-B14F-4D97-AF65-F5344CB8AC3E}">
        <p14:creationId xmlns:p14="http://schemas.microsoft.com/office/powerpoint/2010/main" val="953172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dirty="0"/>
          </a:p>
        </p:txBody>
      </p:sp>
    </p:spTree>
    <p:extLst>
      <p:ext uri="{BB962C8B-B14F-4D97-AF65-F5344CB8AC3E}">
        <p14:creationId xmlns:p14="http://schemas.microsoft.com/office/powerpoint/2010/main" val="1577829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1534509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144397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dirty="0"/>
          </a:p>
        </p:txBody>
      </p:sp>
    </p:spTree>
    <p:extLst>
      <p:ext uri="{BB962C8B-B14F-4D97-AF65-F5344CB8AC3E}">
        <p14:creationId xmlns:p14="http://schemas.microsoft.com/office/powerpoint/2010/main" val="899657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dirty="0"/>
          </a:p>
        </p:txBody>
      </p:sp>
    </p:spTree>
    <p:extLst>
      <p:ext uri="{BB962C8B-B14F-4D97-AF65-F5344CB8AC3E}">
        <p14:creationId xmlns:p14="http://schemas.microsoft.com/office/powerpoint/2010/main" val="1658375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2003656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2771899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3214185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dirty="0"/>
          </a:p>
        </p:txBody>
      </p:sp>
    </p:spTree>
    <p:extLst>
      <p:ext uri="{BB962C8B-B14F-4D97-AF65-F5344CB8AC3E}">
        <p14:creationId xmlns:p14="http://schemas.microsoft.com/office/powerpoint/2010/main" val="22914211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dirty="0"/>
          </a:p>
        </p:txBody>
      </p:sp>
    </p:spTree>
    <p:extLst>
      <p:ext uri="{BB962C8B-B14F-4D97-AF65-F5344CB8AC3E}">
        <p14:creationId xmlns:p14="http://schemas.microsoft.com/office/powerpoint/2010/main" val="1250309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dirty="0"/>
          </a:p>
        </p:txBody>
      </p:sp>
    </p:spTree>
    <p:extLst>
      <p:ext uri="{BB962C8B-B14F-4D97-AF65-F5344CB8AC3E}">
        <p14:creationId xmlns:p14="http://schemas.microsoft.com/office/powerpoint/2010/main" val="42875406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to use page on interactive whiteboard or use each box as a discussion point.</a:t>
            </a:r>
          </a:p>
          <a:p>
            <a:r>
              <a:rPr lang="en-US" dirty="0"/>
              <a:t>Learners could write up each section in notebooks, if they have them.</a:t>
            </a:r>
          </a:p>
          <a:p>
            <a:r>
              <a:rPr lang="en-US" dirty="0"/>
              <a:t>Slide could be printed and given to learners.</a:t>
            </a:r>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dirty="0"/>
          </a:p>
        </p:txBody>
      </p:sp>
    </p:spTree>
    <p:extLst>
      <p:ext uri="{BB962C8B-B14F-4D97-AF65-F5344CB8AC3E}">
        <p14:creationId xmlns:p14="http://schemas.microsoft.com/office/powerpoint/2010/main" val="11574628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dirty="0"/>
          </a:p>
        </p:txBody>
      </p:sp>
    </p:spTree>
    <p:extLst>
      <p:ext uri="{BB962C8B-B14F-4D97-AF65-F5344CB8AC3E}">
        <p14:creationId xmlns:p14="http://schemas.microsoft.com/office/powerpoint/2010/main" val="1096316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of aims and objectives for this session.</a:t>
            </a:r>
          </a:p>
          <a:p>
            <a:endParaRPr lang="en-US" dirty="0"/>
          </a:p>
          <a:p>
            <a:r>
              <a:rPr lang="en-US" dirty="0"/>
              <a:t>Timed</a:t>
            </a:r>
            <a:r>
              <a:rPr lang="en-US" baseline="0" dirty="0"/>
              <a:t> for 2 hours</a:t>
            </a:r>
          </a:p>
          <a:p>
            <a:endParaRPr lang="en-US" baseline="0" dirty="0"/>
          </a:p>
          <a:p>
            <a:r>
              <a:rPr lang="en-US" baseline="0" dirty="0"/>
              <a:t>Learners will benefit from Internet Access and being given a copy of the Code of Conduct – available here also - https://www.bcs.org/membership-and-registrations/become-a-member/bcs-code-of-conduct/ </a:t>
            </a:r>
          </a:p>
          <a:p>
            <a:endParaRPr lang="en-US" baseline="0" dirty="0"/>
          </a:p>
          <a:p>
            <a:r>
              <a:rPr lang="en-US" baseline="0" dirty="0"/>
              <a:t>Full copy for download available here: https://www.bcs.org/media/2211/bcs-code-of-conduct.pdf </a:t>
            </a:r>
          </a:p>
          <a:p>
            <a:endParaRPr lang="en-US" baseline="0" dirty="0"/>
          </a:p>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4151657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211550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from sessions one and two</a:t>
            </a:r>
            <a:r>
              <a:rPr lang="en-US" baseline="0" dirty="0"/>
              <a:t> – opportunity for learners to discuss their takeaways from the first two sessions about what is required of them to work in the digital industry.</a:t>
            </a:r>
          </a:p>
          <a:p>
            <a:endParaRPr lang="en-US" baseline="0" dirty="0"/>
          </a:p>
          <a:p>
            <a:r>
              <a:rPr lang="en-US" baseline="0" dirty="0"/>
              <a:t>Encourage discussion and reflection</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3113811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3352988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dirty="0"/>
          </a:p>
        </p:txBody>
      </p:sp>
    </p:spTree>
    <p:extLst>
      <p:ext uri="{BB962C8B-B14F-4D97-AF65-F5344CB8AC3E}">
        <p14:creationId xmlns:p14="http://schemas.microsoft.com/office/powerpoint/2010/main" val="137290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387980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3597027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864731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117677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73895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47969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044349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11/9/2023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11/9/2023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6tRuHfxWKq0"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hyperlink" Target="http://www.wikijob.co.uk/jobs-and-careers/employment/code-of-conduct"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www.bcs.org/media/2211/bcs-code-of-conduct.pdf"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15.jpe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hyperlink" Target="http://www.bcs.or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667999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a:t>
            </a:r>
            <a:r>
              <a:rPr lang="en-GB" dirty="0"/>
              <a:t>BCS code of conduct and working as an IT professional </a:t>
            </a:r>
            <a:br>
              <a:rPr lang="en-GB" dirty="0"/>
            </a:br>
            <a:r>
              <a:rPr lang="en-US" dirty="0"/>
              <a:t>Task 2: The BCS and its code of conduct</a:t>
            </a:r>
            <a:endParaRPr lang="en-GB" dirty="0"/>
          </a:p>
        </p:txBody>
      </p:sp>
      <p:sp>
        <p:nvSpPr>
          <p:cNvPr id="5" name="Text Placeholder 4"/>
          <p:cNvSpPr>
            <a:spLocks noGrp="1"/>
          </p:cNvSpPr>
          <p:nvPr>
            <p:ph type="body" sz="quarter" idx="12"/>
          </p:nvPr>
        </p:nvSpPr>
        <p:spPr/>
        <p:txBody>
          <a:bodyPr/>
          <a:lstStyle/>
          <a:p>
            <a:r>
              <a:rPr lang="en-US" dirty="0">
                <a:solidFill>
                  <a:srgbClr val="E51C41"/>
                </a:solidFill>
              </a:rPr>
              <a:t>Video about BCS</a:t>
            </a:r>
            <a:endParaRPr lang="en-GB" dirty="0">
              <a:solidFill>
                <a:srgbClr val="E51C41"/>
              </a:solidFill>
            </a:endParaRPr>
          </a:p>
        </p:txBody>
      </p:sp>
      <p:sp>
        <p:nvSpPr>
          <p:cNvPr id="6" name="Content Placeholder 5"/>
          <p:cNvSpPr>
            <a:spLocks noGrp="1"/>
          </p:cNvSpPr>
          <p:nvPr>
            <p:ph sz="quarter" idx="13"/>
          </p:nvPr>
        </p:nvSpPr>
        <p:spPr>
          <a:xfrm>
            <a:off x="5289452" y="1273435"/>
            <a:ext cx="6271232" cy="4858109"/>
          </a:xfrm>
        </p:spPr>
        <p:txBody>
          <a:bodyPr vert="horz" lIns="0" tIns="0" rIns="0" bIns="0" rtlCol="0" anchor="t">
            <a:noAutofit/>
          </a:bodyPr>
          <a:lstStyle/>
          <a:p>
            <a:pPr>
              <a:lnSpc>
                <a:spcPct val="100000"/>
              </a:lnSpc>
              <a:spcBef>
                <a:spcPts val="0"/>
              </a:spcBef>
            </a:pPr>
            <a:r>
              <a:rPr lang="en-GB" sz="2667" dirty="0"/>
              <a:t>This video explains the role of the BCS in education and industry. It is presented by Jonathan Westlake, a BCS member from Staffordshire.</a:t>
            </a:r>
            <a:endParaRPr lang="en-GB" sz="2400" dirty="0"/>
          </a:p>
          <a:p>
            <a:r>
              <a:rPr lang="en-GB" sz="2400" u="sng" dirty="0">
                <a:hlinkClick r:id="rId3"/>
              </a:rPr>
              <a:t>www.youtube.com/watch?v=6tRuHfxWKq0</a:t>
            </a:r>
            <a:r>
              <a:rPr lang="en-GB" sz="2400" dirty="0"/>
              <a:t> </a:t>
            </a:r>
            <a:endParaRPr lang="en-GB" sz="24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pic>
        <p:nvPicPr>
          <p:cNvPr id="1026" name="Picture 2" descr="BCS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599" y="2439911"/>
            <a:ext cx="2524524" cy="31071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a:stretch>
            <a:fillRect/>
          </a:stretch>
        </p:blipFill>
        <p:spPr>
          <a:xfrm>
            <a:off x="5613599" y="3429001"/>
            <a:ext cx="5354336" cy="2879641"/>
          </a:xfrm>
          <a:prstGeom prst="rect">
            <a:avLst/>
          </a:prstGeom>
        </p:spPr>
      </p:pic>
    </p:spTree>
    <p:extLst>
      <p:ext uri="{BB962C8B-B14F-4D97-AF65-F5344CB8AC3E}">
        <p14:creationId xmlns:p14="http://schemas.microsoft.com/office/powerpoint/2010/main" val="377742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a:t>
            </a:r>
            <a:r>
              <a:rPr lang="en-GB" dirty="0"/>
              <a:t>BCS code of conduct and working as an IT professional</a:t>
            </a:r>
            <a:br>
              <a:rPr lang="en-US" dirty="0"/>
            </a:br>
            <a:r>
              <a:rPr lang="en-US"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What is a code of conduct?</a:t>
            </a:r>
            <a:endParaRPr lang="en-US" dirty="0">
              <a:solidFill>
                <a:srgbClr val="E51C41"/>
              </a:solidFill>
              <a:cs typeface="Arial"/>
            </a:endParaRPr>
          </a:p>
        </p:txBody>
      </p:sp>
      <p:sp>
        <p:nvSpPr>
          <p:cNvPr id="6" name="Content Placeholder 5"/>
          <p:cNvSpPr>
            <a:spLocks noGrp="1"/>
          </p:cNvSpPr>
          <p:nvPr>
            <p:ph sz="quarter" idx="13"/>
          </p:nvPr>
        </p:nvSpPr>
        <p:spPr>
          <a:xfrm>
            <a:off x="5855806" y="1504819"/>
            <a:ext cx="5363497" cy="4322456"/>
          </a:xfrm>
        </p:spPr>
        <p:txBody>
          <a:bodyPr vert="horz" lIns="0" tIns="0" rIns="0" bIns="0" rtlCol="0" anchor="t">
            <a:noAutofit/>
          </a:bodyPr>
          <a:lstStyle/>
          <a:p>
            <a:r>
              <a:rPr lang="en-GB" sz="2133" dirty="0"/>
              <a:t>A </a:t>
            </a:r>
            <a:r>
              <a:rPr lang="en-GB" sz="2133" b="1" dirty="0"/>
              <a:t>code of conduct</a:t>
            </a:r>
            <a:r>
              <a:rPr lang="en-GB" sz="2133" dirty="0"/>
              <a:t> is a set of behaviour expectations or regulations. </a:t>
            </a:r>
            <a:endParaRPr lang="en-GB" sz="2133" dirty="0">
              <a:cs typeface="Arial"/>
            </a:endParaRPr>
          </a:p>
          <a:p>
            <a:r>
              <a:rPr lang="en-GB" sz="2133" dirty="0"/>
              <a:t>In the workplace, its aim is to make sure employees </a:t>
            </a:r>
            <a:r>
              <a:rPr lang="en-GB" sz="2133" b="1" dirty="0"/>
              <a:t>follow the rules </a:t>
            </a:r>
            <a:r>
              <a:rPr lang="en-GB" sz="2133" dirty="0"/>
              <a:t>and </a:t>
            </a:r>
            <a:r>
              <a:rPr lang="en-GB" sz="2133" b="1" dirty="0"/>
              <a:t>behave appropriately, </a:t>
            </a:r>
            <a:r>
              <a:rPr lang="en-GB" sz="2133" dirty="0"/>
              <a:t>according to industry standards.</a:t>
            </a:r>
            <a:endParaRPr lang="en-GB" sz="2133" dirty="0">
              <a:cs typeface="Arial"/>
            </a:endParaRPr>
          </a:p>
          <a:p>
            <a:r>
              <a:rPr lang="en-GB" sz="2133" dirty="0">
                <a:cs typeface="Arial"/>
              </a:rPr>
              <a:t>Staff need to meet the </a:t>
            </a:r>
            <a:r>
              <a:rPr lang="en-GB" sz="2133" b="1" dirty="0">
                <a:cs typeface="Arial"/>
              </a:rPr>
              <a:t>standard to be efficient and successful at work.</a:t>
            </a:r>
          </a:p>
          <a:p>
            <a:r>
              <a:rPr lang="en-GB" sz="2133" dirty="0"/>
              <a:t>Some organisations can be legally obliged to have one. Many others choose to have one as </a:t>
            </a:r>
            <a:r>
              <a:rPr lang="en-GB" sz="2133" b="1" dirty="0"/>
              <a:t>an effective way of setting standards</a:t>
            </a:r>
            <a:r>
              <a:rPr lang="en-GB" sz="2133" dirty="0"/>
              <a:t>.</a:t>
            </a:r>
            <a:endParaRPr lang="en-GB" sz="2133" dirty="0">
              <a:cs typeface="Arial"/>
            </a:endParaRPr>
          </a:p>
          <a:p>
            <a:r>
              <a:rPr lang="en-GB" sz="2133" dirty="0"/>
              <a:t>The code may also link with other aspects, such as mission statements.</a:t>
            </a:r>
            <a:endParaRPr lang="en-GB" sz="2133" dirty="0">
              <a:cs typeface="Arial"/>
            </a:endParaRPr>
          </a:p>
          <a:p>
            <a:endParaRPr lang="en-US" sz="18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
        <p:nvSpPr>
          <p:cNvPr id="7" name="Rectangle 6"/>
          <p:cNvSpPr/>
          <p:nvPr/>
        </p:nvSpPr>
        <p:spPr>
          <a:xfrm>
            <a:off x="3048000" y="2813448"/>
            <a:ext cx="6096000" cy="461665"/>
          </a:xfrm>
          <a:prstGeom prst="rect">
            <a:avLst/>
          </a:prstGeom>
        </p:spPr>
        <p:txBody>
          <a:bodyPr>
            <a:spAutoFit/>
          </a:bodyPr>
          <a:lstStyle/>
          <a:p>
            <a:endParaRPr lang="en-GB" sz="2400" dirty="0"/>
          </a:p>
        </p:txBody>
      </p:sp>
      <p:sp>
        <p:nvSpPr>
          <p:cNvPr id="8" name="Rectangle 7"/>
          <p:cNvSpPr/>
          <p:nvPr/>
        </p:nvSpPr>
        <p:spPr>
          <a:xfrm>
            <a:off x="314312" y="5678465"/>
            <a:ext cx="10294189" cy="543867"/>
          </a:xfrm>
          <a:prstGeom prst="rect">
            <a:avLst/>
          </a:prstGeom>
        </p:spPr>
        <p:txBody>
          <a:bodyPr wrap="square">
            <a:spAutoFit/>
          </a:bodyPr>
          <a:lstStyle/>
          <a:p>
            <a:r>
              <a:rPr lang="en-GB" sz="1467" dirty="0">
                <a:hlinkClick r:id="rId3"/>
              </a:rPr>
              <a:t>www.wikijob.co.uk/jobs-and-careers/employment/code-of-conduct</a:t>
            </a:r>
            <a:endParaRPr lang="en-GB" sz="1467" dirty="0"/>
          </a:p>
          <a:p>
            <a:r>
              <a:rPr lang="en-GB" sz="1467" dirty="0"/>
              <a:t>Sourced in March 2023</a:t>
            </a:r>
          </a:p>
        </p:txBody>
      </p:sp>
      <p:pic>
        <p:nvPicPr>
          <p:cNvPr id="9" name="Picture 10" descr="Text&#10;&#10;Description automatically generated">
            <a:extLst>
              <a:ext uri="{FF2B5EF4-FFF2-40B4-BE49-F238E27FC236}">
                <a16:creationId xmlns:a16="http://schemas.microsoft.com/office/drawing/2014/main" id="{CAB253CA-F926-646E-ABC1-BD6345855C33}"/>
              </a:ext>
            </a:extLst>
          </p:cNvPr>
          <p:cNvPicPr>
            <a:picLocks noChangeAspect="1"/>
          </p:cNvPicPr>
          <p:nvPr/>
        </p:nvPicPr>
        <p:blipFill>
          <a:blip r:embed="rId4"/>
          <a:stretch>
            <a:fillRect/>
          </a:stretch>
        </p:blipFill>
        <p:spPr>
          <a:xfrm>
            <a:off x="1453593" y="2467348"/>
            <a:ext cx="2636808" cy="2900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11249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0" y="1525317"/>
            <a:ext cx="5530781" cy="1770313"/>
          </a:xfrm>
        </p:spPr>
        <p:txBody>
          <a:bodyPr vert="horz" lIns="0" tIns="0" rIns="0" bIns="0" rtlCol="0" anchor="t">
            <a:noAutofit/>
          </a:bodyPr>
          <a:lstStyle/>
          <a:p>
            <a:r>
              <a:rPr lang="en-US" dirty="0">
                <a:solidFill>
                  <a:srgbClr val="E51C41"/>
                </a:solidFill>
              </a:rPr>
              <a:t>What are the key expectations of the BCS code of conduct? </a:t>
            </a:r>
            <a:endParaRPr lang="en-US" dirty="0">
              <a:solidFill>
                <a:srgbClr val="E51C41"/>
              </a:solidFill>
              <a:cs typeface="Arial"/>
            </a:endParaRPr>
          </a:p>
        </p:txBody>
      </p:sp>
      <p:sp>
        <p:nvSpPr>
          <p:cNvPr id="6" name="Content Placeholder 5"/>
          <p:cNvSpPr>
            <a:spLocks noGrp="1"/>
          </p:cNvSpPr>
          <p:nvPr>
            <p:ph sz="quarter" idx="13"/>
          </p:nvPr>
        </p:nvSpPr>
        <p:spPr>
          <a:xfrm>
            <a:off x="5842782" y="1508113"/>
            <a:ext cx="5075951" cy="3995268"/>
          </a:xfrm>
        </p:spPr>
        <p:txBody>
          <a:bodyPr vert="horz" lIns="0" tIns="0" rIns="0" bIns="0" rtlCol="0" anchor="t">
            <a:noAutofit/>
          </a:bodyPr>
          <a:lstStyle/>
          <a:p>
            <a:pPr>
              <a:lnSpc>
                <a:spcPct val="100000"/>
              </a:lnSpc>
              <a:spcBef>
                <a:spcPts val="0"/>
              </a:spcBef>
            </a:pPr>
            <a:r>
              <a:rPr lang="en-GB" sz="2133" dirty="0"/>
              <a:t>It is expected that these rules and professional standards </a:t>
            </a:r>
            <a:r>
              <a:rPr lang="en-GB" sz="2133" b="1" dirty="0"/>
              <a:t>will be higher than those established by the general law and they will be enforced through disciplinary action</a:t>
            </a:r>
            <a:r>
              <a:rPr lang="en-GB" sz="2133" dirty="0"/>
              <a:t> which can result in expulsion from membership. </a:t>
            </a:r>
            <a:endParaRPr lang="en-GB" sz="2133" dirty="0">
              <a:cs typeface="Arial"/>
            </a:endParaRPr>
          </a:p>
          <a:p>
            <a:pPr>
              <a:lnSpc>
                <a:spcPct val="100000"/>
              </a:lnSpc>
              <a:spcBef>
                <a:spcPts val="0"/>
              </a:spcBef>
            </a:pPr>
            <a:endParaRPr lang="en-GB" sz="2133" dirty="0">
              <a:cs typeface="Arial"/>
            </a:endParaRPr>
          </a:p>
          <a:p>
            <a:pPr>
              <a:lnSpc>
                <a:spcPct val="100000"/>
              </a:lnSpc>
              <a:spcBef>
                <a:spcPts val="0"/>
              </a:spcBef>
            </a:pPr>
            <a:r>
              <a:rPr lang="en-GB" sz="2133" dirty="0"/>
              <a:t>Members are </a:t>
            </a:r>
            <a:r>
              <a:rPr lang="en-GB" sz="2133" b="1" dirty="0"/>
              <a:t>expected to use their own judgement</a:t>
            </a:r>
            <a:r>
              <a:rPr lang="en-GB" sz="2133" dirty="0"/>
              <a:t> (which should be made in such a way as to be reasonably justified) to meet the requirements of the code and seek advice if in doubt. </a:t>
            </a:r>
            <a:endParaRPr lang="en-US"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7" name="Rectangle 6"/>
          <p:cNvSpPr/>
          <p:nvPr/>
        </p:nvSpPr>
        <p:spPr>
          <a:xfrm>
            <a:off x="239456" y="5534809"/>
            <a:ext cx="1029418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8" name="Content Placeholder 5">
            <a:extLst>
              <a:ext uri="{FF2B5EF4-FFF2-40B4-BE49-F238E27FC236}">
                <a16:creationId xmlns:a16="http://schemas.microsoft.com/office/drawing/2014/main" id="{5920A9F7-CB29-5948-AB6B-E2F891BF46F3}"/>
              </a:ext>
            </a:extLst>
          </p:cNvPr>
          <p:cNvSpPr txBox="1">
            <a:spLocks/>
          </p:cNvSpPr>
          <p:nvPr/>
        </p:nvSpPr>
        <p:spPr>
          <a:xfrm>
            <a:off x="310601" y="3434389"/>
            <a:ext cx="5075951" cy="2108411"/>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spcBef>
                <a:spcPts val="0"/>
              </a:spcBef>
            </a:pPr>
            <a:r>
              <a:rPr lang="en-GB" sz="2133" dirty="0"/>
              <a:t>As a professional body, BCS, the Chartered Institute for IT, has a responsibility </a:t>
            </a:r>
            <a:r>
              <a:rPr lang="en-GB" sz="2133" b="1" dirty="0"/>
              <a:t>to set rules and professional standards</a:t>
            </a:r>
            <a:r>
              <a:rPr lang="en-GB" sz="2133" dirty="0"/>
              <a:t> to direct the behaviour of its members in professional matters. </a:t>
            </a:r>
            <a:endParaRPr lang="en-GB" sz="2133" dirty="0">
              <a:cs typeface="Arial"/>
            </a:endParaRPr>
          </a:p>
        </p:txBody>
      </p:sp>
      <p:sp>
        <p:nvSpPr>
          <p:cNvPr id="9" name="Rectangle 8"/>
          <p:cNvSpPr/>
          <p:nvPr/>
        </p:nvSpPr>
        <p:spPr>
          <a:xfrm>
            <a:off x="310599" y="309814"/>
            <a:ext cx="9810695" cy="830997"/>
          </a:xfrm>
          <a:prstGeom prst="rect">
            <a:avLst/>
          </a:prstGeom>
        </p:spPr>
        <p:txBody>
          <a:bodyPr wrap="square">
            <a:spAutoFit/>
          </a:bodyPr>
          <a:lstStyle/>
          <a:p>
            <a:r>
              <a:rPr lang="en-US" sz="2400" b="1" dirty="0"/>
              <a:t>Topic: </a:t>
            </a:r>
            <a:r>
              <a:rPr lang="en-GB" sz="2400" b="1" dirty="0"/>
              <a:t>BCS code of conduct and working as an IT professional</a:t>
            </a:r>
            <a:br>
              <a:rPr lang="en-US" sz="2400" dirty="0"/>
            </a:br>
            <a:r>
              <a:rPr lang="en-US" sz="2400" b="1" dirty="0"/>
              <a:t>Task 2: The BCS and its code of conduct</a:t>
            </a:r>
            <a:endParaRPr lang="en-GB" sz="2400" b="1" dirty="0"/>
          </a:p>
        </p:txBody>
      </p:sp>
    </p:spTree>
    <p:extLst>
      <p:ext uri="{BB962C8B-B14F-4D97-AF65-F5344CB8AC3E}">
        <p14:creationId xmlns:p14="http://schemas.microsoft.com/office/powerpoint/2010/main" val="446489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b="1" dirty="0"/>
              <a:t>Topic: </a:t>
            </a:r>
            <a:r>
              <a:rPr lang="en-GB" dirty="0"/>
              <a:t>BCS code of conduct and working as an IT professional</a:t>
            </a:r>
            <a:br>
              <a:rPr lang="en-US" dirty="0"/>
            </a:br>
            <a:r>
              <a:rPr lang="en-US" b="1" dirty="0"/>
              <a:t>Task 2: The BCS and its code of conduct</a:t>
            </a:r>
            <a:endParaRPr lang="en-GB" b="1" dirty="0"/>
          </a:p>
        </p:txBody>
      </p:sp>
      <p:sp>
        <p:nvSpPr>
          <p:cNvPr id="5" name="Text Placeholder 4"/>
          <p:cNvSpPr>
            <a:spLocks noGrp="1"/>
          </p:cNvSpPr>
          <p:nvPr>
            <p:ph type="body" sz="quarter" idx="12"/>
          </p:nvPr>
        </p:nvSpPr>
        <p:spPr>
          <a:xfrm>
            <a:off x="499569" y="2138239"/>
            <a:ext cx="5280000" cy="2107939"/>
          </a:xfrm>
        </p:spPr>
        <p:txBody>
          <a:bodyPr vert="horz" lIns="0" tIns="0" rIns="0" bIns="0" rtlCol="0" anchor="t">
            <a:noAutofit/>
          </a:bodyPr>
          <a:lstStyle/>
          <a:p>
            <a:r>
              <a:rPr lang="en-US" dirty="0">
                <a:solidFill>
                  <a:srgbClr val="E51C41"/>
                </a:solidFill>
              </a:rPr>
              <a:t>Breaches of the code. What is the impact of breaking the code?</a:t>
            </a:r>
            <a:endParaRPr lang="en-US" dirty="0">
              <a:solidFill>
                <a:srgbClr val="E51C41"/>
              </a:solidFill>
              <a:cs typeface="Arial"/>
            </a:endParaRPr>
          </a:p>
        </p:txBody>
      </p:sp>
      <p:sp>
        <p:nvSpPr>
          <p:cNvPr id="6" name="Content Placeholder 5"/>
          <p:cNvSpPr>
            <a:spLocks noGrp="1"/>
          </p:cNvSpPr>
          <p:nvPr>
            <p:ph sz="quarter" idx="13"/>
          </p:nvPr>
        </p:nvSpPr>
        <p:spPr>
          <a:xfrm>
            <a:off x="6602431" y="1316699"/>
            <a:ext cx="4957709" cy="4787463"/>
          </a:xfrm>
        </p:spPr>
        <p:txBody>
          <a:bodyPr vert="horz" lIns="0" tIns="0" rIns="0" bIns="0" rtlCol="0" anchor="t">
            <a:noAutofit/>
          </a:bodyPr>
          <a:lstStyle/>
          <a:p>
            <a:pPr>
              <a:lnSpc>
                <a:spcPct val="100000"/>
              </a:lnSpc>
              <a:spcBef>
                <a:spcPts val="0"/>
              </a:spcBef>
            </a:pPr>
            <a:r>
              <a:rPr lang="en-GB" sz="2133" dirty="0"/>
              <a:t>If a member of BCS should know of, or become aware of, any breach of the code of conduct by another member, they are under an obligation to notify BCS immediately. </a:t>
            </a:r>
            <a:endParaRPr lang="en-GB" sz="2133" dirty="0">
              <a:cs typeface="Arial"/>
            </a:endParaRPr>
          </a:p>
          <a:p>
            <a:pPr>
              <a:lnSpc>
                <a:spcPct val="100000"/>
              </a:lnSpc>
              <a:spcBef>
                <a:spcPts val="0"/>
              </a:spcBef>
            </a:pPr>
            <a:endParaRPr lang="en-GB" sz="2133" dirty="0">
              <a:cs typeface="Arial"/>
            </a:endParaRPr>
          </a:p>
          <a:p>
            <a:pPr>
              <a:lnSpc>
                <a:spcPct val="100000"/>
              </a:lnSpc>
              <a:spcBef>
                <a:spcPts val="0"/>
              </a:spcBef>
            </a:pPr>
            <a:r>
              <a:rPr lang="en-GB" sz="2133" dirty="0"/>
              <a:t>Breaches of the code of conduct may also be brought to the attention of BCS by others who are not members of BCS. </a:t>
            </a:r>
            <a:endParaRPr lang="en-GB" sz="2133" dirty="0">
              <a:cs typeface="Arial"/>
            </a:endParaRPr>
          </a:p>
          <a:p>
            <a:pPr>
              <a:lnSpc>
                <a:spcPct val="100000"/>
              </a:lnSpc>
              <a:spcBef>
                <a:spcPts val="0"/>
              </a:spcBef>
            </a:pPr>
            <a:endParaRPr lang="en-GB" sz="2133" dirty="0">
              <a:cs typeface="Arial"/>
            </a:endParaRPr>
          </a:p>
          <a:p>
            <a:pPr>
              <a:lnSpc>
                <a:spcPct val="100000"/>
              </a:lnSpc>
              <a:spcBef>
                <a:spcPts val="0"/>
              </a:spcBef>
            </a:pPr>
            <a:r>
              <a:rPr lang="en-GB" sz="2133" dirty="0"/>
              <a:t>Any breach of the code of conduct brought to the attention of BCS, or of which BCS becomes aware, will be considered under the institute’s disciplinary procedures.</a:t>
            </a:r>
            <a:endParaRPr lang="en-US"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sp>
        <p:nvSpPr>
          <p:cNvPr id="8" name="Rectangle 7"/>
          <p:cNvSpPr/>
          <p:nvPr/>
        </p:nvSpPr>
        <p:spPr>
          <a:xfrm>
            <a:off x="314312" y="5419673"/>
            <a:ext cx="1029418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Tree>
    <p:extLst>
      <p:ext uri="{BB962C8B-B14F-4D97-AF65-F5344CB8AC3E}">
        <p14:creationId xmlns:p14="http://schemas.microsoft.com/office/powerpoint/2010/main" val="3607864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normAutofit/>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1. Public interest </a:t>
            </a:r>
            <a:endParaRPr lang="en-US" dirty="0">
              <a:solidFill>
                <a:srgbClr val="E51C41"/>
              </a:solidFill>
              <a:cs typeface="Arial"/>
            </a:endParaRPr>
          </a:p>
        </p:txBody>
      </p:sp>
      <p:sp>
        <p:nvSpPr>
          <p:cNvPr id="6" name="Content Placeholder 5"/>
          <p:cNvSpPr>
            <a:spLocks noGrp="1"/>
          </p:cNvSpPr>
          <p:nvPr>
            <p:ph sz="quarter" idx="13"/>
          </p:nvPr>
        </p:nvSpPr>
        <p:spPr>
          <a:xfrm>
            <a:off x="5865430" y="1265767"/>
            <a:ext cx="5075951" cy="4800600"/>
          </a:xfrm>
        </p:spPr>
        <p:txBody>
          <a:bodyPr vert="horz" lIns="0" tIns="0" rIns="0" bIns="0" rtlCol="0" anchor="t">
            <a:noAutofit/>
          </a:bodyPr>
          <a:lstStyle/>
          <a:p>
            <a:r>
              <a:rPr lang="en-GB" sz="1867" dirty="0"/>
              <a:t>You shall: </a:t>
            </a:r>
            <a:endParaRPr lang="en-GB" sz="1867" dirty="0">
              <a:cs typeface="Arial"/>
            </a:endParaRPr>
          </a:p>
          <a:p>
            <a:pPr marL="457189" indent="-457189">
              <a:buAutoNum type="alphaLcPeriod"/>
            </a:pPr>
            <a:r>
              <a:rPr lang="en-GB" sz="1867" dirty="0"/>
              <a:t>have due regard for public health, privacy, security and wellbeing of others and the environment. </a:t>
            </a:r>
            <a:endParaRPr lang="en-GB" sz="1867" dirty="0">
              <a:cs typeface="Arial"/>
            </a:endParaRPr>
          </a:p>
          <a:p>
            <a:pPr marL="457189" indent="-457189">
              <a:buAutoNum type="alphaLcPeriod"/>
            </a:pPr>
            <a:r>
              <a:rPr lang="en-GB" sz="1867" dirty="0"/>
              <a:t>have due regard for the legitimate rights of third parties. </a:t>
            </a:r>
            <a:endParaRPr lang="en-GB" sz="1867" dirty="0">
              <a:cs typeface="Arial"/>
            </a:endParaRPr>
          </a:p>
          <a:p>
            <a:pPr marL="457189" indent="-457189">
              <a:buAutoNum type="alphaLcPeriod"/>
            </a:pPr>
            <a:r>
              <a:rPr lang="en-GB" sz="1867" dirty="0"/>
              <a:t>conduct your professional activities without discrimination on the grounds of sex, sexual orientation, marital status, nationality, colour, race, ethnic origin, religion, age or disability, or of any other condition or requirement. </a:t>
            </a:r>
            <a:endParaRPr lang="en-GB" sz="1867" dirty="0">
              <a:cs typeface="Arial"/>
            </a:endParaRPr>
          </a:p>
          <a:p>
            <a:pPr marL="457189" indent="-457189">
              <a:buAutoNum type="alphaLcPeriod"/>
            </a:pPr>
            <a:r>
              <a:rPr lang="en-GB" sz="1867" dirty="0"/>
              <a:t>promote equal access to the benefits of IT and seek to promote the inclusion of all sectors in society wherever opportunities arise.</a:t>
            </a:r>
            <a:endParaRPr lang="en-US" sz="1867"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7" name="Rectangle 6"/>
          <p:cNvSpPr/>
          <p:nvPr/>
        </p:nvSpPr>
        <p:spPr>
          <a:xfrm>
            <a:off x="4929120" y="5848574"/>
            <a:ext cx="6285691"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D61643E9-F7D4-A97A-1FEE-86AC26C6323B}"/>
              </a:ext>
            </a:extLst>
          </p:cNvPr>
          <p:cNvSpPr txBox="1"/>
          <p:nvPr/>
        </p:nvSpPr>
        <p:spPr>
          <a:xfrm>
            <a:off x="722587" y="2062655"/>
            <a:ext cx="3316845" cy="2791085"/>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Have due regard of others, the environment and legitimate rights of third parties.</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Be professional without discrimination.</a:t>
            </a:r>
          </a:p>
          <a:p>
            <a:pPr marL="380990" indent="-380990">
              <a:spcAft>
                <a:spcPts val="800"/>
              </a:spcAft>
              <a:buFont typeface="Wingdings" panose="020B0604020202020204" pitchFamily="34" charset="0"/>
              <a:buChar char="q"/>
            </a:pPr>
            <a:r>
              <a:rPr lang="en-GB" sz="1867" i="1" dirty="0">
                <a:solidFill>
                  <a:schemeClr val="bg1"/>
                </a:solidFill>
                <a:cs typeface="Arial"/>
              </a:rPr>
              <a:t>Promote equal access to IT and promote inclusion wherever possible.</a:t>
            </a:r>
          </a:p>
        </p:txBody>
      </p:sp>
    </p:spTree>
    <p:extLst>
      <p:ext uri="{BB962C8B-B14F-4D97-AF65-F5344CB8AC3E}">
        <p14:creationId xmlns:p14="http://schemas.microsoft.com/office/powerpoint/2010/main" val="3534514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2. Professional competence and integrity</a:t>
            </a:r>
            <a:endParaRPr lang="en-US" dirty="0">
              <a:solidFill>
                <a:srgbClr val="E51C41"/>
              </a:solidFill>
              <a:cs typeface="Arial"/>
            </a:endParaRPr>
          </a:p>
        </p:txBody>
      </p:sp>
      <p:sp>
        <p:nvSpPr>
          <p:cNvPr id="6" name="Content Placeholder 5"/>
          <p:cNvSpPr>
            <a:spLocks noGrp="1"/>
          </p:cNvSpPr>
          <p:nvPr>
            <p:ph sz="quarter" idx="13"/>
          </p:nvPr>
        </p:nvSpPr>
        <p:spPr>
          <a:xfrm>
            <a:off x="5855806" y="1265767"/>
            <a:ext cx="5075951" cy="4457700"/>
          </a:xfrm>
        </p:spPr>
        <p:txBody>
          <a:bodyPr vert="horz" lIns="0" tIns="0" rIns="0" bIns="0" rtlCol="0" anchor="t">
            <a:noAutofit/>
          </a:bodyPr>
          <a:lstStyle/>
          <a:p>
            <a:r>
              <a:rPr lang="en-GB" dirty="0"/>
              <a:t>You shall: </a:t>
            </a:r>
          </a:p>
          <a:p>
            <a:pPr marL="457189" indent="-457189">
              <a:buAutoNum type="alphaLcPeriod"/>
            </a:pPr>
            <a:r>
              <a:rPr lang="en-GB" dirty="0"/>
              <a:t>only undertake to do work or provide a service that is within your professional competence. </a:t>
            </a:r>
          </a:p>
          <a:p>
            <a:pPr marL="457189" indent="-457189">
              <a:buAutoNum type="alphaLcPeriod"/>
            </a:pPr>
            <a:r>
              <a:rPr lang="en-GB" dirty="0"/>
              <a:t>NOT claim any level of competence that you do not possess. </a:t>
            </a:r>
          </a:p>
          <a:p>
            <a:pPr marL="457189" indent="-457189">
              <a:buAutoNum type="alphaLcPeriod"/>
            </a:pPr>
            <a:r>
              <a:rPr lang="en-GB" dirty="0"/>
              <a:t>develop your professional knowledge, skills and competence on a continuing basis, maintaining awareness of technological developments, procedures and standards that are relevant to your field. </a:t>
            </a:r>
          </a:p>
          <a:p>
            <a:pPr marL="457189" indent="-457189">
              <a:buAutoNum type="alphaLcPeriod"/>
            </a:pPr>
            <a:r>
              <a:rPr lang="en-GB" dirty="0"/>
              <a:t>ensure that you have the knowledge and understanding of legislation and that you comply with such legislation, in carrying out your professional responsibilities.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dirty="0"/>
          </a:p>
        </p:txBody>
      </p:sp>
      <p:sp>
        <p:nvSpPr>
          <p:cNvPr id="8" name="Rectangle 7">
            <a:extLst>
              <a:ext uri="{FF2B5EF4-FFF2-40B4-BE49-F238E27FC236}">
                <a16:creationId xmlns:a16="http://schemas.microsoft.com/office/drawing/2014/main" id="{3F9D9FA1-E25C-F748-AED8-8806E334D419}"/>
              </a:ext>
            </a:extLst>
          </p:cNvPr>
          <p:cNvSpPr/>
          <p:nvPr/>
        </p:nvSpPr>
        <p:spPr>
          <a:xfrm>
            <a:off x="5855806" y="6048573"/>
            <a:ext cx="570487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50E6ED5D-5C44-5668-DBCD-569C700A7D06}"/>
              </a:ext>
            </a:extLst>
          </p:cNvPr>
          <p:cNvSpPr txBox="1"/>
          <p:nvPr/>
        </p:nvSpPr>
        <p:spPr>
          <a:xfrm>
            <a:off x="722587" y="2908289"/>
            <a:ext cx="3316845" cy="1929118"/>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Work only within your true professional competence.</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Continuously develop professionally in your field.</a:t>
            </a:r>
          </a:p>
          <a:p>
            <a:pPr marL="380990" indent="-380990">
              <a:spcAft>
                <a:spcPts val="800"/>
              </a:spcAft>
              <a:buFont typeface="Wingdings" panose="020B0604020202020204" pitchFamily="34" charset="0"/>
              <a:buChar char="q"/>
            </a:pPr>
            <a:r>
              <a:rPr lang="en-GB" sz="1867" i="1" dirty="0">
                <a:solidFill>
                  <a:schemeClr val="bg1"/>
                </a:solidFill>
                <a:cs typeface="Arial"/>
              </a:rPr>
              <a:t>Be aware of and comply with current legislation.</a:t>
            </a:r>
          </a:p>
        </p:txBody>
      </p:sp>
    </p:spTree>
    <p:extLst>
      <p:ext uri="{BB962C8B-B14F-4D97-AF65-F5344CB8AC3E}">
        <p14:creationId xmlns:p14="http://schemas.microsoft.com/office/powerpoint/2010/main" val="2957561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2. Professional competence and integrity (continued)</a:t>
            </a:r>
            <a:endParaRPr lang="en-US" dirty="0">
              <a:solidFill>
                <a:srgbClr val="E51C41"/>
              </a:solidFill>
              <a:cs typeface="Arial"/>
            </a:endParaRPr>
          </a:p>
        </p:txBody>
      </p:sp>
      <p:sp>
        <p:nvSpPr>
          <p:cNvPr id="6" name="Content Placeholder 5"/>
          <p:cNvSpPr>
            <a:spLocks noGrp="1"/>
          </p:cNvSpPr>
          <p:nvPr>
            <p:ph sz="quarter" idx="13"/>
          </p:nvPr>
        </p:nvSpPr>
        <p:spPr>
          <a:xfrm>
            <a:off x="5855806" y="1315201"/>
            <a:ext cx="5075951" cy="3296969"/>
          </a:xfrm>
        </p:spPr>
        <p:txBody>
          <a:bodyPr vert="horz" lIns="0" tIns="0" rIns="0" bIns="0" rtlCol="0" anchor="t">
            <a:noAutofit/>
          </a:bodyPr>
          <a:lstStyle/>
          <a:p>
            <a:r>
              <a:rPr lang="en-GB" dirty="0"/>
              <a:t>You shall: </a:t>
            </a:r>
          </a:p>
          <a:p>
            <a:pPr marL="457189" indent="-457189">
              <a:buFont typeface="+mj-lt"/>
              <a:buAutoNum type="alphaLcPeriod" startAt="5"/>
            </a:pPr>
            <a:r>
              <a:rPr lang="en-GB" dirty="0"/>
              <a:t>respect and value alternative viewpoints and, seek, accept and offer honest criticisms of work. </a:t>
            </a:r>
          </a:p>
          <a:p>
            <a:pPr marL="457189" indent="-457189">
              <a:buFont typeface="+mj-lt"/>
              <a:buAutoNum type="alphaLcPeriod" startAt="5"/>
            </a:pPr>
            <a:r>
              <a:rPr lang="en-GB" dirty="0"/>
              <a:t>avoid injuring others, their property, reputation or employment by false or malicious or negligent action or inaction.</a:t>
            </a:r>
          </a:p>
          <a:p>
            <a:pPr marL="457189" indent="-457189">
              <a:buFont typeface="+mj-lt"/>
              <a:buAutoNum type="alphaLcPeriod" startAt="5"/>
            </a:pPr>
            <a:r>
              <a:rPr lang="en-GB" dirty="0"/>
              <a:t>reject and will not make any offer of bribery or unethical inducement.</a:t>
            </a:r>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dirty="0"/>
          </a:p>
        </p:txBody>
      </p:sp>
      <p:sp>
        <p:nvSpPr>
          <p:cNvPr id="8" name="Rectangle 7">
            <a:extLst>
              <a:ext uri="{FF2B5EF4-FFF2-40B4-BE49-F238E27FC236}">
                <a16:creationId xmlns:a16="http://schemas.microsoft.com/office/drawing/2014/main" id="{25C57974-F4A4-4046-A9AF-8852AAA468B3}"/>
              </a:ext>
            </a:extLst>
          </p:cNvPr>
          <p:cNvSpPr/>
          <p:nvPr/>
        </p:nvSpPr>
        <p:spPr>
          <a:xfrm>
            <a:off x="5855806" y="6048573"/>
            <a:ext cx="570487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C1C97EFB-093E-E7AB-9934-AF2903B5C9AB}"/>
              </a:ext>
            </a:extLst>
          </p:cNvPr>
          <p:cNvSpPr txBox="1"/>
          <p:nvPr/>
        </p:nvSpPr>
        <p:spPr>
          <a:xfrm>
            <a:off x="722587" y="3149899"/>
            <a:ext cx="3316845" cy="1641796"/>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Respect other viewpoints and support honest criticism of work.</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Avoid injuring others.</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Reject bribes/inducements.</a:t>
            </a:r>
          </a:p>
        </p:txBody>
      </p:sp>
    </p:spTree>
    <p:extLst>
      <p:ext uri="{BB962C8B-B14F-4D97-AF65-F5344CB8AC3E}">
        <p14:creationId xmlns:p14="http://schemas.microsoft.com/office/powerpoint/2010/main" val="2214766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3. Duty to relevant authority</a:t>
            </a:r>
            <a:endParaRPr lang="en-US" dirty="0">
              <a:solidFill>
                <a:srgbClr val="E51C41"/>
              </a:solidFill>
              <a:cs typeface="Arial"/>
            </a:endParaRPr>
          </a:p>
        </p:txBody>
      </p:sp>
      <p:sp>
        <p:nvSpPr>
          <p:cNvPr id="6" name="Content Placeholder 5"/>
          <p:cNvSpPr>
            <a:spLocks noGrp="1"/>
          </p:cNvSpPr>
          <p:nvPr>
            <p:ph sz="quarter" idx="13"/>
          </p:nvPr>
        </p:nvSpPr>
        <p:spPr>
          <a:xfrm>
            <a:off x="5855806" y="1265767"/>
            <a:ext cx="5075951" cy="4143255"/>
          </a:xfrm>
        </p:spPr>
        <p:txBody>
          <a:bodyPr vert="horz" lIns="0" tIns="0" rIns="0" bIns="0" rtlCol="0" anchor="t">
            <a:noAutofit/>
          </a:bodyPr>
          <a:lstStyle/>
          <a:p>
            <a:r>
              <a:rPr lang="en-GB" dirty="0"/>
              <a:t>You shall: </a:t>
            </a:r>
          </a:p>
          <a:p>
            <a:pPr marL="457189" indent="-457189">
              <a:buFont typeface="+mj-lt"/>
              <a:buAutoNum type="alphaLcPeriod"/>
            </a:pPr>
            <a:r>
              <a:rPr lang="en-GB" dirty="0"/>
              <a:t>carry out your professional responsibilities with due care and diligence in accordance with the relevant authority’s requirements while exercising your professional judgement at all times.</a:t>
            </a:r>
          </a:p>
          <a:p>
            <a:pPr marL="457189" indent="-457189">
              <a:buFont typeface="+mj-lt"/>
              <a:buAutoNum type="alphaLcPeriod"/>
            </a:pPr>
            <a:r>
              <a:rPr lang="en-GB" dirty="0"/>
              <a:t>seek to avoid any situation that may give rise to a conflict of interest between you and your relevant authority. </a:t>
            </a:r>
          </a:p>
          <a:p>
            <a:pPr marL="457189" indent="-457189">
              <a:buFont typeface="+mj-lt"/>
              <a:buAutoNum type="alphaLcPeriod"/>
            </a:pPr>
            <a:r>
              <a:rPr lang="en-GB" dirty="0"/>
              <a:t>accept professional responsibility for your work and for the work of colleagues who are defined in a given context as working under your supervision.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dirty="0"/>
          </a:p>
        </p:txBody>
      </p:sp>
      <p:sp>
        <p:nvSpPr>
          <p:cNvPr id="8" name="Rectangle 7">
            <a:extLst>
              <a:ext uri="{FF2B5EF4-FFF2-40B4-BE49-F238E27FC236}">
                <a16:creationId xmlns:a16="http://schemas.microsoft.com/office/drawing/2014/main" id="{E8FFDA45-92C9-3A4C-87BD-053AD603C2F2}"/>
              </a:ext>
            </a:extLst>
          </p:cNvPr>
          <p:cNvSpPr/>
          <p:nvPr/>
        </p:nvSpPr>
        <p:spPr>
          <a:xfrm>
            <a:off x="5855806" y="6048573"/>
            <a:ext cx="570487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47870451-9E1A-4ADC-84D9-417B9669928C}"/>
              </a:ext>
            </a:extLst>
          </p:cNvPr>
          <p:cNvSpPr txBox="1"/>
          <p:nvPr/>
        </p:nvSpPr>
        <p:spPr>
          <a:xfrm>
            <a:off x="722587" y="2666680"/>
            <a:ext cx="3316845" cy="2503762"/>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Be professional with respect to the relevant authority and your own judgement.</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Avoid conflict of interest.</a:t>
            </a:r>
          </a:p>
          <a:p>
            <a:pPr marL="380990" indent="-380990">
              <a:spcAft>
                <a:spcPts val="800"/>
              </a:spcAft>
              <a:buFont typeface="Wingdings" panose="020B0604020202020204" pitchFamily="34" charset="0"/>
              <a:buChar char="q"/>
            </a:pPr>
            <a:r>
              <a:rPr lang="en-GB" sz="1867" i="1" dirty="0">
                <a:solidFill>
                  <a:schemeClr val="bg1"/>
                </a:solidFill>
                <a:cs typeface="Arial"/>
              </a:rPr>
              <a:t>Be responsible for your work and those you supervise.</a:t>
            </a:r>
          </a:p>
        </p:txBody>
      </p:sp>
    </p:spTree>
    <p:extLst>
      <p:ext uri="{BB962C8B-B14F-4D97-AF65-F5344CB8AC3E}">
        <p14:creationId xmlns:p14="http://schemas.microsoft.com/office/powerpoint/2010/main" val="8013946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3. Duty to relevant authority (continued)</a:t>
            </a:r>
            <a:endParaRPr lang="en-US" dirty="0">
              <a:solidFill>
                <a:srgbClr val="E51C41"/>
              </a:solidFill>
              <a:cs typeface="Arial"/>
            </a:endParaRPr>
          </a:p>
        </p:txBody>
      </p:sp>
      <p:sp>
        <p:nvSpPr>
          <p:cNvPr id="6" name="Content Placeholder 5"/>
          <p:cNvSpPr>
            <a:spLocks noGrp="1"/>
          </p:cNvSpPr>
          <p:nvPr>
            <p:ph sz="quarter" idx="13"/>
          </p:nvPr>
        </p:nvSpPr>
        <p:spPr>
          <a:xfrm>
            <a:off x="5855806" y="1504819"/>
            <a:ext cx="5075951" cy="3827548"/>
          </a:xfrm>
        </p:spPr>
        <p:txBody>
          <a:bodyPr vert="horz" lIns="0" tIns="0" rIns="0" bIns="0" rtlCol="0" anchor="t">
            <a:noAutofit/>
          </a:bodyPr>
          <a:lstStyle/>
          <a:p>
            <a:r>
              <a:rPr lang="en-GB" dirty="0"/>
              <a:t>You shall: </a:t>
            </a:r>
          </a:p>
          <a:p>
            <a:pPr marL="457189" indent="-457189">
              <a:buFont typeface="+mj-lt"/>
              <a:buAutoNum type="alphaLcPeriod" startAt="4"/>
            </a:pPr>
            <a:r>
              <a:rPr lang="en-GB" dirty="0"/>
              <a:t>NOT disclose or authorise to be disclosed, or use for personal gain, or to benefit a third party, confidential information except with the permission of your relevant authority, or as required by legislation. </a:t>
            </a:r>
          </a:p>
          <a:p>
            <a:pPr marL="457189" indent="-457189">
              <a:buFont typeface="+mj-lt"/>
              <a:buAutoNum type="alphaLcPeriod" startAt="4"/>
            </a:pPr>
            <a:r>
              <a:rPr lang="en-GB" dirty="0"/>
              <a:t>NOT misrepresent or withhold information on the performance of products, systems or services (unless lawfully bound by a duty of confidentiality not to disclose such information), or take advantage of the lack of relevant knowledge or inexperience of others. </a:t>
            </a:r>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dirty="0"/>
          </a:p>
        </p:txBody>
      </p:sp>
      <p:sp>
        <p:nvSpPr>
          <p:cNvPr id="8" name="Rectangle 7">
            <a:extLst>
              <a:ext uri="{FF2B5EF4-FFF2-40B4-BE49-F238E27FC236}">
                <a16:creationId xmlns:a16="http://schemas.microsoft.com/office/drawing/2014/main" id="{72176799-A35C-094B-85B1-0350B6312970}"/>
              </a:ext>
            </a:extLst>
          </p:cNvPr>
          <p:cNvSpPr/>
          <p:nvPr/>
        </p:nvSpPr>
        <p:spPr>
          <a:xfrm>
            <a:off x="5855806" y="6048573"/>
            <a:ext cx="570487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E847C258-3FCA-8F42-E5CD-9C878BD63A6C}"/>
              </a:ext>
            </a:extLst>
          </p:cNvPr>
          <p:cNvSpPr txBox="1"/>
          <p:nvPr/>
        </p:nvSpPr>
        <p:spPr>
          <a:xfrm>
            <a:off x="722587" y="2666681"/>
            <a:ext cx="3316845" cy="1826526"/>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Respect confidential information use.</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Disclose openly actual performance of products, where not bound by disclosure agreements.</a:t>
            </a:r>
          </a:p>
        </p:txBody>
      </p:sp>
    </p:spTree>
    <p:extLst>
      <p:ext uri="{BB962C8B-B14F-4D97-AF65-F5344CB8AC3E}">
        <p14:creationId xmlns:p14="http://schemas.microsoft.com/office/powerpoint/2010/main" val="392807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4. Duty to the profession</a:t>
            </a:r>
            <a:endParaRPr lang="en-US" dirty="0">
              <a:solidFill>
                <a:srgbClr val="E51C41"/>
              </a:solidFill>
              <a:cs typeface="Arial"/>
            </a:endParaRPr>
          </a:p>
        </p:txBody>
      </p:sp>
      <p:sp>
        <p:nvSpPr>
          <p:cNvPr id="6" name="Content Placeholder 5"/>
          <p:cNvSpPr>
            <a:spLocks noGrp="1"/>
          </p:cNvSpPr>
          <p:nvPr>
            <p:ph sz="quarter" idx="13"/>
          </p:nvPr>
        </p:nvSpPr>
        <p:spPr>
          <a:xfrm>
            <a:off x="5855806" y="1026675"/>
            <a:ext cx="5075951" cy="4800600"/>
          </a:xfrm>
        </p:spPr>
        <p:txBody>
          <a:bodyPr vert="horz" lIns="0" tIns="0" rIns="0" bIns="0" rtlCol="0" anchor="t">
            <a:noAutofit/>
          </a:bodyPr>
          <a:lstStyle/>
          <a:p>
            <a:r>
              <a:rPr lang="en-GB" dirty="0"/>
              <a:t>You shall: </a:t>
            </a:r>
          </a:p>
          <a:p>
            <a:pPr marL="457189" indent="-457189">
              <a:buFont typeface="+mj-lt"/>
              <a:buAutoNum type="alphaLcPeriod"/>
            </a:pPr>
            <a:r>
              <a:rPr lang="en-GB" dirty="0"/>
              <a:t>accept your personal duty to uphold the reputation of the profession and not take any action which could bring the profession into disrepute. </a:t>
            </a:r>
          </a:p>
          <a:p>
            <a:pPr marL="457189" indent="-457189">
              <a:buFont typeface="+mj-lt"/>
              <a:buAutoNum type="alphaLcPeriod"/>
            </a:pPr>
            <a:r>
              <a:rPr lang="en-GB" dirty="0"/>
              <a:t>seek to improve professional standards through participation in their development, use and enforcement.</a:t>
            </a:r>
          </a:p>
          <a:p>
            <a:pPr marL="457189" indent="-457189">
              <a:buFont typeface="+mj-lt"/>
              <a:buAutoNum type="alphaLcPeriod"/>
            </a:pPr>
            <a:r>
              <a:rPr lang="en-GB" dirty="0"/>
              <a:t>uphold the reputation and good standing of BCS, the Chartered Institute for IT. </a:t>
            </a:r>
          </a:p>
          <a:p>
            <a:pPr marL="457189" indent="-457189">
              <a:buFont typeface="+mj-lt"/>
              <a:buAutoNum type="alphaLcPeriod"/>
            </a:pPr>
            <a:r>
              <a:rPr lang="en-GB" dirty="0"/>
              <a:t>act with integrity and respect in your professional relationships with all members of BCS and with members of other professions with whom you work in a professional capacity. </a:t>
            </a:r>
            <a:endParaRPr lang="en-GB" dirty="0">
              <a:cs typeface="Arial"/>
            </a:endParaRPr>
          </a:p>
          <a:p>
            <a:pPr marL="457189" indent="-457189">
              <a:buFont typeface="+mj-lt"/>
              <a:buAutoNum type="alphaLcPeriod"/>
            </a:pPr>
            <a:r>
              <a:rPr lang="en-GB" dirty="0"/>
              <a:t>encourage and support fellow members in their professional development.</a:t>
            </a:r>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7" name="Rectangle 6"/>
          <p:cNvSpPr/>
          <p:nvPr/>
        </p:nvSpPr>
        <p:spPr>
          <a:xfrm>
            <a:off x="5855806" y="6048574"/>
            <a:ext cx="10294189" cy="543867"/>
          </a:xfrm>
          <a:prstGeom prst="rect">
            <a:avLst/>
          </a:prstGeom>
        </p:spPr>
        <p:txBody>
          <a:bodyPr wrap="square">
            <a:spAutoFit/>
          </a:bodyPr>
          <a:lstStyle/>
          <a:p>
            <a:r>
              <a:rPr lang="en-GB" sz="1467" dirty="0">
                <a:hlinkClick r:id="rId3"/>
              </a:rPr>
              <a:t>www.bcs.org/media/2211/bcs-code-of-conduct.pdf</a:t>
            </a:r>
            <a:endParaRPr lang="en-GB" sz="1467" dirty="0"/>
          </a:p>
          <a:p>
            <a:r>
              <a:rPr lang="en-GB" sz="1467" dirty="0"/>
              <a:t>Sourced in March 2023</a:t>
            </a:r>
          </a:p>
        </p:txBody>
      </p:sp>
      <p:sp>
        <p:nvSpPr>
          <p:cNvPr id="9" name="TextBox 8">
            <a:extLst>
              <a:ext uri="{FF2B5EF4-FFF2-40B4-BE49-F238E27FC236}">
                <a16:creationId xmlns:a16="http://schemas.microsoft.com/office/drawing/2014/main" id="{08ADB3D7-2714-1D97-1D32-DA2D159CAD84}"/>
              </a:ext>
            </a:extLst>
          </p:cNvPr>
          <p:cNvSpPr txBox="1"/>
          <p:nvPr/>
        </p:nvSpPr>
        <p:spPr>
          <a:xfrm>
            <a:off x="722587" y="2508705"/>
            <a:ext cx="3316845" cy="3283591"/>
          </a:xfrm>
          <a:prstGeom prst="rect">
            <a:avLst/>
          </a:prstGeom>
          <a:solidFill>
            <a:schemeClr val="tx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380990" indent="-380990">
              <a:spcAft>
                <a:spcPts val="800"/>
              </a:spcAft>
              <a:buFont typeface="Wingdings" panose="020B0604020202020204" pitchFamily="34" charset="0"/>
              <a:buChar char="q"/>
            </a:pPr>
            <a:r>
              <a:rPr lang="en-GB" sz="1867" i="1" dirty="0">
                <a:solidFill>
                  <a:schemeClr val="bg1"/>
                </a:solidFill>
                <a:cs typeface="Arial"/>
              </a:rPr>
              <a:t>Uphold the reputation of the profession.</a:t>
            </a:r>
            <a:endParaRPr lang="en-US" sz="1867" i="1" dirty="0">
              <a:solidFill>
                <a:schemeClr val="bg1"/>
              </a:solidFill>
              <a:cs typeface="Arial"/>
            </a:endParaRPr>
          </a:p>
          <a:p>
            <a:pPr marL="380990" indent="-380990">
              <a:spcAft>
                <a:spcPts val="800"/>
              </a:spcAft>
              <a:buFont typeface="Wingdings" panose="020B0604020202020204" pitchFamily="34" charset="0"/>
              <a:buChar char="q"/>
            </a:pPr>
            <a:r>
              <a:rPr lang="en-GB" sz="1867" i="1" dirty="0">
                <a:solidFill>
                  <a:schemeClr val="bg1"/>
                </a:solidFill>
                <a:cs typeface="Arial"/>
              </a:rPr>
              <a:t>Improve professional standards.</a:t>
            </a:r>
          </a:p>
          <a:p>
            <a:pPr marL="380990" indent="-380990">
              <a:spcAft>
                <a:spcPts val="800"/>
              </a:spcAft>
              <a:buFont typeface="Wingdings,Sans-Serif" panose="020B0604020202020204" pitchFamily="34" charset="0"/>
              <a:buChar char="q"/>
            </a:pPr>
            <a:r>
              <a:rPr lang="en-GB" sz="1867" i="1" dirty="0">
                <a:solidFill>
                  <a:schemeClr val="bg1"/>
                </a:solidFill>
                <a:ea typeface="+mn-lt"/>
                <a:cs typeface="+mn-lt"/>
              </a:rPr>
              <a:t>Uphold the reputation of the BCS.</a:t>
            </a:r>
          </a:p>
          <a:p>
            <a:pPr marL="380990" indent="-380990">
              <a:spcAft>
                <a:spcPts val="800"/>
              </a:spcAft>
              <a:buFont typeface="Wingdings,Sans-Serif" panose="020B0604020202020204" pitchFamily="34" charset="0"/>
              <a:buChar char="q"/>
            </a:pPr>
            <a:r>
              <a:rPr lang="en-GB" sz="1867" i="1" dirty="0">
                <a:solidFill>
                  <a:schemeClr val="bg1"/>
                </a:solidFill>
                <a:cs typeface="Arial"/>
              </a:rPr>
              <a:t>Act with integrity and respect.</a:t>
            </a:r>
          </a:p>
          <a:p>
            <a:pPr marL="380990" indent="-380990">
              <a:spcAft>
                <a:spcPts val="800"/>
              </a:spcAft>
              <a:buFont typeface="Wingdings,Sans-Serif" panose="020B0604020202020204" pitchFamily="34" charset="0"/>
              <a:buChar char="q"/>
            </a:pPr>
            <a:r>
              <a:rPr lang="en-GB" sz="1867" i="1" dirty="0">
                <a:solidFill>
                  <a:schemeClr val="bg1"/>
                </a:solidFill>
                <a:cs typeface="Arial"/>
              </a:rPr>
              <a:t>Support the development of other BCS members.</a:t>
            </a:r>
          </a:p>
        </p:txBody>
      </p:sp>
    </p:spTree>
    <p:extLst>
      <p:ext uri="{BB962C8B-B14F-4D97-AF65-F5344CB8AC3E}">
        <p14:creationId xmlns:p14="http://schemas.microsoft.com/office/powerpoint/2010/main" val="1690239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Lesson three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0000" lnSpcReduction="20000"/>
          </a:bodyPr>
          <a:lstStyle/>
          <a:p>
            <a:r>
              <a:rPr lang="en-US" dirty="0"/>
              <a:t>Topic: BCS code of conduct and working as an IT professional</a:t>
            </a:r>
          </a:p>
        </p:txBody>
      </p:sp>
    </p:spTree>
    <p:extLst>
      <p:ext uri="{BB962C8B-B14F-4D97-AF65-F5344CB8AC3E}">
        <p14:creationId xmlns:p14="http://schemas.microsoft.com/office/powerpoint/2010/main" val="2101095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b="1" dirty="0"/>
              <a:t>Task 2: The BCS and its code of conduct</a:t>
            </a:r>
            <a:endParaRPr lang="en-GB" dirty="0"/>
          </a:p>
        </p:txBody>
      </p:sp>
      <p:sp>
        <p:nvSpPr>
          <p:cNvPr id="5" name="Text Placeholder 4"/>
          <p:cNvSpPr>
            <a:spLocks noGrp="1"/>
          </p:cNvSpPr>
          <p:nvPr>
            <p:ph type="body" sz="quarter" idx="12"/>
          </p:nvPr>
        </p:nvSpPr>
        <p:spPr/>
        <p:txBody>
          <a:bodyPr vert="horz" lIns="0" tIns="0" rIns="0" bIns="0" rtlCol="0" anchor="t">
            <a:noAutofit/>
          </a:bodyPr>
          <a:lstStyle/>
          <a:p>
            <a:r>
              <a:rPr lang="en-US" dirty="0">
                <a:solidFill>
                  <a:srgbClr val="E51C41"/>
                </a:solidFill>
              </a:rPr>
              <a:t>How does the code relate to practice?</a:t>
            </a:r>
            <a:endParaRPr lang="en-US" dirty="0">
              <a:solidFill>
                <a:srgbClr val="E51C41"/>
              </a:solidFill>
              <a:cs typeface="Arial"/>
            </a:endParaRPr>
          </a:p>
        </p:txBody>
      </p:sp>
      <p:sp>
        <p:nvSpPr>
          <p:cNvPr id="6" name="Content Placeholder 5"/>
          <p:cNvSpPr>
            <a:spLocks noGrp="1"/>
          </p:cNvSpPr>
          <p:nvPr>
            <p:ph sz="quarter" idx="13"/>
          </p:nvPr>
        </p:nvSpPr>
        <p:spPr>
          <a:xfrm>
            <a:off x="5789965" y="1342415"/>
            <a:ext cx="5075951" cy="4561508"/>
          </a:xfrm>
        </p:spPr>
        <p:txBody>
          <a:bodyPr vert="horz" lIns="0" tIns="0" rIns="0" bIns="0" rtlCol="0" anchor="t">
            <a:noAutofit/>
          </a:bodyPr>
          <a:lstStyle/>
          <a:p>
            <a:pPr>
              <a:lnSpc>
                <a:spcPct val="100000"/>
              </a:lnSpc>
              <a:spcBef>
                <a:spcPts val="0"/>
              </a:spcBef>
            </a:pPr>
            <a:r>
              <a:rPr lang="en-US" sz="2667" b="1" dirty="0"/>
              <a:t>Discussion</a:t>
            </a:r>
          </a:p>
          <a:p>
            <a:pPr>
              <a:lnSpc>
                <a:spcPct val="100000"/>
              </a:lnSpc>
              <a:spcBef>
                <a:spcPts val="0"/>
              </a:spcBef>
            </a:pPr>
            <a:endParaRPr lang="en-US" sz="2667" dirty="0">
              <a:cs typeface="Arial"/>
            </a:endParaRPr>
          </a:p>
          <a:p>
            <a:pPr>
              <a:lnSpc>
                <a:spcPct val="100000"/>
              </a:lnSpc>
              <a:spcBef>
                <a:spcPts val="0"/>
              </a:spcBef>
            </a:pPr>
            <a:r>
              <a:rPr lang="en-US" sz="2667" dirty="0">
                <a:cs typeface="Arial"/>
              </a:rPr>
              <a:t>How does the code of practice relate to your placement?</a:t>
            </a:r>
          </a:p>
          <a:p>
            <a:pPr>
              <a:lnSpc>
                <a:spcPct val="100000"/>
              </a:lnSpc>
              <a:spcBef>
                <a:spcPts val="0"/>
              </a:spcBef>
            </a:pPr>
            <a:endParaRPr lang="en-US" sz="2667" dirty="0">
              <a:cs typeface="Arial"/>
            </a:endParaRPr>
          </a:p>
          <a:p>
            <a:pPr>
              <a:lnSpc>
                <a:spcPct val="100000"/>
              </a:lnSpc>
              <a:spcBef>
                <a:spcPts val="0"/>
              </a:spcBef>
            </a:pPr>
            <a:r>
              <a:rPr lang="en-US" sz="2667" dirty="0">
                <a:cs typeface="Arial"/>
              </a:rPr>
              <a:t>How does it relate to your professional working standards? </a:t>
            </a:r>
          </a:p>
          <a:p>
            <a:pPr>
              <a:lnSpc>
                <a:spcPct val="100000"/>
              </a:lnSpc>
              <a:spcBef>
                <a:spcPts val="0"/>
              </a:spcBef>
            </a:pPr>
            <a:endParaRPr lang="en-US" sz="2667" dirty="0"/>
          </a:p>
          <a:p>
            <a:pPr>
              <a:lnSpc>
                <a:spcPct val="100000"/>
              </a:lnSpc>
              <a:spcBef>
                <a:spcPts val="0"/>
              </a:spcBef>
            </a:pPr>
            <a:r>
              <a:rPr lang="en-US" sz="2667" dirty="0">
                <a:cs typeface="Arial"/>
              </a:rPr>
              <a:t>What aspects of the T Level placement have surprised you?</a:t>
            </a:r>
            <a:endParaRPr lang="en-US" sz="2667" dirty="0"/>
          </a:p>
          <a:p>
            <a:endParaRPr lang="en-US"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dirty="0"/>
          </a:p>
        </p:txBody>
      </p:sp>
      <p:pic>
        <p:nvPicPr>
          <p:cNvPr id="7" name="Picture 6" descr="Question Problem Think · Free image on Pixabay">
            <a:extLst>
              <a:ext uri="{FF2B5EF4-FFF2-40B4-BE49-F238E27FC236}">
                <a16:creationId xmlns:a16="http://schemas.microsoft.com/office/drawing/2014/main" id="{F75AC7CF-C4B8-D84F-B499-CFC2F3DB72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964" y="2474449"/>
            <a:ext cx="4471571" cy="3157640"/>
          </a:xfrm>
          <a:prstGeom prst="rect">
            <a:avLst/>
          </a:prstGeom>
        </p:spPr>
      </p:pic>
    </p:spTree>
    <p:extLst>
      <p:ext uri="{BB962C8B-B14F-4D97-AF65-F5344CB8AC3E}">
        <p14:creationId xmlns:p14="http://schemas.microsoft.com/office/powerpoint/2010/main" val="628810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Code of conduct –  example scenario</a:t>
            </a:r>
          </a:p>
          <a:p>
            <a:endParaRPr lang="en-US" dirty="0"/>
          </a:p>
        </p:txBody>
      </p:sp>
    </p:spTree>
    <p:extLst>
      <p:ext uri="{BB962C8B-B14F-4D97-AF65-F5344CB8AC3E}">
        <p14:creationId xmlns:p14="http://schemas.microsoft.com/office/powerpoint/2010/main" val="4033313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dirty="0"/>
              <a:t>Task 3: Code of conduct – example scenario</a:t>
            </a:r>
            <a:endParaRPr lang="en-GB" dirty="0"/>
          </a:p>
        </p:txBody>
      </p:sp>
      <p:sp>
        <p:nvSpPr>
          <p:cNvPr id="5" name="Text Placeholder 4"/>
          <p:cNvSpPr>
            <a:spLocks noGrp="1"/>
          </p:cNvSpPr>
          <p:nvPr>
            <p:ph type="body" sz="quarter" idx="12"/>
          </p:nvPr>
        </p:nvSpPr>
        <p:spPr>
          <a:xfrm>
            <a:off x="312000" y="1315200"/>
            <a:ext cx="5591979" cy="4994120"/>
          </a:xfrm>
        </p:spPr>
        <p:txBody>
          <a:bodyPr/>
          <a:lstStyle/>
          <a:p>
            <a:r>
              <a:rPr lang="en-US" dirty="0">
                <a:solidFill>
                  <a:srgbClr val="E51C41"/>
                </a:solidFill>
              </a:rPr>
              <a:t>How does the code relate to practice? Use the example scenario.</a:t>
            </a:r>
          </a:p>
          <a:p>
            <a:endParaRPr lang="en-US" dirty="0">
              <a:solidFill>
                <a:srgbClr val="E51C41"/>
              </a:solidFill>
            </a:endParaRPr>
          </a:p>
          <a:p>
            <a:endParaRPr lang="en-US" dirty="0">
              <a:solidFill>
                <a:srgbClr val="E51C41"/>
              </a:solidFill>
            </a:endParaRPr>
          </a:p>
        </p:txBody>
      </p:sp>
      <p:sp>
        <p:nvSpPr>
          <p:cNvPr id="6" name="Content Placeholder 5"/>
          <p:cNvSpPr>
            <a:spLocks noGrp="1"/>
          </p:cNvSpPr>
          <p:nvPr>
            <p:ph sz="quarter" idx="13"/>
          </p:nvPr>
        </p:nvSpPr>
        <p:spPr>
          <a:xfrm>
            <a:off x="6288025" y="1424339"/>
            <a:ext cx="4741220" cy="5090584"/>
          </a:xfrm>
        </p:spPr>
        <p:txBody>
          <a:bodyPr vert="horz" lIns="0" tIns="0" rIns="0" bIns="0" rtlCol="0" anchor="t">
            <a:noAutofit/>
          </a:bodyPr>
          <a:lstStyle/>
          <a:p>
            <a:r>
              <a:rPr lang="en-US" sz="2667" b="1" dirty="0">
                <a:cs typeface="Arial"/>
              </a:rPr>
              <a:t>Task</a:t>
            </a:r>
          </a:p>
          <a:p>
            <a:endParaRPr lang="en-US" dirty="0"/>
          </a:p>
          <a:p>
            <a:pPr>
              <a:lnSpc>
                <a:spcPct val="100000"/>
              </a:lnSpc>
              <a:spcBef>
                <a:spcPts val="0"/>
              </a:spcBef>
            </a:pPr>
            <a:r>
              <a:rPr lang="en-US" sz="2133" dirty="0"/>
              <a:t>Having researched BCS and its code of conduct, and reflected on how it may apply to you, you now need to apply that knowledge.</a:t>
            </a:r>
            <a:endParaRPr lang="en-US" sz="2133" dirty="0">
              <a:cs typeface="Arial"/>
            </a:endParaRPr>
          </a:p>
          <a:p>
            <a:pPr>
              <a:lnSpc>
                <a:spcPct val="100000"/>
              </a:lnSpc>
              <a:spcBef>
                <a:spcPts val="0"/>
              </a:spcBef>
            </a:pPr>
            <a:endParaRPr lang="en-US" sz="2133" dirty="0"/>
          </a:p>
          <a:p>
            <a:pPr>
              <a:lnSpc>
                <a:spcPct val="100000"/>
              </a:lnSpc>
              <a:spcBef>
                <a:spcPts val="0"/>
              </a:spcBef>
            </a:pPr>
            <a:r>
              <a:rPr lang="en-US" sz="2133" dirty="0"/>
              <a:t>Spend some time reading the scenario and make notes on the back of the sheet about: </a:t>
            </a:r>
          </a:p>
          <a:p>
            <a:pPr marL="457189" indent="-457189">
              <a:lnSpc>
                <a:spcPct val="100000"/>
              </a:lnSpc>
              <a:spcBef>
                <a:spcPts val="0"/>
              </a:spcBef>
              <a:buFont typeface="Arial" panose="020B0604020202020204" pitchFamily="34" charset="0"/>
              <a:buChar char="•"/>
            </a:pPr>
            <a:r>
              <a:rPr lang="en-US" sz="2133" dirty="0"/>
              <a:t>how the code was followed</a:t>
            </a:r>
            <a:endParaRPr lang="en-US" sz="2133" dirty="0">
              <a:cs typeface="Arial"/>
            </a:endParaRPr>
          </a:p>
          <a:p>
            <a:pPr marL="457189" indent="-457189">
              <a:lnSpc>
                <a:spcPct val="100000"/>
              </a:lnSpc>
              <a:spcBef>
                <a:spcPts val="0"/>
              </a:spcBef>
              <a:buFont typeface="Arial" panose="020B0604020202020204" pitchFamily="34" charset="0"/>
              <a:buChar char="•"/>
            </a:pPr>
            <a:r>
              <a:rPr lang="en-US" sz="2133" dirty="0"/>
              <a:t>how the code could have been </a:t>
            </a:r>
            <a:r>
              <a:rPr lang="en-GB" sz="2133" dirty="0"/>
              <a:t>breached</a:t>
            </a:r>
            <a:r>
              <a:rPr lang="en-US" sz="2133" dirty="0"/>
              <a:t> or broken.</a:t>
            </a:r>
            <a:endParaRPr lang="en-US" sz="2133" dirty="0">
              <a:cs typeface="Arial"/>
            </a:endParaRPr>
          </a:p>
          <a:p>
            <a:pPr marL="457189" indent="-457189">
              <a:lnSpc>
                <a:spcPct val="100000"/>
              </a:lnSpc>
              <a:spcBef>
                <a:spcPts val="0"/>
              </a:spcBef>
              <a:buFont typeface="Arial" panose="020B0604020202020204" pitchFamily="34" charset="0"/>
              <a:buChar char="•"/>
            </a:pPr>
            <a:r>
              <a:rPr lang="en-US" sz="2133" dirty="0"/>
              <a:t>how training could help the people mentioned in the scenario.</a:t>
            </a:r>
            <a:endParaRPr lang="en-US" sz="2133" dirty="0">
              <a:cs typeface="Arial"/>
            </a:endParaRPr>
          </a:p>
          <a:p>
            <a:endParaRPr lang="en-US"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pic>
        <p:nvPicPr>
          <p:cNvPr id="7" name="Picture 6" descr="Question Problem Thin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4891" y="3255033"/>
            <a:ext cx="3365743" cy="2377056"/>
          </a:xfrm>
          <a:prstGeom prst="rect">
            <a:avLst/>
          </a:prstGeom>
        </p:spPr>
      </p:pic>
    </p:spTree>
    <p:extLst>
      <p:ext uri="{BB962C8B-B14F-4D97-AF65-F5344CB8AC3E}">
        <p14:creationId xmlns:p14="http://schemas.microsoft.com/office/powerpoint/2010/main" val="1421156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dirty="0"/>
              <a:t>Task 3: Code of conduct – example scenario</a:t>
            </a:r>
            <a:endParaRPr lang="en-GB" dirty="0"/>
          </a:p>
        </p:txBody>
      </p:sp>
      <p:sp>
        <p:nvSpPr>
          <p:cNvPr id="5" name="Text Placeholder 4"/>
          <p:cNvSpPr>
            <a:spLocks noGrp="1"/>
          </p:cNvSpPr>
          <p:nvPr>
            <p:ph type="body" sz="quarter" idx="12"/>
          </p:nvPr>
        </p:nvSpPr>
        <p:spPr>
          <a:xfrm>
            <a:off x="312000" y="1265768"/>
            <a:ext cx="5591979" cy="5043553"/>
          </a:xfrm>
        </p:spPr>
        <p:txBody>
          <a:bodyPr/>
          <a:lstStyle/>
          <a:p>
            <a:r>
              <a:rPr lang="en-US" dirty="0">
                <a:solidFill>
                  <a:srgbClr val="E51C41"/>
                </a:solidFill>
              </a:rPr>
              <a:t>How does the code relate to practice?</a:t>
            </a:r>
          </a:p>
          <a:p>
            <a:endParaRPr lang="en-US" dirty="0">
              <a:solidFill>
                <a:srgbClr val="E51C41"/>
              </a:solidFill>
            </a:endParaRPr>
          </a:p>
        </p:txBody>
      </p:sp>
      <p:sp>
        <p:nvSpPr>
          <p:cNvPr id="6" name="Content Placeholder 5"/>
          <p:cNvSpPr>
            <a:spLocks noGrp="1"/>
          </p:cNvSpPr>
          <p:nvPr>
            <p:ph sz="quarter" idx="13"/>
          </p:nvPr>
        </p:nvSpPr>
        <p:spPr>
          <a:xfrm>
            <a:off x="6384031" y="1265767"/>
            <a:ext cx="5176652" cy="5039784"/>
          </a:xfrm>
        </p:spPr>
        <p:txBody>
          <a:bodyPr vert="horz" lIns="0" tIns="0" rIns="0" bIns="0" rtlCol="0" anchor="t">
            <a:noAutofit/>
          </a:bodyPr>
          <a:lstStyle/>
          <a:p>
            <a:pPr>
              <a:lnSpc>
                <a:spcPct val="100000"/>
              </a:lnSpc>
              <a:spcBef>
                <a:spcPts val="0"/>
              </a:spcBef>
            </a:pPr>
            <a:r>
              <a:rPr lang="en-US" sz="2667" b="1" dirty="0"/>
              <a:t>Discussion</a:t>
            </a:r>
            <a:endParaRPr lang="en-US" sz="2667" b="1" dirty="0">
              <a:cs typeface="Arial"/>
            </a:endParaRPr>
          </a:p>
          <a:p>
            <a:pPr>
              <a:lnSpc>
                <a:spcPct val="100000"/>
              </a:lnSpc>
              <a:spcBef>
                <a:spcPts val="0"/>
              </a:spcBef>
            </a:pPr>
            <a:endParaRPr lang="en-US" sz="2133" dirty="0"/>
          </a:p>
          <a:p>
            <a:pPr>
              <a:lnSpc>
                <a:spcPct val="100000"/>
              </a:lnSpc>
              <a:spcBef>
                <a:spcPts val="0"/>
              </a:spcBef>
            </a:pPr>
            <a:r>
              <a:rPr lang="en-US" sz="2133" dirty="0"/>
              <a:t>What conclusions did you come to about the scenario?</a:t>
            </a:r>
          </a:p>
          <a:p>
            <a:pPr>
              <a:lnSpc>
                <a:spcPct val="100000"/>
              </a:lnSpc>
              <a:spcBef>
                <a:spcPts val="0"/>
              </a:spcBef>
            </a:pPr>
            <a:endParaRPr lang="en-US" sz="2133" dirty="0"/>
          </a:p>
          <a:p>
            <a:pPr marL="457189" indent="-457189">
              <a:lnSpc>
                <a:spcPct val="100000"/>
              </a:lnSpc>
              <a:spcBef>
                <a:spcPts val="0"/>
              </a:spcBef>
              <a:buAutoNum type="arabicPeriod"/>
            </a:pPr>
            <a:r>
              <a:rPr lang="en-US" sz="2133" b="1" dirty="0"/>
              <a:t>How</a:t>
            </a:r>
            <a:r>
              <a:rPr lang="en-US" sz="2133" dirty="0"/>
              <a:t> was the </a:t>
            </a:r>
            <a:r>
              <a:rPr lang="en-US" sz="2133" b="1" dirty="0"/>
              <a:t>code followed</a:t>
            </a:r>
            <a:r>
              <a:rPr lang="en-US" sz="2133" dirty="0"/>
              <a:t>?</a:t>
            </a:r>
            <a:endParaRPr lang="en-US" sz="2133" dirty="0">
              <a:cs typeface="Arial"/>
            </a:endParaRPr>
          </a:p>
          <a:p>
            <a:pPr marL="457189" indent="-457189">
              <a:lnSpc>
                <a:spcPct val="100000"/>
              </a:lnSpc>
              <a:spcBef>
                <a:spcPts val="0"/>
              </a:spcBef>
              <a:buAutoNum type="arabicPeriod"/>
            </a:pPr>
            <a:endParaRPr lang="en-US" sz="2133" dirty="0">
              <a:cs typeface="Arial"/>
            </a:endParaRPr>
          </a:p>
          <a:p>
            <a:pPr marL="457189" indent="-457189">
              <a:lnSpc>
                <a:spcPct val="100000"/>
              </a:lnSpc>
              <a:spcBef>
                <a:spcPts val="0"/>
              </a:spcBef>
              <a:buAutoNum type="arabicPeriod"/>
            </a:pPr>
            <a:r>
              <a:rPr lang="en-US" sz="2133" b="1" dirty="0"/>
              <a:t>How </a:t>
            </a:r>
            <a:r>
              <a:rPr lang="en-US" sz="2133" dirty="0"/>
              <a:t>could the code have been </a:t>
            </a:r>
            <a:r>
              <a:rPr lang="en-US" sz="2133" b="1" dirty="0"/>
              <a:t>breached or broken</a:t>
            </a:r>
            <a:r>
              <a:rPr lang="en-US" sz="2133" dirty="0"/>
              <a:t>?</a:t>
            </a:r>
            <a:endParaRPr lang="en-US" sz="2133" dirty="0">
              <a:cs typeface="Arial"/>
            </a:endParaRPr>
          </a:p>
          <a:p>
            <a:pPr marL="457189" indent="-457189">
              <a:lnSpc>
                <a:spcPct val="100000"/>
              </a:lnSpc>
              <a:spcBef>
                <a:spcPts val="0"/>
              </a:spcBef>
              <a:buAutoNum type="arabicPeriod"/>
            </a:pPr>
            <a:endParaRPr lang="en-US" sz="2133" dirty="0">
              <a:cs typeface="Arial"/>
            </a:endParaRPr>
          </a:p>
          <a:p>
            <a:pPr marL="457189" indent="-457189">
              <a:lnSpc>
                <a:spcPct val="100000"/>
              </a:lnSpc>
              <a:spcBef>
                <a:spcPts val="0"/>
              </a:spcBef>
              <a:buAutoNum type="arabicPeriod"/>
            </a:pPr>
            <a:r>
              <a:rPr lang="en-US" sz="2133" b="1" dirty="0"/>
              <a:t>How could training help</a:t>
            </a:r>
            <a:r>
              <a:rPr lang="en-US" sz="2133" dirty="0"/>
              <a:t> the people mentioned in the scenario?</a:t>
            </a:r>
          </a:p>
          <a:p>
            <a:pPr marL="457189" indent="-457189">
              <a:lnSpc>
                <a:spcPct val="100000"/>
              </a:lnSpc>
              <a:spcBef>
                <a:spcPts val="0"/>
              </a:spcBef>
              <a:buAutoNum type="arabicPeriod"/>
            </a:pPr>
            <a:endParaRPr lang="en-US" sz="2133" dirty="0"/>
          </a:p>
          <a:p>
            <a:pPr marL="457189" indent="-457189">
              <a:lnSpc>
                <a:spcPct val="100000"/>
              </a:lnSpc>
              <a:spcBef>
                <a:spcPts val="0"/>
              </a:spcBef>
              <a:buAutoNum type="arabicPeriod"/>
            </a:pPr>
            <a:r>
              <a:rPr lang="en-US" sz="2133" dirty="0"/>
              <a:t>Could there be any </a:t>
            </a:r>
            <a:r>
              <a:rPr lang="en-US" sz="2133" b="1" dirty="0"/>
              <a:t>repercussions</a:t>
            </a:r>
            <a:r>
              <a:rPr lang="en-US" sz="2133" dirty="0"/>
              <a:t> to the company or characters mentioned?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pic>
        <p:nvPicPr>
          <p:cNvPr id="7" name="Picture 6" descr="Question Problem Thin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4891" y="3255033"/>
            <a:ext cx="3365743" cy="2377056"/>
          </a:xfrm>
          <a:prstGeom prst="rect">
            <a:avLst/>
          </a:prstGeom>
        </p:spPr>
      </p:pic>
    </p:spTree>
    <p:extLst>
      <p:ext uri="{BB962C8B-B14F-4D97-AF65-F5344CB8AC3E}">
        <p14:creationId xmlns:p14="http://schemas.microsoft.com/office/powerpoint/2010/main" val="41882753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Applying knowledge of the code of conduct</a:t>
            </a:r>
          </a:p>
          <a:p>
            <a:endParaRPr lang="en-US" dirty="0"/>
          </a:p>
        </p:txBody>
      </p:sp>
    </p:spTree>
    <p:extLst>
      <p:ext uri="{BB962C8B-B14F-4D97-AF65-F5344CB8AC3E}">
        <p14:creationId xmlns:p14="http://schemas.microsoft.com/office/powerpoint/2010/main" val="2305616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dirty="0"/>
              <a:t>Task 4: Applying knowledge of the code of conduct</a:t>
            </a:r>
            <a:endParaRPr lang="en-GB" dirty="0"/>
          </a:p>
        </p:txBody>
      </p:sp>
      <p:sp>
        <p:nvSpPr>
          <p:cNvPr id="5" name="Text Placeholder 4"/>
          <p:cNvSpPr>
            <a:spLocks noGrp="1"/>
          </p:cNvSpPr>
          <p:nvPr>
            <p:ph type="body" sz="quarter" idx="12"/>
          </p:nvPr>
        </p:nvSpPr>
        <p:spPr>
          <a:xfrm>
            <a:off x="312000" y="1315200"/>
            <a:ext cx="5280000" cy="4994120"/>
          </a:xfrm>
        </p:spPr>
        <p:txBody>
          <a:bodyPr vert="horz" lIns="0" tIns="0" rIns="0" bIns="0" rtlCol="0" anchor="t">
            <a:noAutofit/>
          </a:bodyPr>
          <a:lstStyle/>
          <a:p>
            <a:r>
              <a:rPr lang="en-US" dirty="0">
                <a:solidFill>
                  <a:srgbClr val="E51C41"/>
                </a:solidFill>
              </a:rPr>
              <a:t>Check each other's learning by Q and A</a:t>
            </a:r>
            <a:endParaRPr lang="en-US" dirty="0">
              <a:solidFill>
                <a:srgbClr val="E51C41"/>
              </a:solidFill>
              <a:cs typeface="Arial"/>
            </a:endParaRPr>
          </a:p>
        </p:txBody>
      </p:sp>
      <p:sp>
        <p:nvSpPr>
          <p:cNvPr id="6" name="Content Placeholder 5"/>
          <p:cNvSpPr>
            <a:spLocks noGrp="1"/>
          </p:cNvSpPr>
          <p:nvPr>
            <p:ph sz="quarter" idx="13"/>
          </p:nvPr>
        </p:nvSpPr>
        <p:spPr>
          <a:xfrm>
            <a:off x="5711957" y="1265766"/>
            <a:ext cx="6109163" cy="4994772"/>
          </a:xfrm>
        </p:spPr>
        <p:txBody>
          <a:bodyPr vert="horz" lIns="0" tIns="0" rIns="0" bIns="0" rtlCol="0" anchor="t">
            <a:noAutofit/>
          </a:bodyPr>
          <a:lstStyle/>
          <a:p>
            <a:pPr>
              <a:lnSpc>
                <a:spcPct val="100000"/>
              </a:lnSpc>
              <a:spcBef>
                <a:spcPts val="0"/>
              </a:spcBef>
            </a:pPr>
            <a:r>
              <a:rPr lang="en-US" sz="2133" dirty="0"/>
              <a:t>Working in pairs or threes, use the question and answer sheet provided to identify some quiz questions about the BCS and its code of conduct that you could ask other learners.</a:t>
            </a:r>
          </a:p>
          <a:p>
            <a:pPr>
              <a:lnSpc>
                <a:spcPct val="100000"/>
              </a:lnSpc>
              <a:spcBef>
                <a:spcPts val="0"/>
              </a:spcBef>
            </a:pPr>
            <a:endParaRPr lang="en-US" sz="2133" dirty="0"/>
          </a:p>
          <a:p>
            <a:pPr>
              <a:lnSpc>
                <a:spcPct val="100000"/>
              </a:lnSpc>
              <a:spcBef>
                <a:spcPts val="0"/>
              </a:spcBef>
            </a:pPr>
            <a:r>
              <a:rPr lang="en-US" sz="2133" b="1" dirty="0">
                <a:cs typeface="Arial"/>
              </a:rPr>
              <a:t>TASK</a:t>
            </a:r>
            <a:endParaRPr lang="en-US" sz="2133" b="1" dirty="0"/>
          </a:p>
          <a:p>
            <a:pPr>
              <a:lnSpc>
                <a:spcPct val="100000"/>
              </a:lnSpc>
              <a:spcBef>
                <a:spcPts val="0"/>
              </a:spcBef>
            </a:pPr>
            <a:endParaRPr lang="en-US" sz="2133" b="1" dirty="0">
              <a:cs typeface="Arial"/>
            </a:endParaRPr>
          </a:p>
          <a:p>
            <a:pPr marL="380990" indent="-380990">
              <a:lnSpc>
                <a:spcPct val="100000"/>
              </a:lnSpc>
              <a:spcBef>
                <a:spcPts val="0"/>
              </a:spcBef>
              <a:buFont typeface="Arial" panose="020B0604020202020204" pitchFamily="34" charset="0"/>
              <a:buChar char="•"/>
            </a:pPr>
            <a:r>
              <a:rPr lang="en-US" sz="2133" dirty="0"/>
              <a:t>There should be five questions.</a:t>
            </a:r>
            <a:endParaRPr lang="en-US" sz="2133" dirty="0">
              <a:cs typeface="Arial"/>
            </a:endParaRPr>
          </a:p>
          <a:p>
            <a:pPr marL="380990" indent="-380990">
              <a:lnSpc>
                <a:spcPct val="100000"/>
              </a:lnSpc>
              <a:spcBef>
                <a:spcPts val="0"/>
              </a:spcBef>
              <a:buFont typeface="Arial" panose="020B0604020202020204" pitchFamily="34" charset="0"/>
              <a:buChar char="•"/>
            </a:pPr>
            <a:r>
              <a:rPr lang="en-US" sz="2133" dirty="0"/>
              <a:t>Use open and closed questioning.</a:t>
            </a:r>
            <a:endParaRPr lang="en-US" sz="2133" dirty="0">
              <a:cs typeface="Arial"/>
            </a:endParaRPr>
          </a:p>
          <a:p>
            <a:pPr marL="380990" indent="-380990">
              <a:lnSpc>
                <a:spcPct val="100000"/>
              </a:lnSpc>
              <a:spcBef>
                <a:spcPts val="0"/>
              </a:spcBef>
              <a:buFont typeface="Arial" panose="020B0604020202020204" pitchFamily="34" charset="0"/>
              <a:buChar char="•"/>
            </a:pPr>
            <a:r>
              <a:rPr lang="en-US" sz="2133" dirty="0"/>
              <a:t>Use words like “identify” to describe what you are looking for in the answer.</a:t>
            </a:r>
            <a:endParaRPr lang="en-US" sz="2133" dirty="0">
              <a:cs typeface="Arial"/>
            </a:endParaRPr>
          </a:p>
          <a:p>
            <a:pPr marL="380990" indent="-380990">
              <a:lnSpc>
                <a:spcPct val="100000"/>
              </a:lnSpc>
              <a:spcBef>
                <a:spcPts val="0"/>
              </a:spcBef>
              <a:buFont typeface="Arial" panose="020B0604020202020204" pitchFamily="34" charset="0"/>
              <a:buChar char="•"/>
            </a:pPr>
            <a:r>
              <a:rPr lang="en-US" sz="2133" dirty="0"/>
              <a:t>Give a mark to each question.</a:t>
            </a:r>
            <a:endParaRPr lang="en-US" sz="2133" dirty="0">
              <a:cs typeface="Arial"/>
            </a:endParaRPr>
          </a:p>
          <a:p>
            <a:pPr marL="380990" indent="-380990">
              <a:lnSpc>
                <a:spcPct val="100000"/>
              </a:lnSpc>
              <a:spcBef>
                <a:spcPts val="0"/>
              </a:spcBef>
              <a:buFont typeface="Arial" panose="020B0604020202020204" pitchFamily="34" charset="0"/>
              <a:buChar char="•"/>
            </a:pPr>
            <a:r>
              <a:rPr lang="en-US" sz="2133" dirty="0"/>
              <a:t>Make the total marks for the quiz come to eight.</a:t>
            </a:r>
            <a:endParaRPr lang="en-US" sz="2133" dirty="0">
              <a:cs typeface="Arial"/>
            </a:endParaRPr>
          </a:p>
          <a:p>
            <a:endParaRPr lang="en-US" sz="2133" dirty="0">
              <a:cs typeface="Arial"/>
            </a:endParaRPr>
          </a:p>
          <a:p>
            <a:endParaRPr lang="en-US" sz="2133" dirty="0">
              <a:cs typeface="Arial"/>
            </a:endParaRPr>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dirty="0"/>
          </a:p>
        </p:txBody>
      </p:sp>
      <p:pic>
        <p:nvPicPr>
          <p:cNvPr id="7" name="Picture 6" descr="Check List Hook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5836" y="2756474"/>
            <a:ext cx="2518389" cy="2722583"/>
          </a:xfrm>
          <a:prstGeom prst="rect">
            <a:avLst/>
          </a:prstGeom>
        </p:spPr>
      </p:pic>
    </p:spTree>
    <p:extLst>
      <p:ext uri="{BB962C8B-B14F-4D97-AF65-F5344CB8AC3E}">
        <p14:creationId xmlns:p14="http://schemas.microsoft.com/office/powerpoint/2010/main" val="3423156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b="1" dirty="0"/>
              <a:t>Topic: </a:t>
            </a:r>
            <a:r>
              <a:rPr lang="en-GB" dirty="0"/>
              <a:t>BCS code of conduct and working as an IT professional</a:t>
            </a:r>
            <a:br>
              <a:rPr lang="en-US" dirty="0"/>
            </a:br>
            <a:r>
              <a:rPr lang="en-US" dirty="0"/>
              <a:t>Task 4: Applying knowledge of the code of conduct</a:t>
            </a:r>
            <a:endParaRPr lang="en-GB" dirty="0"/>
          </a:p>
        </p:txBody>
      </p:sp>
      <p:sp>
        <p:nvSpPr>
          <p:cNvPr id="5" name="Text Placeholder 4"/>
          <p:cNvSpPr>
            <a:spLocks noGrp="1"/>
          </p:cNvSpPr>
          <p:nvPr>
            <p:ph type="body" sz="quarter" idx="12"/>
          </p:nvPr>
        </p:nvSpPr>
        <p:spPr>
          <a:xfrm>
            <a:off x="312000" y="1315200"/>
            <a:ext cx="5280000" cy="4994120"/>
          </a:xfrm>
        </p:spPr>
        <p:txBody>
          <a:bodyPr/>
          <a:lstStyle/>
          <a:p>
            <a:r>
              <a:rPr lang="en-US" dirty="0">
                <a:solidFill>
                  <a:srgbClr val="E51C41"/>
                </a:solidFill>
              </a:rPr>
              <a:t>Check your learning…</a:t>
            </a:r>
            <a:endParaRPr lang="en-GB" dirty="0">
              <a:solidFill>
                <a:srgbClr val="E51C41"/>
              </a:solidFill>
            </a:endParaRPr>
          </a:p>
        </p:txBody>
      </p:sp>
      <p:sp>
        <p:nvSpPr>
          <p:cNvPr id="6" name="Content Placeholder 5"/>
          <p:cNvSpPr>
            <a:spLocks noGrp="1"/>
          </p:cNvSpPr>
          <p:nvPr>
            <p:ph sz="quarter" idx="13"/>
          </p:nvPr>
        </p:nvSpPr>
        <p:spPr>
          <a:xfrm>
            <a:off x="5711957" y="2034803"/>
            <a:ext cx="6109163" cy="4225735"/>
          </a:xfrm>
        </p:spPr>
        <p:txBody>
          <a:bodyPr vert="horz" lIns="0" tIns="0" rIns="0" bIns="0" rtlCol="0" anchor="t">
            <a:noAutofit/>
          </a:bodyPr>
          <a:lstStyle/>
          <a:p>
            <a:pPr>
              <a:lnSpc>
                <a:spcPct val="100000"/>
              </a:lnSpc>
              <a:spcBef>
                <a:spcPts val="0"/>
              </a:spcBef>
            </a:pPr>
            <a:r>
              <a:rPr lang="en-US" sz="2133" dirty="0"/>
              <a:t>When all teams have completed their questions, swap the sheets between teams.</a:t>
            </a:r>
          </a:p>
          <a:p>
            <a:pPr>
              <a:lnSpc>
                <a:spcPct val="100000"/>
              </a:lnSpc>
              <a:spcBef>
                <a:spcPts val="0"/>
              </a:spcBef>
            </a:pPr>
            <a:endParaRPr lang="en-US" sz="2133" dirty="0"/>
          </a:p>
          <a:p>
            <a:pPr>
              <a:lnSpc>
                <a:spcPct val="100000"/>
              </a:lnSpc>
              <a:spcBef>
                <a:spcPts val="0"/>
              </a:spcBef>
            </a:pPr>
            <a:r>
              <a:rPr lang="en-US" sz="2133" dirty="0"/>
              <a:t>Answer the questions as fully as possible.</a:t>
            </a:r>
            <a:endParaRPr lang="en-US" sz="2133" dirty="0">
              <a:cs typeface="Arial"/>
            </a:endParaRPr>
          </a:p>
          <a:p>
            <a:pPr>
              <a:lnSpc>
                <a:spcPct val="100000"/>
              </a:lnSpc>
              <a:spcBef>
                <a:spcPts val="0"/>
              </a:spcBef>
            </a:pPr>
            <a:endParaRPr lang="en-US" sz="2133" dirty="0"/>
          </a:p>
          <a:p>
            <a:pPr>
              <a:lnSpc>
                <a:spcPct val="100000"/>
              </a:lnSpc>
              <a:spcBef>
                <a:spcPts val="0"/>
              </a:spcBef>
            </a:pPr>
            <a:r>
              <a:rPr lang="en-US" sz="2133" dirty="0"/>
              <a:t>Return the sheet to the group who wrote the questions for marking.</a:t>
            </a:r>
            <a:endParaRPr lang="en-US" sz="2133" dirty="0">
              <a:cs typeface="Arial"/>
            </a:endParaRPr>
          </a:p>
          <a:p>
            <a:pPr>
              <a:lnSpc>
                <a:spcPct val="100000"/>
              </a:lnSpc>
              <a:spcBef>
                <a:spcPts val="0"/>
              </a:spcBef>
            </a:pPr>
            <a:endParaRPr lang="en-US" sz="2133" dirty="0"/>
          </a:p>
          <a:p>
            <a:pPr>
              <a:lnSpc>
                <a:spcPct val="100000"/>
              </a:lnSpc>
              <a:spcBef>
                <a:spcPts val="0"/>
              </a:spcBef>
            </a:pPr>
            <a:r>
              <a:rPr lang="en-US" sz="2133" dirty="0"/>
              <a:t>We will then review the teams and the questions/scores.</a:t>
            </a:r>
          </a:p>
          <a:p>
            <a:pPr>
              <a:lnSpc>
                <a:spcPct val="100000"/>
              </a:lnSpc>
              <a:spcBef>
                <a:spcPts val="0"/>
              </a:spcBef>
            </a:pPr>
            <a:endParaRPr lang="en-US" sz="2133" dirty="0">
              <a:cs typeface="Arial"/>
            </a:endParaRPr>
          </a:p>
          <a:p>
            <a:pPr>
              <a:lnSpc>
                <a:spcPct val="100000"/>
              </a:lnSpc>
              <a:spcBef>
                <a:spcPts val="0"/>
              </a:spcBef>
            </a:pPr>
            <a:r>
              <a:rPr lang="en-US" sz="2133" b="1" dirty="0">
                <a:solidFill>
                  <a:srgbClr val="E51C41"/>
                </a:solidFill>
              </a:rPr>
              <a:t>How did you all do?</a:t>
            </a:r>
          </a:p>
          <a:p>
            <a:endParaRPr lang="en-US" dirty="0"/>
          </a:p>
          <a:p>
            <a:r>
              <a:rPr lang="en-US" dirty="0"/>
              <a:t>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dirty="0"/>
          </a:p>
        </p:txBody>
      </p:sp>
      <p:pic>
        <p:nvPicPr>
          <p:cNvPr id="9" name="Picture 8" descr="Question Mark Note Duplicate · Free image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48" y="2199170"/>
            <a:ext cx="5020091" cy="3343631"/>
          </a:xfrm>
          <a:prstGeom prst="rect">
            <a:avLst/>
          </a:prstGeom>
        </p:spPr>
      </p:pic>
    </p:spTree>
    <p:extLst>
      <p:ext uri="{BB962C8B-B14F-4D97-AF65-F5344CB8AC3E}">
        <p14:creationId xmlns:p14="http://schemas.microsoft.com/office/powerpoint/2010/main" val="25197163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Session summary</a:t>
            </a:r>
          </a:p>
          <a:p>
            <a:endParaRPr lang="en-US" dirty="0"/>
          </a:p>
        </p:txBody>
      </p:sp>
    </p:spTree>
    <p:extLst>
      <p:ext uri="{BB962C8B-B14F-4D97-AF65-F5344CB8AC3E}">
        <p14:creationId xmlns:p14="http://schemas.microsoft.com/office/powerpoint/2010/main" val="2496873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Topic: </a:t>
            </a:r>
            <a:r>
              <a:rPr lang="en-GB" dirty="0"/>
              <a:t>BCS code of conduct and working as an IT professional</a:t>
            </a:r>
            <a:br>
              <a:rPr lang="en-US" dirty="0"/>
            </a:br>
            <a:r>
              <a:rPr lang="en-US" dirty="0"/>
              <a:t>Task 5: </a:t>
            </a:r>
            <a:r>
              <a:rPr lang="en-GB" dirty="0"/>
              <a:t>Summary of</a:t>
            </a:r>
            <a:r>
              <a:rPr lang="en-US" dirty="0"/>
              <a:t> today's session</a:t>
            </a:r>
            <a:endParaRPr lang="en-GB" dirty="0"/>
          </a:p>
        </p:txBody>
      </p:sp>
      <p:sp>
        <p:nvSpPr>
          <p:cNvPr id="2052" name="Content Placeholder 2051"/>
          <p:cNvSpPr>
            <a:spLocks noGrp="1"/>
          </p:cNvSpPr>
          <p:nvPr>
            <p:ph sz="quarter" idx="14"/>
          </p:nvPr>
        </p:nvSpPr>
        <p:spPr>
          <a:xfrm>
            <a:off x="312000" y="3767999"/>
            <a:ext cx="5496133" cy="2445311"/>
          </a:xfrm>
          <a:solidFill>
            <a:schemeClr val="bg1">
              <a:lumMod val="95000"/>
            </a:schemeClr>
          </a:solidFill>
        </p:spPr>
        <p:txBody>
          <a:bodyPr/>
          <a:lstStyle/>
          <a:p>
            <a:r>
              <a:rPr lang="en-GB" dirty="0"/>
              <a:t>A code of conduct is… </a:t>
            </a:r>
            <a:r>
              <a:rPr lang="en-US" b="0" dirty="0"/>
              <a:t>. </a:t>
            </a:r>
            <a:endParaRPr lang="en-GB" b="0" dirty="0"/>
          </a:p>
        </p:txBody>
      </p:sp>
      <p:sp>
        <p:nvSpPr>
          <p:cNvPr id="35" name="Content Placeholder 34"/>
          <p:cNvSpPr>
            <a:spLocks noGrp="1"/>
          </p:cNvSpPr>
          <p:nvPr>
            <p:ph sz="quarter" idx="17"/>
          </p:nvPr>
        </p:nvSpPr>
        <p:spPr>
          <a:xfrm>
            <a:off x="5999990" y="3767999"/>
            <a:ext cx="5560695" cy="2445311"/>
          </a:xfrm>
          <a:solidFill>
            <a:schemeClr val="bg1">
              <a:lumMod val="95000"/>
            </a:schemeClr>
          </a:solidFill>
        </p:spPr>
        <p:txBody>
          <a:bodyPr vert="horz" lIns="0" tIns="0" rIns="0" bIns="0" rtlCol="0" anchor="t">
            <a:noAutofit/>
          </a:bodyPr>
          <a:lstStyle/>
          <a:p>
            <a:r>
              <a:rPr lang="en-GB" dirty="0"/>
              <a:t>It may relate to you by...</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dirty="0"/>
          </a:p>
        </p:txBody>
      </p:sp>
      <p:sp>
        <p:nvSpPr>
          <p:cNvPr id="5" name="Content Placeholder 4"/>
          <p:cNvSpPr>
            <a:spLocks noGrp="1"/>
          </p:cNvSpPr>
          <p:nvPr>
            <p:ph sz="quarter" idx="18"/>
          </p:nvPr>
        </p:nvSpPr>
        <p:spPr>
          <a:solidFill>
            <a:schemeClr val="bg1">
              <a:lumMod val="95000"/>
            </a:schemeClr>
          </a:solidFill>
          <a:ln w="28575">
            <a:noFill/>
          </a:ln>
        </p:spPr>
        <p:txBody>
          <a:bodyPr/>
          <a:lstStyle/>
          <a:p>
            <a:r>
              <a:rPr lang="en-GB" dirty="0"/>
              <a:t>The BCS is…</a:t>
            </a:r>
          </a:p>
        </p:txBody>
      </p:sp>
      <p:sp>
        <p:nvSpPr>
          <p:cNvPr id="6" name="Content Placeholder 5">
            <a:extLst>
              <a:ext uri="{FF2B5EF4-FFF2-40B4-BE49-F238E27FC236}">
                <a16:creationId xmlns:a16="http://schemas.microsoft.com/office/drawing/2014/main" id="{2B5492E5-8DD3-614F-B1BB-D6B3856139A1}"/>
              </a:ext>
            </a:extLst>
          </p:cNvPr>
          <p:cNvSpPr>
            <a:spLocks noGrp="1"/>
          </p:cNvSpPr>
          <p:nvPr>
            <p:ph sz="quarter" idx="19"/>
          </p:nvPr>
        </p:nvSpPr>
        <p:spPr>
          <a:solidFill>
            <a:schemeClr val="bg1">
              <a:lumMod val="95000"/>
            </a:schemeClr>
          </a:solidFill>
          <a:ln>
            <a:noFill/>
          </a:ln>
        </p:spPr>
        <p:txBody>
          <a:bodyPr/>
          <a:lstStyle/>
          <a:p>
            <a:r>
              <a:rPr lang="en-US" dirty="0"/>
              <a:t>The scenario showed…</a:t>
            </a:r>
          </a:p>
        </p:txBody>
      </p:sp>
    </p:spTree>
    <p:extLst>
      <p:ext uri="{BB962C8B-B14F-4D97-AF65-F5344CB8AC3E}">
        <p14:creationId xmlns:p14="http://schemas.microsoft.com/office/powerpoint/2010/main" val="27823769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29</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nchor="t">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8685" y="235426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942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Session three objectives</a:t>
            </a:r>
          </a:p>
        </p:txBody>
      </p:sp>
      <p:sp>
        <p:nvSpPr>
          <p:cNvPr id="5" name="Text Placeholder 4"/>
          <p:cNvSpPr>
            <a:spLocks noGrp="1"/>
          </p:cNvSpPr>
          <p:nvPr>
            <p:ph type="body" sz="quarter" idx="12"/>
          </p:nvPr>
        </p:nvSpPr>
        <p:spPr/>
        <p:txBody>
          <a:bodyPr vert="horz" lIns="0" tIns="0" rIns="0" bIns="0" rtlCol="0" anchor="t">
            <a:noAutofit/>
          </a:bodyPr>
          <a:lstStyle/>
          <a:p>
            <a:endParaRPr lang="en-GB" sz="2400" b="1" dirty="0">
              <a:solidFill>
                <a:srgbClr val="FF0000"/>
              </a:solidFill>
            </a:endParaRPr>
          </a:p>
          <a:p>
            <a:r>
              <a:rPr lang="en-GB" sz="2400" b="1" dirty="0"/>
              <a:t>Objective 1:</a:t>
            </a:r>
            <a:r>
              <a:rPr lang="en-GB" sz="2400" dirty="0">
                <a:solidFill>
                  <a:srgbClr val="FF0000"/>
                </a:solidFill>
                <a:cs typeface="Arial"/>
              </a:rPr>
              <a:t> </a:t>
            </a:r>
            <a:r>
              <a:rPr lang="en-GB" sz="2400" dirty="0">
                <a:solidFill>
                  <a:srgbClr val="000000"/>
                </a:solidFill>
                <a:cs typeface="Arial"/>
              </a:rPr>
              <a:t>To identify BCS, The Chartered Institute for IT, and explain its role in the digital industry. </a:t>
            </a:r>
          </a:p>
          <a:p>
            <a:endParaRPr lang="en-GB" sz="2400" b="1" dirty="0">
              <a:solidFill>
                <a:srgbClr val="FF0000"/>
              </a:solidFill>
            </a:endParaRPr>
          </a:p>
          <a:p>
            <a:r>
              <a:rPr lang="en-GB" sz="2400" b="1" dirty="0">
                <a:ea typeface="+mn-lt"/>
                <a:cs typeface="+mn-lt"/>
              </a:rPr>
              <a:t>Objective 2: </a:t>
            </a:r>
            <a:r>
              <a:rPr lang="en-GB" sz="2400" dirty="0">
                <a:ea typeface="+mn-lt"/>
                <a:cs typeface="+mn-lt"/>
              </a:rPr>
              <a:t>To e</a:t>
            </a:r>
            <a:r>
              <a:rPr lang="en-GB" sz="2400" dirty="0"/>
              <a:t>xplain the purpose of the BCS code of conduct and the key sections.</a:t>
            </a:r>
            <a:endParaRPr lang="en-GB" sz="2400" dirty="0">
              <a:cs typeface="Arial"/>
            </a:endParaRPr>
          </a:p>
          <a:p>
            <a:endParaRPr lang="en-GB" sz="2400" b="1" dirty="0">
              <a:solidFill>
                <a:srgbClr val="FF0000"/>
              </a:solidFill>
            </a:endParaRPr>
          </a:p>
          <a:p>
            <a:r>
              <a:rPr lang="en-GB" sz="2400" b="1" dirty="0">
                <a:ea typeface="+mn-lt"/>
                <a:cs typeface="+mn-lt"/>
              </a:rPr>
              <a:t>Objective 3: </a:t>
            </a:r>
            <a:r>
              <a:rPr lang="en-GB" sz="2400" dirty="0">
                <a:ea typeface="+mn-lt"/>
                <a:cs typeface="+mn-lt"/>
              </a:rPr>
              <a:t>To r</a:t>
            </a:r>
            <a:r>
              <a:rPr lang="en-GB" sz="2400" dirty="0"/>
              <a:t>elate the code of conduct to a typical digital role and identify possible areas of challenge and concern.</a:t>
            </a:r>
            <a:endParaRPr lang="en-GB" sz="2400" dirty="0">
              <a:cs typeface="Arial"/>
            </a:endParaRPr>
          </a:p>
          <a:p>
            <a:endParaRPr lang="en-GB" dirty="0">
              <a:solidFill>
                <a:srgbClr val="E51C41"/>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3714745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Recap and reflections</a:t>
            </a:r>
          </a:p>
        </p:txBody>
      </p:sp>
    </p:spTree>
    <p:extLst>
      <p:ext uri="{BB962C8B-B14F-4D97-AF65-F5344CB8AC3E}">
        <p14:creationId xmlns:p14="http://schemas.microsoft.com/office/powerpoint/2010/main" val="3024186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928" y="1481614"/>
            <a:ext cx="5012619" cy="4054324"/>
          </a:xfrm>
          <a:prstGeom prst="rect">
            <a:avLst/>
          </a:prstGeom>
        </p:spPr>
      </p:pic>
      <p:sp>
        <p:nvSpPr>
          <p:cNvPr id="12" name="Title 11"/>
          <p:cNvSpPr>
            <a:spLocks noGrp="1"/>
          </p:cNvSpPr>
          <p:nvPr>
            <p:ph type="title"/>
          </p:nvPr>
        </p:nvSpPr>
        <p:spPr/>
        <p:txBody>
          <a:bodyPr/>
          <a:lstStyle/>
          <a:p>
            <a:r>
              <a:rPr lang="en-US" dirty="0"/>
              <a:t>Topic: </a:t>
            </a:r>
            <a:r>
              <a:rPr lang="en-GB" dirty="0"/>
              <a:t>BCS code of conduct and working as an IT professional</a:t>
            </a:r>
            <a:br>
              <a:rPr lang="en-US" dirty="0"/>
            </a:br>
            <a:r>
              <a:rPr lang="en-US" dirty="0"/>
              <a:t>Task 1: Recap and reflection</a:t>
            </a:r>
            <a:endParaRPr lang="en-GB" dirty="0"/>
          </a:p>
        </p:txBody>
      </p:sp>
      <p:sp>
        <p:nvSpPr>
          <p:cNvPr id="5" name="Text Placeholder 4"/>
          <p:cNvSpPr>
            <a:spLocks noGrp="1"/>
          </p:cNvSpPr>
          <p:nvPr>
            <p:ph type="body" sz="quarter" idx="12"/>
          </p:nvPr>
        </p:nvSpPr>
        <p:spPr>
          <a:xfrm>
            <a:off x="705790" y="2740303"/>
            <a:ext cx="6641743" cy="2161496"/>
          </a:xfrm>
        </p:spPr>
        <p:txBody>
          <a:bodyPr vert="horz" lIns="0" tIns="0" rIns="0" bIns="0" rtlCol="0" anchor="t">
            <a:noAutofit/>
          </a:bodyPr>
          <a:lstStyle/>
          <a:p>
            <a:r>
              <a:rPr lang="en-US" sz="3200" dirty="0">
                <a:solidFill>
                  <a:srgbClr val="E51C41"/>
                </a:solidFill>
              </a:rPr>
              <a:t>What information did you learn from the last two lessons about the expectations of you in the workplace?</a:t>
            </a:r>
            <a:endParaRPr lang="en-GB" sz="3200" dirty="0">
              <a:solidFill>
                <a:srgbClr val="E51C41"/>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304253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a:t>
            </a:r>
            <a:r>
              <a:rPr lang="en-GB" dirty="0"/>
              <a:t>BCS code of conduct and working as an IT professional</a:t>
            </a:r>
            <a:br>
              <a:rPr lang="en-US" dirty="0"/>
            </a:br>
            <a:r>
              <a:rPr lang="en-US" dirty="0"/>
              <a:t>Task 1: Recap and reflection</a:t>
            </a:r>
            <a:endParaRPr lang="en-GB" dirty="0"/>
          </a:p>
        </p:txBody>
      </p:sp>
      <p:sp>
        <p:nvSpPr>
          <p:cNvPr id="5" name="Text Placeholder 4"/>
          <p:cNvSpPr>
            <a:spLocks noGrp="1"/>
          </p:cNvSpPr>
          <p:nvPr>
            <p:ph type="body" sz="quarter" idx="12"/>
          </p:nvPr>
        </p:nvSpPr>
        <p:spPr/>
        <p:txBody>
          <a:bodyPr/>
          <a:lstStyle/>
          <a:p>
            <a:endParaRPr lang="en-US" dirty="0">
              <a:solidFill>
                <a:srgbClr val="E51C41"/>
              </a:solidFill>
            </a:endParaRPr>
          </a:p>
          <a:p>
            <a:r>
              <a:rPr lang="en-US" sz="3200" dirty="0">
                <a:solidFill>
                  <a:srgbClr val="E51C41"/>
                </a:solidFill>
              </a:rPr>
              <a:t>Reflection</a:t>
            </a:r>
          </a:p>
        </p:txBody>
      </p:sp>
      <p:sp>
        <p:nvSpPr>
          <p:cNvPr id="6" name="Content Placeholder 5"/>
          <p:cNvSpPr>
            <a:spLocks noGrp="1"/>
          </p:cNvSpPr>
          <p:nvPr>
            <p:ph sz="quarter" idx="13"/>
          </p:nvPr>
        </p:nvSpPr>
        <p:spPr>
          <a:xfrm>
            <a:off x="5809672" y="1316699"/>
            <a:ext cx="4512733" cy="4800600"/>
          </a:xfrm>
        </p:spPr>
        <p:txBody>
          <a:bodyPr vert="horz" lIns="0" tIns="0" rIns="0" bIns="0" rtlCol="0" anchor="t">
            <a:noAutofit/>
          </a:bodyPr>
          <a:lstStyle/>
          <a:p>
            <a:endParaRPr lang="en-GB" sz="2667" dirty="0"/>
          </a:p>
          <a:p>
            <a:pPr>
              <a:lnSpc>
                <a:spcPct val="100000"/>
              </a:lnSpc>
              <a:spcBef>
                <a:spcPts val="0"/>
              </a:spcBef>
            </a:pPr>
            <a:r>
              <a:rPr lang="en-GB" sz="2667" dirty="0"/>
              <a:t>How did the last two lessons help you?</a:t>
            </a:r>
            <a:endParaRPr lang="en-GB" sz="2667" dirty="0">
              <a:cs typeface="Arial"/>
            </a:endParaRPr>
          </a:p>
          <a:p>
            <a:pPr>
              <a:lnSpc>
                <a:spcPct val="100000"/>
              </a:lnSpc>
              <a:spcBef>
                <a:spcPts val="0"/>
              </a:spcBef>
            </a:pPr>
            <a:endParaRPr lang="en-GB" sz="2667" dirty="0">
              <a:cs typeface="Arial"/>
            </a:endParaRPr>
          </a:p>
          <a:p>
            <a:pPr>
              <a:lnSpc>
                <a:spcPct val="100000"/>
              </a:lnSpc>
              <a:spcBef>
                <a:spcPts val="0"/>
              </a:spcBef>
            </a:pPr>
            <a:r>
              <a:rPr lang="en-GB" sz="2667" dirty="0"/>
              <a:t>What did you learn about your own potential areas of concern?</a:t>
            </a:r>
            <a:endParaRPr lang="en-GB" sz="2667" dirty="0">
              <a:cs typeface="Arial"/>
            </a:endParaRPr>
          </a:p>
          <a:p>
            <a:pPr>
              <a:lnSpc>
                <a:spcPct val="100000"/>
              </a:lnSpc>
              <a:spcBef>
                <a:spcPts val="0"/>
              </a:spcBef>
            </a:pPr>
            <a:endParaRPr lang="en-GB" sz="2667" dirty="0">
              <a:cs typeface="Arial"/>
            </a:endParaRPr>
          </a:p>
          <a:p>
            <a:pPr>
              <a:lnSpc>
                <a:spcPct val="100000"/>
              </a:lnSpc>
              <a:spcBef>
                <a:spcPts val="0"/>
              </a:spcBef>
            </a:pPr>
            <a:r>
              <a:rPr lang="en-GB" sz="2667" dirty="0"/>
              <a:t>Could you share one area where you think you might need to change your thinking?</a:t>
            </a:r>
            <a:endParaRPr lang="en-GB" sz="2667" dirty="0">
              <a:cs typeface="Arial"/>
            </a:endParaRPr>
          </a:p>
          <a:p>
            <a:endParaRPr lang="en-GB" sz="3200"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pic>
        <p:nvPicPr>
          <p:cNvPr id="9" name="Content Placeholder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7221" y="2682241"/>
            <a:ext cx="3653800" cy="2435868"/>
          </a:xfrm>
          <a:prstGeom prst="rect">
            <a:avLst/>
          </a:prstGeom>
        </p:spPr>
      </p:pic>
    </p:spTree>
    <p:extLst>
      <p:ext uri="{BB962C8B-B14F-4D97-AF65-F5344CB8AC3E}">
        <p14:creationId xmlns:p14="http://schemas.microsoft.com/office/powerpoint/2010/main" val="2184450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The BCS and its code of conduct</a:t>
            </a:r>
          </a:p>
          <a:p>
            <a:endParaRPr lang="en-US" dirty="0"/>
          </a:p>
        </p:txBody>
      </p:sp>
    </p:spTree>
    <p:extLst>
      <p:ext uri="{BB962C8B-B14F-4D97-AF65-F5344CB8AC3E}">
        <p14:creationId xmlns:p14="http://schemas.microsoft.com/office/powerpoint/2010/main" val="296566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a:t>
            </a:r>
            <a:r>
              <a:rPr lang="en-GB" dirty="0"/>
              <a:t>BCS code of conduct and working as an IT professional</a:t>
            </a:r>
            <a:br>
              <a:rPr lang="en-US" dirty="0"/>
            </a:br>
            <a:r>
              <a:rPr lang="en-US" dirty="0"/>
              <a:t>Task 2: The BCS and its code of conduct</a:t>
            </a:r>
            <a:endParaRPr lang="en-GB" dirty="0"/>
          </a:p>
        </p:txBody>
      </p:sp>
      <p:sp>
        <p:nvSpPr>
          <p:cNvPr id="5" name="Text Placeholder 4"/>
          <p:cNvSpPr>
            <a:spLocks noGrp="1"/>
          </p:cNvSpPr>
          <p:nvPr>
            <p:ph type="body" sz="quarter" idx="12"/>
          </p:nvPr>
        </p:nvSpPr>
        <p:spPr/>
        <p:txBody>
          <a:bodyPr/>
          <a:lstStyle/>
          <a:p>
            <a:r>
              <a:rPr lang="en-US" dirty="0">
                <a:solidFill>
                  <a:srgbClr val="E51C41"/>
                </a:solidFill>
              </a:rPr>
              <a:t>What is the BCS?</a:t>
            </a:r>
            <a:endParaRPr lang="en-GB" dirty="0">
              <a:solidFill>
                <a:srgbClr val="E51C41"/>
              </a:solidFill>
            </a:endParaRPr>
          </a:p>
        </p:txBody>
      </p:sp>
      <p:sp>
        <p:nvSpPr>
          <p:cNvPr id="6" name="Content Placeholder 5"/>
          <p:cNvSpPr>
            <a:spLocks noGrp="1"/>
          </p:cNvSpPr>
          <p:nvPr>
            <p:ph sz="quarter" idx="13"/>
          </p:nvPr>
        </p:nvSpPr>
        <p:spPr>
          <a:xfrm>
            <a:off x="4831645" y="1273435"/>
            <a:ext cx="6194032" cy="4858109"/>
          </a:xfrm>
        </p:spPr>
        <p:txBody>
          <a:bodyPr vert="horz" lIns="0" tIns="0" rIns="0" bIns="0" rtlCol="0" anchor="t">
            <a:noAutofit/>
          </a:bodyPr>
          <a:lstStyle/>
          <a:p>
            <a:pPr>
              <a:lnSpc>
                <a:spcPct val="100000"/>
              </a:lnSpc>
              <a:spcBef>
                <a:spcPts val="0"/>
              </a:spcBef>
            </a:pPr>
            <a:r>
              <a:rPr lang="en-GB" sz="2667" dirty="0"/>
              <a:t>Each area of business has various organisations that govern and seek to raise standards.</a:t>
            </a:r>
            <a:endParaRPr lang="en-GB" sz="2667" dirty="0">
              <a:cs typeface="Arial"/>
            </a:endParaRPr>
          </a:p>
          <a:p>
            <a:pPr>
              <a:lnSpc>
                <a:spcPct val="100000"/>
              </a:lnSpc>
              <a:spcBef>
                <a:spcPts val="0"/>
              </a:spcBef>
            </a:pPr>
            <a:endParaRPr lang="en-GB" sz="2667" dirty="0">
              <a:cs typeface="Arial"/>
            </a:endParaRPr>
          </a:p>
          <a:p>
            <a:pPr>
              <a:lnSpc>
                <a:spcPct val="100000"/>
              </a:lnSpc>
              <a:spcBef>
                <a:spcPts val="0"/>
              </a:spcBef>
            </a:pPr>
            <a:r>
              <a:rPr lang="en-GB" sz="2667" dirty="0"/>
              <a:t>Consider the reputation of “dodgy” tradespeople who might provide poor service and quality of goods.</a:t>
            </a:r>
            <a:endParaRPr lang="en-GB" sz="2667" dirty="0">
              <a:cs typeface="Arial"/>
            </a:endParaRPr>
          </a:p>
          <a:p>
            <a:pPr>
              <a:lnSpc>
                <a:spcPct val="100000"/>
              </a:lnSpc>
              <a:spcBef>
                <a:spcPts val="0"/>
              </a:spcBef>
            </a:pPr>
            <a:endParaRPr lang="en-GB" sz="2667" dirty="0">
              <a:cs typeface="Arial"/>
            </a:endParaRPr>
          </a:p>
          <a:p>
            <a:pPr>
              <a:lnSpc>
                <a:spcPct val="100000"/>
              </a:lnSpc>
              <a:spcBef>
                <a:spcPts val="0"/>
              </a:spcBef>
            </a:pPr>
            <a:r>
              <a:rPr lang="en-GB" sz="2667" dirty="0"/>
              <a:t>The BCS is a professional body for the digital industry.</a:t>
            </a:r>
          </a:p>
          <a:p>
            <a:pPr>
              <a:lnSpc>
                <a:spcPct val="100000"/>
              </a:lnSpc>
              <a:spcBef>
                <a:spcPts val="0"/>
              </a:spcBef>
            </a:pPr>
            <a:endParaRPr lang="en-GB" sz="2667" dirty="0">
              <a:cs typeface="Arial"/>
            </a:endParaRPr>
          </a:p>
          <a:p>
            <a:pPr>
              <a:lnSpc>
                <a:spcPct val="100000"/>
              </a:lnSpc>
              <a:spcBef>
                <a:spcPts val="0"/>
              </a:spcBef>
            </a:pPr>
            <a:r>
              <a:rPr lang="en-GB" sz="2667" b="1" dirty="0">
                <a:solidFill>
                  <a:srgbClr val="E51C41"/>
                </a:solidFill>
              </a:rPr>
              <a:t>What do you think are the overall aims of the BCS?</a:t>
            </a:r>
            <a:endParaRPr lang="en-GB" sz="2667" b="1" dirty="0">
              <a:solidFill>
                <a:srgbClr val="E51C41"/>
              </a:solidFill>
              <a:cs typeface="Arial"/>
            </a:endParaRPr>
          </a:p>
          <a:p>
            <a:endParaRPr lang="en-GB" sz="2400" dirty="0">
              <a:solidFill>
                <a:srgbClr val="0071F8"/>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pic>
        <p:nvPicPr>
          <p:cNvPr id="1026" name="Picture 2" descr="BCS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599" y="2439911"/>
            <a:ext cx="2524524" cy="310710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2CF5B9C-F9D3-7E4A-84D7-58EE54617F39}"/>
              </a:ext>
            </a:extLst>
          </p:cNvPr>
          <p:cNvSpPr txBox="1"/>
          <p:nvPr/>
        </p:nvSpPr>
        <p:spPr>
          <a:xfrm>
            <a:off x="1822194" y="5293629"/>
            <a:ext cx="3614057" cy="461665"/>
          </a:xfrm>
          <a:prstGeom prst="rect">
            <a:avLst/>
          </a:prstGeom>
          <a:noFill/>
        </p:spPr>
        <p:txBody>
          <a:bodyPr wrap="square">
            <a:spAutoFit/>
          </a:bodyPr>
          <a:lstStyle/>
          <a:p>
            <a:r>
              <a:rPr lang="en-US" sz="2400" dirty="0">
                <a:hlinkClick r:id="rId4"/>
              </a:rPr>
              <a:t>www.bcs.org</a:t>
            </a:r>
            <a:r>
              <a:rPr lang="en-US" sz="2400" dirty="0"/>
              <a:t> </a:t>
            </a:r>
          </a:p>
        </p:txBody>
      </p:sp>
    </p:spTree>
    <p:extLst>
      <p:ext uri="{BB962C8B-B14F-4D97-AF65-F5344CB8AC3E}">
        <p14:creationId xmlns:p14="http://schemas.microsoft.com/office/powerpoint/2010/main" val="2642540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a:t>
            </a:r>
            <a:r>
              <a:rPr lang="en-GB" dirty="0"/>
              <a:t>BCS code of conduct and working as an IT professional </a:t>
            </a:r>
            <a:br>
              <a:rPr lang="en-GB" dirty="0"/>
            </a:br>
            <a:r>
              <a:rPr lang="en-US" dirty="0"/>
              <a:t>Task 2: The BCS and its code of conduct</a:t>
            </a:r>
            <a:endParaRPr lang="en-GB" dirty="0"/>
          </a:p>
        </p:txBody>
      </p:sp>
      <p:sp>
        <p:nvSpPr>
          <p:cNvPr id="5" name="Text Placeholder 4"/>
          <p:cNvSpPr>
            <a:spLocks noGrp="1"/>
          </p:cNvSpPr>
          <p:nvPr>
            <p:ph type="body" sz="quarter" idx="12"/>
          </p:nvPr>
        </p:nvSpPr>
        <p:spPr/>
        <p:txBody>
          <a:bodyPr/>
          <a:lstStyle/>
          <a:p>
            <a:r>
              <a:rPr lang="en-US" dirty="0">
                <a:solidFill>
                  <a:srgbClr val="E51C41"/>
                </a:solidFill>
              </a:rPr>
              <a:t>BCS aims</a:t>
            </a:r>
            <a:endParaRPr lang="en-GB" dirty="0">
              <a:solidFill>
                <a:srgbClr val="E51C41"/>
              </a:solidFill>
            </a:endParaRPr>
          </a:p>
        </p:txBody>
      </p:sp>
      <p:sp>
        <p:nvSpPr>
          <p:cNvPr id="6" name="Content Placeholder 5"/>
          <p:cNvSpPr>
            <a:spLocks noGrp="1"/>
          </p:cNvSpPr>
          <p:nvPr>
            <p:ph sz="quarter" idx="13"/>
          </p:nvPr>
        </p:nvSpPr>
        <p:spPr>
          <a:xfrm>
            <a:off x="6096001" y="1316567"/>
            <a:ext cx="5360996" cy="4800600"/>
          </a:xfrm>
        </p:spPr>
        <p:txBody>
          <a:bodyPr vert="horz" lIns="0" tIns="0" rIns="0" bIns="0" rtlCol="0" anchor="t">
            <a:noAutofit/>
          </a:bodyPr>
          <a:lstStyle/>
          <a:p>
            <a:pPr>
              <a:lnSpc>
                <a:spcPct val="100000"/>
              </a:lnSpc>
              <a:spcBef>
                <a:spcPts val="0"/>
              </a:spcBef>
            </a:pPr>
            <a:r>
              <a:rPr lang="en-GB" sz="2133" b="1" dirty="0"/>
              <a:t>The BCS is the body that encourages professionalism in the digital industry, so people have a positive experience of digital.</a:t>
            </a:r>
            <a:endParaRPr lang="en-GB" sz="2133" b="1" dirty="0">
              <a:cs typeface="Arial"/>
            </a:endParaRPr>
          </a:p>
          <a:p>
            <a:pPr>
              <a:lnSpc>
                <a:spcPct val="100000"/>
              </a:lnSpc>
              <a:spcBef>
                <a:spcPts val="0"/>
              </a:spcBef>
            </a:pPr>
            <a:endParaRPr lang="en-GB" sz="2133" dirty="0">
              <a:cs typeface="Arial"/>
            </a:endParaRPr>
          </a:p>
          <a:p>
            <a:pPr>
              <a:lnSpc>
                <a:spcPct val="100000"/>
              </a:lnSpc>
              <a:spcBef>
                <a:spcPts val="0"/>
              </a:spcBef>
            </a:pPr>
            <a:r>
              <a:rPr lang="en-GB" sz="2133" b="1" dirty="0">
                <a:solidFill>
                  <a:srgbClr val="E51C41"/>
                </a:solidFill>
              </a:rPr>
              <a:t>It aims to do this by:</a:t>
            </a:r>
            <a:endParaRPr lang="en-GB" sz="2133" b="1" dirty="0">
              <a:solidFill>
                <a:srgbClr val="E51C41"/>
              </a:solidFill>
              <a:cs typeface="Arial"/>
            </a:endParaRPr>
          </a:p>
          <a:p>
            <a:pPr>
              <a:lnSpc>
                <a:spcPct val="100000"/>
              </a:lnSpc>
              <a:spcBef>
                <a:spcPts val="0"/>
              </a:spcBef>
            </a:pPr>
            <a:endParaRPr lang="en-GB" sz="2133" dirty="0">
              <a:cs typeface="Arial"/>
            </a:endParaRPr>
          </a:p>
          <a:p>
            <a:pPr marL="380990" indent="-380990">
              <a:lnSpc>
                <a:spcPct val="100000"/>
              </a:lnSpc>
              <a:spcBef>
                <a:spcPts val="0"/>
              </a:spcBef>
              <a:buFont typeface="Arial" panose="020B0604020202020204" pitchFamily="34" charset="0"/>
              <a:buChar char="•"/>
            </a:pPr>
            <a:r>
              <a:rPr lang="en-GB" sz="2133" dirty="0"/>
              <a:t>helping to develop education programmes like T Levels</a:t>
            </a:r>
            <a:endParaRPr lang="en-GB" sz="2133" dirty="0">
              <a:cs typeface="Arial"/>
            </a:endParaRPr>
          </a:p>
          <a:p>
            <a:pPr marL="380990" indent="-380990">
              <a:lnSpc>
                <a:spcPct val="100000"/>
              </a:lnSpc>
              <a:spcBef>
                <a:spcPts val="0"/>
              </a:spcBef>
              <a:buFont typeface="Arial" panose="020B0604020202020204" pitchFamily="34" charset="0"/>
              <a:buChar char="•"/>
            </a:pPr>
            <a:r>
              <a:rPr lang="en-GB" sz="2133" dirty="0"/>
              <a:t>supporting the development of its members</a:t>
            </a:r>
            <a:endParaRPr lang="en-GB" sz="2133" dirty="0">
              <a:cs typeface="Arial"/>
            </a:endParaRPr>
          </a:p>
          <a:p>
            <a:pPr marL="380990" indent="-380990">
              <a:lnSpc>
                <a:spcPct val="100000"/>
              </a:lnSpc>
              <a:spcBef>
                <a:spcPts val="0"/>
              </a:spcBef>
              <a:buFont typeface="Arial" panose="020B0604020202020204" pitchFamily="34" charset="0"/>
              <a:buChar char="•"/>
            </a:pPr>
            <a:r>
              <a:rPr lang="en-GB" sz="2133" dirty="0"/>
              <a:t>raising public awareness</a:t>
            </a:r>
            <a:endParaRPr lang="en-GB" sz="2133" dirty="0">
              <a:cs typeface="Arial"/>
            </a:endParaRPr>
          </a:p>
          <a:p>
            <a:pPr marL="380990" indent="-380990">
              <a:lnSpc>
                <a:spcPct val="100000"/>
              </a:lnSpc>
              <a:spcBef>
                <a:spcPts val="0"/>
              </a:spcBef>
              <a:buFont typeface="Arial" panose="020B0604020202020204" pitchFamily="34" charset="0"/>
              <a:buChar char="•"/>
            </a:pPr>
            <a:r>
              <a:rPr lang="en-GB" sz="2133" dirty="0"/>
              <a:t>helping to lead research into new areas.</a:t>
            </a:r>
            <a:endParaRPr lang="en-GB" sz="21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pic>
        <p:nvPicPr>
          <p:cNvPr id="1026" name="Picture 2" descr="BCS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601" y="1972341"/>
            <a:ext cx="2524524" cy="31071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stretch>
            <a:fillRect/>
          </a:stretch>
        </p:blipFill>
        <p:spPr>
          <a:xfrm>
            <a:off x="310600" y="5198908"/>
            <a:ext cx="4990176" cy="918259"/>
          </a:xfrm>
          <a:prstGeom prst="rect">
            <a:avLst/>
          </a:prstGeom>
        </p:spPr>
      </p:pic>
    </p:spTree>
    <p:extLst>
      <p:ext uri="{BB962C8B-B14F-4D97-AF65-F5344CB8AC3E}">
        <p14:creationId xmlns:p14="http://schemas.microsoft.com/office/powerpoint/2010/main" val="7292581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DAD710B-07FB-4B27-AD2D-8CDF3EE6ABB6}"/>
</file>

<file path=customXml/itemProps2.xml><?xml version="1.0" encoding="utf-8"?>
<ds:datastoreItem xmlns:ds="http://schemas.openxmlformats.org/officeDocument/2006/customXml" ds:itemID="{E4FBB5D7-908E-4242-95E0-FA909ADA3E29}"/>
</file>

<file path=customXml/itemProps3.xml><?xml version="1.0" encoding="utf-8"?>
<ds:datastoreItem xmlns:ds="http://schemas.openxmlformats.org/officeDocument/2006/customXml" ds:itemID="{9A097F54-8B53-4851-B12B-A805482A2826}"/>
</file>

<file path=docProps/app.xml><?xml version="1.0" encoding="utf-8"?>
<Properties xmlns="http://schemas.openxmlformats.org/officeDocument/2006/extended-properties" xmlns:vt="http://schemas.openxmlformats.org/officeDocument/2006/docPropsVTypes">
  <Template>blank</Template>
  <TotalTime>6</TotalTime>
  <Words>2604</Words>
  <Application>Microsoft Office PowerPoint</Application>
  <PresentationFormat>Widescreen</PresentationFormat>
  <Paragraphs>312</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Wingdings</vt:lpstr>
      <vt:lpstr>Wingdings,Sans-Serif</vt:lpstr>
      <vt:lpstr>Office Theme</vt:lpstr>
      <vt:lpstr>Core content in a digital world</vt:lpstr>
      <vt:lpstr>Lesson three </vt:lpstr>
      <vt:lpstr>Session three objectives</vt:lpstr>
      <vt:lpstr>01</vt:lpstr>
      <vt:lpstr>Topic: BCS code of conduct and working as an IT professional Task 1: Recap and reflection</vt:lpstr>
      <vt:lpstr>Topic: BCS code of conduct and working as an IT professional Task 1: Recap and reflection</vt:lpstr>
      <vt:lpstr>02</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PowerPoint Presentation</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Topic: BCS code of conduct and working as an IT professional Task 2: The BCS and its code of conduct</vt:lpstr>
      <vt:lpstr>03</vt:lpstr>
      <vt:lpstr>Topic: BCS code of conduct and working as an IT professional Task 3: Code of conduct – example scenario</vt:lpstr>
      <vt:lpstr>Topic: BCS code of conduct and working as an IT professional Task 3: Code of conduct – example scenario</vt:lpstr>
      <vt:lpstr>04</vt:lpstr>
      <vt:lpstr>Topic: BCS code of conduct and working as an IT professional Task 4: Applying knowledge of the code of conduct</vt:lpstr>
      <vt:lpstr>Topic: BCS code of conduct and working as an IT professional Task 4: Applying knowledge of the code of conduct</vt:lpstr>
      <vt:lpstr>05</vt:lpstr>
      <vt:lpstr>Topic: BCS code of conduct and working as an IT professional Task 5: Summary of today's session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content in a digital world</dc:title>
  <dc:creator>Gemma Brezinski</dc:creator>
  <cp:lastModifiedBy>Gemma Brezinski</cp:lastModifiedBy>
  <cp:revision>1</cp:revision>
  <dcterms:created xsi:type="dcterms:W3CDTF">2023-11-09T14:47:42Z</dcterms:created>
  <dcterms:modified xsi:type="dcterms:W3CDTF">2023-11-09T14:54:13Z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