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40" r:id="rId2"/>
    <p:sldId id="341" r:id="rId3"/>
    <p:sldId id="342" r:id="rId4"/>
    <p:sldId id="343" r:id="rId5"/>
    <p:sldId id="344" r:id="rId6"/>
    <p:sldId id="345" r:id="rId7"/>
    <p:sldId id="346" r:id="rId8"/>
    <p:sldId id="347" r:id="rId9"/>
    <p:sldId id="348" r:id="rId10"/>
    <p:sldId id="349" r:id="rId11"/>
    <p:sldId id="350" r:id="rId12"/>
    <p:sldId id="351" r:id="rId13"/>
    <p:sldId id="352" r:id="rId14"/>
    <p:sldId id="353" r:id="rId15"/>
    <p:sldId id="354" r:id="rId16"/>
    <p:sldId id="355" r:id="rId17"/>
    <p:sldId id="356" r:id="rId18"/>
    <p:sldId id="357" r:id="rId19"/>
    <p:sldId id="358" r:id="rId20"/>
    <p:sldId id="359" r:id="rId21"/>
    <p:sldId id="360" r:id="rId22"/>
    <p:sldId id="361" r:id="rId23"/>
    <p:sldId id="362" r:id="rId24"/>
    <p:sldId id="363" r:id="rId25"/>
    <p:sldId id="364" r:id="rId26"/>
    <p:sldId id="365" r:id="rId27"/>
    <p:sldId id="366" r:id="rId28"/>
    <p:sldId id="367" r:id="rId29"/>
    <p:sldId id="368" r:id="rId30"/>
    <p:sldId id="613" r:id="rId31"/>
    <p:sldId id="369" r:id="rId32"/>
    <p:sldId id="370" r:id="rId33"/>
    <p:sldId id="371" r:id="rId34"/>
    <p:sldId id="372" r:id="rId35"/>
    <p:sldId id="373" r:id="rId36"/>
    <p:sldId id="374" r:id="rId37"/>
    <p:sldId id="375" r:id="rId38"/>
    <p:sldId id="376" r:id="rId39"/>
    <p:sldId id="377"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D1C454-6102-482B-AFFC-8198A83AECD5}" type="datetimeFigureOut">
              <a:rPr lang="en-GB" smtClean="0"/>
              <a:t>10/11/2023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2D0B03-33AE-45B5-B71F-59420C50A9BA}" type="slidenum">
              <a:rPr lang="en-GB" smtClean="0"/>
              <a:t>‹#›</a:t>
            </a:fld>
            <a:endParaRPr lang="en-GB"/>
          </a:p>
        </p:txBody>
      </p:sp>
    </p:spTree>
    <p:extLst>
      <p:ext uri="{BB962C8B-B14F-4D97-AF65-F5344CB8AC3E}">
        <p14:creationId xmlns:p14="http://schemas.microsoft.com/office/powerpoint/2010/main" val="3705376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1867505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6821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3210131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14843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28988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5002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5044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dirty="0"/>
          </a:p>
        </p:txBody>
      </p:sp>
    </p:spTree>
    <p:extLst>
      <p:ext uri="{BB962C8B-B14F-4D97-AF65-F5344CB8AC3E}">
        <p14:creationId xmlns:p14="http://schemas.microsoft.com/office/powerpoint/2010/main" val="1338658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dirty="0"/>
          </a:p>
        </p:txBody>
      </p:sp>
    </p:spTree>
    <p:extLst>
      <p:ext uri="{BB962C8B-B14F-4D97-AF65-F5344CB8AC3E}">
        <p14:creationId xmlns:p14="http://schemas.microsoft.com/office/powerpoint/2010/main" val="857061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dirty="0"/>
          </a:p>
        </p:txBody>
      </p:sp>
    </p:spTree>
    <p:extLst>
      <p:ext uri="{BB962C8B-B14F-4D97-AF65-F5344CB8AC3E}">
        <p14:creationId xmlns:p14="http://schemas.microsoft.com/office/powerpoint/2010/main" val="1817015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dirty="0"/>
          </a:p>
        </p:txBody>
      </p:sp>
    </p:spTree>
    <p:extLst>
      <p:ext uri="{BB962C8B-B14F-4D97-AF65-F5344CB8AC3E}">
        <p14:creationId xmlns:p14="http://schemas.microsoft.com/office/powerpoint/2010/main" val="2800471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491103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dirty="0"/>
          </a:p>
        </p:txBody>
      </p:sp>
    </p:spTree>
    <p:extLst>
      <p:ext uri="{BB962C8B-B14F-4D97-AF65-F5344CB8AC3E}">
        <p14:creationId xmlns:p14="http://schemas.microsoft.com/office/powerpoint/2010/main" val="505544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dirty="0"/>
          </a:p>
        </p:txBody>
      </p:sp>
    </p:spTree>
    <p:extLst>
      <p:ext uri="{BB962C8B-B14F-4D97-AF65-F5344CB8AC3E}">
        <p14:creationId xmlns:p14="http://schemas.microsoft.com/office/powerpoint/2010/main" val="457220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dirty="0"/>
          </a:p>
        </p:txBody>
      </p:sp>
    </p:spTree>
    <p:extLst>
      <p:ext uri="{BB962C8B-B14F-4D97-AF65-F5344CB8AC3E}">
        <p14:creationId xmlns:p14="http://schemas.microsoft.com/office/powerpoint/2010/main" val="3721206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dirty="0"/>
          </a:p>
        </p:txBody>
      </p:sp>
    </p:spTree>
    <p:extLst>
      <p:ext uri="{BB962C8B-B14F-4D97-AF65-F5344CB8AC3E}">
        <p14:creationId xmlns:p14="http://schemas.microsoft.com/office/powerpoint/2010/main" val="235165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dirty="0"/>
          </a:p>
        </p:txBody>
      </p:sp>
    </p:spTree>
    <p:extLst>
      <p:ext uri="{BB962C8B-B14F-4D97-AF65-F5344CB8AC3E}">
        <p14:creationId xmlns:p14="http://schemas.microsoft.com/office/powerpoint/2010/main" val="1010362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dirty="0"/>
          </a:p>
        </p:txBody>
      </p:sp>
    </p:spTree>
    <p:extLst>
      <p:ext uri="{BB962C8B-B14F-4D97-AF65-F5344CB8AC3E}">
        <p14:creationId xmlns:p14="http://schemas.microsoft.com/office/powerpoint/2010/main" val="4150150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dirty="0"/>
          </a:p>
        </p:txBody>
      </p:sp>
    </p:spTree>
    <p:extLst>
      <p:ext uri="{BB962C8B-B14F-4D97-AF65-F5344CB8AC3E}">
        <p14:creationId xmlns:p14="http://schemas.microsoft.com/office/powerpoint/2010/main" val="3489289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dirty="0"/>
          </a:p>
        </p:txBody>
      </p:sp>
    </p:spTree>
    <p:extLst>
      <p:ext uri="{BB962C8B-B14F-4D97-AF65-F5344CB8AC3E}">
        <p14:creationId xmlns:p14="http://schemas.microsoft.com/office/powerpoint/2010/main" val="4226199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dirty="0"/>
          </a:p>
        </p:txBody>
      </p:sp>
    </p:spTree>
    <p:extLst>
      <p:ext uri="{BB962C8B-B14F-4D97-AF65-F5344CB8AC3E}">
        <p14:creationId xmlns:p14="http://schemas.microsoft.com/office/powerpoint/2010/main" val="14653556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dirty="0"/>
          </a:p>
        </p:txBody>
      </p:sp>
    </p:spTree>
    <p:extLst>
      <p:ext uri="{BB962C8B-B14F-4D97-AF65-F5344CB8AC3E}">
        <p14:creationId xmlns:p14="http://schemas.microsoft.com/office/powerpoint/2010/main" val="3933752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42241583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dirty="0"/>
          </a:p>
        </p:txBody>
      </p:sp>
    </p:spTree>
    <p:extLst>
      <p:ext uri="{BB962C8B-B14F-4D97-AF65-F5344CB8AC3E}">
        <p14:creationId xmlns:p14="http://schemas.microsoft.com/office/powerpoint/2010/main" val="2724145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dirty="0"/>
          </a:p>
        </p:txBody>
      </p:sp>
    </p:spTree>
    <p:extLst>
      <p:ext uri="{BB962C8B-B14F-4D97-AF65-F5344CB8AC3E}">
        <p14:creationId xmlns:p14="http://schemas.microsoft.com/office/powerpoint/2010/main" val="19670683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dirty="0"/>
          </a:p>
        </p:txBody>
      </p:sp>
    </p:spTree>
    <p:extLst>
      <p:ext uri="{BB962C8B-B14F-4D97-AF65-F5344CB8AC3E}">
        <p14:creationId xmlns:p14="http://schemas.microsoft.com/office/powerpoint/2010/main" val="27255609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39</a:t>
            </a:fld>
            <a:endParaRPr lang="en-GB" dirty="0"/>
          </a:p>
        </p:txBody>
      </p:sp>
    </p:spTree>
    <p:extLst>
      <p:ext uri="{BB962C8B-B14F-4D97-AF65-F5344CB8AC3E}">
        <p14:creationId xmlns:p14="http://schemas.microsoft.com/office/powerpoint/2010/main" val="2899588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388009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1047217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2895155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3079709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1083233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dirty="0"/>
          </a:p>
        </p:txBody>
      </p:sp>
    </p:spTree>
    <p:extLst>
      <p:ext uri="{BB962C8B-B14F-4D97-AF65-F5344CB8AC3E}">
        <p14:creationId xmlns:p14="http://schemas.microsoft.com/office/powerpoint/2010/main" val="2182180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20494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61396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5091165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60494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656799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41723483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6000752" y="1412777"/>
            <a:ext cx="5816600" cy="4677873"/>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4262997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699512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s://www.belbin.com/about/belbin-team-roles" TargetMode="External"/><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hyperlink" Target="https://www.belbin.com/about/belbin-team-roles"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belbin.com/about/belbin-team-roles" TargetMode="External"/><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hyperlink" Target="https://www.belbin.com/about/belbin-team-roles"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belbingetset.com/the-9-team-roles/" TargetMode="Externa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http://www.nasa.gov/content/dorothy-vaughan-biography" TargetMode="External"/><Relationship Id="rId2" Type="http://schemas.openxmlformats.org/officeDocument/2006/relationships/hyperlink" Target="https://nationalmedals.org/laureate/steve-wozniak/" TargetMode="External"/><Relationship Id="rId1" Type="http://schemas.openxmlformats.org/officeDocument/2006/relationships/slideLayout" Target="../slideLayouts/slideLayout17.xml"/><Relationship Id="rId6" Type="http://schemas.openxmlformats.org/officeDocument/2006/relationships/hyperlink" Target="http://www.intalio.com/10-women-who-changed-the-technology-world/" TargetMode="External"/><Relationship Id="rId5" Type="http://schemas.openxmlformats.org/officeDocument/2006/relationships/hyperlink" Target="https://learnodo-newtonic.com/bill-gates-accomplishments" TargetMode="External"/><Relationship Id="rId4" Type="http://schemas.openxmlformats.org/officeDocument/2006/relationships/hyperlink" Target="http://www.bbc.co.uk/teach/alan-turing-creator-of-modern-computing/zhwp7nb"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3.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hyperlink" Target="https://www.figma.com/" TargetMode="Externa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3137692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Topic: What is professionalism?</a:t>
            </a:r>
            <a:br>
              <a:rPr lang="en-US" dirty="0"/>
            </a:br>
            <a:r>
              <a:rPr lang="en-US" dirty="0"/>
              <a:t>Task 2: </a:t>
            </a:r>
            <a:r>
              <a:rPr lang="en-GB" dirty="0"/>
              <a:t>Roles in a team – Belbin</a:t>
            </a:r>
          </a:p>
        </p:txBody>
      </p:sp>
      <p:sp>
        <p:nvSpPr>
          <p:cNvPr id="3" name="Text Placeholder 2"/>
          <p:cNvSpPr>
            <a:spLocks noGrp="1"/>
          </p:cNvSpPr>
          <p:nvPr>
            <p:ph type="body" sz="quarter" idx="13"/>
          </p:nvPr>
        </p:nvSpPr>
        <p:spPr>
          <a:xfrm>
            <a:off x="438660" y="1965319"/>
            <a:ext cx="11122025" cy="4391032"/>
          </a:xfrm>
        </p:spPr>
        <p:txBody>
          <a:bodyPr/>
          <a:lstStyle/>
          <a:p>
            <a:endParaRPr lang="en-GB" sz="2667" b="0" dirty="0">
              <a:solidFill>
                <a:srgbClr val="E51C41"/>
              </a:solidFill>
            </a:endParaRPr>
          </a:p>
          <a:p>
            <a:pPr fontAlgn="b"/>
            <a:r>
              <a:rPr lang="en-GB" sz="2667" b="0" dirty="0">
                <a:solidFill>
                  <a:srgbClr val="E51C41"/>
                </a:solidFill>
              </a:rPr>
              <a:t>“The types of behaviour in which people engage are infinite. But the range of useful behaviours, which make an effective contribution to team performance, is finite. These behaviours are grouped into a set number of related clusters, to which the term ‘team role' is applied.”</a:t>
            </a:r>
          </a:p>
          <a:p>
            <a:pPr fontAlgn="b"/>
            <a:endParaRPr lang="en-GB" sz="2667" b="0" dirty="0">
              <a:solidFill>
                <a:srgbClr val="FF0000"/>
              </a:solidFill>
            </a:endParaRPr>
          </a:p>
          <a:p>
            <a:pPr fontAlgn="b"/>
            <a:r>
              <a:rPr lang="en-GB" sz="2667" b="0" dirty="0"/>
              <a:t>Meredith Belbin | Team roles at work</a:t>
            </a:r>
          </a:p>
          <a:p>
            <a:endParaRPr lang="en-GB" dirty="0">
              <a:solidFill>
                <a:srgbClr val="FF0000"/>
              </a:solidFill>
            </a:endParaRPr>
          </a:p>
        </p:txBody>
      </p:sp>
      <p:sp>
        <p:nvSpPr>
          <p:cNvPr id="5" name="Footer Placeholder 4"/>
          <p:cNvSpPr>
            <a:spLocks noGrp="1"/>
          </p:cNvSpPr>
          <p:nvPr>
            <p:ph type="ftr" sz="quarter" idx="10"/>
          </p:nvPr>
        </p:nvSpPr>
        <p:spPr/>
        <p:txBody>
          <a:bodyPr/>
          <a:lstStyle/>
          <a:p>
            <a:pPr algn="l" defTabSz="1219170">
              <a:defRPr/>
            </a:pPr>
            <a:r>
              <a:rPr lang="en-GB" sz="933" b="1" cap="all" dirty="0">
                <a:solidFill>
                  <a:srgbClr val="000000"/>
                </a:solidFill>
                <a:latin typeface="Arial"/>
              </a:rPr>
              <a:t>Education and Training Foundation</a:t>
            </a:r>
          </a:p>
        </p:txBody>
      </p:sp>
      <p:sp>
        <p:nvSpPr>
          <p:cNvPr id="6" name="Slide Number Placeholder 5"/>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10</a:t>
            </a:fld>
            <a:endParaRPr lang="en-GB" sz="933" b="1" dirty="0">
              <a:solidFill>
                <a:srgbClr val="000000"/>
              </a:solidFill>
              <a:latin typeface="Arial"/>
            </a:endParaRPr>
          </a:p>
        </p:txBody>
      </p:sp>
    </p:spTree>
    <p:extLst>
      <p:ext uri="{BB962C8B-B14F-4D97-AF65-F5344CB8AC3E}">
        <p14:creationId xmlns:p14="http://schemas.microsoft.com/office/powerpoint/2010/main" val="1041016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What is professionalism?</a:t>
            </a:r>
            <a:br>
              <a:rPr lang="en-US" dirty="0"/>
            </a:br>
            <a:r>
              <a:rPr lang="en-US" dirty="0"/>
              <a:t>Task 2: </a:t>
            </a:r>
            <a:r>
              <a:rPr lang="en-GB" dirty="0"/>
              <a:t>Roles in a team – Belbin</a:t>
            </a:r>
          </a:p>
        </p:txBody>
      </p:sp>
      <p:sp>
        <p:nvSpPr>
          <p:cNvPr id="5" name="Text Placeholder 4"/>
          <p:cNvSpPr>
            <a:spLocks noGrp="1"/>
          </p:cNvSpPr>
          <p:nvPr>
            <p:ph type="body" sz="quarter" idx="12"/>
          </p:nvPr>
        </p:nvSpPr>
        <p:spPr>
          <a:xfrm>
            <a:off x="385002" y="1124744"/>
            <a:ext cx="5230945" cy="4992555"/>
          </a:xfrm>
        </p:spPr>
        <p:txBody>
          <a:bodyPr/>
          <a:lstStyle/>
          <a:p>
            <a:endParaRPr lang="en-GB" sz="2667" dirty="0">
              <a:solidFill>
                <a:srgbClr val="FF0000"/>
              </a:solidFill>
            </a:endParaRPr>
          </a:p>
          <a:p>
            <a:r>
              <a:rPr lang="en-GB" sz="3200" b="1" dirty="0">
                <a:solidFill>
                  <a:srgbClr val="E51C41"/>
                </a:solidFill>
              </a:rPr>
              <a:t>What are the nine Belbin team roles?</a:t>
            </a:r>
          </a:p>
          <a:p>
            <a:br>
              <a:rPr lang="en-GB" sz="2667" dirty="0"/>
            </a:br>
            <a:r>
              <a:rPr lang="en-GB" sz="2667" dirty="0"/>
              <a:t>A team needs a range of people who have different roles. This ensures a team works effectively, as everyone brings something different to the team.</a:t>
            </a:r>
            <a:endParaRPr lang="en-GB" sz="3200" dirty="0">
              <a:solidFill>
                <a:schemeClr val="accent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sz="933" b="1" cap="all"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11</a:t>
            </a:fld>
            <a:endParaRPr lang="en-GB" sz="933" b="1" dirty="0">
              <a:solidFill>
                <a:srgbClr val="000000"/>
              </a:solidFill>
              <a:latin typeface="Arial"/>
            </a:endParaRPr>
          </a:p>
        </p:txBody>
      </p:sp>
      <p:sp>
        <p:nvSpPr>
          <p:cNvPr id="7" name="Text Placeholder 4"/>
          <p:cNvSpPr txBox="1">
            <a:spLocks/>
          </p:cNvSpPr>
          <p:nvPr/>
        </p:nvSpPr>
        <p:spPr>
          <a:xfrm>
            <a:off x="6329740" y="932723"/>
            <a:ext cx="5230945" cy="5184576"/>
          </a:xfrm>
          <a:prstGeom prst="rect">
            <a:avLst/>
          </a:prstGeom>
        </p:spPr>
        <p:txBody>
          <a:bodyPr vert="horz" lIns="0" tIns="0" rIns="0" bIns="0" rtlCol="0">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lnSpc>
                <a:spcPts val="3733"/>
              </a:lnSpc>
              <a:defRPr/>
            </a:pPr>
            <a:endParaRPr lang="en-GB" sz="2667" dirty="0">
              <a:solidFill>
                <a:srgbClr val="FF0000"/>
              </a:solidFill>
              <a:latin typeface="Arial"/>
            </a:endParaRPr>
          </a:p>
          <a:p>
            <a:pPr defTabSz="1219170">
              <a:lnSpc>
                <a:spcPts val="3733"/>
              </a:lnSpc>
              <a:defRPr/>
            </a:pPr>
            <a:r>
              <a:rPr lang="en-GB" sz="2667" b="1" dirty="0">
                <a:solidFill>
                  <a:srgbClr val="E51C41"/>
                </a:solidFill>
                <a:latin typeface="Arial"/>
              </a:rPr>
              <a:t>The nine Belbin team roles:</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resource investigator</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team worker</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co-ordinator </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plant</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monitor evaluator </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specialist</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shaper</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implementer</a:t>
            </a:r>
          </a:p>
          <a:p>
            <a:pPr marL="457189" indent="-457189" defTabSz="1219170">
              <a:lnSpc>
                <a:spcPts val="3733"/>
              </a:lnSpc>
              <a:buFont typeface="Arial" panose="020B0604020202020204" pitchFamily="34" charset="0"/>
              <a:buChar char="•"/>
              <a:defRPr/>
            </a:pPr>
            <a:r>
              <a:rPr lang="en-GB" sz="2667" dirty="0">
                <a:solidFill>
                  <a:srgbClr val="000000"/>
                </a:solidFill>
                <a:latin typeface="Arial"/>
              </a:rPr>
              <a:t>completer finisher.</a:t>
            </a:r>
            <a:br>
              <a:rPr lang="en-GB" sz="3200" dirty="0">
                <a:solidFill>
                  <a:srgbClr val="000000"/>
                </a:solidFill>
                <a:latin typeface="Arial"/>
              </a:rPr>
            </a:br>
            <a:endParaRPr lang="en-GB" sz="3600" dirty="0">
              <a:solidFill>
                <a:srgbClr val="00A068"/>
              </a:solidFill>
              <a:latin typeface="Arial"/>
            </a:endParaRPr>
          </a:p>
        </p:txBody>
      </p:sp>
    </p:spTree>
    <p:extLst>
      <p:ext uri="{BB962C8B-B14F-4D97-AF65-F5344CB8AC3E}">
        <p14:creationId xmlns:p14="http://schemas.microsoft.com/office/powerpoint/2010/main" val="1093819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What is professionalism?</a:t>
            </a:r>
            <a:br>
              <a:rPr lang="en-US" dirty="0"/>
            </a:br>
            <a:r>
              <a:rPr lang="en-US" dirty="0"/>
              <a:t>Task 2: </a:t>
            </a:r>
            <a:r>
              <a:rPr lang="en-GB" dirty="0"/>
              <a:t>Roles in a team – Belbin</a:t>
            </a:r>
          </a:p>
        </p:txBody>
      </p:sp>
      <p:sp>
        <p:nvSpPr>
          <p:cNvPr id="5" name="Text Placeholder 4"/>
          <p:cNvSpPr>
            <a:spLocks noGrp="1"/>
          </p:cNvSpPr>
          <p:nvPr>
            <p:ph type="body" sz="quarter" idx="12"/>
          </p:nvPr>
        </p:nvSpPr>
        <p:spPr>
          <a:xfrm>
            <a:off x="435212" y="1428809"/>
            <a:ext cx="9541621" cy="3130313"/>
          </a:xfrm>
        </p:spPr>
        <p:txBody>
          <a:bodyPr/>
          <a:lstStyle/>
          <a:p>
            <a:r>
              <a:rPr lang="en-US" sz="2667" b="0" dirty="0"/>
              <a:t>Look at your role in a team using the Belbin behaviour test. </a:t>
            </a:r>
          </a:p>
          <a:p>
            <a:endParaRPr lang="en-US" sz="2667" b="0" dirty="0"/>
          </a:p>
          <a:p>
            <a:r>
              <a:rPr lang="en-US" sz="2667" b="0" dirty="0"/>
              <a:t>Use the link below to help you. </a:t>
            </a:r>
          </a:p>
          <a:p>
            <a:r>
              <a:rPr lang="en-GB" sz="2667" dirty="0">
                <a:hlinkClick r:id="rId3"/>
              </a:rPr>
              <a:t>Belbin Team Roles | Belbin</a:t>
            </a:r>
            <a:endParaRPr lang="en-US" sz="2667" b="0" dirty="0"/>
          </a:p>
          <a:p>
            <a:endParaRPr lang="en-US" sz="2667" b="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Tree>
    <p:extLst>
      <p:ext uri="{BB962C8B-B14F-4D97-AF65-F5344CB8AC3E}">
        <p14:creationId xmlns:p14="http://schemas.microsoft.com/office/powerpoint/2010/main" val="2606126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What is professionalism?</a:t>
            </a:r>
            <a:br>
              <a:rPr lang="en-US" dirty="0"/>
            </a:br>
            <a:r>
              <a:rPr lang="en-US" dirty="0"/>
              <a:t>Task 2: </a:t>
            </a:r>
            <a:r>
              <a:rPr lang="en-GB" dirty="0"/>
              <a:t>Roles in a team – Belbin</a:t>
            </a:r>
          </a:p>
        </p:txBody>
      </p:sp>
      <p:sp>
        <p:nvSpPr>
          <p:cNvPr id="5" name="Text Placeholder 4"/>
          <p:cNvSpPr>
            <a:spLocks noGrp="1"/>
          </p:cNvSpPr>
          <p:nvPr>
            <p:ph type="body" sz="quarter" idx="12"/>
          </p:nvPr>
        </p:nvSpPr>
        <p:spPr>
          <a:xfrm>
            <a:off x="289785" y="1265767"/>
            <a:ext cx="10223500" cy="4802099"/>
          </a:xfrm>
        </p:spPr>
        <p:txBody>
          <a:bodyPr/>
          <a:lstStyle/>
          <a:p>
            <a:r>
              <a:rPr lang="en-GB" sz="3200" b="1" dirty="0"/>
              <a:t>Consider your strengths and areas for development </a:t>
            </a:r>
          </a:p>
          <a:p>
            <a:endParaRPr lang="en-GB" sz="3733" dirty="0"/>
          </a:p>
          <a:p>
            <a:pPr lvl="2"/>
            <a:r>
              <a:rPr lang="en-GB" sz="3200" dirty="0">
                <a:solidFill>
                  <a:srgbClr val="E51C41"/>
                </a:solidFill>
              </a:rPr>
              <a:t>Which team role do you identify with?</a:t>
            </a:r>
          </a:p>
          <a:p>
            <a:pPr lvl="2"/>
            <a:r>
              <a:rPr lang="en-GB" sz="3200" dirty="0">
                <a:solidFill>
                  <a:srgbClr val="E51C41"/>
                </a:solidFill>
              </a:rPr>
              <a:t>Is your role social, thinking or is it an action/task role?</a:t>
            </a:r>
          </a:p>
          <a:p>
            <a:pPr lvl="2"/>
            <a:endParaRPr lang="en-GB" sz="3200" dirty="0">
              <a:solidFill>
                <a:srgbClr val="E51C41"/>
              </a:solidFill>
            </a:endParaRPr>
          </a:p>
          <a:p>
            <a:pPr marL="0" lvl="1" indent="0">
              <a:buNone/>
            </a:pPr>
            <a:r>
              <a:rPr lang="en-GB" dirty="0"/>
              <a:t>     Discuss your findings in pairs.</a:t>
            </a:r>
            <a:endParaRPr lang="en-GB" sz="1867" dirty="0"/>
          </a:p>
          <a:p>
            <a:pPr marL="0" lvl="1" indent="0">
              <a:buNone/>
            </a:pPr>
            <a:endParaRPr lang="en-GB" dirty="0"/>
          </a:p>
          <a:p>
            <a:pPr marL="0" lvl="1" indent="0">
              <a:buNone/>
            </a:pPr>
            <a:endParaRPr lang="en-GB" dirty="0">
              <a:solidFill>
                <a:srgbClr val="E51C4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sz="933" b="1" cap="all"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13</a:t>
            </a:fld>
            <a:endParaRPr lang="en-GB" sz="933" b="1" dirty="0">
              <a:solidFill>
                <a:srgbClr val="000000"/>
              </a:solidFill>
              <a:latin typeface="Arial"/>
            </a:endParaRPr>
          </a:p>
        </p:txBody>
      </p:sp>
    </p:spTree>
    <p:extLst>
      <p:ext uri="{BB962C8B-B14F-4D97-AF65-F5344CB8AC3E}">
        <p14:creationId xmlns:p14="http://schemas.microsoft.com/office/powerpoint/2010/main" val="3715455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2: </a:t>
            </a:r>
            <a:r>
              <a:rPr lang="en-GB" dirty="0"/>
              <a:t>Roles in a team – Belbin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sz="933" b="1" cap="all"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14</a:t>
            </a:fld>
            <a:endParaRPr lang="en-GB" sz="933" b="1" dirty="0">
              <a:solidFill>
                <a:srgbClr val="000000"/>
              </a:solidFill>
              <a:latin typeface="Arial"/>
            </a:endParaRPr>
          </a:p>
        </p:txBody>
      </p:sp>
      <p:pic>
        <p:nvPicPr>
          <p:cNvPr id="7" name="Content Placeholder 6"/>
          <p:cNvPicPr>
            <a:picLocks noGrp="1" noChangeAspect="1"/>
          </p:cNvPicPr>
          <p:nvPr>
            <p:ph sz="quarter" idx="14"/>
          </p:nvPr>
        </p:nvPicPr>
        <p:blipFill>
          <a:blip r:embed="rId3"/>
          <a:stretch>
            <a:fillRect/>
          </a:stretch>
        </p:blipFill>
        <p:spPr>
          <a:xfrm>
            <a:off x="3728606" y="1720160"/>
            <a:ext cx="7502941" cy="3840427"/>
          </a:xfrm>
          <a:prstGeom prst="rect">
            <a:avLst/>
          </a:prstGeom>
        </p:spPr>
      </p:pic>
      <p:sp>
        <p:nvSpPr>
          <p:cNvPr id="11" name="TextBox 10"/>
          <p:cNvSpPr txBox="1"/>
          <p:nvPr/>
        </p:nvSpPr>
        <p:spPr>
          <a:xfrm>
            <a:off x="226668" y="2488294"/>
            <a:ext cx="3744416" cy="574453"/>
          </a:xfrm>
          <a:prstGeom prst="rect">
            <a:avLst/>
          </a:prstGeom>
          <a:noFill/>
        </p:spPr>
        <p:txBody>
          <a:bodyPr wrap="square" lIns="0" tIns="0" rIns="0" bIns="0" rtlCol="0">
            <a:spAutoFit/>
          </a:bodyPr>
          <a:lstStyle/>
          <a:p>
            <a:pPr defTabSz="1219170">
              <a:defRPr/>
            </a:pPr>
            <a:r>
              <a:rPr lang="en-GB" sz="3733" b="1" dirty="0">
                <a:solidFill>
                  <a:srgbClr val="E51C41"/>
                </a:solidFill>
                <a:latin typeface="Arial"/>
              </a:rPr>
              <a:t>Social roles</a:t>
            </a:r>
            <a:endParaRPr lang="en-GB" sz="3200" b="1" dirty="0">
              <a:solidFill>
                <a:srgbClr val="E51C41"/>
              </a:solidFill>
              <a:latin typeface="Arial"/>
            </a:endParaRPr>
          </a:p>
        </p:txBody>
      </p:sp>
      <p:sp>
        <p:nvSpPr>
          <p:cNvPr id="5" name="Rectangle 4"/>
          <p:cNvSpPr/>
          <p:nvPr/>
        </p:nvSpPr>
        <p:spPr>
          <a:xfrm>
            <a:off x="3724584" y="5608102"/>
            <a:ext cx="8096536" cy="543867"/>
          </a:xfrm>
          <a:prstGeom prst="rect">
            <a:avLst/>
          </a:prstGeom>
        </p:spPr>
        <p:txBody>
          <a:bodyPr wrap="square">
            <a:spAutoFit/>
          </a:bodyPr>
          <a:lstStyle/>
          <a:p>
            <a:pPr defTabSz="1219170" fontAlgn="base">
              <a:defRPr/>
            </a:pPr>
            <a:r>
              <a:rPr lang="en-GB" sz="1467" dirty="0">
                <a:solidFill>
                  <a:srgbClr val="000000"/>
                </a:solidFill>
                <a:latin typeface="Arial" panose="020B0604020202020204" pitchFamily="34" charset="0"/>
              </a:rPr>
              <a:t>Source: </a:t>
            </a:r>
            <a:r>
              <a:rPr lang="en-GB" sz="1467" u="sng" dirty="0">
                <a:solidFill>
                  <a:srgbClr val="0000FF"/>
                </a:solidFill>
                <a:latin typeface="Arial" panose="020B0604020202020204" pitchFamily="34" charset="0"/>
                <a:hlinkClick r:id="rId4"/>
              </a:rPr>
              <a:t>www.belbin.com/about/belbin-team-roles</a:t>
            </a:r>
            <a:r>
              <a:rPr lang="en-GB" sz="1467" dirty="0">
                <a:solidFill>
                  <a:srgbClr val="000000"/>
                </a:solidFill>
                <a:latin typeface="Arial" panose="020B0604020202020204" pitchFamily="34" charset="0"/>
              </a:rPr>
              <a:t>​</a:t>
            </a:r>
            <a:endParaRPr lang="en-GB" sz="1467" dirty="0">
              <a:solidFill>
                <a:srgbClr val="000000"/>
              </a:solidFill>
              <a:latin typeface="Segoe UI" panose="020B0502040204020203" pitchFamily="34" charset="0"/>
            </a:endParaRPr>
          </a:p>
          <a:p>
            <a:pPr defTabSz="1219170" fontAlgn="base">
              <a:defRPr/>
            </a:pPr>
            <a:r>
              <a:rPr lang="en-GB" sz="1467" dirty="0">
                <a:solidFill>
                  <a:srgbClr val="000000"/>
                </a:solidFill>
                <a:latin typeface="Arial" panose="020B0604020202020204" pitchFamily="34" charset="0"/>
              </a:rPr>
              <a:t>Copyright: Belbin ®</a:t>
            </a:r>
            <a:endParaRPr lang="en-US" sz="1467"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2853332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2: </a:t>
            </a:r>
            <a:r>
              <a:rPr lang="en-GB" dirty="0"/>
              <a:t>Roles in a team – Belbin</a:t>
            </a:r>
          </a:p>
        </p:txBody>
      </p:sp>
      <p:sp>
        <p:nvSpPr>
          <p:cNvPr id="2052" name="Content Placeholder 2051"/>
          <p:cNvSpPr>
            <a:spLocks noGrp="1"/>
          </p:cNvSpPr>
          <p:nvPr>
            <p:ph sz="quarter" idx="14"/>
          </p:nvPr>
        </p:nvSpPr>
        <p:spPr>
          <a:xfrm>
            <a:off x="4256355" y="5779154"/>
            <a:ext cx="7992245" cy="690057"/>
          </a:xfrm>
        </p:spPr>
        <p:txBody>
          <a:bodyPr>
            <a:normAutofit fontScale="25000" lnSpcReduction="20000"/>
          </a:bodyPr>
          <a:lstStyle/>
          <a:p>
            <a:pPr fontAlgn="base"/>
            <a:r>
              <a:rPr lang="en-GB" sz="1467" b="0" dirty="0"/>
              <a:t>Source: </a:t>
            </a:r>
            <a:r>
              <a:rPr lang="en-GB" sz="1467" b="0" u="sng" dirty="0">
                <a:hlinkClick r:id="rId3"/>
              </a:rPr>
              <a:t>www.belbin.com/about/belbin-team-roles</a:t>
            </a:r>
            <a:r>
              <a:rPr lang="en-GB" sz="1467" b="0" dirty="0"/>
              <a:t>​</a:t>
            </a:r>
          </a:p>
          <a:p>
            <a:pPr fontAlgn="base"/>
            <a:r>
              <a:rPr lang="en-GB" sz="1467" b="0" dirty="0"/>
              <a:t>Copyright: Belbin ®</a:t>
            </a:r>
            <a:endParaRPr lang="en-US" sz="1467" b="0" dirty="0"/>
          </a:p>
        </p:txBody>
      </p:sp>
      <p:pic>
        <p:nvPicPr>
          <p:cNvPr id="5" name="Content Placeholder 4"/>
          <p:cNvPicPr>
            <a:picLocks noGrp="1" noChangeAspect="1"/>
          </p:cNvPicPr>
          <p:nvPr>
            <p:ph sz="quarter" idx="17"/>
          </p:nvPr>
        </p:nvPicPr>
        <p:blipFill>
          <a:blip r:embed="rId4"/>
          <a:stretch>
            <a:fillRect/>
          </a:stretch>
        </p:blipFill>
        <p:spPr>
          <a:xfrm>
            <a:off x="3599723" y="1560595"/>
            <a:ext cx="7810292" cy="3936437"/>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sz="933" b="1" cap="all"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15</a:t>
            </a:fld>
            <a:endParaRPr lang="en-GB" sz="933" b="1" dirty="0">
              <a:solidFill>
                <a:srgbClr val="000000"/>
              </a:solidFill>
              <a:latin typeface="Arial"/>
            </a:endParaRPr>
          </a:p>
        </p:txBody>
      </p:sp>
      <p:sp>
        <p:nvSpPr>
          <p:cNvPr id="6" name="TextBox 5"/>
          <p:cNvSpPr txBox="1"/>
          <p:nvPr/>
        </p:nvSpPr>
        <p:spPr>
          <a:xfrm>
            <a:off x="719403" y="2488285"/>
            <a:ext cx="3168352" cy="1148904"/>
          </a:xfrm>
          <a:prstGeom prst="rect">
            <a:avLst/>
          </a:prstGeom>
          <a:noFill/>
        </p:spPr>
        <p:txBody>
          <a:bodyPr wrap="square" lIns="0" tIns="0" rIns="0" bIns="0" rtlCol="0">
            <a:spAutoFit/>
          </a:bodyPr>
          <a:lstStyle/>
          <a:p>
            <a:pPr defTabSz="1219170">
              <a:defRPr/>
            </a:pPr>
            <a:r>
              <a:rPr lang="en-GB" sz="3733" b="1" dirty="0">
                <a:solidFill>
                  <a:srgbClr val="E51C41"/>
                </a:solidFill>
                <a:latin typeface="Arial"/>
              </a:rPr>
              <a:t>Thinking roles</a:t>
            </a:r>
            <a:endParaRPr lang="en-GB" sz="3200" b="1" dirty="0">
              <a:solidFill>
                <a:srgbClr val="E51C41"/>
              </a:solidFill>
              <a:latin typeface="Arial"/>
            </a:endParaRPr>
          </a:p>
        </p:txBody>
      </p:sp>
    </p:spTree>
    <p:extLst>
      <p:ext uri="{BB962C8B-B14F-4D97-AF65-F5344CB8AC3E}">
        <p14:creationId xmlns:p14="http://schemas.microsoft.com/office/powerpoint/2010/main" val="444652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2: </a:t>
            </a:r>
            <a:r>
              <a:rPr lang="en-GB" dirty="0"/>
              <a:t>Roles in a team – Belbin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algn="l" defTabSz="1219170">
              <a:defRPr/>
            </a:pPr>
            <a:r>
              <a:rPr lang="en-GB" sz="933" b="1" cap="all" dirty="0">
                <a:solidFill>
                  <a:srgbClr val="000000"/>
                </a:solidFill>
                <a:latin typeface="Arial"/>
              </a:rPr>
              <a:t>Education and Training Foundation</a:t>
            </a:r>
          </a:p>
        </p:txBody>
      </p:sp>
      <p:sp>
        <p:nvSpPr>
          <p:cNvPr id="4" name="Slide Number Placeholder 3"/>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16</a:t>
            </a:fld>
            <a:endParaRPr lang="en-GB" sz="933" b="1" dirty="0">
              <a:solidFill>
                <a:srgbClr val="000000"/>
              </a:solidFill>
              <a:latin typeface="Arial"/>
            </a:endParaRPr>
          </a:p>
        </p:txBody>
      </p:sp>
      <p:sp>
        <p:nvSpPr>
          <p:cNvPr id="6" name="AutoShape 2" descr="Steve Wozniak | Biography &amp; Facts | Britannica"/>
          <p:cNvSpPr>
            <a:spLocks noChangeAspect="1" noChangeArrowheads="1"/>
          </p:cNvSpPr>
          <p:nvPr/>
        </p:nvSpPr>
        <p:spPr bwMode="auto">
          <a:xfrm>
            <a:off x="207433" y="-192617"/>
            <a:ext cx="2528193" cy="2528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1219170">
              <a:defRPr/>
            </a:pPr>
            <a:endParaRPr lang="en-GB" sz="2400" dirty="0">
              <a:solidFill>
                <a:srgbClr val="000000"/>
              </a:solidFill>
              <a:latin typeface="Arial"/>
            </a:endParaRPr>
          </a:p>
        </p:txBody>
      </p:sp>
      <p:sp>
        <p:nvSpPr>
          <p:cNvPr id="14" name="AutoShape 10" descr="Steve Wozniak - Wikipedia"/>
          <p:cNvSpPr>
            <a:spLocks noChangeAspect="1" noChangeArrowheads="1"/>
          </p:cNvSpPr>
          <p:nvPr/>
        </p:nvSpPr>
        <p:spPr bwMode="auto">
          <a:xfrm>
            <a:off x="207433" y="-192617"/>
            <a:ext cx="406400" cy="472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1219170">
              <a:defRPr/>
            </a:pPr>
            <a:endParaRPr lang="en-GB" sz="2400" dirty="0">
              <a:solidFill>
                <a:srgbClr val="000000"/>
              </a:solidFill>
              <a:latin typeface="Arial"/>
            </a:endParaRPr>
          </a:p>
        </p:txBody>
      </p:sp>
      <p:pic>
        <p:nvPicPr>
          <p:cNvPr id="10" name="Content Placeholder 9"/>
          <p:cNvPicPr>
            <a:picLocks noGrp="1" noChangeAspect="1"/>
          </p:cNvPicPr>
          <p:nvPr>
            <p:ph sz="quarter" idx="18"/>
          </p:nvPr>
        </p:nvPicPr>
        <p:blipFill>
          <a:blip r:embed="rId3"/>
          <a:stretch>
            <a:fillRect/>
          </a:stretch>
        </p:blipFill>
        <p:spPr>
          <a:xfrm>
            <a:off x="3724093" y="1314452"/>
            <a:ext cx="7741880" cy="3972081"/>
          </a:xfrm>
          <a:prstGeom prst="rect">
            <a:avLst/>
          </a:prstGeom>
        </p:spPr>
      </p:pic>
      <p:sp>
        <p:nvSpPr>
          <p:cNvPr id="17" name="TextBox 16"/>
          <p:cNvSpPr txBox="1"/>
          <p:nvPr/>
        </p:nvSpPr>
        <p:spPr>
          <a:xfrm>
            <a:off x="620579" y="2353998"/>
            <a:ext cx="3168352" cy="1148904"/>
          </a:xfrm>
          <a:prstGeom prst="rect">
            <a:avLst/>
          </a:prstGeom>
          <a:noFill/>
        </p:spPr>
        <p:txBody>
          <a:bodyPr wrap="square" lIns="0" tIns="0" rIns="0" bIns="0" rtlCol="0">
            <a:spAutoFit/>
          </a:bodyPr>
          <a:lstStyle/>
          <a:p>
            <a:pPr defTabSz="1219170">
              <a:defRPr/>
            </a:pPr>
            <a:r>
              <a:rPr lang="en-GB" sz="3733" b="1" dirty="0">
                <a:solidFill>
                  <a:srgbClr val="E51C41"/>
                </a:solidFill>
                <a:latin typeface="Arial"/>
              </a:rPr>
              <a:t>Action and task roles</a:t>
            </a:r>
            <a:endParaRPr lang="en-GB" sz="3200" b="1" dirty="0">
              <a:solidFill>
                <a:srgbClr val="E51C41"/>
              </a:solidFill>
              <a:latin typeface="Arial"/>
            </a:endParaRPr>
          </a:p>
        </p:txBody>
      </p:sp>
      <p:sp>
        <p:nvSpPr>
          <p:cNvPr id="5" name="Rectangle 4"/>
          <p:cNvSpPr/>
          <p:nvPr/>
        </p:nvSpPr>
        <p:spPr>
          <a:xfrm>
            <a:off x="4175787" y="5494577"/>
            <a:ext cx="7848533" cy="543867"/>
          </a:xfrm>
          <a:prstGeom prst="rect">
            <a:avLst/>
          </a:prstGeom>
        </p:spPr>
        <p:txBody>
          <a:bodyPr wrap="square">
            <a:spAutoFit/>
          </a:bodyPr>
          <a:lstStyle/>
          <a:p>
            <a:pPr defTabSz="1219170" fontAlgn="base">
              <a:defRPr/>
            </a:pPr>
            <a:r>
              <a:rPr lang="en-GB" sz="1467" dirty="0">
                <a:solidFill>
                  <a:srgbClr val="000000"/>
                </a:solidFill>
              </a:rPr>
              <a:t>Source: </a:t>
            </a:r>
            <a:r>
              <a:rPr lang="en-GB" sz="1467" u="sng" dirty="0">
                <a:solidFill>
                  <a:srgbClr val="0000FF"/>
                </a:solidFill>
                <a:hlinkClick r:id="rId4"/>
              </a:rPr>
              <a:t>www.belbin.com/about/belbin-team-roles</a:t>
            </a:r>
            <a:r>
              <a:rPr lang="en-GB" sz="1467" dirty="0">
                <a:solidFill>
                  <a:srgbClr val="000000"/>
                </a:solidFill>
              </a:rPr>
              <a:t>​</a:t>
            </a:r>
          </a:p>
          <a:p>
            <a:pPr defTabSz="1219170" fontAlgn="base">
              <a:defRPr/>
            </a:pPr>
            <a:r>
              <a:rPr lang="en-GB" sz="1467" dirty="0">
                <a:solidFill>
                  <a:srgbClr val="000000"/>
                </a:solidFill>
              </a:rPr>
              <a:t>Copyright: Belbin ®</a:t>
            </a:r>
            <a:endParaRPr lang="en-US" sz="1467" dirty="0">
              <a:solidFill>
                <a:srgbClr val="000000"/>
              </a:solidFill>
            </a:endParaRPr>
          </a:p>
        </p:txBody>
      </p:sp>
    </p:spTree>
    <p:extLst>
      <p:ext uri="{BB962C8B-B14F-4D97-AF65-F5344CB8AC3E}">
        <p14:creationId xmlns:p14="http://schemas.microsoft.com/office/powerpoint/2010/main" val="3172219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lgn="l" defTabSz="1219170">
              <a:defRPr/>
            </a:pPr>
            <a:r>
              <a:rPr lang="en-GB" sz="933" b="1" cap="all" dirty="0">
                <a:solidFill>
                  <a:srgbClr val="000000"/>
                </a:solidFill>
                <a:latin typeface="Arial"/>
              </a:rPr>
              <a:t>Education and Training Foundation</a:t>
            </a:r>
          </a:p>
        </p:txBody>
      </p:sp>
      <p:sp>
        <p:nvSpPr>
          <p:cNvPr id="5" name="Slide Number Placeholder 4"/>
          <p:cNvSpPr>
            <a:spLocks noGrp="1"/>
          </p:cNvSpPr>
          <p:nvPr>
            <p:ph type="sldNum" sz="quarter" idx="11"/>
          </p:nvPr>
        </p:nvSpPr>
        <p:spPr/>
        <p:txBody>
          <a:bodyPr/>
          <a:lstStyle/>
          <a:p>
            <a:pPr defTabSz="1219170">
              <a:defRPr/>
            </a:pPr>
            <a:fld id="{DA2C159E-F13C-4A85-9A41-E7669D3E0D70}" type="slidenum">
              <a:rPr lang="en-GB" sz="933" b="1">
                <a:solidFill>
                  <a:srgbClr val="000000"/>
                </a:solidFill>
                <a:latin typeface="Arial"/>
              </a:rPr>
              <a:pPr defTabSz="1219170">
                <a:defRPr/>
              </a:pPr>
              <a:t>17</a:t>
            </a:fld>
            <a:endParaRPr lang="en-GB" sz="933" b="1" dirty="0">
              <a:solidFill>
                <a:srgbClr val="000000"/>
              </a:solidFill>
              <a:latin typeface="Arial"/>
            </a:endParaRPr>
          </a:p>
        </p:txBody>
      </p:sp>
      <p:sp>
        <p:nvSpPr>
          <p:cNvPr id="6" name="Title 5"/>
          <p:cNvSpPr>
            <a:spLocks noGrp="1"/>
          </p:cNvSpPr>
          <p:nvPr>
            <p:ph type="title"/>
          </p:nvPr>
        </p:nvSpPr>
        <p:spPr/>
        <p:txBody>
          <a:bodyPr/>
          <a:lstStyle/>
          <a:p>
            <a:r>
              <a:rPr lang="en-GB" dirty="0"/>
              <a:t>Reflection</a:t>
            </a:r>
          </a:p>
        </p:txBody>
      </p:sp>
      <p:sp>
        <p:nvSpPr>
          <p:cNvPr id="7" name="Content Placeholder 1"/>
          <p:cNvSpPr txBox="1">
            <a:spLocks/>
          </p:cNvSpPr>
          <p:nvPr/>
        </p:nvSpPr>
        <p:spPr>
          <a:xfrm>
            <a:off x="478391" y="2735116"/>
            <a:ext cx="5137556" cy="3986360"/>
          </a:xfrm>
          <a:prstGeom prst="rect">
            <a:avLst/>
          </a:prstGeom>
        </p:spPr>
        <p:txBody>
          <a:bodyPr vert="horz" lIns="0" tIns="0" rIns="0" bIns="0" rtlCol="0">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219170">
              <a:lnSpc>
                <a:spcPct val="100000"/>
              </a:lnSpc>
              <a:defRPr/>
            </a:pPr>
            <a:r>
              <a:rPr lang="en-GB" sz="3733" dirty="0">
                <a:solidFill>
                  <a:srgbClr val="E51C41"/>
                </a:solidFill>
                <a:latin typeface="Arial"/>
              </a:rPr>
              <a:t>What role are you and </a:t>
            </a:r>
            <a:r>
              <a:rPr lang="en-GB" sz="3733" dirty="0" err="1">
                <a:solidFill>
                  <a:srgbClr val="E51C41"/>
                </a:solidFill>
                <a:latin typeface="Arial"/>
              </a:rPr>
              <a:t>i</a:t>
            </a:r>
            <a:r>
              <a:rPr lang="en-GB" sz="3733" dirty="0">
                <a:solidFill>
                  <a:srgbClr val="E51C41"/>
                </a:solidFill>
                <a:latin typeface="Arial"/>
              </a:rPr>
              <a:t>s it what you thought it would be?</a:t>
            </a:r>
          </a:p>
        </p:txBody>
      </p:sp>
      <p:sp>
        <p:nvSpPr>
          <p:cNvPr id="3" name="Content Placeholder 2"/>
          <p:cNvSpPr>
            <a:spLocks noGrp="1"/>
          </p:cNvSpPr>
          <p:nvPr>
            <p:ph sz="quarter" idx="18"/>
          </p:nvPr>
        </p:nvSpPr>
        <p:spPr>
          <a:xfrm>
            <a:off x="5833774" y="1210143"/>
            <a:ext cx="5473700" cy="4704389"/>
          </a:xfrm>
        </p:spPr>
        <p:txBody>
          <a:bodyPr/>
          <a:lstStyle/>
          <a:p>
            <a:endParaRPr lang="en-GB" sz="2400" b="0" dirty="0"/>
          </a:p>
          <a:p>
            <a:endParaRPr lang="en-GB" sz="2667" b="0" dirty="0"/>
          </a:p>
          <a:p>
            <a:pPr>
              <a:lnSpc>
                <a:spcPct val="100000"/>
              </a:lnSpc>
              <a:spcBef>
                <a:spcPts val="0"/>
              </a:spcBef>
            </a:pPr>
            <a:r>
              <a:rPr lang="en-GB" sz="2667" b="0" dirty="0"/>
              <a:t>Knowing your role can help improve: </a:t>
            </a:r>
          </a:p>
          <a:p>
            <a:pPr>
              <a:lnSpc>
                <a:spcPct val="100000"/>
              </a:lnSpc>
              <a:spcBef>
                <a:spcPts val="0"/>
              </a:spcBef>
            </a:pPr>
            <a:endParaRPr lang="en-GB" sz="2667" b="0" dirty="0"/>
          </a:p>
          <a:p>
            <a:pPr marL="457189" indent="-457189">
              <a:lnSpc>
                <a:spcPct val="100000"/>
              </a:lnSpc>
              <a:spcBef>
                <a:spcPts val="0"/>
              </a:spcBef>
              <a:buFont typeface="Arial" panose="020B0604020202020204" pitchFamily="34" charset="0"/>
              <a:buChar char="•"/>
            </a:pPr>
            <a:r>
              <a:rPr lang="en-GB" sz="2667" b="0" dirty="0"/>
              <a:t>communication skills</a:t>
            </a:r>
          </a:p>
          <a:p>
            <a:pPr marL="457189" indent="-457189">
              <a:lnSpc>
                <a:spcPct val="100000"/>
              </a:lnSpc>
              <a:spcBef>
                <a:spcPts val="0"/>
              </a:spcBef>
              <a:buFont typeface="Arial" panose="020B0604020202020204" pitchFamily="34" charset="0"/>
              <a:buChar char="•"/>
            </a:pPr>
            <a:r>
              <a:rPr lang="en-GB" sz="2667" b="0" dirty="0"/>
              <a:t>team working </a:t>
            </a:r>
          </a:p>
          <a:p>
            <a:pPr marL="457189" indent="-457189">
              <a:lnSpc>
                <a:spcPct val="100000"/>
              </a:lnSpc>
              <a:spcBef>
                <a:spcPts val="0"/>
              </a:spcBef>
              <a:buFont typeface="Arial" panose="020B0604020202020204" pitchFamily="34" charset="0"/>
              <a:buChar char="•"/>
            </a:pPr>
            <a:r>
              <a:rPr lang="en-GB" sz="2667" b="0" dirty="0"/>
              <a:t>confidence</a:t>
            </a:r>
          </a:p>
          <a:p>
            <a:pPr marL="457189" indent="-457189">
              <a:lnSpc>
                <a:spcPct val="100000"/>
              </a:lnSpc>
              <a:spcBef>
                <a:spcPts val="0"/>
              </a:spcBef>
              <a:buFont typeface="Arial" panose="020B0604020202020204" pitchFamily="34" charset="0"/>
              <a:buChar char="•"/>
            </a:pPr>
            <a:r>
              <a:rPr lang="en-GB" sz="2667" b="0" dirty="0"/>
              <a:t>your strengths.</a:t>
            </a:r>
          </a:p>
          <a:p>
            <a:pPr>
              <a:lnSpc>
                <a:spcPct val="100000"/>
              </a:lnSpc>
              <a:spcBef>
                <a:spcPts val="0"/>
              </a:spcBef>
            </a:pPr>
            <a:br>
              <a:rPr lang="en-GB" sz="1867" dirty="0"/>
            </a:br>
            <a:r>
              <a:rPr lang="en-GB" sz="2667" b="0" dirty="0"/>
              <a:t>More information is available at:</a:t>
            </a:r>
          </a:p>
          <a:p>
            <a:r>
              <a:rPr lang="en-GB" sz="1600" b="0" dirty="0">
                <a:hlinkClick r:id="rId2"/>
              </a:rPr>
              <a:t>https://belbingetset.com/the-9-team-roles/</a:t>
            </a:r>
            <a:endParaRPr lang="en-GB" sz="1600" b="0" dirty="0"/>
          </a:p>
          <a:p>
            <a:endParaRPr lang="en-GB" sz="1867" b="0" dirty="0"/>
          </a:p>
          <a:p>
            <a:endParaRPr lang="en-GB" dirty="0"/>
          </a:p>
        </p:txBody>
      </p:sp>
      <p:sp>
        <p:nvSpPr>
          <p:cNvPr id="8" name="Text Placeholder 4"/>
          <p:cNvSpPr txBox="1">
            <a:spLocks/>
          </p:cNvSpPr>
          <p:nvPr/>
        </p:nvSpPr>
        <p:spPr>
          <a:xfrm>
            <a:off x="385002" y="1124744"/>
            <a:ext cx="5230945" cy="4992555"/>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189" indent="-457189" defTabSz="1219170">
              <a:defRPr/>
            </a:pPr>
            <a:endParaRPr lang="en-GB" dirty="0">
              <a:solidFill>
                <a:srgbClr val="FF0000"/>
              </a:solidFill>
              <a:latin typeface="Arial"/>
            </a:endParaRPr>
          </a:p>
        </p:txBody>
      </p:sp>
    </p:spTree>
    <p:extLst>
      <p:ext uri="{BB962C8B-B14F-4D97-AF65-F5344CB8AC3E}">
        <p14:creationId xmlns:p14="http://schemas.microsoft.com/office/powerpoint/2010/main" val="3021623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85000" lnSpcReduction="10000"/>
          </a:bodyPr>
          <a:lstStyle/>
          <a:p>
            <a:r>
              <a:rPr lang="en-US" dirty="0"/>
              <a:t>Historical figures – key IT and digital professionals </a:t>
            </a:r>
          </a:p>
        </p:txBody>
      </p:sp>
    </p:spTree>
    <p:extLst>
      <p:ext uri="{BB962C8B-B14F-4D97-AF65-F5344CB8AC3E}">
        <p14:creationId xmlns:p14="http://schemas.microsoft.com/office/powerpoint/2010/main" val="922538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5" name="Text Placeholder 4"/>
          <p:cNvSpPr>
            <a:spLocks noGrp="1"/>
          </p:cNvSpPr>
          <p:nvPr>
            <p:ph type="body" sz="quarter" idx="12"/>
          </p:nvPr>
        </p:nvSpPr>
        <p:spPr>
          <a:xfrm>
            <a:off x="310600" y="2508496"/>
            <a:ext cx="5399957" cy="1579713"/>
          </a:xfrm>
        </p:spPr>
        <p:txBody>
          <a:bodyPr/>
          <a:lstStyle/>
          <a:p>
            <a:r>
              <a:rPr lang="en-US" dirty="0">
                <a:solidFill>
                  <a:srgbClr val="E51C41"/>
                </a:solidFill>
              </a:rPr>
              <a:t>The modern digital and IT sector didn’t always exist. </a:t>
            </a:r>
          </a:p>
        </p:txBody>
      </p:sp>
      <p:sp>
        <p:nvSpPr>
          <p:cNvPr id="6" name="Content Placeholder 5"/>
          <p:cNvSpPr>
            <a:spLocks noGrp="1"/>
          </p:cNvSpPr>
          <p:nvPr>
            <p:ph sz="quarter" idx="13"/>
          </p:nvPr>
        </p:nvSpPr>
        <p:spPr>
          <a:xfrm>
            <a:off x="6096000" y="1916993"/>
            <a:ext cx="5725120" cy="4800600"/>
          </a:xfrm>
        </p:spPr>
        <p:txBody>
          <a:bodyPr/>
          <a:lstStyle/>
          <a:p>
            <a:r>
              <a:rPr lang="en-US" dirty="0"/>
              <a:t>There are a wide range of modern and historical figures who were trailblazers and helped develop the field of digital and IT.</a:t>
            </a:r>
          </a:p>
          <a:p>
            <a:endParaRPr lang="en-US" dirty="0"/>
          </a:p>
          <a:p>
            <a:r>
              <a:rPr lang="en-US" dirty="0"/>
              <a:t>They come from different backgrounds and in some cases represent different groups in society, many at a time when they were not represented or valued. </a:t>
            </a:r>
          </a:p>
          <a:p>
            <a:endParaRPr lang="en-US" dirty="0"/>
          </a:p>
          <a:p>
            <a:r>
              <a:rPr lang="en-US" b="1" dirty="0"/>
              <a:t>Task</a:t>
            </a:r>
          </a:p>
          <a:p>
            <a:pPr marL="380990" indent="-380990">
              <a:buFont typeface="Arial" panose="020B0604020202020204" pitchFamily="34" charset="0"/>
              <a:buChar char="•"/>
            </a:pPr>
            <a:r>
              <a:rPr lang="en-US" dirty="0"/>
              <a:t>Who would you like to run your company? </a:t>
            </a:r>
          </a:p>
          <a:p>
            <a:pPr marL="380990" indent="-380990">
              <a:buFont typeface="Arial" panose="020B0604020202020204" pitchFamily="34" charset="0"/>
              <a:buChar char="•"/>
            </a:pPr>
            <a:r>
              <a:rPr lang="en-US" dirty="0"/>
              <a:t>What Belbin role did you think you would be? </a:t>
            </a:r>
          </a:p>
          <a:p>
            <a:endParaRPr lang="en-US" dirty="0"/>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dirty="0"/>
          </a:p>
        </p:txBody>
      </p:sp>
      <p:sp>
        <p:nvSpPr>
          <p:cNvPr id="7" name="AutoShape 2" descr="https://ukc-powerpoint.officeapps.live.com/pods/GetClipboardImage.ashx?Id=5567b1dd-6361-4079-87ad-fd85a914b4b7&amp;DC=GUK5&amp;pkey=eea08aca-9521-4367-bb79-45d269d0976a&amp;wdwaccluster=GUK5"/>
          <p:cNvSpPr>
            <a:spLocks noChangeAspect="1" noChangeArrowheads="1"/>
          </p:cNvSpPr>
          <p:nvPr/>
        </p:nvSpPr>
        <p:spPr bwMode="auto">
          <a:xfrm>
            <a:off x="2836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sp>
        <p:nvSpPr>
          <p:cNvPr id="8" name="AutoShape 4" descr="https://ukc-powerpoint.officeapps.live.com/pods/GetClipboardImage.ashx?Id=5567b1dd-6361-4079-87ad-fd85a914b4b7&amp;DC=GUK5&amp;pkey=eea08aca-9521-4367-bb79-45d269d0976a&amp;wdwaccluster=GUK5"/>
          <p:cNvSpPr>
            <a:spLocks noChangeAspect="1" noChangeArrowheads="1"/>
          </p:cNvSpPr>
          <p:nvPr/>
        </p:nvSpPr>
        <p:spPr bwMode="auto">
          <a:xfrm>
            <a:off x="486833" y="105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sp>
        <p:nvSpPr>
          <p:cNvPr id="9" name="AutoShape 6" descr="https://ukc-powerpoint.officeapps.live.com/pods/GetClipboardImage.ashx?Id=5567b1dd-6361-4079-87ad-fd85a914b4b7&amp;DC=GUK5&amp;pkey=eea08aca-9521-4367-bb79-45d269d0976a&amp;wdwaccluster=GUK5"/>
          <p:cNvSpPr>
            <a:spLocks noChangeAspect="1" noChangeArrowheads="1"/>
          </p:cNvSpPr>
          <p:nvPr/>
        </p:nvSpPr>
        <p:spPr bwMode="auto">
          <a:xfrm>
            <a:off x="690033" y="2137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sp>
        <p:nvSpPr>
          <p:cNvPr id="10" name="Rectangle 9"/>
          <p:cNvSpPr/>
          <p:nvPr/>
        </p:nvSpPr>
        <p:spPr>
          <a:xfrm>
            <a:off x="5930143" y="3182780"/>
            <a:ext cx="269626" cy="461665"/>
          </a:xfrm>
          <a:prstGeom prst="rect">
            <a:avLst/>
          </a:prstGeom>
        </p:spPr>
        <p:txBody>
          <a:bodyPr wrap="none">
            <a:spAutoFit/>
          </a:bodyPr>
          <a:lstStyle/>
          <a:p>
            <a:r>
              <a:rPr lang="en-GB" sz="2400" dirty="0"/>
              <a:t> </a:t>
            </a:r>
          </a:p>
        </p:txBody>
      </p:sp>
      <p:sp>
        <p:nvSpPr>
          <p:cNvPr id="11" name="AutoShape 8" descr="https://ukc-powerpoint.officeapps.live.com/pods/GetClipboardImage.ashx?Id=b93bbca5-1d27-4cf7-b8fe-005ca8ce8cc3&amp;DC=GUK5&amp;pkey=b5b2c020-d36c-4ad6-9d1e-e3f5995f6966&amp;wdwaccluster=GUK5"/>
          <p:cNvSpPr>
            <a:spLocks noChangeAspect="1" noChangeArrowheads="1"/>
          </p:cNvSpPr>
          <p:nvPr/>
        </p:nvSpPr>
        <p:spPr bwMode="auto">
          <a:xfrm>
            <a:off x="893233" y="41698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sp>
        <p:nvSpPr>
          <p:cNvPr id="12" name="AutoShape 10" descr="https://ukc-powerpoint.officeapps.live.com/pods/GetClipboardImage.ashx?Id=b93bbca5-1d27-4cf7-b8fe-005ca8ce8cc3&amp;DC=GUK5&amp;pkey=b5b2c020-d36c-4ad6-9d1e-e3f5995f6966&amp;wdwaccluster=GUK5"/>
          <p:cNvSpPr>
            <a:spLocks noChangeAspect="1" noChangeArrowheads="1"/>
          </p:cNvSpPr>
          <p:nvPr/>
        </p:nvSpPr>
        <p:spPr bwMode="auto">
          <a:xfrm>
            <a:off x="1096433" y="630769"/>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spTree>
    <p:extLst>
      <p:ext uri="{BB962C8B-B14F-4D97-AF65-F5344CB8AC3E}">
        <p14:creationId xmlns:p14="http://schemas.microsoft.com/office/powerpoint/2010/main" val="846403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10666" dirty="0"/>
              <a:t>Lesson two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Topic: What is professionalism?</a:t>
            </a:r>
          </a:p>
        </p:txBody>
      </p:sp>
    </p:spTree>
    <p:extLst>
      <p:ext uri="{BB962C8B-B14F-4D97-AF65-F5344CB8AC3E}">
        <p14:creationId xmlns:p14="http://schemas.microsoft.com/office/powerpoint/2010/main" val="717759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3" name="Text Placeholder 2"/>
          <p:cNvSpPr>
            <a:spLocks noGrp="1"/>
          </p:cNvSpPr>
          <p:nvPr>
            <p:ph type="body" sz="quarter" idx="13"/>
          </p:nvPr>
        </p:nvSpPr>
        <p:spPr>
          <a:xfrm>
            <a:off x="438659" y="1965319"/>
            <a:ext cx="5496983" cy="4391032"/>
          </a:xfrm>
        </p:spPr>
        <p:txBody>
          <a:bodyPr/>
          <a:lstStyle/>
          <a:p>
            <a:endParaRPr lang="en-GB" b="0" dirty="0">
              <a:solidFill>
                <a:srgbClr val="BE0064"/>
              </a:solidFill>
            </a:endParaRPr>
          </a:p>
          <a:p>
            <a:r>
              <a:rPr lang="en-GB" b="0" dirty="0">
                <a:solidFill>
                  <a:srgbClr val="BE0064"/>
                </a:solidFill>
              </a:rPr>
              <a:t>“Success is a lousy teacher. It seduces smart people into thinking they can’t lose.”</a:t>
            </a:r>
          </a:p>
          <a:p>
            <a:endParaRPr lang="en-GB" dirty="0">
              <a:solidFill>
                <a:srgbClr val="FF0000"/>
              </a:solidFill>
            </a:endParaRPr>
          </a:p>
          <a:p>
            <a:r>
              <a:rPr lang="en-GB" sz="2667" b="0" dirty="0">
                <a:solidFill>
                  <a:srgbClr val="BE0064"/>
                </a:solidFill>
              </a:rPr>
              <a:t>Bill Gates</a:t>
            </a:r>
          </a:p>
        </p:txBody>
      </p:sp>
      <p:sp>
        <p:nvSpPr>
          <p:cNvPr id="5" name="Footer Placeholder 4"/>
          <p:cNvSpPr>
            <a:spLocks noGrp="1"/>
          </p:cNvSpPr>
          <p:nvPr>
            <p:ph type="ftr" sz="quarter" idx="10"/>
          </p:nvPr>
        </p:nvSpPr>
        <p:spPr/>
        <p:txBody>
          <a:bodyPr/>
          <a:lstStyle/>
          <a:p>
            <a:r>
              <a:rPr lang="en-GB" dirty="0"/>
              <a:t>Education and Training Foundation</a:t>
            </a:r>
          </a:p>
        </p:txBody>
      </p:sp>
      <p:sp>
        <p:nvSpPr>
          <p:cNvPr id="6" name="Slide Number Placeholder 5"/>
          <p:cNvSpPr>
            <a:spLocks noGrp="1"/>
          </p:cNvSpPr>
          <p:nvPr>
            <p:ph type="sldNum" sz="quarter" idx="11"/>
          </p:nvPr>
        </p:nvSpPr>
        <p:spPr/>
        <p:txBody>
          <a:bodyPr/>
          <a:lstStyle/>
          <a:p>
            <a:fld id="{DA2C159E-F13C-4A85-9A41-E7669D3E0D70}" type="slidenum">
              <a:rPr lang="en-GB" smtClean="0"/>
              <a:pPr/>
              <a:t>20</a:t>
            </a:fld>
            <a:endParaRPr lang="en-GB" dirty="0"/>
          </a:p>
        </p:txBody>
      </p:sp>
      <p:pic>
        <p:nvPicPr>
          <p:cNvPr id="7" name="Picture 2" descr="Bill Gates | Biography, Microsoft, &amp; Facts | Britannica"/>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57" r="-3363" b="23641"/>
          <a:stretch/>
        </p:blipFill>
        <p:spPr bwMode="auto">
          <a:xfrm>
            <a:off x="7056107" y="1604798"/>
            <a:ext cx="3675613" cy="3735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743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5" name="Text Placeholder 4"/>
          <p:cNvSpPr>
            <a:spLocks noGrp="1"/>
          </p:cNvSpPr>
          <p:nvPr>
            <p:ph type="body" sz="quarter" idx="12"/>
          </p:nvPr>
        </p:nvSpPr>
        <p:spPr>
          <a:xfrm>
            <a:off x="385002" y="1124744"/>
            <a:ext cx="5230945" cy="4992555"/>
          </a:xfrm>
        </p:spPr>
        <p:txBody>
          <a:bodyPr/>
          <a:lstStyle/>
          <a:p>
            <a:endParaRPr lang="en-GB" sz="2667" dirty="0"/>
          </a:p>
          <a:p>
            <a:r>
              <a:rPr lang="en-GB" sz="3200" b="1" dirty="0">
                <a:solidFill>
                  <a:srgbClr val="E51C41"/>
                </a:solidFill>
              </a:rPr>
              <a:t>Let’s think about who could help your company succeed.</a:t>
            </a:r>
            <a:br>
              <a:rPr lang="en-GB" sz="2667" dirty="0"/>
            </a:br>
            <a:endParaRPr lang="en-GB" sz="2667" dirty="0"/>
          </a:p>
          <a:p>
            <a:r>
              <a:rPr lang="en-GB" sz="2667" dirty="0"/>
              <a:t>During this session, you have already created a business logo and given your company goals and values.</a:t>
            </a:r>
          </a:p>
          <a:p>
            <a:endParaRPr lang="en-GB" dirty="0">
              <a:solidFill>
                <a:schemeClr val="accent1"/>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dirty="0"/>
          </a:p>
        </p:txBody>
      </p:sp>
      <p:sp>
        <p:nvSpPr>
          <p:cNvPr id="6" name="Text Placeholder 4"/>
          <p:cNvSpPr txBox="1">
            <a:spLocks/>
          </p:cNvSpPr>
          <p:nvPr/>
        </p:nvSpPr>
        <p:spPr>
          <a:xfrm>
            <a:off x="6407851" y="1577314"/>
            <a:ext cx="4360928" cy="4659511"/>
          </a:xfrm>
          <a:prstGeom prst="rect">
            <a:avLst/>
          </a:prstGeom>
        </p:spPr>
        <p:txBody>
          <a:bodyPr vert="horz" lIns="0" tIns="0" rIns="0" bIns="0" rtlCol="0">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667" b="1" dirty="0"/>
              <a:t>Historical figures:</a:t>
            </a:r>
          </a:p>
          <a:p>
            <a:endParaRPr lang="en-GB" sz="2667" dirty="0"/>
          </a:p>
          <a:p>
            <a:pPr marL="609585" indent="-609585">
              <a:buFont typeface="Arial" panose="020B0604020202020204" pitchFamily="34" charset="0"/>
              <a:buChar char="•"/>
            </a:pPr>
            <a:r>
              <a:rPr lang="en-GB" sz="2667" dirty="0"/>
              <a:t>Alan Turing</a:t>
            </a:r>
          </a:p>
          <a:p>
            <a:pPr marL="609585" indent="-609585">
              <a:buFont typeface="Arial" panose="020B0604020202020204" pitchFamily="34" charset="0"/>
              <a:buChar char="•"/>
            </a:pPr>
            <a:r>
              <a:rPr lang="en-GB" sz="2667" dirty="0"/>
              <a:t>Bill Gates</a:t>
            </a:r>
          </a:p>
          <a:p>
            <a:pPr marL="609585" indent="-609585">
              <a:buFont typeface="Arial" panose="020B0604020202020204" pitchFamily="34" charset="0"/>
              <a:buChar char="•"/>
            </a:pPr>
            <a:r>
              <a:rPr lang="en-GB" sz="2667" dirty="0"/>
              <a:t>Dorothy Vaughan</a:t>
            </a:r>
          </a:p>
          <a:p>
            <a:pPr marL="609585" indent="-609585">
              <a:buFont typeface="Arial" panose="020B0604020202020204" pitchFamily="34" charset="0"/>
              <a:buChar char="•"/>
            </a:pPr>
            <a:r>
              <a:rPr lang="en-GB" sz="2667" dirty="0"/>
              <a:t>Dr Fei-Fei Li</a:t>
            </a:r>
          </a:p>
          <a:p>
            <a:pPr marL="609585" indent="-609585">
              <a:buFont typeface="Arial" panose="020B0604020202020204" pitchFamily="34" charset="0"/>
              <a:buChar char="•"/>
            </a:pPr>
            <a:r>
              <a:rPr lang="en-GB" sz="2667" dirty="0"/>
              <a:t>Dr Radia Perlman</a:t>
            </a:r>
          </a:p>
          <a:p>
            <a:pPr marL="609585" indent="-609585">
              <a:buFont typeface="Arial" panose="020B0604020202020204" pitchFamily="34" charset="0"/>
              <a:buChar char="•"/>
            </a:pPr>
            <a:r>
              <a:rPr lang="en-GB" sz="2667" dirty="0"/>
              <a:t>Steve Wozniak.</a:t>
            </a:r>
          </a:p>
          <a:p>
            <a:endParaRPr lang="en-GB" sz="3200" dirty="0">
              <a:solidFill>
                <a:srgbClr val="E51C41"/>
              </a:solidFill>
            </a:endParaRPr>
          </a:p>
          <a:p>
            <a:endParaRPr lang="en-GB" sz="3600" dirty="0">
              <a:solidFill>
                <a:srgbClr val="E51C41"/>
              </a:solidFill>
            </a:endParaRPr>
          </a:p>
          <a:p>
            <a:r>
              <a:rPr lang="en-GB" sz="3600" dirty="0">
                <a:solidFill>
                  <a:srgbClr val="E51C41"/>
                </a:solidFill>
              </a:rPr>
              <a:t> </a:t>
            </a:r>
            <a:endParaRPr lang="en-GB" sz="3600" dirty="0">
              <a:solidFill>
                <a:schemeClr val="accent1"/>
              </a:solidFill>
            </a:endParaRPr>
          </a:p>
        </p:txBody>
      </p:sp>
    </p:spTree>
    <p:extLst>
      <p:ext uri="{BB962C8B-B14F-4D97-AF65-F5344CB8AC3E}">
        <p14:creationId xmlns:p14="http://schemas.microsoft.com/office/powerpoint/2010/main" val="950885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US" sz="3200" dirty="0"/>
              <a:t>Topic: What is professionalism?</a:t>
            </a:r>
            <a:br>
              <a:rPr lang="en-US" sz="3200" dirty="0"/>
            </a:br>
            <a:r>
              <a:rPr lang="en-US" sz="3200" dirty="0"/>
              <a:t>Task 3 Historical figures – key IT and the digital professionals</a:t>
            </a:r>
            <a:endParaRPr lang="en-GB" sz="3200" dirty="0"/>
          </a:p>
        </p:txBody>
      </p:sp>
      <p:sp>
        <p:nvSpPr>
          <p:cNvPr id="5" name="Text Placeholder 4"/>
          <p:cNvSpPr>
            <a:spLocks noGrp="1"/>
          </p:cNvSpPr>
          <p:nvPr>
            <p:ph type="body" sz="quarter" idx="12"/>
          </p:nvPr>
        </p:nvSpPr>
        <p:spPr>
          <a:xfrm>
            <a:off x="1409675" y="1455328"/>
            <a:ext cx="10223500" cy="4837763"/>
          </a:xfrm>
        </p:spPr>
        <p:txBody>
          <a:bodyPr/>
          <a:lstStyle/>
          <a:p>
            <a:endParaRPr lang="en-GB" sz="3733" dirty="0"/>
          </a:p>
          <a:p>
            <a:r>
              <a:rPr lang="en-GB" sz="2667" b="1" dirty="0"/>
              <a:t>Who would you want to run your business? </a:t>
            </a:r>
          </a:p>
          <a:p>
            <a:pPr lvl="2"/>
            <a:r>
              <a:rPr lang="en-GB" sz="2667" dirty="0">
                <a:solidFill>
                  <a:srgbClr val="E51C41"/>
                </a:solidFill>
              </a:rPr>
              <a:t>Would any of them be a great CEO?</a:t>
            </a:r>
          </a:p>
          <a:p>
            <a:pPr lvl="2"/>
            <a:r>
              <a:rPr lang="en-GB" sz="2667" dirty="0">
                <a:solidFill>
                  <a:srgbClr val="E51C41"/>
                </a:solidFill>
              </a:rPr>
              <a:t>Who would support your company values?</a:t>
            </a:r>
          </a:p>
          <a:p>
            <a:pPr lvl="2"/>
            <a:endParaRPr lang="en-GB" sz="2667" dirty="0"/>
          </a:p>
          <a:p>
            <a:pPr marL="0" lvl="1" indent="0">
              <a:buNone/>
            </a:pPr>
            <a:r>
              <a:rPr lang="en-GB" sz="2667" b="1" dirty="0"/>
              <a:t>Which role do you think they would play in the team? </a:t>
            </a:r>
          </a:p>
          <a:p>
            <a:pPr lvl="2"/>
            <a:r>
              <a:rPr lang="en-GB" sz="2667" dirty="0">
                <a:solidFill>
                  <a:srgbClr val="E51C41"/>
                </a:solidFill>
              </a:rPr>
              <a:t>Consider what you have learnt about Belbin.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dirty="0"/>
          </a:p>
        </p:txBody>
      </p:sp>
    </p:spTree>
    <p:extLst>
      <p:ext uri="{BB962C8B-B14F-4D97-AF65-F5344CB8AC3E}">
        <p14:creationId xmlns:p14="http://schemas.microsoft.com/office/powerpoint/2010/main" val="3308692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2052" name="Content Placeholder 2051"/>
          <p:cNvSpPr>
            <a:spLocks noGrp="1"/>
          </p:cNvSpPr>
          <p:nvPr>
            <p:ph sz="quarter" idx="14"/>
          </p:nvPr>
        </p:nvSpPr>
        <p:spPr/>
        <p:txBody>
          <a:bodyPr>
            <a:normAutofit fontScale="92500"/>
          </a:bodyPr>
          <a:lstStyle/>
          <a:p>
            <a:r>
              <a:rPr lang="en-GB" dirty="0"/>
              <a:t>Alan Turing </a:t>
            </a:r>
          </a:p>
          <a:p>
            <a:pPr marL="380990" lvl="1" indent="-380990">
              <a:buFontTx/>
              <a:buChar char="-"/>
            </a:pPr>
            <a:r>
              <a:rPr lang="en-GB" dirty="0"/>
              <a:t>Broke the Enigma code in WW2</a:t>
            </a:r>
          </a:p>
          <a:p>
            <a:pPr marL="380990" lvl="1" indent="-380990">
              <a:buFontTx/>
              <a:buChar char="-"/>
            </a:pPr>
            <a:r>
              <a:rPr lang="en-GB" dirty="0"/>
              <a:t>British mathematician </a:t>
            </a:r>
          </a:p>
          <a:p>
            <a:pPr marL="380990" lvl="1" indent="-380990">
              <a:buFontTx/>
              <a:buChar char="-"/>
            </a:pPr>
            <a:r>
              <a:rPr lang="en-GB" dirty="0"/>
              <a:t>Wrote first paper on modern-day computer science</a:t>
            </a:r>
          </a:p>
          <a:p>
            <a:pPr marL="380990" lvl="1" indent="-380990">
              <a:buFontTx/>
              <a:buChar char="-"/>
            </a:pPr>
            <a:r>
              <a:rPr lang="en-GB" dirty="0"/>
              <a:t>LBGTQIA+ </a:t>
            </a:r>
          </a:p>
          <a:p>
            <a:pPr marL="380990" lvl="1" indent="-380990">
              <a:buFontTx/>
              <a:buChar char="-"/>
            </a:pPr>
            <a:r>
              <a:rPr lang="en-GB" dirty="0"/>
              <a:t>Invented the idea of a “universal machine” that could decode and perform any set of instructions.</a:t>
            </a:r>
          </a:p>
          <a:p>
            <a:pPr marL="380990" lvl="1" indent="-380990">
              <a:buFontTx/>
              <a:buChar char="-"/>
            </a:pPr>
            <a:endParaRPr lang="en-GB" dirty="0"/>
          </a:p>
          <a:p>
            <a:pPr marL="380990" lvl="1" indent="-380990">
              <a:buFontTx/>
              <a:buChar char="-"/>
            </a:pPr>
            <a:endParaRPr lang="en-GB" dirty="0"/>
          </a:p>
          <a:p>
            <a:pPr marL="380990" lvl="1" indent="-380990">
              <a:buFontTx/>
              <a:buChar char="-"/>
            </a:pPr>
            <a:endParaRPr lang="en-GB" dirty="0"/>
          </a:p>
          <a:p>
            <a:endParaRPr lang="en-GB" dirty="0"/>
          </a:p>
        </p:txBody>
      </p:sp>
      <p:sp>
        <p:nvSpPr>
          <p:cNvPr id="35" name="Content Placeholder 34"/>
          <p:cNvSpPr>
            <a:spLocks noGrp="1"/>
          </p:cNvSpPr>
          <p:nvPr>
            <p:ph sz="quarter" idx="17"/>
          </p:nvPr>
        </p:nvSpPr>
        <p:spPr/>
        <p:txBody>
          <a:bodyPr/>
          <a:lstStyle/>
          <a:p>
            <a:r>
              <a:rPr lang="en-GB" dirty="0"/>
              <a:t>Bill Gates</a:t>
            </a:r>
          </a:p>
          <a:p>
            <a:pPr marL="380990" indent="-380990">
              <a:buFontTx/>
              <a:buChar char="-"/>
            </a:pPr>
            <a:r>
              <a:rPr lang="en-GB" b="0" dirty="0"/>
              <a:t>Established Microsoft, the most successful computer software company</a:t>
            </a:r>
          </a:p>
          <a:p>
            <a:pPr marL="380990" indent="-380990">
              <a:buFontTx/>
              <a:buChar char="-"/>
            </a:pPr>
            <a:r>
              <a:rPr lang="en-GB" b="0" dirty="0"/>
              <a:t>Co-developed the programming language BASIC for Altair</a:t>
            </a:r>
          </a:p>
          <a:p>
            <a:pPr marL="380990" indent="-380990">
              <a:buFontTx/>
              <a:buChar char="-"/>
            </a:pPr>
            <a:r>
              <a:rPr lang="en-GB" b="0" dirty="0"/>
              <a:t>Made the PC DOS operating system deal with IBM.</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dirty="0"/>
          </a:p>
        </p:txBody>
      </p:sp>
      <p:pic>
        <p:nvPicPr>
          <p:cNvPr id="9" name="Picture 2" descr="Revista Galileu - Glob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1477" y="1336344"/>
            <a:ext cx="3148025" cy="20909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ll Gates | Biography, Microsoft, &amp; Facts | Britannic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7" r="-3363" b="23641"/>
          <a:stretch/>
        </p:blipFill>
        <p:spPr bwMode="auto">
          <a:xfrm>
            <a:off x="7744594" y="1325705"/>
            <a:ext cx="2078385" cy="2112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9130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2052" name="Content Placeholder 2051"/>
          <p:cNvSpPr>
            <a:spLocks noGrp="1"/>
          </p:cNvSpPr>
          <p:nvPr>
            <p:ph sz="quarter" idx="14"/>
          </p:nvPr>
        </p:nvSpPr>
        <p:spPr/>
        <p:txBody>
          <a:bodyPr>
            <a:normAutofit fontScale="92500"/>
          </a:bodyPr>
          <a:lstStyle/>
          <a:p>
            <a:r>
              <a:rPr lang="en-GB" dirty="0"/>
              <a:t>Dorothy Vaughan </a:t>
            </a:r>
          </a:p>
          <a:p>
            <a:pPr marL="380990" lvl="1" indent="-380990">
              <a:buFontTx/>
              <a:buChar char="-"/>
            </a:pPr>
            <a:r>
              <a:rPr lang="en-GB" dirty="0"/>
              <a:t>Worked for NASA (and NACA)</a:t>
            </a:r>
          </a:p>
          <a:p>
            <a:pPr marL="380990" lvl="1" indent="-380990">
              <a:buFontTx/>
              <a:buChar char="-"/>
            </a:pPr>
            <a:r>
              <a:rPr lang="en-GB" dirty="0"/>
              <a:t>Joined the new Analysis and Computation Division (ACD), a racially and gender-integrated group on the frontier of electronic computing. Wrote first paper on modern-day computer science</a:t>
            </a:r>
          </a:p>
          <a:p>
            <a:pPr marL="380990" lvl="1" indent="-380990">
              <a:buFontTx/>
              <a:buChar char="-"/>
            </a:pPr>
            <a:r>
              <a:rPr lang="en-GB" dirty="0"/>
              <a:t>Became an expert FORTRAN programmer.</a:t>
            </a:r>
          </a:p>
          <a:p>
            <a:pPr marL="380990" lvl="1" indent="-380990">
              <a:buFontTx/>
              <a:buChar char="-"/>
            </a:pPr>
            <a:endParaRPr lang="en-GB" dirty="0"/>
          </a:p>
          <a:p>
            <a:pPr marL="380990" lvl="1" indent="-380990">
              <a:buFontTx/>
              <a:buChar char="-"/>
            </a:pPr>
            <a:endParaRPr lang="en-GB" dirty="0"/>
          </a:p>
          <a:p>
            <a:endParaRPr lang="en-GB" dirty="0"/>
          </a:p>
        </p:txBody>
      </p:sp>
      <p:sp>
        <p:nvSpPr>
          <p:cNvPr id="35" name="Content Placeholder 34"/>
          <p:cNvSpPr>
            <a:spLocks noGrp="1"/>
          </p:cNvSpPr>
          <p:nvPr>
            <p:ph sz="quarter" idx="17"/>
          </p:nvPr>
        </p:nvSpPr>
        <p:spPr/>
        <p:txBody>
          <a:bodyPr>
            <a:normAutofit fontScale="85000" lnSpcReduction="10000"/>
          </a:bodyPr>
          <a:lstStyle/>
          <a:p>
            <a:r>
              <a:rPr lang="en-GB" dirty="0"/>
              <a:t>Dr Fei-Fei Lee</a:t>
            </a:r>
          </a:p>
          <a:p>
            <a:pPr marL="380990" indent="-380990">
              <a:buFontTx/>
              <a:buChar char="-"/>
            </a:pPr>
            <a:r>
              <a:rPr lang="en-GB" b="0" dirty="0"/>
              <a:t>Co-director of Stanford’s Human-Centred AI Institute </a:t>
            </a:r>
          </a:p>
          <a:p>
            <a:pPr marL="380990" indent="-380990">
              <a:buFontTx/>
              <a:buChar char="-"/>
            </a:pPr>
            <a:r>
              <a:rPr lang="en-GB" b="0" dirty="0"/>
              <a:t>Was vice president at Google</a:t>
            </a:r>
          </a:p>
          <a:p>
            <a:pPr marL="380990" indent="-380990">
              <a:buFontTx/>
              <a:buChar char="-"/>
            </a:pPr>
            <a:r>
              <a:rPr lang="en-GB" b="0" dirty="0"/>
              <a:t>Chief scientist of AI/ML at Google Cloud</a:t>
            </a:r>
          </a:p>
          <a:p>
            <a:pPr marL="380990" indent="-380990">
              <a:buFontTx/>
              <a:buChar char="-"/>
            </a:pPr>
            <a:r>
              <a:rPr lang="en-GB" b="0" dirty="0"/>
              <a:t>Inventor of ImageNet, a database with over 15 million images.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dirty="0"/>
          </a:p>
        </p:txBody>
      </p:sp>
      <p:pic>
        <p:nvPicPr>
          <p:cNvPr id="11" name="Picture 4" descr="https://www.nasa.gov/sites/default/files/thumbnails/image/youngdorothyvaughan.jpeg"/>
          <p:cNvPicPr>
            <a:picLocks noChangeAspect="1" noChangeArrowheads="1"/>
          </p:cNvPicPr>
          <p:nvPr/>
        </p:nvPicPr>
        <p:blipFill rotWithShape="1">
          <a:blip r:embed="rId3">
            <a:extLst>
              <a:ext uri="{28A0092B-C50C-407E-A947-70E740481C1C}">
                <a14:useLocalDpi xmlns:a14="http://schemas.microsoft.com/office/drawing/2010/main" val="0"/>
              </a:ext>
            </a:extLst>
          </a:blip>
          <a:srcRect t="15082" r="3302" b="31021"/>
          <a:stretch/>
        </p:blipFill>
        <p:spPr bwMode="auto">
          <a:xfrm>
            <a:off x="1782291" y="1145955"/>
            <a:ext cx="2473093" cy="24505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ttps://www.intalio.com/wp-content/uploads/2021/03/Square-Format_dr-fei-fei-li-300x3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171" y="1226311"/>
            <a:ext cx="2482696" cy="2482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319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2052" name="Content Placeholder 2051"/>
          <p:cNvSpPr>
            <a:spLocks noGrp="1"/>
          </p:cNvSpPr>
          <p:nvPr>
            <p:ph sz="quarter" idx="14"/>
          </p:nvPr>
        </p:nvSpPr>
        <p:spPr>
          <a:xfrm>
            <a:off x="310600" y="3484367"/>
            <a:ext cx="5496133" cy="2349167"/>
          </a:xfrm>
        </p:spPr>
        <p:txBody>
          <a:bodyPr>
            <a:normAutofit fontScale="77500" lnSpcReduction="20000"/>
          </a:bodyPr>
          <a:lstStyle/>
          <a:p>
            <a:r>
              <a:rPr lang="en-GB" dirty="0"/>
              <a:t>Dr Radia Perlman</a:t>
            </a:r>
          </a:p>
          <a:p>
            <a:pPr marL="380990" lvl="1" indent="-380990">
              <a:buFontTx/>
              <a:buChar char="-"/>
            </a:pPr>
            <a:r>
              <a:rPr lang="en-GB" dirty="0"/>
              <a:t>Known as the “mother of the internet” and for creating the fundamentals for the operation of network bridges</a:t>
            </a:r>
          </a:p>
          <a:p>
            <a:pPr marL="380990" lvl="1" indent="-380990">
              <a:buFontTx/>
              <a:buChar char="-"/>
            </a:pPr>
            <a:r>
              <a:rPr lang="en-GB" dirty="0"/>
              <a:t>Developed a child-friendly education language called TORTIS</a:t>
            </a:r>
          </a:p>
          <a:p>
            <a:pPr marL="380990" lvl="1" indent="-380990">
              <a:buFontTx/>
              <a:buChar char="-"/>
            </a:pPr>
            <a:r>
              <a:rPr lang="en-GB" dirty="0"/>
              <a:t>Invented the spanning tree algorithm and protocol which transformed ethernet from a single wire carrier-sense multiple access (CSMA) into a protocol that could handle large clouds.</a:t>
            </a:r>
          </a:p>
          <a:p>
            <a:pPr marL="380990" lvl="1" indent="-380990">
              <a:buFontTx/>
              <a:buChar char="-"/>
            </a:pPr>
            <a:endParaRPr lang="en-GB" dirty="0"/>
          </a:p>
          <a:p>
            <a:endParaRPr lang="en-GB" dirty="0"/>
          </a:p>
        </p:txBody>
      </p:sp>
      <p:sp>
        <p:nvSpPr>
          <p:cNvPr id="35" name="Content Placeholder 34"/>
          <p:cNvSpPr>
            <a:spLocks noGrp="1"/>
          </p:cNvSpPr>
          <p:nvPr>
            <p:ph sz="quarter" idx="17"/>
          </p:nvPr>
        </p:nvSpPr>
        <p:spPr>
          <a:xfrm>
            <a:off x="5999989" y="3767999"/>
            <a:ext cx="5567595" cy="2733343"/>
          </a:xfrm>
        </p:spPr>
        <p:txBody>
          <a:bodyPr/>
          <a:lstStyle/>
          <a:p>
            <a:r>
              <a:rPr lang="en-GB" dirty="0"/>
              <a:t>Steve Wozniak </a:t>
            </a:r>
          </a:p>
          <a:p>
            <a:pPr marL="380990" indent="-380990">
              <a:buFontTx/>
              <a:buChar char="-"/>
            </a:pPr>
            <a:r>
              <a:rPr lang="en-GB" b="0" dirty="0"/>
              <a:t>Co-founded Apple Computer with Steve Jobs</a:t>
            </a:r>
          </a:p>
          <a:p>
            <a:pPr marL="380990" indent="-380990">
              <a:buFontTx/>
              <a:buChar char="-"/>
            </a:pPr>
            <a:r>
              <a:rPr lang="en-GB" b="0" dirty="0"/>
              <a:t>American pioneer of the personal computer revolution of the 1970s</a:t>
            </a:r>
          </a:p>
          <a:p>
            <a:pPr marL="380990" indent="-380990">
              <a:buFontTx/>
              <a:buChar char="-"/>
            </a:pPr>
            <a:r>
              <a:rPr lang="en-GB" b="0" dirty="0"/>
              <a:t>The Apple II was the first machine that brought computers into the homes of average people.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dirty="0"/>
          </a:p>
        </p:txBody>
      </p:sp>
      <p:pic>
        <p:nvPicPr>
          <p:cNvPr id="11" name="Picture 4" descr="Radia Perlman"/>
          <p:cNvPicPr>
            <a:picLocks noGrp="1" noChangeAspect="1" noChangeArrowheads="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2003426" y="1314452"/>
            <a:ext cx="2112433" cy="2112433"/>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 descr="Steve Wozniak | Biography &amp; Facts | Britannica"/>
          <p:cNvSpPr>
            <a:spLocks noChangeAspect="1" noChangeArrowheads="1"/>
          </p:cNvSpPr>
          <p:nvPr/>
        </p:nvSpPr>
        <p:spPr bwMode="auto">
          <a:xfrm>
            <a:off x="207433" y="-192617"/>
            <a:ext cx="2528193" cy="2528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sp>
        <p:nvSpPr>
          <p:cNvPr id="14" name="AutoShape 10" descr="Steve Wozniak - Wikipedia"/>
          <p:cNvSpPr>
            <a:spLocks noChangeAspect="1" noChangeArrowheads="1"/>
          </p:cNvSpPr>
          <p:nvPr/>
        </p:nvSpPr>
        <p:spPr bwMode="auto">
          <a:xfrm>
            <a:off x="207433" y="-192617"/>
            <a:ext cx="406400" cy="472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pic>
        <p:nvPicPr>
          <p:cNvPr id="16" name="Content Placeholder 15"/>
          <p:cNvPicPr>
            <a:picLocks noGrp="1" noChangeAspect="1"/>
          </p:cNvPicPr>
          <p:nvPr>
            <p:ph sz="quarter" idx="19"/>
          </p:nvPr>
        </p:nvPicPr>
        <p:blipFill>
          <a:blip r:embed="rId4"/>
          <a:stretch>
            <a:fillRect/>
          </a:stretch>
        </p:blipFill>
        <p:spPr>
          <a:xfrm>
            <a:off x="7859977" y="1314452"/>
            <a:ext cx="1848379" cy="2112433"/>
          </a:xfrm>
          <a:prstGeom prst="rect">
            <a:avLst/>
          </a:prstGeom>
        </p:spPr>
      </p:pic>
    </p:spTree>
    <p:extLst>
      <p:ext uri="{BB962C8B-B14F-4D97-AF65-F5344CB8AC3E}">
        <p14:creationId xmlns:p14="http://schemas.microsoft.com/office/powerpoint/2010/main" val="15347330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312001" y="2756926"/>
            <a:ext cx="5473700" cy="2496277"/>
          </a:xfrm>
        </p:spPr>
        <p:txBody>
          <a:bodyPr/>
          <a:lstStyle/>
          <a:p>
            <a:endParaRPr lang="en-GB" dirty="0"/>
          </a:p>
          <a:p>
            <a:endParaRPr lang="en-GB" sz="32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26</a:t>
            </a:fld>
            <a:endParaRPr lang="en-GB" dirty="0"/>
          </a:p>
        </p:txBody>
      </p:sp>
      <p:sp>
        <p:nvSpPr>
          <p:cNvPr id="6" name="Title 5"/>
          <p:cNvSpPr>
            <a:spLocks noGrp="1"/>
          </p:cNvSpPr>
          <p:nvPr>
            <p:ph type="title"/>
          </p:nvPr>
        </p:nvSpPr>
        <p:spPr/>
        <p:txBody>
          <a:bodyPr/>
          <a:lstStyle/>
          <a:p>
            <a:r>
              <a:rPr lang="en-GB" dirty="0"/>
              <a:t>Reflection</a:t>
            </a:r>
          </a:p>
        </p:txBody>
      </p:sp>
      <p:sp>
        <p:nvSpPr>
          <p:cNvPr id="7" name="Content Placeholder 1"/>
          <p:cNvSpPr txBox="1">
            <a:spLocks/>
          </p:cNvSpPr>
          <p:nvPr/>
        </p:nvSpPr>
        <p:spPr>
          <a:xfrm>
            <a:off x="310601" y="1466347"/>
            <a:ext cx="11250084" cy="2738221"/>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667" dirty="0">
                <a:solidFill>
                  <a:srgbClr val="E51C41"/>
                </a:solidFill>
              </a:rPr>
              <a:t>Make sure your business and team have the right people, morals and values to ensure success.</a:t>
            </a:r>
            <a:endParaRPr lang="en-GB" sz="3200" dirty="0">
              <a:solidFill>
                <a:srgbClr val="E51C41"/>
              </a:solidFill>
            </a:endParaRPr>
          </a:p>
        </p:txBody>
      </p:sp>
      <p:sp>
        <p:nvSpPr>
          <p:cNvPr id="8" name="Rectangle 7"/>
          <p:cNvSpPr/>
          <p:nvPr/>
        </p:nvSpPr>
        <p:spPr>
          <a:xfrm>
            <a:off x="527381" y="2879802"/>
            <a:ext cx="10465163" cy="1938992"/>
          </a:xfrm>
          <a:prstGeom prst="rect">
            <a:avLst/>
          </a:prstGeom>
        </p:spPr>
        <p:txBody>
          <a:bodyPr wrap="square">
            <a:spAutoFit/>
          </a:bodyPr>
          <a:lstStyle/>
          <a:p>
            <a:pPr marL="380990" indent="-380990">
              <a:buFont typeface="Arial" panose="020B0604020202020204" pitchFamily="34" charset="0"/>
              <a:buChar char="•"/>
            </a:pP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Reflect on the wide range of people who have been trailblazers and helped shape the</a:t>
            </a:r>
            <a:r>
              <a:rPr lang="en-GB" sz="2400" b="1"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digital landscape over the last 100 years.</a:t>
            </a:r>
          </a:p>
          <a:p>
            <a:pPr marL="380990" indent="-380990">
              <a:buFont typeface="Arial" panose="020B0604020202020204" pitchFamily="34" charset="0"/>
              <a:buChar char="•"/>
            </a:pPr>
            <a:r>
              <a:rPr lang="en-GB" sz="2400" dirty="0">
                <a:solidFill>
                  <a:srgbClr val="000000"/>
                </a:solidFill>
                <a:latin typeface="Arial" panose="020B0604020202020204" pitchFamily="34" charset="0"/>
                <a:ea typeface="Calibri" panose="020F0502020204030204" pitchFamily="34" charset="0"/>
                <a:cs typeface="Arial" panose="020B0604020202020204" pitchFamily="34" charset="0"/>
              </a:rPr>
              <a:t>Why were they so successful?</a:t>
            </a:r>
          </a:p>
          <a:p>
            <a:pPr marL="380990" indent="-380990">
              <a:buFont typeface="Arial" panose="020B0604020202020204" pitchFamily="34" charset="0"/>
              <a:buChar char="•"/>
            </a:pPr>
            <a:r>
              <a:rPr lang="en-GB" sz="2400" dirty="0">
                <a:solidFill>
                  <a:srgbClr val="000000"/>
                </a:solidFill>
                <a:latin typeface="Arial" panose="020B0604020202020204" pitchFamily="34" charset="0"/>
                <a:ea typeface="Calibri" panose="020F0502020204030204" pitchFamily="34" charset="0"/>
                <a:cs typeface="Arial" panose="020B0604020202020204" pitchFamily="34" charset="0"/>
              </a:rPr>
              <a:t>What challenges did they face?</a:t>
            </a:r>
          </a:p>
          <a:p>
            <a:pPr marL="380990" indent="-380990">
              <a:buFont typeface="Arial" panose="020B0604020202020204" pitchFamily="34" charset="0"/>
              <a:buChar char="•"/>
            </a:pPr>
            <a:r>
              <a:rPr lang="en-GB" sz="2400" dirty="0">
                <a:solidFill>
                  <a:srgbClr val="000000"/>
                </a:solidFill>
                <a:latin typeface="Arial" panose="020B0604020202020204" pitchFamily="34" charset="0"/>
                <a:ea typeface="Calibri" panose="020F0502020204030204" pitchFamily="34" charset="0"/>
                <a:cs typeface="Arial" panose="020B0604020202020204" pitchFamily="34" charset="0"/>
              </a:rPr>
              <a:t>What is coming for the next 100 years?</a:t>
            </a:r>
            <a:endParaRPr lang="en-GB" sz="2400" dirty="0">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90450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References</a:t>
            </a:r>
          </a:p>
        </p:txBody>
      </p:sp>
      <p:sp>
        <p:nvSpPr>
          <p:cNvPr id="3" name="Text Placeholder 2"/>
          <p:cNvSpPr>
            <a:spLocks noGrp="1"/>
          </p:cNvSpPr>
          <p:nvPr>
            <p:ph type="body" sz="quarter" idx="12"/>
          </p:nvPr>
        </p:nvSpPr>
        <p:spPr>
          <a:xfrm>
            <a:off x="1376791" y="1928431"/>
            <a:ext cx="11168631" cy="4802099"/>
          </a:xfrm>
        </p:spPr>
        <p:txBody>
          <a:bodyPr/>
          <a:lstStyle/>
          <a:p>
            <a:pPr marL="380990" indent="-380990">
              <a:buFont typeface="Arial" panose="020B0604020202020204" pitchFamily="34" charset="0"/>
              <a:buChar char="•"/>
            </a:pPr>
            <a:r>
              <a:rPr lang="en-GB" sz="1867" b="0" dirty="0">
                <a:latin typeface="+mj-lt"/>
                <a:hlinkClick r:id="rId2"/>
              </a:rPr>
              <a:t>https://nationalmedals.org/laureate/steve-wozniak/</a:t>
            </a:r>
            <a:endParaRPr lang="en-GB" sz="1867" b="0" dirty="0">
              <a:latin typeface="+mj-lt"/>
            </a:endParaRPr>
          </a:p>
          <a:p>
            <a:pPr marL="380990" indent="-380990">
              <a:buFont typeface="Arial" panose="020B0604020202020204" pitchFamily="34" charset="0"/>
              <a:buChar char="•"/>
            </a:pPr>
            <a:r>
              <a:rPr lang="en-GB" sz="1867" b="0" dirty="0">
                <a:latin typeface="+mj-lt"/>
                <a:cs typeface="Arial" panose="020B0604020202020204" pitchFamily="34" charset="0"/>
                <a:hlinkClick r:id="rId3"/>
              </a:rPr>
              <a:t>www.nasa.gov/content/dorothy-vaughan-biography</a:t>
            </a:r>
            <a:endParaRPr lang="en-GB" sz="1867" b="0" dirty="0">
              <a:latin typeface="+mj-lt"/>
              <a:cs typeface="Arial" panose="020B0604020202020204" pitchFamily="34" charset="0"/>
            </a:endParaRPr>
          </a:p>
          <a:p>
            <a:pPr marL="380990" indent="-380990">
              <a:buFont typeface="Arial" panose="020B0604020202020204" pitchFamily="34" charset="0"/>
              <a:buChar char="•"/>
            </a:pPr>
            <a:r>
              <a:rPr lang="en-GB" sz="1867" b="0" dirty="0">
                <a:latin typeface="+mj-lt"/>
                <a:hlinkClick r:id="rId4"/>
              </a:rPr>
              <a:t>www.bbc.co.uk/teach/alan-turing-creator-of-modern-computing/zhwp7nb</a:t>
            </a:r>
            <a:r>
              <a:rPr lang="en-GB" sz="1867" b="0" dirty="0">
                <a:latin typeface="+mj-lt"/>
              </a:rPr>
              <a:t> </a:t>
            </a:r>
            <a:endParaRPr lang="en-GB" sz="1867" b="0" dirty="0">
              <a:latin typeface="+mj-lt"/>
              <a:cs typeface="Arial" panose="020B0604020202020204" pitchFamily="34" charset="0"/>
            </a:endParaRPr>
          </a:p>
          <a:p>
            <a:pPr marL="380990" indent="-380990">
              <a:buFont typeface="Arial" panose="020B0604020202020204" pitchFamily="34" charset="0"/>
              <a:buChar char="•"/>
            </a:pPr>
            <a:r>
              <a:rPr lang="en-GB" sz="1867" b="0" dirty="0">
                <a:latin typeface="+mj-lt"/>
                <a:hlinkClick r:id="rId5"/>
              </a:rPr>
              <a:t>https://learnodo-newtonic.com/bill-gates-accomplishments</a:t>
            </a:r>
            <a:endParaRPr lang="en-GB" sz="1867" b="0" dirty="0">
              <a:latin typeface="+mj-lt"/>
            </a:endParaRPr>
          </a:p>
          <a:p>
            <a:pPr marL="380990" indent="-380990">
              <a:buFont typeface="Arial" panose="020B0604020202020204" pitchFamily="34" charset="0"/>
              <a:buChar char="•"/>
            </a:pPr>
            <a:r>
              <a:rPr lang="en-GB" sz="1867" b="0" dirty="0">
                <a:latin typeface="+mj-lt"/>
                <a:hlinkClick r:id="rId6"/>
              </a:rPr>
              <a:t>www.intalio.com/10-women-who-changed-the-technology-world/</a:t>
            </a:r>
            <a:r>
              <a:rPr lang="en-GB" sz="1867" b="0" dirty="0">
                <a:latin typeface="+mj-lt"/>
              </a:rPr>
              <a:t> </a:t>
            </a:r>
          </a:p>
          <a:p>
            <a:endParaRPr lang="en-GB" dirty="0"/>
          </a:p>
        </p:txBody>
      </p:sp>
      <p:sp>
        <p:nvSpPr>
          <p:cNvPr id="5" name="Slide Number Placeholder 4"/>
          <p:cNvSpPr>
            <a:spLocks noGrp="1"/>
          </p:cNvSpPr>
          <p:nvPr>
            <p:ph type="sldNum" sz="quarter" idx="11"/>
          </p:nvPr>
        </p:nvSpPr>
        <p:spPr/>
        <p:txBody>
          <a:bodyPr/>
          <a:lstStyle/>
          <a:p>
            <a:fld id="{DA2C159E-F13C-4A85-9A41-E7669D3E0D70}" type="slidenum">
              <a:rPr lang="en-GB" smtClean="0"/>
              <a:pPr/>
              <a:t>27</a:t>
            </a:fld>
            <a:endParaRPr lang="en-GB" dirty="0"/>
          </a:p>
        </p:txBody>
      </p:sp>
      <p:sp>
        <p:nvSpPr>
          <p:cNvPr id="6" name="Footer Placeholder 5"/>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3776501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What is professionalism?</a:t>
            </a:r>
            <a:br>
              <a:rPr lang="en-US" dirty="0"/>
            </a:br>
            <a:r>
              <a:rPr lang="en-US" dirty="0"/>
              <a:t>Task 3 Historical figures – key IT and the digital professionals</a:t>
            </a:r>
            <a:endParaRPr lang="en-GB" dirty="0"/>
          </a:p>
        </p:txBody>
      </p:sp>
      <p:sp>
        <p:nvSpPr>
          <p:cNvPr id="5" name="Text Placeholder 4"/>
          <p:cNvSpPr>
            <a:spLocks noGrp="1"/>
          </p:cNvSpPr>
          <p:nvPr>
            <p:ph type="body" sz="quarter" idx="12"/>
          </p:nvPr>
        </p:nvSpPr>
        <p:spPr>
          <a:xfrm>
            <a:off x="296885" y="1124744"/>
            <a:ext cx="10791671" cy="5088565"/>
          </a:xfrm>
        </p:spPr>
        <p:txBody>
          <a:bodyPr/>
          <a:lstStyle/>
          <a:p>
            <a:endParaRPr lang="en-GB" dirty="0">
              <a:solidFill>
                <a:srgbClr val="FF0000"/>
              </a:solidFill>
            </a:endParaRPr>
          </a:p>
          <a:p>
            <a:endParaRPr lang="en-GB" dirty="0">
              <a:solidFill>
                <a:srgbClr val="FF0000"/>
              </a:solidFill>
            </a:endParaRPr>
          </a:p>
          <a:p>
            <a:r>
              <a:rPr lang="en-GB" sz="2667" dirty="0">
                <a:solidFill>
                  <a:srgbClr val="FF0000"/>
                </a:solidFill>
              </a:rPr>
              <a:t>Review the key historical figures and digital professionals who have shaped the digital landscape. </a:t>
            </a:r>
          </a:p>
          <a:p>
            <a:endParaRPr lang="en-GB" sz="2667" dirty="0">
              <a:solidFill>
                <a:srgbClr val="FF0000"/>
              </a:solidFill>
            </a:endParaRPr>
          </a:p>
          <a:p>
            <a:pPr marL="609585" indent="-609585">
              <a:buFont typeface="+mj-lt"/>
              <a:buAutoNum type="arabicPeriod"/>
            </a:pPr>
            <a:r>
              <a:rPr lang="en-US" sz="2667" dirty="0"/>
              <a:t>Decide who you would like to run your company. </a:t>
            </a:r>
          </a:p>
          <a:p>
            <a:pPr marL="609585" indent="-609585">
              <a:buFont typeface="+mj-lt"/>
              <a:buAutoNum type="arabicPeriod"/>
            </a:pPr>
            <a:r>
              <a:rPr lang="en-US" sz="2667" dirty="0"/>
              <a:t>Which Belbin team role did the chosen professional fall into? </a:t>
            </a:r>
          </a:p>
          <a:p>
            <a:endParaRPr lang="en-GB" dirty="0"/>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dirty="0"/>
          </a:p>
        </p:txBody>
      </p:sp>
    </p:spTree>
    <p:extLst>
      <p:ext uri="{BB962C8B-B14F-4D97-AF65-F5344CB8AC3E}">
        <p14:creationId xmlns:p14="http://schemas.microsoft.com/office/powerpoint/2010/main" val="27699748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Behaviour on placements  </a:t>
            </a:r>
          </a:p>
        </p:txBody>
      </p:sp>
    </p:spTree>
    <p:extLst>
      <p:ext uri="{BB962C8B-B14F-4D97-AF65-F5344CB8AC3E}">
        <p14:creationId xmlns:p14="http://schemas.microsoft.com/office/powerpoint/2010/main" val="720023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719403" y="356659"/>
            <a:ext cx="11250084" cy="932567"/>
          </a:xfrm>
        </p:spPr>
        <p:txBody>
          <a:bodyPr/>
          <a:lstStyle/>
          <a:p>
            <a:r>
              <a:rPr lang="en-GB" dirty="0"/>
              <a:t>Lesson two objectives</a:t>
            </a:r>
          </a:p>
        </p:txBody>
      </p:sp>
      <p:sp>
        <p:nvSpPr>
          <p:cNvPr id="5" name="Text Placeholder 4"/>
          <p:cNvSpPr>
            <a:spLocks noGrp="1"/>
          </p:cNvSpPr>
          <p:nvPr>
            <p:ph type="body" sz="quarter" idx="12"/>
          </p:nvPr>
        </p:nvSpPr>
        <p:spPr>
          <a:xfrm>
            <a:off x="744817" y="1337571"/>
            <a:ext cx="10223500" cy="5406276"/>
          </a:xfrm>
        </p:spPr>
        <p:txBody>
          <a:bodyPr/>
          <a:lstStyle/>
          <a:p>
            <a:endParaRPr lang="en-GB" sz="2667" dirty="0"/>
          </a:p>
          <a:p>
            <a:r>
              <a:rPr lang="en-GB" sz="2667" b="1" dirty="0"/>
              <a:t>Objective 1: </a:t>
            </a:r>
            <a:r>
              <a:rPr lang="en-GB" sz="2667" dirty="0"/>
              <a:t>To create and design a company logo and set company goals and values.</a:t>
            </a:r>
          </a:p>
          <a:p>
            <a:r>
              <a:rPr lang="en-GB" sz="2667" b="1" dirty="0"/>
              <a:t>Objective 2: </a:t>
            </a:r>
            <a:r>
              <a:rPr lang="en-GB" sz="2667" dirty="0"/>
              <a:t>To analyse and identify team roles, accessing Belbin. </a:t>
            </a:r>
          </a:p>
          <a:p>
            <a:r>
              <a:rPr lang="en-GB" sz="2667" b="1" dirty="0"/>
              <a:t>Objective 3: </a:t>
            </a:r>
            <a:r>
              <a:rPr lang="en-GB" sz="2667" dirty="0"/>
              <a:t>To identify and discuss historical figures in IT and digital. </a:t>
            </a:r>
          </a:p>
          <a:p>
            <a:r>
              <a:rPr lang="en-GB" sz="2667" b="1" dirty="0"/>
              <a:t>Objective 4: </a:t>
            </a:r>
            <a:r>
              <a:rPr lang="en-GB" sz="2667" dirty="0"/>
              <a:t>To understand professional practices while on your  placement.</a:t>
            </a:r>
          </a:p>
          <a:p>
            <a:endParaRPr lang="en-GB" sz="24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34647246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0601" y="282401"/>
            <a:ext cx="11250084" cy="932567"/>
          </a:xfrm>
        </p:spPr>
        <p:txBody>
          <a:bodyPr/>
          <a:lstStyle/>
          <a:p>
            <a:r>
              <a:rPr lang="en-GB" dirty="0"/>
              <a:t>Video two</a:t>
            </a:r>
          </a:p>
        </p:txBody>
      </p:sp>
      <p:sp>
        <p:nvSpPr>
          <p:cNvPr id="7" name="Footer Placeholder 2">
            <a:extLst>
              <a:ext uri="{C183D7F6-B498-43B3-948B-1728B52AA6E4}">
                <adec:decorative xmlns:adec="http://schemas.microsoft.com/office/drawing/2017/decorative" val="1"/>
              </a:ext>
            </a:extLst>
          </p:cNvPr>
          <p:cNvSpPr>
            <a:spLocks noGrp="1"/>
          </p:cNvSpPr>
          <p:nvPr>
            <p:ph type="ftr" sz="quarter" idx="4294967295"/>
          </p:nvPr>
        </p:nvSpPr>
        <p:spPr>
          <a:xfrm>
            <a:off x="312000" y="6356351"/>
            <a:ext cx="10248501" cy="365125"/>
          </a:xfrm>
          <a:prstGeom prst="rect">
            <a:avLst/>
          </a:prstGeom>
        </p:spPr>
        <p:txBody>
          <a:bodyPr/>
          <a:lstStyle/>
          <a:p>
            <a:r>
              <a:rPr lang="en-GB" sz="1333" dirty="0"/>
              <a:t>Education and Training Foundation</a:t>
            </a:r>
          </a:p>
        </p:txBody>
      </p:sp>
      <p:sp>
        <p:nvSpPr>
          <p:cNvPr id="2" name="Slide Number Placeholder 1">
            <a:extLst>
              <a:ext uri="{FF2B5EF4-FFF2-40B4-BE49-F238E27FC236}">
                <a16:creationId xmlns:a16="http://schemas.microsoft.com/office/drawing/2014/main" id="{534B1B83-FDB2-3089-1961-DB6F31BBFF3F}"/>
              </a:ext>
            </a:extLst>
          </p:cNvPr>
          <p:cNvSpPr>
            <a:spLocks noGrp="1"/>
          </p:cNvSpPr>
          <p:nvPr>
            <p:ph type="sldNum" sz="quarter" idx="12"/>
          </p:nvPr>
        </p:nvSpPr>
        <p:spPr/>
        <p:txBody>
          <a:bodyPr/>
          <a:lstStyle/>
          <a:p>
            <a:fld id="{DA2C159E-F13C-4A85-9A41-E7669D3E0D70}" type="slidenum">
              <a:rPr lang="en-GB" smtClean="0"/>
              <a:pPr/>
              <a:t>30</a:t>
            </a:fld>
            <a:endParaRPr lang="en-GB" dirty="0"/>
          </a:p>
        </p:txBody>
      </p:sp>
      <p:sp>
        <p:nvSpPr>
          <p:cNvPr id="8" name="TextBox 7">
            <a:extLst>
              <a:ext uri="{FF2B5EF4-FFF2-40B4-BE49-F238E27FC236}">
                <a16:creationId xmlns:a16="http://schemas.microsoft.com/office/drawing/2014/main" id="{4253D9EA-B534-8CA3-AE12-BF6A98388389}"/>
              </a:ext>
            </a:extLst>
          </p:cNvPr>
          <p:cNvSpPr txBox="1"/>
          <p:nvPr/>
        </p:nvSpPr>
        <p:spPr>
          <a:xfrm>
            <a:off x="310601" y="1030302"/>
            <a:ext cx="6096000" cy="369332"/>
          </a:xfrm>
          <a:prstGeom prst="rect">
            <a:avLst/>
          </a:prstGeom>
          <a:noFill/>
        </p:spPr>
        <p:txBody>
          <a:bodyPr wrap="square">
            <a:spAutoFit/>
          </a:bodyPr>
          <a:lstStyle/>
          <a:p>
            <a:r>
              <a:rPr lang="en-GB" dirty="0"/>
              <a:t>https://youtu.be/IiRhm8XlLl8</a:t>
            </a:r>
          </a:p>
        </p:txBody>
      </p:sp>
    </p:spTree>
    <p:extLst>
      <p:ext uri="{BB962C8B-B14F-4D97-AF65-F5344CB8AC3E}">
        <p14:creationId xmlns:p14="http://schemas.microsoft.com/office/powerpoint/2010/main" val="18449868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4: Behaviour on placements</a:t>
            </a:r>
            <a:endParaRPr lang="en-GB" dirty="0"/>
          </a:p>
        </p:txBody>
      </p:sp>
      <p:sp>
        <p:nvSpPr>
          <p:cNvPr id="2052" name="Content Placeholder 2051"/>
          <p:cNvSpPr>
            <a:spLocks noGrp="1"/>
          </p:cNvSpPr>
          <p:nvPr>
            <p:ph sz="quarter" idx="14"/>
          </p:nvPr>
        </p:nvSpPr>
        <p:spPr>
          <a:xfrm>
            <a:off x="6157042" y="850217"/>
            <a:ext cx="5496133" cy="2769812"/>
          </a:xfrm>
        </p:spPr>
        <p:txBody>
          <a:bodyPr>
            <a:normAutofit fontScale="77500" lnSpcReduction="20000"/>
          </a:bodyPr>
          <a:lstStyle/>
          <a:p>
            <a:endParaRPr lang="en-GB" dirty="0"/>
          </a:p>
          <a:p>
            <a:endParaRPr lang="en-GB" dirty="0"/>
          </a:p>
          <a:p>
            <a:r>
              <a:rPr lang="en-GB" dirty="0"/>
              <a:t>Scenario 1</a:t>
            </a:r>
          </a:p>
          <a:p>
            <a:pPr fontAlgn="base"/>
            <a:r>
              <a:rPr lang="en-US" b="0" dirty="0"/>
              <a:t>An employee is often late </a:t>
            </a:r>
            <a:r>
              <a:rPr lang="en-GB" b="0" dirty="0"/>
              <a:t>to their shift, misses deadlines and gives excuses about why this is happening, which is now causing problems. </a:t>
            </a:r>
            <a:r>
              <a:rPr lang="en-US" b="0" dirty="0"/>
              <a:t>Discuss with your partner how you would manage this. ​</a:t>
            </a:r>
          </a:p>
          <a:p>
            <a:pPr fontAlgn="base"/>
            <a:r>
              <a:rPr lang="en-US" b="0" dirty="0"/>
              <a:t>What skills would you use and how would you deal with this type of behaviour?</a:t>
            </a:r>
          </a:p>
          <a:p>
            <a:pPr fontAlgn="base"/>
            <a:endParaRPr lang="en-US" b="0" dirty="0"/>
          </a:p>
          <a:p>
            <a:pPr fontAlgn="base"/>
            <a:endParaRPr lang="en-US" b="0" dirty="0"/>
          </a:p>
          <a:p>
            <a:endParaRPr lang="en-GB" dirty="0"/>
          </a:p>
        </p:txBody>
      </p:sp>
      <p:sp>
        <p:nvSpPr>
          <p:cNvPr id="35" name="Content Placeholder 34"/>
          <p:cNvSpPr>
            <a:spLocks noGrp="1"/>
          </p:cNvSpPr>
          <p:nvPr>
            <p:ph sz="quarter" idx="17"/>
          </p:nvPr>
        </p:nvSpPr>
        <p:spPr>
          <a:xfrm>
            <a:off x="6253525" y="3621022"/>
            <a:ext cx="5567595" cy="2733343"/>
          </a:xfrm>
        </p:spPr>
        <p:txBody>
          <a:bodyPr>
            <a:normAutofit fontScale="77500" lnSpcReduction="20000"/>
          </a:bodyPr>
          <a:lstStyle/>
          <a:p>
            <a:endParaRPr lang="en-GB" dirty="0"/>
          </a:p>
          <a:p>
            <a:r>
              <a:rPr lang="en-GB" dirty="0"/>
              <a:t>Scenario 2 </a:t>
            </a:r>
          </a:p>
          <a:p>
            <a:pPr fontAlgn="base"/>
            <a:r>
              <a:rPr lang="en-US" b="0" dirty="0"/>
              <a:t>An employee in your team does not seem to be able to produce work to the required standard and they do not check their work </a:t>
            </a:r>
            <a:r>
              <a:rPr lang="en-GB" b="0" dirty="0"/>
              <a:t>for grammar and spelling mistakes.</a:t>
            </a:r>
            <a:r>
              <a:rPr lang="en-US" b="0" dirty="0"/>
              <a:t>​</a:t>
            </a:r>
          </a:p>
          <a:p>
            <a:pPr fontAlgn="base"/>
            <a:r>
              <a:rPr lang="en-US" b="0" dirty="0"/>
              <a:t>Your boss has asked you to check over their work which has increased your workload. ​</a:t>
            </a:r>
          </a:p>
          <a:p>
            <a:pPr fontAlgn="base"/>
            <a:r>
              <a:rPr lang="en-US" b="0" dirty="0"/>
              <a:t>Discuss with your partner how would you deal with this situation.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53018" y="639083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dirty="0"/>
          </a:p>
        </p:txBody>
      </p:sp>
      <p:pic>
        <p:nvPicPr>
          <p:cNvPr id="8" name="Content Placeholder 7"/>
          <p:cNvPicPr>
            <a:picLocks noGrp="1" noChangeAspect="1"/>
          </p:cNvPicPr>
          <p:nvPr>
            <p:ph sz="quarter" idx="19"/>
          </p:nvPr>
        </p:nvPicPr>
        <p:blipFill>
          <a:blip r:embed="rId3" cstate="print">
            <a:extLst>
              <a:ext uri="{28A0092B-C50C-407E-A947-70E740481C1C}">
                <a14:useLocalDpi xmlns:a14="http://schemas.microsoft.com/office/drawing/2010/main" val="0"/>
              </a:ext>
            </a:extLst>
          </a:blip>
          <a:stretch>
            <a:fillRect/>
          </a:stretch>
        </p:blipFill>
        <p:spPr>
          <a:xfrm>
            <a:off x="867913" y="1969047"/>
            <a:ext cx="4294768" cy="2863180"/>
          </a:xfrm>
        </p:spPr>
      </p:pic>
    </p:spTree>
    <p:extLst>
      <p:ext uri="{BB962C8B-B14F-4D97-AF65-F5344CB8AC3E}">
        <p14:creationId xmlns:p14="http://schemas.microsoft.com/office/powerpoint/2010/main" val="496481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4: Behaviour on placements</a:t>
            </a:r>
            <a:endParaRPr lang="en-GB" dirty="0"/>
          </a:p>
        </p:txBody>
      </p:sp>
      <p:sp>
        <p:nvSpPr>
          <p:cNvPr id="2052" name="Content Placeholder 2051"/>
          <p:cNvSpPr>
            <a:spLocks noGrp="1"/>
          </p:cNvSpPr>
          <p:nvPr>
            <p:ph sz="quarter" idx="14"/>
          </p:nvPr>
        </p:nvSpPr>
        <p:spPr>
          <a:xfrm>
            <a:off x="5935642" y="1156459"/>
            <a:ext cx="5496133" cy="2769812"/>
          </a:xfrm>
        </p:spPr>
        <p:txBody>
          <a:bodyPr/>
          <a:lstStyle/>
          <a:p>
            <a:r>
              <a:rPr lang="en-GB" dirty="0"/>
              <a:t>Scenario 1: Possible answer </a:t>
            </a:r>
          </a:p>
          <a:p>
            <a:r>
              <a:rPr lang="en-US" b="0" dirty="0"/>
              <a:t>Is there an issue in their life that you are unaware of? Find out reasons why this might be happening. </a:t>
            </a:r>
          </a:p>
          <a:p>
            <a:r>
              <a:rPr lang="en-US" b="0" dirty="0"/>
              <a:t>Ask if they understand the importance of their work commitments and what the requirements are. </a:t>
            </a:r>
          </a:p>
          <a:p>
            <a:r>
              <a:rPr lang="en-US" b="0" dirty="0"/>
              <a:t>Also, check to see if they have the relevant skills to do the work. Do they need some training? </a:t>
            </a:r>
            <a:endParaRPr lang="en-GB" b="0" dirty="0"/>
          </a:p>
        </p:txBody>
      </p:sp>
      <p:sp>
        <p:nvSpPr>
          <p:cNvPr id="35" name="Content Placeholder 34"/>
          <p:cNvSpPr>
            <a:spLocks noGrp="1"/>
          </p:cNvSpPr>
          <p:nvPr>
            <p:ph sz="quarter" idx="17"/>
          </p:nvPr>
        </p:nvSpPr>
        <p:spPr>
          <a:xfrm>
            <a:off x="5993089" y="3620912"/>
            <a:ext cx="5567595" cy="2976440"/>
          </a:xfrm>
        </p:spPr>
        <p:txBody>
          <a:bodyPr/>
          <a:lstStyle/>
          <a:p>
            <a:r>
              <a:rPr lang="en-GB" dirty="0"/>
              <a:t>Scenario 2 : Possible answer </a:t>
            </a:r>
          </a:p>
          <a:p>
            <a:r>
              <a:rPr lang="en-US" b="0" dirty="0"/>
              <a:t>Explain what is going on and why you have been asked to proofread their work.</a:t>
            </a:r>
          </a:p>
          <a:p>
            <a:r>
              <a:rPr lang="en-US" b="0" dirty="0"/>
              <a:t>Ask the employee if they know how to use functions on their computer to help check for mistakes, or do they have a learning need?</a:t>
            </a:r>
          </a:p>
          <a:p>
            <a:r>
              <a:rPr lang="en-US" b="0" dirty="0"/>
              <a:t>Go through an example of one of their pieces of work and how it needs to be corrected. Ask the employee to have a go at correcting their work.  </a:t>
            </a:r>
            <a:endParaRPr lang="en-GB" b="0"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53018" y="6390834"/>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32</a:t>
            </a:fld>
            <a:endParaRPr lang="en-GB" dirty="0"/>
          </a:p>
        </p:txBody>
      </p:sp>
      <p:pic>
        <p:nvPicPr>
          <p:cNvPr id="7" name="Content Placeholder 6"/>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009028" y="1962263"/>
            <a:ext cx="4144459" cy="2763188"/>
          </a:xfrm>
        </p:spPr>
      </p:pic>
    </p:spTree>
    <p:extLst>
      <p:ext uri="{BB962C8B-B14F-4D97-AF65-F5344CB8AC3E}">
        <p14:creationId xmlns:p14="http://schemas.microsoft.com/office/powerpoint/2010/main" val="2995479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4: Behaviour on placements</a:t>
            </a:r>
            <a:endParaRPr lang="en-GB" dirty="0"/>
          </a:p>
        </p:txBody>
      </p:sp>
      <p:sp>
        <p:nvSpPr>
          <p:cNvPr id="2052" name="Content Placeholder 2051"/>
          <p:cNvSpPr>
            <a:spLocks noGrp="1"/>
          </p:cNvSpPr>
          <p:nvPr>
            <p:ph sz="quarter" idx="14"/>
          </p:nvPr>
        </p:nvSpPr>
        <p:spPr>
          <a:xfrm>
            <a:off x="5581110" y="1143933"/>
            <a:ext cx="5496133" cy="2349167"/>
          </a:xfrm>
        </p:spPr>
        <p:txBody>
          <a:bodyPr/>
          <a:lstStyle/>
          <a:p>
            <a:pPr fontAlgn="base"/>
            <a:r>
              <a:rPr lang="en-GB" dirty="0"/>
              <a:t>Scenario 1</a:t>
            </a:r>
          </a:p>
          <a:p>
            <a:pPr fontAlgn="base"/>
            <a:r>
              <a:rPr lang="en-US" b="0" dirty="0"/>
              <a:t>A colleague, who is very blunt and overconfident, has asked you to check a presentation.</a:t>
            </a:r>
          </a:p>
          <a:p>
            <a:pPr fontAlgn="base"/>
            <a:r>
              <a:rPr lang="en-US" b="0" dirty="0"/>
              <a:t>After reviewing the presentation, in your opinion it is not very good and lacks the depth of information needed. ​</a:t>
            </a:r>
          </a:p>
          <a:p>
            <a:pPr fontAlgn="base"/>
            <a:r>
              <a:rPr lang="en-US" b="0" dirty="0"/>
              <a:t>How would you give feedback to this colleague? </a:t>
            </a:r>
            <a:endParaRPr lang="en-GB" b="0" dirty="0"/>
          </a:p>
          <a:p>
            <a:endParaRPr lang="en-GB" dirty="0"/>
          </a:p>
        </p:txBody>
      </p:sp>
      <p:sp>
        <p:nvSpPr>
          <p:cNvPr id="35" name="Content Placeholder 34"/>
          <p:cNvSpPr>
            <a:spLocks noGrp="1"/>
          </p:cNvSpPr>
          <p:nvPr>
            <p:ph sz="quarter" idx="17"/>
          </p:nvPr>
        </p:nvSpPr>
        <p:spPr>
          <a:xfrm>
            <a:off x="5647216" y="3767999"/>
            <a:ext cx="5567595" cy="2588352"/>
          </a:xfrm>
        </p:spPr>
        <p:txBody>
          <a:bodyPr>
            <a:normAutofit fontScale="85000" lnSpcReduction="10000"/>
          </a:bodyPr>
          <a:lstStyle/>
          <a:p>
            <a:r>
              <a:rPr lang="en-GB" dirty="0"/>
              <a:t>Scenario 2 </a:t>
            </a:r>
          </a:p>
          <a:p>
            <a:pPr fontAlgn="base"/>
            <a:r>
              <a:rPr lang="en-US" b="0" dirty="0"/>
              <a:t>You have been asked to help train a mature colleague on a new type of software.</a:t>
            </a:r>
          </a:p>
          <a:p>
            <a:pPr fontAlgn="base"/>
            <a:r>
              <a:rPr lang="en-US" b="0" dirty="0"/>
              <a:t>The software is a newer version of one previously used in your department, which the mature colleague has become used to. ​</a:t>
            </a:r>
          </a:p>
          <a:p>
            <a:pPr fontAlgn="base"/>
            <a:r>
              <a:rPr lang="en-US" b="0" dirty="0"/>
              <a:t>What type of skills and strategies would you use to help train your colleague?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33</a:t>
            </a:fld>
            <a:endParaRPr lang="en-GB" dirty="0"/>
          </a:p>
        </p:txBody>
      </p:sp>
      <p:pic>
        <p:nvPicPr>
          <p:cNvPr id="14" name="Picture 2" descr="3,211 Teaching Colleague Photos - Free &amp; Royalty-Free Stock Photos from  Dreamstime"/>
          <p:cNvPicPr>
            <a:picLocks noGrp="1" noChangeAspect="1" noChangeArrowheads="1"/>
          </p:cNvPicPr>
          <p:nvPr>
            <p:ph sz="quarter" idx="19"/>
          </p:nvPr>
        </p:nvPicPr>
        <p:blipFill>
          <a:blip r:embed="rId3" cstate="print">
            <a:extLst>
              <a:ext uri="{28A0092B-C50C-407E-A947-70E740481C1C}">
                <a14:useLocalDpi xmlns:a14="http://schemas.microsoft.com/office/drawing/2010/main" val="0"/>
              </a:ext>
            </a:extLst>
          </a:blip>
          <a:srcRect/>
          <a:stretch>
            <a:fillRect/>
          </a:stretch>
        </p:blipFill>
        <p:spPr bwMode="auto">
          <a:xfrm>
            <a:off x="1106265" y="2099899"/>
            <a:ext cx="3906207" cy="2137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50695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4: Behaviour on placements</a:t>
            </a:r>
            <a:endParaRPr lang="en-GB" dirty="0"/>
          </a:p>
        </p:txBody>
      </p:sp>
      <p:sp>
        <p:nvSpPr>
          <p:cNvPr id="2052" name="Content Placeholder 2051"/>
          <p:cNvSpPr>
            <a:spLocks noGrp="1"/>
          </p:cNvSpPr>
          <p:nvPr>
            <p:ph sz="quarter" idx="14"/>
          </p:nvPr>
        </p:nvSpPr>
        <p:spPr>
          <a:xfrm>
            <a:off x="5935642" y="1300096"/>
            <a:ext cx="5496133" cy="2592288"/>
          </a:xfrm>
        </p:spPr>
        <p:txBody>
          <a:bodyPr/>
          <a:lstStyle/>
          <a:p>
            <a:r>
              <a:rPr lang="en-GB" dirty="0"/>
              <a:t>Scenario 1: Possible answer</a:t>
            </a:r>
          </a:p>
          <a:p>
            <a:r>
              <a:rPr lang="en-US" b="0" dirty="0"/>
              <a:t>Explain you have looked over their work and the amendments you have made.</a:t>
            </a:r>
          </a:p>
          <a:p>
            <a:r>
              <a:rPr lang="en-US" b="0" dirty="0"/>
              <a:t>Tell them three positive points about their work.</a:t>
            </a:r>
          </a:p>
          <a:p>
            <a:r>
              <a:rPr lang="en-US" b="0" dirty="0"/>
              <a:t>If they get confrontational, politely explain that they asked you for help.</a:t>
            </a:r>
          </a:p>
          <a:p>
            <a:endParaRPr lang="en-GB" dirty="0"/>
          </a:p>
        </p:txBody>
      </p:sp>
      <p:sp>
        <p:nvSpPr>
          <p:cNvPr id="35" name="Content Placeholder 34"/>
          <p:cNvSpPr>
            <a:spLocks noGrp="1"/>
          </p:cNvSpPr>
          <p:nvPr>
            <p:ph sz="quarter" idx="17"/>
          </p:nvPr>
        </p:nvSpPr>
        <p:spPr>
          <a:xfrm>
            <a:off x="5999989" y="3767999"/>
            <a:ext cx="5567595" cy="2953476"/>
          </a:xfrm>
        </p:spPr>
        <p:txBody>
          <a:bodyPr>
            <a:normAutofit fontScale="92500"/>
          </a:bodyPr>
          <a:lstStyle/>
          <a:p>
            <a:r>
              <a:rPr lang="en-GB" dirty="0"/>
              <a:t>Scenario 2 : Possible answer </a:t>
            </a:r>
          </a:p>
          <a:p>
            <a:r>
              <a:rPr lang="en-US" b="0" dirty="0"/>
              <a:t>Have a training guide your colleague can refer to.</a:t>
            </a:r>
          </a:p>
          <a:p>
            <a:r>
              <a:rPr lang="en-US" b="0" dirty="0"/>
              <a:t>Take time to reassure them that the new system is not significantly different to the system they are used to.</a:t>
            </a:r>
          </a:p>
          <a:p>
            <a:r>
              <a:rPr lang="en-US" b="0" dirty="0"/>
              <a:t>Go through tasks for help and support on the new system, if required.</a:t>
            </a:r>
          </a:p>
          <a:p>
            <a:r>
              <a:rPr lang="en-US" b="0" dirty="0"/>
              <a:t>Provide extra training sessions on different topics, if required. </a:t>
            </a:r>
            <a:endParaRPr lang="en-GB" b="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34</a:t>
            </a:fld>
            <a:endParaRPr lang="en-GB" dirty="0"/>
          </a:p>
        </p:txBody>
      </p:sp>
      <p:pic>
        <p:nvPicPr>
          <p:cNvPr id="10" name="Content Placeholder 6"/>
          <p:cNvPicPr>
            <a:picLocks noGrp="1" noChangeAspect="1"/>
          </p:cNvPicPr>
          <p:nvPr>
            <p:ph sz="quarter" idx="18"/>
          </p:nvPr>
        </p:nvPicPr>
        <p:blipFill>
          <a:blip r:embed="rId3" cstate="print">
            <a:extLst>
              <a:ext uri="{28A0092B-C50C-407E-A947-70E740481C1C}">
                <a14:useLocalDpi xmlns:a14="http://schemas.microsoft.com/office/drawing/2010/main" val="0"/>
              </a:ext>
            </a:extLst>
          </a:blip>
          <a:stretch>
            <a:fillRect/>
          </a:stretch>
        </p:blipFill>
        <p:spPr>
          <a:xfrm>
            <a:off x="1231480" y="2175797"/>
            <a:ext cx="3912769" cy="2608513"/>
          </a:xfrm>
        </p:spPr>
      </p:pic>
    </p:spTree>
    <p:extLst>
      <p:ext uri="{BB962C8B-B14F-4D97-AF65-F5344CB8AC3E}">
        <p14:creationId xmlns:p14="http://schemas.microsoft.com/office/powerpoint/2010/main" val="3915509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What is professionalism?</a:t>
            </a:r>
            <a:br>
              <a:rPr lang="en-US" dirty="0"/>
            </a:br>
            <a:r>
              <a:rPr lang="en-US" dirty="0"/>
              <a:t>Task 4: Behaviour on placements</a:t>
            </a:r>
            <a:endParaRPr lang="en-GB" dirty="0"/>
          </a:p>
        </p:txBody>
      </p:sp>
      <p:sp>
        <p:nvSpPr>
          <p:cNvPr id="2052" name="Content Placeholder 2051"/>
          <p:cNvSpPr>
            <a:spLocks noGrp="1"/>
          </p:cNvSpPr>
          <p:nvPr>
            <p:ph sz="quarter" idx="14"/>
          </p:nvPr>
        </p:nvSpPr>
        <p:spPr>
          <a:xfrm>
            <a:off x="331675" y="3567524"/>
            <a:ext cx="5496133" cy="2788825"/>
          </a:xfrm>
        </p:spPr>
        <p:txBody>
          <a:bodyPr/>
          <a:lstStyle/>
          <a:p>
            <a:r>
              <a:rPr lang="en-US" dirty="0"/>
              <a:t>Positive behaviour in the workplace </a:t>
            </a:r>
          </a:p>
          <a:p>
            <a:r>
              <a:rPr lang="en-US" b="0" dirty="0"/>
              <a:t>Be polite and respectful to all staff.</a:t>
            </a:r>
          </a:p>
          <a:p>
            <a:r>
              <a:rPr lang="en-US" b="0" dirty="0"/>
              <a:t>Be welcoming; ask how people are, smile and use positive body language. </a:t>
            </a:r>
          </a:p>
          <a:p>
            <a:r>
              <a:rPr lang="en-US" b="0" dirty="0"/>
              <a:t>Help people with small tasks to build team dynamics. </a:t>
            </a:r>
          </a:p>
          <a:p>
            <a:r>
              <a:rPr lang="en-US" b="0" dirty="0"/>
              <a:t>Ask questions if you are unsure what to do. </a:t>
            </a:r>
          </a:p>
          <a:p>
            <a:endParaRPr lang="en-US" b="0" dirty="0"/>
          </a:p>
          <a:p>
            <a:endParaRPr lang="en-GB" dirty="0"/>
          </a:p>
        </p:txBody>
      </p:sp>
      <p:sp>
        <p:nvSpPr>
          <p:cNvPr id="35" name="Content Placeholder 34"/>
          <p:cNvSpPr>
            <a:spLocks noGrp="1"/>
          </p:cNvSpPr>
          <p:nvPr>
            <p:ph sz="quarter" idx="17"/>
          </p:nvPr>
        </p:nvSpPr>
        <p:spPr>
          <a:xfrm>
            <a:off x="6253525" y="3511780"/>
            <a:ext cx="5567595" cy="2735331"/>
          </a:xfrm>
        </p:spPr>
        <p:txBody>
          <a:bodyPr>
            <a:normAutofit fontScale="62500" lnSpcReduction="20000"/>
          </a:bodyPr>
          <a:lstStyle/>
          <a:p>
            <a:r>
              <a:rPr lang="en-US" dirty="0"/>
              <a:t>Negative behaviour in the workplace</a:t>
            </a:r>
          </a:p>
          <a:p>
            <a:r>
              <a:rPr lang="en-US" b="0" dirty="0"/>
              <a:t>Being rude or blunt during communication.</a:t>
            </a:r>
          </a:p>
          <a:p>
            <a:r>
              <a:rPr lang="en-US" b="0" dirty="0"/>
              <a:t>Showing a lack of empathy. </a:t>
            </a:r>
          </a:p>
          <a:p>
            <a:r>
              <a:rPr lang="en-US" b="0" dirty="0"/>
              <a:t>Ignoring people if they talk to you or using sarcasm when talking to people.</a:t>
            </a:r>
          </a:p>
          <a:p>
            <a:r>
              <a:rPr lang="en-US" b="0" dirty="0"/>
              <a:t>Using other people’s property, such as a chair, desk or mug, without asking. </a:t>
            </a:r>
          </a:p>
          <a:p>
            <a:r>
              <a:rPr lang="en-US" b="0" dirty="0"/>
              <a:t>Blaming others for your mistakes. </a:t>
            </a:r>
          </a:p>
          <a:p>
            <a:r>
              <a:rPr lang="en-US" b="0" dirty="0"/>
              <a:t>Being involved in work gossip or politics. </a:t>
            </a:r>
          </a:p>
          <a:p>
            <a:endParaRPr lang="en-US" dirty="0"/>
          </a:p>
          <a:p>
            <a:endParaRPr lang="en-US" dirty="0"/>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dirty="0"/>
          </a:p>
        </p:txBody>
      </p:sp>
      <p:pic>
        <p:nvPicPr>
          <p:cNvPr id="2050" name="Picture 2" descr="Illustration, employees suffer with moral burnout"/>
          <p:cNvPicPr>
            <a:picLocks noGrp="1" noChangeAspect="1" noChangeArrowheads="1"/>
          </p:cNvPicPr>
          <p:nvPr>
            <p:ph sz="quarter" idx="18"/>
          </p:nvPr>
        </p:nvPicPr>
        <p:blipFill>
          <a:blip r:embed="rId3" cstate="print">
            <a:extLst>
              <a:ext uri="{28A0092B-C50C-407E-A947-70E740481C1C}">
                <a14:useLocalDpi xmlns:a14="http://schemas.microsoft.com/office/drawing/2010/main" val="0"/>
              </a:ext>
            </a:extLst>
          </a:blip>
          <a:srcRect/>
          <a:stretch>
            <a:fillRect/>
          </a:stretch>
        </p:blipFill>
        <p:spPr bwMode="auto">
          <a:xfrm>
            <a:off x="527382" y="1290109"/>
            <a:ext cx="4800533" cy="2112433"/>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7"/>
          <p:cNvPicPr>
            <a:picLocks noGrp="1" noChangeAspect="1"/>
          </p:cNvPicPr>
          <p:nvPr>
            <p:ph sz="quarter" idx="19"/>
          </p:nvPr>
        </p:nvPicPr>
        <p:blipFill>
          <a:blip r:embed="rId4"/>
          <a:stretch>
            <a:fillRect/>
          </a:stretch>
        </p:blipFill>
        <p:spPr>
          <a:xfrm>
            <a:off x="6402537" y="1196413"/>
            <a:ext cx="4762500" cy="2206129"/>
          </a:xfrm>
          <a:prstGeom prst="rect">
            <a:avLst/>
          </a:prstGeom>
        </p:spPr>
      </p:pic>
    </p:spTree>
    <p:extLst>
      <p:ext uri="{BB962C8B-B14F-4D97-AF65-F5344CB8AC3E}">
        <p14:creationId xmlns:p14="http://schemas.microsoft.com/office/powerpoint/2010/main" val="1527555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3200" dirty="0"/>
              <a:t>Topic: What is professionalism?</a:t>
            </a:r>
            <a:br>
              <a:rPr lang="en-US" sz="3200" dirty="0"/>
            </a:br>
            <a:r>
              <a:rPr lang="en-US" sz="3200" dirty="0"/>
              <a:t>Task 4: Behaviour on placements</a:t>
            </a:r>
            <a:endParaRPr lang="en-GB" sz="3200" dirty="0"/>
          </a:p>
        </p:txBody>
      </p:sp>
      <p:sp>
        <p:nvSpPr>
          <p:cNvPr id="5" name="Text Placeholder 4"/>
          <p:cNvSpPr>
            <a:spLocks noGrp="1"/>
          </p:cNvSpPr>
          <p:nvPr>
            <p:ph type="body" sz="quarter" idx="12"/>
          </p:nvPr>
        </p:nvSpPr>
        <p:spPr>
          <a:xfrm>
            <a:off x="1917087" y="1119744"/>
            <a:ext cx="8584496" cy="5376597"/>
          </a:xfrm>
        </p:spPr>
        <p:txBody>
          <a:bodyPr/>
          <a:lstStyle/>
          <a:p>
            <a:endParaRPr lang="en-GB" b="1" dirty="0">
              <a:solidFill>
                <a:srgbClr val="E51C41"/>
              </a:solidFill>
            </a:endParaRPr>
          </a:p>
          <a:p>
            <a:endParaRPr lang="en-GB" sz="3200" b="1" dirty="0">
              <a:solidFill>
                <a:srgbClr val="E51C41"/>
              </a:solidFill>
            </a:endParaRPr>
          </a:p>
          <a:p>
            <a:r>
              <a:rPr lang="en-GB" sz="2667" b="1" dirty="0">
                <a:solidFill>
                  <a:srgbClr val="E51C41"/>
                </a:solidFill>
              </a:rPr>
              <a:t>Review</a:t>
            </a:r>
          </a:p>
          <a:p>
            <a:endParaRPr lang="en-GB" sz="2667" dirty="0"/>
          </a:p>
          <a:p>
            <a:r>
              <a:rPr lang="en-GB" sz="2667" dirty="0"/>
              <a:t>Reflect on professionalism,</a:t>
            </a:r>
            <a:r>
              <a:rPr lang="en-US" sz="2667" dirty="0"/>
              <a:t> with an open discussion about how to deal with conflict, and positive and negative behaviours.  </a:t>
            </a:r>
          </a:p>
          <a:p>
            <a:r>
              <a:rPr lang="en-GB" sz="2667" dirty="0"/>
              <a:t> </a:t>
            </a:r>
          </a:p>
          <a:p>
            <a:endParaRPr lang="en-GB" dirty="0"/>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dirty="0"/>
          </a:p>
        </p:txBody>
      </p:sp>
    </p:spTree>
    <p:extLst>
      <p:ext uri="{BB962C8B-B14F-4D97-AF65-F5344CB8AC3E}">
        <p14:creationId xmlns:p14="http://schemas.microsoft.com/office/powerpoint/2010/main" val="28390905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What is professionalism?</a:t>
            </a:r>
            <a:br>
              <a:rPr lang="en-US" dirty="0"/>
            </a:br>
            <a:r>
              <a:rPr lang="en-US" dirty="0"/>
              <a:t>Task 4: Behaviour on placements</a:t>
            </a:r>
            <a:endParaRPr lang="en-GB" dirty="0"/>
          </a:p>
        </p:txBody>
      </p:sp>
      <p:sp>
        <p:nvSpPr>
          <p:cNvPr id="5" name="Text Placeholder 4"/>
          <p:cNvSpPr>
            <a:spLocks noGrp="1"/>
          </p:cNvSpPr>
          <p:nvPr>
            <p:ph type="body" sz="quarter" idx="12"/>
          </p:nvPr>
        </p:nvSpPr>
        <p:spPr>
          <a:xfrm>
            <a:off x="631515" y="2034802"/>
            <a:ext cx="10223500" cy="4040455"/>
          </a:xfrm>
        </p:spPr>
        <p:txBody>
          <a:bodyPr vert="horz" lIns="0" tIns="0" rIns="0" bIns="0" rtlCol="0" anchor="t">
            <a:noAutofit/>
          </a:bodyPr>
          <a:lstStyle/>
          <a:p>
            <a:r>
              <a:rPr lang="en-GB" sz="2667" b="1" dirty="0">
                <a:solidFill>
                  <a:srgbClr val="E51C41"/>
                </a:solidFill>
              </a:rPr>
              <a:t>Final reflection</a:t>
            </a:r>
            <a:endParaRPr lang="en-US" sz="2667" dirty="0"/>
          </a:p>
          <a:p>
            <a:pPr marL="609585" indent="-609585">
              <a:buChar char="•"/>
            </a:pPr>
            <a:endParaRPr lang="en-US" sz="2667" dirty="0"/>
          </a:p>
          <a:p>
            <a:pPr marL="609585" indent="-609585">
              <a:buChar char="•"/>
            </a:pPr>
            <a:r>
              <a:rPr lang="en-US" sz="2667" dirty="0"/>
              <a:t>Use some of your own time to make sure you understand what </a:t>
            </a:r>
            <a:r>
              <a:rPr lang="en-US" sz="2667"/>
              <a:t>you need to do before starting your industry placement. </a:t>
            </a:r>
            <a:endParaRPr lang="en-US" sz="2667">
              <a:cs typeface="Arial"/>
            </a:endParaRPr>
          </a:p>
          <a:p>
            <a:pPr marL="609585" indent="-609585">
              <a:buChar char="•"/>
            </a:pPr>
            <a:r>
              <a:rPr lang="en-US" sz="2667" dirty="0"/>
              <a:t>Do you have your placement documentation completed as far as you can? </a:t>
            </a:r>
            <a:endParaRPr lang="en-US" sz="2667" dirty="0">
              <a:cs typeface="Arial"/>
            </a:endParaRPr>
          </a:p>
          <a:p>
            <a:pPr marL="609585" indent="-609585">
              <a:buChar char="•"/>
            </a:pPr>
            <a:r>
              <a:rPr lang="en-US" sz="2667" dirty="0"/>
              <a:t>Have you identified your strengths and, more importantly, areas you want to develop? </a:t>
            </a:r>
            <a:endParaRPr lang="en-GB" sz="2667" dirty="0">
              <a:cs typeface="Arial"/>
            </a:endParaRP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dirty="0"/>
          </a:p>
        </p:txBody>
      </p:sp>
    </p:spTree>
    <p:extLst>
      <p:ext uri="{BB962C8B-B14F-4D97-AF65-F5344CB8AC3E}">
        <p14:creationId xmlns:p14="http://schemas.microsoft.com/office/powerpoint/2010/main" val="8337632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Conclusion</a:t>
            </a:r>
            <a:br>
              <a:rPr lang="en-US" dirty="0"/>
            </a:br>
            <a:endParaRPr lang="en-GB" dirty="0"/>
          </a:p>
        </p:txBody>
      </p:sp>
      <p:sp>
        <p:nvSpPr>
          <p:cNvPr id="5" name="Text Placeholder 4"/>
          <p:cNvSpPr>
            <a:spLocks noGrp="1"/>
          </p:cNvSpPr>
          <p:nvPr>
            <p:ph type="body" sz="quarter" idx="12"/>
          </p:nvPr>
        </p:nvSpPr>
        <p:spPr>
          <a:xfrm>
            <a:off x="361002" y="1451725"/>
            <a:ext cx="10223500" cy="5406276"/>
          </a:xfrm>
        </p:spPr>
        <p:txBody>
          <a:bodyPr/>
          <a:lstStyle/>
          <a:p>
            <a:r>
              <a:rPr lang="en-GB" sz="2667" b="1" dirty="0">
                <a:solidFill>
                  <a:srgbClr val="E51C41"/>
                </a:solidFill>
                <a:cs typeface="Arial"/>
              </a:rPr>
              <a:t>These were the session objectives:</a:t>
            </a:r>
          </a:p>
          <a:p>
            <a:endParaRPr lang="en-GB" sz="3200" b="1" dirty="0">
              <a:solidFill>
                <a:srgbClr val="E51C41"/>
              </a:solidFill>
            </a:endParaRPr>
          </a:p>
          <a:p>
            <a:pPr marL="609585" indent="-609585">
              <a:buFont typeface="Arial" panose="020B0604020202020204" pitchFamily="34" charset="0"/>
              <a:buChar char="•"/>
            </a:pPr>
            <a:r>
              <a:rPr lang="en-GB" sz="2667" dirty="0"/>
              <a:t>To design a company logo and set company goals and values.</a:t>
            </a:r>
          </a:p>
          <a:p>
            <a:pPr marL="609585" indent="-609585">
              <a:buFont typeface="Arial" panose="020B0604020202020204" pitchFamily="34" charset="0"/>
              <a:buChar char="•"/>
            </a:pPr>
            <a:endParaRPr lang="en-GB" sz="2667" dirty="0"/>
          </a:p>
          <a:p>
            <a:pPr marL="609585" indent="-609585">
              <a:buFont typeface="Arial" panose="020B0604020202020204" pitchFamily="34" charset="0"/>
              <a:buChar char="•"/>
            </a:pPr>
            <a:r>
              <a:rPr lang="en-GB" sz="2667" dirty="0"/>
              <a:t>To understand Belbin and identify team roles.</a:t>
            </a:r>
          </a:p>
          <a:p>
            <a:pPr marL="609585" indent="-609585">
              <a:buFont typeface="Arial" panose="020B0604020202020204" pitchFamily="34" charset="0"/>
              <a:buChar char="•"/>
            </a:pPr>
            <a:endParaRPr lang="en-GB" sz="2667" dirty="0"/>
          </a:p>
          <a:p>
            <a:pPr marL="609585" indent="-609585">
              <a:buFont typeface="Arial" panose="020B0604020202020204" pitchFamily="34" charset="0"/>
              <a:buChar char="•"/>
            </a:pPr>
            <a:r>
              <a:rPr lang="en-GB" sz="2667" dirty="0"/>
              <a:t>To identify historical figures in IT and digital. </a:t>
            </a:r>
          </a:p>
          <a:p>
            <a:endParaRPr lang="en-GB" sz="2667" dirty="0"/>
          </a:p>
          <a:p>
            <a:pPr marL="609585" indent="-609585">
              <a:buFont typeface="Arial" panose="020B0604020202020204" pitchFamily="34" charset="0"/>
              <a:buChar char="•"/>
            </a:pPr>
            <a:r>
              <a:rPr lang="en-GB" sz="2667" dirty="0"/>
              <a:t>To understand professionalism while on your placement.   </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dirty="0"/>
          </a:p>
        </p:txBody>
      </p:sp>
    </p:spTree>
    <p:extLst>
      <p:ext uri="{BB962C8B-B14F-4D97-AF65-F5344CB8AC3E}">
        <p14:creationId xmlns:p14="http://schemas.microsoft.com/office/powerpoint/2010/main" val="3233894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dirty="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3605" y="2401431"/>
            <a:ext cx="1536171" cy="88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446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Design a company logo </a:t>
            </a:r>
          </a:p>
        </p:txBody>
      </p:sp>
    </p:spTree>
    <p:extLst>
      <p:ext uri="{BB962C8B-B14F-4D97-AF65-F5344CB8AC3E}">
        <p14:creationId xmlns:p14="http://schemas.microsoft.com/office/powerpoint/2010/main" val="26764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Topic: What is professionalism?</a:t>
            </a:r>
            <a:br>
              <a:rPr lang="en-US" dirty="0"/>
            </a:br>
            <a:r>
              <a:rPr lang="en-US" dirty="0"/>
              <a:t>Recap from lesson one </a:t>
            </a:r>
            <a:endParaRPr lang="en-GB" dirty="0"/>
          </a:p>
        </p:txBody>
      </p:sp>
      <p:sp>
        <p:nvSpPr>
          <p:cNvPr id="5" name="Text Placeholder 4"/>
          <p:cNvSpPr>
            <a:spLocks noGrp="1"/>
          </p:cNvSpPr>
          <p:nvPr>
            <p:ph type="body" sz="quarter" idx="12"/>
          </p:nvPr>
        </p:nvSpPr>
        <p:spPr/>
        <p:txBody>
          <a:bodyPr/>
          <a:lstStyle/>
          <a:p>
            <a:r>
              <a:rPr lang="en-GB" sz="2667" b="1" dirty="0"/>
              <a:t>Recap</a:t>
            </a:r>
          </a:p>
          <a:p>
            <a:pPr marL="609585" indent="-609585">
              <a:buFont typeface="Arial" panose="020B0604020202020204" pitchFamily="34" charset="0"/>
              <a:buChar char="•"/>
            </a:pPr>
            <a:endParaRPr lang="en-US" sz="2667" dirty="0"/>
          </a:p>
          <a:p>
            <a:pPr marL="609585" indent="-609585">
              <a:buFont typeface="Arial" panose="020B0604020202020204" pitchFamily="34" charset="0"/>
              <a:buChar char="•"/>
            </a:pPr>
            <a:r>
              <a:rPr lang="en-US" sz="2667" dirty="0"/>
              <a:t>What is business etiquette? </a:t>
            </a:r>
          </a:p>
          <a:p>
            <a:pPr marL="609585" indent="-609585">
              <a:buFont typeface="Arial" panose="020B0604020202020204" pitchFamily="34" charset="0"/>
              <a:buChar char="•"/>
            </a:pPr>
            <a:r>
              <a:rPr lang="en-US" sz="2667" dirty="0"/>
              <a:t>Email etiquette – how should you start and finish a business email? </a:t>
            </a:r>
          </a:p>
          <a:p>
            <a:pPr marL="609585" indent="-609585">
              <a:buFont typeface="Arial" panose="020B0604020202020204" pitchFamily="34" charset="0"/>
              <a:buChar char="•"/>
            </a:pPr>
            <a:r>
              <a:rPr lang="en-US" sz="2667" dirty="0"/>
              <a:t>The dos and don’ts of a dress code. </a:t>
            </a:r>
          </a:p>
          <a:p>
            <a:pPr marL="609585" indent="-609585">
              <a:buFont typeface="Arial" panose="020B0604020202020204" pitchFamily="34" charset="0"/>
              <a:buChar char="•"/>
            </a:pPr>
            <a:r>
              <a:rPr lang="en-US" sz="2667" dirty="0"/>
              <a:t>What are soft skills and why are they so important in the workplace? </a:t>
            </a:r>
            <a:endParaRPr lang="en-GB" sz="2667" dirty="0"/>
          </a:p>
          <a:p>
            <a:endParaRPr lang="en-GB" dirty="0">
              <a:solidFill>
                <a:srgbClr val="E51C41"/>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
        <p:nvSpPr>
          <p:cNvPr id="2" name="AutoShape 2" descr="Kahoot! - Simple English Wikipedia, the free encyclopedia"/>
          <p:cNvSpPr>
            <a:spLocks noChangeAspect="1" noChangeArrowheads="1"/>
          </p:cNvSpPr>
          <p:nvPr/>
        </p:nvSpPr>
        <p:spPr bwMode="auto">
          <a:xfrm>
            <a:off x="2074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GB" sz="2400" dirty="0"/>
          </a:p>
        </p:txBody>
      </p:sp>
      <p:pic>
        <p:nvPicPr>
          <p:cNvPr id="6" name="Picture 5"/>
          <p:cNvPicPr>
            <a:picLocks noChangeAspect="1"/>
          </p:cNvPicPr>
          <p:nvPr/>
        </p:nvPicPr>
        <p:blipFill>
          <a:blip r:embed="rId3"/>
          <a:stretch>
            <a:fillRect/>
          </a:stretch>
        </p:blipFill>
        <p:spPr>
          <a:xfrm>
            <a:off x="7536160" y="422777"/>
            <a:ext cx="3840427" cy="1306743"/>
          </a:xfrm>
          <a:prstGeom prst="rect">
            <a:avLst/>
          </a:prstGeom>
        </p:spPr>
      </p:pic>
    </p:spTree>
    <p:extLst>
      <p:ext uri="{BB962C8B-B14F-4D97-AF65-F5344CB8AC3E}">
        <p14:creationId xmlns:p14="http://schemas.microsoft.com/office/powerpoint/2010/main" val="959007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Topic: What is professionalism?</a:t>
            </a:r>
            <a:br>
              <a:rPr lang="en-US" dirty="0"/>
            </a:br>
            <a:r>
              <a:rPr lang="en-US" dirty="0"/>
              <a:t>Task 1: Design a company logo</a:t>
            </a:r>
            <a:endParaRPr lang="en-GB" dirty="0"/>
          </a:p>
        </p:txBody>
      </p:sp>
      <p:sp>
        <p:nvSpPr>
          <p:cNvPr id="5" name="Text Placeholder 4"/>
          <p:cNvSpPr>
            <a:spLocks noGrp="1"/>
          </p:cNvSpPr>
          <p:nvPr>
            <p:ph type="body" sz="quarter" idx="12"/>
          </p:nvPr>
        </p:nvSpPr>
        <p:spPr/>
        <p:txBody>
          <a:bodyPr/>
          <a:lstStyle/>
          <a:p>
            <a:r>
              <a:rPr lang="en-US" sz="2667" dirty="0"/>
              <a:t>From session 1 in your pairs:</a:t>
            </a:r>
          </a:p>
          <a:p>
            <a:endParaRPr lang="en-US" sz="2667" dirty="0"/>
          </a:p>
          <a:p>
            <a:pPr marL="457189" indent="-457189">
              <a:buFont typeface="Arial" panose="020B0604020202020204" pitchFamily="34" charset="0"/>
              <a:buChar char="•"/>
            </a:pPr>
            <a:r>
              <a:rPr lang="en-US" sz="2667" dirty="0"/>
              <a:t>Create your own company logo using the software, Figma.</a:t>
            </a:r>
          </a:p>
          <a:p>
            <a:pPr marL="457189" indent="-457189">
              <a:buFont typeface="Arial" panose="020B0604020202020204" pitchFamily="34" charset="0"/>
              <a:buChar char="•"/>
            </a:pPr>
            <a:r>
              <a:rPr lang="en-US" sz="2667" dirty="0"/>
              <a:t>Set company goals and values.   </a:t>
            </a:r>
            <a:endParaRPr lang="en-GB" sz="2667" dirty="0"/>
          </a:p>
          <a:p>
            <a:endParaRPr lang="en-US" sz="2667" dirty="0"/>
          </a:p>
          <a:p>
            <a:r>
              <a:rPr lang="en-US" sz="2667" dirty="0"/>
              <a:t>What is </a:t>
            </a:r>
            <a:r>
              <a:rPr lang="en-US" sz="2667" dirty="0" err="1"/>
              <a:t>Figma</a:t>
            </a:r>
            <a:r>
              <a:rPr lang="en-US" sz="2667" dirty="0"/>
              <a:t>?</a:t>
            </a:r>
          </a:p>
          <a:p>
            <a:r>
              <a:rPr lang="en-US" sz="2667" dirty="0"/>
              <a:t>Use the link below. </a:t>
            </a:r>
          </a:p>
          <a:p>
            <a:r>
              <a:rPr lang="en-GB" sz="2667" dirty="0" err="1">
                <a:hlinkClick r:id="rId3"/>
              </a:rPr>
              <a:t>Figma</a:t>
            </a:r>
            <a:r>
              <a:rPr lang="en-GB" sz="2667" dirty="0">
                <a:hlinkClick r:id="rId3"/>
              </a:rPr>
              <a:t>: The Collaborative Interface Design Tool</a:t>
            </a:r>
            <a:endParaRPr lang="en-US" sz="2667" dirty="0"/>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Tree>
    <p:extLst>
      <p:ext uri="{BB962C8B-B14F-4D97-AF65-F5344CB8AC3E}">
        <p14:creationId xmlns:p14="http://schemas.microsoft.com/office/powerpoint/2010/main" val="733665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Topic: What is professionalism?</a:t>
            </a:r>
            <a:br>
              <a:rPr lang="en-US" dirty="0"/>
            </a:br>
            <a:r>
              <a:rPr lang="en-US" dirty="0"/>
              <a:t>Task 1: Design a company logo</a:t>
            </a:r>
            <a:endParaRPr lang="en-GB" dirty="0"/>
          </a:p>
        </p:txBody>
      </p:sp>
      <p:sp>
        <p:nvSpPr>
          <p:cNvPr id="5" name="Text Placeholder 4"/>
          <p:cNvSpPr>
            <a:spLocks noGrp="1"/>
          </p:cNvSpPr>
          <p:nvPr>
            <p:ph type="body" sz="quarter" idx="12"/>
          </p:nvPr>
        </p:nvSpPr>
        <p:spPr>
          <a:xfrm>
            <a:off x="312000" y="1315200"/>
            <a:ext cx="10584533" cy="4802099"/>
          </a:xfrm>
        </p:spPr>
        <p:txBody>
          <a:bodyPr/>
          <a:lstStyle/>
          <a:p>
            <a:r>
              <a:rPr lang="en-US" sz="2667" b="1" dirty="0"/>
              <a:t>Company logo criteria</a:t>
            </a:r>
            <a:endParaRPr lang="en-US" sz="2667" dirty="0"/>
          </a:p>
          <a:p>
            <a:endParaRPr lang="en-GB" sz="2667" dirty="0"/>
          </a:p>
          <a:p>
            <a:pPr lvl="2"/>
            <a:r>
              <a:rPr lang="en-US" sz="2667" dirty="0"/>
              <a:t>Appropriate level of colour use (eye-catching).</a:t>
            </a:r>
          </a:p>
          <a:p>
            <a:pPr lvl="2"/>
            <a:r>
              <a:rPr lang="en-US" sz="2667" dirty="0"/>
              <a:t>Easily identifiable symbol or wording.</a:t>
            </a:r>
          </a:p>
          <a:p>
            <a:pPr lvl="2"/>
            <a:r>
              <a:rPr lang="en-US" sz="2667" dirty="0"/>
              <a:t>Gets the message across. </a:t>
            </a:r>
          </a:p>
          <a:p>
            <a:pPr lvl="2"/>
            <a:r>
              <a:rPr lang="en-US" sz="2667" dirty="0"/>
              <a:t>Appropriate goals and values for the company. </a:t>
            </a:r>
          </a:p>
          <a:p>
            <a:pPr marL="359991" lvl="2" indent="0">
              <a:buNone/>
            </a:pPr>
            <a:endParaRPr lang="en-US" sz="2667" dirty="0"/>
          </a:p>
          <a:p>
            <a:pPr marL="359991" lvl="2" indent="0">
              <a:buNone/>
            </a:pPr>
            <a:r>
              <a:rPr lang="en-US" sz="2667" b="1" dirty="0"/>
              <a:t>Task time: </a:t>
            </a:r>
            <a:r>
              <a:rPr lang="en-US" sz="2667" dirty="0"/>
              <a:t>30 minutes </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spTree>
    <p:extLst>
      <p:ext uri="{BB962C8B-B14F-4D97-AF65-F5344CB8AC3E}">
        <p14:creationId xmlns:p14="http://schemas.microsoft.com/office/powerpoint/2010/main" val="2479690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933" dirty="0"/>
              <a:t>Topic: What is professionalism?</a:t>
            </a:r>
            <a:br>
              <a:rPr lang="en-US" sz="2933" dirty="0"/>
            </a:br>
            <a:r>
              <a:rPr lang="en-US" sz="2933" dirty="0"/>
              <a:t>Task 1: Design a company logo</a:t>
            </a:r>
            <a:br>
              <a:rPr lang="en-US" dirty="0"/>
            </a:br>
            <a:endParaRPr lang="en-US"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78262" y="6273526"/>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6" name="Content Placeholder 5">
            <a:extLst>
              <a:ext uri="{FF2B5EF4-FFF2-40B4-BE49-F238E27FC236}">
                <a16:creationId xmlns:a16="http://schemas.microsoft.com/office/drawing/2014/main" id="{9BA79802-37E8-2A3B-C0D3-19763E88A386}"/>
              </a:ext>
            </a:extLst>
          </p:cNvPr>
          <p:cNvSpPr>
            <a:spLocks noGrp="1"/>
          </p:cNvSpPr>
          <p:nvPr>
            <p:ph sz="quarter" idx="18"/>
          </p:nvPr>
        </p:nvSpPr>
        <p:spPr>
          <a:xfrm>
            <a:off x="312000" y="1315200"/>
            <a:ext cx="9968741" cy="3884579"/>
          </a:xfrm>
        </p:spPr>
        <p:txBody>
          <a:bodyPr vert="horz" lIns="0" tIns="0" rIns="0" bIns="0" rtlCol="0" anchor="t">
            <a:noAutofit/>
          </a:bodyPr>
          <a:lstStyle/>
          <a:p>
            <a:endParaRPr lang="en-GB" b="0" dirty="0">
              <a:cs typeface="Arial"/>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cs typeface="Arial"/>
            </a:endParaRPr>
          </a:p>
          <a:p>
            <a:endParaRPr lang="en-GB" sz="2400" b="0" dirty="0">
              <a:cs typeface="Arial"/>
            </a:endParaRPr>
          </a:p>
          <a:p>
            <a:endParaRPr lang="en-GB" b="0" dirty="0">
              <a:cs typeface="Arial"/>
            </a:endParaRPr>
          </a:p>
          <a:p>
            <a:endParaRPr lang="en-US" dirty="0">
              <a:cs typeface="Arial"/>
            </a:endParaRPr>
          </a:p>
        </p:txBody>
      </p:sp>
      <p:sp>
        <p:nvSpPr>
          <p:cNvPr id="9" name="TextBox 8">
            <a:extLst>
              <a:ext uri="{FF2B5EF4-FFF2-40B4-BE49-F238E27FC236}">
                <a16:creationId xmlns:a16="http://schemas.microsoft.com/office/drawing/2014/main" id="{14E1370B-67CC-D06A-E4C3-EDD8D7AA7402}"/>
              </a:ext>
            </a:extLst>
          </p:cNvPr>
          <p:cNvSpPr txBox="1"/>
          <p:nvPr/>
        </p:nvSpPr>
        <p:spPr>
          <a:xfrm>
            <a:off x="815414" y="1352854"/>
            <a:ext cx="10838617" cy="283192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GB" sz="2667" b="1" dirty="0">
              <a:cs typeface="Segoe UI"/>
            </a:endParaRPr>
          </a:p>
          <a:p>
            <a:r>
              <a:rPr lang="en-GB" sz="2667" b="1" dirty="0">
                <a:cs typeface="Segoe UI"/>
              </a:rPr>
              <a:t>Reflection</a:t>
            </a:r>
            <a:r>
              <a:rPr lang="en-GB" sz="2667" dirty="0">
                <a:cs typeface="Segoe UI"/>
              </a:rPr>
              <a:t> </a:t>
            </a:r>
            <a:r>
              <a:rPr lang="en-US" sz="2667" dirty="0">
                <a:cs typeface="Segoe UI"/>
              </a:rPr>
              <a:t>​</a:t>
            </a:r>
            <a:r>
              <a:rPr lang="en-US" sz="2667" b="1" dirty="0">
                <a:cs typeface="Segoe UI"/>
              </a:rPr>
              <a:t>task</a:t>
            </a:r>
          </a:p>
          <a:p>
            <a:endParaRPr lang="en-GB" sz="2667" dirty="0">
              <a:cs typeface="Segoe UI"/>
            </a:endParaRPr>
          </a:p>
          <a:p>
            <a:r>
              <a:rPr lang="en-GB" sz="2667" b="1" dirty="0"/>
              <a:t> </a:t>
            </a:r>
            <a:r>
              <a:rPr lang="en-GB" sz="2667" dirty="0"/>
              <a:t>Reflect on your logo design and company values. </a:t>
            </a:r>
          </a:p>
          <a:p>
            <a:endParaRPr lang="en-GB" sz="2667" dirty="0"/>
          </a:p>
          <a:p>
            <a:r>
              <a:rPr lang="en-GB" sz="2667" dirty="0"/>
              <a:t>Why did you choose the design and what do the values mean to you?</a:t>
            </a:r>
            <a:endParaRPr lang="en-GB" sz="2667" b="1" dirty="0">
              <a:ea typeface="+mn-lt"/>
              <a:cs typeface="+mn-lt"/>
            </a:endParaRPr>
          </a:p>
          <a:p>
            <a:endParaRPr lang="en-GB" sz="2400" dirty="0">
              <a:cs typeface="Arial"/>
            </a:endParaRPr>
          </a:p>
        </p:txBody>
      </p:sp>
      <p:pic>
        <p:nvPicPr>
          <p:cNvPr id="10" name="Picture 11" descr="Background pattern&#10;&#10;Description automatically generated">
            <a:extLst>
              <a:ext uri="{FF2B5EF4-FFF2-40B4-BE49-F238E27FC236}">
                <a16:creationId xmlns:a16="http://schemas.microsoft.com/office/drawing/2014/main" id="{5B3160D7-E168-2422-B2C1-414CC04E4B3A}"/>
              </a:ext>
            </a:extLst>
          </p:cNvPr>
          <p:cNvPicPr>
            <a:picLocks noChangeAspect="1"/>
          </p:cNvPicPr>
          <p:nvPr/>
        </p:nvPicPr>
        <p:blipFill>
          <a:blip r:embed="rId3"/>
          <a:stretch>
            <a:fillRect/>
          </a:stretch>
        </p:blipFill>
        <p:spPr>
          <a:xfrm>
            <a:off x="3765758" y="4272629"/>
            <a:ext cx="3127764" cy="1918071"/>
          </a:xfrm>
          <a:prstGeom prst="rect">
            <a:avLst/>
          </a:prstGeom>
        </p:spPr>
      </p:pic>
    </p:spTree>
    <p:extLst>
      <p:ext uri="{BB962C8B-B14F-4D97-AF65-F5344CB8AC3E}">
        <p14:creationId xmlns:p14="http://schemas.microsoft.com/office/powerpoint/2010/main" val="277285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Belbin team roles. Which one are you? </a:t>
            </a:r>
          </a:p>
        </p:txBody>
      </p:sp>
    </p:spTree>
    <p:extLst>
      <p:ext uri="{BB962C8B-B14F-4D97-AF65-F5344CB8AC3E}">
        <p14:creationId xmlns:p14="http://schemas.microsoft.com/office/powerpoint/2010/main" val="1866312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2E0D774-E862-4906-A0A9-B05A03BA96D9}"/>
</file>

<file path=customXml/itemProps2.xml><?xml version="1.0" encoding="utf-8"?>
<ds:datastoreItem xmlns:ds="http://schemas.openxmlformats.org/officeDocument/2006/customXml" ds:itemID="{EE617EE0-8E99-45E7-8421-6DF6BD41E569}"/>
</file>

<file path=customXml/itemProps3.xml><?xml version="1.0" encoding="utf-8"?>
<ds:datastoreItem xmlns:ds="http://schemas.openxmlformats.org/officeDocument/2006/customXml" ds:itemID="{DF1BDF10-BC1D-411D-8D01-DDAE5F338595}"/>
</file>

<file path=docProps/app.xml><?xml version="1.0" encoding="utf-8"?>
<Properties xmlns="http://schemas.openxmlformats.org/officeDocument/2006/extended-properties" xmlns:vt="http://schemas.openxmlformats.org/officeDocument/2006/docPropsVTypes">
  <Template>blank</Template>
  <TotalTime>10</TotalTime>
  <Words>2469</Words>
  <Application>Microsoft Office PowerPoint</Application>
  <PresentationFormat>Widescreen</PresentationFormat>
  <Paragraphs>395</Paragraphs>
  <Slides>39</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Calibri</vt:lpstr>
      <vt:lpstr>Segoe UI</vt:lpstr>
      <vt:lpstr>Office Theme</vt:lpstr>
      <vt:lpstr>Core content in a digital world</vt:lpstr>
      <vt:lpstr>Lesson two </vt:lpstr>
      <vt:lpstr>Lesson two objectives</vt:lpstr>
      <vt:lpstr>01</vt:lpstr>
      <vt:lpstr>Topic: What is professionalism? Recap from lesson one </vt:lpstr>
      <vt:lpstr>Topic: What is professionalism? Task 1: Design a company logo</vt:lpstr>
      <vt:lpstr>Topic: What is professionalism? Task 1: Design a company logo</vt:lpstr>
      <vt:lpstr>Topic: What is professionalism? Task 1: Design a company logo </vt:lpstr>
      <vt:lpstr>02</vt:lpstr>
      <vt:lpstr>Topic: What is professionalism? Task 2: Roles in a team – Belbin</vt:lpstr>
      <vt:lpstr>Topic: What is professionalism? Task 2: Roles in a team – Belbin</vt:lpstr>
      <vt:lpstr>Topic: What is professionalism? Task 2: Roles in a team – Belbin</vt:lpstr>
      <vt:lpstr>Topic: What is professionalism? Task 2: Roles in a team – Belbin</vt:lpstr>
      <vt:lpstr>Topic: What is professionalism? Task 2: Roles in a team – Belbin</vt:lpstr>
      <vt:lpstr>Topic: What is professionalism? Task 2: Roles in a team – Belbin</vt:lpstr>
      <vt:lpstr>Topic: What is professionalism? Task 2: Roles in a team – Belbin</vt:lpstr>
      <vt:lpstr>Reflection</vt:lpstr>
      <vt:lpstr>03</vt:lpstr>
      <vt:lpstr>Topic: What is professionalism? Task 3 Historical figures – key IT and the digital professionals</vt:lpstr>
      <vt:lpstr>Topic: What is professionalism? Task 3 Historical figures – key IT and the digital professionals</vt:lpstr>
      <vt:lpstr>Topic: What is professionalism? Task 3 Historical figures – key IT and the digital professionals</vt:lpstr>
      <vt:lpstr>Topic: What is professionalism? Task 3 Historical figures – key IT and the digital professionals</vt:lpstr>
      <vt:lpstr>Topic: What is professionalism? Task 3 Historical figures – key IT and the digital professionals</vt:lpstr>
      <vt:lpstr>Topic: What is professionalism? Task 3 Historical figures – key IT and the digital professionals</vt:lpstr>
      <vt:lpstr>Topic: What is professionalism? Task 3 Historical figures – key IT and the digital professionals</vt:lpstr>
      <vt:lpstr>Reflection</vt:lpstr>
      <vt:lpstr>References</vt:lpstr>
      <vt:lpstr>Topic: What is professionalism? Task 3 Historical figures – key IT and the digital professionals</vt:lpstr>
      <vt:lpstr>04</vt:lpstr>
      <vt:lpstr>Video two</vt:lpstr>
      <vt:lpstr>Topic: What is professionalism? Task 4: Behaviour on placements</vt:lpstr>
      <vt:lpstr>Topic: What is professionalism? Task 4: Behaviour on placements</vt:lpstr>
      <vt:lpstr>Topic: What is professionalism? Task 4: Behaviour on placements</vt:lpstr>
      <vt:lpstr>Topic: What is professionalism? Task 4: Behaviour on placements</vt:lpstr>
      <vt:lpstr>Topic: What is professionalism? Task 4: Behaviour on placements</vt:lpstr>
      <vt:lpstr>Topic: What is professionalism? Task 4: Behaviour on placements</vt:lpstr>
      <vt:lpstr>Topic: What is professionalism? Task 4: Behaviour on placements</vt:lpstr>
      <vt:lpstr>Conclusion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content in a digital world</dc:title>
  <dc:creator>Gemma Brezinski</dc:creator>
  <cp:lastModifiedBy>Gemma Brezinski</cp:lastModifiedBy>
  <cp:revision>2</cp:revision>
  <dcterms:created xsi:type="dcterms:W3CDTF">2023-11-09T14:47:33Z</dcterms:created>
  <dcterms:modified xsi:type="dcterms:W3CDTF">2023-11-10T10:41:42Z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