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entation.xml" ContentType="application/vnd.openxmlformats-officedocument.presentationml.presentation.main+xml"/>
  <Override PartName="/ppt/diagrams/data1.xml" ContentType="application/vnd.openxmlformats-officedocument.drawingml.diagramData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431" r:id="rId2"/>
    <p:sldId id="432" r:id="rId3"/>
    <p:sldId id="433" r:id="rId4"/>
    <p:sldId id="434" r:id="rId5"/>
    <p:sldId id="435" r:id="rId6"/>
    <p:sldId id="436" r:id="rId7"/>
    <p:sldId id="437" r:id="rId8"/>
    <p:sldId id="438" r:id="rId9"/>
    <p:sldId id="439" r:id="rId10"/>
    <p:sldId id="440" r:id="rId11"/>
    <p:sldId id="441" r:id="rId12"/>
    <p:sldId id="442" r:id="rId13"/>
    <p:sldId id="443" r:id="rId14"/>
    <p:sldId id="444" r:id="rId15"/>
    <p:sldId id="445" r:id="rId16"/>
    <p:sldId id="446" r:id="rId17"/>
    <p:sldId id="447" r:id="rId18"/>
    <p:sldId id="448" r:id="rId19"/>
    <p:sldId id="449" r:id="rId20"/>
    <p:sldId id="450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customXml" Target="../customXml/item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30F453-C7AB-4DDB-B17C-2610D2E156A7}" type="doc">
      <dgm:prSet loTypeId="urn:microsoft.com/office/officeart/2005/8/layout/cycle4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ABEE9A9-6363-4A8F-9F44-FA871DCD252E}">
      <dgm:prSet phldrT="[Text]"/>
      <dgm:spPr/>
      <dgm:t>
        <a:bodyPr/>
        <a:lstStyle/>
        <a:p>
          <a:r>
            <a:rPr lang="en-US" dirty="0"/>
            <a:t>Hardware</a:t>
          </a:r>
        </a:p>
      </dgm:t>
    </dgm:pt>
    <dgm:pt modelId="{4D4904C7-0A94-451A-BA9D-AA6955A684CD}" type="parTrans" cxnId="{5F1C02C1-7B6B-48A6-9E24-38A4A0F59D59}">
      <dgm:prSet/>
      <dgm:spPr/>
      <dgm:t>
        <a:bodyPr/>
        <a:lstStyle/>
        <a:p>
          <a:endParaRPr lang="en-US"/>
        </a:p>
      </dgm:t>
    </dgm:pt>
    <dgm:pt modelId="{1F498403-C2E8-44E3-BCC8-A73A8A5AF063}" type="sibTrans" cxnId="{5F1C02C1-7B6B-48A6-9E24-38A4A0F59D59}">
      <dgm:prSet/>
      <dgm:spPr/>
      <dgm:t>
        <a:bodyPr/>
        <a:lstStyle/>
        <a:p>
          <a:endParaRPr lang="en-US"/>
        </a:p>
      </dgm:t>
    </dgm:pt>
    <dgm:pt modelId="{1A8CDDA0-6969-4312-B23A-76B822236392}">
      <dgm:prSet phldrT="[Text]" phldr="1"/>
      <dgm:spPr/>
      <dgm:t>
        <a:bodyPr/>
        <a:lstStyle/>
        <a:p>
          <a:endParaRPr lang="en-US" dirty="0"/>
        </a:p>
      </dgm:t>
    </dgm:pt>
    <dgm:pt modelId="{07497CC3-CDAE-46D6-B0E9-2FA70C6B0945}" type="parTrans" cxnId="{5977EE38-4B15-44DE-BC40-A7FED8B5740D}">
      <dgm:prSet/>
      <dgm:spPr/>
      <dgm:t>
        <a:bodyPr/>
        <a:lstStyle/>
        <a:p>
          <a:endParaRPr lang="en-US"/>
        </a:p>
      </dgm:t>
    </dgm:pt>
    <dgm:pt modelId="{0CBF3FF2-C3A0-43AD-A8C6-F65718989DE3}" type="sibTrans" cxnId="{5977EE38-4B15-44DE-BC40-A7FED8B5740D}">
      <dgm:prSet/>
      <dgm:spPr/>
      <dgm:t>
        <a:bodyPr/>
        <a:lstStyle/>
        <a:p>
          <a:endParaRPr lang="en-US"/>
        </a:p>
      </dgm:t>
    </dgm:pt>
    <dgm:pt modelId="{B042E88E-4416-4128-9025-CA479158E95A}">
      <dgm:prSet phldrT="[Text]"/>
      <dgm:spPr/>
      <dgm:t>
        <a:bodyPr/>
        <a:lstStyle/>
        <a:p>
          <a:r>
            <a:rPr lang="en-US" dirty="0"/>
            <a:t>Software</a:t>
          </a:r>
        </a:p>
      </dgm:t>
    </dgm:pt>
    <dgm:pt modelId="{205EC7DF-3CC8-4972-8138-7586C1B3307F}" type="parTrans" cxnId="{2484E0AB-5B59-48AE-A64E-EFBFF6C1EFC7}">
      <dgm:prSet/>
      <dgm:spPr/>
      <dgm:t>
        <a:bodyPr/>
        <a:lstStyle/>
        <a:p>
          <a:endParaRPr lang="en-US"/>
        </a:p>
      </dgm:t>
    </dgm:pt>
    <dgm:pt modelId="{BB59CF7A-1501-41F1-946E-A68B5F8B26FD}" type="sibTrans" cxnId="{2484E0AB-5B59-48AE-A64E-EFBFF6C1EFC7}">
      <dgm:prSet/>
      <dgm:spPr/>
      <dgm:t>
        <a:bodyPr/>
        <a:lstStyle/>
        <a:p>
          <a:endParaRPr lang="en-US"/>
        </a:p>
      </dgm:t>
    </dgm:pt>
    <dgm:pt modelId="{56D968E1-8513-4375-B58C-F6FE54757AD0}">
      <dgm:prSet phldrT="[Text]" phldr="1"/>
      <dgm:spPr/>
      <dgm:t>
        <a:bodyPr/>
        <a:lstStyle/>
        <a:p>
          <a:endParaRPr lang="en-US" dirty="0"/>
        </a:p>
      </dgm:t>
    </dgm:pt>
    <dgm:pt modelId="{7D27898D-38FC-4990-AC3D-A4760B5E090D}" type="parTrans" cxnId="{6F36C475-8B8B-4775-9BCA-EC25C94B6A37}">
      <dgm:prSet/>
      <dgm:spPr/>
      <dgm:t>
        <a:bodyPr/>
        <a:lstStyle/>
        <a:p>
          <a:endParaRPr lang="en-US"/>
        </a:p>
      </dgm:t>
    </dgm:pt>
    <dgm:pt modelId="{455B9CC6-BF35-40EA-B60A-2A7CFBF70608}" type="sibTrans" cxnId="{6F36C475-8B8B-4775-9BCA-EC25C94B6A37}">
      <dgm:prSet/>
      <dgm:spPr/>
      <dgm:t>
        <a:bodyPr/>
        <a:lstStyle/>
        <a:p>
          <a:endParaRPr lang="en-US"/>
        </a:p>
      </dgm:t>
    </dgm:pt>
    <dgm:pt modelId="{97B2C74B-C0DA-4D34-8394-C170C10CDF3B}">
      <dgm:prSet phldrT="[Text]"/>
      <dgm:spPr/>
      <dgm:t>
        <a:bodyPr/>
        <a:lstStyle/>
        <a:p>
          <a:r>
            <a:rPr lang="en-US" dirty="0"/>
            <a:t>Cloud</a:t>
          </a:r>
        </a:p>
      </dgm:t>
    </dgm:pt>
    <dgm:pt modelId="{3EB2E170-4855-4D49-BDFA-9A63D38EFE4F}" type="parTrans" cxnId="{78DDDFD4-0B61-4B14-B20E-1777F709E75F}">
      <dgm:prSet/>
      <dgm:spPr/>
      <dgm:t>
        <a:bodyPr/>
        <a:lstStyle/>
        <a:p>
          <a:endParaRPr lang="en-US"/>
        </a:p>
      </dgm:t>
    </dgm:pt>
    <dgm:pt modelId="{6B7B5C62-123F-468B-8926-0DC74C0D2032}" type="sibTrans" cxnId="{78DDDFD4-0B61-4B14-B20E-1777F709E75F}">
      <dgm:prSet/>
      <dgm:spPr/>
      <dgm:t>
        <a:bodyPr/>
        <a:lstStyle/>
        <a:p>
          <a:endParaRPr lang="en-US"/>
        </a:p>
      </dgm:t>
    </dgm:pt>
    <dgm:pt modelId="{40A1DD2C-8778-4902-8B32-47275049BC3E}">
      <dgm:prSet phldrT="[Text]" phldr="1"/>
      <dgm:spPr/>
      <dgm:t>
        <a:bodyPr/>
        <a:lstStyle/>
        <a:p>
          <a:endParaRPr lang="en-US" dirty="0"/>
        </a:p>
      </dgm:t>
    </dgm:pt>
    <dgm:pt modelId="{F32F5B4A-ECFC-4495-B024-CF25AD9EDB56}" type="parTrans" cxnId="{50514B68-7FF4-4552-9DAC-FA620F60E88E}">
      <dgm:prSet/>
      <dgm:spPr/>
      <dgm:t>
        <a:bodyPr/>
        <a:lstStyle/>
        <a:p>
          <a:endParaRPr lang="en-US"/>
        </a:p>
      </dgm:t>
    </dgm:pt>
    <dgm:pt modelId="{ADA5A224-A2B0-48BD-AAC4-12C227BCA9A4}" type="sibTrans" cxnId="{50514B68-7FF4-4552-9DAC-FA620F60E88E}">
      <dgm:prSet/>
      <dgm:spPr/>
      <dgm:t>
        <a:bodyPr/>
        <a:lstStyle/>
        <a:p>
          <a:endParaRPr lang="en-US"/>
        </a:p>
      </dgm:t>
    </dgm:pt>
    <dgm:pt modelId="{8A1E09AD-2954-4326-8491-DC8BFBB1FA07}">
      <dgm:prSet phldrT="[Text]"/>
      <dgm:spPr/>
      <dgm:t>
        <a:bodyPr/>
        <a:lstStyle/>
        <a:p>
          <a:r>
            <a:rPr lang="en-US" dirty="0"/>
            <a:t>Networking</a:t>
          </a:r>
        </a:p>
      </dgm:t>
    </dgm:pt>
    <dgm:pt modelId="{06F2B1AD-F23B-4D28-948B-AE70067B393F}" type="parTrans" cxnId="{6EC63613-F541-483F-B002-61C284408CD8}">
      <dgm:prSet/>
      <dgm:spPr/>
      <dgm:t>
        <a:bodyPr/>
        <a:lstStyle/>
        <a:p>
          <a:endParaRPr lang="en-US"/>
        </a:p>
      </dgm:t>
    </dgm:pt>
    <dgm:pt modelId="{7B421B85-DBC8-4F31-88AC-7916A947E9A5}" type="sibTrans" cxnId="{6EC63613-F541-483F-B002-61C284408CD8}">
      <dgm:prSet/>
      <dgm:spPr/>
      <dgm:t>
        <a:bodyPr/>
        <a:lstStyle/>
        <a:p>
          <a:endParaRPr lang="en-US"/>
        </a:p>
      </dgm:t>
    </dgm:pt>
    <dgm:pt modelId="{AD107A05-65A6-42BD-82CD-68FBB967440C}">
      <dgm:prSet phldrT="[Text]" phldr="1"/>
      <dgm:spPr/>
      <dgm:t>
        <a:bodyPr/>
        <a:lstStyle/>
        <a:p>
          <a:endParaRPr lang="en-US" dirty="0"/>
        </a:p>
      </dgm:t>
    </dgm:pt>
    <dgm:pt modelId="{4039B890-8E4F-451A-90D4-D6AE7EC58B10}" type="parTrans" cxnId="{D6DB8A7A-04F2-40EC-98BC-9BC8C3C107BA}">
      <dgm:prSet/>
      <dgm:spPr/>
      <dgm:t>
        <a:bodyPr/>
        <a:lstStyle/>
        <a:p>
          <a:endParaRPr lang="en-US"/>
        </a:p>
      </dgm:t>
    </dgm:pt>
    <dgm:pt modelId="{CFD1FAD9-A471-4E25-88D6-970996274B92}" type="sibTrans" cxnId="{D6DB8A7A-04F2-40EC-98BC-9BC8C3C107BA}">
      <dgm:prSet/>
      <dgm:spPr/>
      <dgm:t>
        <a:bodyPr/>
        <a:lstStyle/>
        <a:p>
          <a:endParaRPr lang="en-US"/>
        </a:p>
      </dgm:t>
    </dgm:pt>
    <dgm:pt modelId="{A9609B89-1EDE-4D4A-884C-296C3B50ACB1}" type="pres">
      <dgm:prSet presAssocID="{1F30F453-C7AB-4DDB-B17C-2610D2E156A7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54625BFE-DDF4-4200-9714-B26F3AD557AB}" type="pres">
      <dgm:prSet presAssocID="{1F30F453-C7AB-4DDB-B17C-2610D2E156A7}" presName="children" presStyleCnt="0"/>
      <dgm:spPr/>
    </dgm:pt>
    <dgm:pt modelId="{4D454DCF-10AC-4D95-BDEC-F9C3894B3A7A}" type="pres">
      <dgm:prSet presAssocID="{1F30F453-C7AB-4DDB-B17C-2610D2E156A7}" presName="child1group" presStyleCnt="0"/>
      <dgm:spPr/>
    </dgm:pt>
    <dgm:pt modelId="{F4E87591-6322-490E-9EE9-822732F9420E}" type="pres">
      <dgm:prSet presAssocID="{1F30F453-C7AB-4DDB-B17C-2610D2E156A7}" presName="child1" presStyleLbl="bgAcc1" presStyleIdx="0" presStyleCnt="4" custLinFactNeighborY="2941"/>
      <dgm:spPr/>
    </dgm:pt>
    <dgm:pt modelId="{14FDBF23-4AC1-45ED-B3F9-CD634DB2B290}" type="pres">
      <dgm:prSet presAssocID="{1F30F453-C7AB-4DDB-B17C-2610D2E156A7}" presName="child1Text" presStyleLbl="bgAcc1" presStyleIdx="0" presStyleCnt="4">
        <dgm:presLayoutVars>
          <dgm:bulletEnabled val="1"/>
        </dgm:presLayoutVars>
      </dgm:prSet>
      <dgm:spPr/>
    </dgm:pt>
    <dgm:pt modelId="{556C8569-8DF6-4B2E-8F65-BDACBC71EB80}" type="pres">
      <dgm:prSet presAssocID="{1F30F453-C7AB-4DDB-B17C-2610D2E156A7}" presName="child2group" presStyleCnt="0"/>
      <dgm:spPr/>
    </dgm:pt>
    <dgm:pt modelId="{C0F97D9C-F19A-43E9-A8C3-E04A67F8514D}" type="pres">
      <dgm:prSet presAssocID="{1F30F453-C7AB-4DDB-B17C-2610D2E156A7}" presName="child2" presStyleLbl="bgAcc1" presStyleIdx="1" presStyleCnt="4"/>
      <dgm:spPr/>
    </dgm:pt>
    <dgm:pt modelId="{1365958D-9E10-4775-B9F0-71CDBE8DDF5C}" type="pres">
      <dgm:prSet presAssocID="{1F30F453-C7AB-4DDB-B17C-2610D2E156A7}" presName="child2Text" presStyleLbl="bgAcc1" presStyleIdx="1" presStyleCnt="4">
        <dgm:presLayoutVars>
          <dgm:bulletEnabled val="1"/>
        </dgm:presLayoutVars>
      </dgm:prSet>
      <dgm:spPr/>
    </dgm:pt>
    <dgm:pt modelId="{8974097D-8659-4665-ADBC-0B2605F80B6F}" type="pres">
      <dgm:prSet presAssocID="{1F30F453-C7AB-4DDB-B17C-2610D2E156A7}" presName="child3group" presStyleCnt="0"/>
      <dgm:spPr/>
    </dgm:pt>
    <dgm:pt modelId="{8E22B58C-C37A-4B56-B493-43D14047B7C7}" type="pres">
      <dgm:prSet presAssocID="{1F30F453-C7AB-4DDB-B17C-2610D2E156A7}" presName="child3" presStyleLbl="bgAcc1" presStyleIdx="2" presStyleCnt="4"/>
      <dgm:spPr/>
    </dgm:pt>
    <dgm:pt modelId="{CCCD2637-85BD-4833-BBD7-6108BDEEEE38}" type="pres">
      <dgm:prSet presAssocID="{1F30F453-C7AB-4DDB-B17C-2610D2E156A7}" presName="child3Text" presStyleLbl="bgAcc1" presStyleIdx="2" presStyleCnt="4">
        <dgm:presLayoutVars>
          <dgm:bulletEnabled val="1"/>
        </dgm:presLayoutVars>
      </dgm:prSet>
      <dgm:spPr/>
    </dgm:pt>
    <dgm:pt modelId="{43C3302D-E1B3-409A-9E32-1920FBDD4AE6}" type="pres">
      <dgm:prSet presAssocID="{1F30F453-C7AB-4DDB-B17C-2610D2E156A7}" presName="child4group" presStyleCnt="0"/>
      <dgm:spPr/>
    </dgm:pt>
    <dgm:pt modelId="{914BD73D-CEB2-49E7-AECE-B015304F38CA}" type="pres">
      <dgm:prSet presAssocID="{1F30F453-C7AB-4DDB-B17C-2610D2E156A7}" presName="child4" presStyleLbl="bgAcc1" presStyleIdx="3" presStyleCnt="4"/>
      <dgm:spPr/>
    </dgm:pt>
    <dgm:pt modelId="{149F1364-ACB1-4EA1-91A8-58E34C44B006}" type="pres">
      <dgm:prSet presAssocID="{1F30F453-C7AB-4DDB-B17C-2610D2E156A7}" presName="child4Text" presStyleLbl="bgAcc1" presStyleIdx="3" presStyleCnt="4">
        <dgm:presLayoutVars>
          <dgm:bulletEnabled val="1"/>
        </dgm:presLayoutVars>
      </dgm:prSet>
      <dgm:spPr/>
    </dgm:pt>
    <dgm:pt modelId="{3EAF28CF-9F8B-49EF-9530-8C12F21F4D10}" type="pres">
      <dgm:prSet presAssocID="{1F30F453-C7AB-4DDB-B17C-2610D2E156A7}" presName="childPlaceholder" presStyleCnt="0"/>
      <dgm:spPr/>
    </dgm:pt>
    <dgm:pt modelId="{1D8F71FB-C4B1-49A3-A99A-BAFEB4B0C5BD}" type="pres">
      <dgm:prSet presAssocID="{1F30F453-C7AB-4DDB-B17C-2610D2E156A7}" presName="circle" presStyleCnt="0"/>
      <dgm:spPr/>
    </dgm:pt>
    <dgm:pt modelId="{744B4AF9-9924-4B51-9314-61BF6AD6DDF0}" type="pres">
      <dgm:prSet presAssocID="{1F30F453-C7AB-4DDB-B17C-2610D2E156A7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BE7192F5-65FC-4560-9EA9-131AA200552C}" type="pres">
      <dgm:prSet presAssocID="{1F30F453-C7AB-4DDB-B17C-2610D2E156A7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9C5C7732-5F4D-4437-8168-FE068B160987}" type="pres">
      <dgm:prSet presAssocID="{1F30F453-C7AB-4DDB-B17C-2610D2E156A7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E8656946-F437-478D-875F-566CDC7BA01C}" type="pres">
      <dgm:prSet presAssocID="{1F30F453-C7AB-4DDB-B17C-2610D2E156A7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213F9737-121A-4F7B-8626-B087E75AE6FF}" type="pres">
      <dgm:prSet presAssocID="{1F30F453-C7AB-4DDB-B17C-2610D2E156A7}" presName="quadrantPlaceholder" presStyleCnt="0"/>
      <dgm:spPr/>
    </dgm:pt>
    <dgm:pt modelId="{CCDD2553-5E5A-4E4F-A08C-FA11F5897A76}" type="pres">
      <dgm:prSet presAssocID="{1F30F453-C7AB-4DDB-B17C-2610D2E156A7}" presName="center1" presStyleLbl="fgShp" presStyleIdx="0" presStyleCnt="2"/>
      <dgm:spPr/>
    </dgm:pt>
    <dgm:pt modelId="{DA82FA5B-460E-4254-930C-E016459ABAE3}" type="pres">
      <dgm:prSet presAssocID="{1F30F453-C7AB-4DDB-B17C-2610D2E156A7}" presName="center2" presStyleLbl="fgShp" presStyleIdx="1" presStyleCnt="2"/>
      <dgm:spPr/>
    </dgm:pt>
  </dgm:ptLst>
  <dgm:cxnLst>
    <dgm:cxn modelId="{112E6803-8F35-4BA7-9A25-0EAD1CBD0B6A}" type="presOf" srcId="{40A1DD2C-8778-4902-8B32-47275049BC3E}" destId="{8E22B58C-C37A-4B56-B493-43D14047B7C7}" srcOrd="0" destOrd="0" presId="urn:microsoft.com/office/officeart/2005/8/layout/cycle4"/>
    <dgm:cxn modelId="{6EC63613-F541-483F-B002-61C284408CD8}" srcId="{1F30F453-C7AB-4DDB-B17C-2610D2E156A7}" destId="{8A1E09AD-2954-4326-8491-DC8BFBB1FA07}" srcOrd="3" destOrd="0" parTransId="{06F2B1AD-F23B-4D28-948B-AE70067B393F}" sibTransId="{7B421B85-DBC8-4F31-88AC-7916A947E9A5}"/>
    <dgm:cxn modelId="{CB240633-E48E-4080-9F52-4976FA745367}" type="presOf" srcId="{8A1E09AD-2954-4326-8491-DC8BFBB1FA07}" destId="{E8656946-F437-478D-875F-566CDC7BA01C}" srcOrd="0" destOrd="0" presId="urn:microsoft.com/office/officeart/2005/8/layout/cycle4"/>
    <dgm:cxn modelId="{5977EE38-4B15-44DE-BC40-A7FED8B5740D}" srcId="{1ABEE9A9-6363-4A8F-9F44-FA871DCD252E}" destId="{1A8CDDA0-6969-4312-B23A-76B822236392}" srcOrd="0" destOrd="0" parTransId="{07497CC3-CDAE-46D6-B0E9-2FA70C6B0945}" sibTransId="{0CBF3FF2-C3A0-43AD-A8C6-F65718989DE3}"/>
    <dgm:cxn modelId="{8C076D60-F7C6-4560-84EC-AA6656C5663D}" type="presOf" srcId="{1ABEE9A9-6363-4A8F-9F44-FA871DCD252E}" destId="{744B4AF9-9924-4B51-9314-61BF6AD6DDF0}" srcOrd="0" destOrd="0" presId="urn:microsoft.com/office/officeart/2005/8/layout/cycle4"/>
    <dgm:cxn modelId="{45DA1864-55B6-4B90-9C58-227533BD2083}" type="presOf" srcId="{1F30F453-C7AB-4DDB-B17C-2610D2E156A7}" destId="{A9609B89-1EDE-4D4A-884C-296C3B50ACB1}" srcOrd="0" destOrd="0" presId="urn:microsoft.com/office/officeart/2005/8/layout/cycle4"/>
    <dgm:cxn modelId="{A708E165-447D-46CF-8751-152A841EA947}" type="presOf" srcId="{1A8CDDA0-6969-4312-B23A-76B822236392}" destId="{F4E87591-6322-490E-9EE9-822732F9420E}" srcOrd="0" destOrd="0" presId="urn:microsoft.com/office/officeart/2005/8/layout/cycle4"/>
    <dgm:cxn modelId="{50514B68-7FF4-4552-9DAC-FA620F60E88E}" srcId="{97B2C74B-C0DA-4D34-8394-C170C10CDF3B}" destId="{40A1DD2C-8778-4902-8B32-47275049BC3E}" srcOrd="0" destOrd="0" parTransId="{F32F5B4A-ECFC-4495-B024-CF25AD9EDB56}" sibTransId="{ADA5A224-A2B0-48BD-AAC4-12C227BCA9A4}"/>
    <dgm:cxn modelId="{30746E6B-40D8-4285-8082-C0E59FCFF3D3}" type="presOf" srcId="{AD107A05-65A6-42BD-82CD-68FBB967440C}" destId="{914BD73D-CEB2-49E7-AECE-B015304F38CA}" srcOrd="0" destOrd="0" presId="urn:microsoft.com/office/officeart/2005/8/layout/cycle4"/>
    <dgm:cxn modelId="{6F36C475-8B8B-4775-9BCA-EC25C94B6A37}" srcId="{B042E88E-4416-4128-9025-CA479158E95A}" destId="{56D968E1-8513-4375-B58C-F6FE54757AD0}" srcOrd="0" destOrd="0" parTransId="{7D27898D-38FC-4990-AC3D-A4760B5E090D}" sibTransId="{455B9CC6-BF35-40EA-B60A-2A7CFBF70608}"/>
    <dgm:cxn modelId="{D6DB8A7A-04F2-40EC-98BC-9BC8C3C107BA}" srcId="{8A1E09AD-2954-4326-8491-DC8BFBB1FA07}" destId="{AD107A05-65A6-42BD-82CD-68FBB967440C}" srcOrd="0" destOrd="0" parTransId="{4039B890-8E4F-451A-90D4-D6AE7EC58B10}" sibTransId="{CFD1FAD9-A471-4E25-88D6-970996274B92}"/>
    <dgm:cxn modelId="{C2DF997B-3ECF-4405-80A1-343138223544}" type="presOf" srcId="{B042E88E-4416-4128-9025-CA479158E95A}" destId="{BE7192F5-65FC-4560-9EA9-131AA200552C}" srcOrd="0" destOrd="0" presId="urn:microsoft.com/office/officeart/2005/8/layout/cycle4"/>
    <dgm:cxn modelId="{BB310183-DA7C-4FFB-B95F-BF7B48EE8967}" type="presOf" srcId="{97B2C74B-C0DA-4D34-8394-C170C10CDF3B}" destId="{9C5C7732-5F4D-4437-8168-FE068B160987}" srcOrd="0" destOrd="0" presId="urn:microsoft.com/office/officeart/2005/8/layout/cycle4"/>
    <dgm:cxn modelId="{4F7C3390-5E56-45B7-AF58-A6EABA9DDE37}" type="presOf" srcId="{40A1DD2C-8778-4902-8B32-47275049BC3E}" destId="{CCCD2637-85BD-4833-BBD7-6108BDEEEE38}" srcOrd="1" destOrd="0" presId="urn:microsoft.com/office/officeart/2005/8/layout/cycle4"/>
    <dgm:cxn modelId="{B6AC719D-9880-4361-AE4A-F57CAEBCC5F8}" type="presOf" srcId="{1A8CDDA0-6969-4312-B23A-76B822236392}" destId="{14FDBF23-4AC1-45ED-B3F9-CD634DB2B290}" srcOrd="1" destOrd="0" presId="urn:microsoft.com/office/officeart/2005/8/layout/cycle4"/>
    <dgm:cxn modelId="{2484E0AB-5B59-48AE-A64E-EFBFF6C1EFC7}" srcId="{1F30F453-C7AB-4DDB-B17C-2610D2E156A7}" destId="{B042E88E-4416-4128-9025-CA479158E95A}" srcOrd="1" destOrd="0" parTransId="{205EC7DF-3CC8-4972-8138-7586C1B3307F}" sibTransId="{BB59CF7A-1501-41F1-946E-A68B5F8B26FD}"/>
    <dgm:cxn modelId="{E0CD12BB-DFFD-45C2-B8FE-6B6989D04EA1}" type="presOf" srcId="{AD107A05-65A6-42BD-82CD-68FBB967440C}" destId="{149F1364-ACB1-4EA1-91A8-58E34C44B006}" srcOrd="1" destOrd="0" presId="urn:microsoft.com/office/officeart/2005/8/layout/cycle4"/>
    <dgm:cxn modelId="{5F1C02C1-7B6B-48A6-9E24-38A4A0F59D59}" srcId="{1F30F453-C7AB-4DDB-B17C-2610D2E156A7}" destId="{1ABEE9A9-6363-4A8F-9F44-FA871DCD252E}" srcOrd="0" destOrd="0" parTransId="{4D4904C7-0A94-451A-BA9D-AA6955A684CD}" sibTransId="{1F498403-C2E8-44E3-BCC8-A73A8A5AF063}"/>
    <dgm:cxn modelId="{58EF8ECB-0E6C-439F-BC70-C79F0B7A591A}" type="presOf" srcId="{56D968E1-8513-4375-B58C-F6FE54757AD0}" destId="{1365958D-9E10-4775-B9F0-71CDBE8DDF5C}" srcOrd="1" destOrd="0" presId="urn:microsoft.com/office/officeart/2005/8/layout/cycle4"/>
    <dgm:cxn modelId="{78DDDFD4-0B61-4B14-B20E-1777F709E75F}" srcId="{1F30F453-C7AB-4DDB-B17C-2610D2E156A7}" destId="{97B2C74B-C0DA-4D34-8394-C170C10CDF3B}" srcOrd="2" destOrd="0" parTransId="{3EB2E170-4855-4D49-BDFA-9A63D38EFE4F}" sibTransId="{6B7B5C62-123F-468B-8926-0DC74C0D2032}"/>
    <dgm:cxn modelId="{D6FCE0DD-60B2-493C-80B4-942DD5957C58}" type="presOf" srcId="{56D968E1-8513-4375-B58C-F6FE54757AD0}" destId="{C0F97D9C-F19A-43E9-A8C3-E04A67F8514D}" srcOrd="0" destOrd="0" presId="urn:microsoft.com/office/officeart/2005/8/layout/cycle4"/>
    <dgm:cxn modelId="{4CDFA720-785E-48D2-BE29-146FE7C165E5}" type="presParOf" srcId="{A9609B89-1EDE-4D4A-884C-296C3B50ACB1}" destId="{54625BFE-DDF4-4200-9714-B26F3AD557AB}" srcOrd="0" destOrd="0" presId="urn:microsoft.com/office/officeart/2005/8/layout/cycle4"/>
    <dgm:cxn modelId="{4E457792-F970-41C7-945F-FB75676667DB}" type="presParOf" srcId="{54625BFE-DDF4-4200-9714-B26F3AD557AB}" destId="{4D454DCF-10AC-4D95-BDEC-F9C3894B3A7A}" srcOrd="0" destOrd="0" presId="urn:microsoft.com/office/officeart/2005/8/layout/cycle4"/>
    <dgm:cxn modelId="{DF179516-0519-4A82-832C-F5F82467409B}" type="presParOf" srcId="{4D454DCF-10AC-4D95-BDEC-F9C3894B3A7A}" destId="{F4E87591-6322-490E-9EE9-822732F9420E}" srcOrd="0" destOrd="0" presId="urn:microsoft.com/office/officeart/2005/8/layout/cycle4"/>
    <dgm:cxn modelId="{49F3B982-041C-4BEB-BBA0-6E04958C2D1F}" type="presParOf" srcId="{4D454DCF-10AC-4D95-BDEC-F9C3894B3A7A}" destId="{14FDBF23-4AC1-45ED-B3F9-CD634DB2B290}" srcOrd="1" destOrd="0" presId="urn:microsoft.com/office/officeart/2005/8/layout/cycle4"/>
    <dgm:cxn modelId="{B882FBD9-82D8-4E7B-BB6F-20D5C317037F}" type="presParOf" srcId="{54625BFE-DDF4-4200-9714-B26F3AD557AB}" destId="{556C8569-8DF6-4B2E-8F65-BDACBC71EB80}" srcOrd="1" destOrd="0" presId="urn:microsoft.com/office/officeart/2005/8/layout/cycle4"/>
    <dgm:cxn modelId="{B4AEB791-1478-4A89-88AC-D28C40FC17C7}" type="presParOf" srcId="{556C8569-8DF6-4B2E-8F65-BDACBC71EB80}" destId="{C0F97D9C-F19A-43E9-A8C3-E04A67F8514D}" srcOrd="0" destOrd="0" presId="urn:microsoft.com/office/officeart/2005/8/layout/cycle4"/>
    <dgm:cxn modelId="{4043A492-24F4-4DDB-A43E-42BA8810EEC3}" type="presParOf" srcId="{556C8569-8DF6-4B2E-8F65-BDACBC71EB80}" destId="{1365958D-9E10-4775-B9F0-71CDBE8DDF5C}" srcOrd="1" destOrd="0" presId="urn:microsoft.com/office/officeart/2005/8/layout/cycle4"/>
    <dgm:cxn modelId="{B2E80131-8582-48BC-BB20-81BE410CDD03}" type="presParOf" srcId="{54625BFE-DDF4-4200-9714-B26F3AD557AB}" destId="{8974097D-8659-4665-ADBC-0B2605F80B6F}" srcOrd="2" destOrd="0" presId="urn:microsoft.com/office/officeart/2005/8/layout/cycle4"/>
    <dgm:cxn modelId="{95BD3EB3-A5E4-4012-877A-D25F046C2C9A}" type="presParOf" srcId="{8974097D-8659-4665-ADBC-0B2605F80B6F}" destId="{8E22B58C-C37A-4B56-B493-43D14047B7C7}" srcOrd="0" destOrd="0" presId="urn:microsoft.com/office/officeart/2005/8/layout/cycle4"/>
    <dgm:cxn modelId="{C7D85661-2979-4FA2-940F-2A0FCEBAB825}" type="presParOf" srcId="{8974097D-8659-4665-ADBC-0B2605F80B6F}" destId="{CCCD2637-85BD-4833-BBD7-6108BDEEEE38}" srcOrd="1" destOrd="0" presId="urn:microsoft.com/office/officeart/2005/8/layout/cycle4"/>
    <dgm:cxn modelId="{7EFC03A1-D21C-4C32-906D-71F898BCA687}" type="presParOf" srcId="{54625BFE-DDF4-4200-9714-B26F3AD557AB}" destId="{43C3302D-E1B3-409A-9E32-1920FBDD4AE6}" srcOrd="3" destOrd="0" presId="urn:microsoft.com/office/officeart/2005/8/layout/cycle4"/>
    <dgm:cxn modelId="{6B2576D1-C2A7-4DF4-A93C-FD7BDC342D6D}" type="presParOf" srcId="{43C3302D-E1B3-409A-9E32-1920FBDD4AE6}" destId="{914BD73D-CEB2-49E7-AECE-B015304F38CA}" srcOrd="0" destOrd="0" presId="urn:microsoft.com/office/officeart/2005/8/layout/cycle4"/>
    <dgm:cxn modelId="{5A29C002-5685-4EFE-A427-A56F288E67BC}" type="presParOf" srcId="{43C3302D-E1B3-409A-9E32-1920FBDD4AE6}" destId="{149F1364-ACB1-4EA1-91A8-58E34C44B006}" srcOrd="1" destOrd="0" presId="urn:microsoft.com/office/officeart/2005/8/layout/cycle4"/>
    <dgm:cxn modelId="{CA7736DF-D1EB-46AE-ADCD-67320B4E9E63}" type="presParOf" srcId="{54625BFE-DDF4-4200-9714-B26F3AD557AB}" destId="{3EAF28CF-9F8B-49EF-9530-8C12F21F4D10}" srcOrd="4" destOrd="0" presId="urn:microsoft.com/office/officeart/2005/8/layout/cycle4"/>
    <dgm:cxn modelId="{9A9A1283-680E-4EDF-A3F8-D52018F91777}" type="presParOf" srcId="{A9609B89-1EDE-4D4A-884C-296C3B50ACB1}" destId="{1D8F71FB-C4B1-49A3-A99A-BAFEB4B0C5BD}" srcOrd="1" destOrd="0" presId="urn:microsoft.com/office/officeart/2005/8/layout/cycle4"/>
    <dgm:cxn modelId="{D0C58E55-8DF8-4857-8C11-80F6E569BFCC}" type="presParOf" srcId="{1D8F71FB-C4B1-49A3-A99A-BAFEB4B0C5BD}" destId="{744B4AF9-9924-4B51-9314-61BF6AD6DDF0}" srcOrd="0" destOrd="0" presId="urn:microsoft.com/office/officeart/2005/8/layout/cycle4"/>
    <dgm:cxn modelId="{24237434-6708-4FAB-B140-C40275A14245}" type="presParOf" srcId="{1D8F71FB-C4B1-49A3-A99A-BAFEB4B0C5BD}" destId="{BE7192F5-65FC-4560-9EA9-131AA200552C}" srcOrd="1" destOrd="0" presId="urn:microsoft.com/office/officeart/2005/8/layout/cycle4"/>
    <dgm:cxn modelId="{0B453142-96FA-4CAE-AF94-2EB4D1CDAE73}" type="presParOf" srcId="{1D8F71FB-C4B1-49A3-A99A-BAFEB4B0C5BD}" destId="{9C5C7732-5F4D-4437-8168-FE068B160987}" srcOrd="2" destOrd="0" presId="urn:microsoft.com/office/officeart/2005/8/layout/cycle4"/>
    <dgm:cxn modelId="{6DB4982D-EE76-4471-8A60-D069F663E609}" type="presParOf" srcId="{1D8F71FB-C4B1-49A3-A99A-BAFEB4B0C5BD}" destId="{E8656946-F437-478D-875F-566CDC7BA01C}" srcOrd="3" destOrd="0" presId="urn:microsoft.com/office/officeart/2005/8/layout/cycle4"/>
    <dgm:cxn modelId="{FB8057F2-842C-4B5A-8D77-E1457486F6B3}" type="presParOf" srcId="{1D8F71FB-C4B1-49A3-A99A-BAFEB4B0C5BD}" destId="{213F9737-121A-4F7B-8626-B087E75AE6FF}" srcOrd="4" destOrd="0" presId="urn:microsoft.com/office/officeart/2005/8/layout/cycle4"/>
    <dgm:cxn modelId="{C832DB12-A3AF-49A8-A093-FE6E4241F77B}" type="presParOf" srcId="{A9609B89-1EDE-4D4A-884C-296C3B50ACB1}" destId="{CCDD2553-5E5A-4E4F-A08C-FA11F5897A76}" srcOrd="2" destOrd="0" presId="urn:microsoft.com/office/officeart/2005/8/layout/cycle4"/>
    <dgm:cxn modelId="{67C02F11-D864-4B31-AB0E-213FF62FE353}" type="presParOf" srcId="{A9609B89-1EDE-4D4A-884C-296C3B50ACB1}" destId="{DA82FA5B-460E-4254-930C-E016459ABAE3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B58C-C37A-4B56-B493-43D14047B7C7}">
      <dsp:nvSpPr>
        <dsp:cNvPr id="0" name=""/>
        <dsp:cNvSpPr/>
      </dsp:nvSpPr>
      <dsp:spPr>
        <a:xfrm>
          <a:off x="2397073" y="2284533"/>
          <a:ext cx="1469173" cy="9516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900" kern="1200" dirty="0"/>
        </a:p>
      </dsp:txBody>
      <dsp:txXfrm>
        <a:off x="2858731" y="2543361"/>
        <a:ext cx="986609" cy="671956"/>
      </dsp:txXfrm>
    </dsp:sp>
    <dsp:sp modelId="{914BD73D-CEB2-49E7-AECE-B015304F38CA}">
      <dsp:nvSpPr>
        <dsp:cNvPr id="0" name=""/>
        <dsp:cNvSpPr/>
      </dsp:nvSpPr>
      <dsp:spPr>
        <a:xfrm>
          <a:off x="0" y="2284533"/>
          <a:ext cx="1469173" cy="9516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900" kern="1200" dirty="0"/>
        </a:p>
      </dsp:txBody>
      <dsp:txXfrm>
        <a:off x="20906" y="2543361"/>
        <a:ext cx="986609" cy="671956"/>
      </dsp:txXfrm>
    </dsp:sp>
    <dsp:sp modelId="{C0F97D9C-F19A-43E9-A8C3-E04A67F8514D}">
      <dsp:nvSpPr>
        <dsp:cNvPr id="0" name=""/>
        <dsp:cNvSpPr/>
      </dsp:nvSpPr>
      <dsp:spPr>
        <a:xfrm>
          <a:off x="2397073" y="262188"/>
          <a:ext cx="1469173" cy="9516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900" kern="1200" dirty="0"/>
        </a:p>
      </dsp:txBody>
      <dsp:txXfrm>
        <a:off x="2858731" y="283094"/>
        <a:ext cx="986609" cy="671956"/>
      </dsp:txXfrm>
    </dsp:sp>
    <dsp:sp modelId="{F4E87591-6322-490E-9EE9-822732F9420E}">
      <dsp:nvSpPr>
        <dsp:cNvPr id="0" name=""/>
        <dsp:cNvSpPr/>
      </dsp:nvSpPr>
      <dsp:spPr>
        <a:xfrm>
          <a:off x="0" y="290177"/>
          <a:ext cx="1469173" cy="9516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900" kern="1200" dirty="0"/>
        </a:p>
      </dsp:txBody>
      <dsp:txXfrm>
        <a:off x="20906" y="311083"/>
        <a:ext cx="986609" cy="671956"/>
      </dsp:txXfrm>
    </dsp:sp>
    <dsp:sp modelId="{744B4AF9-9924-4B51-9314-61BF6AD6DDF0}">
      <dsp:nvSpPr>
        <dsp:cNvPr id="0" name=""/>
        <dsp:cNvSpPr/>
      </dsp:nvSpPr>
      <dsp:spPr>
        <a:xfrm>
          <a:off x="615625" y="431708"/>
          <a:ext cx="1287757" cy="128775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Hardware</a:t>
          </a:r>
        </a:p>
      </dsp:txBody>
      <dsp:txXfrm>
        <a:off x="992800" y="808883"/>
        <a:ext cx="910582" cy="910582"/>
      </dsp:txXfrm>
    </dsp:sp>
    <dsp:sp modelId="{BE7192F5-65FC-4560-9EA9-131AA200552C}">
      <dsp:nvSpPr>
        <dsp:cNvPr id="0" name=""/>
        <dsp:cNvSpPr/>
      </dsp:nvSpPr>
      <dsp:spPr>
        <a:xfrm rot="5400000">
          <a:off x="1962863" y="431708"/>
          <a:ext cx="1287757" cy="128775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Software</a:t>
          </a:r>
        </a:p>
      </dsp:txBody>
      <dsp:txXfrm rot="-5400000">
        <a:off x="1962863" y="808883"/>
        <a:ext cx="910582" cy="910582"/>
      </dsp:txXfrm>
    </dsp:sp>
    <dsp:sp modelId="{9C5C7732-5F4D-4437-8168-FE068B160987}">
      <dsp:nvSpPr>
        <dsp:cNvPr id="0" name=""/>
        <dsp:cNvSpPr/>
      </dsp:nvSpPr>
      <dsp:spPr>
        <a:xfrm rot="10800000">
          <a:off x="1962863" y="1778946"/>
          <a:ext cx="1287757" cy="128775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Cloud</a:t>
          </a:r>
        </a:p>
      </dsp:txBody>
      <dsp:txXfrm rot="10800000">
        <a:off x="1962863" y="1778946"/>
        <a:ext cx="910582" cy="910582"/>
      </dsp:txXfrm>
    </dsp:sp>
    <dsp:sp modelId="{E8656946-F437-478D-875F-566CDC7BA01C}">
      <dsp:nvSpPr>
        <dsp:cNvPr id="0" name=""/>
        <dsp:cNvSpPr/>
      </dsp:nvSpPr>
      <dsp:spPr>
        <a:xfrm rot="16200000">
          <a:off x="615625" y="1778946"/>
          <a:ext cx="1287757" cy="128775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Networking</a:t>
          </a:r>
        </a:p>
      </dsp:txBody>
      <dsp:txXfrm rot="5400000">
        <a:off x="992800" y="1778946"/>
        <a:ext cx="910582" cy="910582"/>
      </dsp:txXfrm>
    </dsp:sp>
    <dsp:sp modelId="{CCDD2553-5E5A-4E4F-A08C-FA11F5897A76}">
      <dsp:nvSpPr>
        <dsp:cNvPr id="0" name=""/>
        <dsp:cNvSpPr/>
      </dsp:nvSpPr>
      <dsp:spPr>
        <a:xfrm>
          <a:off x="1710814" y="1481543"/>
          <a:ext cx="444618" cy="386624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82FA5B-460E-4254-930C-E016459ABAE3}">
      <dsp:nvSpPr>
        <dsp:cNvPr id="0" name=""/>
        <dsp:cNvSpPr/>
      </dsp:nvSpPr>
      <dsp:spPr>
        <a:xfrm rot="10800000">
          <a:off x="1710814" y="1630245"/>
          <a:ext cx="444618" cy="386624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AD60E-FB01-4719-BF34-34514097A41D}" type="datetimeFigureOut">
              <a:rPr lang="en-GB" smtClean="0"/>
              <a:t>09/11/2023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63D669-E5A5-4B42-B2C7-A723C914B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9401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72431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5680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 note – review</a:t>
            </a:r>
            <a:r>
              <a:rPr lang="en-US" baseline="0" dirty="0"/>
              <a:t> and discuss with learners: What are their findings? What key points did they find in their research?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82213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Understand the ethical and moral issues that an increasing reliance on technology raises, and how organisations and individuals can respond to these challenges.</a:t>
            </a:r>
          </a:p>
          <a:p>
            <a:endParaRPr lang="en-GB" dirty="0"/>
          </a:p>
          <a:p>
            <a:r>
              <a:rPr lang="en-GB" dirty="0"/>
              <a:t>For</a:t>
            </a:r>
            <a:r>
              <a:rPr lang="en-GB" baseline="0" dirty="0"/>
              <a:t> example, in big companies they may have: </a:t>
            </a:r>
            <a:endParaRPr lang="en-GB" dirty="0"/>
          </a:p>
          <a:p>
            <a:r>
              <a:rPr lang="en-GB" dirty="0"/>
              <a:t>● acceptable use polices</a:t>
            </a:r>
          </a:p>
          <a:p>
            <a:r>
              <a:rPr lang="en-GB" dirty="0"/>
              <a:t>● autonomous operation</a:t>
            </a:r>
          </a:p>
          <a:p>
            <a:r>
              <a:rPr lang="en-GB" dirty="0"/>
              <a:t>● changes in societal norms and the behaviour of individuals </a:t>
            </a:r>
          </a:p>
          <a:p>
            <a:r>
              <a:rPr lang="en-GB" dirty="0"/>
              <a:t>● changes in the culture in an organisation</a:t>
            </a:r>
          </a:p>
          <a:p>
            <a:r>
              <a:rPr lang="en-GB" dirty="0"/>
              <a:t>● environmental issues</a:t>
            </a:r>
          </a:p>
          <a:p>
            <a:r>
              <a:rPr lang="en-GB" dirty="0"/>
              <a:t>● globalisation</a:t>
            </a:r>
          </a:p>
          <a:p>
            <a:r>
              <a:rPr lang="en-GB" dirty="0"/>
              <a:t>● inclusion and diversity</a:t>
            </a:r>
          </a:p>
          <a:p>
            <a:r>
              <a:rPr lang="en-GB" dirty="0"/>
              <a:t>● monitoring of employees</a:t>
            </a:r>
          </a:p>
          <a:p>
            <a:r>
              <a:rPr lang="en-GB" dirty="0"/>
              <a:t>● open source and Creative Commons </a:t>
            </a:r>
          </a:p>
          <a:p>
            <a:r>
              <a:rPr lang="en-GB" dirty="0"/>
              <a:t>● the collection and use of data</a:t>
            </a:r>
          </a:p>
          <a:p>
            <a:r>
              <a:rPr lang="en-GB" dirty="0"/>
              <a:t>● unequal access to technology or digital services.</a:t>
            </a:r>
          </a:p>
          <a:p>
            <a:endParaRPr lang="en-GB" dirty="0"/>
          </a:p>
          <a:p>
            <a:r>
              <a:rPr lang="en-GB" b="0" dirty="0"/>
              <a:t>We need to understand the use of digital technologies for monitoring the workplace such</a:t>
            </a:r>
            <a:r>
              <a:rPr lang="en-GB" b="0" baseline="0" dirty="0"/>
              <a:t> as</a:t>
            </a:r>
            <a:r>
              <a:rPr lang="en-GB" b="0" dirty="0"/>
              <a:t>: </a:t>
            </a:r>
          </a:p>
          <a:p>
            <a:r>
              <a:rPr lang="en-GB" dirty="0"/>
              <a:t>● monitoring electronic communications </a:t>
            </a:r>
          </a:p>
          <a:p>
            <a:r>
              <a:rPr lang="en-GB" dirty="0"/>
              <a:t>● use of secret monitoring </a:t>
            </a:r>
          </a:p>
          <a:p>
            <a:r>
              <a:rPr lang="en-GB" dirty="0"/>
              <a:t>● employers’ monitoring policies </a:t>
            </a:r>
          </a:p>
          <a:p>
            <a:r>
              <a:rPr lang="en-GB" dirty="0"/>
              <a:t>● monitoring systems.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50637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Add examples</a:t>
            </a:r>
            <a:r>
              <a:rPr lang="en-US" baseline="0" dirty="0">
                <a:solidFill>
                  <a:srgbClr val="FF0000"/>
                </a:solidFill>
              </a:rPr>
              <a:t> here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53037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19509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70920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</a:t>
            </a:r>
            <a:r>
              <a:rPr lang="en-US" baseline="0" dirty="0"/>
              <a:t> notes – Where possible, provide physical hardware for the learners to explore in classroom. This could be an old PC or laptop the learners can pull apart to see the components.</a:t>
            </a:r>
          </a:p>
          <a:p>
            <a:endParaRPr lang="en-US" baseline="0" dirty="0"/>
          </a:p>
          <a:p>
            <a:endParaRPr lang="en-US" dirty="0"/>
          </a:p>
          <a:p>
            <a:r>
              <a:rPr lang="en-US" dirty="0"/>
              <a:t>Open questions: “Can you give examples of… ?” or “</a:t>
            </a:r>
            <a:r>
              <a:rPr lang="en-US" baseline="0" dirty="0"/>
              <a:t>What are… ?”</a:t>
            </a:r>
          </a:p>
          <a:p>
            <a:endParaRPr lang="en-US" baseline="0" dirty="0"/>
          </a:p>
          <a:p>
            <a:r>
              <a:rPr lang="en-GB" dirty="0"/>
              <a:t>● input devices (keyboards,</a:t>
            </a:r>
            <a:r>
              <a:rPr lang="en-GB" baseline="0" dirty="0"/>
              <a:t> mouse)</a:t>
            </a:r>
            <a:endParaRPr lang="en-GB" dirty="0"/>
          </a:p>
          <a:p>
            <a:r>
              <a:rPr lang="en-GB" dirty="0"/>
              <a:t>● output devices (display, monitor)</a:t>
            </a:r>
          </a:p>
          <a:p>
            <a:r>
              <a:rPr lang="en-GB" dirty="0"/>
              <a:t>● processors (cores, </a:t>
            </a:r>
            <a:r>
              <a:rPr lang="en-GB" baseline="0" dirty="0"/>
              <a:t>caches)</a:t>
            </a:r>
            <a:endParaRPr lang="en-GB" dirty="0"/>
          </a:p>
          <a:p>
            <a:r>
              <a:rPr lang="en-GB" dirty="0"/>
              <a:t> ● memory (RAM, ROM,</a:t>
            </a:r>
            <a:r>
              <a:rPr lang="en-GB" baseline="0" dirty="0"/>
              <a:t> DDR)</a:t>
            </a:r>
            <a:endParaRPr lang="en-GB" dirty="0"/>
          </a:p>
          <a:p>
            <a:r>
              <a:rPr lang="en-GB" dirty="0"/>
              <a:t>● secondary storage devices (internal and external, </a:t>
            </a:r>
            <a:r>
              <a:rPr lang="en-GB" baseline="0" dirty="0"/>
              <a:t>SSD, NVME</a:t>
            </a:r>
            <a:r>
              <a:rPr lang="en-GB" dirty="0"/>
              <a:t>) </a:t>
            </a:r>
          </a:p>
          <a:p>
            <a:r>
              <a:rPr lang="en-GB" dirty="0"/>
              <a:t>● motherboard/mainboard (form factors, ITX, M-itx, ATX, Bios)</a:t>
            </a:r>
          </a:p>
          <a:p>
            <a:r>
              <a:rPr lang="en-GB" dirty="0"/>
              <a:t>● cooling (copper</a:t>
            </a:r>
            <a:r>
              <a:rPr lang="en-GB" baseline="0" dirty="0"/>
              <a:t> CPU air cooler, water cooler, fans, air flow direction)</a:t>
            </a:r>
            <a:endParaRPr lang="en-GB" dirty="0"/>
          </a:p>
          <a:p>
            <a:r>
              <a:rPr lang="en-GB" dirty="0"/>
              <a:t>● sensors (temperature sensors).</a:t>
            </a: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60177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Reader prompts – Other legislation with T Levels.</a:t>
            </a:r>
            <a:endParaRPr lang="en-US" baseline="0" dirty="0"/>
          </a:p>
          <a:p>
            <a:endParaRPr lang="en-US" baseline="0" dirty="0"/>
          </a:p>
          <a:p>
            <a:r>
              <a:rPr lang="en-GB" dirty="0"/>
              <a:t>Health and safety when working with computers: </a:t>
            </a:r>
          </a:p>
          <a:p>
            <a:r>
              <a:rPr lang="en-GB" dirty="0"/>
              <a:t>● display screen regulations </a:t>
            </a:r>
          </a:p>
          <a:p>
            <a:r>
              <a:rPr lang="en-GB" dirty="0"/>
              <a:t>● general working environment </a:t>
            </a:r>
          </a:p>
          <a:p>
            <a:r>
              <a:rPr lang="en-GB" dirty="0"/>
              <a:t>● possible risks and prevention.</a:t>
            </a:r>
          </a:p>
          <a:p>
            <a:endParaRPr lang="en-GB" baseline="0" dirty="0"/>
          </a:p>
          <a:p>
            <a:r>
              <a:rPr lang="en-GB" dirty="0"/>
              <a:t>Data Protection Act: </a:t>
            </a:r>
          </a:p>
          <a:p>
            <a:r>
              <a:rPr lang="en-GB" dirty="0"/>
              <a:t>● the principles of the Act </a:t>
            </a:r>
          </a:p>
          <a:p>
            <a:r>
              <a:rPr lang="en-GB" dirty="0"/>
              <a:t>● General Data Protection Regulations (GDPR) </a:t>
            </a:r>
          </a:p>
          <a:p>
            <a:r>
              <a:rPr lang="en-GB" dirty="0"/>
              <a:t>● marketing consent </a:t>
            </a:r>
          </a:p>
          <a:p>
            <a:r>
              <a:rPr lang="en-GB" dirty="0"/>
              <a:t>● the rights of the data subject </a:t>
            </a:r>
          </a:p>
          <a:p>
            <a:r>
              <a:rPr lang="en-GB" dirty="0"/>
              <a:t>● enforcement.</a:t>
            </a:r>
          </a:p>
          <a:p>
            <a:endParaRPr lang="en-GB" baseline="0" dirty="0"/>
          </a:p>
          <a:p>
            <a:r>
              <a:rPr lang="en-GB" dirty="0"/>
              <a:t>Computer Misuse Act: </a:t>
            </a:r>
          </a:p>
          <a:p>
            <a:r>
              <a:rPr lang="en-GB" dirty="0"/>
              <a:t>● the principles of the Act </a:t>
            </a:r>
          </a:p>
          <a:p>
            <a:r>
              <a:rPr lang="en-GB" dirty="0"/>
              <a:t>● consequences (company and employee) </a:t>
            </a:r>
          </a:p>
          <a:p>
            <a:r>
              <a:rPr lang="en-GB" dirty="0"/>
              <a:t>● employee awareness.</a:t>
            </a:r>
          </a:p>
          <a:p>
            <a:endParaRPr lang="en-GB" baseline="0" dirty="0"/>
          </a:p>
          <a:p>
            <a:r>
              <a:rPr lang="en-GB" dirty="0"/>
              <a:t>Equality Act: </a:t>
            </a:r>
          </a:p>
          <a:p>
            <a:r>
              <a:rPr lang="en-GB" dirty="0"/>
              <a:t>● types of discrimination (protected characteristics) </a:t>
            </a:r>
          </a:p>
          <a:p>
            <a:r>
              <a:rPr lang="en-GB" dirty="0"/>
              <a:t>● where individuals are protected </a:t>
            </a:r>
          </a:p>
          <a:p>
            <a:r>
              <a:rPr lang="en-GB" dirty="0"/>
              <a:t>● when to take action against discrimination </a:t>
            </a:r>
          </a:p>
          <a:p>
            <a:r>
              <a:rPr lang="en-GB" dirty="0"/>
              <a:t>● how individuals can be discriminated against (direct, indirect, harassment and victimisation).</a:t>
            </a:r>
            <a:endParaRPr lang="en-US" dirty="0"/>
          </a:p>
          <a:p>
            <a:endParaRPr lang="en-US" baseline="0" dirty="0"/>
          </a:p>
          <a:p>
            <a:r>
              <a:rPr lang="en-GB" dirty="0"/>
              <a:t>Intellectual Property Act: </a:t>
            </a:r>
          </a:p>
          <a:p>
            <a:r>
              <a:rPr lang="en-GB" dirty="0"/>
              <a:t>● unregistered designs </a:t>
            </a:r>
          </a:p>
          <a:p>
            <a:r>
              <a:rPr lang="en-GB" dirty="0"/>
              <a:t>● registered designs </a:t>
            </a:r>
          </a:p>
          <a:p>
            <a:r>
              <a:rPr lang="en-GB" dirty="0"/>
              <a:t>● patents.</a:t>
            </a: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40244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Open questions: “Can you give examples of… ?” or “</a:t>
            </a:r>
            <a:r>
              <a:rPr lang="en-US" baseline="0" dirty="0"/>
              <a:t>What are… ?”</a:t>
            </a:r>
          </a:p>
          <a:p>
            <a:endParaRPr lang="en-US" baseline="0" dirty="0"/>
          </a:p>
          <a:p>
            <a:r>
              <a:rPr lang="en-GB" dirty="0"/>
              <a:t>● input devices (keyboards,</a:t>
            </a:r>
            <a:r>
              <a:rPr lang="en-GB" baseline="0" dirty="0"/>
              <a:t> mouse)</a:t>
            </a:r>
            <a:endParaRPr lang="en-GB" dirty="0"/>
          </a:p>
          <a:p>
            <a:r>
              <a:rPr lang="en-GB" dirty="0"/>
              <a:t>● output devices (display, monitor)</a:t>
            </a:r>
          </a:p>
          <a:p>
            <a:r>
              <a:rPr lang="en-GB" dirty="0"/>
              <a:t>● processors (cores, </a:t>
            </a:r>
            <a:r>
              <a:rPr lang="en-GB" baseline="0" dirty="0"/>
              <a:t>caches)</a:t>
            </a:r>
            <a:endParaRPr lang="en-GB" dirty="0"/>
          </a:p>
          <a:p>
            <a:r>
              <a:rPr lang="en-GB" dirty="0"/>
              <a:t> ● memory (RAM, ROM,</a:t>
            </a:r>
            <a:r>
              <a:rPr lang="en-GB" baseline="0" dirty="0"/>
              <a:t> DDR)</a:t>
            </a:r>
            <a:endParaRPr lang="en-GB" dirty="0"/>
          </a:p>
          <a:p>
            <a:r>
              <a:rPr lang="en-GB" dirty="0"/>
              <a:t>● secondary storage devices (internal and external, </a:t>
            </a:r>
            <a:r>
              <a:rPr lang="en-GB" baseline="0" dirty="0"/>
              <a:t>SSD, NVME</a:t>
            </a:r>
            <a:r>
              <a:rPr lang="en-GB" dirty="0"/>
              <a:t>) </a:t>
            </a:r>
          </a:p>
          <a:p>
            <a:r>
              <a:rPr lang="en-GB" dirty="0"/>
              <a:t>● motherboard/mainboard (form factors, ITX, M-itx, ATX, Bios)</a:t>
            </a:r>
          </a:p>
          <a:p>
            <a:r>
              <a:rPr lang="en-GB" dirty="0"/>
              <a:t>● cooling (copper</a:t>
            </a:r>
            <a:r>
              <a:rPr lang="en-GB" baseline="0" dirty="0"/>
              <a:t> CPU air cooler, water cooler, fans, air flow direction)</a:t>
            </a:r>
            <a:endParaRPr lang="en-GB" dirty="0"/>
          </a:p>
          <a:p>
            <a:r>
              <a:rPr lang="en-GB" dirty="0"/>
              <a:t>● sensors (temperature sensors).</a:t>
            </a: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57907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7760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https://www.bbc.co.uk/bitesize/guides/z8m36yc/revision/4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23763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04482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24423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7009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Teacher to add learner comments in boxes saying “Text” during the discussion with learners.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17500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Examples:</a:t>
            </a:r>
            <a:r>
              <a:rPr lang="en-US" baseline="0" dirty="0"/>
              <a:t> </a:t>
            </a:r>
          </a:p>
          <a:p>
            <a:r>
              <a:rPr lang="en-US" baseline="0" dirty="0"/>
              <a:t>The Health and Safety (Display Screen Equipment) Regulations 1992</a:t>
            </a:r>
          </a:p>
          <a:p>
            <a:r>
              <a:rPr lang="en-US" baseline="0" dirty="0"/>
              <a:t>The Copyright (Computer Programs) Regulations 1992</a:t>
            </a:r>
          </a:p>
          <a:p>
            <a:r>
              <a:rPr lang="en-US" baseline="0" dirty="0"/>
              <a:t>Computer Misuse Act 1990. (Also consider the Police and Justice Act 2006, which expands on the impact of breaching the Computer Misuse Act. )</a:t>
            </a:r>
          </a:p>
          <a:p>
            <a:r>
              <a:rPr lang="en-US" baseline="0" dirty="0"/>
              <a:t>Data Protection Act 1998</a:t>
            </a:r>
          </a:p>
          <a:p>
            <a:r>
              <a:rPr lang="en-US" baseline="0" dirty="0"/>
              <a:t>Copyright, Designs and Patents Act 1988 relating to computer design, databases and data backups. 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0965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Examples:</a:t>
            </a:r>
          </a:p>
          <a:p>
            <a:r>
              <a:rPr lang="en-US" b="0" baseline="0" dirty="0"/>
              <a:t>Equality Act 2010</a:t>
            </a:r>
          </a:p>
          <a:p>
            <a:r>
              <a:rPr lang="en-US" b="0" baseline="0" dirty="0"/>
              <a:t>Disability Discrimination Acts 1995 and 2005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baseline="0" dirty="0"/>
              <a:t>Web Content Accessibility Guidelines </a:t>
            </a:r>
            <a:r>
              <a:rPr lang="en-US" baseline="0" dirty="0"/>
              <a:t>and the World Wide Web Consortium (important in internet, covers aspects such as the user interface, mark up and coding element standards).</a:t>
            </a:r>
          </a:p>
          <a:p>
            <a:r>
              <a:rPr lang="en-US" baseline="0" dirty="0"/>
              <a:t>British Standards Institution (BSI) code of practice </a:t>
            </a:r>
          </a:p>
          <a:p>
            <a:r>
              <a:rPr lang="en-US" baseline="0" dirty="0"/>
              <a:t>Open Accessibility Framework (OAF)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3385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Reader prompts – other legislation in T Levels.</a:t>
            </a:r>
            <a:endParaRPr lang="en-US" baseline="0" dirty="0"/>
          </a:p>
          <a:p>
            <a:endParaRPr lang="en-US" baseline="0" dirty="0"/>
          </a:p>
          <a:p>
            <a:r>
              <a:rPr lang="en-GB" dirty="0"/>
              <a:t>Health and safety when working with computers: </a:t>
            </a:r>
          </a:p>
          <a:p>
            <a:r>
              <a:rPr lang="en-GB" dirty="0"/>
              <a:t>● display screen regulations </a:t>
            </a:r>
          </a:p>
          <a:p>
            <a:r>
              <a:rPr lang="en-GB" dirty="0"/>
              <a:t>● general working environment </a:t>
            </a:r>
          </a:p>
          <a:p>
            <a:r>
              <a:rPr lang="en-GB" dirty="0"/>
              <a:t>● possible risks and prevention.</a:t>
            </a:r>
          </a:p>
          <a:p>
            <a:endParaRPr lang="en-GB" baseline="0" dirty="0"/>
          </a:p>
          <a:p>
            <a:r>
              <a:rPr lang="en-GB" dirty="0"/>
              <a:t>Data Protection Act: </a:t>
            </a:r>
          </a:p>
          <a:p>
            <a:r>
              <a:rPr lang="en-GB" dirty="0"/>
              <a:t>● the principles of the Act </a:t>
            </a:r>
          </a:p>
          <a:p>
            <a:r>
              <a:rPr lang="en-GB" dirty="0"/>
              <a:t>● General Data Protection Regulations (GDPR) </a:t>
            </a:r>
          </a:p>
          <a:p>
            <a:r>
              <a:rPr lang="en-GB" dirty="0"/>
              <a:t>● marketing consent </a:t>
            </a:r>
          </a:p>
          <a:p>
            <a:r>
              <a:rPr lang="en-GB" dirty="0"/>
              <a:t>● the rights of the data subject </a:t>
            </a:r>
          </a:p>
          <a:p>
            <a:r>
              <a:rPr lang="en-GB" dirty="0"/>
              <a:t>● enforcement.</a:t>
            </a:r>
          </a:p>
          <a:p>
            <a:endParaRPr lang="en-GB" baseline="0" dirty="0"/>
          </a:p>
          <a:p>
            <a:r>
              <a:rPr lang="en-GB" dirty="0"/>
              <a:t>Computer Misuse Act: </a:t>
            </a:r>
          </a:p>
          <a:p>
            <a:r>
              <a:rPr lang="en-GB" dirty="0"/>
              <a:t>● the principles of the Act </a:t>
            </a:r>
          </a:p>
          <a:p>
            <a:r>
              <a:rPr lang="en-GB" dirty="0"/>
              <a:t>● consequences (company and employee) </a:t>
            </a:r>
          </a:p>
          <a:p>
            <a:r>
              <a:rPr lang="en-GB" dirty="0"/>
              <a:t>● employee awareness.</a:t>
            </a:r>
          </a:p>
          <a:p>
            <a:endParaRPr lang="en-GB" baseline="0" dirty="0"/>
          </a:p>
          <a:p>
            <a:r>
              <a:rPr lang="en-GB" dirty="0"/>
              <a:t>Equality Act: </a:t>
            </a:r>
          </a:p>
          <a:p>
            <a:r>
              <a:rPr lang="en-GB" dirty="0"/>
              <a:t>● types of discrimination (protected characteristics) </a:t>
            </a:r>
          </a:p>
          <a:p>
            <a:r>
              <a:rPr lang="en-GB" dirty="0"/>
              <a:t>● where individuals are protected </a:t>
            </a:r>
          </a:p>
          <a:p>
            <a:r>
              <a:rPr lang="en-GB" dirty="0"/>
              <a:t>● when to take action against discrimination </a:t>
            </a:r>
          </a:p>
          <a:p>
            <a:r>
              <a:rPr lang="en-GB" dirty="0"/>
              <a:t>● how individuals can be discriminated against (direct, indirect, harassment and victimisation).</a:t>
            </a:r>
            <a:endParaRPr lang="en-US" dirty="0"/>
          </a:p>
          <a:p>
            <a:endParaRPr lang="en-US" baseline="0" dirty="0"/>
          </a:p>
          <a:p>
            <a:r>
              <a:rPr lang="en-GB" dirty="0"/>
              <a:t>Intellectual Property Act: </a:t>
            </a:r>
          </a:p>
          <a:p>
            <a:r>
              <a:rPr lang="en-GB" dirty="0"/>
              <a:t>● unregistered designs </a:t>
            </a:r>
          </a:p>
          <a:p>
            <a:r>
              <a:rPr lang="en-GB" dirty="0"/>
              <a:t>● registered designs </a:t>
            </a:r>
          </a:p>
          <a:p>
            <a:r>
              <a:rPr lang="en-GB" dirty="0"/>
              <a:t>● patents.</a:t>
            </a: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2821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Training video source: https://www.youtube.com/watch?v=fOjN3MWc3Ho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5525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65032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09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8902112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12000" y="1315199"/>
            <a:ext cx="11255584" cy="4801967"/>
          </a:xfrm>
        </p:spPr>
        <p:txBody>
          <a:bodyPr>
            <a:normAutofit/>
          </a:bodyPr>
          <a:lstStyle>
            <a:lvl1pPr marL="0" indent="0">
              <a:lnSpc>
                <a:spcPts val="4800"/>
              </a:lnSpc>
              <a:spcBef>
                <a:spcPts val="0"/>
              </a:spcBef>
              <a:buNone/>
              <a:defRPr sz="4800" b="1">
                <a:solidFill>
                  <a:srgbClr val="BE0064"/>
                </a:solidFill>
              </a:defRPr>
            </a:lvl1pPr>
            <a:lvl2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2pPr>
            <a:lvl3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3pPr>
            <a:lvl4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4pPr>
            <a:lvl5pPr marL="0" indent="0">
              <a:lnSpc>
                <a:spcPts val="4800"/>
              </a:lnSpc>
              <a:spcBef>
                <a:spcPts val="0"/>
              </a:spcBef>
              <a:buNone/>
              <a:defRPr sz="4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04858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52800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buNone/>
              <a:defRPr sz="3600" b="1"/>
            </a:lvl1pPr>
            <a:lvl2pPr marL="359991" indent="-359991">
              <a:lnSpc>
                <a:spcPts val="3733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3600" b="1"/>
            </a:lvl2pPr>
            <a:lvl3pPr marL="815980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3pPr>
            <a:lvl4pPr marL="1319967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4pPr>
            <a:lvl5pPr marL="1679958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6096000" y="1316567"/>
            <a:ext cx="4512733" cy="4800600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/>
            </a:lvl1pPr>
            <a:lvl2pPr marL="239994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2pPr>
            <a:lvl3pPr marL="575986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863978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110397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5019675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s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312000" y="1315200"/>
            <a:ext cx="5496133" cy="2112101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5999989" y="1315200"/>
            <a:ext cx="5567595" cy="2112101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312000" y="3767999"/>
            <a:ext cx="5496133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5999989" y="3767999"/>
            <a:ext cx="5567595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86865402-09AB-6E42-B92F-B38A3A35D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FC11F3F-B757-9441-BCF0-F07A1DF6C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9824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mycomputernotes.com/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tionalcrimeagency.gov.uk/cyber-choices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legislation.gov.uk/uksi/1992/2792/contents/made" TargetMode="External"/><Relationship Id="rId4" Type="http://schemas.openxmlformats.org/officeDocument/2006/relationships/hyperlink" Target="http://www.gov.uk/data-protection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4.xml"/><Relationship Id="rId1" Type="http://schemas.openxmlformats.org/officeDocument/2006/relationships/video" Target="https://www.youtube.com/embed/fOjN3MWc3Ho" TargetMode="External"/><Relationship Id="rId5" Type="http://schemas.openxmlformats.org/officeDocument/2006/relationships/image" Target="../media/image4.jpeg"/><Relationship Id="rId4" Type="http://schemas.openxmlformats.org/officeDocument/2006/relationships/hyperlink" Target="http://www.canva.com/en_gb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 </a:t>
            </a:r>
            <a:r>
              <a:rPr lang="en-GB" dirty="0">
                <a:ea typeface="+mj-lt"/>
                <a:cs typeface="+mj-lt"/>
              </a:rPr>
              <a:t>Core content in a digital world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dirty="0"/>
              <a:t>Presenter 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CC04C-4404-2344-B3AF-3A1327FC72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Time and date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8490241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21921" y="1714046"/>
            <a:ext cx="11250084" cy="932567"/>
          </a:xfrm>
        </p:spPr>
        <p:txBody>
          <a:bodyPr>
            <a:normAutofit fontScale="90000"/>
          </a:bodyPr>
          <a:lstStyle/>
          <a:p>
            <a:pPr marL="817013" lvl="1" indent="-457189"/>
            <a:br>
              <a:rPr lang="en-US" sz="2667" dirty="0">
                <a:cs typeface="Arial"/>
              </a:rPr>
            </a:br>
            <a:br>
              <a:rPr lang="en-US" sz="2667" dirty="0">
                <a:cs typeface="Arial"/>
              </a:rPr>
            </a:br>
            <a:br>
              <a:rPr lang="en-US" sz="2667" dirty="0">
                <a:cs typeface="Arial"/>
              </a:rPr>
            </a:br>
            <a:endParaRPr lang="en-US" sz="2667" dirty="0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2001" y="1453661"/>
            <a:ext cx="11602904" cy="4792395"/>
          </a:xfrm>
        </p:spPr>
        <p:txBody>
          <a:bodyPr vert="horz" lIns="0" tIns="0" rIns="0" bIns="0" rtlCol="0" anchor="t">
            <a:noAutofit/>
          </a:bodyPr>
          <a:lstStyle/>
          <a:p>
            <a:pPr marL="359824" lvl="1" indent="0">
              <a:lnSpc>
                <a:spcPct val="150000"/>
              </a:lnSpc>
              <a:buNone/>
            </a:pPr>
            <a:endParaRPr lang="en-US" sz="2133" dirty="0">
              <a:cs typeface="Arial"/>
            </a:endParaRPr>
          </a:p>
          <a:p>
            <a:r>
              <a:rPr lang="en-US" sz="2133" b="1" dirty="0">
                <a:solidFill>
                  <a:srgbClr val="E51C41"/>
                </a:solidFill>
                <a:cs typeface="Arial"/>
              </a:rPr>
              <a:t> </a:t>
            </a:r>
            <a:r>
              <a:rPr lang="en-US" sz="2667" b="1" dirty="0">
                <a:solidFill>
                  <a:srgbClr val="E51C41"/>
                </a:solidFill>
                <a:cs typeface="Arial"/>
              </a:rPr>
              <a:t>Things to consider on your infogram</a:t>
            </a:r>
            <a:endParaRPr lang="en-US" sz="2667" dirty="0">
              <a:cs typeface="Arial"/>
            </a:endParaRPr>
          </a:p>
          <a:p>
            <a:r>
              <a:rPr lang="en-US" sz="2133" dirty="0">
                <a:cs typeface="Arial"/>
              </a:rPr>
              <a:t>      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dirty="0">
                <a:cs typeface="Arial"/>
              </a:rPr>
              <a:t>Why are these Acts important? 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dirty="0">
                <a:cs typeface="Arial"/>
              </a:rPr>
              <a:t>What are the risks to you? 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dirty="0">
                <a:cs typeface="Arial"/>
              </a:rPr>
              <a:t>What are the key points of each Act?</a:t>
            </a:r>
          </a:p>
          <a:p>
            <a:pPr marL="817013" lvl="1" indent="-457189">
              <a:lnSpc>
                <a:spcPct val="150000"/>
              </a:lnSpc>
            </a:pPr>
            <a:endParaRPr lang="en-US" sz="2133" dirty="0">
              <a:cs typeface="Arial"/>
            </a:endParaRPr>
          </a:p>
          <a:p>
            <a:endParaRPr lang="en-US" sz="2133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312000" y="403993"/>
            <a:ext cx="86965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Topic: Legislation and regulatory requirements</a:t>
            </a:r>
            <a:br>
              <a:rPr lang="en-US" sz="2400" b="1" dirty="0"/>
            </a:br>
            <a:r>
              <a:rPr lang="en-US" sz="2400" b="1" dirty="0"/>
              <a:t>Task1: What is legislation?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06281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Topic: Legislation and regulatory requirements</a:t>
            </a:r>
            <a:br>
              <a:rPr lang="en-US" dirty="0"/>
            </a:br>
            <a:r>
              <a:rPr lang="en-US" dirty="0"/>
              <a:t>Task 1: What is legislation?</a:t>
            </a:r>
            <a:endParaRPr lang="en-GB" b="1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8262" y="6273526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A79802-37E8-2A3B-C0D3-19763E88A38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12000" y="1315200"/>
            <a:ext cx="9968741" cy="3884579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b="0" dirty="0">
              <a:cs typeface="Arial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cs typeface="Arial"/>
            </a:endParaRPr>
          </a:p>
          <a:p>
            <a:endParaRPr lang="en-GB" sz="2400" b="0" dirty="0">
              <a:cs typeface="Arial"/>
            </a:endParaRPr>
          </a:p>
          <a:p>
            <a:endParaRPr lang="en-GB" b="0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E1370B-67CC-D06A-E4C3-EDD8D7AA7402}"/>
              </a:ext>
            </a:extLst>
          </p:cNvPr>
          <p:cNvSpPr txBox="1"/>
          <p:nvPr/>
        </p:nvSpPr>
        <p:spPr>
          <a:xfrm>
            <a:off x="1022041" y="1783662"/>
            <a:ext cx="9827199" cy="21957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E51C41"/>
                </a:solidFill>
                <a:cs typeface="Segoe UI"/>
              </a:rPr>
              <a:t>Reflection</a:t>
            </a:r>
            <a:r>
              <a:rPr lang="en-GB" sz="3200" dirty="0">
                <a:solidFill>
                  <a:srgbClr val="E51C41"/>
                </a:solidFill>
                <a:cs typeface="Segoe UI"/>
              </a:rPr>
              <a:t> </a:t>
            </a:r>
            <a:r>
              <a:rPr lang="en-US" sz="3600" dirty="0">
                <a:solidFill>
                  <a:srgbClr val="E51C41"/>
                </a:solidFill>
                <a:cs typeface="Segoe UI"/>
              </a:rPr>
              <a:t>​</a:t>
            </a:r>
          </a:p>
          <a:p>
            <a:endParaRPr lang="en-GB" sz="2667" i="1" dirty="0">
              <a:cs typeface="Segoe UI"/>
            </a:endParaRPr>
          </a:p>
          <a:p>
            <a:pPr marL="609585" indent="-609585">
              <a:buFont typeface="Arial" panose="020B0604020202020204" pitchFamily="34" charset="0"/>
              <a:buChar char="•"/>
            </a:pPr>
            <a:r>
              <a:rPr lang="en-GB" sz="2667" dirty="0">
                <a:cs typeface="Segoe UI"/>
              </a:rPr>
              <a:t>What have you learnt from this task?</a:t>
            </a:r>
          </a:p>
          <a:p>
            <a:r>
              <a:rPr lang="en-GB" sz="2667" dirty="0">
                <a:cs typeface="Segoe UI"/>
              </a:rPr>
              <a:t> </a:t>
            </a:r>
          </a:p>
          <a:p>
            <a:pPr marL="609585" indent="-609585">
              <a:buFont typeface="Arial" panose="020B0604020202020204" pitchFamily="34" charset="0"/>
              <a:buChar char="•"/>
            </a:pPr>
            <a:r>
              <a:rPr lang="en-GB" sz="2667" dirty="0">
                <a:cs typeface="Segoe UI"/>
              </a:rPr>
              <a:t>Explain the key points of the three Acts.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E1370B-67CC-D06A-E4C3-EDD8D7AA7402}"/>
              </a:ext>
            </a:extLst>
          </p:cNvPr>
          <p:cNvSpPr txBox="1"/>
          <p:nvPr/>
        </p:nvSpPr>
        <p:spPr>
          <a:xfrm>
            <a:off x="1022042" y="5158918"/>
            <a:ext cx="9827199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dirty="0">
                <a:cs typeface="Arial"/>
              </a:rPr>
              <a:t>Please upload your designs to the college Teams / SharePoint / internal site.</a:t>
            </a:r>
          </a:p>
        </p:txBody>
      </p:sp>
    </p:spTree>
    <p:extLst>
      <p:ext uri="{BB962C8B-B14F-4D97-AF65-F5344CB8AC3E}">
        <p14:creationId xmlns:p14="http://schemas.microsoft.com/office/powerpoint/2010/main" val="13707836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00000"/>
              </a:lnSpc>
            </a:pPr>
            <a:r>
              <a:rPr lang="en-US" dirty="0"/>
              <a:t>Ethics and risks linking to data protection breaches </a:t>
            </a:r>
          </a:p>
        </p:txBody>
      </p:sp>
    </p:spTree>
    <p:extLst>
      <p:ext uri="{BB962C8B-B14F-4D97-AF65-F5344CB8AC3E}">
        <p14:creationId xmlns:p14="http://schemas.microsoft.com/office/powerpoint/2010/main" val="1974570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>
            <a:normAutofit fontScale="90000"/>
          </a:bodyPr>
          <a:lstStyle/>
          <a:p>
            <a:r>
              <a:rPr lang="en-US" dirty="0"/>
              <a:t>Topic: Legislation and regulatory requirements</a:t>
            </a:r>
            <a:br>
              <a:rPr lang="en-US" dirty="0"/>
            </a:br>
            <a:r>
              <a:rPr lang="en-US" dirty="0"/>
              <a:t>Task 2: </a:t>
            </a:r>
            <a:r>
              <a:rPr lang="en-GB" dirty="0"/>
              <a:t>Ethics and risks linking to data protection breaches </a:t>
            </a:r>
            <a:br>
              <a:rPr lang="en-GB" dirty="0"/>
            </a:b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731521" y="1397067"/>
            <a:ext cx="7976529" cy="638061"/>
          </a:xfrm>
        </p:spPr>
        <p:txBody>
          <a:bodyPr/>
          <a:lstStyle/>
          <a:p>
            <a:r>
              <a:rPr lang="en-US" dirty="0">
                <a:solidFill>
                  <a:srgbClr val="E51C41"/>
                </a:solidFill>
              </a:rPr>
              <a:t>In your group</a:t>
            </a:r>
          </a:p>
          <a:p>
            <a:endParaRPr lang="en-GB" dirty="0">
              <a:solidFill>
                <a:srgbClr val="E51C4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731521" y="2203613"/>
            <a:ext cx="10343220" cy="5090584"/>
          </a:xfrm>
        </p:spPr>
        <p:txBody>
          <a:bodyPr vert="horz" lIns="0" tIns="0" rIns="0" bIns="0" rtlCol="0" anchor="t">
            <a:noAutofit/>
          </a:bodyPr>
          <a:lstStyle/>
          <a:p>
            <a:pPr marL="457189" indent="-457189">
              <a:lnSpc>
                <a:spcPct val="100000"/>
              </a:lnSpc>
              <a:buChar char="•"/>
            </a:pPr>
            <a:r>
              <a:rPr lang="en-GB" sz="2667" dirty="0"/>
              <a:t>Find an example of a data protection breach over the last 10 years.</a:t>
            </a:r>
            <a:endParaRPr lang="en-US" sz="2667" dirty="0"/>
          </a:p>
          <a:p>
            <a:pPr marL="457189" indent="-457189">
              <a:lnSpc>
                <a:spcPct val="100000"/>
              </a:lnSpc>
              <a:buChar char="•"/>
            </a:pPr>
            <a:r>
              <a:rPr lang="en-GB" sz="2667" dirty="0"/>
              <a:t>Research that breach and write a short report about it. What happened and what was the impact?</a:t>
            </a:r>
            <a:endParaRPr lang="en-GB" sz="2667" dirty="0">
              <a:cs typeface="Arial"/>
            </a:endParaRPr>
          </a:p>
          <a:p>
            <a:pPr marL="457189" indent="-457189">
              <a:lnSpc>
                <a:spcPct val="100000"/>
              </a:lnSpc>
              <a:buChar char="•"/>
            </a:pPr>
            <a:r>
              <a:rPr lang="en-GB" sz="2667" dirty="0"/>
              <a:t>Highlight any possible unethical practices in the organisation that contributed to the breach.</a:t>
            </a:r>
          </a:p>
          <a:p>
            <a:pPr marL="457189" indent="-457189">
              <a:lnSpc>
                <a:spcPct val="100000"/>
              </a:lnSpc>
              <a:buChar char="•"/>
            </a:pPr>
            <a:r>
              <a:rPr lang="en-GB" sz="2667" dirty="0"/>
              <a:t>Examples could be failing to secure data or keeping data without consent.</a:t>
            </a:r>
            <a:r>
              <a:rPr lang="en-US" sz="2667" dirty="0"/>
              <a:t> </a:t>
            </a:r>
            <a:endParaRPr lang="en-GB" sz="2667" dirty="0">
              <a:cs typeface="Arial"/>
            </a:endParaRPr>
          </a:p>
          <a:p>
            <a:pPr>
              <a:lnSpc>
                <a:spcPct val="100000"/>
              </a:lnSpc>
            </a:pPr>
            <a:endParaRPr lang="en-GB" sz="3200" dirty="0"/>
          </a:p>
          <a:p>
            <a:pPr>
              <a:lnSpc>
                <a:spcPct val="100000"/>
              </a:lnSpc>
            </a:pPr>
            <a:endParaRPr lang="en-GB" sz="3200" dirty="0"/>
          </a:p>
          <a:p>
            <a:pPr>
              <a:lnSpc>
                <a:spcPct val="100000"/>
              </a:lnSpc>
            </a:pPr>
            <a:endParaRPr lang="en-GB" sz="3200" dirty="0"/>
          </a:p>
          <a:p>
            <a:pPr>
              <a:lnSpc>
                <a:spcPct val="100000"/>
              </a:lnSpc>
            </a:pPr>
            <a:endParaRPr lang="en-GB" sz="3200" dirty="0"/>
          </a:p>
          <a:p>
            <a:pPr>
              <a:lnSpc>
                <a:spcPct val="100000"/>
              </a:lnSpc>
            </a:pPr>
            <a:endParaRPr lang="en-GB" sz="3200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943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Topic: Legislation and regulatory requirements</a:t>
            </a:r>
            <a:br>
              <a:rPr lang="en-US" dirty="0"/>
            </a:br>
            <a:r>
              <a:rPr lang="en-US" dirty="0"/>
              <a:t>Task 2: </a:t>
            </a:r>
            <a:r>
              <a:rPr lang="en-GB" dirty="0"/>
              <a:t>Ethics and risks linking to data protection breaches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8262" y="6273526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A79802-37E8-2A3B-C0D3-19763E88A38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12000" y="1315200"/>
            <a:ext cx="9968741" cy="3884579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b="0" dirty="0">
              <a:cs typeface="Arial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cs typeface="Arial"/>
            </a:endParaRPr>
          </a:p>
          <a:p>
            <a:endParaRPr lang="en-GB" sz="2400" b="0" dirty="0">
              <a:cs typeface="Arial"/>
            </a:endParaRPr>
          </a:p>
          <a:p>
            <a:endParaRPr lang="en-GB" b="0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E1370B-67CC-D06A-E4C3-EDD8D7AA7402}"/>
              </a:ext>
            </a:extLst>
          </p:cNvPr>
          <p:cNvSpPr txBox="1"/>
          <p:nvPr/>
        </p:nvSpPr>
        <p:spPr>
          <a:xfrm>
            <a:off x="772157" y="1821199"/>
            <a:ext cx="10644232" cy="17852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600" b="1" dirty="0">
                <a:solidFill>
                  <a:srgbClr val="E51C41"/>
                </a:solidFill>
                <a:cs typeface="Segoe UI"/>
              </a:rPr>
              <a:t>Reflection</a:t>
            </a:r>
            <a:r>
              <a:rPr lang="en-GB" sz="3600" dirty="0">
                <a:solidFill>
                  <a:srgbClr val="E51C41"/>
                </a:solidFill>
                <a:cs typeface="Segoe UI"/>
              </a:rPr>
              <a:t> </a:t>
            </a:r>
            <a:r>
              <a:rPr lang="en-US" sz="3600" dirty="0">
                <a:solidFill>
                  <a:srgbClr val="E51C41"/>
                </a:solidFill>
                <a:cs typeface="Segoe UI"/>
              </a:rPr>
              <a:t>​</a:t>
            </a:r>
          </a:p>
          <a:p>
            <a:r>
              <a:rPr lang="en-GB" sz="2667" dirty="0">
                <a:cs typeface="Segoe UI"/>
              </a:rPr>
              <a:t>​</a:t>
            </a:r>
          </a:p>
          <a:p>
            <a:endParaRPr lang="en-GB" sz="2667" b="1" dirty="0">
              <a:ea typeface="+mn-lt"/>
              <a:cs typeface="+mn-lt"/>
            </a:endParaRPr>
          </a:p>
          <a:p>
            <a:r>
              <a:rPr lang="en-GB" sz="2667" dirty="0">
                <a:ea typeface="+mn-lt"/>
                <a:cs typeface="+mn-lt"/>
              </a:rPr>
              <a:t>Discuss your findings in a group reflection session.</a:t>
            </a:r>
          </a:p>
        </p:txBody>
      </p:sp>
    </p:spTree>
    <p:extLst>
      <p:ext uri="{BB962C8B-B14F-4D97-AF65-F5344CB8AC3E}">
        <p14:creationId xmlns:p14="http://schemas.microsoft.com/office/powerpoint/2010/main" val="33066210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Spec a client’s PC</a:t>
            </a:r>
          </a:p>
        </p:txBody>
      </p:sp>
    </p:spTree>
    <p:extLst>
      <p:ext uri="{BB962C8B-B14F-4D97-AF65-F5344CB8AC3E}">
        <p14:creationId xmlns:p14="http://schemas.microsoft.com/office/powerpoint/2010/main" val="1238613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3733" dirty="0"/>
              <a:t>Topic: Legislation and regulatory requirements</a:t>
            </a:r>
            <a:br>
              <a:rPr lang="en-US" sz="3733" dirty="0"/>
            </a:br>
            <a:r>
              <a:rPr lang="en-US" sz="3733" dirty="0"/>
              <a:t>Task 3: Spec a client’s PC</a:t>
            </a:r>
            <a:endParaRPr lang="en-GB" sz="3733" dirty="0"/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>
          <a:xfrm>
            <a:off x="439509" y="2569699"/>
            <a:ext cx="5684628" cy="3095996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en-GB" sz="2667" b="0" dirty="0"/>
              <a:t>We need to understand the features and characteristics of hardware and peripherals used in physical computer systems.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16</a:t>
            </a:fld>
            <a:endParaRPr lang="en-GB" dirty="0"/>
          </a:p>
        </p:txBody>
      </p:sp>
      <p:pic>
        <p:nvPicPr>
          <p:cNvPr id="5" name="Picture 5" descr="Diagram&#10;&#10;Description automatically generated">
            <a:extLst>
              <a:ext uri="{FF2B5EF4-FFF2-40B4-BE49-F238E27FC236}">
                <a16:creationId xmlns:a16="http://schemas.microsoft.com/office/drawing/2014/main" id="{5AFA74DB-4A9A-813B-031E-84B25631D5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4077" y="1570673"/>
            <a:ext cx="5237044" cy="33100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4030F28-53B0-A361-18D1-AF3F3C373529}"/>
              </a:ext>
            </a:extLst>
          </p:cNvPr>
          <p:cNvSpPr txBox="1"/>
          <p:nvPr/>
        </p:nvSpPr>
        <p:spPr>
          <a:xfrm>
            <a:off x="7835508" y="5456608"/>
            <a:ext cx="36576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dirty="0">
                <a:cs typeface="Arial"/>
                <a:hlinkClick r:id="rId4"/>
              </a:rPr>
              <a:t>www.mycomputersnotes.com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581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748348"/>
          </a:xfrm>
        </p:spPr>
        <p:txBody>
          <a:bodyPr/>
          <a:lstStyle/>
          <a:p>
            <a:r>
              <a:rPr lang="en-US" dirty="0"/>
              <a:t>Topic: Legislation and regulatory requirements</a:t>
            </a:r>
            <a:br>
              <a:rPr lang="en-US" dirty="0"/>
            </a:br>
            <a:r>
              <a:rPr lang="en-US" dirty="0"/>
              <a:t>Task 3: Spec a client’s PC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0600" y="923945"/>
            <a:ext cx="11510520" cy="4950428"/>
          </a:xfrm>
        </p:spPr>
        <p:txBody>
          <a:bodyPr vert="horz" lIns="0" tIns="0" rIns="0" bIns="0" rtlCol="0" anchor="t">
            <a:noAutofit/>
          </a:bodyPr>
          <a:lstStyle/>
          <a:p>
            <a:pPr marL="359824" lvl="1" indent="0">
              <a:buNone/>
            </a:pPr>
            <a:endParaRPr lang="en-GB" sz="2667" dirty="0">
              <a:cs typeface="Arial"/>
            </a:endParaRPr>
          </a:p>
          <a:p>
            <a:pPr marL="359824" lvl="1" indent="0">
              <a:buNone/>
            </a:pPr>
            <a:r>
              <a:rPr lang="en-GB" sz="2667" dirty="0">
                <a:cs typeface="Arial"/>
              </a:rPr>
              <a:t>In pairs, research the hardware required to build two computer options, to be presented to a client who is looking to kit out their new office studio. </a:t>
            </a:r>
          </a:p>
          <a:p>
            <a:pPr marL="359824" lvl="1" indent="0">
              <a:buNone/>
            </a:pPr>
            <a:endParaRPr lang="en-GB" sz="2133" dirty="0">
              <a:cs typeface="Arial"/>
            </a:endParaRPr>
          </a:p>
          <a:p>
            <a:pPr marL="817013" lvl="1" indent="-457189">
              <a:buAutoNum type="arabicPeriod"/>
            </a:pPr>
            <a:r>
              <a:rPr lang="en-GB" sz="2133" b="1" dirty="0">
                <a:cs typeface="Arial"/>
              </a:rPr>
              <a:t>Budget option </a:t>
            </a:r>
            <a:r>
              <a:rPr lang="en-GB" sz="2133" dirty="0">
                <a:cs typeface="Arial"/>
              </a:rPr>
              <a:t>– capable of doing general office tasks, like email and word processing. (Maximum budget of £450 per complete build.)</a:t>
            </a:r>
          </a:p>
          <a:p>
            <a:pPr marL="817013" lvl="1" indent="-457189">
              <a:buAutoNum type="arabicPeriod"/>
            </a:pPr>
            <a:r>
              <a:rPr lang="en-GB" sz="2133" b="1" dirty="0">
                <a:cs typeface="Arial"/>
              </a:rPr>
              <a:t>High-end option</a:t>
            </a:r>
            <a:r>
              <a:rPr lang="en-GB" sz="2133" dirty="0">
                <a:cs typeface="Arial"/>
              </a:rPr>
              <a:t> – suitable for game, video and image production. Uncapped budget, but with an explanation of why high-value items have been chosen in the build.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endParaRPr lang="en-GB" sz="2133" dirty="0">
              <a:cs typeface="Arial"/>
            </a:endParaRPr>
          </a:p>
          <a:p>
            <a:pPr marL="359824" lvl="1" indent="0">
              <a:buNone/>
            </a:pPr>
            <a:r>
              <a:rPr lang="en-GB" sz="2133" dirty="0">
                <a:cs typeface="Arial"/>
              </a:rPr>
              <a:t>In your recommendation, evaluate your chosen computer components and justify their selection.</a:t>
            </a:r>
          </a:p>
          <a:p>
            <a:pPr marL="359824" lvl="1" indent="0">
              <a:buNone/>
            </a:pPr>
            <a:endParaRPr lang="en-GB" sz="2667" dirty="0">
              <a:cs typeface="Arial"/>
            </a:endParaRPr>
          </a:p>
          <a:p>
            <a:pPr marL="359824" lvl="1" indent="0">
              <a:buNone/>
            </a:pPr>
            <a:endParaRPr lang="en-GB" sz="2667" dirty="0">
              <a:cs typeface="Arial"/>
            </a:endParaRPr>
          </a:p>
          <a:p>
            <a:pPr marL="359824" lvl="1" indent="0">
              <a:buNone/>
            </a:pPr>
            <a:endParaRPr lang="en-US" sz="2667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11107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 hardware high-end specification</a:t>
            </a: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18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62115" y="1278195"/>
          <a:ext cx="11359005" cy="4898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9752">
                  <a:extLst>
                    <a:ext uri="{9D8B030D-6E8A-4147-A177-3AD203B41FA5}">
                      <a16:colId xmlns:a16="http://schemas.microsoft.com/office/drawing/2014/main" val="1809832459"/>
                    </a:ext>
                  </a:extLst>
                </a:gridCol>
                <a:gridCol w="2839752">
                  <a:extLst>
                    <a:ext uri="{9D8B030D-6E8A-4147-A177-3AD203B41FA5}">
                      <a16:colId xmlns:a16="http://schemas.microsoft.com/office/drawing/2014/main" val="4213882928"/>
                    </a:ext>
                  </a:extLst>
                </a:gridCol>
                <a:gridCol w="1523723">
                  <a:extLst>
                    <a:ext uri="{9D8B030D-6E8A-4147-A177-3AD203B41FA5}">
                      <a16:colId xmlns:a16="http://schemas.microsoft.com/office/drawing/2014/main" val="1647384809"/>
                    </a:ext>
                  </a:extLst>
                </a:gridCol>
                <a:gridCol w="4155779">
                  <a:extLst>
                    <a:ext uri="{9D8B030D-6E8A-4147-A177-3AD203B41FA5}">
                      <a16:colId xmlns:a16="http://schemas.microsoft.com/office/drawing/2014/main" val="894520334"/>
                    </a:ext>
                  </a:extLst>
                </a:gridCol>
              </a:tblGrid>
              <a:tr h="687499">
                <a:tc>
                  <a:txBody>
                    <a:bodyPr/>
                    <a:lstStyle/>
                    <a:p>
                      <a:r>
                        <a:rPr lang="en-GB" sz="2400" dirty="0"/>
                        <a:t>Component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Part</a:t>
                      </a:r>
                      <a:r>
                        <a:rPr lang="en-GB" sz="2400" baseline="0" dirty="0"/>
                        <a:t> name</a:t>
                      </a:r>
                      <a:endParaRPr lang="en-GB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Cost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Reason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280070059"/>
                  </a:ext>
                </a:extLst>
              </a:tr>
              <a:tr h="1861773">
                <a:tc>
                  <a:txBody>
                    <a:bodyPr/>
                    <a:lstStyle/>
                    <a:p>
                      <a:r>
                        <a:rPr lang="en-GB" sz="1900" dirty="0"/>
                        <a:t>CPU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GB" sz="1900" dirty="0"/>
                        <a:t>I5 13600k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GB" sz="1900" dirty="0"/>
                        <a:t>£360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GB" sz="1900" dirty="0"/>
                        <a:t>8</a:t>
                      </a:r>
                      <a:r>
                        <a:rPr lang="en-GB" sz="1900" baseline="0" dirty="0"/>
                        <a:t> core processer with overclocking. Benchmarks suggest it provides a great performance-to-cost ratio. Beats competitor (AMD) in price to performance.</a:t>
                      </a:r>
                      <a:endParaRPr lang="en-GB" sz="19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502489286"/>
                  </a:ext>
                </a:extLst>
              </a:tr>
              <a:tr h="1861773">
                <a:tc>
                  <a:txBody>
                    <a:bodyPr/>
                    <a:lstStyle/>
                    <a:p>
                      <a:r>
                        <a:rPr lang="en-GB" sz="1900" dirty="0"/>
                        <a:t>RAM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GB" sz="1900" dirty="0"/>
                        <a:t>32gb DDR5</a:t>
                      </a:r>
                      <a:r>
                        <a:rPr lang="en-GB" sz="1900" baseline="0" dirty="0"/>
                        <a:t> 4000</a:t>
                      </a:r>
                      <a:endParaRPr lang="en-GB" sz="19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GB" sz="1900" dirty="0"/>
                        <a:t>£120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GB" sz="1900" dirty="0"/>
                        <a:t>DDR5</a:t>
                      </a:r>
                      <a:r>
                        <a:rPr lang="en-GB" sz="1900" baseline="0" dirty="0"/>
                        <a:t> is the latest version of RAM. It will provide an element of future-proofing, which means the PC will not need upgrading for x years.</a:t>
                      </a:r>
                      <a:endParaRPr lang="en-GB" sz="19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64927360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8904350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4188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Topic: Legislation and regulatory requirements</a:t>
            </a:r>
            <a:br>
              <a:rPr lang="en-US" dirty="0"/>
            </a:br>
            <a:r>
              <a:rPr lang="en-US" dirty="0"/>
              <a:t>Task 3: Spec a client’s PC</a:t>
            </a: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8262" y="6273526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A79802-37E8-2A3B-C0D3-19763E88A38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12000" y="1315200"/>
            <a:ext cx="9968741" cy="3884579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b="0" dirty="0">
              <a:cs typeface="Arial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cs typeface="Arial"/>
            </a:endParaRPr>
          </a:p>
          <a:p>
            <a:endParaRPr lang="en-GB" sz="2400" b="0" dirty="0">
              <a:cs typeface="Arial"/>
            </a:endParaRPr>
          </a:p>
          <a:p>
            <a:endParaRPr lang="en-GB" b="0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E1370B-67CC-D06A-E4C3-EDD8D7AA7402}"/>
              </a:ext>
            </a:extLst>
          </p:cNvPr>
          <p:cNvSpPr txBox="1"/>
          <p:nvPr/>
        </p:nvSpPr>
        <p:spPr>
          <a:xfrm>
            <a:off x="982504" y="1716385"/>
            <a:ext cx="10838617" cy="38579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667" b="1" dirty="0">
                <a:solidFill>
                  <a:srgbClr val="E51C41"/>
                </a:solidFill>
                <a:cs typeface="Segoe UI"/>
              </a:rPr>
              <a:t>Reflection </a:t>
            </a:r>
            <a:r>
              <a:rPr lang="en-US" sz="2667" b="1" dirty="0">
                <a:solidFill>
                  <a:srgbClr val="E51C41"/>
                </a:solidFill>
                <a:cs typeface="Segoe UI"/>
              </a:rPr>
              <a:t>​</a:t>
            </a:r>
          </a:p>
          <a:p>
            <a:r>
              <a:rPr lang="en-GB" sz="2667" dirty="0">
                <a:cs typeface="Segoe UI"/>
              </a:rPr>
              <a:t>​</a:t>
            </a:r>
            <a:endParaRPr lang="en-GB" sz="2667" dirty="0">
              <a:ea typeface="+mn-lt"/>
              <a:cs typeface="+mn-lt"/>
            </a:endParaRPr>
          </a:p>
          <a:p>
            <a:r>
              <a:rPr lang="en-GB" sz="2667" dirty="0">
                <a:ea typeface="+mn-lt"/>
                <a:cs typeface="+mn-lt"/>
              </a:rPr>
              <a:t>Research task to build budget and high-end PC for development studio.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2667" dirty="0">
              <a:ea typeface="+mn-lt"/>
              <a:cs typeface="+mn-lt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667" dirty="0">
                <a:ea typeface="+mn-lt"/>
                <a:cs typeface="+mn-lt"/>
              </a:rPr>
              <a:t>What did you learn?</a:t>
            </a:r>
          </a:p>
          <a:p>
            <a:endParaRPr lang="en-GB" sz="2667" dirty="0">
              <a:ea typeface="+mn-lt"/>
              <a:cs typeface="+mn-lt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667" dirty="0">
                <a:ea typeface="+mn-lt"/>
                <a:cs typeface="+mn-lt"/>
              </a:rPr>
              <a:t>What issues did you have?</a:t>
            </a:r>
          </a:p>
          <a:p>
            <a:endParaRPr lang="en-GB" sz="3200" b="1" dirty="0">
              <a:ea typeface="+mn-lt"/>
              <a:cs typeface="+mn-lt"/>
            </a:endParaRPr>
          </a:p>
          <a:p>
            <a:endParaRPr lang="en-GB" sz="3200" b="1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1093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8000" dirty="0"/>
              <a:t>Lesson five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 dirty="0"/>
          </a:p>
          <a:p>
            <a:r>
              <a:rPr lang="en-GB" sz="19200" dirty="0"/>
              <a:t>Topic: Legislation and regulatory requirements</a:t>
            </a:r>
          </a:p>
          <a:p>
            <a:endParaRPr lang="en-US" sz="3867" dirty="0"/>
          </a:p>
        </p:txBody>
      </p:sp>
    </p:spTree>
    <p:extLst>
      <p:ext uri="{BB962C8B-B14F-4D97-AF65-F5344CB8AC3E}">
        <p14:creationId xmlns:p14="http://schemas.microsoft.com/office/powerpoint/2010/main" val="20711086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20</a:t>
            </a:fld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C579EE-E5CC-4F9A-A5AE-7CAF0043E178}"/>
              </a:ext>
            </a:extLst>
          </p:cNvPr>
          <p:cNvSpPr/>
          <p:nvPr/>
        </p:nvSpPr>
        <p:spPr>
          <a:xfrm>
            <a:off x="2111737" y="2234023"/>
            <a:ext cx="2650067" cy="11260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1067"/>
              </a:spcAft>
            </a:pPr>
            <a:endParaRPr lang="en-GB" sz="1467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2351584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32357"/>
            <a:ext cx="2400267" cy="112606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6234069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6216563" y="3824753"/>
            <a:ext cx="240026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2111738" y="3717032"/>
            <a:ext cx="278430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/>
              <a:t>NSCG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583499" y="4869161"/>
            <a:ext cx="873697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b="1" dirty="0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452670"/>
            <a:ext cx="1620137" cy="860743"/>
          </a:xfrm>
          <a:prstGeom prst="rect">
            <a:avLst/>
          </a:prstGeom>
        </p:spPr>
      </p:pic>
      <p:pic>
        <p:nvPicPr>
          <p:cNvPr id="12" name="Picture 2" descr="NEWCASTLE UNDER LYME COLLE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685" y="2354261"/>
            <a:ext cx="1536171" cy="88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159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Lesson five objectives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80813" y="1005711"/>
            <a:ext cx="11186783" cy="4802099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b="1" dirty="0">
              <a:cs typeface="Arial"/>
            </a:endParaRPr>
          </a:p>
          <a:p>
            <a:r>
              <a:rPr lang="en-GB" sz="2667" b="1" dirty="0">
                <a:ea typeface="+mn-lt"/>
                <a:cs typeface="+mn-lt"/>
              </a:rPr>
              <a:t>Objective 1: </a:t>
            </a:r>
            <a:r>
              <a:rPr lang="en-GB" sz="2667" dirty="0">
                <a:ea typeface="+mn-lt"/>
                <a:cs typeface="+mn-lt"/>
              </a:rPr>
              <a:t>To understand the role of current legislation and its impact on you and the workplace.</a:t>
            </a:r>
            <a:endParaRPr lang="en-US" sz="2667" dirty="0">
              <a:ea typeface="+mn-lt"/>
              <a:cs typeface="+mn-lt"/>
            </a:endParaRPr>
          </a:p>
          <a:p>
            <a:pPr marL="380990" indent="-380990">
              <a:buChar char="•"/>
            </a:pPr>
            <a:endParaRPr lang="en-GB" sz="2667" b="1" dirty="0">
              <a:ea typeface="+mn-lt"/>
              <a:cs typeface="+mn-lt"/>
            </a:endParaRPr>
          </a:p>
          <a:p>
            <a:r>
              <a:rPr lang="en-GB" sz="2667" b="1" dirty="0">
                <a:ea typeface="+mn-lt"/>
                <a:cs typeface="+mn-lt"/>
              </a:rPr>
              <a:t>Objective 2: </a:t>
            </a:r>
            <a:r>
              <a:rPr lang="en-GB" sz="2667" dirty="0">
                <a:ea typeface="+mn-lt"/>
                <a:cs typeface="+mn-lt"/>
              </a:rPr>
              <a:t>To explain the potential risks to organisations of using digital systems and technologies, and the ethical principles which lead to Data Protection Act breaches.</a:t>
            </a:r>
          </a:p>
          <a:p>
            <a:pPr marL="380990" indent="-380990">
              <a:buChar char="•"/>
            </a:pPr>
            <a:endParaRPr lang="en-GB" sz="3733" dirty="0">
              <a:ea typeface="+mn-lt"/>
              <a:cs typeface="+mn-lt"/>
            </a:endParaRPr>
          </a:p>
          <a:p>
            <a:r>
              <a:rPr lang="en-GB" sz="2667" b="1" dirty="0">
                <a:ea typeface="+mn-lt"/>
                <a:cs typeface="+mn-lt"/>
              </a:rPr>
              <a:t>Objective 3: </a:t>
            </a:r>
            <a:r>
              <a:rPr lang="en-GB" sz="2667" dirty="0">
                <a:ea typeface="+mn-lt"/>
                <a:cs typeface="+mn-lt"/>
              </a:rPr>
              <a:t>To discuss the features and characteristics of hardware and peripherals used in physical computer systems.</a:t>
            </a:r>
          </a:p>
          <a:p>
            <a:br>
              <a:rPr lang="en-US" dirty="0"/>
            </a:br>
            <a:endParaRPr lang="en-US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2145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legislation?</a:t>
            </a:r>
          </a:p>
        </p:txBody>
      </p:sp>
    </p:spTree>
    <p:extLst>
      <p:ext uri="{BB962C8B-B14F-4D97-AF65-F5344CB8AC3E}">
        <p14:creationId xmlns:p14="http://schemas.microsoft.com/office/powerpoint/2010/main" val="1391049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417" y="329090"/>
            <a:ext cx="11250084" cy="932567"/>
          </a:xfrm>
        </p:spPr>
        <p:txBody>
          <a:bodyPr>
            <a:normAutofit fontScale="90000"/>
          </a:bodyPr>
          <a:lstStyle/>
          <a:p>
            <a:r>
              <a:rPr lang="en-US" dirty="0"/>
              <a:t>Topic: Legislation and regulatory requirements</a:t>
            </a:r>
            <a:br>
              <a:rPr lang="en-US" dirty="0"/>
            </a:br>
            <a:r>
              <a:rPr lang="en-US" dirty="0"/>
              <a:t>Recap from lesson four</a:t>
            </a:r>
            <a:br>
              <a:rPr lang="en-GB" dirty="0"/>
            </a:b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83417" y="1501749"/>
            <a:ext cx="11862009" cy="4476033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3600" dirty="0">
                <a:solidFill>
                  <a:srgbClr val="E51C41"/>
                </a:solidFill>
              </a:rPr>
              <a:t>Technology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10979152" y="6356351"/>
            <a:ext cx="1212849" cy="366183"/>
          </a:xfrm>
        </p:spPr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1" y="6356351"/>
            <a:ext cx="10248900" cy="366183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4294967295"/>
          </p:nvPr>
        </p:nvGraphicFramePr>
        <p:xfrm>
          <a:off x="3236963" y="1729115"/>
          <a:ext cx="5154996" cy="4664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2ABD69AA-AE06-07A2-9745-83FECCC8A174}"/>
              </a:ext>
            </a:extLst>
          </p:cNvPr>
          <p:cNvSpPr txBox="1"/>
          <p:nvPr/>
        </p:nvSpPr>
        <p:spPr>
          <a:xfrm>
            <a:off x="9947265" y="329089"/>
            <a:ext cx="2248620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cs typeface="Arial"/>
              </a:rPr>
              <a:t>Teachers – see readers notes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639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1917" y="608234"/>
            <a:ext cx="11250084" cy="932567"/>
          </a:xfrm>
        </p:spPr>
        <p:txBody>
          <a:bodyPr>
            <a:normAutofit/>
          </a:bodyPr>
          <a:lstStyle/>
          <a:p>
            <a:r>
              <a:rPr lang="en-US" dirty="0"/>
              <a:t>Topic: Legislation and regulatory requirements</a:t>
            </a:r>
            <a:br>
              <a:rPr lang="en-US" dirty="0"/>
            </a:br>
            <a:r>
              <a:rPr lang="en-US" dirty="0"/>
              <a:t>Task 1: What is legislation?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967827" y="1792941"/>
            <a:ext cx="4468424" cy="3844988"/>
          </a:xfrm>
        </p:spPr>
        <p:txBody>
          <a:bodyPr/>
          <a:lstStyle/>
          <a:p>
            <a:r>
              <a:rPr lang="en-US" b="0" dirty="0">
                <a:solidFill>
                  <a:srgbClr val="E51C41"/>
                </a:solidFill>
              </a:rPr>
              <a:t>Legal issues 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b="0" dirty="0"/>
              <a:t>In IT roles, personal data is everywhere. 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b="0" dirty="0"/>
              <a:t>How do we protect this?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b="0" dirty="0"/>
              <a:t>How do we remain ethical? </a:t>
            </a:r>
          </a:p>
          <a:p>
            <a:endParaRPr lang="en-GB" dirty="0">
              <a:solidFill>
                <a:srgbClr val="E51C4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6349219" y="1792940"/>
            <a:ext cx="4512733" cy="360237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3600" dirty="0">
                <a:solidFill>
                  <a:srgbClr val="E51C41"/>
                </a:solidFill>
              </a:rPr>
              <a:t>Question time</a:t>
            </a:r>
          </a:p>
          <a:p>
            <a:pPr>
              <a:lnSpc>
                <a:spcPct val="100000"/>
              </a:lnSpc>
            </a:pPr>
            <a:r>
              <a:rPr lang="en-GB" sz="2667" dirty="0"/>
              <a:t>What are some examples of preventative measures used in the UK to protect the privacy of users and their data?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7220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037" y="773987"/>
            <a:ext cx="11250084" cy="932567"/>
          </a:xfrm>
        </p:spPr>
        <p:txBody>
          <a:bodyPr>
            <a:normAutofit/>
          </a:bodyPr>
          <a:lstStyle/>
          <a:p>
            <a:r>
              <a:rPr lang="en-US" dirty="0"/>
              <a:t>Topic: Legislation and regulatory requirements</a:t>
            </a:r>
            <a:br>
              <a:rPr lang="en-US" dirty="0"/>
            </a:br>
            <a:r>
              <a:rPr lang="en-US" dirty="0"/>
              <a:t>Task 1: What is legislation?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1052233" y="2511364"/>
            <a:ext cx="4468424" cy="195278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b="0" dirty="0">
                <a:solidFill>
                  <a:srgbClr val="E51C41"/>
                </a:solidFill>
              </a:rPr>
              <a:t>What about accessibility of IT systems?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6047768" y="1885070"/>
            <a:ext cx="4512733" cy="351024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2667" dirty="0"/>
              <a:t>Legislation is in place to protect everyone.</a:t>
            </a:r>
          </a:p>
          <a:p>
            <a:pPr>
              <a:lnSpc>
                <a:spcPct val="100000"/>
              </a:lnSpc>
            </a:pPr>
            <a:endParaRPr lang="en-GB" sz="2667" dirty="0"/>
          </a:p>
          <a:p>
            <a:pPr>
              <a:lnSpc>
                <a:spcPct val="100000"/>
              </a:lnSpc>
            </a:pPr>
            <a:r>
              <a:rPr lang="en-GB" sz="2667" b="1" dirty="0"/>
              <a:t>Task</a:t>
            </a:r>
          </a:p>
          <a:p>
            <a:pPr>
              <a:lnSpc>
                <a:spcPct val="100000"/>
              </a:lnSpc>
            </a:pPr>
            <a:r>
              <a:rPr lang="en-GB" sz="2667" dirty="0"/>
              <a:t>Find examples of accessibility features on websites.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732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Topic: Legislation and regulatory requirements</a:t>
            </a:r>
            <a:br>
              <a:rPr lang="en-US" dirty="0"/>
            </a:br>
            <a:r>
              <a:rPr lang="en-US" dirty="0"/>
              <a:t>Task 1: What is legislation?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0050" y="1432588"/>
            <a:ext cx="11110633" cy="4305393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2667" b="1" dirty="0"/>
              <a:t>Create an infogram</a:t>
            </a:r>
          </a:p>
          <a:p>
            <a:r>
              <a:rPr lang="en-US" sz="2133" dirty="0"/>
              <a:t>In groups of two or three, c</a:t>
            </a:r>
            <a:r>
              <a:rPr lang="en-US" sz="2133" dirty="0">
                <a:cs typeface="Arial"/>
              </a:rPr>
              <a:t>reate an infogram highlighting the importance of these Acts:</a:t>
            </a:r>
          </a:p>
          <a:p>
            <a:endParaRPr lang="en-US" sz="2133" dirty="0">
              <a:cs typeface="Arial"/>
            </a:endParaRPr>
          </a:p>
          <a:p>
            <a:pPr marL="817013" lvl="1" indent="-457189">
              <a:lnSpc>
                <a:spcPct val="150000"/>
              </a:lnSpc>
            </a:pPr>
            <a:r>
              <a:rPr lang="en-US" sz="2133" dirty="0">
                <a:cs typeface="Arial"/>
              </a:rPr>
              <a:t>Computer Misuse Act 1990</a:t>
            </a:r>
            <a:br>
              <a:rPr lang="en-US" sz="2133" dirty="0">
                <a:cs typeface="Arial"/>
              </a:rPr>
            </a:br>
            <a:r>
              <a:rPr lang="en-US" sz="2133" dirty="0">
                <a:cs typeface="Arial"/>
                <a:hlinkClick r:id="rId3"/>
              </a:rPr>
              <a:t>www.nationalcrimeagency.gov.uk/cyber-choices</a:t>
            </a:r>
            <a:r>
              <a:rPr lang="en-US" sz="2133" dirty="0">
                <a:cs typeface="Arial"/>
              </a:rPr>
              <a:t> </a:t>
            </a:r>
          </a:p>
          <a:p>
            <a:pPr marL="817013" lvl="1" indent="-457189">
              <a:lnSpc>
                <a:spcPct val="150000"/>
              </a:lnSpc>
            </a:pPr>
            <a:r>
              <a:rPr lang="en-US" sz="2133" dirty="0">
                <a:cs typeface="Arial"/>
              </a:rPr>
              <a:t>Data Protection Act 2018</a:t>
            </a:r>
            <a:br>
              <a:rPr lang="en-US" sz="2133" dirty="0">
                <a:cs typeface="Arial"/>
              </a:rPr>
            </a:br>
            <a:r>
              <a:rPr lang="en-US" sz="2133" dirty="0">
                <a:cs typeface="Arial"/>
                <a:hlinkClick r:id="rId4"/>
              </a:rPr>
              <a:t>www.gov.uk/data-protection</a:t>
            </a:r>
            <a:r>
              <a:rPr lang="en-US" sz="2133" dirty="0">
                <a:cs typeface="Arial"/>
              </a:rPr>
              <a:t> </a:t>
            </a:r>
          </a:p>
          <a:p>
            <a:pPr marL="817013" lvl="1" indent="-457189">
              <a:lnSpc>
                <a:spcPct val="150000"/>
              </a:lnSpc>
            </a:pPr>
            <a:r>
              <a:rPr lang="en-US" sz="2133" dirty="0">
                <a:cs typeface="Arial"/>
              </a:rPr>
              <a:t>Health and Safety (Display Screen Equipment) Regulations 1992 </a:t>
            </a:r>
            <a:r>
              <a:rPr lang="en-US" sz="2133" dirty="0">
                <a:cs typeface="Arial"/>
                <a:hlinkClick r:id="rId5"/>
              </a:rPr>
              <a:t>www.legislation.gov.uk/uksi/1992/2792/contents/made</a:t>
            </a:r>
            <a:br>
              <a:rPr lang="en-US" sz="2133" dirty="0">
                <a:cs typeface="Arial"/>
              </a:rPr>
            </a:br>
            <a:endParaRPr lang="en-US" sz="2133" dirty="0">
              <a:cs typeface="Arial"/>
            </a:endParaRPr>
          </a:p>
          <a:p>
            <a:pPr marL="359824" lvl="1" indent="0">
              <a:buNone/>
            </a:pPr>
            <a:endParaRPr lang="en-US" sz="2667" dirty="0">
              <a:cs typeface="Arial"/>
            </a:endParaRPr>
          </a:p>
          <a:p>
            <a:pPr marL="359824" lvl="1" indent="0">
              <a:buNone/>
            </a:pPr>
            <a:endParaRPr lang="en-US" sz="2667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2FD502-07F1-119F-0B5F-05524E87D293}"/>
              </a:ext>
            </a:extLst>
          </p:cNvPr>
          <p:cNvSpPr txBox="1"/>
          <p:nvPr/>
        </p:nvSpPr>
        <p:spPr>
          <a:xfrm flipV="1">
            <a:off x="450050" y="5341259"/>
            <a:ext cx="105904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0649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How to use Canva – making a poster in Canva</a:t>
            </a:r>
            <a:br>
              <a:rPr lang="en-GB" dirty="0"/>
            </a:br>
            <a:r>
              <a:rPr lang="en-US" dirty="0">
                <a:cs typeface="Arial"/>
                <a:hlinkClick r:id="rId4"/>
              </a:rPr>
              <a:t>www.canva.com/en_gb/</a:t>
            </a:r>
            <a:r>
              <a:rPr lang="en-US" dirty="0">
                <a:cs typeface="Arial"/>
              </a:rPr>
              <a:t> </a:t>
            </a:r>
            <a:br>
              <a:rPr lang="en-US" dirty="0">
                <a:cs typeface="Arial"/>
              </a:rPr>
            </a:b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pic>
        <p:nvPicPr>
          <p:cNvPr id="7" name="fOjN3MWc3Ho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487875" y="1451428"/>
            <a:ext cx="7898912" cy="444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183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FAB8090-A912-425D-B46C-5A1E85019ECD}"/>
</file>

<file path=customXml/itemProps2.xml><?xml version="1.0" encoding="utf-8"?>
<ds:datastoreItem xmlns:ds="http://schemas.openxmlformats.org/officeDocument/2006/customXml" ds:itemID="{67D31C16-7BA6-4758-A611-271F4F588BA4}"/>
</file>

<file path=customXml/itemProps3.xml><?xml version="1.0" encoding="utf-8"?>
<ds:datastoreItem xmlns:ds="http://schemas.openxmlformats.org/officeDocument/2006/customXml" ds:itemID="{318C39D1-71E4-44D1-B69A-B131912221DC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</TotalTime>
  <Words>1779</Words>
  <Application>Microsoft Office PowerPoint</Application>
  <PresentationFormat>Widescreen</PresentationFormat>
  <Paragraphs>310</Paragraphs>
  <Slides>20</Slides>
  <Notes>20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 Core content in a digital world</vt:lpstr>
      <vt:lpstr>Lesson five</vt:lpstr>
      <vt:lpstr>Lesson five objectives</vt:lpstr>
      <vt:lpstr>01</vt:lpstr>
      <vt:lpstr>Topic: Legislation and regulatory requirements Recap from lesson four </vt:lpstr>
      <vt:lpstr>Topic: Legislation and regulatory requirements Task 1: What is legislation?</vt:lpstr>
      <vt:lpstr>Topic: Legislation and regulatory requirements Task 1: What is legislation?</vt:lpstr>
      <vt:lpstr>Topic: Legislation and regulatory requirements Task 1: What is legislation?</vt:lpstr>
      <vt:lpstr>How to use Canva – making a poster in Canva www.canva.com/en_gb/  </vt:lpstr>
      <vt:lpstr>   </vt:lpstr>
      <vt:lpstr>Topic: Legislation and regulatory requirements Task 1: What is legislation?</vt:lpstr>
      <vt:lpstr>02</vt:lpstr>
      <vt:lpstr>Topic: Legislation and regulatory requirements Task 2: Ethics and risks linking to data protection breaches  </vt:lpstr>
      <vt:lpstr>Topic: Legislation and regulatory requirements Task 2: Ethics and risks linking to data protection breaches</vt:lpstr>
      <vt:lpstr>03</vt:lpstr>
      <vt:lpstr>Topic: Legislation and regulatory requirements Task 3: Spec a client’s PC</vt:lpstr>
      <vt:lpstr>Topic: Legislation and regulatory requirements Task 3: Spec a client’s PC</vt:lpstr>
      <vt:lpstr>Example hardware high-end specification</vt:lpstr>
      <vt:lpstr>Topic: Legislation and regulatory requirements Task 3: Spec a client’s PC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Core content in a digital world</dc:title>
  <dc:creator>Gemma Brezinski</dc:creator>
  <cp:lastModifiedBy>Gemma Brezinski</cp:lastModifiedBy>
  <cp:revision>1</cp:revision>
  <dcterms:created xsi:type="dcterms:W3CDTF">2023-11-09T14:48:16Z</dcterms:created>
  <dcterms:modified xsi:type="dcterms:W3CDTF">2023-11-09T14:53:17Z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