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586" r:id="rId5"/>
    <p:sldId id="587" r:id="rId6"/>
    <p:sldId id="588" r:id="rId7"/>
    <p:sldId id="589" r:id="rId8"/>
    <p:sldId id="590" r:id="rId9"/>
    <p:sldId id="591" r:id="rId10"/>
    <p:sldId id="592" r:id="rId11"/>
    <p:sldId id="593" r:id="rId12"/>
    <p:sldId id="594" r:id="rId13"/>
    <p:sldId id="595" r:id="rId14"/>
    <p:sldId id="596" r:id="rId15"/>
    <p:sldId id="597" r:id="rId16"/>
    <p:sldId id="598" r:id="rId17"/>
    <p:sldId id="599" r:id="rId18"/>
    <p:sldId id="600" r:id="rId19"/>
    <p:sldId id="601" r:id="rId20"/>
    <p:sldId id="602" r:id="rId21"/>
    <p:sldId id="603" r:id="rId22"/>
    <p:sldId id="604" r:id="rId23"/>
    <p:sldId id="605" r:id="rId24"/>
    <p:sldId id="606" r:id="rId25"/>
    <p:sldId id="607" r:id="rId26"/>
    <p:sldId id="609" r:id="rId27"/>
    <p:sldId id="610" r:id="rId28"/>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D975E11-91D4-A8F9-5756-A816486C302F}" name="Toni Mountford" initials="TM" userId="S::toni.mountford@nscg.ac.uk::b0b13619-4e1c-491c-8a2f-e46337b98efc" providerId="AD"/>
  <p188:author id="{E68DBF29-173B-1EE4-E980-EBF86C79181A}" name="Editor" initials="Ed" userId="Editor" providerId="None"/>
  <p188:author id="{92BBF838-212F-46B3-3F8A-8B862A06C189}" name="Christian Lockley" initials="CL" userId="S::christian.lockley@nscg.ac.uk::c206f1bd-fc28-4807-815c-ce1ff2b21bc7" providerId="AD"/>
  <p188:author id="{CC04C64C-521E-441F-B930-609069F86F9D}" name="Dianne Robinson" initials="DR" userId="1d3932a8c40eac9a" providerId="Windows Live"/>
  <p188:author id="{8C8AC173-E54B-0DD3-4D18-0FFD385F7EF4}" name="Lucy Springall" initials="LS" userId="S::Lucy.Springall@ad.aoc.co.uk::e4236610-272f-44af-aba9-45f426dfe81c" providerId="AD"/>
  <p188:author id="{473F2D82-C3C3-DDA7-9377-E23167EA6B6B}" name="Elise James" initials="EJ" userId="42537d0e53cac1b1"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aul Tanner" initials="PT" lastIdx="23" clrIdx="0">
    <p:extLst>
      <p:ext uri="{19B8F6BF-5375-455C-9EA6-DF929625EA0E}">
        <p15:presenceInfo xmlns:p15="http://schemas.microsoft.com/office/powerpoint/2012/main" userId="Paul Tann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BE0064"/>
    <a:srgbClr val="0071F8"/>
    <a:srgbClr val="00A068"/>
    <a:srgbClr val="FEB9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3ED587-0EFF-3435-2676-D791B7C01962}" v="7" dt="2023-10-27T09:25:09.924"/>
    <p1510:client id="{547AFA42-8A87-478F-988F-1461F03A4171}" v="35" dt="2023-06-20T13:54:40.0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907" autoAdjust="0"/>
    <p:restoredTop sz="94452" autoAdjust="0"/>
  </p:normalViewPr>
  <p:slideViewPr>
    <p:cSldViewPr snapToGrid="0">
      <p:cViewPr varScale="1">
        <p:scale>
          <a:sx n="78" d="100"/>
          <a:sy n="78" d="100"/>
        </p:scale>
        <p:origin x="508" y="56"/>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E4B82452-3B3D-4B10-B5B2-216C3ED6E0C1}" type="datetimeFigureOut">
              <a:rPr lang="en-GB" smtClean="0"/>
              <a:pPr/>
              <a:t>09/11/2023</a:t>
            </a:fld>
            <a:endParaRPr lang="en-GB"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dirty="0"/>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DE3A1484-528B-4725-8337-7ACDB6138B8F}" type="datetimeFigureOut">
              <a:rPr lang="en-GB" smtClean="0"/>
              <a:pPr/>
              <a:t>09/11/2023</a:t>
            </a:fld>
            <a:endParaRPr lang="en-GB"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dirty="0"/>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42426313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dirty="0"/>
          </a:p>
        </p:txBody>
      </p:sp>
    </p:spTree>
    <p:extLst>
      <p:ext uri="{BB962C8B-B14F-4D97-AF65-F5344CB8AC3E}">
        <p14:creationId xmlns:p14="http://schemas.microsoft.com/office/powerpoint/2010/main" val="689848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dirty="0"/>
          </a:p>
        </p:txBody>
      </p:sp>
    </p:spTree>
    <p:extLst>
      <p:ext uri="{BB962C8B-B14F-4D97-AF65-F5344CB8AC3E}">
        <p14:creationId xmlns:p14="http://schemas.microsoft.com/office/powerpoint/2010/main" val="4987583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dirty="0"/>
          </a:p>
        </p:txBody>
      </p:sp>
    </p:spTree>
    <p:extLst>
      <p:ext uri="{BB962C8B-B14F-4D97-AF65-F5344CB8AC3E}">
        <p14:creationId xmlns:p14="http://schemas.microsoft.com/office/powerpoint/2010/main" val="2867228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dirty="0"/>
          </a:p>
        </p:txBody>
      </p:sp>
    </p:spTree>
    <p:extLst>
      <p:ext uri="{BB962C8B-B14F-4D97-AF65-F5344CB8AC3E}">
        <p14:creationId xmlns:p14="http://schemas.microsoft.com/office/powerpoint/2010/main" val="11577531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dirty="0"/>
          </a:p>
        </p:txBody>
      </p:sp>
    </p:spTree>
    <p:extLst>
      <p:ext uri="{BB962C8B-B14F-4D97-AF65-F5344CB8AC3E}">
        <p14:creationId xmlns:p14="http://schemas.microsoft.com/office/powerpoint/2010/main" val="11878927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dirty="0"/>
          </a:p>
        </p:txBody>
      </p:sp>
    </p:spTree>
    <p:extLst>
      <p:ext uri="{BB962C8B-B14F-4D97-AF65-F5344CB8AC3E}">
        <p14:creationId xmlns:p14="http://schemas.microsoft.com/office/powerpoint/2010/main" val="2645658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dirty="0"/>
          </a:p>
        </p:txBody>
      </p:sp>
    </p:spTree>
    <p:extLst>
      <p:ext uri="{BB962C8B-B14F-4D97-AF65-F5344CB8AC3E}">
        <p14:creationId xmlns:p14="http://schemas.microsoft.com/office/powerpoint/2010/main" val="3640845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414987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dirty="0"/>
          </a:p>
        </p:txBody>
      </p:sp>
    </p:spTree>
    <p:extLst>
      <p:ext uri="{BB962C8B-B14F-4D97-AF65-F5344CB8AC3E}">
        <p14:creationId xmlns:p14="http://schemas.microsoft.com/office/powerpoint/2010/main" val="1407581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dirty="0"/>
          </a:p>
        </p:txBody>
      </p:sp>
    </p:spTree>
    <p:extLst>
      <p:ext uri="{BB962C8B-B14F-4D97-AF65-F5344CB8AC3E}">
        <p14:creationId xmlns:p14="http://schemas.microsoft.com/office/powerpoint/2010/main" val="1861606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dirty="0"/>
          </a:p>
        </p:txBody>
      </p:sp>
    </p:spTree>
    <p:extLst>
      <p:ext uri="{BB962C8B-B14F-4D97-AF65-F5344CB8AC3E}">
        <p14:creationId xmlns:p14="http://schemas.microsoft.com/office/powerpoint/2010/main" val="1838466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dirty="0"/>
          </a:p>
        </p:txBody>
      </p:sp>
    </p:spTree>
    <p:extLst>
      <p:ext uri="{BB962C8B-B14F-4D97-AF65-F5344CB8AC3E}">
        <p14:creationId xmlns:p14="http://schemas.microsoft.com/office/powerpoint/2010/main" val="3112447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dirty="0"/>
          </a:p>
        </p:txBody>
      </p:sp>
    </p:spTree>
    <p:extLst>
      <p:ext uri="{BB962C8B-B14F-4D97-AF65-F5344CB8AC3E}">
        <p14:creationId xmlns:p14="http://schemas.microsoft.com/office/powerpoint/2010/main" val="728157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dirty="0"/>
          </a:p>
        </p:txBody>
      </p:sp>
    </p:spTree>
    <p:extLst>
      <p:ext uri="{BB962C8B-B14F-4D97-AF65-F5344CB8AC3E}">
        <p14:creationId xmlns:p14="http://schemas.microsoft.com/office/powerpoint/2010/main" val="2824649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dirty="0"/>
          </a:p>
        </p:txBody>
      </p:sp>
    </p:spTree>
    <p:extLst>
      <p:ext uri="{BB962C8B-B14F-4D97-AF65-F5344CB8AC3E}">
        <p14:creationId xmlns:p14="http://schemas.microsoft.com/office/powerpoint/2010/main" val="6305467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4500564" y="1059582"/>
            <a:ext cx="4362450" cy="3508405"/>
          </a:xfrm>
        </p:spPr>
        <p:txBody>
          <a:bodyPr/>
          <a:lstStyle/>
          <a:p>
            <a:r>
              <a:rPr lang="en-US" dirty="0"/>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and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48.xml"/><Relationship Id="rId5" Type="http://schemas.openxmlformats.org/officeDocument/2006/relationships/hyperlink" Target="https://nursinganswers.net/reflective-guides/schon-reflective-model.php" TargetMode="External"/><Relationship Id="rId4" Type="http://schemas.openxmlformats.org/officeDocument/2006/relationships/hyperlink" Target="https://learn.solent.ac.uk/mod/book/view.php?id=2732&amp;chapterid=1113"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skillsyouneed.com/learn/critical-thinking.html" TargetMode="External"/><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6.xml"/><Relationship Id="rId1" Type="http://schemas.openxmlformats.org/officeDocument/2006/relationships/slideLayout" Target="../slideLayouts/slideLayout40.xml"/><Relationship Id="rId5" Type="http://schemas.openxmlformats.org/officeDocument/2006/relationships/image" Target="../media/image32.jpeg"/><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48.xml"/><Relationship Id="rId4" Type="http://schemas.openxmlformats.org/officeDocument/2006/relationships/hyperlink" Target="https://libguides.cam.ac.uk/reflectivepracticetoolkit/model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48.xml"/><Relationship Id="rId4" Type="http://schemas.openxmlformats.org/officeDocument/2006/relationships/hyperlink" Target="https://libguides.cam.ac.uk/reflectivepracticetoolkit/model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Core content in a digital world</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25983151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dirty="0"/>
          </a:p>
        </p:txBody>
      </p:sp>
      <p:sp>
        <p:nvSpPr>
          <p:cNvPr id="9" name="Title 11"/>
          <p:cNvSpPr>
            <a:spLocks noGrp="1"/>
          </p:cNvSpPr>
          <p:nvPr>
            <p:ph type="title"/>
          </p:nvPr>
        </p:nvSpPr>
        <p:spPr/>
        <p:txBody>
          <a:bodyPr/>
          <a:lstStyle/>
          <a:p>
            <a:r>
              <a:rPr lang="en-GB" dirty="0"/>
              <a:t>Topic: Reflective practice and critical thinking</a:t>
            </a:r>
            <a:br>
              <a:rPr lang="en-GB" dirty="0"/>
            </a:br>
            <a:r>
              <a:rPr lang="en-GB" dirty="0"/>
              <a:t>Task 1: The methodology of reflection and evaluation</a:t>
            </a:r>
          </a:p>
        </p:txBody>
      </p:sp>
      <p:pic>
        <p:nvPicPr>
          <p:cNvPr id="16" name="Content Placeholder 15"/>
          <p:cNvPicPr>
            <a:picLocks noGrp="1" noChangeAspect="1"/>
          </p:cNvPicPr>
          <p:nvPr>
            <p:ph sz="quarter" idx="19"/>
          </p:nvPr>
        </p:nvPicPr>
        <p:blipFill rotWithShape="1">
          <a:blip r:embed="rId3"/>
          <a:srcRect t="6806" b="18328"/>
          <a:stretch/>
        </p:blipFill>
        <p:spPr>
          <a:xfrm>
            <a:off x="4932040" y="2427734"/>
            <a:ext cx="3423906" cy="1728192"/>
          </a:xfrm>
          <a:prstGeom prst="rect">
            <a:avLst/>
          </a:prstGeom>
        </p:spPr>
      </p:pic>
      <p:sp>
        <p:nvSpPr>
          <p:cNvPr id="14" name="TextBox 13"/>
          <p:cNvSpPr txBox="1"/>
          <p:nvPr/>
        </p:nvSpPr>
        <p:spPr>
          <a:xfrm>
            <a:off x="232950" y="966461"/>
            <a:ext cx="6715314" cy="3416320"/>
          </a:xfrm>
          <a:prstGeom prst="rect">
            <a:avLst/>
          </a:prstGeom>
          <a:noFill/>
        </p:spPr>
        <p:txBody>
          <a:bodyPr wrap="square" lIns="0" tIns="0" rIns="0" bIns="0" rtlCol="0">
            <a:spAutoFit/>
          </a:bodyPr>
          <a:lstStyle/>
          <a:p>
            <a:r>
              <a:rPr lang="en-GB" b="1" dirty="0"/>
              <a:t>Schön</a:t>
            </a:r>
          </a:p>
          <a:p>
            <a:r>
              <a:rPr lang="en-GB" sz="1350" dirty="0"/>
              <a:t>Schön (1991) presented the concept of ”reflection in action” and ”reflection on action”. Schön believes there are two types of reflection, one during the actual event and one after an activity or event.</a:t>
            </a:r>
          </a:p>
          <a:p>
            <a:endParaRPr lang="en-GB" sz="1350" dirty="0"/>
          </a:p>
          <a:p>
            <a:r>
              <a:rPr lang="en-GB" sz="1350" b="1" dirty="0"/>
              <a:t>Reflection in action	</a:t>
            </a:r>
          </a:p>
          <a:p>
            <a:pPr marL="285750" indent="-285750">
              <a:buFont typeface="Arial" panose="020B0604020202020204" pitchFamily="34" charset="0"/>
              <a:buChar char="•"/>
            </a:pPr>
            <a:r>
              <a:rPr lang="en-GB" sz="1350" dirty="0"/>
              <a:t>experiencing		</a:t>
            </a:r>
          </a:p>
          <a:p>
            <a:pPr marL="285750" indent="-285750">
              <a:buFont typeface="Arial" panose="020B0604020202020204" pitchFamily="34" charset="0"/>
              <a:buChar char="•"/>
            </a:pPr>
            <a:r>
              <a:rPr lang="en-GB" sz="1350" dirty="0"/>
              <a:t>thinking on your feet 		</a:t>
            </a:r>
          </a:p>
          <a:p>
            <a:pPr marL="285750" indent="-285750">
              <a:buFont typeface="Arial" panose="020B0604020202020204" pitchFamily="34" charset="0"/>
              <a:buChar char="•"/>
            </a:pPr>
            <a:r>
              <a:rPr lang="en-GB" sz="1350" dirty="0"/>
              <a:t>thinking what to do next 	</a:t>
            </a:r>
          </a:p>
          <a:p>
            <a:pPr marL="285750" indent="-285750">
              <a:buFont typeface="Arial" panose="020B0604020202020204" pitchFamily="34" charset="0"/>
              <a:buChar char="•"/>
            </a:pPr>
            <a:r>
              <a:rPr lang="en-GB" sz="1350" dirty="0"/>
              <a:t>acting straight away.</a:t>
            </a:r>
          </a:p>
          <a:p>
            <a:endParaRPr lang="en-GB" sz="1350" dirty="0"/>
          </a:p>
          <a:p>
            <a:r>
              <a:rPr lang="en-GB" sz="1350" b="1" dirty="0"/>
              <a:t>Reflection on action </a:t>
            </a:r>
          </a:p>
          <a:p>
            <a:pPr marL="285750" indent="-285750">
              <a:buFont typeface="Arial" panose="020B0604020202020204" pitchFamily="34" charset="0"/>
              <a:buChar char="•"/>
            </a:pPr>
            <a:r>
              <a:rPr lang="en-GB" sz="1350" dirty="0"/>
              <a:t>thinking about something that has happened </a:t>
            </a:r>
          </a:p>
          <a:p>
            <a:pPr marL="285750" indent="-285750">
              <a:buFont typeface="Arial" panose="020B0604020202020204" pitchFamily="34" charset="0"/>
              <a:buChar char="•"/>
            </a:pPr>
            <a:r>
              <a:rPr lang="en-GB" sz="1350" dirty="0"/>
              <a:t>thinking what you would do differently next time </a:t>
            </a:r>
          </a:p>
          <a:p>
            <a:pPr marL="285750" indent="-285750">
              <a:buFont typeface="Arial" panose="020B0604020202020204" pitchFamily="34" charset="0"/>
              <a:buChar char="•"/>
            </a:pPr>
            <a:r>
              <a:rPr lang="en-GB" sz="1350" dirty="0"/>
              <a:t>taking your time. </a:t>
            </a:r>
          </a:p>
          <a:p>
            <a:endParaRPr lang="en-GB" sz="1350" dirty="0"/>
          </a:p>
        </p:txBody>
      </p:sp>
      <p:sp>
        <p:nvSpPr>
          <p:cNvPr id="2" name="TextBox 1"/>
          <p:cNvSpPr txBox="1"/>
          <p:nvPr/>
        </p:nvSpPr>
        <p:spPr>
          <a:xfrm>
            <a:off x="232950" y="4215251"/>
            <a:ext cx="3744416" cy="369332"/>
          </a:xfrm>
          <a:prstGeom prst="rect">
            <a:avLst/>
          </a:prstGeom>
          <a:noFill/>
        </p:spPr>
        <p:txBody>
          <a:bodyPr wrap="square" lIns="0" tIns="0" rIns="0" bIns="0" rtlCol="0">
            <a:spAutoFit/>
          </a:bodyPr>
          <a:lstStyle/>
          <a:p>
            <a:r>
              <a:rPr lang="en-GB" sz="1200" dirty="0">
                <a:hlinkClick r:id="rId4"/>
              </a:rPr>
              <a:t> Archived material (reflection): Schön's model (solent.ac.uk)</a:t>
            </a:r>
            <a:endParaRPr lang="en-GB" sz="1200" dirty="0"/>
          </a:p>
        </p:txBody>
      </p:sp>
      <p:sp>
        <p:nvSpPr>
          <p:cNvPr id="5" name="TextBox 4"/>
          <p:cNvSpPr txBox="1"/>
          <p:nvPr/>
        </p:nvSpPr>
        <p:spPr>
          <a:xfrm>
            <a:off x="4973898" y="4173549"/>
            <a:ext cx="3456384" cy="169277"/>
          </a:xfrm>
          <a:prstGeom prst="rect">
            <a:avLst/>
          </a:prstGeom>
          <a:noFill/>
        </p:spPr>
        <p:txBody>
          <a:bodyPr wrap="square" lIns="0" tIns="0" rIns="0" bIns="0" rtlCol="0">
            <a:spAutoFit/>
          </a:bodyPr>
          <a:lstStyle/>
          <a:p>
            <a:r>
              <a:rPr lang="en-GB" sz="1100" dirty="0">
                <a:hlinkClick r:id="rId5"/>
              </a:rPr>
              <a:t>Schon’s reflective model (nursinganswers.net)</a:t>
            </a:r>
            <a:endParaRPr lang="en-GB" sz="1100" dirty="0"/>
          </a:p>
        </p:txBody>
      </p:sp>
    </p:spTree>
    <p:extLst>
      <p:ext uri="{BB962C8B-B14F-4D97-AF65-F5344CB8AC3E}">
        <p14:creationId xmlns:p14="http://schemas.microsoft.com/office/powerpoint/2010/main" val="1398289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Topic: Reflective practice and critical thinking</a:t>
            </a:r>
            <a:br>
              <a:rPr lang="en-GB" dirty="0"/>
            </a:br>
            <a:r>
              <a:rPr lang="en-GB" dirty="0"/>
              <a:t>Task 1: The methodology of reflection and evaluation</a:t>
            </a:r>
          </a:p>
        </p:txBody>
      </p:sp>
      <p:sp>
        <p:nvSpPr>
          <p:cNvPr id="5" name="Text Placeholder 4"/>
          <p:cNvSpPr>
            <a:spLocks noGrp="1"/>
          </p:cNvSpPr>
          <p:nvPr>
            <p:ph type="body" sz="quarter" idx="12"/>
          </p:nvPr>
        </p:nvSpPr>
        <p:spPr>
          <a:xfrm>
            <a:off x="232950" y="1174229"/>
            <a:ext cx="8495003" cy="3593034"/>
          </a:xfrm>
        </p:spPr>
        <p:txBody>
          <a:bodyPr/>
          <a:lstStyle/>
          <a:p>
            <a:r>
              <a:rPr lang="en-GB" sz="2000" b="1" dirty="0">
                <a:solidFill>
                  <a:srgbClr val="E51C41"/>
                </a:solidFill>
              </a:rPr>
              <a:t>What is critical thinking?</a:t>
            </a:r>
          </a:p>
          <a:p>
            <a:r>
              <a:rPr lang="en-GB" sz="1600" dirty="0"/>
              <a:t>Critical thinking is the ability to think clearly and rationally, understanding the logical connection between ideas. Critical thinking has been the subject of much debate and thought since the time of early Greek philosophers, such as Plato and Socrates. Critical thinking might be described as the ability to engage in reflective and independent thinking.</a:t>
            </a:r>
          </a:p>
          <a:p>
            <a:endParaRPr lang="en-GB" sz="1600" dirty="0"/>
          </a:p>
          <a:p>
            <a:r>
              <a:rPr lang="en-GB" sz="1600" dirty="0"/>
              <a:t>In essence, critical thinking requires you to use your ability to reason. It is about being an active learner rather than a passive recipient of information.</a:t>
            </a:r>
          </a:p>
          <a:p>
            <a:r>
              <a:rPr lang="en-GB" sz="1400" dirty="0">
                <a:hlinkClick r:id="rId3"/>
              </a:rPr>
              <a:t>www.skillsyouneed.com/learn/critical-thinking.html</a:t>
            </a:r>
            <a:br>
              <a:rPr lang="en-GB" sz="1600" dirty="0"/>
            </a:br>
            <a:r>
              <a:rPr lang="en-GB" b="1" dirty="0"/>
              <a:t> </a:t>
            </a:r>
            <a:endParaRPr lang="en-GB" dirty="0">
              <a:solidFill>
                <a:srgbClr val="E51C41"/>
              </a:solidFill>
            </a:endParaRPr>
          </a:p>
          <a:p>
            <a:endParaRPr lang="en-GB" dirty="0">
              <a:solidFill>
                <a:schemeClr val="accent1"/>
              </a:solidFill>
            </a:endParaRPr>
          </a:p>
          <a:p>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dirty="0"/>
          </a:p>
        </p:txBody>
      </p:sp>
    </p:spTree>
    <p:extLst>
      <p:ext uri="{BB962C8B-B14F-4D97-AF65-F5344CB8AC3E}">
        <p14:creationId xmlns:p14="http://schemas.microsoft.com/office/powerpoint/2010/main" val="4196424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Content Placeholder 2051"/>
          <p:cNvSpPr>
            <a:spLocks noGrp="1"/>
          </p:cNvSpPr>
          <p:nvPr>
            <p:ph sz="quarter" idx="14"/>
          </p:nvPr>
        </p:nvSpPr>
        <p:spPr>
          <a:xfrm>
            <a:off x="352526" y="1518452"/>
            <a:ext cx="8371498" cy="2376264"/>
          </a:xfrm>
        </p:spPr>
        <p:txBody>
          <a:bodyPr/>
          <a:lstStyle/>
          <a:p>
            <a:r>
              <a:rPr lang="en-GB" sz="1600" dirty="0">
                <a:solidFill>
                  <a:srgbClr val="E51C41"/>
                </a:solidFill>
              </a:rPr>
              <a:t>Reflection</a:t>
            </a:r>
            <a:r>
              <a:rPr lang="en-GB" sz="1600" dirty="0"/>
              <a:t> </a:t>
            </a:r>
          </a:p>
          <a:p>
            <a:pPr>
              <a:lnSpc>
                <a:spcPts val="2100"/>
              </a:lnSpc>
              <a:spcBef>
                <a:spcPts val="600"/>
              </a:spcBef>
              <a:spcAft>
                <a:spcPts val="600"/>
              </a:spcAft>
            </a:pPr>
            <a:r>
              <a:rPr lang="en-GB" sz="1600" b="0" dirty="0"/>
              <a:t>A reflection allows us to analyse our experiences, make changes based on our mistakes, keep doing what is successful and build on our knowledge.</a:t>
            </a:r>
          </a:p>
          <a:p>
            <a:pPr>
              <a:lnSpc>
                <a:spcPts val="2100"/>
              </a:lnSpc>
              <a:spcBef>
                <a:spcPts val="600"/>
              </a:spcBef>
              <a:spcAft>
                <a:spcPts val="600"/>
              </a:spcAft>
            </a:pPr>
            <a:endParaRPr lang="en-GB" sz="1600" b="0" dirty="0">
              <a:solidFill>
                <a:srgbClr val="E51C41"/>
              </a:solidFill>
            </a:endParaRPr>
          </a:p>
          <a:p>
            <a:r>
              <a:rPr lang="en-GB" sz="1600" dirty="0">
                <a:solidFill>
                  <a:srgbClr val="E51C41"/>
                </a:solidFill>
              </a:rPr>
              <a:t>Evaluation </a:t>
            </a:r>
          </a:p>
          <a:p>
            <a:pPr>
              <a:lnSpc>
                <a:spcPts val="2200"/>
              </a:lnSpc>
              <a:spcBef>
                <a:spcPts val="600"/>
              </a:spcBef>
              <a:spcAft>
                <a:spcPts val="600"/>
              </a:spcAft>
            </a:pPr>
            <a:r>
              <a:rPr lang="en-GB" sz="1600" b="0" dirty="0"/>
              <a:t>An evaluation looks at original objectives, at what was accomplished and how it was accomplished.</a:t>
            </a:r>
            <a:endParaRPr lang="en-GB" sz="1600" dirty="0"/>
          </a:p>
          <a:p>
            <a:pPr>
              <a:lnSpc>
                <a:spcPts val="2100"/>
              </a:lnSpc>
              <a:spcBef>
                <a:spcPts val="600"/>
              </a:spcBef>
              <a:spcAft>
                <a:spcPts val="600"/>
              </a:spcAft>
            </a:pPr>
            <a:endParaRPr lang="en-US" sz="2000" b="0" dirty="0"/>
          </a:p>
          <a:p>
            <a:pPr>
              <a:lnSpc>
                <a:spcPts val="2100"/>
              </a:lnSpc>
              <a:spcBef>
                <a:spcPts val="600"/>
              </a:spcBef>
              <a:spcAft>
                <a:spcPts val="600"/>
              </a:spcAft>
            </a:pPr>
            <a:endParaRPr lang="en-GB" sz="20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dirty="0"/>
          </a:p>
        </p:txBody>
      </p:sp>
      <p:sp>
        <p:nvSpPr>
          <p:cNvPr id="9" name="Title 11"/>
          <p:cNvSpPr>
            <a:spLocks noGrp="1"/>
          </p:cNvSpPr>
          <p:nvPr>
            <p:ph type="title"/>
          </p:nvPr>
        </p:nvSpPr>
        <p:spPr>
          <a:xfrm>
            <a:off x="232950" y="249901"/>
            <a:ext cx="8437563" cy="686802"/>
          </a:xfrm>
        </p:spPr>
        <p:txBody>
          <a:bodyPr>
            <a:normAutofit fontScale="90000"/>
          </a:bodyPr>
          <a:lstStyle/>
          <a:p>
            <a:r>
              <a:rPr lang="en-GB" dirty="0"/>
              <a:t>Topic: Reflective practice and critical thinking</a:t>
            </a:r>
            <a:br>
              <a:rPr lang="en-GB" dirty="0"/>
            </a:br>
            <a:r>
              <a:rPr lang="en-GB" dirty="0"/>
              <a:t>Task 1: The methodology of reflection and evaluation</a:t>
            </a:r>
            <a:br>
              <a:rPr lang="en-US" dirty="0"/>
            </a:br>
            <a:br>
              <a:rPr lang="en-US" dirty="0"/>
            </a:br>
            <a:r>
              <a:rPr lang="en-US" dirty="0"/>
              <a:t>Difference between reflection and evaluation </a:t>
            </a:r>
            <a:endParaRPr lang="en-GB" dirty="0"/>
          </a:p>
        </p:txBody>
      </p:sp>
    </p:spTree>
    <p:extLst>
      <p:ext uri="{BB962C8B-B14F-4D97-AF65-F5344CB8AC3E}">
        <p14:creationId xmlns:p14="http://schemas.microsoft.com/office/powerpoint/2010/main" val="36928171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33363" y="968989"/>
            <a:ext cx="8632477" cy="3046619"/>
          </a:xfrm>
        </p:spPr>
        <p:txBody>
          <a:bodyPr/>
          <a:lstStyle/>
          <a:p>
            <a:pPr>
              <a:lnSpc>
                <a:spcPct val="100000"/>
              </a:lnSpc>
              <a:spcBef>
                <a:spcPts val="0"/>
              </a:spcBef>
              <a:spcAft>
                <a:spcPts val="600"/>
              </a:spcAft>
            </a:pPr>
            <a:r>
              <a:rPr lang="en-US" sz="2000" dirty="0">
                <a:solidFill>
                  <a:srgbClr val="FF0000"/>
                </a:solidFill>
              </a:rPr>
              <a:t>How are critical thinking skills useful in work roles?</a:t>
            </a:r>
            <a:endParaRPr lang="en-GB" sz="2000" dirty="0"/>
          </a:p>
          <a:p>
            <a:pPr>
              <a:lnSpc>
                <a:spcPct val="100000"/>
              </a:lnSpc>
              <a:spcBef>
                <a:spcPts val="0"/>
              </a:spcBef>
              <a:spcAft>
                <a:spcPts val="1200"/>
              </a:spcAft>
            </a:pPr>
            <a:r>
              <a:rPr lang="en-GB" sz="1400" dirty="0"/>
              <a:t>Problem-solving skills </a:t>
            </a:r>
            <a:br>
              <a:rPr lang="en-GB" sz="1400" dirty="0"/>
            </a:br>
            <a:r>
              <a:rPr lang="en-GB" sz="1400" b="0" dirty="0"/>
              <a:t>The ability to generate a range of solutions, evaluate these and apply the best one to a situation. </a:t>
            </a:r>
          </a:p>
          <a:p>
            <a:pPr>
              <a:lnSpc>
                <a:spcPct val="100000"/>
              </a:lnSpc>
              <a:spcBef>
                <a:spcPts val="0"/>
              </a:spcBef>
              <a:spcAft>
                <a:spcPts val="1200"/>
              </a:spcAft>
            </a:pPr>
            <a:r>
              <a:rPr lang="en-GB" sz="1400" dirty="0"/>
              <a:t>Ability to make decisions under pressure </a:t>
            </a:r>
            <a:br>
              <a:rPr lang="en-GB" sz="1400" dirty="0"/>
            </a:br>
            <a:r>
              <a:rPr lang="en-GB" sz="1400" b="0" dirty="0"/>
              <a:t>The more well developed your critical thinking skills, the better able you are to make quick decisions that are grounded in an analysis of what the situation demands. </a:t>
            </a:r>
          </a:p>
          <a:p>
            <a:pPr>
              <a:lnSpc>
                <a:spcPct val="100000"/>
              </a:lnSpc>
              <a:spcBef>
                <a:spcPts val="0"/>
              </a:spcBef>
              <a:spcAft>
                <a:spcPts val="1200"/>
              </a:spcAft>
            </a:pPr>
            <a:r>
              <a:rPr lang="en-GB" sz="1400" dirty="0"/>
              <a:t>Better communication with others</a:t>
            </a:r>
            <a:br>
              <a:rPr lang="en-GB" sz="1400" dirty="0"/>
            </a:br>
            <a:r>
              <a:rPr lang="en-GB" sz="1400" b="0" dirty="0"/>
              <a:t>If you can make sense of what is required in a work situation, you will be in a better position to communicate this clearly to colleagues, customers and stakeholders.</a:t>
            </a:r>
          </a:p>
          <a:p>
            <a:pPr>
              <a:lnSpc>
                <a:spcPct val="100000"/>
              </a:lnSpc>
              <a:spcBef>
                <a:spcPts val="0"/>
              </a:spcBef>
              <a:spcAft>
                <a:spcPts val="1200"/>
              </a:spcAft>
            </a:pPr>
            <a:r>
              <a:rPr lang="en-GB" sz="1400" dirty="0"/>
              <a:t>Better empathy with others</a:t>
            </a:r>
            <a:br>
              <a:rPr lang="en-GB" sz="1400" dirty="0"/>
            </a:br>
            <a:r>
              <a:rPr lang="en-GB" sz="1400" b="0" dirty="0"/>
              <a:t>Good critical thinking skills increase your ability to see a situation from multiple perspectives and to appreciate other viewpoints. This is particularly valuable in roles where relationships with others are central, such as service industries, sales and nursing. </a:t>
            </a:r>
            <a:endParaRPr lang="en-US" sz="1400" b="0" dirty="0"/>
          </a:p>
          <a:p>
            <a:pPr>
              <a:lnSpc>
                <a:spcPts val="1800"/>
              </a:lnSpc>
              <a:spcBef>
                <a:spcPts val="0"/>
              </a:spcBef>
            </a:pPr>
            <a:endParaRPr lang="en-GB" sz="1400" dirty="0"/>
          </a:p>
          <a:p>
            <a:pPr>
              <a:lnSpc>
                <a:spcPts val="1800"/>
              </a:lnSpc>
              <a:spcBef>
                <a:spcPts val="0"/>
              </a:spcBef>
            </a:pPr>
            <a:endParaRPr lang="en-GB" sz="18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dirty="0"/>
          </a:p>
        </p:txBody>
      </p:sp>
      <p:sp>
        <p:nvSpPr>
          <p:cNvPr id="7" name="Title 11"/>
          <p:cNvSpPr>
            <a:spLocks noGrp="1"/>
          </p:cNvSpPr>
          <p:nvPr>
            <p:ph type="title"/>
          </p:nvPr>
        </p:nvSpPr>
        <p:spPr>
          <a:xfrm>
            <a:off x="233363" y="249239"/>
            <a:ext cx="8437562" cy="522312"/>
          </a:xfrm>
        </p:spPr>
        <p:txBody>
          <a:bodyPr/>
          <a:lstStyle/>
          <a:p>
            <a:r>
              <a:rPr lang="en-GB" dirty="0"/>
              <a:t>Topic: Reflective practice and critical thinking</a:t>
            </a:r>
            <a:br>
              <a:rPr lang="en-GB" dirty="0"/>
            </a:br>
            <a:r>
              <a:rPr lang="en-GB" dirty="0"/>
              <a:t>Task 1: The methodology of reflection and evaluation</a:t>
            </a:r>
          </a:p>
        </p:txBody>
      </p:sp>
      <p:sp>
        <p:nvSpPr>
          <p:cNvPr id="8" name="Text Placeholder 4"/>
          <p:cNvSpPr txBox="1">
            <a:spLocks/>
          </p:cNvSpPr>
          <p:nvPr/>
        </p:nvSpPr>
        <p:spPr>
          <a:xfrm>
            <a:off x="3419872" y="3161035"/>
            <a:ext cx="3960000" cy="1982465"/>
          </a:xfrm>
          <a:prstGeom prst="rect">
            <a:avLst/>
          </a:prstGeom>
        </p:spPr>
        <p:txBody>
          <a:bodyPr vert="horz" lIns="0" tIns="0" rIns="0" bIns="0" rtlCol="0">
            <a:noAutofit/>
          </a:bodyPr>
          <a:lstStyle>
            <a:lvl1pPr marL="0" indent="0" algn="l" defTabSz="914400" rtl="0" eaLnBrk="1" latinLnBrk="0" hangingPunct="1">
              <a:lnSpc>
                <a:spcPts val="2800"/>
              </a:lnSpc>
              <a:spcBef>
                <a:spcPct val="20000"/>
              </a:spcBef>
              <a:buFont typeface="Arial" panose="020B0604020202020204" pitchFamily="34" charset="0"/>
              <a:buNone/>
              <a:defRPr sz="2700" b="1"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Calibri" panose="020F0502020204030204" pitchFamily="34" charset="0"/>
              <a:buChar char="–"/>
              <a:defRPr sz="2700" b="1" kern="1200">
                <a:solidFill>
                  <a:schemeClr val="tx1"/>
                </a:solidFill>
                <a:latin typeface="+mn-lt"/>
                <a:ea typeface="+mn-ea"/>
                <a:cs typeface="+mn-cs"/>
              </a:defRPr>
            </a:lvl2pPr>
            <a:lvl3pPr marL="612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3pPr>
            <a:lvl4pPr marL="99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4pPr>
            <a:lvl5pPr marL="1260000" indent="-270000" algn="l" defTabSz="914400" rtl="0" eaLnBrk="1" latinLnBrk="0" hangingPunct="1">
              <a:lnSpc>
                <a:spcPts val="2800"/>
              </a:lnSpc>
              <a:spcBef>
                <a:spcPct val="20000"/>
              </a:spcBef>
              <a:buFont typeface="Calibri" panose="020F0502020204030204" pitchFamily="34" charset="0"/>
              <a:buChar char="–"/>
              <a:defRPr sz="27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1800"/>
              </a:lnSpc>
              <a:spcBef>
                <a:spcPts val="0"/>
              </a:spcBef>
            </a:pPr>
            <a:endParaRPr lang="en-GB" sz="1400" dirty="0"/>
          </a:p>
          <a:p>
            <a:pPr>
              <a:lnSpc>
                <a:spcPts val="1800"/>
              </a:lnSpc>
              <a:spcBef>
                <a:spcPts val="0"/>
              </a:spcBef>
            </a:pPr>
            <a:endParaRPr lang="en-GB" sz="1800" dirty="0"/>
          </a:p>
          <a:p>
            <a:pPr>
              <a:lnSpc>
                <a:spcPts val="1800"/>
              </a:lnSpc>
              <a:spcBef>
                <a:spcPts val="0"/>
              </a:spcBef>
            </a:pPr>
            <a:endParaRPr lang="en-GB" sz="1800" dirty="0"/>
          </a:p>
          <a:p>
            <a:pPr>
              <a:lnSpc>
                <a:spcPts val="1800"/>
              </a:lnSpc>
              <a:spcBef>
                <a:spcPts val="0"/>
              </a:spcBef>
            </a:pPr>
            <a:endParaRPr lang="en-GB" sz="1800" dirty="0"/>
          </a:p>
        </p:txBody>
      </p:sp>
      <p:sp>
        <p:nvSpPr>
          <p:cNvPr id="9" name="TextBox 8"/>
          <p:cNvSpPr txBox="1"/>
          <p:nvPr/>
        </p:nvSpPr>
        <p:spPr>
          <a:xfrm>
            <a:off x="233363" y="4495593"/>
            <a:ext cx="5616624" cy="169277"/>
          </a:xfrm>
          <a:prstGeom prst="rect">
            <a:avLst/>
          </a:prstGeom>
          <a:noFill/>
        </p:spPr>
        <p:txBody>
          <a:bodyPr wrap="square" lIns="0" tIns="0" rIns="0" bIns="0" rtlCol="0">
            <a:spAutoFit/>
          </a:bodyPr>
          <a:lstStyle/>
          <a:p>
            <a:r>
              <a:rPr lang="en-GB" sz="1100" dirty="0">
                <a:solidFill>
                  <a:srgbClr val="0070C0"/>
                </a:solidFill>
              </a:rPr>
              <a:t>Source: Critical thinking skills (2017). Basingstoke: Palgrave Macmillan. </a:t>
            </a:r>
          </a:p>
        </p:txBody>
      </p:sp>
    </p:spTree>
    <p:extLst>
      <p:ext uri="{BB962C8B-B14F-4D97-AF65-F5344CB8AC3E}">
        <p14:creationId xmlns:p14="http://schemas.microsoft.com/office/powerpoint/2010/main" val="195812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dirty="0"/>
          </a:p>
        </p:txBody>
      </p:sp>
      <p:sp>
        <p:nvSpPr>
          <p:cNvPr id="5" name="Content Placeholder 4"/>
          <p:cNvSpPr>
            <a:spLocks noGrp="1"/>
          </p:cNvSpPr>
          <p:nvPr>
            <p:ph sz="quarter" idx="18"/>
          </p:nvPr>
        </p:nvSpPr>
        <p:spPr>
          <a:xfrm>
            <a:off x="275810" y="949325"/>
            <a:ext cx="7602755" cy="3473992"/>
          </a:xfrm>
        </p:spPr>
        <p:txBody>
          <a:bodyPr vert="horz" lIns="0" tIns="0" rIns="0" bIns="0" rtlCol="0" anchor="t">
            <a:noAutofit/>
          </a:bodyPr>
          <a:lstStyle/>
          <a:p>
            <a:pPr>
              <a:lnSpc>
                <a:spcPct val="100000"/>
              </a:lnSpc>
              <a:spcBef>
                <a:spcPts val="0"/>
              </a:spcBef>
            </a:pPr>
            <a:r>
              <a:rPr lang="en-GB" sz="2000" dirty="0">
                <a:solidFill>
                  <a:srgbClr val="E51C41"/>
                </a:solidFill>
              </a:rPr>
              <a:t>Task </a:t>
            </a:r>
            <a:endParaRPr lang="en-US" dirty="0"/>
          </a:p>
          <a:p>
            <a:pPr>
              <a:lnSpc>
                <a:spcPct val="100000"/>
              </a:lnSpc>
              <a:spcBef>
                <a:spcPts val="0"/>
              </a:spcBef>
            </a:pPr>
            <a:endParaRPr lang="en-GB" sz="2000" b="0" dirty="0"/>
          </a:p>
          <a:p>
            <a:pPr marL="285750" indent="-285750">
              <a:lnSpc>
                <a:spcPct val="100000"/>
              </a:lnSpc>
              <a:spcBef>
                <a:spcPts val="0"/>
              </a:spcBef>
              <a:buFont typeface="Arial" panose="020B0604020202020204" pitchFamily="34" charset="0"/>
              <a:buChar char="•"/>
            </a:pPr>
            <a:r>
              <a:rPr lang="en-GB" sz="2000" b="0" dirty="0"/>
              <a:t>Highlight which reflection model you have chosen and include a diagram of it. </a:t>
            </a:r>
          </a:p>
          <a:p>
            <a:pPr marL="285750" indent="-285750">
              <a:lnSpc>
                <a:spcPct val="100000"/>
              </a:lnSpc>
              <a:spcBef>
                <a:spcPts val="0"/>
              </a:spcBef>
              <a:buFont typeface="Arial" panose="020B0604020202020204" pitchFamily="34" charset="0"/>
              <a:buChar char="•"/>
            </a:pPr>
            <a:r>
              <a:rPr lang="en-GB" sz="2000" b="0" dirty="0"/>
              <a:t>Discuss your chosen model and the reasons for your preference. </a:t>
            </a:r>
          </a:p>
          <a:p>
            <a:pPr marL="285750" indent="-285750">
              <a:lnSpc>
                <a:spcPct val="100000"/>
              </a:lnSpc>
              <a:spcBef>
                <a:spcPts val="0"/>
              </a:spcBef>
              <a:buFont typeface="Arial" panose="020B0604020202020204" pitchFamily="34" charset="0"/>
              <a:buChar char="•"/>
            </a:pPr>
            <a:r>
              <a:rPr lang="en-GB" sz="2000" b="0" dirty="0"/>
              <a:t>Give three advantages of how you can apply this to your work. </a:t>
            </a:r>
          </a:p>
          <a:p>
            <a:endParaRPr lang="en-GB" dirty="0"/>
          </a:p>
        </p:txBody>
      </p:sp>
      <p:sp>
        <p:nvSpPr>
          <p:cNvPr id="9" name="Title 11"/>
          <p:cNvSpPr>
            <a:spLocks noGrp="1"/>
          </p:cNvSpPr>
          <p:nvPr>
            <p:ph type="title"/>
          </p:nvPr>
        </p:nvSpPr>
        <p:spPr/>
        <p:txBody>
          <a:bodyPr/>
          <a:lstStyle/>
          <a:p>
            <a:r>
              <a:rPr lang="en-GB" dirty="0"/>
              <a:t>Topic: Reflective practice and critical thinking</a:t>
            </a:r>
            <a:br>
              <a:rPr lang="en-GB" dirty="0"/>
            </a:br>
            <a:r>
              <a:rPr lang="en-GB" dirty="0"/>
              <a:t>Task 1: The methodology of reflection and evaluation</a:t>
            </a:r>
          </a:p>
        </p:txBody>
      </p:sp>
    </p:spTree>
    <p:extLst>
      <p:ext uri="{BB962C8B-B14F-4D97-AF65-F5344CB8AC3E}">
        <p14:creationId xmlns:p14="http://schemas.microsoft.com/office/powerpoint/2010/main" val="1121633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2339752" y="1455480"/>
            <a:ext cx="6516248" cy="1602360"/>
          </a:xfrm>
        </p:spPr>
        <p:txBody>
          <a:bodyPr/>
          <a:lstStyle/>
          <a:p>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2339752" y="3258000"/>
            <a:ext cx="6516248" cy="1602360"/>
          </a:xfrm>
        </p:spPr>
        <p:txBody>
          <a:bodyPr>
            <a:normAutofit/>
          </a:bodyPr>
          <a:lstStyle/>
          <a:p>
            <a:r>
              <a:rPr lang="en-US" dirty="0"/>
              <a:t>Reflect and summarise</a:t>
            </a:r>
          </a:p>
        </p:txBody>
      </p:sp>
    </p:spTree>
    <p:extLst>
      <p:ext uri="{BB962C8B-B14F-4D97-AF65-F5344CB8AC3E}">
        <p14:creationId xmlns:p14="http://schemas.microsoft.com/office/powerpoint/2010/main" val="4072586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234000" y="2067694"/>
            <a:ext cx="4105275" cy="1872208"/>
          </a:xfrm>
        </p:spPr>
        <p:txBody>
          <a:bodyPr/>
          <a:lstStyle/>
          <a:p>
            <a:endParaRPr lang="en-GB" dirty="0"/>
          </a:p>
          <a:p>
            <a:endParaRPr lang="en-GB" sz="2400" dirty="0"/>
          </a:p>
        </p:txBody>
      </p:sp>
      <p:sp>
        <p:nvSpPr>
          <p:cNvPr id="4" name="Footer Placeholder 3"/>
          <p:cNvSpPr>
            <a:spLocks noGrp="1"/>
          </p:cNvSpPr>
          <p:nvPr>
            <p:ph type="ftr" sz="quarter" idx="10"/>
          </p:nvPr>
        </p:nvSpPr>
        <p:spPr/>
        <p:txBody>
          <a:bodyPr/>
          <a:lstStyle/>
          <a:p>
            <a:r>
              <a:rPr lang="en-GB" dirty="0"/>
              <a:t>Education and Training Foundation</a:t>
            </a:r>
          </a:p>
        </p:txBody>
      </p:sp>
      <p:sp>
        <p:nvSpPr>
          <p:cNvPr id="5" name="Slide Number Placeholder 4"/>
          <p:cNvSpPr>
            <a:spLocks noGrp="1"/>
          </p:cNvSpPr>
          <p:nvPr>
            <p:ph type="sldNum" sz="quarter" idx="11"/>
          </p:nvPr>
        </p:nvSpPr>
        <p:spPr/>
        <p:txBody>
          <a:bodyPr/>
          <a:lstStyle/>
          <a:p>
            <a:fld id="{DA2C159E-F13C-4A85-9A41-E7669D3E0D70}" type="slidenum">
              <a:rPr lang="en-GB" smtClean="0"/>
              <a:pPr/>
              <a:t>16</a:t>
            </a:fld>
            <a:endParaRPr lang="en-GB" dirty="0"/>
          </a:p>
        </p:txBody>
      </p:sp>
      <p:sp>
        <p:nvSpPr>
          <p:cNvPr id="6" name="Title 5"/>
          <p:cNvSpPr>
            <a:spLocks noGrp="1"/>
          </p:cNvSpPr>
          <p:nvPr>
            <p:ph type="title"/>
          </p:nvPr>
        </p:nvSpPr>
        <p:spPr>
          <a:xfrm>
            <a:off x="232951" y="249900"/>
            <a:ext cx="6931338" cy="699425"/>
          </a:xfrm>
        </p:spPr>
        <p:txBody>
          <a:bodyPr/>
          <a:lstStyle/>
          <a:p>
            <a:r>
              <a:rPr lang="en-GB" dirty="0"/>
              <a:t>Topic: Reflective practice and critical thinking</a:t>
            </a:r>
            <a:br>
              <a:rPr lang="en-GB" dirty="0"/>
            </a:br>
            <a:r>
              <a:rPr lang="en-GB" dirty="0"/>
              <a:t>Task 2: Reflect and summarise</a:t>
            </a:r>
          </a:p>
        </p:txBody>
      </p:sp>
      <p:sp>
        <p:nvSpPr>
          <p:cNvPr id="7" name="Content Placeholder 1"/>
          <p:cNvSpPr txBox="1">
            <a:spLocks/>
          </p:cNvSpPr>
          <p:nvPr/>
        </p:nvSpPr>
        <p:spPr>
          <a:xfrm>
            <a:off x="232951" y="1099760"/>
            <a:ext cx="8299489" cy="3560222"/>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ts val="1600"/>
              </a:lnSpc>
              <a:spcBef>
                <a:spcPct val="20000"/>
              </a:spcBef>
              <a:buFont typeface="Calibri" panose="020F0502020204030204" pitchFamily="34" charset="0"/>
              <a:buNone/>
              <a:defRPr sz="1350" kern="1200">
                <a:solidFill>
                  <a:schemeClr val="tx1"/>
                </a:solidFill>
                <a:latin typeface="+mn-lt"/>
                <a:ea typeface="+mn-ea"/>
                <a:cs typeface="+mn-cs"/>
              </a:defRPr>
            </a:lvl2pPr>
            <a:lvl3pPr marL="180000" indent="-179388"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358775"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54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000" dirty="0">
                <a:solidFill>
                  <a:srgbClr val="E51C41"/>
                </a:solidFill>
              </a:rPr>
              <a:t>Recap questions</a:t>
            </a:r>
          </a:p>
          <a:p>
            <a:pPr>
              <a:lnSpc>
                <a:spcPct val="100000"/>
              </a:lnSpc>
            </a:pPr>
            <a:br>
              <a:rPr lang="en-GB" sz="1600" b="0" dirty="0"/>
            </a:br>
            <a:r>
              <a:rPr lang="en-GB" sz="2000" b="0" dirty="0"/>
              <a:t>Session three included the BCS </a:t>
            </a:r>
            <a:r>
              <a:rPr lang="en-US" sz="2000" b="0" dirty="0"/>
              <a:t>code of conduct and professionalism. </a:t>
            </a:r>
          </a:p>
          <a:p>
            <a:pPr>
              <a:lnSpc>
                <a:spcPct val="100000"/>
              </a:lnSpc>
            </a:pPr>
            <a:r>
              <a:rPr lang="en-US" sz="1600" b="0" dirty="0"/>
              <a:t>Answer these questions on your answer sheet.</a:t>
            </a:r>
          </a:p>
          <a:p>
            <a:pPr>
              <a:lnSpc>
                <a:spcPct val="100000"/>
              </a:lnSpc>
            </a:pPr>
            <a:endParaRPr lang="en-GB" sz="1800" dirty="0"/>
          </a:p>
          <a:p>
            <a:pPr>
              <a:lnSpc>
                <a:spcPct val="100000"/>
              </a:lnSpc>
            </a:pPr>
            <a:r>
              <a:rPr lang="en-GB" sz="1600" b="0" dirty="0"/>
              <a:t>Q1: Who does the BCS code of conduct apply to? </a:t>
            </a:r>
          </a:p>
          <a:p>
            <a:pPr marL="342900" indent="-342900">
              <a:lnSpc>
                <a:spcPct val="100000"/>
              </a:lnSpc>
              <a:buFont typeface="+mj-lt"/>
              <a:buAutoNum type="arabicPeriod"/>
            </a:pPr>
            <a:endParaRPr lang="en-GB" sz="1600" b="0" dirty="0"/>
          </a:p>
          <a:p>
            <a:pPr>
              <a:lnSpc>
                <a:spcPct val="100000"/>
              </a:lnSpc>
            </a:pPr>
            <a:r>
              <a:rPr lang="en-GB" sz="1600" b="0" dirty="0"/>
              <a:t>Q2: What are the three types of working styles? “Logical” is one. (Identify them rather than say what they are.) </a:t>
            </a:r>
          </a:p>
          <a:p>
            <a:pPr marL="342900" indent="-342900">
              <a:lnSpc>
                <a:spcPct val="100000"/>
              </a:lnSpc>
              <a:buFont typeface="+mj-lt"/>
              <a:buAutoNum type="arabicPeriod"/>
            </a:pPr>
            <a:endParaRPr lang="en-GB" sz="1600" b="0" dirty="0"/>
          </a:p>
          <a:p>
            <a:pPr>
              <a:lnSpc>
                <a:spcPct val="100000"/>
              </a:lnSpc>
            </a:pPr>
            <a:r>
              <a:rPr lang="en-GB" sz="1600" b="0" dirty="0"/>
              <a:t>Q3: Why could remote working be most suitable for someone with disabilities? </a:t>
            </a:r>
          </a:p>
        </p:txBody>
      </p:sp>
      <p:pic>
        <p:nvPicPr>
          <p:cNvPr id="9" name="Picture 8"/>
          <p:cNvPicPr>
            <a:picLocks noChangeAspect="1"/>
          </p:cNvPicPr>
          <p:nvPr/>
        </p:nvPicPr>
        <p:blipFill rotWithShape="1">
          <a:blip r:embed="rId2"/>
          <a:srcRect l="14388" t="13346" r="14871" b="14873"/>
          <a:stretch/>
        </p:blipFill>
        <p:spPr>
          <a:xfrm>
            <a:off x="7452320" y="195486"/>
            <a:ext cx="1265503" cy="1008112"/>
          </a:xfrm>
          <a:prstGeom prst="rect">
            <a:avLst/>
          </a:prstGeom>
        </p:spPr>
      </p:pic>
    </p:spTree>
    <p:extLst>
      <p:ext uri="{BB962C8B-B14F-4D97-AF65-F5344CB8AC3E}">
        <p14:creationId xmlns:p14="http://schemas.microsoft.com/office/powerpoint/2010/main" val="18051796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234000" y="2067694"/>
            <a:ext cx="4105275" cy="1872208"/>
          </a:xfrm>
        </p:spPr>
        <p:txBody>
          <a:bodyPr/>
          <a:lstStyle/>
          <a:p>
            <a:endParaRPr lang="en-GB" dirty="0"/>
          </a:p>
          <a:p>
            <a:endParaRPr lang="en-GB" sz="2400" dirty="0"/>
          </a:p>
        </p:txBody>
      </p:sp>
      <p:sp>
        <p:nvSpPr>
          <p:cNvPr id="4" name="Footer Placeholder 3"/>
          <p:cNvSpPr>
            <a:spLocks noGrp="1"/>
          </p:cNvSpPr>
          <p:nvPr>
            <p:ph type="ftr" sz="quarter" idx="10"/>
          </p:nvPr>
        </p:nvSpPr>
        <p:spPr/>
        <p:txBody>
          <a:bodyPr/>
          <a:lstStyle/>
          <a:p>
            <a:r>
              <a:rPr lang="en-GB" dirty="0"/>
              <a:t>Education and Training Foundation</a:t>
            </a:r>
          </a:p>
        </p:txBody>
      </p:sp>
      <p:sp>
        <p:nvSpPr>
          <p:cNvPr id="5" name="Slide Number Placeholder 4"/>
          <p:cNvSpPr>
            <a:spLocks noGrp="1"/>
          </p:cNvSpPr>
          <p:nvPr>
            <p:ph type="sldNum" sz="quarter" idx="11"/>
          </p:nvPr>
        </p:nvSpPr>
        <p:spPr/>
        <p:txBody>
          <a:bodyPr/>
          <a:lstStyle/>
          <a:p>
            <a:fld id="{DA2C159E-F13C-4A85-9A41-E7669D3E0D70}" type="slidenum">
              <a:rPr lang="en-GB" smtClean="0"/>
              <a:pPr/>
              <a:t>17</a:t>
            </a:fld>
            <a:endParaRPr lang="en-GB" dirty="0"/>
          </a:p>
        </p:txBody>
      </p:sp>
      <p:sp>
        <p:nvSpPr>
          <p:cNvPr id="7" name="Content Placeholder 1"/>
          <p:cNvSpPr txBox="1">
            <a:spLocks/>
          </p:cNvSpPr>
          <p:nvPr/>
        </p:nvSpPr>
        <p:spPr>
          <a:xfrm>
            <a:off x="232951" y="1131590"/>
            <a:ext cx="8299489" cy="3312368"/>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ts val="1600"/>
              </a:lnSpc>
              <a:spcBef>
                <a:spcPct val="20000"/>
              </a:spcBef>
              <a:buFont typeface="Calibri" panose="020F0502020204030204" pitchFamily="34" charset="0"/>
              <a:buNone/>
              <a:defRPr sz="1350" kern="1200">
                <a:solidFill>
                  <a:schemeClr val="tx1"/>
                </a:solidFill>
                <a:latin typeface="+mn-lt"/>
                <a:ea typeface="+mn-ea"/>
                <a:cs typeface="+mn-cs"/>
              </a:defRPr>
            </a:lvl2pPr>
            <a:lvl3pPr marL="180000" indent="-179388"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358775"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54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000" b="0" dirty="0"/>
              <a:t>Session four included the public and private sectors</a:t>
            </a:r>
            <a:r>
              <a:rPr lang="en-US" sz="1600" b="0" dirty="0"/>
              <a:t>. </a:t>
            </a:r>
          </a:p>
          <a:p>
            <a:pPr>
              <a:lnSpc>
                <a:spcPct val="100000"/>
              </a:lnSpc>
            </a:pPr>
            <a:r>
              <a:rPr lang="en-US" sz="1600" b="0" dirty="0"/>
              <a:t>Answer these questions on your answer sheet.</a:t>
            </a:r>
          </a:p>
          <a:p>
            <a:pPr>
              <a:lnSpc>
                <a:spcPct val="100000"/>
              </a:lnSpc>
            </a:pPr>
            <a:endParaRPr lang="en-GB" sz="1800" b="0" dirty="0"/>
          </a:p>
          <a:p>
            <a:pPr>
              <a:lnSpc>
                <a:spcPct val="100000"/>
              </a:lnSpc>
            </a:pPr>
            <a:r>
              <a:rPr lang="en-GB" sz="1600" b="0" dirty="0"/>
              <a:t>Q4: Identify two IT job roles and give two skills you need to be able to do them. </a:t>
            </a:r>
          </a:p>
          <a:p>
            <a:pPr>
              <a:lnSpc>
                <a:spcPct val="100000"/>
              </a:lnSpc>
            </a:pPr>
            <a:endParaRPr lang="en-GB" sz="1600" b="0" dirty="0"/>
          </a:p>
          <a:p>
            <a:pPr>
              <a:lnSpc>
                <a:spcPct val="100000"/>
              </a:lnSpc>
            </a:pPr>
            <a:r>
              <a:rPr lang="en-GB" sz="1600" b="0" dirty="0"/>
              <a:t>Q5: Identify the five main components in a computer system. </a:t>
            </a:r>
          </a:p>
          <a:p>
            <a:pPr>
              <a:lnSpc>
                <a:spcPct val="100000"/>
              </a:lnSpc>
            </a:pPr>
            <a:endParaRPr lang="en-GB" sz="1600" b="0" dirty="0"/>
          </a:p>
          <a:p>
            <a:pPr>
              <a:lnSpc>
                <a:spcPct val="100000"/>
              </a:lnSpc>
            </a:pPr>
            <a:r>
              <a:rPr lang="en-GB" sz="1600" b="0" dirty="0"/>
              <a:t>Q6: Give three reasons why you would choose Wi-Fi over a wired ethernet connection.</a:t>
            </a:r>
          </a:p>
        </p:txBody>
      </p:sp>
      <p:pic>
        <p:nvPicPr>
          <p:cNvPr id="9" name="Picture 8"/>
          <p:cNvPicPr>
            <a:picLocks noChangeAspect="1"/>
          </p:cNvPicPr>
          <p:nvPr/>
        </p:nvPicPr>
        <p:blipFill rotWithShape="1">
          <a:blip r:embed="rId2"/>
          <a:srcRect l="14388" t="13346" r="14871" b="14873"/>
          <a:stretch/>
        </p:blipFill>
        <p:spPr>
          <a:xfrm>
            <a:off x="7452320" y="195486"/>
            <a:ext cx="1265503" cy="1008112"/>
          </a:xfrm>
          <a:prstGeom prst="rect">
            <a:avLst/>
          </a:prstGeom>
        </p:spPr>
      </p:pic>
      <p:sp>
        <p:nvSpPr>
          <p:cNvPr id="8" name="Title 5"/>
          <p:cNvSpPr>
            <a:spLocks noGrp="1"/>
          </p:cNvSpPr>
          <p:nvPr>
            <p:ph type="title"/>
          </p:nvPr>
        </p:nvSpPr>
        <p:spPr/>
        <p:txBody>
          <a:bodyPr/>
          <a:lstStyle/>
          <a:p>
            <a:r>
              <a:rPr lang="en-GB" dirty="0"/>
              <a:t>Topic: Reflective practice and critical thinking</a:t>
            </a:r>
            <a:br>
              <a:rPr lang="en-GB" dirty="0"/>
            </a:br>
            <a:r>
              <a:rPr lang="en-GB" dirty="0"/>
              <a:t>Task 2: Reflect and summarise</a:t>
            </a:r>
          </a:p>
        </p:txBody>
      </p:sp>
    </p:spTree>
    <p:extLst>
      <p:ext uri="{BB962C8B-B14F-4D97-AF65-F5344CB8AC3E}">
        <p14:creationId xmlns:p14="http://schemas.microsoft.com/office/powerpoint/2010/main" val="3062741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234000" y="2067694"/>
            <a:ext cx="4105275" cy="1872208"/>
          </a:xfrm>
        </p:spPr>
        <p:txBody>
          <a:bodyPr/>
          <a:lstStyle/>
          <a:p>
            <a:endParaRPr lang="en-GB" dirty="0"/>
          </a:p>
          <a:p>
            <a:endParaRPr lang="en-GB" sz="2400" dirty="0"/>
          </a:p>
        </p:txBody>
      </p:sp>
      <p:sp>
        <p:nvSpPr>
          <p:cNvPr id="4" name="Footer Placeholder 3"/>
          <p:cNvSpPr>
            <a:spLocks noGrp="1"/>
          </p:cNvSpPr>
          <p:nvPr>
            <p:ph type="ftr" sz="quarter" idx="10"/>
          </p:nvPr>
        </p:nvSpPr>
        <p:spPr/>
        <p:txBody>
          <a:bodyPr/>
          <a:lstStyle/>
          <a:p>
            <a:r>
              <a:rPr lang="en-GB" dirty="0"/>
              <a:t>Education and Training Foundation</a:t>
            </a:r>
          </a:p>
        </p:txBody>
      </p:sp>
      <p:sp>
        <p:nvSpPr>
          <p:cNvPr id="5" name="Slide Number Placeholder 4"/>
          <p:cNvSpPr>
            <a:spLocks noGrp="1"/>
          </p:cNvSpPr>
          <p:nvPr>
            <p:ph type="sldNum" sz="quarter" idx="11"/>
          </p:nvPr>
        </p:nvSpPr>
        <p:spPr/>
        <p:txBody>
          <a:bodyPr/>
          <a:lstStyle/>
          <a:p>
            <a:fld id="{DA2C159E-F13C-4A85-9A41-E7669D3E0D70}" type="slidenum">
              <a:rPr lang="en-GB" smtClean="0"/>
              <a:pPr/>
              <a:t>18</a:t>
            </a:fld>
            <a:endParaRPr lang="en-GB" dirty="0"/>
          </a:p>
        </p:txBody>
      </p:sp>
      <p:sp>
        <p:nvSpPr>
          <p:cNvPr id="6" name="Title 5"/>
          <p:cNvSpPr>
            <a:spLocks noGrp="1"/>
          </p:cNvSpPr>
          <p:nvPr>
            <p:ph type="title"/>
          </p:nvPr>
        </p:nvSpPr>
        <p:spPr>
          <a:xfrm>
            <a:off x="232951" y="249900"/>
            <a:ext cx="6787322" cy="699425"/>
          </a:xfrm>
        </p:spPr>
        <p:txBody>
          <a:bodyPr/>
          <a:lstStyle/>
          <a:p>
            <a:r>
              <a:rPr lang="en-GB" dirty="0"/>
              <a:t>Topic: Reflective practice and critical thinking</a:t>
            </a:r>
            <a:br>
              <a:rPr lang="en-GB" dirty="0"/>
            </a:br>
            <a:r>
              <a:rPr lang="en-GB" dirty="0"/>
              <a:t>Task 2: Reflect and summarise</a:t>
            </a:r>
          </a:p>
        </p:txBody>
      </p:sp>
      <p:sp>
        <p:nvSpPr>
          <p:cNvPr id="7" name="Content Placeholder 1"/>
          <p:cNvSpPr txBox="1">
            <a:spLocks/>
          </p:cNvSpPr>
          <p:nvPr/>
        </p:nvSpPr>
        <p:spPr>
          <a:xfrm>
            <a:off x="232951" y="1099760"/>
            <a:ext cx="8299489" cy="3344198"/>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ts val="1600"/>
              </a:lnSpc>
              <a:spcBef>
                <a:spcPct val="20000"/>
              </a:spcBef>
              <a:buFont typeface="Calibri" panose="020F0502020204030204" pitchFamily="34" charset="0"/>
              <a:buNone/>
              <a:defRPr sz="1350" kern="1200">
                <a:solidFill>
                  <a:schemeClr val="tx1"/>
                </a:solidFill>
                <a:latin typeface="+mn-lt"/>
                <a:ea typeface="+mn-ea"/>
                <a:cs typeface="+mn-cs"/>
              </a:defRPr>
            </a:lvl2pPr>
            <a:lvl3pPr marL="180000" indent="-179388"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358775"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54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000" b="0" dirty="0"/>
              <a:t>Session five included legislation and regulatory requirements</a:t>
            </a:r>
            <a:r>
              <a:rPr lang="en-US" sz="2000" b="0" dirty="0"/>
              <a:t>. </a:t>
            </a:r>
          </a:p>
          <a:p>
            <a:pPr>
              <a:lnSpc>
                <a:spcPct val="100000"/>
              </a:lnSpc>
            </a:pPr>
            <a:r>
              <a:rPr lang="en-US" sz="1600" b="0" dirty="0"/>
              <a:t>Answer these questions on your answer sheet.</a:t>
            </a:r>
            <a:endParaRPr lang="en-GB" sz="1600" b="0" dirty="0"/>
          </a:p>
          <a:p>
            <a:pPr>
              <a:lnSpc>
                <a:spcPct val="100000"/>
              </a:lnSpc>
            </a:pPr>
            <a:endParaRPr lang="en-GB" sz="2000" b="0" dirty="0">
              <a:solidFill>
                <a:srgbClr val="E51C41"/>
              </a:solidFill>
            </a:endParaRPr>
          </a:p>
          <a:p>
            <a:pPr>
              <a:lnSpc>
                <a:spcPct val="100000"/>
              </a:lnSpc>
            </a:pPr>
            <a:r>
              <a:rPr lang="en-GB" sz="1600" b="0" dirty="0"/>
              <a:t>Q7: Identify three out of the seven principles from the Data Protection Act 2018.</a:t>
            </a:r>
          </a:p>
          <a:p>
            <a:pPr>
              <a:lnSpc>
                <a:spcPct val="100000"/>
              </a:lnSpc>
            </a:pPr>
            <a:r>
              <a:rPr lang="en-GB" sz="1600" b="0" dirty="0"/>
              <a:t> </a:t>
            </a:r>
          </a:p>
          <a:p>
            <a:pPr>
              <a:lnSpc>
                <a:spcPct val="100000"/>
              </a:lnSpc>
            </a:pPr>
            <a:r>
              <a:rPr lang="en-GB" sz="1600" b="0" dirty="0"/>
              <a:t>Q8: Briefly explain one of the main offences of the Computer Misuse Act 1990. </a:t>
            </a:r>
          </a:p>
          <a:p>
            <a:pPr>
              <a:lnSpc>
                <a:spcPct val="100000"/>
              </a:lnSpc>
            </a:pPr>
            <a:endParaRPr lang="en-GB" sz="1600" b="0" dirty="0"/>
          </a:p>
          <a:p>
            <a:pPr>
              <a:lnSpc>
                <a:spcPct val="100000"/>
              </a:lnSpc>
            </a:pPr>
            <a:r>
              <a:rPr lang="en-GB" sz="1600" b="0" dirty="0"/>
              <a:t>Q9: Explain how an employee could protect their health when working with display screen equipment. </a:t>
            </a:r>
          </a:p>
        </p:txBody>
      </p:sp>
      <p:pic>
        <p:nvPicPr>
          <p:cNvPr id="9" name="Picture 8"/>
          <p:cNvPicPr>
            <a:picLocks noChangeAspect="1"/>
          </p:cNvPicPr>
          <p:nvPr/>
        </p:nvPicPr>
        <p:blipFill rotWithShape="1">
          <a:blip r:embed="rId2"/>
          <a:srcRect l="14388" t="13346" r="14871" b="14873"/>
          <a:stretch/>
        </p:blipFill>
        <p:spPr>
          <a:xfrm>
            <a:off x="7452320" y="195486"/>
            <a:ext cx="1265503" cy="1008112"/>
          </a:xfrm>
          <a:prstGeom prst="rect">
            <a:avLst/>
          </a:prstGeom>
        </p:spPr>
      </p:pic>
    </p:spTree>
    <p:extLst>
      <p:ext uri="{BB962C8B-B14F-4D97-AF65-F5344CB8AC3E}">
        <p14:creationId xmlns:p14="http://schemas.microsoft.com/office/powerpoint/2010/main" val="3136719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234000" y="2067694"/>
            <a:ext cx="4105275" cy="1872208"/>
          </a:xfrm>
        </p:spPr>
        <p:txBody>
          <a:bodyPr/>
          <a:lstStyle/>
          <a:p>
            <a:endParaRPr lang="en-GB" dirty="0"/>
          </a:p>
          <a:p>
            <a:endParaRPr lang="en-GB" sz="2400" dirty="0"/>
          </a:p>
        </p:txBody>
      </p:sp>
      <p:sp>
        <p:nvSpPr>
          <p:cNvPr id="4" name="Footer Placeholder 3"/>
          <p:cNvSpPr>
            <a:spLocks noGrp="1"/>
          </p:cNvSpPr>
          <p:nvPr>
            <p:ph type="ftr" sz="quarter" idx="10"/>
          </p:nvPr>
        </p:nvSpPr>
        <p:spPr/>
        <p:txBody>
          <a:bodyPr/>
          <a:lstStyle/>
          <a:p>
            <a:r>
              <a:rPr lang="en-GB" dirty="0"/>
              <a:t>Education and Training Foundation</a:t>
            </a:r>
          </a:p>
        </p:txBody>
      </p:sp>
      <p:sp>
        <p:nvSpPr>
          <p:cNvPr id="5" name="Slide Number Placeholder 4"/>
          <p:cNvSpPr>
            <a:spLocks noGrp="1"/>
          </p:cNvSpPr>
          <p:nvPr>
            <p:ph type="sldNum" sz="quarter" idx="11"/>
          </p:nvPr>
        </p:nvSpPr>
        <p:spPr/>
        <p:txBody>
          <a:bodyPr/>
          <a:lstStyle/>
          <a:p>
            <a:fld id="{DA2C159E-F13C-4A85-9A41-E7669D3E0D70}" type="slidenum">
              <a:rPr lang="en-GB" smtClean="0"/>
              <a:pPr/>
              <a:t>19</a:t>
            </a:fld>
            <a:endParaRPr lang="en-GB" dirty="0"/>
          </a:p>
        </p:txBody>
      </p:sp>
      <p:sp>
        <p:nvSpPr>
          <p:cNvPr id="6" name="Title 5"/>
          <p:cNvSpPr>
            <a:spLocks noGrp="1"/>
          </p:cNvSpPr>
          <p:nvPr>
            <p:ph type="title"/>
          </p:nvPr>
        </p:nvSpPr>
        <p:spPr>
          <a:xfrm>
            <a:off x="232951" y="249900"/>
            <a:ext cx="7003346" cy="699425"/>
          </a:xfrm>
        </p:spPr>
        <p:txBody>
          <a:bodyPr/>
          <a:lstStyle/>
          <a:p>
            <a:r>
              <a:rPr lang="en-GB" dirty="0"/>
              <a:t>Topic: Reflective practice and critical thinking</a:t>
            </a:r>
            <a:br>
              <a:rPr lang="en-GB" dirty="0"/>
            </a:br>
            <a:r>
              <a:rPr lang="en-GB" dirty="0"/>
              <a:t>Task 2: Reflect and summarise</a:t>
            </a:r>
          </a:p>
        </p:txBody>
      </p:sp>
      <p:sp>
        <p:nvSpPr>
          <p:cNvPr id="7" name="Content Placeholder 1"/>
          <p:cNvSpPr txBox="1">
            <a:spLocks/>
          </p:cNvSpPr>
          <p:nvPr/>
        </p:nvSpPr>
        <p:spPr>
          <a:xfrm>
            <a:off x="232951" y="1099760"/>
            <a:ext cx="8299489" cy="3344198"/>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ts val="1600"/>
              </a:lnSpc>
              <a:spcBef>
                <a:spcPct val="20000"/>
              </a:spcBef>
              <a:buFont typeface="Calibri" panose="020F0502020204030204" pitchFamily="34" charset="0"/>
              <a:buNone/>
              <a:defRPr sz="1350" kern="1200">
                <a:solidFill>
                  <a:schemeClr val="tx1"/>
                </a:solidFill>
                <a:latin typeface="+mn-lt"/>
                <a:ea typeface="+mn-ea"/>
                <a:cs typeface="+mn-cs"/>
              </a:defRPr>
            </a:lvl2pPr>
            <a:lvl3pPr marL="180000" indent="-179388"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358775"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54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000" b="0" dirty="0"/>
              <a:t>Session six covered how computers solve problems</a:t>
            </a:r>
            <a:r>
              <a:rPr lang="en-US" sz="2000" b="0" dirty="0"/>
              <a:t>.</a:t>
            </a:r>
          </a:p>
          <a:p>
            <a:pPr>
              <a:lnSpc>
                <a:spcPct val="100000"/>
              </a:lnSpc>
            </a:pPr>
            <a:r>
              <a:rPr lang="en-US" sz="1600" b="0" dirty="0"/>
              <a:t>Answer these questions on your answer sheet.</a:t>
            </a:r>
          </a:p>
          <a:p>
            <a:pPr>
              <a:lnSpc>
                <a:spcPct val="100000"/>
              </a:lnSpc>
            </a:pPr>
            <a:endParaRPr lang="en-GB" sz="2000" b="0" dirty="0">
              <a:solidFill>
                <a:srgbClr val="E51C41"/>
              </a:solidFill>
            </a:endParaRPr>
          </a:p>
          <a:p>
            <a:pPr>
              <a:lnSpc>
                <a:spcPct val="100000"/>
              </a:lnSpc>
            </a:pPr>
            <a:r>
              <a:rPr lang="en-GB" sz="1600" b="0" dirty="0"/>
              <a:t>Q10: Give an example of professional competency and integrity in the workplace.</a:t>
            </a:r>
          </a:p>
          <a:p>
            <a:pPr>
              <a:lnSpc>
                <a:spcPct val="100000"/>
              </a:lnSpc>
            </a:pPr>
            <a:endParaRPr lang="en-GB" sz="2000" b="0" dirty="0">
              <a:solidFill>
                <a:srgbClr val="E51C41"/>
              </a:solidFill>
            </a:endParaRPr>
          </a:p>
          <a:p>
            <a:pPr>
              <a:lnSpc>
                <a:spcPct val="100000"/>
              </a:lnSpc>
            </a:pPr>
            <a:r>
              <a:rPr lang="en-GB" sz="1600" b="0" dirty="0"/>
              <a:t>Q11: Why is it important to uphold the values of the company you are employed by?  </a:t>
            </a:r>
          </a:p>
          <a:p>
            <a:pPr>
              <a:lnSpc>
                <a:spcPct val="100000"/>
              </a:lnSpc>
            </a:pPr>
            <a:r>
              <a:rPr lang="en-GB" sz="2400" b="0" dirty="0">
                <a:solidFill>
                  <a:srgbClr val="E51C41"/>
                </a:solidFill>
              </a:rPr>
              <a:t> </a:t>
            </a:r>
          </a:p>
        </p:txBody>
      </p:sp>
      <p:pic>
        <p:nvPicPr>
          <p:cNvPr id="9" name="Picture 8"/>
          <p:cNvPicPr>
            <a:picLocks noChangeAspect="1"/>
          </p:cNvPicPr>
          <p:nvPr/>
        </p:nvPicPr>
        <p:blipFill rotWithShape="1">
          <a:blip r:embed="rId2"/>
          <a:srcRect l="14388" t="13346" r="14871" b="14873"/>
          <a:stretch/>
        </p:blipFill>
        <p:spPr>
          <a:xfrm>
            <a:off x="7452320" y="195486"/>
            <a:ext cx="1265503" cy="1008112"/>
          </a:xfrm>
          <a:prstGeom prst="rect">
            <a:avLst/>
          </a:prstGeom>
        </p:spPr>
      </p:pic>
    </p:spTree>
    <p:extLst>
      <p:ext uri="{BB962C8B-B14F-4D97-AF65-F5344CB8AC3E}">
        <p14:creationId xmlns:p14="http://schemas.microsoft.com/office/powerpoint/2010/main" val="14433450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8000" dirty="0"/>
              <a:t>Lesson 10 </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55000" lnSpcReduction="20000"/>
          </a:bodyPr>
          <a:lstStyle/>
          <a:p>
            <a:r>
              <a:rPr lang="en-US" sz="7000" dirty="0"/>
              <a:t>Topic: </a:t>
            </a:r>
            <a:r>
              <a:rPr lang="en-GB" sz="7000" dirty="0"/>
              <a:t>Reflective practice and critical thinking </a:t>
            </a:r>
            <a:endParaRPr lang="en-US" dirty="0"/>
          </a:p>
        </p:txBody>
      </p:sp>
    </p:spTree>
    <p:extLst>
      <p:ext uri="{BB962C8B-B14F-4D97-AF65-F5344CB8AC3E}">
        <p14:creationId xmlns:p14="http://schemas.microsoft.com/office/powerpoint/2010/main" val="34089663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234000" y="2067694"/>
            <a:ext cx="4105275" cy="1872208"/>
          </a:xfrm>
        </p:spPr>
        <p:txBody>
          <a:bodyPr/>
          <a:lstStyle/>
          <a:p>
            <a:endParaRPr lang="en-GB" dirty="0"/>
          </a:p>
          <a:p>
            <a:endParaRPr lang="en-GB" sz="2400" dirty="0"/>
          </a:p>
        </p:txBody>
      </p:sp>
      <p:sp>
        <p:nvSpPr>
          <p:cNvPr id="4" name="Footer Placeholder 3"/>
          <p:cNvSpPr>
            <a:spLocks noGrp="1"/>
          </p:cNvSpPr>
          <p:nvPr>
            <p:ph type="ftr" sz="quarter" idx="10"/>
          </p:nvPr>
        </p:nvSpPr>
        <p:spPr/>
        <p:txBody>
          <a:bodyPr/>
          <a:lstStyle/>
          <a:p>
            <a:r>
              <a:rPr lang="en-GB" dirty="0"/>
              <a:t>Education and Training Foundation</a:t>
            </a:r>
          </a:p>
        </p:txBody>
      </p:sp>
      <p:sp>
        <p:nvSpPr>
          <p:cNvPr id="5" name="Slide Number Placeholder 4"/>
          <p:cNvSpPr>
            <a:spLocks noGrp="1"/>
          </p:cNvSpPr>
          <p:nvPr>
            <p:ph type="sldNum" sz="quarter" idx="11"/>
          </p:nvPr>
        </p:nvSpPr>
        <p:spPr/>
        <p:txBody>
          <a:bodyPr/>
          <a:lstStyle/>
          <a:p>
            <a:fld id="{DA2C159E-F13C-4A85-9A41-E7669D3E0D70}" type="slidenum">
              <a:rPr lang="en-GB" smtClean="0"/>
              <a:pPr/>
              <a:t>20</a:t>
            </a:fld>
            <a:endParaRPr lang="en-GB" dirty="0"/>
          </a:p>
        </p:txBody>
      </p:sp>
      <p:sp>
        <p:nvSpPr>
          <p:cNvPr id="6" name="Title 5"/>
          <p:cNvSpPr>
            <a:spLocks noGrp="1"/>
          </p:cNvSpPr>
          <p:nvPr>
            <p:ph type="title"/>
          </p:nvPr>
        </p:nvSpPr>
        <p:spPr>
          <a:xfrm>
            <a:off x="232951" y="249900"/>
            <a:ext cx="6859330" cy="699425"/>
          </a:xfrm>
        </p:spPr>
        <p:txBody>
          <a:bodyPr/>
          <a:lstStyle/>
          <a:p>
            <a:r>
              <a:rPr lang="en-GB" dirty="0"/>
              <a:t>Topic: Reflective practice and critical thinking</a:t>
            </a:r>
            <a:br>
              <a:rPr lang="en-GB" dirty="0"/>
            </a:br>
            <a:r>
              <a:rPr lang="en-GB" dirty="0"/>
              <a:t>Task 2: Reflect and summarise</a:t>
            </a:r>
          </a:p>
        </p:txBody>
      </p:sp>
      <p:sp>
        <p:nvSpPr>
          <p:cNvPr id="7" name="Content Placeholder 1"/>
          <p:cNvSpPr txBox="1">
            <a:spLocks/>
          </p:cNvSpPr>
          <p:nvPr/>
        </p:nvSpPr>
        <p:spPr>
          <a:xfrm>
            <a:off x="232951" y="1203598"/>
            <a:ext cx="8227481" cy="3560222"/>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ts val="1600"/>
              </a:lnSpc>
              <a:spcBef>
                <a:spcPct val="20000"/>
              </a:spcBef>
              <a:buFont typeface="Calibri" panose="020F0502020204030204" pitchFamily="34" charset="0"/>
              <a:buNone/>
              <a:defRPr sz="1350" kern="1200">
                <a:solidFill>
                  <a:schemeClr val="tx1"/>
                </a:solidFill>
                <a:latin typeface="+mn-lt"/>
                <a:ea typeface="+mn-ea"/>
                <a:cs typeface="+mn-cs"/>
              </a:defRPr>
            </a:lvl2pPr>
            <a:lvl3pPr marL="180000" indent="-179388"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358775"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54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000" b="0" dirty="0"/>
              <a:t>Session seven included adaptability and flexibility</a:t>
            </a:r>
            <a:r>
              <a:rPr lang="en-US" sz="2000" b="0" dirty="0"/>
              <a:t>. </a:t>
            </a:r>
          </a:p>
          <a:p>
            <a:pPr>
              <a:lnSpc>
                <a:spcPct val="100000"/>
              </a:lnSpc>
            </a:pPr>
            <a:r>
              <a:rPr lang="en-US" sz="1600" b="0" dirty="0"/>
              <a:t>Answer these questions on your answer sheet.</a:t>
            </a:r>
          </a:p>
          <a:p>
            <a:pPr>
              <a:lnSpc>
                <a:spcPct val="100000"/>
              </a:lnSpc>
            </a:pPr>
            <a:endParaRPr lang="en-GB" sz="2000" b="0" dirty="0">
              <a:solidFill>
                <a:srgbClr val="E51C41"/>
              </a:solidFill>
            </a:endParaRPr>
          </a:p>
          <a:p>
            <a:pPr>
              <a:lnSpc>
                <a:spcPct val="100000"/>
              </a:lnSpc>
            </a:pPr>
            <a:r>
              <a:rPr lang="en-GB" sz="1600" b="0" dirty="0"/>
              <a:t>Q12: Identify three different categories in which workers can be employed.</a:t>
            </a:r>
          </a:p>
          <a:p>
            <a:pPr>
              <a:lnSpc>
                <a:spcPct val="100000"/>
              </a:lnSpc>
            </a:pPr>
            <a:endParaRPr lang="en-GB" sz="1600" b="0" dirty="0"/>
          </a:p>
          <a:p>
            <a:pPr>
              <a:lnSpc>
                <a:spcPct val="100000"/>
              </a:lnSpc>
            </a:pPr>
            <a:r>
              <a:rPr lang="en-GB" sz="1600" b="0" dirty="0"/>
              <a:t>Q13: Provide a definition of disruptive technology.</a:t>
            </a:r>
          </a:p>
          <a:p>
            <a:pPr>
              <a:lnSpc>
                <a:spcPct val="100000"/>
              </a:lnSpc>
            </a:pPr>
            <a:endParaRPr lang="en-GB" sz="1600" b="0" dirty="0"/>
          </a:p>
          <a:p>
            <a:pPr>
              <a:lnSpc>
                <a:spcPct val="100000"/>
              </a:lnSpc>
            </a:pPr>
            <a:r>
              <a:rPr lang="en-GB" sz="1600" b="0" dirty="0"/>
              <a:t>Q14: Briefly discuss an area where digital technology has affected your life. </a:t>
            </a:r>
          </a:p>
        </p:txBody>
      </p:sp>
      <p:pic>
        <p:nvPicPr>
          <p:cNvPr id="9" name="Picture 8"/>
          <p:cNvPicPr>
            <a:picLocks noChangeAspect="1"/>
          </p:cNvPicPr>
          <p:nvPr/>
        </p:nvPicPr>
        <p:blipFill rotWithShape="1">
          <a:blip r:embed="rId2"/>
          <a:srcRect l="14388" t="13346" r="14871" b="14873"/>
          <a:stretch/>
        </p:blipFill>
        <p:spPr>
          <a:xfrm>
            <a:off x="7452320" y="195486"/>
            <a:ext cx="1265503" cy="1008112"/>
          </a:xfrm>
          <a:prstGeom prst="rect">
            <a:avLst/>
          </a:prstGeom>
        </p:spPr>
      </p:pic>
    </p:spTree>
    <p:extLst>
      <p:ext uri="{BB962C8B-B14F-4D97-AF65-F5344CB8AC3E}">
        <p14:creationId xmlns:p14="http://schemas.microsoft.com/office/powerpoint/2010/main" val="13753108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234000" y="2067694"/>
            <a:ext cx="4105275" cy="1872208"/>
          </a:xfrm>
        </p:spPr>
        <p:txBody>
          <a:bodyPr/>
          <a:lstStyle/>
          <a:p>
            <a:endParaRPr lang="en-GB" dirty="0"/>
          </a:p>
          <a:p>
            <a:endParaRPr lang="en-GB" sz="2400" dirty="0"/>
          </a:p>
        </p:txBody>
      </p:sp>
      <p:sp>
        <p:nvSpPr>
          <p:cNvPr id="4" name="Footer Placeholder 3"/>
          <p:cNvSpPr>
            <a:spLocks noGrp="1"/>
          </p:cNvSpPr>
          <p:nvPr>
            <p:ph type="ftr" sz="quarter" idx="10"/>
          </p:nvPr>
        </p:nvSpPr>
        <p:spPr/>
        <p:txBody>
          <a:bodyPr/>
          <a:lstStyle/>
          <a:p>
            <a:r>
              <a:rPr lang="en-GB" dirty="0"/>
              <a:t>Education and Training Foundation</a:t>
            </a:r>
          </a:p>
        </p:txBody>
      </p:sp>
      <p:sp>
        <p:nvSpPr>
          <p:cNvPr id="5" name="Slide Number Placeholder 4"/>
          <p:cNvSpPr>
            <a:spLocks noGrp="1"/>
          </p:cNvSpPr>
          <p:nvPr>
            <p:ph type="sldNum" sz="quarter" idx="11"/>
          </p:nvPr>
        </p:nvSpPr>
        <p:spPr/>
        <p:txBody>
          <a:bodyPr/>
          <a:lstStyle/>
          <a:p>
            <a:fld id="{DA2C159E-F13C-4A85-9A41-E7669D3E0D70}" type="slidenum">
              <a:rPr lang="en-GB" smtClean="0"/>
              <a:pPr/>
              <a:t>21</a:t>
            </a:fld>
            <a:endParaRPr lang="en-GB" dirty="0"/>
          </a:p>
        </p:txBody>
      </p:sp>
      <p:sp>
        <p:nvSpPr>
          <p:cNvPr id="6" name="Title 5"/>
          <p:cNvSpPr>
            <a:spLocks noGrp="1"/>
          </p:cNvSpPr>
          <p:nvPr>
            <p:ph type="title"/>
          </p:nvPr>
        </p:nvSpPr>
        <p:spPr>
          <a:xfrm>
            <a:off x="232951" y="249900"/>
            <a:ext cx="6931338" cy="699425"/>
          </a:xfrm>
        </p:spPr>
        <p:txBody>
          <a:bodyPr/>
          <a:lstStyle/>
          <a:p>
            <a:r>
              <a:rPr lang="en-GB" dirty="0"/>
              <a:t>Topic: Reflective practice and critical thinking</a:t>
            </a:r>
            <a:br>
              <a:rPr lang="en-GB" dirty="0"/>
            </a:br>
            <a:r>
              <a:rPr lang="en-GB" dirty="0"/>
              <a:t>Task 2: Reflect and summarise</a:t>
            </a:r>
          </a:p>
        </p:txBody>
      </p:sp>
      <p:sp>
        <p:nvSpPr>
          <p:cNvPr id="7" name="Content Placeholder 1"/>
          <p:cNvSpPr txBox="1">
            <a:spLocks/>
          </p:cNvSpPr>
          <p:nvPr/>
        </p:nvSpPr>
        <p:spPr>
          <a:xfrm>
            <a:off x="232951" y="1099760"/>
            <a:ext cx="8299489" cy="3344198"/>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ts val="1600"/>
              </a:lnSpc>
              <a:spcBef>
                <a:spcPct val="20000"/>
              </a:spcBef>
              <a:buFont typeface="Calibri" panose="020F0502020204030204" pitchFamily="34" charset="0"/>
              <a:buNone/>
              <a:defRPr sz="1350" kern="1200">
                <a:solidFill>
                  <a:schemeClr val="tx1"/>
                </a:solidFill>
                <a:latin typeface="+mn-lt"/>
                <a:ea typeface="+mn-ea"/>
                <a:cs typeface="+mn-cs"/>
              </a:defRPr>
            </a:lvl2pPr>
            <a:lvl3pPr marL="180000" indent="-179388"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358775"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54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000" b="0" dirty="0"/>
              <a:t>Session eight included respect and copyright</a:t>
            </a:r>
            <a:r>
              <a:rPr lang="en-US" sz="2000" b="0" dirty="0"/>
              <a:t>. </a:t>
            </a:r>
          </a:p>
          <a:p>
            <a:pPr>
              <a:lnSpc>
                <a:spcPct val="100000"/>
              </a:lnSpc>
            </a:pPr>
            <a:r>
              <a:rPr lang="en-US" sz="1600" b="0" dirty="0"/>
              <a:t>Answer these questions on your answer sheet.</a:t>
            </a:r>
          </a:p>
          <a:p>
            <a:pPr>
              <a:lnSpc>
                <a:spcPct val="100000"/>
              </a:lnSpc>
            </a:pPr>
            <a:endParaRPr lang="en-GB" sz="2400" b="0" dirty="0">
              <a:solidFill>
                <a:srgbClr val="E51C41"/>
              </a:solidFill>
            </a:endParaRPr>
          </a:p>
          <a:p>
            <a:pPr>
              <a:lnSpc>
                <a:spcPct val="100000"/>
              </a:lnSpc>
            </a:pPr>
            <a:r>
              <a:rPr lang="en-GB" sz="1600" b="0" dirty="0"/>
              <a:t>Q15: What is the definition of intellectual property law? </a:t>
            </a:r>
          </a:p>
          <a:p>
            <a:pPr>
              <a:lnSpc>
                <a:spcPct val="100000"/>
              </a:lnSpc>
            </a:pPr>
            <a:r>
              <a:rPr lang="en-GB" sz="1600" b="0" dirty="0"/>
              <a:t>  </a:t>
            </a:r>
          </a:p>
          <a:p>
            <a:pPr>
              <a:lnSpc>
                <a:spcPct val="100000"/>
              </a:lnSpc>
            </a:pPr>
            <a:r>
              <a:rPr lang="en-GB" sz="1600" b="0" dirty="0"/>
              <a:t>Q16: How does copyright differ from intellectual property?   </a:t>
            </a:r>
          </a:p>
          <a:p>
            <a:pPr>
              <a:lnSpc>
                <a:spcPct val="100000"/>
              </a:lnSpc>
            </a:pPr>
            <a:endParaRPr lang="en-GB" sz="1600" b="0" dirty="0"/>
          </a:p>
          <a:p>
            <a:pPr>
              <a:lnSpc>
                <a:spcPct val="100000"/>
              </a:lnSpc>
            </a:pPr>
            <a:r>
              <a:rPr lang="en-GB" sz="1600" b="0" dirty="0"/>
              <a:t>Q17: What are the four types of intellectual property rights? </a:t>
            </a:r>
          </a:p>
        </p:txBody>
      </p:sp>
      <p:pic>
        <p:nvPicPr>
          <p:cNvPr id="9" name="Picture 8"/>
          <p:cNvPicPr>
            <a:picLocks noChangeAspect="1"/>
          </p:cNvPicPr>
          <p:nvPr/>
        </p:nvPicPr>
        <p:blipFill rotWithShape="1">
          <a:blip r:embed="rId2"/>
          <a:srcRect l="14388" t="13346" r="14871" b="14873"/>
          <a:stretch/>
        </p:blipFill>
        <p:spPr>
          <a:xfrm>
            <a:off x="7452320" y="195486"/>
            <a:ext cx="1265503" cy="1008112"/>
          </a:xfrm>
          <a:prstGeom prst="rect">
            <a:avLst/>
          </a:prstGeom>
        </p:spPr>
      </p:pic>
    </p:spTree>
    <p:extLst>
      <p:ext uri="{BB962C8B-B14F-4D97-AF65-F5344CB8AC3E}">
        <p14:creationId xmlns:p14="http://schemas.microsoft.com/office/powerpoint/2010/main" val="671362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234000" y="2067694"/>
            <a:ext cx="4105275" cy="1872208"/>
          </a:xfrm>
        </p:spPr>
        <p:txBody>
          <a:bodyPr/>
          <a:lstStyle/>
          <a:p>
            <a:endParaRPr lang="en-GB" dirty="0"/>
          </a:p>
          <a:p>
            <a:endParaRPr lang="en-GB" sz="2400" dirty="0"/>
          </a:p>
        </p:txBody>
      </p:sp>
      <p:sp>
        <p:nvSpPr>
          <p:cNvPr id="4" name="Footer Placeholder 3"/>
          <p:cNvSpPr>
            <a:spLocks noGrp="1"/>
          </p:cNvSpPr>
          <p:nvPr>
            <p:ph type="ftr" sz="quarter" idx="10"/>
          </p:nvPr>
        </p:nvSpPr>
        <p:spPr/>
        <p:txBody>
          <a:bodyPr/>
          <a:lstStyle/>
          <a:p>
            <a:r>
              <a:rPr lang="en-GB" dirty="0"/>
              <a:t>Education and Training Foundation</a:t>
            </a:r>
          </a:p>
        </p:txBody>
      </p:sp>
      <p:sp>
        <p:nvSpPr>
          <p:cNvPr id="5" name="Slide Number Placeholder 4"/>
          <p:cNvSpPr>
            <a:spLocks noGrp="1"/>
          </p:cNvSpPr>
          <p:nvPr>
            <p:ph type="sldNum" sz="quarter" idx="11"/>
          </p:nvPr>
        </p:nvSpPr>
        <p:spPr/>
        <p:txBody>
          <a:bodyPr/>
          <a:lstStyle/>
          <a:p>
            <a:fld id="{DA2C159E-F13C-4A85-9A41-E7669D3E0D70}" type="slidenum">
              <a:rPr lang="en-GB" smtClean="0"/>
              <a:pPr/>
              <a:t>22</a:t>
            </a:fld>
            <a:endParaRPr lang="en-GB" dirty="0"/>
          </a:p>
        </p:txBody>
      </p:sp>
      <p:sp>
        <p:nvSpPr>
          <p:cNvPr id="6" name="Title 5"/>
          <p:cNvSpPr>
            <a:spLocks noGrp="1"/>
          </p:cNvSpPr>
          <p:nvPr>
            <p:ph type="title"/>
          </p:nvPr>
        </p:nvSpPr>
        <p:spPr>
          <a:xfrm>
            <a:off x="232951" y="249900"/>
            <a:ext cx="6931338" cy="699425"/>
          </a:xfrm>
        </p:spPr>
        <p:txBody>
          <a:bodyPr/>
          <a:lstStyle/>
          <a:p>
            <a:r>
              <a:rPr lang="en-GB" dirty="0"/>
              <a:t>Topic: Reflective practice and critical thinking</a:t>
            </a:r>
            <a:br>
              <a:rPr lang="en-GB" dirty="0"/>
            </a:br>
            <a:r>
              <a:rPr lang="en-GB" dirty="0"/>
              <a:t>Task 2: Reflect and summarise</a:t>
            </a:r>
          </a:p>
        </p:txBody>
      </p:sp>
      <p:sp>
        <p:nvSpPr>
          <p:cNvPr id="7" name="Content Placeholder 1"/>
          <p:cNvSpPr txBox="1">
            <a:spLocks/>
          </p:cNvSpPr>
          <p:nvPr/>
        </p:nvSpPr>
        <p:spPr>
          <a:xfrm>
            <a:off x="232951" y="1099760"/>
            <a:ext cx="8299489" cy="3344198"/>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ts val="1600"/>
              </a:lnSpc>
              <a:spcBef>
                <a:spcPct val="20000"/>
              </a:spcBef>
              <a:buFont typeface="Calibri" panose="020F0502020204030204" pitchFamily="34" charset="0"/>
              <a:buNone/>
              <a:defRPr sz="1350" kern="1200">
                <a:solidFill>
                  <a:schemeClr val="tx1"/>
                </a:solidFill>
                <a:latin typeface="+mn-lt"/>
                <a:ea typeface="+mn-ea"/>
                <a:cs typeface="+mn-cs"/>
              </a:defRPr>
            </a:lvl2pPr>
            <a:lvl3pPr marL="180000" indent="-179388"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358775"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54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r>
              <a:rPr lang="en-GB" sz="2000" b="0" dirty="0"/>
              <a:t>Session nine included exploring emerging technologies</a:t>
            </a:r>
            <a:r>
              <a:rPr lang="en-US" sz="2000" b="0" dirty="0"/>
              <a:t>. </a:t>
            </a:r>
          </a:p>
          <a:p>
            <a:pPr>
              <a:lnSpc>
                <a:spcPct val="100000"/>
              </a:lnSpc>
            </a:pPr>
            <a:r>
              <a:rPr lang="en-US" sz="1600" b="0" dirty="0"/>
              <a:t>Answer these questions on your answer sheet.</a:t>
            </a:r>
            <a:endParaRPr lang="en-GB" sz="1600" b="0" dirty="0"/>
          </a:p>
          <a:p>
            <a:pPr>
              <a:lnSpc>
                <a:spcPct val="100000"/>
              </a:lnSpc>
            </a:pPr>
            <a:endParaRPr lang="en-GB" sz="2000" b="0" dirty="0">
              <a:solidFill>
                <a:srgbClr val="E51C41"/>
              </a:solidFill>
            </a:endParaRPr>
          </a:p>
          <a:p>
            <a:pPr>
              <a:lnSpc>
                <a:spcPct val="100000"/>
              </a:lnSpc>
            </a:pPr>
            <a:r>
              <a:rPr lang="en-GB" sz="1600" b="0" dirty="0"/>
              <a:t>Q18: Identify examples of the following: VR, AI and AR.</a:t>
            </a:r>
          </a:p>
          <a:p>
            <a:pPr>
              <a:lnSpc>
                <a:spcPct val="100000"/>
              </a:lnSpc>
            </a:pPr>
            <a:r>
              <a:rPr lang="en-GB" sz="1600" b="0" dirty="0"/>
              <a:t> </a:t>
            </a:r>
          </a:p>
          <a:p>
            <a:pPr>
              <a:lnSpc>
                <a:spcPct val="100000"/>
              </a:lnSpc>
            </a:pPr>
            <a:r>
              <a:rPr lang="en-GB" sz="1600" b="0" dirty="0"/>
              <a:t>Q19: If you were using AI in a car manufacturing production plant, what are some of the issues and limitations you may encounter? </a:t>
            </a:r>
          </a:p>
        </p:txBody>
      </p:sp>
      <p:pic>
        <p:nvPicPr>
          <p:cNvPr id="9" name="Picture 8"/>
          <p:cNvPicPr>
            <a:picLocks noChangeAspect="1"/>
          </p:cNvPicPr>
          <p:nvPr/>
        </p:nvPicPr>
        <p:blipFill rotWithShape="1">
          <a:blip r:embed="rId2"/>
          <a:srcRect l="14388" t="13346" r="14871" b="14873"/>
          <a:stretch/>
        </p:blipFill>
        <p:spPr>
          <a:xfrm>
            <a:off x="7452320" y="195486"/>
            <a:ext cx="1265503" cy="1008112"/>
          </a:xfrm>
          <a:prstGeom prst="rect">
            <a:avLst/>
          </a:prstGeom>
        </p:spPr>
      </p:pic>
    </p:spTree>
    <p:extLst>
      <p:ext uri="{BB962C8B-B14F-4D97-AF65-F5344CB8AC3E}">
        <p14:creationId xmlns:p14="http://schemas.microsoft.com/office/powerpoint/2010/main" val="12238152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8"/>
          </p:nvPr>
        </p:nvSpPr>
        <p:spPr>
          <a:xfrm>
            <a:off x="176357" y="949325"/>
            <a:ext cx="8333225" cy="3944303"/>
          </a:xfrm>
        </p:spPr>
        <p:txBody>
          <a:bodyPr vert="horz" lIns="0" tIns="0" rIns="0" bIns="0" rtlCol="0" anchor="t">
            <a:noAutofit/>
          </a:bodyPr>
          <a:lstStyle/>
          <a:p>
            <a:r>
              <a:rPr lang="en-GB" sz="2000" dirty="0">
                <a:solidFill>
                  <a:srgbClr val="E51C41"/>
                </a:solidFill>
              </a:rPr>
              <a:t>Well done for completing the last 10 weeks of your T Level course. </a:t>
            </a:r>
          </a:p>
          <a:p>
            <a:endParaRPr lang="en-GB" sz="1600" dirty="0"/>
          </a:p>
          <a:p>
            <a:r>
              <a:rPr lang="en-GB" sz="1600" dirty="0"/>
              <a:t>Make sure you have:</a:t>
            </a:r>
          </a:p>
          <a:p>
            <a:endParaRPr lang="en-GB" sz="1600" dirty="0"/>
          </a:p>
          <a:p>
            <a:pPr marL="285750" indent="-285750">
              <a:buFont typeface="Arial" panose="020B0604020202020204" pitchFamily="34" charset="0"/>
              <a:buChar char="•"/>
            </a:pPr>
            <a:r>
              <a:rPr lang="en-GB" sz="1600" b="0" dirty="0"/>
              <a:t>read through and marked off your areas of knowledge in your core skills booklet</a:t>
            </a:r>
          </a:p>
          <a:p>
            <a:pPr marL="285750" indent="-285750">
              <a:buFont typeface="Arial" panose="020B0604020202020204" pitchFamily="34" charset="0"/>
              <a:buChar char="•"/>
            </a:pPr>
            <a:r>
              <a:rPr lang="en-GB" sz="1600" b="0"/>
              <a:t>spoken to your placement officer about your industry placement</a:t>
            </a:r>
            <a:endParaRPr lang="en-GB" sz="1600" b="0">
              <a:cs typeface="Arial"/>
            </a:endParaRPr>
          </a:p>
          <a:p>
            <a:pPr marL="285750" indent="-285750">
              <a:buFont typeface="Arial" panose="020B0604020202020204" pitchFamily="34" charset="0"/>
              <a:buChar char="•"/>
            </a:pPr>
            <a:r>
              <a:rPr lang="en-GB" sz="1600" b="0" dirty="0"/>
              <a:t>the relevant clothing (including shoes or safety boots) for your placement</a:t>
            </a:r>
          </a:p>
          <a:p>
            <a:pPr marL="285750" indent="-285750">
              <a:buFont typeface="Arial" panose="020B0604020202020204" pitchFamily="34" charset="0"/>
              <a:buChar char="•"/>
            </a:pPr>
            <a:r>
              <a:rPr lang="en-GB" sz="1600" b="0" dirty="0"/>
              <a:t>completed your research and filled in the relevant sections of your placement documentation before you start your placement</a:t>
            </a:r>
          </a:p>
          <a:p>
            <a:pPr marL="285750" indent="-285750">
              <a:buFont typeface="Arial" panose="020B0604020202020204" pitchFamily="34" charset="0"/>
              <a:buChar char="•"/>
            </a:pPr>
            <a:r>
              <a:rPr lang="en-GB" sz="1600" b="0" dirty="0"/>
              <a:t>understood and read through your learning goals and objectives, which you will be working towards while on your placement </a:t>
            </a:r>
          </a:p>
          <a:p>
            <a:pPr marL="285750" indent="-285750">
              <a:buFont typeface="Arial" panose="020B0604020202020204" pitchFamily="34" charset="0"/>
              <a:buChar char="•"/>
            </a:pPr>
            <a:r>
              <a:rPr lang="en-GB" sz="1600" b="0" dirty="0"/>
              <a:t>produced an action plan to identify the skills you want to develop while on your placement.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endParaRPr lang="en-GB" dirty="0"/>
          </a:p>
          <a:p>
            <a:endParaRPr lang="en-GB" dirty="0"/>
          </a:p>
          <a:p>
            <a:endParaRPr lang="en-GB" dirty="0"/>
          </a:p>
        </p:txBody>
      </p:sp>
      <p:sp>
        <p:nvSpPr>
          <p:cNvPr id="4" name="Footer Placeholder 3"/>
          <p:cNvSpPr>
            <a:spLocks noGrp="1"/>
          </p:cNvSpPr>
          <p:nvPr>
            <p:ph type="ftr" sz="quarter" idx="10"/>
          </p:nvPr>
        </p:nvSpPr>
        <p:spPr/>
        <p:txBody>
          <a:bodyPr/>
          <a:lstStyle/>
          <a:p>
            <a:r>
              <a:rPr lang="en-GB" dirty="0"/>
              <a:t>Education and Training Foundation</a:t>
            </a:r>
          </a:p>
        </p:txBody>
      </p:sp>
      <p:sp>
        <p:nvSpPr>
          <p:cNvPr id="5" name="Slide Number Placeholder 4"/>
          <p:cNvSpPr>
            <a:spLocks noGrp="1"/>
          </p:cNvSpPr>
          <p:nvPr>
            <p:ph type="sldNum" sz="quarter" idx="11"/>
          </p:nvPr>
        </p:nvSpPr>
        <p:spPr/>
        <p:txBody>
          <a:bodyPr/>
          <a:lstStyle/>
          <a:p>
            <a:fld id="{DA2C159E-F13C-4A85-9A41-E7669D3E0D70}" type="slidenum">
              <a:rPr lang="en-GB" smtClean="0"/>
              <a:pPr/>
              <a:t>23</a:t>
            </a:fld>
            <a:endParaRPr lang="en-GB" dirty="0"/>
          </a:p>
        </p:txBody>
      </p:sp>
      <p:sp>
        <p:nvSpPr>
          <p:cNvPr id="6" name="Title 5"/>
          <p:cNvSpPr>
            <a:spLocks noGrp="1"/>
          </p:cNvSpPr>
          <p:nvPr>
            <p:ph type="title"/>
          </p:nvPr>
        </p:nvSpPr>
        <p:spPr/>
        <p:txBody>
          <a:bodyPr/>
          <a:lstStyle/>
          <a:p>
            <a:r>
              <a:rPr lang="en-GB" dirty="0"/>
              <a:t>Conclusion </a:t>
            </a:r>
            <a:br>
              <a:rPr lang="en-GB" dirty="0"/>
            </a:br>
            <a:endParaRPr lang="en-GB" dirty="0"/>
          </a:p>
        </p:txBody>
      </p:sp>
    </p:spTree>
    <p:extLst>
      <p:ext uri="{BB962C8B-B14F-4D97-AF65-F5344CB8AC3E}">
        <p14:creationId xmlns:p14="http://schemas.microsoft.com/office/powerpoint/2010/main" val="40004761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dirty="0"/>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endParaRPr lang="en-GB" sz="1100" dirty="0">
              <a:solidFill>
                <a:srgbClr val="002060"/>
              </a:solidFill>
              <a:effectLs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484748"/>
          </a:xfrm>
          <a:prstGeom prst="rect">
            <a:avLst/>
          </a:prstGeom>
          <a:noFill/>
        </p:spPr>
        <p:txBody>
          <a:bodyPr wrap="square" lIns="0" tIns="0" rIns="0" bIns="0" rtlCol="0">
            <a:spAutoFit/>
          </a:bodyPr>
          <a:lstStyle/>
          <a:p>
            <a:r>
              <a:rPr lang="en-GB" sz="1050" dirty="0"/>
              <a:t>NSCG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12" name="Picture 2" descr="NEWCASTLE UNDER LYME COLLE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7704" y="1801073"/>
            <a:ext cx="1152128" cy="661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92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Lesson 10 objectives </a:t>
            </a:r>
            <a:endParaRPr lang="en-GB" dirty="0"/>
          </a:p>
        </p:txBody>
      </p:sp>
      <p:sp>
        <p:nvSpPr>
          <p:cNvPr id="5" name="Text Placeholder 4"/>
          <p:cNvSpPr>
            <a:spLocks noGrp="1"/>
          </p:cNvSpPr>
          <p:nvPr>
            <p:ph type="body" sz="quarter" idx="12"/>
          </p:nvPr>
        </p:nvSpPr>
        <p:spPr>
          <a:xfrm>
            <a:off x="514523" y="1089387"/>
            <a:ext cx="7667625" cy="3264564"/>
          </a:xfrm>
        </p:spPr>
        <p:txBody>
          <a:bodyPr vert="horz" lIns="0" tIns="0" rIns="0" bIns="0" rtlCol="0" anchor="t">
            <a:noAutofit/>
          </a:bodyPr>
          <a:lstStyle/>
          <a:p>
            <a:pPr>
              <a:spcAft>
                <a:spcPts val="600"/>
              </a:spcAft>
            </a:pPr>
            <a:r>
              <a:rPr lang="en-GB" sz="1800" b="1" dirty="0">
                <a:effectLst/>
                <a:latin typeface="Arial"/>
                <a:ea typeface="Calibri"/>
                <a:cs typeface="Times New Roman"/>
              </a:rPr>
              <a:t>Objective 1:</a:t>
            </a:r>
            <a:r>
              <a:rPr lang="en-GB" sz="1800" dirty="0">
                <a:effectLst/>
                <a:latin typeface="Arial"/>
                <a:ea typeface="Calibri"/>
                <a:cs typeface="Times New Roman"/>
              </a:rPr>
              <a:t> To discuss and apply different reflection methodology and </a:t>
            </a:r>
            <a:r>
              <a:rPr lang="en-GB" sz="1800">
                <a:effectLst/>
                <a:latin typeface="Arial"/>
                <a:ea typeface="Calibri"/>
                <a:cs typeface="Times New Roman"/>
              </a:rPr>
              <a:t>critical thinking skills and their relevance to the </a:t>
            </a:r>
            <a:r>
              <a:rPr lang="en-GB" sz="1800">
                <a:latin typeface="Arial"/>
                <a:ea typeface="Calibri"/>
                <a:cs typeface="Times New Roman"/>
              </a:rPr>
              <a:t>industry</a:t>
            </a:r>
            <a:r>
              <a:rPr lang="en-GB" sz="1800">
                <a:effectLst/>
                <a:latin typeface="Arial"/>
                <a:ea typeface="Calibri"/>
                <a:cs typeface="Times New Roman"/>
              </a:rPr>
              <a:t> placement.</a:t>
            </a:r>
          </a:p>
          <a:p>
            <a:pPr>
              <a:spcAft>
                <a:spcPts val="600"/>
              </a:spcAft>
            </a:pP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a:spcAft>
                <a:spcPts val="600"/>
              </a:spcAft>
            </a:pPr>
            <a:r>
              <a:rPr lang="en-GB" sz="1800" b="1" dirty="0">
                <a:effectLst/>
                <a:latin typeface="Arial" panose="020B0604020202020204" pitchFamily="34" charset="0"/>
                <a:ea typeface="Calibri" panose="020F0502020204030204" pitchFamily="34" charset="0"/>
                <a:cs typeface="Times New Roman" panose="02020603050405020304" pitchFamily="18" charset="0"/>
              </a:rPr>
              <a:t>Objective 2:</a:t>
            </a:r>
            <a:r>
              <a:rPr lang="en-GB" sz="1800" dirty="0">
                <a:effectLst/>
                <a:latin typeface="Arial" panose="020B0604020202020204" pitchFamily="34" charset="0"/>
                <a:ea typeface="Calibri" panose="020F0502020204030204" pitchFamily="34" charset="0"/>
                <a:cs typeface="Times New Roman" panose="02020603050405020304" pitchFamily="18" charset="0"/>
              </a:rPr>
              <a:t> To explain and describe a reflective understanding of what an IT professional does, looking back over the nine </a:t>
            </a:r>
            <a:r>
              <a:rPr lang="en-GB" sz="1800" dirty="0">
                <a:latin typeface="Arial" panose="020B0604020202020204" pitchFamily="34" charset="0"/>
                <a:ea typeface="Calibri" panose="020F0502020204030204" pitchFamily="34" charset="0"/>
                <a:cs typeface="Times New Roman" panose="02020603050405020304" pitchFamily="18" charset="0"/>
              </a:rPr>
              <a:t>lessons</a:t>
            </a:r>
            <a:r>
              <a:rPr lang="en-GB" sz="1800" dirty="0">
                <a:effectLst/>
                <a:latin typeface="Arial" panose="020B0604020202020204" pitchFamily="34" charset="0"/>
                <a:ea typeface="Calibri" panose="020F0502020204030204" pitchFamily="34" charset="0"/>
                <a:cs typeface="Times New Roman" panose="02020603050405020304" pitchFamily="18" charset="0"/>
              </a:rPr>
              <a:t> by producing a reflective document.</a:t>
            </a:r>
          </a:p>
          <a:p>
            <a:endParaRPr lang="en-GB" dirty="0"/>
          </a:p>
          <a:p>
            <a:endParaRPr lang="en-GB" b="1" dirty="0">
              <a:solidFill>
                <a:srgbClr val="FF0000"/>
              </a:solidFill>
            </a:endParaRPr>
          </a:p>
          <a:p>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dirty="0"/>
          </a:p>
        </p:txBody>
      </p:sp>
    </p:spTree>
    <p:extLst>
      <p:ext uri="{BB962C8B-B14F-4D97-AF65-F5344CB8AC3E}">
        <p14:creationId xmlns:p14="http://schemas.microsoft.com/office/powerpoint/2010/main" val="2184210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85000" lnSpcReduction="10000"/>
          </a:bodyPr>
          <a:lstStyle/>
          <a:p>
            <a:r>
              <a:rPr lang="en-US" dirty="0"/>
              <a:t>The methodology of reflection and evaluation </a:t>
            </a:r>
          </a:p>
        </p:txBody>
      </p:sp>
    </p:spTree>
    <p:extLst>
      <p:ext uri="{BB962C8B-B14F-4D97-AF65-F5344CB8AC3E}">
        <p14:creationId xmlns:p14="http://schemas.microsoft.com/office/powerpoint/2010/main" val="1796852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32951" y="249900"/>
            <a:ext cx="7238366" cy="553857"/>
          </a:xfrm>
        </p:spPr>
        <p:txBody>
          <a:bodyPr>
            <a:normAutofit fontScale="90000"/>
          </a:bodyPr>
          <a:lstStyle/>
          <a:p>
            <a:r>
              <a:rPr lang="en-GB" dirty="0"/>
              <a:t>Topic: Reflective practice and critical thinking</a:t>
            </a:r>
            <a:br>
              <a:rPr lang="en-GB" dirty="0"/>
            </a:br>
            <a:r>
              <a:rPr lang="en-GB" dirty="0"/>
              <a:t>Task 1: The methodology of reflection and evaluation</a:t>
            </a:r>
            <a:br>
              <a:rPr lang="en-GB" dirty="0"/>
            </a:br>
            <a:br>
              <a:rPr lang="en-US" dirty="0"/>
            </a:br>
            <a:endParaRPr lang="en-GB" dirty="0"/>
          </a:p>
        </p:txBody>
      </p:sp>
      <p:sp>
        <p:nvSpPr>
          <p:cNvPr id="5" name="Text Placeholder 4"/>
          <p:cNvSpPr>
            <a:spLocks noGrp="1"/>
          </p:cNvSpPr>
          <p:nvPr>
            <p:ph type="body" sz="quarter" idx="12"/>
          </p:nvPr>
        </p:nvSpPr>
        <p:spPr>
          <a:xfrm>
            <a:off x="299858" y="853795"/>
            <a:ext cx="8221732" cy="649648"/>
          </a:xfrm>
        </p:spPr>
        <p:txBody>
          <a:bodyPr/>
          <a:lstStyle/>
          <a:p>
            <a:r>
              <a:rPr lang="en-GB" sz="1800" b="1" dirty="0">
                <a:solidFill>
                  <a:srgbClr val="E51C41"/>
                </a:solidFill>
              </a:rPr>
              <a:t>Reflection and evaluation come under the broader area of critical thinking. So, what is critical thinking? </a:t>
            </a:r>
          </a:p>
          <a:p>
            <a:endParaRPr lang="en-GB" dirty="0">
              <a:solidFill>
                <a:srgbClr val="E51C41"/>
              </a:solidFill>
            </a:endParaRPr>
          </a:p>
          <a:p>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dirty="0"/>
          </a:p>
        </p:txBody>
      </p:sp>
      <p:sp>
        <p:nvSpPr>
          <p:cNvPr id="2" name="TextBox 1"/>
          <p:cNvSpPr txBox="1"/>
          <p:nvPr/>
        </p:nvSpPr>
        <p:spPr>
          <a:xfrm>
            <a:off x="299858" y="1772331"/>
            <a:ext cx="8521182" cy="2785378"/>
          </a:xfrm>
          <a:prstGeom prst="rect">
            <a:avLst/>
          </a:prstGeom>
          <a:noFill/>
        </p:spPr>
        <p:txBody>
          <a:bodyPr wrap="square" lIns="0" tIns="0" rIns="0" bIns="0" rtlCol="0">
            <a:spAutoFit/>
          </a:bodyPr>
          <a:lstStyle/>
          <a:p>
            <a:r>
              <a:rPr lang="en-GB" sz="1400" dirty="0"/>
              <a:t>Critical thinking is a complex process of deliberation which involves a wide range of skills and attitudes. </a:t>
            </a:r>
          </a:p>
          <a:p>
            <a:endParaRPr lang="en-GB" sz="1400" dirty="0"/>
          </a:p>
          <a:p>
            <a:pPr marL="285750" indent="-285750">
              <a:buFont typeface="Arial" panose="020B0604020202020204" pitchFamily="34" charset="0"/>
              <a:buChar char="•"/>
            </a:pPr>
            <a:r>
              <a:rPr lang="en-GB" sz="1400" b="1" dirty="0"/>
              <a:t>Evaluating the evidence </a:t>
            </a:r>
            <a:r>
              <a:rPr lang="en-GB" sz="1400" dirty="0"/>
              <a:t>for alternative points of view.</a:t>
            </a:r>
          </a:p>
          <a:p>
            <a:pPr marL="285750" indent="-285750">
              <a:buFont typeface="Arial" panose="020B0604020202020204" pitchFamily="34" charset="0"/>
              <a:buChar char="•"/>
            </a:pPr>
            <a:r>
              <a:rPr lang="en-GB" sz="1400" b="1" dirty="0"/>
              <a:t>Weighing up </a:t>
            </a:r>
            <a:r>
              <a:rPr lang="en-GB" sz="1400" dirty="0"/>
              <a:t>opposing arguments and evidence fairly.</a:t>
            </a:r>
          </a:p>
          <a:p>
            <a:pPr marL="285750" indent="-285750">
              <a:buFont typeface="Arial" panose="020B0604020202020204" pitchFamily="34" charset="0"/>
              <a:buChar char="•"/>
            </a:pPr>
            <a:r>
              <a:rPr lang="en-GB" sz="1400" b="1" dirty="0"/>
              <a:t>Reading between the lines</a:t>
            </a:r>
            <a:r>
              <a:rPr lang="en-GB" sz="1400" dirty="0"/>
              <a:t>, seeing behind the surfaces and identifying false and unfair assumptions. </a:t>
            </a:r>
          </a:p>
          <a:p>
            <a:pPr marL="285750" indent="-285750">
              <a:buFont typeface="Arial" panose="020B0604020202020204" pitchFamily="34" charset="0"/>
              <a:buChar char="•"/>
            </a:pPr>
            <a:r>
              <a:rPr lang="en-GB" sz="1400" b="1" dirty="0"/>
              <a:t>Reflecting on issues </a:t>
            </a:r>
            <a:r>
              <a:rPr lang="en-GB" sz="1400" dirty="0"/>
              <a:t>in a structured way.</a:t>
            </a:r>
          </a:p>
          <a:p>
            <a:pPr marL="285750" indent="-285750">
              <a:buFont typeface="Arial" panose="020B0604020202020204" pitchFamily="34" charset="0"/>
              <a:buChar char="•"/>
            </a:pPr>
            <a:r>
              <a:rPr lang="en-GB" sz="1400" b="1" dirty="0"/>
              <a:t>Drawing conclusions </a:t>
            </a:r>
            <a:r>
              <a:rPr lang="en-GB" sz="1400" dirty="0"/>
              <a:t>about whether arguments are valid and justifiable, based on good evidence and sensible assumptions. </a:t>
            </a:r>
          </a:p>
          <a:p>
            <a:pPr marL="285750" indent="-285750">
              <a:buFont typeface="Arial" panose="020B0604020202020204" pitchFamily="34" charset="0"/>
              <a:buChar char="•"/>
            </a:pPr>
            <a:r>
              <a:rPr lang="en-GB" sz="1400" b="1" dirty="0"/>
              <a:t>Synthesising information and </a:t>
            </a:r>
            <a:r>
              <a:rPr lang="en-GB" sz="1400" dirty="0"/>
              <a:t>drawing together your judgment of the evidence to form your own new position. </a:t>
            </a:r>
          </a:p>
          <a:p>
            <a:pPr marL="285750" indent="-285750">
              <a:buFont typeface="Arial" panose="020B0604020202020204" pitchFamily="34" charset="0"/>
              <a:buChar char="•"/>
            </a:pPr>
            <a:r>
              <a:rPr lang="en-GB" sz="1400" b="1" dirty="0"/>
              <a:t>Presenting a point of view </a:t>
            </a:r>
            <a:r>
              <a:rPr lang="en-GB" sz="1400" dirty="0"/>
              <a:t>in a structured, clear, well-reasoned way that convinces others. </a:t>
            </a:r>
          </a:p>
          <a:p>
            <a:endParaRPr lang="en-GB" sz="1350" dirty="0"/>
          </a:p>
          <a:p>
            <a:endParaRPr lang="en-GB" sz="1350" dirty="0"/>
          </a:p>
        </p:txBody>
      </p:sp>
      <p:sp>
        <p:nvSpPr>
          <p:cNvPr id="7" name="TextBox 6"/>
          <p:cNvSpPr txBox="1"/>
          <p:nvPr/>
        </p:nvSpPr>
        <p:spPr>
          <a:xfrm>
            <a:off x="493636" y="4465376"/>
            <a:ext cx="5059130" cy="184666"/>
          </a:xfrm>
          <a:prstGeom prst="rect">
            <a:avLst/>
          </a:prstGeom>
          <a:noFill/>
        </p:spPr>
        <p:txBody>
          <a:bodyPr wrap="square" lIns="0" tIns="0" rIns="0" bIns="0" rtlCol="0">
            <a:spAutoFit/>
          </a:bodyPr>
          <a:lstStyle/>
          <a:p>
            <a:r>
              <a:rPr lang="en-GB" sz="1200" dirty="0">
                <a:solidFill>
                  <a:srgbClr val="0070C0"/>
                </a:solidFill>
              </a:rPr>
              <a:t> Critical thinking skills (2017). Basingstoke: Palgrave Macmillan. </a:t>
            </a:r>
            <a:endParaRPr lang="en-GB" sz="1350" dirty="0"/>
          </a:p>
        </p:txBody>
      </p:sp>
    </p:spTree>
    <p:extLst>
      <p:ext uri="{BB962C8B-B14F-4D97-AF65-F5344CB8AC3E}">
        <p14:creationId xmlns:p14="http://schemas.microsoft.com/office/powerpoint/2010/main" val="3056783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dirty="0"/>
          </a:p>
        </p:txBody>
      </p:sp>
      <p:sp>
        <p:nvSpPr>
          <p:cNvPr id="5" name="Content Placeholder 4"/>
          <p:cNvSpPr>
            <a:spLocks noGrp="1"/>
          </p:cNvSpPr>
          <p:nvPr>
            <p:ph sz="quarter" idx="18"/>
          </p:nvPr>
        </p:nvSpPr>
        <p:spPr>
          <a:xfrm>
            <a:off x="315387" y="1524361"/>
            <a:ext cx="4122100" cy="3093230"/>
          </a:xfrm>
        </p:spPr>
        <p:txBody>
          <a:bodyPr/>
          <a:lstStyle/>
          <a:p>
            <a:pPr>
              <a:lnSpc>
                <a:spcPct val="100000"/>
              </a:lnSpc>
              <a:spcBef>
                <a:spcPts val="0"/>
              </a:spcBef>
            </a:pPr>
            <a:r>
              <a:rPr lang="en-GB" sz="1600" b="0" dirty="0">
                <a:solidFill>
                  <a:srgbClr val="E51C41"/>
                </a:solidFill>
              </a:rPr>
              <a:t>Critical reflection for academic and professional studies is structured, focused and conscious, with the end purpose of developing your understanding. </a:t>
            </a:r>
          </a:p>
          <a:p>
            <a:pPr>
              <a:lnSpc>
                <a:spcPct val="100000"/>
              </a:lnSpc>
              <a:spcBef>
                <a:spcPts val="0"/>
              </a:spcBef>
            </a:pPr>
            <a:endParaRPr lang="en-GB" sz="1600" b="0" dirty="0"/>
          </a:p>
          <a:p>
            <a:pPr>
              <a:lnSpc>
                <a:spcPct val="100000"/>
              </a:lnSpc>
              <a:spcBef>
                <a:spcPts val="0"/>
              </a:spcBef>
            </a:pPr>
            <a:r>
              <a:rPr lang="en-GB" sz="1600" b="0" dirty="0">
                <a:solidFill>
                  <a:srgbClr val="E51C41"/>
                </a:solidFill>
              </a:rPr>
              <a:t>If you undertake critical reflection as a requirement of a programme or profession, there are likely to be expectations about the form of the reflection. </a:t>
            </a:r>
          </a:p>
        </p:txBody>
      </p:sp>
      <p:sp>
        <p:nvSpPr>
          <p:cNvPr id="6" name="Content Placeholder 5"/>
          <p:cNvSpPr>
            <a:spLocks noGrp="1"/>
          </p:cNvSpPr>
          <p:nvPr>
            <p:ph sz="quarter" idx="19"/>
          </p:nvPr>
        </p:nvSpPr>
        <p:spPr>
          <a:xfrm>
            <a:off x="4494817" y="870379"/>
            <a:ext cx="4175696" cy="3889606"/>
          </a:xfrm>
        </p:spPr>
        <p:txBody>
          <a:bodyPr/>
          <a:lstStyle/>
          <a:p>
            <a:r>
              <a:rPr lang="en-GB" dirty="0"/>
              <a:t>Characteristics of a reflection: </a:t>
            </a:r>
          </a:p>
          <a:p>
            <a:pPr marL="285750" indent="-285750">
              <a:buFont typeface="Arial" panose="020B0604020202020204" pitchFamily="34" charset="0"/>
              <a:buChar char="•"/>
            </a:pPr>
            <a:r>
              <a:rPr lang="en-GB" dirty="0"/>
              <a:t>Selection: </a:t>
            </a:r>
            <a:r>
              <a:rPr lang="en-GB" b="0" dirty="0"/>
              <a:t>select an aspect of experience, learning or professional practice. </a:t>
            </a:r>
          </a:p>
          <a:p>
            <a:pPr marL="285750" indent="-285750">
              <a:buFont typeface="Arial" panose="020B0604020202020204" pitchFamily="34" charset="0"/>
              <a:buChar char="•"/>
            </a:pPr>
            <a:r>
              <a:rPr lang="en-GB" dirty="0"/>
              <a:t>Changing perspective: </a:t>
            </a:r>
            <a:r>
              <a:rPr lang="en-GB" b="0" dirty="0"/>
              <a:t>analyse experience from different angles and different levels of detail. </a:t>
            </a:r>
          </a:p>
          <a:p>
            <a:pPr marL="285750" indent="-285750">
              <a:buFont typeface="Arial" panose="020B0604020202020204" pitchFamily="34" charset="0"/>
              <a:buChar char="•"/>
            </a:pPr>
            <a:r>
              <a:rPr lang="en-GB" dirty="0"/>
              <a:t>Returning to experience: </a:t>
            </a:r>
            <a:r>
              <a:rPr lang="en-GB" b="0" dirty="0"/>
              <a:t>once, periodically or frequently, as best fits the issues. </a:t>
            </a:r>
          </a:p>
          <a:p>
            <a:pPr marL="285750" indent="-285750">
              <a:buFont typeface="Arial" panose="020B0604020202020204" pitchFamily="34" charset="0"/>
              <a:buChar char="•"/>
            </a:pPr>
            <a:r>
              <a:rPr lang="en-GB" dirty="0"/>
              <a:t>Analysis of own role: </a:t>
            </a:r>
            <a:r>
              <a:rPr lang="en-GB" b="0" dirty="0"/>
              <a:t>look at reasons for the consequences of your actions. </a:t>
            </a:r>
          </a:p>
          <a:p>
            <a:pPr marL="285750" indent="-285750">
              <a:buFont typeface="Arial" panose="020B0604020202020204" pitchFamily="34" charset="0"/>
              <a:buChar char="•"/>
            </a:pPr>
            <a:r>
              <a:rPr lang="en-GB" dirty="0"/>
              <a:t>Drawing on receiving wisdom</a:t>
            </a:r>
            <a:r>
              <a:rPr lang="en-GB" b="0" dirty="0"/>
              <a:t>: make use of theory, research and professional knowledge. </a:t>
            </a:r>
          </a:p>
          <a:p>
            <a:pPr marL="285750" indent="-285750">
              <a:buFont typeface="Arial" panose="020B0604020202020204" pitchFamily="34" charset="0"/>
              <a:buChar char="•"/>
            </a:pPr>
            <a:r>
              <a:rPr lang="en-GB" dirty="0"/>
              <a:t>Deepening your understanding</a:t>
            </a:r>
            <a:r>
              <a:rPr lang="en-GB" b="0" dirty="0"/>
              <a:t>: actively look for meaning, recognising what is significant from the information given. </a:t>
            </a:r>
          </a:p>
          <a:p>
            <a:pPr marL="285750" indent="-285750">
              <a:buFont typeface="Arial" panose="020B0604020202020204" pitchFamily="34" charset="0"/>
              <a:buChar char="•"/>
            </a:pPr>
            <a:r>
              <a:rPr lang="en-GB" dirty="0"/>
              <a:t>Using insights to effect change</a:t>
            </a:r>
            <a:r>
              <a:rPr lang="en-GB" b="0" dirty="0"/>
              <a:t>: use your new understanding to do things differently in future – ideally to the benefit of others and yourself. </a:t>
            </a:r>
          </a:p>
          <a:p>
            <a:pPr marL="285750" indent="-285750">
              <a:buFont typeface="Arial" panose="020B0604020202020204" pitchFamily="34" charset="0"/>
              <a:buChar char="•"/>
            </a:pPr>
            <a:endParaRPr lang="en-GB" b="0" dirty="0"/>
          </a:p>
        </p:txBody>
      </p:sp>
      <p:sp>
        <p:nvSpPr>
          <p:cNvPr id="9" name="Title 11"/>
          <p:cNvSpPr>
            <a:spLocks noGrp="1"/>
          </p:cNvSpPr>
          <p:nvPr>
            <p:ph type="title"/>
          </p:nvPr>
        </p:nvSpPr>
        <p:spPr/>
        <p:txBody>
          <a:bodyPr/>
          <a:lstStyle/>
          <a:p>
            <a:r>
              <a:rPr lang="en-GB" dirty="0"/>
              <a:t>Topic: Reflective practice and critical thinking</a:t>
            </a:r>
            <a:br>
              <a:rPr lang="en-GB" dirty="0"/>
            </a:br>
            <a:r>
              <a:rPr lang="en-GB" dirty="0"/>
              <a:t>Task 1: The methodology of reflection and evaluation</a:t>
            </a:r>
          </a:p>
        </p:txBody>
      </p:sp>
      <p:sp>
        <p:nvSpPr>
          <p:cNvPr id="2" name="Rectangle 1"/>
          <p:cNvSpPr/>
          <p:nvPr/>
        </p:nvSpPr>
        <p:spPr>
          <a:xfrm>
            <a:off x="138889" y="4155926"/>
            <a:ext cx="4355928" cy="461665"/>
          </a:xfrm>
          <a:prstGeom prst="rect">
            <a:avLst/>
          </a:prstGeom>
        </p:spPr>
        <p:txBody>
          <a:bodyPr wrap="square">
            <a:spAutoFit/>
          </a:bodyPr>
          <a:lstStyle/>
          <a:p>
            <a:r>
              <a:rPr lang="en-GB" sz="1200" dirty="0">
                <a:solidFill>
                  <a:srgbClr val="0070C0"/>
                </a:solidFill>
              </a:rPr>
              <a:t>Critical thinking skills (2017). Basingstoke: Palgrave Macmillan </a:t>
            </a:r>
            <a:endParaRPr lang="en-GB" sz="1200" dirty="0"/>
          </a:p>
        </p:txBody>
      </p:sp>
    </p:spTree>
    <p:extLst>
      <p:ext uri="{BB962C8B-B14F-4D97-AF65-F5344CB8AC3E}">
        <p14:creationId xmlns:p14="http://schemas.microsoft.com/office/powerpoint/2010/main" val="2710435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dirty="0"/>
          </a:p>
        </p:txBody>
      </p:sp>
      <p:sp>
        <p:nvSpPr>
          <p:cNvPr id="5" name="Content Placeholder 4"/>
          <p:cNvSpPr>
            <a:spLocks noGrp="1"/>
          </p:cNvSpPr>
          <p:nvPr>
            <p:ph sz="quarter" idx="18"/>
          </p:nvPr>
        </p:nvSpPr>
        <p:spPr>
          <a:xfrm>
            <a:off x="480347" y="949325"/>
            <a:ext cx="8190166" cy="3398207"/>
          </a:xfrm>
        </p:spPr>
        <p:txBody>
          <a:bodyPr/>
          <a:lstStyle/>
          <a:p>
            <a:pPr>
              <a:lnSpc>
                <a:spcPct val="100000"/>
              </a:lnSpc>
              <a:spcBef>
                <a:spcPts val="0"/>
              </a:spcBef>
            </a:pPr>
            <a:r>
              <a:rPr lang="en-GB" sz="2000" dirty="0">
                <a:solidFill>
                  <a:srgbClr val="E51C41"/>
                </a:solidFill>
              </a:rPr>
              <a:t>Task </a:t>
            </a:r>
          </a:p>
          <a:p>
            <a:pPr>
              <a:lnSpc>
                <a:spcPct val="100000"/>
              </a:lnSpc>
              <a:spcBef>
                <a:spcPts val="0"/>
              </a:spcBef>
            </a:pPr>
            <a:endParaRPr lang="en-GB" sz="2000" b="0" dirty="0"/>
          </a:p>
          <a:p>
            <a:pPr>
              <a:lnSpc>
                <a:spcPct val="100000"/>
              </a:lnSpc>
              <a:spcBef>
                <a:spcPts val="0"/>
              </a:spcBef>
            </a:pPr>
            <a:r>
              <a:rPr lang="en-GB" sz="2000" b="0" dirty="0"/>
              <a:t>Having analysed the different reflection models, choose the model which best suits you in your further studies. </a:t>
            </a:r>
          </a:p>
          <a:p>
            <a:pPr>
              <a:lnSpc>
                <a:spcPct val="100000"/>
              </a:lnSpc>
              <a:spcBef>
                <a:spcPts val="0"/>
              </a:spcBef>
            </a:pPr>
            <a:endParaRPr lang="en-GB" sz="2000" b="0" dirty="0">
              <a:solidFill>
                <a:srgbClr val="E51C41"/>
              </a:solidFill>
            </a:endParaRPr>
          </a:p>
          <a:p>
            <a:pPr>
              <a:lnSpc>
                <a:spcPct val="100000"/>
              </a:lnSpc>
              <a:spcBef>
                <a:spcPts val="0"/>
              </a:spcBef>
            </a:pPr>
            <a:r>
              <a:rPr lang="en-GB" sz="2000" dirty="0">
                <a:solidFill>
                  <a:srgbClr val="E51C41"/>
                </a:solidFill>
              </a:rPr>
              <a:t>Areas to cover </a:t>
            </a:r>
          </a:p>
          <a:p>
            <a:pPr>
              <a:lnSpc>
                <a:spcPct val="100000"/>
              </a:lnSpc>
              <a:spcBef>
                <a:spcPts val="0"/>
              </a:spcBef>
            </a:pPr>
            <a:endParaRPr lang="en-GB" sz="2000" b="0" dirty="0"/>
          </a:p>
          <a:p>
            <a:pPr marL="285750" indent="-285750">
              <a:lnSpc>
                <a:spcPct val="100000"/>
              </a:lnSpc>
              <a:spcBef>
                <a:spcPts val="0"/>
              </a:spcBef>
              <a:buFont typeface="Arial" panose="020B0604020202020204" pitchFamily="34" charset="0"/>
              <a:buChar char="•"/>
            </a:pPr>
            <a:r>
              <a:rPr lang="en-GB" sz="2000" b="0" dirty="0"/>
              <a:t>Highlight which reflection model you have chosen and include a diagram of it. </a:t>
            </a:r>
          </a:p>
          <a:p>
            <a:pPr marL="285750" indent="-285750">
              <a:lnSpc>
                <a:spcPct val="100000"/>
              </a:lnSpc>
              <a:spcBef>
                <a:spcPts val="0"/>
              </a:spcBef>
              <a:buFont typeface="Arial" panose="020B0604020202020204" pitchFamily="34" charset="0"/>
              <a:buChar char="•"/>
            </a:pPr>
            <a:r>
              <a:rPr lang="en-GB" sz="2000" b="0" dirty="0"/>
              <a:t>Discuss your chosen model and the reasons for your preference. </a:t>
            </a:r>
          </a:p>
          <a:p>
            <a:pPr marL="285750" indent="-285750">
              <a:lnSpc>
                <a:spcPct val="100000"/>
              </a:lnSpc>
              <a:spcBef>
                <a:spcPts val="0"/>
              </a:spcBef>
              <a:buFont typeface="Arial" panose="020B0604020202020204" pitchFamily="34" charset="0"/>
              <a:buChar char="•"/>
            </a:pPr>
            <a:r>
              <a:rPr lang="en-GB" sz="2000" b="0" dirty="0"/>
              <a:t>Give three advantages of how you can apply this to your work. </a:t>
            </a:r>
          </a:p>
          <a:p>
            <a:endParaRPr lang="en-GB" dirty="0"/>
          </a:p>
        </p:txBody>
      </p:sp>
      <p:sp>
        <p:nvSpPr>
          <p:cNvPr id="9" name="Title 11"/>
          <p:cNvSpPr>
            <a:spLocks noGrp="1"/>
          </p:cNvSpPr>
          <p:nvPr>
            <p:ph type="title"/>
          </p:nvPr>
        </p:nvSpPr>
        <p:spPr/>
        <p:txBody>
          <a:bodyPr/>
          <a:lstStyle/>
          <a:p>
            <a:r>
              <a:rPr lang="en-GB" dirty="0"/>
              <a:t>Topic: Reflective practice and critical thinking</a:t>
            </a:r>
            <a:br>
              <a:rPr lang="en-GB" dirty="0"/>
            </a:br>
            <a:r>
              <a:rPr lang="en-GB" dirty="0"/>
              <a:t>Task 1: The methodology of reflection and evaluation</a:t>
            </a:r>
          </a:p>
        </p:txBody>
      </p:sp>
    </p:spTree>
    <p:extLst>
      <p:ext uri="{BB962C8B-B14F-4D97-AF65-F5344CB8AC3E}">
        <p14:creationId xmlns:p14="http://schemas.microsoft.com/office/powerpoint/2010/main" val="1101624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dirty="0"/>
          </a:p>
        </p:txBody>
      </p:sp>
      <p:sp>
        <p:nvSpPr>
          <p:cNvPr id="5" name="Content Placeholder 4"/>
          <p:cNvSpPr>
            <a:spLocks noGrp="1"/>
          </p:cNvSpPr>
          <p:nvPr>
            <p:ph sz="quarter" idx="18"/>
          </p:nvPr>
        </p:nvSpPr>
        <p:spPr>
          <a:xfrm>
            <a:off x="278160" y="954513"/>
            <a:ext cx="5120006" cy="3673582"/>
          </a:xfrm>
        </p:spPr>
        <p:txBody>
          <a:bodyPr/>
          <a:lstStyle/>
          <a:p>
            <a:r>
              <a:rPr lang="en-GB" sz="1800" dirty="0"/>
              <a:t>ERA cycle</a:t>
            </a:r>
          </a:p>
          <a:p>
            <a:endParaRPr lang="en-GB" b="0" dirty="0"/>
          </a:p>
          <a:p>
            <a:r>
              <a:rPr lang="en-GB" b="0" dirty="0"/>
              <a:t>The ERA cycle (Jasper, 2013) is a simple model of reflection and contains only three stages: experience, reflection and action.</a:t>
            </a:r>
          </a:p>
          <a:p>
            <a:endParaRPr lang="en-GB" b="0" dirty="0"/>
          </a:p>
          <a:p>
            <a:r>
              <a:rPr lang="en-GB" b="0" dirty="0"/>
              <a:t>The cycle shows that we will start with an experience, either something we have been through before or something completely new to us. This experience can be positive or negative and may be related to our work or something else. Once something has been experienced, we will start to reflect on what happened. </a:t>
            </a:r>
          </a:p>
          <a:p>
            <a:r>
              <a:rPr lang="en-GB" b="0" dirty="0"/>
              <a:t>This will allow us to think through the experience, examine our feelings about what happened and decide on the next steps. This leads to the final element of the cycle: taking an action. </a:t>
            </a:r>
          </a:p>
          <a:p>
            <a:r>
              <a:rPr lang="en-GB" b="0" dirty="0"/>
              <a:t>What we do because of an experience will be different depending on the individual. This action will result in another experience and the cycle will continue.</a:t>
            </a:r>
          </a:p>
        </p:txBody>
      </p:sp>
      <p:pic>
        <p:nvPicPr>
          <p:cNvPr id="2" name="Content Placeholder 1"/>
          <p:cNvPicPr>
            <a:picLocks noGrp="1" noChangeAspect="1"/>
          </p:cNvPicPr>
          <p:nvPr>
            <p:ph sz="quarter" idx="19"/>
          </p:nvPr>
        </p:nvPicPr>
        <p:blipFill rotWithShape="1">
          <a:blip r:embed="rId3"/>
          <a:srcRect l="5981" t="11528" r="9722" b="7778"/>
          <a:stretch/>
        </p:blipFill>
        <p:spPr>
          <a:xfrm>
            <a:off x="5398166" y="1225143"/>
            <a:ext cx="3435688" cy="1944216"/>
          </a:xfrm>
          <a:prstGeom prst="rect">
            <a:avLst/>
          </a:prstGeom>
        </p:spPr>
      </p:pic>
      <p:sp>
        <p:nvSpPr>
          <p:cNvPr id="9" name="Title 11"/>
          <p:cNvSpPr>
            <a:spLocks noGrp="1"/>
          </p:cNvSpPr>
          <p:nvPr>
            <p:ph type="title"/>
          </p:nvPr>
        </p:nvSpPr>
        <p:spPr/>
        <p:txBody>
          <a:bodyPr/>
          <a:lstStyle/>
          <a:p>
            <a:r>
              <a:rPr lang="en-GB" dirty="0"/>
              <a:t>Topic: Reflective practice and critical thinking</a:t>
            </a:r>
            <a:br>
              <a:rPr lang="en-GB" dirty="0"/>
            </a:br>
            <a:r>
              <a:rPr lang="en-GB" dirty="0"/>
              <a:t>Task 1: The methodology of reflection and evaluation</a:t>
            </a:r>
          </a:p>
        </p:txBody>
      </p:sp>
      <p:sp>
        <p:nvSpPr>
          <p:cNvPr id="6" name="TextBox 5"/>
          <p:cNvSpPr txBox="1"/>
          <p:nvPr/>
        </p:nvSpPr>
        <p:spPr>
          <a:xfrm>
            <a:off x="5469226" y="4106220"/>
            <a:ext cx="3511834" cy="338554"/>
          </a:xfrm>
          <a:prstGeom prst="rect">
            <a:avLst/>
          </a:prstGeom>
          <a:noFill/>
        </p:spPr>
        <p:txBody>
          <a:bodyPr wrap="square" lIns="0" tIns="0" rIns="0" bIns="0" rtlCol="0">
            <a:spAutoFit/>
          </a:bodyPr>
          <a:lstStyle/>
          <a:p>
            <a:r>
              <a:rPr lang="en-GB" sz="1100" dirty="0">
                <a:hlinkClick r:id="rId4"/>
              </a:rPr>
              <a:t>Models of reflection – reflective practice toolkit: LibGuides at University of Cambridge subject libraries</a:t>
            </a:r>
            <a:endParaRPr lang="en-GB" sz="1100" dirty="0"/>
          </a:p>
        </p:txBody>
      </p:sp>
    </p:spTree>
    <p:extLst>
      <p:ext uri="{BB962C8B-B14F-4D97-AF65-F5344CB8AC3E}">
        <p14:creationId xmlns:p14="http://schemas.microsoft.com/office/powerpoint/2010/main" val="4199991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dirty="0"/>
          </a:p>
        </p:txBody>
      </p:sp>
      <p:sp>
        <p:nvSpPr>
          <p:cNvPr id="5" name="Content Placeholder 4"/>
          <p:cNvSpPr>
            <a:spLocks noGrp="1"/>
          </p:cNvSpPr>
          <p:nvPr>
            <p:ph sz="quarter" idx="18"/>
          </p:nvPr>
        </p:nvSpPr>
        <p:spPr>
          <a:xfrm>
            <a:off x="234000" y="986400"/>
            <a:ext cx="5562136" cy="3673582"/>
          </a:xfrm>
        </p:spPr>
        <p:txBody>
          <a:bodyPr/>
          <a:lstStyle/>
          <a:p>
            <a:r>
              <a:rPr lang="en-GB" sz="1800" dirty="0"/>
              <a:t>Driscoll </a:t>
            </a:r>
          </a:p>
          <a:p>
            <a:r>
              <a:rPr lang="en-GB" b="0" dirty="0"/>
              <a:t>Another simple model was developed by Driscoll in the mid-1990s. Driscoll based his model on the three questions asked by Terry Borton in the 1970s: What? Now what? So what? By asking these three simple questions, we can begin to analyse and learn from our experiences. </a:t>
            </a:r>
          </a:p>
          <a:p>
            <a:r>
              <a:rPr lang="en-GB" b="0" dirty="0"/>
              <a:t>Firstly, we should describe the situation or experience to set the context by asking “What?”</a:t>
            </a:r>
          </a:p>
          <a:p>
            <a:r>
              <a:rPr lang="en-GB" b="0" dirty="0"/>
              <a:t>This gives us a clear idea of what we are dealing with. We should then reflect on the experience by asking “So what?” What did we learn because of the experience? </a:t>
            </a:r>
          </a:p>
          <a:p>
            <a:r>
              <a:rPr lang="en-GB" b="0" dirty="0"/>
              <a:t>The final stage asks us to think about the action we will take as a result of this reflection: “Now what?” Will we change a behaviour, try something new or carry on as we are? It is important to remember there may be no changes as the result of reflection and that we feel we are doing everything as we should. This is equally valid as an outcome and you should not worry if you cannot think of something to change.</a:t>
            </a:r>
          </a:p>
        </p:txBody>
      </p:sp>
      <p:sp>
        <p:nvSpPr>
          <p:cNvPr id="9" name="Title 11"/>
          <p:cNvSpPr>
            <a:spLocks noGrp="1"/>
          </p:cNvSpPr>
          <p:nvPr>
            <p:ph type="title"/>
          </p:nvPr>
        </p:nvSpPr>
        <p:spPr/>
        <p:txBody>
          <a:bodyPr/>
          <a:lstStyle/>
          <a:p>
            <a:r>
              <a:rPr lang="en-GB" dirty="0"/>
              <a:t>Topic: Reflective practice and critical thinking</a:t>
            </a:r>
            <a:br>
              <a:rPr lang="en-GB" dirty="0"/>
            </a:br>
            <a:r>
              <a:rPr lang="en-GB" dirty="0"/>
              <a:t>Task 1: The methodology of reflection and evaluation</a:t>
            </a:r>
          </a:p>
        </p:txBody>
      </p:sp>
      <p:pic>
        <p:nvPicPr>
          <p:cNvPr id="8" name="Content Placeholder 7"/>
          <p:cNvPicPr>
            <a:picLocks noGrp="1" noChangeAspect="1"/>
          </p:cNvPicPr>
          <p:nvPr>
            <p:ph sz="quarter" idx="19"/>
          </p:nvPr>
        </p:nvPicPr>
        <p:blipFill rotWithShape="1">
          <a:blip r:embed="rId3"/>
          <a:srcRect l="6897" t="10420" r="9767" b="6891"/>
          <a:stretch/>
        </p:blipFill>
        <p:spPr>
          <a:xfrm>
            <a:off x="5724128" y="1203598"/>
            <a:ext cx="3141712" cy="1872208"/>
          </a:xfrm>
          <a:prstGeom prst="rect">
            <a:avLst/>
          </a:prstGeom>
        </p:spPr>
      </p:pic>
      <p:sp>
        <p:nvSpPr>
          <p:cNvPr id="7" name="TextBox 6"/>
          <p:cNvSpPr txBox="1"/>
          <p:nvPr/>
        </p:nvSpPr>
        <p:spPr>
          <a:xfrm>
            <a:off x="5354006" y="4423430"/>
            <a:ext cx="3511834" cy="338554"/>
          </a:xfrm>
          <a:prstGeom prst="rect">
            <a:avLst/>
          </a:prstGeom>
          <a:noFill/>
        </p:spPr>
        <p:txBody>
          <a:bodyPr wrap="square" lIns="0" tIns="0" rIns="0" bIns="0" rtlCol="0">
            <a:spAutoFit/>
          </a:bodyPr>
          <a:lstStyle/>
          <a:p>
            <a:r>
              <a:rPr lang="en-GB" sz="1100" dirty="0">
                <a:hlinkClick r:id="rId4"/>
              </a:rPr>
              <a:t>Models of reflection – reflective practice toolkit: LibGuides at University of Cambridge subject libraries</a:t>
            </a:r>
            <a:endParaRPr lang="en-GB" sz="1100" dirty="0"/>
          </a:p>
        </p:txBody>
      </p:sp>
    </p:spTree>
    <p:extLst>
      <p:ext uri="{BB962C8B-B14F-4D97-AF65-F5344CB8AC3E}">
        <p14:creationId xmlns:p14="http://schemas.microsoft.com/office/powerpoint/2010/main" val="2438003710"/>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2.xml><?xml version="1.0" encoding="utf-8"?>
<ds:datastoreItem xmlns:ds="http://schemas.openxmlformats.org/officeDocument/2006/customXml" ds:itemID="{4A76E745-D9E8-4D93-8B7F-BCE1E4A491AA}">
  <ds:schemaRefs>
    <ds:schemaRef ds:uri="http://purl.org/dc/elements/1.1/"/>
    <ds:schemaRef ds:uri="http://schemas.openxmlformats.org/package/2006/metadata/core-properties"/>
    <ds:schemaRef ds:uri="http://purl.org/dc/dcmitype/"/>
    <ds:schemaRef ds:uri="http://schemas.microsoft.com/office/2006/documentManagement/types"/>
    <ds:schemaRef ds:uri="http://purl.org/dc/terms/"/>
    <ds:schemaRef ds:uri="a563c908-9c66-49a0-bdec-a3fa471ea19a"/>
    <ds:schemaRef ds:uri="http://www.w3.org/XML/1998/namespace"/>
    <ds:schemaRef ds:uri="http://schemas.microsoft.com/office/infopath/2007/PartnerControls"/>
    <ds:schemaRef ds:uri="http://schemas.microsoft.com/office/2006/metadata/properties"/>
    <ds:schemaRef ds:uri="414d2ded-29cc-4abd-a1df-c646721ce55b"/>
    <ds:schemaRef ds:uri="2847a094-2edf-4950-a853-13ec668231ed"/>
  </ds:schemaRefs>
</ds:datastoreItem>
</file>

<file path=customXml/itemProps3.xml><?xml version="1.0" encoding="utf-8"?>
<ds:datastoreItem xmlns:ds="http://schemas.openxmlformats.org/officeDocument/2006/customXml" ds:itemID="{95849BB5-230A-4729-9DE0-3E23B54C52A9}"/>
</file>

<file path=docProps/app.xml><?xml version="1.0" encoding="utf-8"?>
<Properties xmlns="http://schemas.openxmlformats.org/officeDocument/2006/extended-properties" xmlns:vt="http://schemas.openxmlformats.org/officeDocument/2006/docPropsVTypes">
  <Template/>
  <TotalTime>3588</TotalTime>
  <Words>2264</Words>
  <Application>Microsoft Office PowerPoint</Application>
  <PresentationFormat>On-screen Show (16:9)</PresentationFormat>
  <Paragraphs>252</Paragraphs>
  <Slides>24</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ETF Master</vt:lpstr>
      <vt:lpstr>Core content in a digital world</vt:lpstr>
      <vt:lpstr>Lesson 10 </vt:lpstr>
      <vt:lpstr>Lesson 10 objectives </vt:lpstr>
      <vt:lpstr>01</vt:lpstr>
      <vt:lpstr>Topic: Reflective practice and critical thinking Task 1: The methodology of reflection and evaluation  </vt:lpstr>
      <vt:lpstr>Topic: Reflective practice and critical thinking Task 1: The methodology of reflection and evaluation</vt:lpstr>
      <vt:lpstr>Topic: Reflective practice and critical thinking Task 1: The methodology of reflection and evaluation</vt:lpstr>
      <vt:lpstr>Topic: Reflective practice and critical thinking Task 1: The methodology of reflection and evaluation</vt:lpstr>
      <vt:lpstr>Topic: Reflective practice and critical thinking Task 1: The methodology of reflection and evaluation</vt:lpstr>
      <vt:lpstr>Topic: Reflective practice and critical thinking Task 1: The methodology of reflection and evaluation</vt:lpstr>
      <vt:lpstr>Topic: Reflective practice and critical thinking Task 1: The methodology of reflection and evaluation</vt:lpstr>
      <vt:lpstr>Topic: Reflective practice and critical thinking Task 1: The methodology of reflection and evaluation  Difference between reflection and evaluation </vt:lpstr>
      <vt:lpstr>Topic: Reflective practice and critical thinking Task 1: The methodology of reflection and evaluation</vt:lpstr>
      <vt:lpstr>Topic: Reflective practice and critical thinking Task 1: The methodology of reflection and evaluation</vt:lpstr>
      <vt:lpstr>02</vt:lpstr>
      <vt:lpstr>Topic: Reflective practice and critical thinking Task 2: Reflect and summarise</vt:lpstr>
      <vt:lpstr>Topic: Reflective practice and critical thinking Task 2: Reflect and summarise</vt:lpstr>
      <vt:lpstr>Topic: Reflective practice and critical thinking Task 2: Reflect and summarise</vt:lpstr>
      <vt:lpstr>Topic: Reflective practice and critical thinking Task 2: Reflect and summarise</vt:lpstr>
      <vt:lpstr>Topic: Reflective practice and critical thinking Task 2: Reflect and summarise</vt:lpstr>
      <vt:lpstr>Topic: Reflective practice and critical thinking Task 2: Reflect and summarise</vt:lpstr>
      <vt:lpstr>Topic: Reflective practice and critical thinking Task 2: Reflect and summarise</vt:lpstr>
      <vt:lpstr>Conclusion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Gemma Brezinski</cp:lastModifiedBy>
  <cp:revision>1057</cp:revision>
  <cp:lastPrinted>2023-05-10T11:15:26Z</cp:lastPrinted>
  <dcterms:created xsi:type="dcterms:W3CDTF">2020-10-20T08:50:32Z</dcterms:created>
  <dcterms:modified xsi:type="dcterms:W3CDTF">2023-11-09T14:50:22Z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