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5" r:id="rId25"/>
    <p:sldId id="476" r:id="rId26"/>
    <p:sldId id="477" r:id="rId27"/>
    <p:sldId id="479" r:id="rId28"/>
    <p:sldId id="480" r:id="rId29"/>
    <p:sldId id="481" r:id="rId30"/>
    <p:sldId id="482" r:id="rId31"/>
    <p:sldId id="483" r:id="rId32"/>
    <p:sldId id="484" r:id="rId33"/>
    <p:sldId id="485" r:id="rId34"/>
    <p:sldId id="486" r:id="rId35"/>
    <p:sldId id="487" r:id="rId36"/>
    <p:sldId id="488" r:id="rId37"/>
    <p:sldId id="489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DF596-9525-4F6C-ABC9-1C76304279E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AF1DB40D-1E0B-40DC-AD82-B8299C428A48}">
      <dgm:prSet phldrT="[Text]" phldr="0"/>
      <dgm:spPr/>
      <dgm:t>
        <a:bodyPr/>
        <a:lstStyle/>
        <a:p>
          <a:r>
            <a:rPr lang="en-US" dirty="0">
              <a:latin typeface="Arial"/>
            </a:rPr>
            <a:t>Sequencing</a:t>
          </a:r>
          <a:endParaRPr lang="en-US" dirty="0"/>
        </a:p>
      </dgm:t>
    </dgm:pt>
    <dgm:pt modelId="{3F902A06-6EE7-4B94-AF41-65520BAD2FD0}" type="parTrans" cxnId="{FCC7DAF8-CF3B-4F3C-B59D-264A2D04891F}">
      <dgm:prSet/>
      <dgm:spPr/>
      <dgm:t>
        <a:bodyPr/>
        <a:lstStyle/>
        <a:p>
          <a:endParaRPr lang="en-US"/>
        </a:p>
      </dgm:t>
    </dgm:pt>
    <dgm:pt modelId="{A0545910-52B7-45B2-A572-315484DB0CFA}" type="sibTrans" cxnId="{FCC7DAF8-CF3B-4F3C-B59D-264A2D04891F}">
      <dgm:prSet/>
      <dgm:spPr/>
      <dgm:t>
        <a:bodyPr/>
        <a:lstStyle/>
        <a:p>
          <a:endParaRPr lang="en-US"/>
        </a:p>
      </dgm:t>
    </dgm:pt>
    <dgm:pt modelId="{851B477D-855C-4221-A32E-915FDFFBEDA0}">
      <dgm:prSet phldrT="[Text]" phldr="0"/>
      <dgm:spPr/>
      <dgm:t>
        <a:bodyPr/>
        <a:lstStyle/>
        <a:p>
          <a:r>
            <a:rPr lang="en-US" dirty="0">
              <a:latin typeface="Arial"/>
            </a:rPr>
            <a:t>Selection</a:t>
          </a:r>
          <a:endParaRPr lang="en-US" dirty="0"/>
        </a:p>
      </dgm:t>
    </dgm:pt>
    <dgm:pt modelId="{442F3D47-A77A-4DE1-AE12-901A149D301F}" type="parTrans" cxnId="{8F0D2B48-FEF7-43F1-9241-373A4F3E5B24}">
      <dgm:prSet/>
      <dgm:spPr/>
      <dgm:t>
        <a:bodyPr/>
        <a:lstStyle/>
        <a:p>
          <a:endParaRPr lang="en-US"/>
        </a:p>
      </dgm:t>
    </dgm:pt>
    <dgm:pt modelId="{0CD4F784-BC9E-4B3D-BA84-58EAF08188AF}" type="sibTrans" cxnId="{8F0D2B48-FEF7-43F1-9241-373A4F3E5B24}">
      <dgm:prSet/>
      <dgm:spPr/>
      <dgm:t>
        <a:bodyPr/>
        <a:lstStyle/>
        <a:p>
          <a:endParaRPr lang="en-US"/>
        </a:p>
      </dgm:t>
    </dgm:pt>
    <dgm:pt modelId="{4E349345-94A5-4EF3-817A-91A11484C183}">
      <dgm:prSet phldrT="[Text]" phldr="0"/>
      <dgm:spPr/>
      <dgm:t>
        <a:bodyPr/>
        <a:lstStyle/>
        <a:p>
          <a:r>
            <a:rPr lang="en-US" dirty="0">
              <a:latin typeface="Arial"/>
            </a:rPr>
            <a:t>Iteration</a:t>
          </a:r>
          <a:endParaRPr lang="en-US" dirty="0"/>
        </a:p>
      </dgm:t>
    </dgm:pt>
    <dgm:pt modelId="{C415C562-5C95-4D26-A279-9EEA574F1464}" type="parTrans" cxnId="{2A9AC925-91DA-433E-A848-3EC57CABEC12}">
      <dgm:prSet/>
      <dgm:spPr/>
      <dgm:t>
        <a:bodyPr/>
        <a:lstStyle/>
        <a:p>
          <a:endParaRPr lang="en-US"/>
        </a:p>
      </dgm:t>
    </dgm:pt>
    <dgm:pt modelId="{AF049A07-AC0E-4A3E-A0F6-A3A79ACEAE07}" type="sibTrans" cxnId="{2A9AC925-91DA-433E-A848-3EC57CABEC12}">
      <dgm:prSet/>
      <dgm:spPr/>
      <dgm:t>
        <a:bodyPr/>
        <a:lstStyle/>
        <a:p>
          <a:endParaRPr lang="en-US"/>
        </a:p>
      </dgm:t>
    </dgm:pt>
    <dgm:pt modelId="{D48FF4F7-0D1E-4062-AF7E-1967B9627859}" type="pres">
      <dgm:prSet presAssocID="{B54DF596-9525-4F6C-ABC9-1C76304279EE}" presName="compositeShape" presStyleCnt="0">
        <dgm:presLayoutVars>
          <dgm:dir/>
          <dgm:resizeHandles/>
        </dgm:presLayoutVars>
      </dgm:prSet>
      <dgm:spPr/>
    </dgm:pt>
    <dgm:pt modelId="{381DEC19-7340-4CFB-8D9C-0FD9A1AF068B}" type="pres">
      <dgm:prSet presAssocID="{B54DF596-9525-4F6C-ABC9-1C76304279EE}" presName="pyramid" presStyleLbl="node1" presStyleIdx="0" presStyleCnt="1"/>
      <dgm:spPr/>
    </dgm:pt>
    <dgm:pt modelId="{75D3DF03-F6CB-4FCD-8488-7FF033602328}" type="pres">
      <dgm:prSet presAssocID="{B54DF596-9525-4F6C-ABC9-1C76304279EE}" presName="theList" presStyleCnt="0"/>
      <dgm:spPr/>
    </dgm:pt>
    <dgm:pt modelId="{13F64A0D-F090-412F-BB46-481E4DC953E9}" type="pres">
      <dgm:prSet presAssocID="{AF1DB40D-1E0B-40DC-AD82-B8299C428A48}" presName="aNode" presStyleLbl="fgAcc1" presStyleIdx="0" presStyleCnt="3">
        <dgm:presLayoutVars>
          <dgm:bulletEnabled val="1"/>
        </dgm:presLayoutVars>
      </dgm:prSet>
      <dgm:spPr/>
    </dgm:pt>
    <dgm:pt modelId="{1858EC4D-A419-45D1-892A-1C0D7EB59C03}" type="pres">
      <dgm:prSet presAssocID="{AF1DB40D-1E0B-40DC-AD82-B8299C428A48}" presName="aSpace" presStyleCnt="0"/>
      <dgm:spPr/>
    </dgm:pt>
    <dgm:pt modelId="{452D1E53-3BF2-4F00-BBC5-B3FFA3B40F2B}" type="pres">
      <dgm:prSet presAssocID="{851B477D-855C-4221-A32E-915FDFFBEDA0}" presName="aNode" presStyleLbl="fgAcc1" presStyleIdx="1" presStyleCnt="3">
        <dgm:presLayoutVars>
          <dgm:bulletEnabled val="1"/>
        </dgm:presLayoutVars>
      </dgm:prSet>
      <dgm:spPr/>
    </dgm:pt>
    <dgm:pt modelId="{2B51F523-3EDA-4E9F-B7C7-F69099F91BD6}" type="pres">
      <dgm:prSet presAssocID="{851B477D-855C-4221-A32E-915FDFFBEDA0}" presName="aSpace" presStyleCnt="0"/>
      <dgm:spPr/>
    </dgm:pt>
    <dgm:pt modelId="{C9960785-729B-4E5B-BB80-DA761AEA969E}" type="pres">
      <dgm:prSet presAssocID="{4E349345-94A5-4EF3-817A-91A11484C183}" presName="aNode" presStyleLbl="fgAcc1" presStyleIdx="2" presStyleCnt="3">
        <dgm:presLayoutVars>
          <dgm:bulletEnabled val="1"/>
        </dgm:presLayoutVars>
      </dgm:prSet>
      <dgm:spPr/>
    </dgm:pt>
    <dgm:pt modelId="{277B5919-5FAB-48B6-95F5-CE12AAFAE06D}" type="pres">
      <dgm:prSet presAssocID="{4E349345-94A5-4EF3-817A-91A11484C183}" presName="aSpace" presStyleCnt="0"/>
      <dgm:spPr/>
    </dgm:pt>
  </dgm:ptLst>
  <dgm:cxnLst>
    <dgm:cxn modelId="{0EACCB18-FBD5-4CEF-B6FC-71854FA56D0F}" type="presOf" srcId="{B54DF596-9525-4F6C-ABC9-1C76304279EE}" destId="{D48FF4F7-0D1E-4062-AF7E-1967B9627859}" srcOrd="0" destOrd="0" presId="urn:microsoft.com/office/officeart/2005/8/layout/pyramid2"/>
    <dgm:cxn modelId="{2A9AC925-91DA-433E-A848-3EC57CABEC12}" srcId="{B54DF596-9525-4F6C-ABC9-1C76304279EE}" destId="{4E349345-94A5-4EF3-817A-91A11484C183}" srcOrd="2" destOrd="0" parTransId="{C415C562-5C95-4D26-A279-9EEA574F1464}" sibTransId="{AF049A07-AC0E-4A3E-A0F6-A3A79ACEAE07}"/>
    <dgm:cxn modelId="{8F0D2B48-FEF7-43F1-9241-373A4F3E5B24}" srcId="{B54DF596-9525-4F6C-ABC9-1C76304279EE}" destId="{851B477D-855C-4221-A32E-915FDFFBEDA0}" srcOrd="1" destOrd="0" parTransId="{442F3D47-A77A-4DE1-AE12-901A149D301F}" sibTransId="{0CD4F784-BC9E-4B3D-BA84-58EAF08188AF}"/>
    <dgm:cxn modelId="{50AE464F-5503-4339-A2F6-BFE6AD85A900}" type="presOf" srcId="{AF1DB40D-1E0B-40DC-AD82-B8299C428A48}" destId="{13F64A0D-F090-412F-BB46-481E4DC953E9}" srcOrd="0" destOrd="0" presId="urn:microsoft.com/office/officeart/2005/8/layout/pyramid2"/>
    <dgm:cxn modelId="{FFB9AB81-D460-47D6-8CC6-315ED4D05C4C}" type="presOf" srcId="{4E349345-94A5-4EF3-817A-91A11484C183}" destId="{C9960785-729B-4E5B-BB80-DA761AEA969E}" srcOrd="0" destOrd="0" presId="urn:microsoft.com/office/officeart/2005/8/layout/pyramid2"/>
    <dgm:cxn modelId="{73475BF8-BA42-46F7-83DD-82550C3BC355}" type="presOf" srcId="{851B477D-855C-4221-A32E-915FDFFBEDA0}" destId="{452D1E53-3BF2-4F00-BBC5-B3FFA3B40F2B}" srcOrd="0" destOrd="0" presId="urn:microsoft.com/office/officeart/2005/8/layout/pyramid2"/>
    <dgm:cxn modelId="{FCC7DAF8-CF3B-4F3C-B59D-264A2D04891F}" srcId="{B54DF596-9525-4F6C-ABC9-1C76304279EE}" destId="{AF1DB40D-1E0B-40DC-AD82-B8299C428A48}" srcOrd="0" destOrd="0" parTransId="{3F902A06-6EE7-4B94-AF41-65520BAD2FD0}" sibTransId="{A0545910-52B7-45B2-A572-315484DB0CFA}"/>
    <dgm:cxn modelId="{9E889944-F219-4186-A883-0F0C89609464}" type="presParOf" srcId="{D48FF4F7-0D1E-4062-AF7E-1967B9627859}" destId="{381DEC19-7340-4CFB-8D9C-0FD9A1AF068B}" srcOrd="0" destOrd="0" presId="urn:microsoft.com/office/officeart/2005/8/layout/pyramid2"/>
    <dgm:cxn modelId="{6D164277-CBB0-4574-9D27-0833E5461565}" type="presParOf" srcId="{D48FF4F7-0D1E-4062-AF7E-1967B9627859}" destId="{75D3DF03-F6CB-4FCD-8488-7FF033602328}" srcOrd="1" destOrd="0" presId="urn:microsoft.com/office/officeart/2005/8/layout/pyramid2"/>
    <dgm:cxn modelId="{D073E5FA-2BD5-4507-A000-8430E2C84BB0}" type="presParOf" srcId="{75D3DF03-F6CB-4FCD-8488-7FF033602328}" destId="{13F64A0D-F090-412F-BB46-481E4DC953E9}" srcOrd="0" destOrd="0" presId="urn:microsoft.com/office/officeart/2005/8/layout/pyramid2"/>
    <dgm:cxn modelId="{CC715B6F-4DA2-4361-B1EE-FE7F94D655F6}" type="presParOf" srcId="{75D3DF03-F6CB-4FCD-8488-7FF033602328}" destId="{1858EC4D-A419-45D1-892A-1C0D7EB59C03}" srcOrd="1" destOrd="0" presId="urn:microsoft.com/office/officeart/2005/8/layout/pyramid2"/>
    <dgm:cxn modelId="{56B12F03-E882-4052-A1E7-B0D43373B019}" type="presParOf" srcId="{75D3DF03-F6CB-4FCD-8488-7FF033602328}" destId="{452D1E53-3BF2-4F00-BBC5-B3FFA3B40F2B}" srcOrd="2" destOrd="0" presId="urn:microsoft.com/office/officeart/2005/8/layout/pyramid2"/>
    <dgm:cxn modelId="{91796FCC-006F-4654-862C-B49F65A767D9}" type="presParOf" srcId="{75D3DF03-F6CB-4FCD-8488-7FF033602328}" destId="{2B51F523-3EDA-4E9F-B7C7-F69099F91BD6}" srcOrd="3" destOrd="0" presId="urn:microsoft.com/office/officeart/2005/8/layout/pyramid2"/>
    <dgm:cxn modelId="{28381735-433B-48F8-9F21-4C20169915AA}" type="presParOf" srcId="{75D3DF03-F6CB-4FCD-8488-7FF033602328}" destId="{C9960785-729B-4E5B-BB80-DA761AEA969E}" srcOrd="4" destOrd="0" presId="urn:microsoft.com/office/officeart/2005/8/layout/pyramid2"/>
    <dgm:cxn modelId="{FD609CAE-EB28-410F-BB0F-71DEAB17FCEF}" type="presParOf" srcId="{75D3DF03-F6CB-4FCD-8488-7FF033602328}" destId="{277B5919-5FAB-48B6-95F5-CE12AAFAE06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DEC19-7340-4CFB-8D9C-0FD9A1AF068B}">
      <dsp:nvSpPr>
        <dsp:cNvPr id="0" name=""/>
        <dsp:cNvSpPr/>
      </dsp:nvSpPr>
      <dsp:spPr>
        <a:xfrm>
          <a:off x="182879" y="0"/>
          <a:ext cx="3657600" cy="36576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F64A0D-F090-412F-BB46-481E4DC953E9}">
      <dsp:nvSpPr>
        <dsp:cNvPr id="0" name=""/>
        <dsp:cNvSpPr/>
      </dsp:nvSpPr>
      <dsp:spPr>
        <a:xfrm>
          <a:off x="2011680" y="367724"/>
          <a:ext cx="2377440" cy="8658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"/>
            </a:rPr>
            <a:t>Sequencing</a:t>
          </a:r>
          <a:endParaRPr lang="en-US" sz="2800" kern="1200" dirty="0"/>
        </a:p>
      </dsp:txBody>
      <dsp:txXfrm>
        <a:off x="2053946" y="409990"/>
        <a:ext cx="2292908" cy="781290"/>
      </dsp:txXfrm>
    </dsp:sp>
    <dsp:sp modelId="{452D1E53-3BF2-4F00-BBC5-B3FFA3B40F2B}">
      <dsp:nvSpPr>
        <dsp:cNvPr id="0" name=""/>
        <dsp:cNvSpPr/>
      </dsp:nvSpPr>
      <dsp:spPr>
        <a:xfrm>
          <a:off x="2011680" y="1341774"/>
          <a:ext cx="2377440" cy="8658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"/>
            </a:rPr>
            <a:t>Selection</a:t>
          </a:r>
          <a:endParaRPr lang="en-US" sz="2800" kern="1200" dirty="0"/>
        </a:p>
      </dsp:txBody>
      <dsp:txXfrm>
        <a:off x="2053946" y="1384040"/>
        <a:ext cx="2292908" cy="781290"/>
      </dsp:txXfrm>
    </dsp:sp>
    <dsp:sp modelId="{C9960785-729B-4E5B-BB80-DA761AEA969E}">
      <dsp:nvSpPr>
        <dsp:cNvPr id="0" name=""/>
        <dsp:cNvSpPr/>
      </dsp:nvSpPr>
      <dsp:spPr>
        <a:xfrm>
          <a:off x="2011680" y="2315825"/>
          <a:ext cx="2377440" cy="8658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"/>
            </a:rPr>
            <a:t>Iteration</a:t>
          </a:r>
          <a:endParaRPr lang="en-US" sz="2800" kern="1200" dirty="0"/>
        </a:p>
      </dsp:txBody>
      <dsp:txXfrm>
        <a:off x="2053946" y="2358091"/>
        <a:ext cx="2292908" cy="7812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73DDF-C440-4EEF-A083-4084FA9FDF0B}" type="datetimeFigureOut">
              <a:rPr lang="en-GB" smtClean="0"/>
              <a:t>09/11/2023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938D2-2266-4757-8E3E-4C859B8AF1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124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csecs.com/flowcharts.html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1370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1344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0587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to ask open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3608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prompts:</a:t>
            </a:r>
          </a:p>
          <a:p>
            <a:endParaRPr lang="en-GB" dirty="0"/>
          </a:p>
          <a:p>
            <a:r>
              <a:rPr lang="en-GB" dirty="0"/>
              <a:t> A list of rules to follow in order to solve a problem.</a:t>
            </a:r>
          </a:p>
          <a:p>
            <a:r>
              <a:rPr lang="en-GB" dirty="0"/>
              <a:t> A set of guidelines that describe how to perform a task. </a:t>
            </a:r>
          </a:p>
          <a:p>
            <a:r>
              <a:rPr lang="en-GB" dirty="0"/>
              <a:t> A sequence of instructions telling a computer what to do.</a:t>
            </a:r>
          </a:p>
          <a:p>
            <a:r>
              <a:rPr lang="en-GB" dirty="0"/>
              <a:t> Algorithms need to have their steps in the right order (think of a recipe).</a:t>
            </a:r>
          </a:p>
          <a:p>
            <a:r>
              <a:rPr lang="en-GB" dirty="0"/>
              <a:t> An algorithm is a procedure or formula for solving a problem, based on conducting a sequence of specified actions.</a:t>
            </a:r>
          </a:p>
          <a:p>
            <a:r>
              <a:rPr lang="en-GB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4560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37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question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0667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Pseudocode are statements programmers use to simplify the algorithm creation process. They use scenario-based statements:</a:t>
            </a:r>
          </a:p>
          <a:p>
            <a:endParaRPr lang="en-GB" dirty="0"/>
          </a:p>
          <a:p>
            <a:r>
              <a:rPr lang="en-GB" dirty="0"/>
              <a:t>Input:</a:t>
            </a:r>
            <a:r>
              <a:rPr lang="en-GB" baseline="0" dirty="0"/>
              <a:t> user entering values</a:t>
            </a:r>
            <a:endParaRPr lang="en-GB" dirty="0"/>
          </a:p>
          <a:p>
            <a:r>
              <a:rPr lang="en-GB" dirty="0"/>
              <a:t>Output: display, print</a:t>
            </a:r>
          </a:p>
          <a:p>
            <a:r>
              <a:rPr lang="en-GB" dirty="0"/>
              <a:t>Compute: calculate</a:t>
            </a:r>
          </a:p>
          <a:p>
            <a:r>
              <a:rPr lang="en-GB" dirty="0"/>
              <a:t>Repeat until: sequential conditions.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40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Pseudocode are statements programmers use to simplify the algorithm creation process. They use scenario-based statements:</a:t>
            </a:r>
          </a:p>
          <a:p>
            <a:endParaRPr lang="en-GB" dirty="0"/>
          </a:p>
          <a:p>
            <a:r>
              <a:rPr lang="en-GB" dirty="0"/>
              <a:t>Input:</a:t>
            </a:r>
            <a:r>
              <a:rPr lang="en-GB" baseline="0" dirty="0"/>
              <a:t> user entering values</a:t>
            </a:r>
            <a:endParaRPr lang="en-GB" dirty="0"/>
          </a:p>
          <a:p>
            <a:r>
              <a:rPr lang="en-GB" dirty="0"/>
              <a:t>Output: display, print</a:t>
            </a:r>
          </a:p>
          <a:p>
            <a:r>
              <a:rPr lang="en-GB" dirty="0"/>
              <a:t>Compute: calculate</a:t>
            </a:r>
          </a:p>
          <a:p>
            <a:r>
              <a:rPr lang="en-GB" dirty="0"/>
              <a:t>Repeat until: sequential conditions.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1585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https://www.bbc.co.uk/bitesize/guides/z433rwx/revision/1  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64675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process that is step by step.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736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BBC Bite</a:t>
            </a:r>
            <a:r>
              <a:rPr lang="en-US" baseline="0" dirty="0"/>
              <a:t>size link for teacher: </a:t>
            </a:r>
            <a:r>
              <a:rPr lang="en-US" dirty="0"/>
              <a:t>https://www.bbc.co.uk/bitesize/guides/z8m36yc/revision/4</a:t>
            </a:r>
          </a:p>
          <a:p>
            <a:endParaRPr lang="en-US" dirty="0"/>
          </a:p>
          <a:p>
            <a:r>
              <a:rPr lang="en-US" dirty="0"/>
              <a:t>Open question to learners.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589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process that is step by step.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723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process that is step by step.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770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Developing pseudocode.</a:t>
            </a:r>
          </a:p>
          <a:p>
            <a:endParaRPr lang="en-GB" dirty="0"/>
          </a:p>
          <a:p>
            <a:r>
              <a:rPr lang="en-GB" dirty="0"/>
              <a:t>Once the problem has been broken down into small steps, you must describe in a formal (structured English) way what the individual steps are.</a:t>
            </a:r>
          </a:p>
          <a:p>
            <a:endParaRPr lang="en-GB" dirty="0"/>
          </a:p>
          <a:p>
            <a:r>
              <a:rPr lang="en-GB" dirty="0"/>
              <a:t>Never put more than one statement on a line and always remember to end IF, WHILE, FOR and PROCEDURE statements.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015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155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74395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process that is step by step.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95402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Image source: </a:t>
            </a:r>
            <a:r>
              <a:rPr lang="en-US" i="1" dirty="0"/>
              <a:t>Flowcharts</a:t>
            </a:r>
            <a:r>
              <a:rPr lang="en-US" dirty="0"/>
              <a:t> (no date) </a:t>
            </a:r>
            <a:r>
              <a:rPr lang="en-US" i="1" dirty="0"/>
              <a:t>Computer science</a:t>
            </a:r>
            <a:r>
              <a:rPr lang="en-US" dirty="0"/>
              <a:t>. Available at: </a:t>
            </a:r>
            <a:r>
              <a:rPr lang="en-US" dirty="0">
                <a:hlinkClick r:id="rId3"/>
              </a:rPr>
              <a:t>http://www.gcsecs.com/flowcharts.html</a:t>
            </a:r>
            <a:r>
              <a:rPr lang="en-US" dirty="0"/>
              <a:t> (Accessed on 24 March 2023) 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r>
              <a:rPr lang="en-US" dirty="0"/>
              <a:t>Flow charts can be used to write </a:t>
            </a:r>
            <a:r>
              <a:rPr lang="en-GB" dirty="0"/>
              <a:t>algorithms in stead of pseudocode, but you need to know the correct symbols </a:t>
            </a:r>
            <a:endParaRPr lang="en-US" dirty="0"/>
          </a:p>
          <a:p>
            <a:endParaRPr lang="en-US" dirty="0">
              <a:cs typeface="Calibri"/>
            </a:endParaRPr>
          </a:p>
          <a:p>
            <a:r>
              <a:rPr lang="en-US" baseline="0" dirty="0"/>
              <a:t>Example</a:t>
            </a:r>
            <a:endParaRPr lang="en-US" dirty="0">
              <a:cs typeface="Calibri"/>
            </a:endParaRPr>
          </a:p>
          <a:p>
            <a:endParaRPr lang="en-US" baseline="0" dirty="0"/>
          </a:p>
          <a:p>
            <a:r>
              <a:rPr lang="en-US" baseline="0" dirty="0"/>
              <a:t>Teacher to talk about this example.</a:t>
            </a:r>
          </a:p>
          <a:p>
            <a:endParaRPr lang="en-US" baseline="0" dirty="0"/>
          </a:p>
          <a:p>
            <a:r>
              <a:rPr lang="en-US" baseline="0" dirty="0"/>
              <a:t>Question time,  why might this be a good tool to use when trying to locate an issue. ?</a:t>
            </a:r>
          </a:p>
          <a:p>
            <a:endParaRPr lang="en-US" baseline="0" dirty="0"/>
          </a:p>
          <a:p>
            <a:r>
              <a:rPr lang="en-US" baseline="0" dirty="0"/>
              <a:t>Hint – provides a high level few of a process allowing you to see issues.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3561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process that is step by step.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4565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286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461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810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7507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7464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3214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62352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5453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0324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211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0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686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4693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682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845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96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1254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68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382539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949211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10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Core content in a digital world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5013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1459740"/>
          </a:xfrm>
        </p:spPr>
        <p:txBody>
          <a:bodyPr>
            <a:normAutofit fontScale="90000"/>
          </a:bodyPr>
          <a:lstStyle/>
          <a:p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 1: How computers solve problems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GB" sz="3200" dirty="0"/>
              <a:t>Computers work in binary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41608" y="1792940"/>
            <a:ext cx="10189285" cy="4563411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sz="2667" dirty="0">
              <a:solidFill>
                <a:srgbClr val="E51C41"/>
              </a:solidFill>
            </a:endParaRPr>
          </a:p>
          <a:p>
            <a:r>
              <a:rPr lang="en-GB" sz="2667" dirty="0">
                <a:solidFill>
                  <a:srgbClr val="E51C41"/>
                </a:solidFill>
              </a:rPr>
              <a:t>True or false quiz</a:t>
            </a:r>
            <a:endParaRPr lang="en-GB" sz="2667" b="0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b="0" dirty="0"/>
              <a:t>Boolean logic (keywords A and B)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b="0" dirty="0"/>
              <a:t>AND = only results that contain both keywords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b="0" dirty="0"/>
              <a:t>OR = results containing keywords A and B</a:t>
            </a:r>
            <a:endParaRPr lang="en-GB" sz="2667" b="0" dirty="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b="0" dirty="0"/>
              <a:t>NOT = results containing keyword A, excluding any with keyword B.</a:t>
            </a:r>
            <a:endParaRPr lang="en-GB" sz="2667" b="0" dirty="0">
              <a:cs typeface="Arial"/>
            </a:endParaRPr>
          </a:p>
          <a:p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0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400" dirty="0">
                <a:cs typeface="Arial"/>
              </a:rPr>
              <a:t>Algorithms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321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817013" lvl="1" indent="-457189" algn="l"/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sz="2667" b="1" dirty="0"/>
            </a:br>
            <a:endParaRPr lang="en-US" sz="2667" b="1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1265767"/>
            <a:ext cx="11509119" cy="4851532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dirty="0">
              <a:solidFill>
                <a:srgbClr val="E51C41"/>
              </a:solidFill>
              <a:cs typeface="Arial"/>
            </a:endParaRPr>
          </a:p>
          <a:p>
            <a:r>
              <a:rPr lang="en-US" b="1" dirty="0">
                <a:solidFill>
                  <a:srgbClr val="E51C41"/>
                </a:solidFill>
                <a:cs typeface="Arial"/>
              </a:rPr>
              <a:t> Algorithms</a:t>
            </a:r>
            <a:br>
              <a:rPr lang="en-US" sz="4800" dirty="0">
                <a:cs typeface="Arial"/>
              </a:rPr>
            </a:br>
            <a:br>
              <a:rPr lang="en-US" sz="4800" dirty="0">
                <a:cs typeface="Arial"/>
              </a:rPr>
            </a:br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What does this mean?</a:t>
            </a:r>
          </a:p>
          <a:p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What are they?</a:t>
            </a:r>
          </a:p>
          <a:p>
            <a:endParaRPr lang="en-US" dirty="0">
              <a:cs typeface="Arial"/>
            </a:endParaRPr>
          </a:p>
          <a:p>
            <a:r>
              <a:rPr lang="en-US" dirty="0">
                <a:cs typeface="Arial"/>
              </a:rPr>
              <a:t>Give an example.</a:t>
            </a:r>
            <a:br>
              <a:rPr lang="en-US" sz="4800" dirty="0">
                <a:cs typeface="Arial"/>
              </a:rPr>
            </a:br>
            <a:br>
              <a:rPr lang="en-US" sz="2667" dirty="0">
                <a:cs typeface="Arial"/>
              </a:rPr>
            </a:b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2" name="Title 11">
            <a:extLst>
              <a:ext uri="{FF2B5EF4-FFF2-40B4-BE49-F238E27FC236}">
                <a16:creationId xmlns:a16="http://schemas.microsoft.com/office/drawing/2014/main" id="{9B9E32BE-CC42-968D-A266-2E76CAA101E5}"/>
              </a:ext>
            </a:extLst>
          </p:cNvPr>
          <p:cNvSpPr txBox="1">
            <a:spLocks/>
          </p:cNvSpPr>
          <p:nvPr/>
        </p:nvSpPr>
        <p:spPr>
          <a:xfrm>
            <a:off x="312001" y="291909"/>
            <a:ext cx="11328457" cy="9079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dirty="0"/>
              <a:t>Topic: Integrity</a:t>
            </a:r>
            <a:br>
              <a:rPr lang="en-US" sz="2667" dirty="0"/>
            </a:br>
            <a:r>
              <a:rPr lang="en-US" sz="2667" dirty="0"/>
              <a:t>Task 2: Algorithms</a:t>
            </a:r>
            <a:endParaRPr lang="en-GB" sz="2667" dirty="0"/>
          </a:p>
        </p:txBody>
      </p:sp>
    </p:spTree>
    <p:extLst>
      <p:ext uri="{BB962C8B-B14F-4D97-AF65-F5344CB8AC3E}">
        <p14:creationId xmlns:p14="http://schemas.microsoft.com/office/powerpoint/2010/main" val="2163008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89361"/>
            <a:ext cx="11250084" cy="932567"/>
          </a:xfrm>
        </p:spPr>
        <p:txBody>
          <a:bodyPr>
            <a:normAutofit fontScale="90000"/>
          </a:bodyPr>
          <a:lstStyle/>
          <a:p>
            <a:r>
              <a:rPr lang="en-US" sz="2933" dirty="0"/>
              <a:t>Topic: Integrity</a:t>
            </a:r>
            <a:br>
              <a:rPr lang="en-US" sz="2933" dirty="0"/>
            </a:br>
            <a:r>
              <a:rPr lang="en-US" sz="2933" dirty="0"/>
              <a:t>Task 2: Algorithms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246070" y="2279137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693271" y="1841289"/>
            <a:ext cx="10867413" cy="41863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solidFill>
                  <a:srgbClr val="E51C41"/>
                </a:solidFill>
              </a:rPr>
              <a:t>Algorithms are:</a:t>
            </a:r>
          </a:p>
          <a:p>
            <a:endParaRPr lang="en-GB" sz="2667" b="1" dirty="0">
              <a:solidFill>
                <a:srgbClr val="FF0000"/>
              </a:solidFill>
            </a:endParaRP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a sequence of instructions telling a computer what to do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sz="2667" dirty="0"/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a list of rules to follow to solve a problem.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sz="2667" dirty="0"/>
          </a:p>
          <a:p>
            <a:r>
              <a:rPr lang="en-GB" sz="2667" dirty="0"/>
              <a:t>Algorithms need to have their steps in the right order (think of a recipe).</a:t>
            </a:r>
          </a:p>
          <a:p>
            <a:endParaRPr lang="en-GB" sz="4267" dirty="0"/>
          </a:p>
          <a:p>
            <a:r>
              <a:rPr lang="en-GB" sz="4267" dirty="0"/>
              <a:t> </a:t>
            </a:r>
            <a:endParaRPr lang="en-GB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7582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599" y="1770234"/>
            <a:ext cx="11250084" cy="932567"/>
          </a:xfrm>
        </p:spPr>
        <p:txBody>
          <a:bodyPr/>
          <a:lstStyle/>
          <a:p>
            <a:r>
              <a:rPr lang="en-GB" sz="3200" dirty="0">
                <a:solidFill>
                  <a:srgbClr val="E51C41"/>
                </a:solidFill>
              </a:rPr>
              <a:t>An algorithm has the following structure</a:t>
            </a:r>
            <a:br>
              <a:rPr lang="en-GB" dirty="0">
                <a:solidFill>
                  <a:srgbClr val="E51C41"/>
                </a:solidFill>
              </a:rPr>
            </a:br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310600" y="2207715"/>
            <a:ext cx="10838617" cy="28312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133" b="1" dirty="0"/>
              <a:t>Input</a:t>
            </a:r>
            <a:r>
              <a:rPr lang="en-GB" sz="2133" dirty="0"/>
              <a:t> step (user input)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133" b="1" dirty="0"/>
              <a:t>Assignment</a:t>
            </a:r>
            <a:r>
              <a:rPr lang="en-GB" sz="2133" dirty="0"/>
              <a:t> step (setting a value)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133" b="1" dirty="0"/>
              <a:t>Decision</a:t>
            </a:r>
            <a:r>
              <a:rPr lang="en-GB" sz="2133" dirty="0"/>
              <a:t> step (conditional computing If/Else)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133" b="1" dirty="0"/>
              <a:t>Repetitive</a:t>
            </a:r>
            <a:r>
              <a:rPr lang="en-GB" sz="2133" dirty="0"/>
              <a:t> step (while value is less than x)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133" b="1" dirty="0"/>
              <a:t>Output</a:t>
            </a:r>
            <a:r>
              <a:rPr lang="en-GB" sz="2133" dirty="0"/>
              <a:t> step (displays result/outcome to user).</a:t>
            </a:r>
          </a:p>
          <a:p>
            <a:endParaRPr lang="en-GB" sz="2400" b="1" dirty="0">
              <a:ea typeface="+mn-lt"/>
              <a:cs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5573" y="20615"/>
            <a:ext cx="11250084" cy="932567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25000" lnSpcReduction="20000"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10666" dirty="0">
                <a:latin typeface="+mn-lt"/>
              </a:rPr>
            </a:br>
            <a:r>
              <a:rPr lang="en-US" sz="10666" dirty="0">
                <a:latin typeface="+mn-lt"/>
              </a:rPr>
              <a:t>Topic: Integrity</a:t>
            </a:r>
          </a:p>
          <a:p>
            <a:r>
              <a:rPr lang="en-US" sz="10666" dirty="0">
                <a:latin typeface="+mn-lt"/>
              </a:rPr>
              <a:t>Task 2: Algorithms </a:t>
            </a:r>
            <a:br>
              <a:rPr lang="en-US" sz="10666" dirty="0">
                <a:latin typeface="+mn-lt"/>
              </a:rPr>
            </a:br>
            <a:r>
              <a:rPr lang="en-GB" sz="2667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897358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What is pseudocode?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768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+mn-lt"/>
              </a:rPr>
              <a:t>Topic: Integrity</a:t>
            </a:r>
            <a:br>
              <a:rPr lang="en-US" sz="3200" dirty="0">
                <a:latin typeface="+mn-lt"/>
              </a:rPr>
            </a:br>
            <a:r>
              <a:rPr lang="en-US" sz="3200" dirty="0">
                <a:latin typeface="+mn-lt"/>
              </a:rPr>
              <a:t>Task 3: What is pseudocode?</a:t>
            </a:r>
            <a:endParaRPr lang="en-GB" sz="3200" dirty="0"/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439508" y="1265768"/>
            <a:ext cx="11121176" cy="442454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GB" sz="3600" dirty="0">
                <a:solidFill>
                  <a:srgbClr val="E51C41"/>
                </a:solidFill>
              </a:rPr>
              <a:t>Pseudocode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It is not a programming language.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It is a method to describe a set of instructions. 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It does not have to use specific syntax.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It is an implementation of an algorithm using informative text written in plain English.</a:t>
            </a:r>
          </a:p>
          <a:p>
            <a:pPr>
              <a:lnSpc>
                <a:spcPct val="100000"/>
              </a:lnSpc>
            </a:pPr>
            <a:endParaRPr lang="en-GB" sz="3200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682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br>
              <a:rPr lang="en-GB" sz="2933" dirty="0"/>
            </a:br>
            <a:br>
              <a:rPr lang="en-GB" dirty="0"/>
            </a:br>
            <a:endParaRPr lang="en-GB" dirty="0"/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439508" y="1659988"/>
            <a:ext cx="11121176" cy="40303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600" dirty="0">
                <a:solidFill>
                  <a:srgbClr val="E51C41"/>
                </a:solidFill>
              </a:rPr>
              <a:t>Common notations </a:t>
            </a:r>
          </a:p>
          <a:p>
            <a:pPr>
              <a:lnSpc>
                <a:spcPct val="100000"/>
              </a:lnSpc>
            </a:pPr>
            <a:endParaRPr lang="en-GB" sz="2667" dirty="0">
              <a:solidFill>
                <a:srgbClr val="FF0000"/>
              </a:solidFill>
            </a:endParaRP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INPUT</a:t>
            </a:r>
            <a:r>
              <a:rPr lang="en-GB" sz="2667" b="0" dirty="0"/>
              <a:t> – indicates a user will be inputting something.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OUTPUT</a:t>
            </a:r>
            <a:r>
              <a:rPr lang="en-GB" sz="2667" b="0" dirty="0"/>
              <a:t> – indicates an output will appear on the screen.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WHILE</a:t>
            </a:r>
            <a:r>
              <a:rPr lang="en-GB" sz="2667" b="0" dirty="0"/>
              <a:t> – a loop (iteration that has a condition at the beginning).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FOR</a:t>
            </a:r>
            <a:r>
              <a:rPr lang="en-GB" sz="2667" b="0" dirty="0"/>
              <a:t> – a counting loop (iteration).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REPEAT–UNTIL</a:t>
            </a:r>
            <a:r>
              <a:rPr lang="en-GB" sz="2667" b="0" dirty="0"/>
              <a:t> – a loop (iteration) that has a condition at the end.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IF–THEN–ELSE</a:t>
            </a:r>
            <a:r>
              <a:rPr lang="en-GB" sz="2667" b="0" dirty="0"/>
              <a:t> – a decision (selection) in which a choice is made.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6186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98739"/>
            <a:ext cx="11250084" cy="748348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spcBef>
                <a:spcPts val="1600"/>
              </a:spcBef>
              <a:buClr>
                <a:srgbClr val="F0A22E"/>
              </a:buClr>
            </a:pPr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br>
              <a:rPr lang="en-US" sz="2933" dirty="0"/>
            </a:br>
            <a:br>
              <a:rPr lang="en-US" sz="2933" dirty="0"/>
            </a:br>
            <a:r>
              <a:rPr lang="en-US" sz="2933" dirty="0"/>
              <a:t>Algorithms and pseudocode</a:t>
            </a:r>
            <a:br>
              <a:rPr lang="en-US" dirty="0"/>
            </a:br>
            <a:br>
              <a:rPr lang="en-US" dirty="0"/>
            </a:br>
            <a:r>
              <a:rPr lang="en-GB" sz="2933" dirty="0"/>
              <a:t>Structures of algorithms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2106637"/>
            <a:ext cx="11510520" cy="3636752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endParaRPr lang="en-GB" sz="2667" dirty="0">
              <a:cs typeface="Arial"/>
            </a:endParaRPr>
          </a:p>
          <a:p>
            <a:pPr marL="359824" lvl="1" indent="0">
              <a:buNone/>
            </a:pPr>
            <a:endParaRPr lang="en-GB" sz="2667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 dirty="0"/>
          </a:p>
        </p:txBody>
      </p:sp>
      <p:graphicFrame>
        <p:nvGraphicFramePr>
          <p:cNvPr id="2" name="Diagram 6">
            <a:extLst>
              <a:ext uri="{FF2B5EF4-FFF2-40B4-BE49-F238E27FC236}">
                <a16:creationId xmlns:a16="http://schemas.microsoft.com/office/drawing/2014/main" id="{2CB7AE82-019F-7A42-3A26-28506E4A0FB4}"/>
              </a:ext>
            </a:extLst>
          </p:cNvPr>
          <p:cNvGraphicFramePr/>
          <p:nvPr/>
        </p:nvGraphicFramePr>
        <p:xfrm>
          <a:off x="3085513" y="1093763"/>
          <a:ext cx="6096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9455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br>
              <a:rPr lang="en-US" dirty="0"/>
            </a:br>
            <a:br>
              <a:rPr lang="en-US" altLang="en-US" dirty="0"/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65218" y="1585727"/>
            <a:ext cx="4021297" cy="432986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US" altLang="en-US" sz="3600" dirty="0">
              <a:solidFill>
                <a:srgbClr val="E51C41"/>
              </a:solidFill>
            </a:endParaRPr>
          </a:p>
          <a:p>
            <a:r>
              <a:rPr lang="en-US" altLang="en-US" sz="3600" dirty="0">
                <a:solidFill>
                  <a:srgbClr val="E51C41"/>
                </a:solidFill>
              </a:rPr>
              <a:t>Sequence – </a:t>
            </a:r>
          </a:p>
          <a:p>
            <a:r>
              <a:rPr lang="en-US" altLang="en-US" sz="3600" dirty="0">
                <a:solidFill>
                  <a:srgbClr val="E51C41"/>
                </a:solidFill>
              </a:rPr>
              <a:t>a block of </a:t>
            </a:r>
          </a:p>
          <a:p>
            <a:r>
              <a:rPr lang="en-US" altLang="en-US" sz="3600" dirty="0">
                <a:solidFill>
                  <a:srgbClr val="E51C41"/>
                </a:solidFill>
              </a:rPr>
              <a:t>instructions </a:t>
            </a:r>
          </a:p>
          <a:p>
            <a:r>
              <a:rPr lang="en-US" altLang="en-US" sz="3600" dirty="0">
                <a:solidFill>
                  <a:srgbClr val="E51C41"/>
                </a:solidFill>
              </a:rPr>
              <a:t>without</a:t>
            </a:r>
          </a:p>
          <a:p>
            <a:r>
              <a:rPr lang="en-US" altLang="en-US" sz="3600" dirty="0">
                <a:solidFill>
                  <a:srgbClr val="E51C41"/>
                </a:solidFill>
              </a:rPr>
              <a:t> “branching”</a:t>
            </a:r>
            <a:endParaRPr lang="en-GB" sz="3600" dirty="0">
              <a:solidFill>
                <a:srgbClr val="E51C41"/>
              </a:solidFill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6091320" y="2103048"/>
            <a:ext cx="3840469" cy="276998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189" indent="-457189">
              <a:buFont typeface="+mj-lt"/>
              <a:buAutoNum type="arabicPeriod"/>
            </a:pPr>
            <a:r>
              <a:rPr lang="en-GB" sz="3600" dirty="0">
                <a:ea typeface="+mn-lt"/>
                <a:cs typeface="+mn-lt"/>
              </a:rPr>
              <a:t>Get out of bed</a:t>
            </a:r>
          </a:p>
          <a:p>
            <a:pPr marL="457189" indent="-457189">
              <a:buFont typeface="+mj-lt"/>
              <a:buAutoNum type="arabicPeriod"/>
            </a:pPr>
            <a:r>
              <a:rPr lang="en-GB" sz="3600" dirty="0">
                <a:ea typeface="+mn-lt"/>
                <a:cs typeface="+mn-lt"/>
              </a:rPr>
              <a:t>Take a shower</a:t>
            </a:r>
          </a:p>
          <a:p>
            <a:pPr marL="457189" indent="-457189">
              <a:buFont typeface="+mj-lt"/>
              <a:buAutoNum type="arabicPeriod"/>
            </a:pPr>
            <a:r>
              <a:rPr lang="en-GB" sz="3600" dirty="0">
                <a:ea typeface="+mn-lt"/>
                <a:cs typeface="+mn-lt"/>
              </a:rPr>
              <a:t>Get dressed</a:t>
            </a:r>
          </a:p>
          <a:p>
            <a:pPr marL="457189" indent="-457189">
              <a:buFont typeface="+mj-lt"/>
              <a:buAutoNum type="arabicPeriod"/>
            </a:pPr>
            <a:r>
              <a:rPr lang="en-GB" sz="3600" dirty="0">
                <a:ea typeface="+mn-lt"/>
                <a:cs typeface="+mn-lt"/>
              </a:rPr>
              <a:t>Eat breakfast</a:t>
            </a:r>
          </a:p>
          <a:p>
            <a:pPr marL="457189" indent="-457189">
              <a:buFont typeface="+mj-lt"/>
              <a:buAutoNum type="arabicPeriod"/>
            </a:pPr>
            <a:r>
              <a:rPr lang="en-GB" sz="3600" dirty="0">
                <a:ea typeface="+mn-lt"/>
                <a:cs typeface="+mn-lt"/>
              </a:rPr>
              <a:t>Leave for work</a:t>
            </a:r>
          </a:p>
        </p:txBody>
      </p:sp>
    </p:spTree>
    <p:extLst>
      <p:ext uri="{BB962C8B-B14F-4D97-AF65-F5344CB8AC3E}">
        <p14:creationId xmlns:p14="http://schemas.microsoft.com/office/powerpoint/2010/main" val="77433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/>
              <a:t>Lesson six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Topic: Integrity </a:t>
            </a:r>
          </a:p>
        </p:txBody>
      </p:sp>
    </p:spTree>
    <p:extLst>
      <p:ext uri="{BB962C8B-B14F-4D97-AF65-F5344CB8AC3E}">
        <p14:creationId xmlns:p14="http://schemas.microsoft.com/office/powerpoint/2010/main" val="1009331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807" y="2155357"/>
            <a:ext cx="5237739" cy="2364903"/>
          </a:xfrm>
        </p:spPr>
        <p:txBody>
          <a:bodyPr>
            <a:normAutofit/>
          </a:bodyPr>
          <a:lstStyle/>
          <a:p>
            <a:r>
              <a:rPr lang="en-US" sz="3733" dirty="0">
                <a:solidFill>
                  <a:srgbClr val="E51C41"/>
                </a:solidFill>
              </a:rPr>
              <a:t>Selection </a:t>
            </a:r>
            <a:br>
              <a:rPr lang="en-US" sz="3733" dirty="0">
                <a:solidFill>
                  <a:srgbClr val="E51C41"/>
                </a:solidFill>
              </a:rPr>
            </a:br>
            <a:br>
              <a:rPr lang="en-US" sz="3733" dirty="0">
                <a:solidFill>
                  <a:srgbClr val="E51C41"/>
                </a:solidFill>
              </a:rPr>
            </a:br>
            <a:r>
              <a:rPr lang="en-US" sz="3733" dirty="0">
                <a:solidFill>
                  <a:srgbClr val="E51C41"/>
                </a:solidFill>
              </a:rPr>
              <a:t>(decision-making)</a:t>
            </a:r>
            <a:endParaRPr lang="en-GB" sz="3733" dirty="0">
              <a:solidFill>
                <a:srgbClr val="E51C41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833" y="1295459"/>
            <a:ext cx="9902480" cy="898117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6908421" y="1232376"/>
            <a:ext cx="3955160" cy="34638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endParaRPr lang="en-US" altLang="en-US" sz="2667" b="1" dirty="0">
              <a:solidFill>
                <a:prstClr val="black"/>
              </a:solidFill>
            </a:endParaRPr>
          </a:p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r>
              <a:rPr lang="en-US" altLang="en-US" sz="2667" b="1" dirty="0">
                <a:solidFill>
                  <a:prstClr val="black"/>
                </a:solidFill>
              </a:rPr>
              <a:t>IF Cold THEN</a:t>
            </a:r>
          </a:p>
          <a:p>
            <a:pPr marL="1066773" lvl="1" indent="-457189" defTabSz="609585">
              <a:spcBef>
                <a:spcPct val="20000"/>
              </a:spcBef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667" b="1" dirty="0">
                <a:solidFill>
                  <a:prstClr val="black"/>
                </a:solidFill>
              </a:rPr>
              <a:t>put on overcoat</a:t>
            </a:r>
          </a:p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r>
              <a:rPr lang="en-US" altLang="en-US" sz="2667" b="1" dirty="0">
                <a:solidFill>
                  <a:prstClr val="black"/>
                </a:solidFill>
              </a:rPr>
              <a:t>ELSE</a:t>
            </a:r>
          </a:p>
          <a:p>
            <a:pPr marL="1066773" lvl="1" indent="-457189" defTabSz="609585">
              <a:spcBef>
                <a:spcPct val="20000"/>
              </a:spcBef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en-US" sz="2667" b="1" dirty="0">
                <a:solidFill>
                  <a:prstClr val="black"/>
                </a:solidFill>
              </a:rPr>
              <a:t>put on sweater</a:t>
            </a:r>
          </a:p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r>
              <a:rPr lang="en-US" altLang="en-US" sz="2667" b="1" dirty="0">
                <a:solidFill>
                  <a:prstClr val="black"/>
                </a:solidFill>
              </a:rPr>
              <a:t>ENDIF</a:t>
            </a:r>
          </a:p>
          <a:p>
            <a:pPr lvl="1" defTabSz="609585">
              <a:spcBef>
                <a:spcPct val="20000"/>
              </a:spcBef>
              <a:buClr>
                <a:prstClr val="black"/>
              </a:buClr>
              <a:buSzPct val="100000"/>
              <a:buFontTx/>
              <a:buChar char="–"/>
            </a:pPr>
            <a:endParaRPr lang="en-US" altLang="en-US" sz="3200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778192" y="4604815"/>
            <a:ext cx="11550195" cy="2684456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altLang="en-US" sz="2667" b="1" dirty="0"/>
              <a:t>Decision structure</a:t>
            </a:r>
            <a:endParaRPr lang="en-US" altLang="en-US" sz="2667" b="1" dirty="0">
              <a:latin typeface="+mj-lt"/>
            </a:endParaRPr>
          </a:p>
          <a:p>
            <a:pPr marL="0" indent="0">
              <a:buNone/>
            </a:pPr>
            <a:r>
              <a:rPr lang="en-US" altLang="en-US" sz="2667" dirty="0">
                <a:latin typeface="+mj-lt"/>
              </a:rPr>
              <a:t>“Put on overcoat” ONLY when the IF condition is true. </a:t>
            </a:r>
          </a:p>
          <a:p>
            <a:pPr marL="0" indent="0">
              <a:buNone/>
            </a:pPr>
            <a:r>
              <a:rPr lang="en-US" altLang="en-US" sz="2667" dirty="0">
                <a:latin typeface="+mj-lt"/>
              </a:rPr>
              <a:t>Otherwise, complete the ELSE statements, “Put on sweater”.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2001" y="83405"/>
            <a:ext cx="4965077" cy="913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67" b="1" dirty="0"/>
              <a:t>Topic: Integrity</a:t>
            </a:r>
            <a:br>
              <a:rPr lang="en-US" sz="2667" b="1" dirty="0"/>
            </a:br>
            <a:r>
              <a:rPr lang="en-US" sz="2667" b="1" dirty="0"/>
              <a:t>Task 3: What is pseudocode?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80000" y="2937600"/>
            <a:ext cx="1180800" cy="960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03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53" y="382634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00000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874965" y="1397594"/>
            <a:ext cx="4274071" cy="47927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5000"/>
            </a:pPr>
            <a:r>
              <a:rPr lang="en-US" sz="3733" b="1" dirty="0">
                <a:solidFill>
                  <a:srgbClr val="E51C41"/>
                </a:solidFill>
              </a:rPr>
              <a:t>Iteration (repetition)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75000"/>
            </a:pPr>
            <a:endParaRPr lang="en-US" altLang="en-US" sz="3733" b="1" dirty="0">
              <a:solidFill>
                <a:srgbClr val="E51C41"/>
              </a:solidFill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</a:pPr>
            <a:r>
              <a:rPr lang="en-US" altLang="en-US" sz="3733" b="1" dirty="0"/>
              <a:t>While hungry</a:t>
            </a:r>
          </a:p>
          <a:p>
            <a:pPr lvl="1">
              <a:spcBef>
                <a:spcPct val="20000"/>
              </a:spcBef>
              <a:buClr>
                <a:schemeClr val="tx1"/>
              </a:buClr>
              <a:buSzPct val="100000"/>
              <a:buFontTx/>
              <a:buChar char="•"/>
            </a:pPr>
            <a:r>
              <a:rPr lang="en-US" altLang="en-US" sz="3733" b="1" dirty="0"/>
              <a:t> eat breakfast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F"/>
            </a:pPr>
            <a:r>
              <a:rPr lang="en-US" altLang="en-US" sz="3733" b="1" dirty="0"/>
              <a:t>Repeat</a:t>
            </a:r>
          </a:p>
          <a:p>
            <a:pPr lvl="1" defTabSz="609585">
              <a:spcBef>
                <a:spcPct val="20000"/>
              </a:spcBef>
              <a:buClr>
                <a:prstClr val="black"/>
              </a:buClr>
              <a:buSzPct val="100000"/>
              <a:buFontTx/>
              <a:buChar char="–"/>
            </a:pPr>
            <a:endParaRPr lang="en-US" altLang="en-US" sz="4800" b="1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6733963" y="1397594"/>
            <a:ext cx="4588800" cy="335999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en-US" sz="3600" b="1" dirty="0">
                <a:solidFill>
                  <a:srgbClr val="E51C41"/>
                </a:solidFill>
              </a:rPr>
              <a:t>Looping</a:t>
            </a:r>
          </a:p>
          <a:p>
            <a:pPr marL="0" indent="0">
              <a:buNone/>
            </a:pPr>
            <a:endParaRPr lang="en-US" altLang="en-US" sz="3600" dirty="0"/>
          </a:p>
          <a:p>
            <a:pPr marL="0" indent="0">
              <a:buNone/>
            </a:pPr>
            <a:r>
              <a:rPr lang="en-US" altLang="en-US" sz="3600" b="1" dirty="0"/>
              <a:t>Blocks of statements that are carried out while some </a:t>
            </a:r>
            <a:r>
              <a:rPr lang="en-US" altLang="en-US" sz="3600" b="1" u="sng" dirty="0"/>
              <a:t>condition</a:t>
            </a:r>
            <a:r>
              <a:rPr lang="en-US" altLang="en-US" sz="3600" b="1" dirty="0"/>
              <a:t> is true.</a:t>
            </a:r>
          </a:p>
          <a:p>
            <a:pPr marL="0" indent="0">
              <a:buNone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792667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GB" sz="3600" dirty="0"/>
              <a:t>Advantages of pseudocode in general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608320" y="2142178"/>
            <a:ext cx="11121176" cy="4424545"/>
          </a:xfrm>
        </p:spPr>
        <p:txBody>
          <a:bodyPr/>
          <a:lstStyle/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b="0" dirty="0"/>
              <a:t>Readability – easily understood.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b="0" dirty="0"/>
              <a:t>A bridge between the program and the algorithm.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b="0" dirty="0"/>
              <a:t>Rough documentation.</a:t>
            </a:r>
          </a:p>
          <a:p>
            <a:pPr>
              <a:lnSpc>
                <a:spcPct val="100000"/>
              </a:lnSpc>
            </a:pPr>
            <a:endParaRPr lang="en-GB" sz="3733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729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Topic: Integrity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Task 3: What is pseudocode?</a:t>
            </a:r>
            <a:br>
              <a:rPr lang="en-US" dirty="0"/>
            </a:br>
            <a:br>
              <a:rPr lang="en-US" dirty="0"/>
            </a:br>
            <a:r>
              <a:rPr lang="en-GB" sz="4133" dirty="0"/>
              <a:t>Recap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1355980" y="1931806"/>
            <a:ext cx="8160541" cy="4424545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rgbClr val="E51C41"/>
                </a:solidFill>
              </a:rPr>
              <a:t>Pseudocode should: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4267" dirty="0"/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600" b="0" dirty="0"/>
              <a:t>have statements describing actions</a:t>
            </a: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600" b="0" dirty="0"/>
              <a:t>focus on the logic of the algorithm</a:t>
            </a:r>
            <a:endParaRPr lang="en-GB" sz="3600" b="0" dirty="0">
              <a:cs typeface="Arial"/>
            </a:endParaRPr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600" b="0" dirty="0"/>
              <a:t>avoid language-specific elements.</a:t>
            </a:r>
            <a:endParaRPr lang="en-GB" sz="3600" b="0" dirty="0">
              <a:cs typeface="Arial"/>
            </a:endParaRPr>
          </a:p>
          <a:p>
            <a:endParaRPr lang="en-GB" sz="2667" b="0" dirty="0"/>
          </a:p>
          <a:p>
            <a:pPr>
              <a:lnSpc>
                <a:spcPct val="100000"/>
              </a:lnSpc>
            </a:pPr>
            <a:endParaRPr lang="en-US" sz="3200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700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Task: How to write pseudocode </a:t>
            </a:r>
            <a:endParaRPr lang="en-GB" dirty="0"/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542671" y="1619350"/>
            <a:ext cx="11121176" cy="5543549"/>
          </a:xfrm>
        </p:spPr>
        <p:txBody>
          <a:bodyPr/>
          <a:lstStyle/>
          <a:p>
            <a:endParaRPr lang="en-GB" sz="2667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Explain exactly what each line of a program should do.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Arrange the sequence of tasks and write the pseudocode accordingly.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Start with the statement of a pseudocode which establishes the main goal or the aim.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Use common notations, where appropriate.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Write it so a non-IT literate user can understand it.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Keep it simple.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667" b="0" dirty="0"/>
              <a:t>Keep it concise.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7420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Task: How to write pseudocode 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949263" y="2174115"/>
            <a:ext cx="8248741" cy="10833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endParaRPr lang="en-US" altLang="en-US" sz="3200" b="1" dirty="0">
              <a:solidFill>
                <a:prstClr val="black"/>
              </a:solidFill>
            </a:endParaRPr>
          </a:p>
          <a:p>
            <a:pPr defTabSz="609585">
              <a:spcBef>
                <a:spcPct val="20000"/>
              </a:spcBef>
              <a:buClr>
                <a:srgbClr val="4E3B30"/>
              </a:buClr>
              <a:buSzPct val="75000"/>
              <a:buFont typeface="Monotype Sorts" pitchFamily="2" charset="2"/>
              <a:buChar char="F"/>
            </a:pPr>
            <a:r>
              <a:rPr lang="en-GB" sz="3200" b="1" dirty="0">
                <a:solidFill>
                  <a:srgbClr val="E51C41"/>
                </a:solidFill>
              </a:rPr>
              <a:t>Basic example</a:t>
            </a:r>
            <a:endParaRPr lang="en-US" altLang="en-US" sz="2667" b="1" dirty="0">
              <a:solidFill>
                <a:srgbClr val="E51C41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4694188" y="1315200"/>
            <a:ext cx="6866497" cy="608553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GB" sz="3733" b="1" dirty="0">
                <a:solidFill>
                  <a:schemeClr val="accent1"/>
                </a:solidFill>
              </a:rPr>
              <a:t>INPUT </a:t>
            </a:r>
            <a:r>
              <a:rPr lang="en-GB" sz="3733" dirty="0"/>
              <a:t>the learner’s grade</a:t>
            </a:r>
          </a:p>
          <a:p>
            <a:pPr marL="0" indent="0">
              <a:buNone/>
            </a:pPr>
            <a:endParaRPr lang="en-GB" sz="3733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GB" sz="3733" b="1" dirty="0">
                <a:solidFill>
                  <a:schemeClr val="accent1"/>
                </a:solidFill>
              </a:rPr>
              <a:t>If </a:t>
            </a:r>
            <a:r>
              <a:rPr lang="en-GB" sz="3733" dirty="0"/>
              <a:t>student's grade is greater than or equal to 60</a:t>
            </a:r>
            <a:endParaRPr lang="en-GB" sz="3733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GB" sz="3733" b="1" dirty="0">
                <a:solidFill>
                  <a:schemeClr val="accent1"/>
                </a:solidFill>
              </a:rPr>
              <a:t>	OUTPUT</a:t>
            </a:r>
            <a:r>
              <a:rPr lang="en-GB" sz="3733" dirty="0"/>
              <a:t> "passed“</a:t>
            </a:r>
          </a:p>
          <a:p>
            <a:pPr marL="0" indent="0">
              <a:buNone/>
            </a:pPr>
            <a:r>
              <a:rPr lang="en-GB" sz="3733" b="1" dirty="0">
                <a:solidFill>
                  <a:schemeClr val="accent1"/>
                </a:solidFill>
              </a:rPr>
              <a:t>Else</a:t>
            </a:r>
          </a:p>
          <a:p>
            <a:pPr marL="0" indent="0">
              <a:buNone/>
            </a:pPr>
            <a:r>
              <a:rPr lang="en-GB" sz="3733" b="1" dirty="0">
                <a:solidFill>
                  <a:schemeClr val="accent1"/>
                </a:solidFill>
              </a:rPr>
              <a:t>	OUTPUT</a:t>
            </a:r>
            <a:r>
              <a:rPr lang="en-GB" sz="3733" dirty="0"/>
              <a:t> "failed"</a:t>
            </a:r>
          </a:p>
        </p:txBody>
      </p:sp>
    </p:spTree>
    <p:extLst>
      <p:ext uri="{BB962C8B-B14F-4D97-AF65-F5344CB8AC3E}">
        <p14:creationId xmlns:p14="http://schemas.microsoft.com/office/powerpoint/2010/main" val="25466757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289" y="1043968"/>
            <a:ext cx="11231457" cy="1143000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E51C41"/>
                </a:solidFill>
              </a:rPr>
              <a:t>Conditional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4113" y="2186968"/>
            <a:ext cx="3474720" cy="39772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667" b="1" dirty="0"/>
              <a:t>&lt;</a:t>
            </a:r>
          </a:p>
          <a:p>
            <a:pPr marL="0" indent="0" algn="ctr">
              <a:buNone/>
            </a:pPr>
            <a:r>
              <a:rPr lang="en-GB" sz="2667" b="1" dirty="0"/>
              <a:t>&gt;</a:t>
            </a:r>
          </a:p>
          <a:p>
            <a:pPr marL="0" indent="0" algn="ctr">
              <a:buNone/>
            </a:pPr>
            <a:r>
              <a:rPr lang="en-GB" sz="2667" b="1" dirty="0"/>
              <a:t>&lt;=</a:t>
            </a:r>
          </a:p>
          <a:p>
            <a:pPr marL="0" indent="0" algn="ctr">
              <a:buNone/>
            </a:pPr>
            <a:r>
              <a:rPr lang="en-GB" sz="2667" b="1" dirty="0"/>
              <a:t>&gt;=</a:t>
            </a:r>
          </a:p>
          <a:p>
            <a:pPr marL="0" indent="0" algn="ctr">
              <a:buNone/>
            </a:pPr>
            <a:r>
              <a:rPr lang="en-GB" sz="2667" b="1" dirty="0"/>
              <a:t>!=</a:t>
            </a:r>
          </a:p>
          <a:p>
            <a:pPr marL="0" indent="0" algn="ctr">
              <a:buNone/>
            </a:pPr>
            <a:r>
              <a:rPr lang="en-GB" sz="2667" b="1" dirty="0"/>
              <a:t>==</a:t>
            </a:r>
          </a:p>
          <a:p>
            <a:pPr marL="0" indent="0" algn="ctr">
              <a:buNone/>
            </a:pPr>
            <a:r>
              <a:rPr lang="en-GB" sz="2667" b="1" dirty="0"/>
              <a:t>!</a:t>
            </a:r>
          </a:p>
          <a:p>
            <a:pPr marL="0" indent="0" algn="ctr">
              <a:buNone/>
            </a:pPr>
            <a:r>
              <a:rPr lang="en-GB" sz="2667" b="1" dirty="0"/>
              <a:t>||</a:t>
            </a:r>
          </a:p>
          <a:p>
            <a:pPr marL="0" indent="0" algn="ctr">
              <a:buNone/>
            </a:pPr>
            <a:r>
              <a:rPr lang="en-GB" sz="2667" b="1" dirty="0"/>
              <a:t>&amp;&amp;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906" y="2116920"/>
            <a:ext cx="4949199" cy="38646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667" dirty="0"/>
              <a:t>Less than</a:t>
            </a:r>
          </a:p>
          <a:p>
            <a:pPr marL="0" indent="0">
              <a:buNone/>
            </a:pPr>
            <a:r>
              <a:rPr lang="en-GB" sz="2667" dirty="0"/>
              <a:t>Greater than</a:t>
            </a:r>
          </a:p>
          <a:p>
            <a:pPr marL="0" indent="0">
              <a:buNone/>
            </a:pPr>
            <a:r>
              <a:rPr lang="en-GB" sz="2667" dirty="0"/>
              <a:t>Less than or equal to</a:t>
            </a:r>
          </a:p>
          <a:p>
            <a:pPr marL="0" indent="0">
              <a:buNone/>
            </a:pPr>
            <a:r>
              <a:rPr lang="en-GB" sz="2667" dirty="0"/>
              <a:t>Greater than or equal to</a:t>
            </a:r>
          </a:p>
          <a:p>
            <a:pPr marL="0" indent="0">
              <a:buNone/>
            </a:pPr>
            <a:r>
              <a:rPr lang="en-GB" sz="2667" dirty="0"/>
              <a:t>Not equal to</a:t>
            </a:r>
          </a:p>
          <a:p>
            <a:pPr marL="0" indent="0">
              <a:buNone/>
            </a:pPr>
            <a:r>
              <a:rPr lang="en-GB" sz="2667" dirty="0"/>
              <a:t>Equal to (is the same value)</a:t>
            </a:r>
          </a:p>
          <a:p>
            <a:pPr marL="0" indent="0">
              <a:buNone/>
            </a:pPr>
            <a:r>
              <a:rPr lang="en-GB" sz="2667" dirty="0"/>
              <a:t>Not</a:t>
            </a:r>
          </a:p>
          <a:p>
            <a:pPr marL="0" indent="0">
              <a:buNone/>
            </a:pPr>
            <a:r>
              <a:rPr lang="en-GB" sz="2667" dirty="0"/>
              <a:t>Or</a:t>
            </a:r>
          </a:p>
          <a:p>
            <a:pPr marL="0" indent="0">
              <a:buNone/>
            </a:pPr>
            <a:r>
              <a:rPr lang="en-GB" sz="2667" dirty="0"/>
              <a:t>And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AAA8E46-0A9C-4DEA-95C1-FFE2A1985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709" y="6517058"/>
            <a:ext cx="1369395" cy="23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81355" y="269138"/>
            <a:ext cx="7596552" cy="91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67" b="1" dirty="0"/>
              <a:t>Topic: Integrity</a:t>
            </a:r>
            <a:br>
              <a:rPr lang="en-US" sz="2667" b="1" dirty="0"/>
            </a:br>
            <a:r>
              <a:rPr lang="en-US" sz="2667" b="1" dirty="0"/>
              <a:t>Task: How to write pseudocode </a:t>
            </a:r>
            <a:endParaRPr lang="en-GB" sz="2667" b="1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FCA14-0E70-2FA4-9DC3-E3303CA6A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Education and Training Foundation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D0FD8DE-8CD4-B2E0-F23F-8ACAAD36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046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Topic: Integrity</a:t>
            </a:r>
            <a:br>
              <a:rPr lang="en-GB" dirty="0"/>
            </a:br>
            <a:r>
              <a:rPr lang="en-GB" dirty="0"/>
              <a:t>Task: What is a flow chart?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sz="3600" dirty="0"/>
              <a:t>Examples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439508" y="812802"/>
            <a:ext cx="11121176" cy="5543549"/>
          </a:xfrm>
        </p:spPr>
        <p:txBody>
          <a:bodyPr/>
          <a:lstStyle/>
          <a:p>
            <a:endParaRPr lang="en-GB" sz="2667" b="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3200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 dirty="0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AF042F8D-AE04-2A4C-72B3-235360B2C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8534" y="1046683"/>
            <a:ext cx="7036277" cy="552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55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634365" y="2100084"/>
            <a:ext cx="9718032" cy="6199389"/>
          </a:xfrm>
          <a:prstGeom prst="rect">
            <a:avLst/>
          </a:prstGeom>
          <a:ln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GB" sz="2133" dirty="0"/>
              <a:t>Define your purpose and scope.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What do you hope to accomplish?  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What are the start and end points to accomplish that purpose? 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Identify the tasks in chronological order.  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Talk to participants, observing their processes, read existing documentation. 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Arrange the tasks by type and corresponding shape.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Processes, decisions, data, inputs or outputs. 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Draw your chart.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Confirm your flowchart.</a:t>
            </a:r>
          </a:p>
          <a:p>
            <a:pPr>
              <a:buFont typeface="+mj-lt"/>
              <a:buAutoNum type="arabicPeriod"/>
            </a:pPr>
            <a:r>
              <a:rPr lang="en-GB" sz="2133" dirty="0"/>
              <a:t>Walk through the steps with those who will use it.</a:t>
            </a:r>
            <a:endParaRPr lang="en-US" altLang="en-US" sz="2133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10601" y="333201"/>
            <a:ext cx="11250084" cy="899175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25000" lnSpcReduction="20000"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0666" dirty="0"/>
              <a:t>Topic: Integrity</a:t>
            </a:r>
          </a:p>
          <a:p>
            <a:r>
              <a:rPr lang="en-GB" sz="10666" dirty="0"/>
              <a:t>Task: What is a flow chart?</a:t>
            </a:r>
            <a:br>
              <a:rPr lang="en-GB" sz="2667" dirty="0"/>
            </a:br>
            <a:endParaRPr lang="en-GB" sz="2667" dirty="0"/>
          </a:p>
          <a:p>
            <a:endParaRPr lang="en-GB" sz="2667" dirty="0"/>
          </a:p>
          <a:p>
            <a:r>
              <a:rPr lang="en-GB" sz="12800" dirty="0"/>
              <a:t>How to plan and draw a basic flowchart</a:t>
            </a:r>
          </a:p>
        </p:txBody>
      </p:sp>
    </p:spTree>
    <p:extLst>
      <p:ext uri="{BB962C8B-B14F-4D97-AF65-F5344CB8AC3E}">
        <p14:creationId xmlns:p14="http://schemas.microsoft.com/office/powerpoint/2010/main" val="835690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0451" y="1521526"/>
            <a:ext cx="11248684" cy="4950428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r>
              <a:rPr lang="en-US" b="1" dirty="0">
                <a:solidFill>
                  <a:srgbClr val="E51C41"/>
                </a:solidFill>
                <a:cs typeface="Arial"/>
              </a:rPr>
              <a:t>Write an algorithm for a vending machine using some of the principles below:</a:t>
            </a: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  <a:p>
            <a:pPr marL="817013" lvl="1" indent="-457189">
              <a:lnSpc>
                <a:spcPct val="100000"/>
              </a:lnSpc>
            </a:pPr>
            <a:r>
              <a:rPr lang="en-GB" sz="3200" dirty="0">
                <a:cs typeface="Arial"/>
              </a:rPr>
              <a:t>Decision making</a:t>
            </a:r>
          </a:p>
          <a:p>
            <a:pPr marL="817013" lvl="1" indent="-457189">
              <a:lnSpc>
                <a:spcPct val="100000"/>
              </a:lnSpc>
            </a:pPr>
            <a:endParaRPr lang="en-GB" sz="3200" dirty="0">
              <a:cs typeface="Arial"/>
            </a:endParaRPr>
          </a:p>
          <a:p>
            <a:pPr marL="817013" lvl="1" indent="-457189">
              <a:lnSpc>
                <a:spcPct val="100000"/>
              </a:lnSpc>
            </a:pPr>
            <a:r>
              <a:rPr lang="en-GB" sz="3200" dirty="0">
                <a:cs typeface="Arial"/>
              </a:rPr>
              <a:t>Repeat (loop)</a:t>
            </a:r>
          </a:p>
          <a:p>
            <a:pPr marL="817013" lvl="1" indent="-457189">
              <a:lnSpc>
                <a:spcPct val="100000"/>
              </a:lnSpc>
            </a:pPr>
            <a:endParaRPr lang="en-GB" sz="3200" dirty="0">
              <a:cs typeface="Arial"/>
            </a:endParaRPr>
          </a:p>
          <a:p>
            <a:pPr marL="817013" lvl="1" indent="-457189">
              <a:lnSpc>
                <a:spcPct val="100000"/>
              </a:lnSpc>
            </a:pPr>
            <a:r>
              <a:rPr lang="en-GB" sz="3200" dirty="0"/>
              <a:t>Sequence.</a:t>
            </a:r>
            <a:endParaRPr lang="en-US" sz="3200" dirty="0"/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10601" y="333201"/>
            <a:ext cx="11250084" cy="93256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67" dirty="0"/>
              <a:t>Topic: Integrity</a:t>
            </a:r>
          </a:p>
          <a:p>
            <a:r>
              <a:rPr lang="en-GB" sz="2667" dirty="0"/>
              <a:t>Task: What is a flow chart?</a:t>
            </a:r>
          </a:p>
        </p:txBody>
      </p:sp>
    </p:spTree>
    <p:extLst>
      <p:ext uri="{BB962C8B-B14F-4D97-AF65-F5344CB8AC3E}">
        <p14:creationId xmlns:p14="http://schemas.microsoft.com/office/powerpoint/2010/main" val="148343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2489" y="452271"/>
            <a:ext cx="11250084" cy="932567"/>
          </a:xfrm>
        </p:spPr>
        <p:txBody>
          <a:bodyPr>
            <a:noAutofit/>
          </a:bodyPr>
          <a:lstStyle/>
          <a:p>
            <a:r>
              <a:rPr lang="en-US" dirty="0"/>
              <a:t>Lesson six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2488" y="2399943"/>
            <a:ext cx="10344267" cy="311622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667" b="1" dirty="0"/>
              <a:t>Objective 1:</a:t>
            </a:r>
            <a:r>
              <a:rPr lang="en-GB" sz="2667" b="1" dirty="0">
                <a:solidFill>
                  <a:srgbClr val="FF0000"/>
                </a:solidFill>
              </a:rPr>
              <a:t> </a:t>
            </a:r>
            <a:r>
              <a:rPr lang="en-US" sz="2667" dirty="0">
                <a:ea typeface="+mn-lt"/>
                <a:cs typeface="+mn-lt"/>
              </a:rPr>
              <a:t>To explain the concept of computational thinking. </a:t>
            </a:r>
            <a:endParaRPr lang="en-GB" sz="2667" dirty="0"/>
          </a:p>
          <a:p>
            <a:pPr marL="380990" indent="-380990">
              <a:buChar char="•"/>
            </a:pPr>
            <a:endParaRPr lang="en-US" sz="2667" dirty="0">
              <a:solidFill>
                <a:srgbClr val="000000"/>
              </a:solidFill>
              <a:ea typeface="+mn-lt"/>
              <a:cs typeface="+mn-lt"/>
            </a:endParaRPr>
          </a:p>
          <a:p>
            <a:r>
              <a:rPr lang="en-US" sz="2667" b="1" dirty="0">
                <a:ea typeface="+mn-lt"/>
                <a:cs typeface="+mn-lt"/>
              </a:rPr>
              <a:t>Objective 2:</a:t>
            </a:r>
            <a:r>
              <a:rPr lang="en-US" sz="2667" dirty="0">
                <a:ea typeface="+mn-lt"/>
                <a:cs typeface="+mn-lt"/>
              </a:rPr>
              <a:t> To describe the purpose of decomposition.</a:t>
            </a:r>
          </a:p>
          <a:p>
            <a:endParaRPr lang="en-US" sz="2667" dirty="0">
              <a:cs typeface="Arial"/>
            </a:endParaRPr>
          </a:p>
          <a:p>
            <a:r>
              <a:rPr lang="en-US" sz="2667" b="1" dirty="0">
                <a:ea typeface="+mn-lt"/>
                <a:cs typeface="+mn-lt"/>
              </a:rPr>
              <a:t>Objective 3:</a:t>
            </a:r>
            <a:r>
              <a:rPr lang="en-US" sz="2667" dirty="0">
                <a:ea typeface="+mn-lt"/>
                <a:cs typeface="+mn-lt"/>
              </a:rPr>
              <a:t> To demonstrate how data flows through a system. </a:t>
            </a:r>
            <a:endParaRPr lang="en-GB" sz="2667" dirty="0"/>
          </a:p>
          <a:p>
            <a:endParaRPr lang="en-GB" sz="3200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88" y="631659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6337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5518" y="1"/>
            <a:ext cx="11250084" cy="932567"/>
          </a:xfrm>
        </p:spPr>
        <p:txBody>
          <a:bodyPr/>
          <a:lstStyle/>
          <a:p>
            <a:br>
              <a:rPr lang="en-US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8373" y="1149153"/>
            <a:ext cx="11248684" cy="4950428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r>
              <a:rPr lang="en-US" b="1" dirty="0">
                <a:solidFill>
                  <a:srgbClr val="E51C41"/>
                </a:solidFill>
                <a:cs typeface="Arial"/>
              </a:rPr>
              <a:t>Consider all the variables and different processes in a vending machine</a:t>
            </a:r>
          </a:p>
          <a:p>
            <a:pPr marL="359824" lvl="1" indent="0">
              <a:buNone/>
            </a:pPr>
            <a:endParaRPr lang="en-US" dirty="0">
              <a:cs typeface="Arial"/>
            </a:endParaRPr>
          </a:p>
          <a:p>
            <a:pPr marL="817013" lvl="1" indent="-457189"/>
            <a:r>
              <a:rPr lang="en-US" sz="2133" dirty="0">
                <a:cs typeface="Arial"/>
              </a:rPr>
              <a:t>How much is the drink? </a:t>
            </a:r>
          </a:p>
          <a:p>
            <a:pPr marL="817013" lvl="1" indent="-457189"/>
            <a:r>
              <a:rPr lang="en-US" sz="2133" dirty="0">
                <a:cs typeface="Arial"/>
              </a:rPr>
              <a:t>What options does the machine have?</a:t>
            </a:r>
          </a:p>
          <a:p>
            <a:pPr marL="817013" lvl="1" indent="-457189"/>
            <a:r>
              <a:rPr lang="en-US" sz="2133" dirty="0">
                <a:cs typeface="Arial"/>
              </a:rPr>
              <a:t>Does the machine have stock? </a:t>
            </a:r>
          </a:p>
          <a:p>
            <a:pPr marL="817013" lvl="1" indent="-457189"/>
            <a:r>
              <a:rPr lang="en-US" sz="2133" dirty="0">
                <a:cs typeface="Arial"/>
              </a:rPr>
              <a:t>If not, what will the machine display (OUTPUT)?</a:t>
            </a:r>
          </a:p>
          <a:p>
            <a:pPr marL="817013" lvl="1" indent="-457189"/>
            <a:r>
              <a:rPr lang="en-US" sz="2133" dirty="0">
                <a:cs typeface="Arial"/>
              </a:rPr>
              <a:t>What about giving the user change? </a:t>
            </a:r>
          </a:p>
          <a:p>
            <a:pPr marL="817013" lvl="1" indent="-457189"/>
            <a:r>
              <a:rPr lang="en-US" sz="2133" dirty="0">
                <a:cs typeface="Arial"/>
              </a:rPr>
              <a:t>Is the amount entered (INPUT) correct for the selected drink?</a:t>
            </a:r>
          </a:p>
          <a:p>
            <a:pPr marL="817013" lvl="1" indent="-457189"/>
            <a:r>
              <a:rPr lang="en-US" sz="2133" dirty="0">
                <a:cs typeface="Arial"/>
              </a:rPr>
              <a:t>How do you write the code for checking stock and displaying error messages? </a:t>
            </a: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36973" y="230263"/>
            <a:ext cx="11250084" cy="93256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67" dirty="0"/>
              <a:t>Topic: Integrity</a:t>
            </a:r>
          </a:p>
          <a:p>
            <a:r>
              <a:rPr lang="en-GB" sz="2667" dirty="0"/>
              <a:t>Task: What is a flow chart?</a:t>
            </a:r>
          </a:p>
        </p:txBody>
      </p:sp>
    </p:spTree>
    <p:extLst>
      <p:ext uri="{BB962C8B-B14F-4D97-AF65-F5344CB8AC3E}">
        <p14:creationId xmlns:p14="http://schemas.microsoft.com/office/powerpoint/2010/main" val="37634206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Task: Vending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413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Topic: Integrity </a:t>
            </a:r>
            <a:br>
              <a:rPr lang="en-GB" dirty="0"/>
            </a:br>
            <a:r>
              <a:rPr lang="en-US" dirty="0"/>
              <a:t>Task 4: Vending machine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93641" y="1335845"/>
            <a:ext cx="9714860" cy="4950428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endParaRPr lang="en-US" dirty="0">
              <a:solidFill>
                <a:srgbClr val="E51C41"/>
              </a:solidFill>
              <a:cs typeface="Arial"/>
            </a:endParaRPr>
          </a:p>
          <a:p>
            <a:r>
              <a:rPr lang="en-GB" b="1" dirty="0">
                <a:solidFill>
                  <a:srgbClr val="E51C41"/>
                </a:solidFill>
              </a:rPr>
              <a:t>Part 1 - Using decomposition, break the requirements into smaller components </a:t>
            </a:r>
          </a:p>
          <a:p>
            <a:endParaRPr lang="en-GB" sz="2667" b="1" dirty="0"/>
          </a:p>
          <a:p>
            <a:r>
              <a:rPr lang="en-GB" sz="2667" dirty="0"/>
              <a:t>Consider this your planning stage. 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What will your machine sell?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What are drink prices?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How will stock be re-ordered?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sz="3733" b="1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1804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Integrity</a:t>
            </a:r>
            <a:br>
              <a:rPr lang="en-GB" dirty="0"/>
            </a:br>
            <a:r>
              <a:rPr lang="en-US" dirty="0"/>
              <a:t>Task 4: Vending machine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44505" y="1335845"/>
            <a:ext cx="10782272" cy="495042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733" b="1" dirty="0"/>
              <a:t> </a:t>
            </a:r>
            <a:endParaRPr lang="en-GB" b="1" dirty="0">
              <a:solidFill>
                <a:srgbClr val="E51C41"/>
              </a:solidFill>
            </a:endParaRPr>
          </a:p>
          <a:p>
            <a:r>
              <a:rPr lang="en-GB" b="1" dirty="0">
                <a:solidFill>
                  <a:srgbClr val="E51C41"/>
                </a:solidFill>
              </a:rPr>
              <a:t>Part 2 – Write an algorithm </a:t>
            </a:r>
          </a:p>
          <a:p>
            <a:endParaRPr lang="en-GB" sz="2667" dirty="0"/>
          </a:p>
          <a:p>
            <a:r>
              <a:rPr lang="en-GB" sz="2667" dirty="0"/>
              <a:t>In pairs, write an algorithm for a vending machine that produces a range of hot drinks.</a:t>
            </a:r>
          </a:p>
          <a:p>
            <a:endParaRPr lang="en-GB" sz="2667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dirty="0"/>
              <a:t>Consider all the features and requirements.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dirty="0"/>
              <a:t>Use a combination of pseudocode and flowcharts, where applicable. (Use the correct pseudocode notation or flowchart symbols.)</a:t>
            </a:r>
          </a:p>
          <a:p>
            <a:r>
              <a:rPr lang="en-GB" sz="3733" b="1" dirty="0"/>
              <a:t> </a:t>
            </a: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28752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Integrity</a:t>
            </a:r>
            <a:br>
              <a:rPr lang="en-GB" dirty="0"/>
            </a:br>
            <a:r>
              <a:rPr lang="en-US" dirty="0"/>
              <a:t>Task 4: Vending machine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98280" y="1335845"/>
            <a:ext cx="9535384" cy="4950428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dirty="0">
              <a:solidFill>
                <a:srgbClr val="E51C41"/>
              </a:solidFill>
            </a:endParaRPr>
          </a:p>
          <a:p>
            <a:r>
              <a:rPr lang="en-GB" b="1" dirty="0">
                <a:solidFill>
                  <a:srgbClr val="E51C41"/>
                </a:solidFill>
              </a:rPr>
              <a:t>Part 3 – Test algorithm</a:t>
            </a:r>
          </a:p>
          <a:p>
            <a:endParaRPr lang="en-GB" sz="3200" b="1" dirty="0"/>
          </a:p>
          <a:p>
            <a:r>
              <a:rPr lang="en-GB" sz="2667" dirty="0"/>
              <a:t>In your group, test your vending machine, following the steps you have taken.</a:t>
            </a:r>
          </a:p>
          <a:p>
            <a:endParaRPr lang="en-GB" sz="2667" dirty="0"/>
          </a:p>
          <a:p>
            <a:r>
              <a:rPr lang="en-GB" sz="2667" dirty="0"/>
              <a:t>Does the end result meet the original requirements (the stated purpose)?</a:t>
            </a: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03633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Reflection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739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72528" y="1512147"/>
            <a:ext cx="9994929" cy="4950428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sz="2667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E51C41"/>
                </a:solidFill>
              </a:rPr>
              <a:t>Groups to present their algorithm </a:t>
            </a:r>
          </a:p>
          <a:p>
            <a:r>
              <a:rPr lang="en-GB" b="1" dirty="0">
                <a:solidFill>
                  <a:srgbClr val="E51C41"/>
                </a:solidFill>
              </a:rPr>
              <a:t>(maximum five minutes per presentation)</a:t>
            </a:r>
            <a:endParaRPr lang="en-GB" dirty="0">
              <a:solidFill>
                <a:srgbClr val="E51C41"/>
              </a:solidFill>
            </a:endParaRPr>
          </a:p>
          <a:p>
            <a:endParaRPr lang="en-GB" sz="2667" dirty="0"/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Discuss the problems you faced.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GB" sz="2667" dirty="0"/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Tell us about your solutions.</a:t>
            </a: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7" name="Title 11"/>
          <p:cNvSpPr>
            <a:spLocks noGrp="1"/>
          </p:cNvSpPr>
          <p:nvPr>
            <p:ph type="title"/>
          </p:nvPr>
        </p:nvSpPr>
        <p:spPr>
          <a:xfrm>
            <a:off x="244951" y="382633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Integrity</a:t>
            </a:r>
            <a:br>
              <a:rPr lang="en-GB" dirty="0"/>
            </a:br>
            <a:r>
              <a:rPr lang="en-US" dirty="0"/>
              <a:t>Task 5: Reflection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23923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37</a:t>
            </a:fld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NSCG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12" name="Picture 2" descr="NEWCASTLE UNDER LYME COLLE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85" y="2354261"/>
            <a:ext cx="1536171" cy="8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411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computers solve problems</a:t>
            </a:r>
          </a:p>
        </p:txBody>
      </p:sp>
    </p:spTree>
    <p:extLst>
      <p:ext uri="{BB962C8B-B14F-4D97-AF65-F5344CB8AC3E}">
        <p14:creationId xmlns:p14="http://schemas.microsoft.com/office/powerpoint/2010/main" val="97863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037" y="477479"/>
            <a:ext cx="11250084" cy="932567"/>
          </a:xfrm>
        </p:spPr>
        <p:txBody>
          <a:bodyPr>
            <a:normAutofit fontScale="90000"/>
          </a:bodyPr>
          <a:lstStyle/>
          <a:p>
            <a:r>
              <a:rPr lang="en-US" sz="2933" dirty="0"/>
              <a:t>Topic: Integrity</a:t>
            </a:r>
            <a:br>
              <a:rPr lang="en-US" sz="2933" dirty="0"/>
            </a:br>
            <a:r>
              <a:rPr lang="en-US" sz="2933" dirty="0"/>
              <a:t>Task 1: How computers solve problems </a:t>
            </a:r>
            <a:br>
              <a:rPr lang="en-US" sz="2933" dirty="0"/>
            </a:br>
            <a:br>
              <a:rPr lang="en-US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967827" y="1792941"/>
            <a:ext cx="8616440" cy="3844988"/>
          </a:xfrm>
        </p:spPr>
        <p:txBody>
          <a:bodyPr/>
          <a:lstStyle/>
          <a:p>
            <a:r>
              <a:rPr lang="en-US" sz="3200" dirty="0">
                <a:solidFill>
                  <a:srgbClr val="E51C41"/>
                </a:solidFill>
              </a:rPr>
              <a:t>What is </a:t>
            </a:r>
            <a:r>
              <a:rPr lang="en-GB" sz="3200" dirty="0">
                <a:solidFill>
                  <a:srgbClr val="E51C41"/>
                </a:solidFill>
              </a:rPr>
              <a:t>decomposition?</a:t>
            </a:r>
          </a:p>
          <a:p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967827" y="2558728"/>
            <a:ext cx="10117435" cy="3606373"/>
          </a:xfrm>
        </p:spPr>
        <p:txBody>
          <a:bodyPr/>
          <a:lstStyle/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Breaking down a large problem into more manageable pieces.</a:t>
            </a:r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457189" indent="-457189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Identifying and describing problems and processes.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345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1082948"/>
          </a:xfrm>
        </p:spPr>
        <p:txBody>
          <a:bodyPr>
            <a:noAutofit/>
          </a:bodyPr>
          <a:lstStyle/>
          <a:p>
            <a:br>
              <a:rPr lang="en-US" dirty="0"/>
            </a:br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 1: How computers solve problems</a:t>
            </a:r>
            <a:br>
              <a:rPr lang="en-GB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31520" y="1790652"/>
            <a:ext cx="10722091" cy="4930824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sz="2667" dirty="0"/>
          </a:p>
          <a:p>
            <a:r>
              <a:rPr lang="en-GB" sz="2667" dirty="0"/>
              <a:t>Solving problems needs to begin with identifying what it is you are trying to achieve, ie, having a clear goal.</a:t>
            </a:r>
          </a:p>
          <a:p>
            <a:endParaRPr lang="en-GB" sz="2667" dirty="0"/>
          </a:p>
          <a:p>
            <a:r>
              <a:rPr lang="en-GB" sz="2667" dirty="0"/>
              <a:t>Consider it as identifying the solution, rather than the problem. </a:t>
            </a:r>
          </a:p>
          <a:p>
            <a:endParaRPr lang="en-GB" sz="2667" dirty="0"/>
          </a:p>
          <a:p>
            <a:r>
              <a:rPr lang="en-GB" sz="2667" dirty="0"/>
              <a:t>This can be split into two parts:</a:t>
            </a:r>
            <a:r>
              <a:rPr lang="en-GB" sz="2667" b="1" dirty="0">
                <a:solidFill>
                  <a:srgbClr val="FF0000"/>
                </a:solidFill>
              </a:rPr>
              <a:t> </a:t>
            </a:r>
            <a:r>
              <a:rPr lang="en-GB" sz="2667" b="1" dirty="0"/>
              <a:t>requirements and specification.</a:t>
            </a:r>
            <a:endParaRPr lang="en-GB" sz="2667" b="1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711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 1: How computers solve problems</a:t>
            </a:r>
            <a:br>
              <a:rPr lang="en-GB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27594" y="1907573"/>
            <a:ext cx="11248684" cy="4217456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r>
              <a:rPr lang="en-GB" sz="2667" b="1" dirty="0">
                <a:solidFill>
                  <a:srgbClr val="E51C41"/>
                </a:solidFill>
              </a:rPr>
              <a:t>Requirements</a:t>
            </a:r>
            <a:r>
              <a:rPr lang="en-GB" sz="2667" dirty="0"/>
              <a:t> are the tasks the software must perform correctly. It doesn’t matter how. </a:t>
            </a:r>
          </a:p>
          <a:p>
            <a:pPr marL="359824" lvl="1" indent="0">
              <a:buNone/>
            </a:pPr>
            <a:endParaRPr lang="en-GB" sz="2667" b="1" dirty="0"/>
          </a:p>
          <a:p>
            <a:pPr marL="359824" lvl="1" indent="0">
              <a:buNone/>
            </a:pPr>
            <a:r>
              <a:rPr lang="en-GB" sz="2667" b="1" dirty="0"/>
              <a:t>Example: a calculator</a:t>
            </a:r>
          </a:p>
          <a:p>
            <a:pPr marL="359824" lvl="1" indent="0">
              <a:buNone/>
            </a:pPr>
            <a:r>
              <a:rPr lang="en-GB" sz="2667" dirty="0"/>
              <a:t>If you are developing a calculator, you don’t need to know </a:t>
            </a:r>
            <a:r>
              <a:rPr lang="en-GB" sz="2667" b="1" dirty="0"/>
              <a:t>how</a:t>
            </a:r>
            <a:r>
              <a:rPr lang="en-GB" sz="2667" dirty="0"/>
              <a:t> the user will input the values.</a:t>
            </a:r>
          </a:p>
          <a:p>
            <a:pPr marL="359824" lvl="1" indent="0">
              <a:buNone/>
            </a:pPr>
            <a:endParaRPr lang="en-GB" sz="2667" dirty="0"/>
          </a:p>
          <a:p>
            <a:pPr marL="359824" lvl="1" indent="0">
              <a:buNone/>
            </a:pPr>
            <a:r>
              <a:rPr lang="en-GB" sz="2667" dirty="0"/>
              <a:t>But, you </a:t>
            </a:r>
            <a:r>
              <a:rPr lang="en-GB" sz="2667" b="1" dirty="0"/>
              <a:t>must</a:t>
            </a:r>
            <a:r>
              <a:rPr lang="en-GB" sz="2667" dirty="0"/>
              <a:t> be certain the software </a:t>
            </a:r>
            <a:r>
              <a:rPr lang="en-GB" sz="2667" b="1" dirty="0"/>
              <a:t>will</a:t>
            </a:r>
            <a:r>
              <a:rPr lang="en-GB" sz="2667" dirty="0"/>
              <a:t> calculate the results accurately.</a:t>
            </a: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21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Topic: Integrity</a:t>
            </a:r>
            <a:br>
              <a:rPr lang="en-US" dirty="0"/>
            </a:br>
            <a:r>
              <a:rPr lang="en-US" dirty="0"/>
              <a:t>Task 1: How computers solve problems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38090" y="1462650"/>
            <a:ext cx="11248684" cy="420194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400" dirty="0"/>
              <a:t>The </a:t>
            </a:r>
            <a:r>
              <a:rPr lang="en-GB" sz="2400" b="1" dirty="0">
                <a:solidFill>
                  <a:srgbClr val="E51C41"/>
                </a:solidFill>
              </a:rPr>
              <a:t>specification</a:t>
            </a:r>
            <a:r>
              <a:rPr lang="en-GB" sz="2400" dirty="0"/>
              <a:t> is where we describe how this is going to work.</a:t>
            </a:r>
          </a:p>
          <a:p>
            <a:endParaRPr lang="en-GB" sz="2400" dirty="0"/>
          </a:p>
          <a:p>
            <a:r>
              <a:rPr lang="en-GB" sz="2400" b="1" dirty="0"/>
              <a:t>Example: a calculator</a:t>
            </a:r>
          </a:p>
          <a:p>
            <a:r>
              <a:rPr lang="en-GB" sz="2400" dirty="0"/>
              <a:t>For a calculator, the specification may state that the system will give the user a welcome message and: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prompt for one value to be entered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prompt for an arithmetic operator (+, -, *, /)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prompt for a second value to be entered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display the calculated answer.</a:t>
            </a: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0848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598942" y="1315200"/>
            <a:ext cx="5961743" cy="298102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sz="2667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dirty="0"/>
              <a:t>Humans excel in imprecise “fuzzy logic” – being able to understand terminology like “it’s almost 4pm”.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dirty="0"/>
              <a:t>Computers are more definite. It is either 4pm or not.</a:t>
            </a:r>
          </a:p>
          <a:p>
            <a:endParaRPr lang="en-GB" dirty="0"/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Title 11"/>
          <p:cNvSpPr txBox="1">
            <a:spLocks/>
          </p:cNvSpPr>
          <p:nvPr/>
        </p:nvSpPr>
        <p:spPr>
          <a:xfrm>
            <a:off x="312001" y="291909"/>
            <a:ext cx="11328457" cy="9079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2000"/>
              </a:lnSpc>
              <a:spcBef>
                <a:spcPts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dirty="0"/>
              <a:t>Topic: Integrity</a:t>
            </a:r>
            <a:br>
              <a:rPr lang="en-US" sz="2667" dirty="0"/>
            </a:br>
            <a:r>
              <a:rPr lang="en-US" sz="2667" dirty="0"/>
              <a:t>Task 1: How computers solve problems</a:t>
            </a:r>
            <a:endParaRPr lang="en-GB" sz="2667" dirty="0"/>
          </a:p>
        </p:txBody>
      </p:sp>
      <p:sp>
        <p:nvSpPr>
          <p:cNvPr id="6" name="TextBox 5"/>
          <p:cNvSpPr txBox="1"/>
          <p:nvPr/>
        </p:nvSpPr>
        <p:spPr>
          <a:xfrm>
            <a:off x="561220" y="1819422"/>
            <a:ext cx="420304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600" b="1" dirty="0">
                <a:solidFill>
                  <a:srgbClr val="E51C41"/>
                </a:solidFill>
              </a:rPr>
              <a:t>People are not wired in the same way as computers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471" y="4580329"/>
            <a:ext cx="10601141" cy="1231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667" dirty="0"/>
              <a:t>To convert between human language and computer languages, we need to describe tasks using very simple, discrete, clear, step-by-step instructions.</a:t>
            </a:r>
          </a:p>
        </p:txBody>
      </p:sp>
    </p:spTree>
    <p:extLst>
      <p:ext uri="{BB962C8B-B14F-4D97-AF65-F5344CB8AC3E}">
        <p14:creationId xmlns:p14="http://schemas.microsoft.com/office/powerpoint/2010/main" val="3713052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385AEC-3972-4D11-B492-ED67EECCD9AE}"/>
</file>

<file path=customXml/itemProps2.xml><?xml version="1.0" encoding="utf-8"?>
<ds:datastoreItem xmlns:ds="http://schemas.openxmlformats.org/officeDocument/2006/customXml" ds:itemID="{5FBAB005-FC84-48F1-9603-A9B66D79CE60}"/>
</file>

<file path=customXml/itemProps3.xml><?xml version="1.0" encoding="utf-8"?>
<ds:datastoreItem xmlns:ds="http://schemas.openxmlformats.org/officeDocument/2006/customXml" ds:itemID="{8359761B-478D-4514-9465-C06881C70054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</TotalTime>
  <Words>2152</Words>
  <Application>Microsoft Office PowerPoint</Application>
  <PresentationFormat>Widescreen</PresentationFormat>
  <Paragraphs>462</Paragraphs>
  <Slides>37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Book Antiqua</vt:lpstr>
      <vt:lpstr>Calibri</vt:lpstr>
      <vt:lpstr>Monotype Sorts</vt:lpstr>
      <vt:lpstr>Office Theme</vt:lpstr>
      <vt:lpstr>Core content in a digital world </vt:lpstr>
      <vt:lpstr>Lesson six </vt:lpstr>
      <vt:lpstr>Lesson six objectives</vt:lpstr>
      <vt:lpstr>01</vt:lpstr>
      <vt:lpstr>Topic: Integrity Task 1: How computers solve problems   </vt:lpstr>
      <vt:lpstr> Topic: Integrity Task 1: How computers solve problems </vt:lpstr>
      <vt:lpstr>Topic: Integrity Task 1: How computers solve problems </vt:lpstr>
      <vt:lpstr>Topic: Integrity Task 1: How computers solve problems</vt:lpstr>
      <vt:lpstr>PowerPoint Presentation</vt:lpstr>
      <vt:lpstr>Topic: Integrity Task 1: How computers solve problems   Computers work in binary</vt:lpstr>
      <vt:lpstr>02</vt:lpstr>
      <vt:lpstr>  </vt:lpstr>
      <vt:lpstr>Topic: Integrity Task 2: Algorithms    </vt:lpstr>
      <vt:lpstr>An algorithm has the following structure </vt:lpstr>
      <vt:lpstr>03</vt:lpstr>
      <vt:lpstr>Topic: Integrity Task 3: What is pseudocode?</vt:lpstr>
      <vt:lpstr>Topic: Integrity Task 3: What is pseudocode?  </vt:lpstr>
      <vt:lpstr>Topic: Integrity Task 3: What is pseudocode?  Algorithms and pseudocode  Structures of algorithms</vt:lpstr>
      <vt:lpstr>Topic: Integrity Task 3: What is pseudocode?  </vt:lpstr>
      <vt:lpstr>Selection   (decision-making)</vt:lpstr>
      <vt:lpstr>Topic: Integrity Task 3: What is pseudocode?</vt:lpstr>
      <vt:lpstr>Topic: Integrity Task 3: What is pseudocode?   Advantages of pseudocode in general</vt:lpstr>
      <vt:lpstr>Topic: Integrity Task 3: What is pseudocode?  Recap</vt:lpstr>
      <vt:lpstr>Topic: Integrity Task: How to write pseudocode </vt:lpstr>
      <vt:lpstr>Topic: Integrity Task: How to write pseudocode </vt:lpstr>
      <vt:lpstr>Conditional statements</vt:lpstr>
      <vt:lpstr>Topic: Integrity Task: What is a flow chart?   Examples</vt:lpstr>
      <vt:lpstr>PowerPoint Presentation</vt:lpstr>
      <vt:lpstr>PowerPoint Presentation</vt:lpstr>
      <vt:lpstr> </vt:lpstr>
      <vt:lpstr>04</vt:lpstr>
      <vt:lpstr>Topic: Integrity  Task 4: Vending machine</vt:lpstr>
      <vt:lpstr>Topic: Integrity Task 4: Vending machine</vt:lpstr>
      <vt:lpstr>Topic: Integrity Task 4: Vending machine</vt:lpstr>
      <vt:lpstr>05</vt:lpstr>
      <vt:lpstr>Topic: Integrity Task 5: Reflection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 content in a digital world </dc:title>
  <dc:creator>Gemma Brezinski</dc:creator>
  <cp:lastModifiedBy>Gemma Brezinski</cp:lastModifiedBy>
  <cp:revision>1</cp:revision>
  <dcterms:created xsi:type="dcterms:W3CDTF">2023-11-09T14:48:30Z</dcterms:created>
  <dcterms:modified xsi:type="dcterms:W3CDTF">2023-11-09T14:52:48Z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