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diagrams/data1.xml" ContentType="application/vnd.openxmlformats-officedocument.drawingml.diagramData+xml"/>
  <Override PartName="/ppt/presentation.xml" ContentType="application/vnd.openxmlformats-officedocument.presentationml.presentation.main+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diagrams/drawing1.xml" ContentType="application/vnd.ms-office.drawingml.diagramDrawing+xml"/>
  <Override PartName="/ppt/diagrams/quickStyle1.xml" ContentType="application/vnd.openxmlformats-officedocument.drawingml.diagramStyle+xml"/>
  <Override PartName="/ppt/diagrams/layout1.xml" ContentType="application/vnd.openxmlformats-officedocument.drawingml.diagramLayout+xml"/>
  <Override PartName="/ppt/theme/theme2.xml" ContentType="application/vnd.openxmlformats-officedocument.theme+xml"/>
  <Override PartName="/ppt/diagrams/colors1.xml" ContentType="application/vnd.openxmlformats-officedocument.drawingml.diagramColors+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611" r:id="rId2"/>
    <p:sldId id="407" r:id="rId3"/>
    <p:sldId id="409" r:id="rId4"/>
    <p:sldId id="410" r:id="rId5"/>
    <p:sldId id="411" r:id="rId6"/>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 id="426" r:id="rId21"/>
    <p:sldId id="427" r:id="rId22"/>
    <p:sldId id="428" r:id="rId23"/>
    <p:sldId id="429" r:id="rId24"/>
    <p:sldId id="43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BEB25E-8313-448C-9FBE-A56F37921F65}"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045A1202-73F9-4337-AECE-B5D57A88E1DB}">
      <dgm:prSet phldrT="[Text]"/>
      <dgm:spPr/>
      <dgm:t>
        <a:bodyPr/>
        <a:lstStyle/>
        <a:p>
          <a:r>
            <a:rPr lang="en-US" dirty="0"/>
            <a:t>Hardware </a:t>
          </a:r>
        </a:p>
      </dgm:t>
    </dgm:pt>
    <dgm:pt modelId="{00DE8A88-0CB0-43AA-8111-58A1CC327D3B}" type="parTrans" cxnId="{03B010B9-6C29-4434-8C29-C79B57C366D9}">
      <dgm:prSet/>
      <dgm:spPr/>
      <dgm:t>
        <a:bodyPr/>
        <a:lstStyle/>
        <a:p>
          <a:endParaRPr lang="en-US"/>
        </a:p>
      </dgm:t>
    </dgm:pt>
    <dgm:pt modelId="{989F474D-77A2-4902-8F2D-FD1BB4D34E1F}" type="sibTrans" cxnId="{03B010B9-6C29-4434-8C29-C79B57C366D9}">
      <dgm:prSet/>
      <dgm:spPr/>
      <dgm:t>
        <a:bodyPr/>
        <a:lstStyle/>
        <a:p>
          <a:endParaRPr lang="en-US"/>
        </a:p>
      </dgm:t>
    </dgm:pt>
    <dgm:pt modelId="{855F8EB2-FD63-448F-A0A3-DF1137B59A21}">
      <dgm:prSet phldrT="[Text]"/>
      <dgm:spPr/>
      <dgm:t>
        <a:bodyPr/>
        <a:lstStyle/>
        <a:p>
          <a:r>
            <a:rPr lang="en-US" dirty="0"/>
            <a:t>Software </a:t>
          </a:r>
        </a:p>
      </dgm:t>
    </dgm:pt>
    <dgm:pt modelId="{F0E4767E-B24C-4B11-BBBE-250185210F7B}" type="parTrans" cxnId="{AB9636D0-AFA0-42ED-9CDC-C5D8A6A121A5}">
      <dgm:prSet/>
      <dgm:spPr/>
      <dgm:t>
        <a:bodyPr/>
        <a:lstStyle/>
        <a:p>
          <a:endParaRPr lang="en-US"/>
        </a:p>
      </dgm:t>
    </dgm:pt>
    <dgm:pt modelId="{8C3EED5C-638C-406B-87AA-F8DEADB05C08}" type="sibTrans" cxnId="{AB9636D0-AFA0-42ED-9CDC-C5D8A6A121A5}">
      <dgm:prSet/>
      <dgm:spPr/>
      <dgm:t>
        <a:bodyPr/>
        <a:lstStyle/>
        <a:p>
          <a:endParaRPr lang="en-US"/>
        </a:p>
      </dgm:t>
    </dgm:pt>
    <dgm:pt modelId="{D24B2841-6934-49C0-9A95-0F20AD5A9BA1}">
      <dgm:prSet phldrT="[Text]"/>
      <dgm:spPr/>
      <dgm:t>
        <a:bodyPr/>
        <a:lstStyle/>
        <a:p>
          <a:r>
            <a:rPr lang="en-US" dirty="0"/>
            <a:t>Cloud </a:t>
          </a:r>
        </a:p>
      </dgm:t>
    </dgm:pt>
    <dgm:pt modelId="{DA687232-B719-4EE9-B341-2F0FC39DD051}" type="parTrans" cxnId="{4539BED1-9CB7-43AC-AA19-7A4D327AC3E8}">
      <dgm:prSet/>
      <dgm:spPr/>
      <dgm:t>
        <a:bodyPr/>
        <a:lstStyle/>
        <a:p>
          <a:endParaRPr lang="en-US"/>
        </a:p>
      </dgm:t>
    </dgm:pt>
    <dgm:pt modelId="{CDE98D86-B909-433B-BDDF-C8DFF76B0589}" type="sibTrans" cxnId="{4539BED1-9CB7-43AC-AA19-7A4D327AC3E8}">
      <dgm:prSet/>
      <dgm:spPr/>
      <dgm:t>
        <a:bodyPr/>
        <a:lstStyle/>
        <a:p>
          <a:endParaRPr lang="en-US"/>
        </a:p>
      </dgm:t>
    </dgm:pt>
    <dgm:pt modelId="{DEA39639-887E-46DE-9DEB-04E476211B5F}">
      <dgm:prSet phldrT="[Text]"/>
      <dgm:spPr/>
      <dgm:t>
        <a:bodyPr/>
        <a:lstStyle/>
        <a:p>
          <a:r>
            <a:rPr lang="en-US" dirty="0"/>
            <a:t>Networks</a:t>
          </a:r>
        </a:p>
      </dgm:t>
    </dgm:pt>
    <dgm:pt modelId="{9F240905-FFF7-4180-9362-05DBA86EB6AD}" type="parTrans" cxnId="{1AD8A7ED-59AA-489C-81AA-F8163D48957A}">
      <dgm:prSet/>
      <dgm:spPr/>
      <dgm:t>
        <a:bodyPr/>
        <a:lstStyle/>
        <a:p>
          <a:endParaRPr lang="en-US"/>
        </a:p>
      </dgm:t>
    </dgm:pt>
    <dgm:pt modelId="{8A01EF03-9C49-4948-9D07-A15738DB785D}" type="sibTrans" cxnId="{1AD8A7ED-59AA-489C-81AA-F8163D48957A}">
      <dgm:prSet/>
      <dgm:spPr/>
      <dgm:t>
        <a:bodyPr/>
        <a:lstStyle/>
        <a:p>
          <a:endParaRPr lang="en-US"/>
        </a:p>
      </dgm:t>
    </dgm:pt>
    <dgm:pt modelId="{FFBAE935-9A9B-40F2-A898-EA7BDF0F372D}" type="pres">
      <dgm:prSet presAssocID="{75BEB25E-8313-448C-9FBE-A56F37921F65}" presName="matrix" presStyleCnt="0">
        <dgm:presLayoutVars>
          <dgm:chMax val="1"/>
          <dgm:dir/>
          <dgm:resizeHandles val="exact"/>
        </dgm:presLayoutVars>
      </dgm:prSet>
      <dgm:spPr/>
    </dgm:pt>
    <dgm:pt modelId="{E21ABEA9-FBA6-4449-8B40-E78FF6356B22}" type="pres">
      <dgm:prSet presAssocID="{75BEB25E-8313-448C-9FBE-A56F37921F65}" presName="diamond" presStyleLbl="bgShp" presStyleIdx="0" presStyleCnt="1"/>
      <dgm:spPr/>
    </dgm:pt>
    <dgm:pt modelId="{D8833535-C020-48E0-AFA0-6A2E491D7D27}" type="pres">
      <dgm:prSet presAssocID="{75BEB25E-8313-448C-9FBE-A56F37921F65}" presName="quad1" presStyleLbl="node1" presStyleIdx="0" presStyleCnt="4" custLinFactNeighborX="-3742" custLinFactNeighborY="12794">
        <dgm:presLayoutVars>
          <dgm:chMax val="0"/>
          <dgm:chPref val="0"/>
          <dgm:bulletEnabled val="1"/>
        </dgm:presLayoutVars>
      </dgm:prSet>
      <dgm:spPr/>
    </dgm:pt>
    <dgm:pt modelId="{B0036230-A8AC-4CEA-AB1E-DDF856A17D6A}" type="pres">
      <dgm:prSet presAssocID="{75BEB25E-8313-448C-9FBE-A56F37921F65}" presName="quad2" presStyleLbl="node1" presStyleIdx="1" presStyleCnt="4" custScaleX="110699" custScaleY="95864" custLinFactNeighborX="-4835" custLinFactNeighborY="11046">
        <dgm:presLayoutVars>
          <dgm:chMax val="0"/>
          <dgm:chPref val="0"/>
          <dgm:bulletEnabled val="1"/>
        </dgm:presLayoutVars>
      </dgm:prSet>
      <dgm:spPr/>
    </dgm:pt>
    <dgm:pt modelId="{2B059C01-F03D-4826-8793-F20E17789206}" type="pres">
      <dgm:prSet presAssocID="{75BEB25E-8313-448C-9FBE-A56F37921F65}" presName="quad3" presStyleLbl="node1" presStyleIdx="2" presStyleCnt="4" custLinFactNeighborX="-3742" custLinFactNeighborY="9746">
        <dgm:presLayoutVars>
          <dgm:chMax val="0"/>
          <dgm:chPref val="0"/>
          <dgm:bulletEnabled val="1"/>
        </dgm:presLayoutVars>
      </dgm:prSet>
      <dgm:spPr/>
    </dgm:pt>
    <dgm:pt modelId="{E840B78A-6322-43BA-8F84-B4C53BC0D326}" type="pres">
      <dgm:prSet presAssocID="{75BEB25E-8313-448C-9FBE-A56F37921F65}" presName="quad4" presStyleLbl="node1" presStyleIdx="3" presStyleCnt="4" custLinFactNeighborX="-157" custLinFactNeighborY="6441">
        <dgm:presLayoutVars>
          <dgm:chMax val="0"/>
          <dgm:chPref val="0"/>
          <dgm:bulletEnabled val="1"/>
        </dgm:presLayoutVars>
      </dgm:prSet>
      <dgm:spPr/>
    </dgm:pt>
  </dgm:ptLst>
  <dgm:cxnLst>
    <dgm:cxn modelId="{AF6F182C-1C91-40E9-BD5C-19DBEA9C2B53}" type="presOf" srcId="{DEA39639-887E-46DE-9DEB-04E476211B5F}" destId="{E840B78A-6322-43BA-8F84-B4C53BC0D326}" srcOrd="0" destOrd="0" presId="urn:microsoft.com/office/officeart/2005/8/layout/matrix3"/>
    <dgm:cxn modelId="{D096CA6E-48DF-49A3-9FFC-49173D1EF312}" type="presOf" srcId="{045A1202-73F9-4337-AECE-B5D57A88E1DB}" destId="{D8833535-C020-48E0-AFA0-6A2E491D7D27}" srcOrd="0" destOrd="0" presId="urn:microsoft.com/office/officeart/2005/8/layout/matrix3"/>
    <dgm:cxn modelId="{4170CE5A-A1D3-4F5B-BCE8-B876F0DC7670}" type="presOf" srcId="{855F8EB2-FD63-448F-A0A3-DF1137B59A21}" destId="{B0036230-A8AC-4CEA-AB1E-DDF856A17D6A}" srcOrd="0" destOrd="0" presId="urn:microsoft.com/office/officeart/2005/8/layout/matrix3"/>
    <dgm:cxn modelId="{B2F811A1-7E2F-41AE-83CA-7CB22EB5A1D8}" type="presOf" srcId="{D24B2841-6934-49C0-9A95-0F20AD5A9BA1}" destId="{2B059C01-F03D-4826-8793-F20E17789206}" srcOrd="0" destOrd="0" presId="urn:microsoft.com/office/officeart/2005/8/layout/matrix3"/>
    <dgm:cxn modelId="{03B010B9-6C29-4434-8C29-C79B57C366D9}" srcId="{75BEB25E-8313-448C-9FBE-A56F37921F65}" destId="{045A1202-73F9-4337-AECE-B5D57A88E1DB}" srcOrd="0" destOrd="0" parTransId="{00DE8A88-0CB0-43AA-8111-58A1CC327D3B}" sibTransId="{989F474D-77A2-4902-8F2D-FD1BB4D34E1F}"/>
    <dgm:cxn modelId="{5004BBC0-D69C-40AA-A24D-B3C37C652DEB}" type="presOf" srcId="{75BEB25E-8313-448C-9FBE-A56F37921F65}" destId="{FFBAE935-9A9B-40F2-A898-EA7BDF0F372D}" srcOrd="0" destOrd="0" presId="urn:microsoft.com/office/officeart/2005/8/layout/matrix3"/>
    <dgm:cxn modelId="{AB9636D0-AFA0-42ED-9CDC-C5D8A6A121A5}" srcId="{75BEB25E-8313-448C-9FBE-A56F37921F65}" destId="{855F8EB2-FD63-448F-A0A3-DF1137B59A21}" srcOrd="1" destOrd="0" parTransId="{F0E4767E-B24C-4B11-BBBE-250185210F7B}" sibTransId="{8C3EED5C-638C-406B-87AA-F8DEADB05C08}"/>
    <dgm:cxn modelId="{4539BED1-9CB7-43AC-AA19-7A4D327AC3E8}" srcId="{75BEB25E-8313-448C-9FBE-A56F37921F65}" destId="{D24B2841-6934-49C0-9A95-0F20AD5A9BA1}" srcOrd="2" destOrd="0" parTransId="{DA687232-B719-4EE9-B341-2F0FC39DD051}" sibTransId="{CDE98D86-B909-433B-BDDF-C8DFF76B0589}"/>
    <dgm:cxn modelId="{1AD8A7ED-59AA-489C-81AA-F8163D48957A}" srcId="{75BEB25E-8313-448C-9FBE-A56F37921F65}" destId="{DEA39639-887E-46DE-9DEB-04E476211B5F}" srcOrd="3" destOrd="0" parTransId="{9F240905-FFF7-4180-9362-05DBA86EB6AD}" sibTransId="{8A01EF03-9C49-4948-9D07-A15738DB785D}"/>
    <dgm:cxn modelId="{D29CF331-32AE-4424-A5D1-FD309157F4D1}" type="presParOf" srcId="{FFBAE935-9A9B-40F2-A898-EA7BDF0F372D}" destId="{E21ABEA9-FBA6-4449-8B40-E78FF6356B22}" srcOrd="0" destOrd="0" presId="urn:microsoft.com/office/officeart/2005/8/layout/matrix3"/>
    <dgm:cxn modelId="{E70AD9B6-90B5-4D4C-B2D9-CEB9EAB2C77B}" type="presParOf" srcId="{FFBAE935-9A9B-40F2-A898-EA7BDF0F372D}" destId="{D8833535-C020-48E0-AFA0-6A2E491D7D27}" srcOrd="1" destOrd="0" presId="urn:microsoft.com/office/officeart/2005/8/layout/matrix3"/>
    <dgm:cxn modelId="{FF3934B4-3D4E-4CFE-ABE0-CF4A84BDD290}" type="presParOf" srcId="{FFBAE935-9A9B-40F2-A898-EA7BDF0F372D}" destId="{B0036230-A8AC-4CEA-AB1E-DDF856A17D6A}" srcOrd="2" destOrd="0" presId="urn:microsoft.com/office/officeart/2005/8/layout/matrix3"/>
    <dgm:cxn modelId="{C6A21A62-7D0A-4410-A55B-CA5C69315EBB}" type="presParOf" srcId="{FFBAE935-9A9B-40F2-A898-EA7BDF0F372D}" destId="{2B059C01-F03D-4826-8793-F20E17789206}" srcOrd="3" destOrd="0" presId="urn:microsoft.com/office/officeart/2005/8/layout/matrix3"/>
    <dgm:cxn modelId="{0954D03C-A085-4725-9493-28E95F13F4F8}" type="presParOf" srcId="{FFBAE935-9A9B-40F2-A898-EA7BDF0F372D}" destId="{E840B78A-6322-43BA-8F84-B4C53BC0D326}"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1ABEA9-FBA6-4449-8B40-E78FF6356B22}">
      <dsp:nvSpPr>
        <dsp:cNvPr id="0" name=""/>
        <dsp:cNvSpPr/>
      </dsp:nvSpPr>
      <dsp:spPr>
        <a:xfrm>
          <a:off x="1103390" y="0"/>
          <a:ext cx="3179683" cy="317968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833535-C020-48E0-AFA0-6A2E491D7D27}">
      <dsp:nvSpPr>
        <dsp:cNvPr id="0" name=""/>
        <dsp:cNvSpPr/>
      </dsp:nvSpPr>
      <dsp:spPr>
        <a:xfrm>
          <a:off x="1359057" y="460725"/>
          <a:ext cx="1240076" cy="12400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Hardware </a:t>
          </a:r>
        </a:p>
      </dsp:txBody>
      <dsp:txXfrm>
        <a:off x="1419593" y="521261"/>
        <a:ext cx="1119004" cy="1119004"/>
      </dsp:txXfrm>
    </dsp:sp>
    <dsp:sp modelId="{B0036230-A8AC-4CEA-AB1E-DDF856A17D6A}">
      <dsp:nvSpPr>
        <dsp:cNvPr id="0" name=""/>
        <dsp:cNvSpPr/>
      </dsp:nvSpPr>
      <dsp:spPr>
        <a:xfrm>
          <a:off x="2614632" y="464693"/>
          <a:ext cx="1372752" cy="118878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Software </a:t>
          </a:r>
        </a:p>
      </dsp:txBody>
      <dsp:txXfrm>
        <a:off x="2672664" y="522725"/>
        <a:ext cx="1256688" cy="1072722"/>
      </dsp:txXfrm>
    </dsp:sp>
    <dsp:sp modelId="{2B059C01-F03D-4826-8793-F20E17789206}">
      <dsp:nvSpPr>
        <dsp:cNvPr id="0" name=""/>
        <dsp:cNvSpPr/>
      </dsp:nvSpPr>
      <dsp:spPr>
        <a:xfrm>
          <a:off x="1359057" y="1758394"/>
          <a:ext cx="1240076" cy="12400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Cloud </a:t>
          </a:r>
        </a:p>
      </dsp:txBody>
      <dsp:txXfrm>
        <a:off x="1419593" y="1818930"/>
        <a:ext cx="1119004" cy="1119004"/>
      </dsp:txXfrm>
    </dsp:sp>
    <dsp:sp modelId="{E840B78A-6322-43BA-8F84-B4C53BC0D326}">
      <dsp:nvSpPr>
        <dsp:cNvPr id="0" name=""/>
        <dsp:cNvSpPr/>
      </dsp:nvSpPr>
      <dsp:spPr>
        <a:xfrm>
          <a:off x="2738980" y="1717410"/>
          <a:ext cx="1240076" cy="12400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Networks</a:t>
          </a:r>
        </a:p>
      </dsp:txBody>
      <dsp:txXfrm>
        <a:off x="2799516" y="1777946"/>
        <a:ext cx="1119004" cy="1119004"/>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541AD0-F269-4C29-9416-F777E3DB3FDB}" type="datetimeFigureOut">
              <a:rPr lang="en-GB" smtClean="0"/>
              <a:t>09/11/2023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1DF616-326B-42DD-B833-516CA412E366}" type="slidenum">
              <a:rPr lang="en-GB" smtClean="0"/>
              <a:t>‹#›</a:t>
            </a:fld>
            <a:endParaRPr lang="en-GB"/>
          </a:p>
        </p:txBody>
      </p:sp>
    </p:spTree>
    <p:extLst>
      <p:ext uri="{BB962C8B-B14F-4D97-AF65-F5344CB8AC3E}">
        <p14:creationId xmlns:p14="http://schemas.microsoft.com/office/powerpoint/2010/main" val="554645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1798667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Are they public or private?</a:t>
            </a:r>
          </a:p>
        </p:txBody>
      </p:sp>
      <p:sp>
        <p:nvSpPr>
          <p:cNvPr id="4" name="Slide Number Placeholder 3"/>
          <p:cNvSpPr>
            <a:spLocks noGrp="1"/>
          </p:cNvSpPr>
          <p:nvPr>
            <p:ph type="sldNum" sz="quarter" idx="10"/>
          </p:nvPr>
        </p:nvSpPr>
        <p:spPr/>
        <p:txBody>
          <a:bodyPr/>
          <a:lstStyle/>
          <a:p>
            <a:fld id="{9920340D-206C-4C41-A35B-4D72CE2F2B89}" type="slidenum">
              <a:rPr lang="en-GB" smtClean="0"/>
              <a:pPr/>
              <a:t>10</a:t>
            </a:fld>
            <a:endParaRPr lang="en-GB" dirty="0"/>
          </a:p>
        </p:txBody>
      </p:sp>
    </p:spTree>
    <p:extLst>
      <p:ext uri="{BB962C8B-B14F-4D97-AF65-F5344CB8AC3E}">
        <p14:creationId xmlns:p14="http://schemas.microsoft.com/office/powerpoint/2010/main" val="702754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Are they public or private?</a:t>
            </a:r>
          </a:p>
          <a:p>
            <a:endParaRPr lang="en-GB" dirty="0"/>
          </a:p>
        </p:txBody>
      </p:sp>
      <p:sp>
        <p:nvSpPr>
          <p:cNvPr id="4" name="Slide Number Placeholder 3"/>
          <p:cNvSpPr>
            <a:spLocks noGrp="1"/>
          </p:cNvSpPr>
          <p:nvPr>
            <p:ph type="sldNum" sz="quarter" idx="10"/>
          </p:nvPr>
        </p:nvSpPr>
        <p:spPr/>
        <p:txBody>
          <a:bodyPr/>
          <a:lstStyle/>
          <a:p>
            <a:fld id="{9920340D-206C-4C41-A35B-4D72CE2F2B89}" type="slidenum">
              <a:rPr lang="en-GB" smtClean="0"/>
              <a:pPr/>
              <a:t>11</a:t>
            </a:fld>
            <a:endParaRPr lang="en-GB" dirty="0"/>
          </a:p>
        </p:txBody>
      </p:sp>
    </p:spTree>
    <p:extLst>
      <p:ext uri="{BB962C8B-B14F-4D97-AF65-F5344CB8AC3E}">
        <p14:creationId xmlns:p14="http://schemas.microsoft.com/office/powerpoint/2010/main" val="262022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 forget people skills in l</a:t>
            </a:r>
            <a:r>
              <a:rPr lang="en-GB" dirty="0"/>
              <a:t>arge companies,</a:t>
            </a:r>
            <a:r>
              <a:rPr lang="en-GB" baseline="0" dirty="0"/>
              <a:t> </a:t>
            </a:r>
            <a:r>
              <a:rPr lang="en-GB" dirty="0"/>
              <a:t>where you are managing other people.</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279868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3342891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35888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1979166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dirty="0"/>
          </a:p>
        </p:txBody>
      </p:sp>
    </p:spTree>
    <p:extLst>
      <p:ext uri="{BB962C8B-B14F-4D97-AF65-F5344CB8AC3E}">
        <p14:creationId xmlns:p14="http://schemas.microsoft.com/office/powerpoint/2010/main" val="805250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Instructions</a:t>
            </a:r>
            <a:r>
              <a:rPr lang="en-US" baseline="0" dirty="0"/>
              <a:t> – Ask each group to say a number between one and 30 to get their assigned role.</a:t>
            </a:r>
          </a:p>
          <a:p>
            <a:endParaRPr lang="en-US" baseline="0" dirty="0"/>
          </a:p>
          <a:p>
            <a:r>
              <a:rPr lang="en-US" baseline="0" dirty="0"/>
              <a:t>Software developer (1)</a:t>
            </a:r>
          </a:p>
          <a:p>
            <a:r>
              <a:rPr lang="en-US" baseline="0" dirty="0"/>
              <a:t>Frontend developer (2)</a:t>
            </a:r>
          </a:p>
          <a:p>
            <a:r>
              <a:rPr lang="en-US" baseline="0" dirty="0"/>
              <a:t>Backend developer (3)</a:t>
            </a:r>
          </a:p>
          <a:p>
            <a:r>
              <a:rPr lang="en-US" baseline="0" dirty="0"/>
              <a:t>Full stack developer (4)</a:t>
            </a:r>
          </a:p>
          <a:p>
            <a:r>
              <a:rPr lang="en-US" baseline="0" dirty="0"/>
              <a:t>DevOps engineer (5)</a:t>
            </a:r>
          </a:p>
          <a:p>
            <a:r>
              <a:rPr lang="en-US" baseline="0" dirty="0"/>
              <a:t>Quality assurance (QA) tester (6)</a:t>
            </a:r>
          </a:p>
          <a:p>
            <a:r>
              <a:rPr lang="en-US" baseline="0" dirty="0"/>
              <a:t>Network engineer (7)</a:t>
            </a:r>
          </a:p>
          <a:p>
            <a:r>
              <a:rPr lang="en-US" baseline="0" dirty="0"/>
              <a:t>Systems administrator (8)</a:t>
            </a:r>
          </a:p>
          <a:p>
            <a:r>
              <a:rPr lang="en-US" baseline="0" dirty="0"/>
              <a:t>Cloud engineer (9)</a:t>
            </a:r>
          </a:p>
          <a:p>
            <a:r>
              <a:rPr lang="en-US" baseline="0" dirty="0"/>
              <a:t>IT support technician (10)</a:t>
            </a:r>
          </a:p>
          <a:p>
            <a:r>
              <a:rPr lang="en-US" baseline="0" dirty="0"/>
              <a:t>IT service desk analyst (11)</a:t>
            </a:r>
          </a:p>
          <a:p>
            <a:r>
              <a:rPr lang="en-US" baseline="0" dirty="0"/>
              <a:t>Infrastructure manager (12)</a:t>
            </a:r>
          </a:p>
          <a:p>
            <a:r>
              <a:rPr lang="en-US" baseline="0" dirty="0"/>
              <a:t>IT operations manager (13)</a:t>
            </a:r>
          </a:p>
          <a:p>
            <a:r>
              <a:rPr lang="en-US" baseline="0" dirty="0"/>
              <a:t>Cybersecurity analyst (14)</a:t>
            </a:r>
          </a:p>
          <a:p>
            <a:r>
              <a:rPr lang="en-US" baseline="0" dirty="0"/>
              <a:t>Information security officer (15)</a:t>
            </a:r>
          </a:p>
          <a:p>
            <a:r>
              <a:rPr lang="en-US" baseline="0" dirty="0"/>
              <a:t>Security consultant (16)</a:t>
            </a:r>
          </a:p>
          <a:p>
            <a:r>
              <a:rPr lang="en-US" baseline="0" dirty="0"/>
              <a:t>Penetration tester (17)</a:t>
            </a:r>
          </a:p>
          <a:p>
            <a:r>
              <a:rPr lang="en-US" baseline="0" dirty="0"/>
              <a:t>Security operations centre (SOC) analyst (18)</a:t>
            </a:r>
          </a:p>
          <a:p>
            <a:r>
              <a:rPr lang="en-US" baseline="0" dirty="0"/>
              <a:t>Incident response specialist (19)</a:t>
            </a:r>
          </a:p>
          <a:p>
            <a:r>
              <a:rPr lang="en-US" baseline="0" dirty="0"/>
              <a:t>Cybersecurity architect (20)</a:t>
            </a:r>
          </a:p>
          <a:p>
            <a:r>
              <a:rPr lang="en-US" baseline="0" dirty="0"/>
              <a:t>Data analyst (21)</a:t>
            </a:r>
          </a:p>
          <a:p>
            <a:r>
              <a:rPr lang="en-US" baseline="0" dirty="0"/>
              <a:t>Data scientist (22)</a:t>
            </a:r>
          </a:p>
          <a:p>
            <a:r>
              <a:rPr lang="en-US" baseline="0" dirty="0"/>
              <a:t>Business intelligence (BI) analyst (23)</a:t>
            </a:r>
          </a:p>
          <a:p>
            <a:r>
              <a:rPr lang="en-US" baseline="0" dirty="0"/>
              <a:t>Data engineer (24)</a:t>
            </a:r>
          </a:p>
          <a:p>
            <a:r>
              <a:rPr lang="en-US" baseline="0" dirty="0"/>
              <a:t>Machine learning engineer (25)</a:t>
            </a:r>
          </a:p>
          <a:p>
            <a:r>
              <a:rPr lang="en-US" baseline="0" dirty="0"/>
              <a:t>Big data engineer (26)</a:t>
            </a:r>
          </a:p>
          <a:p>
            <a:r>
              <a:rPr lang="en-US" baseline="0" dirty="0"/>
              <a:t>Quantitative analyst (27)</a:t>
            </a:r>
          </a:p>
          <a:p>
            <a:r>
              <a:rPr lang="en-US" baseline="0" dirty="0"/>
              <a:t>Project manager (28)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Change manager (29).</a:t>
            </a:r>
          </a:p>
          <a:p>
            <a:r>
              <a:rPr lang="en-US" baseline="0" dirty="0"/>
              <a:t>Business analyst (30)</a:t>
            </a:r>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2899188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Instructions</a:t>
            </a:r>
            <a:r>
              <a:rPr lang="en-US" baseline="0" dirty="0"/>
              <a:t> – Ask each group to say a number between one and 30 to get their assigned role.</a:t>
            </a:r>
          </a:p>
          <a:p>
            <a:endParaRPr lang="en-US" baseline="0" dirty="0"/>
          </a:p>
          <a:p>
            <a:r>
              <a:rPr lang="en-US" baseline="0" dirty="0"/>
              <a:t>Software developer (1)</a:t>
            </a:r>
          </a:p>
          <a:p>
            <a:r>
              <a:rPr lang="en-US" baseline="0" dirty="0"/>
              <a:t>Frontend developer (2)</a:t>
            </a:r>
          </a:p>
          <a:p>
            <a:r>
              <a:rPr lang="en-US" baseline="0" dirty="0"/>
              <a:t>Backend developer (3)</a:t>
            </a:r>
          </a:p>
          <a:p>
            <a:r>
              <a:rPr lang="en-US" baseline="0" dirty="0"/>
              <a:t>Full stack developer (4)</a:t>
            </a:r>
          </a:p>
          <a:p>
            <a:r>
              <a:rPr lang="en-US" baseline="0" dirty="0"/>
              <a:t>DevOps engineer (5)</a:t>
            </a:r>
          </a:p>
          <a:p>
            <a:r>
              <a:rPr lang="en-US" baseline="0" dirty="0"/>
              <a:t>Quality assurance (QA) tester (6)</a:t>
            </a:r>
          </a:p>
          <a:p>
            <a:r>
              <a:rPr lang="en-US" baseline="0" dirty="0"/>
              <a:t>Network engineer (7)</a:t>
            </a:r>
          </a:p>
          <a:p>
            <a:r>
              <a:rPr lang="en-US" baseline="0" dirty="0"/>
              <a:t>Systems administrator (8)</a:t>
            </a:r>
          </a:p>
          <a:p>
            <a:r>
              <a:rPr lang="en-US" baseline="0" dirty="0"/>
              <a:t>Cloud engineer (9)</a:t>
            </a:r>
          </a:p>
          <a:p>
            <a:r>
              <a:rPr lang="en-US" baseline="0" dirty="0"/>
              <a:t>IT support technician (10)</a:t>
            </a:r>
          </a:p>
          <a:p>
            <a:r>
              <a:rPr lang="en-US" baseline="0" dirty="0"/>
              <a:t>IT service desk analyst (11)</a:t>
            </a:r>
          </a:p>
          <a:p>
            <a:r>
              <a:rPr lang="en-US" baseline="0" dirty="0"/>
              <a:t>Infrastructure manager (12)</a:t>
            </a:r>
          </a:p>
          <a:p>
            <a:r>
              <a:rPr lang="en-US" baseline="0" dirty="0"/>
              <a:t>IT operations manager (13)</a:t>
            </a:r>
          </a:p>
          <a:p>
            <a:r>
              <a:rPr lang="en-US" baseline="0" dirty="0"/>
              <a:t>Cybersecurity analyst (14)</a:t>
            </a:r>
          </a:p>
          <a:p>
            <a:r>
              <a:rPr lang="en-US" baseline="0" dirty="0"/>
              <a:t>Information security officer (15)</a:t>
            </a:r>
          </a:p>
          <a:p>
            <a:r>
              <a:rPr lang="en-US" baseline="0" dirty="0"/>
              <a:t>Security consultant (16)</a:t>
            </a:r>
          </a:p>
          <a:p>
            <a:r>
              <a:rPr lang="en-US" baseline="0" dirty="0"/>
              <a:t>Penetration tester (17)</a:t>
            </a:r>
          </a:p>
          <a:p>
            <a:r>
              <a:rPr lang="en-US" baseline="0" dirty="0"/>
              <a:t>Security operations centre (SOC) analyst (18)</a:t>
            </a:r>
          </a:p>
          <a:p>
            <a:r>
              <a:rPr lang="en-US" baseline="0" dirty="0"/>
              <a:t>Incident response specialist (19)</a:t>
            </a:r>
          </a:p>
          <a:p>
            <a:r>
              <a:rPr lang="en-US" baseline="0" dirty="0"/>
              <a:t>Cybersecurity architect (20)</a:t>
            </a:r>
          </a:p>
          <a:p>
            <a:r>
              <a:rPr lang="en-US" baseline="0" dirty="0"/>
              <a:t>Data analyst (21)</a:t>
            </a:r>
          </a:p>
          <a:p>
            <a:r>
              <a:rPr lang="en-US" baseline="0" dirty="0"/>
              <a:t>Data scientist (22)</a:t>
            </a:r>
          </a:p>
          <a:p>
            <a:r>
              <a:rPr lang="en-US" baseline="0" dirty="0"/>
              <a:t>Business intelligence (BI) analyst (23)</a:t>
            </a:r>
          </a:p>
          <a:p>
            <a:r>
              <a:rPr lang="en-US" baseline="0" dirty="0"/>
              <a:t>Data engineer (24)</a:t>
            </a:r>
          </a:p>
          <a:p>
            <a:r>
              <a:rPr lang="en-US" baseline="0" dirty="0"/>
              <a:t>Machine learning engineer (25)</a:t>
            </a:r>
          </a:p>
          <a:p>
            <a:r>
              <a:rPr lang="en-US" baseline="0" dirty="0"/>
              <a:t>Big data engineer (26)</a:t>
            </a:r>
          </a:p>
          <a:p>
            <a:r>
              <a:rPr lang="en-US" baseline="0" dirty="0"/>
              <a:t>Quantitative analyst (27)</a:t>
            </a:r>
          </a:p>
          <a:p>
            <a:r>
              <a:rPr lang="en-US" baseline="0" dirty="0"/>
              <a:t>Project manager (28)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Change manager (29).</a:t>
            </a:r>
          </a:p>
          <a:p>
            <a:r>
              <a:rPr lang="en-US" baseline="0" dirty="0"/>
              <a:t>Business analyst (30)</a:t>
            </a:r>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dirty="0"/>
          </a:p>
        </p:txBody>
      </p:sp>
    </p:spTree>
    <p:extLst>
      <p:ext uri="{BB962C8B-B14F-4D97-AF65-F5344CB8AC3E}">
        <p14:creationId xmlns:p14="http://schemas.microsoft.com/office/powerpoint/2010/main" val="757383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dirty="0"/>
          </a:p>
        </p:txBody>
      </p:sp>
    </p:spTree>
    <p:extLst>
      <p:ext uri="{BB962C8B-B14F-4D97-AF65-F5344CB8AC3E}">
        <p14:creationId xmlns:p14="http://schemas.microsoft.com/office/powerpoint/2010/main" val="1332705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To</a:t>
            </a:r>
            <a:r>
              <a:rPr lang="en-US" sz="1200" b="0" i="0" kern="1200" baseline="0" dirty="0">
                <a:solidFill>
                  <a:schemeClr val="tx1"/>
                </a:solidFill>
                <a:effectLst/>
                <a:latin typeface="+mn-lt"/>
                <a:ea typeface="+mn-ea"/>
                <a:cs typeface="+mn-cs"/>
              </a:rPr>
              <a:t> consider a range of </a:t>
            </a:r>
            <a:r>
              <a:rPr lang="en-US" sz="1200" b="0" i="0" kern="1200" dirty="0">
                <a:solidFill>
                  <a:schemeClr val="tx1"/>
                </a:solidFill>
                <a:effectLst/>
                <a:latin typeface="+mn-lt"/>
                <a:ea typeface="+mn-ea"/>
                <a:cs typeface="+mn-cs"/>
              </a:rPr>
              <a:t>job roles which are common in the IT industry. So, we're really thinking about the type of skills needed for these jobs, what attributes are going to be especially important to the roles and link</a:t>
            </a:r>
            <a:r>
              <a:rPr lang="en-US" sz="1200" b="0" i="0" kern="1200" baseline="0" dirty="0">
                <a:solidFill>
                  <a:schemeClr val="tx1"/>
                </a:solidFill>
                <a:effectLst/>
                <a:latin typeface="+mn-lt"/>
                <a:ea typeface="+mn-ea"/>
                <a:cs typeface="+mn-cs"/>
              </a:rPr>
              <a:t> the jobs to aspects of behaviours in the BCS code of conduct. </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23183630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dirty="0"/>
          </a:p>
        </p:txBody>
      </p:sp>
    </p:spTree>
    <p:extLst>
      <p:ext uri="{BB962C8B-B14F-4D97-AF65-F5344CB8AC3E}">
        <p14:creationId xmlns:p14="http://schemas.microsoft.com/office/powerpoint/2010/main" val="3835373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dirty="0"/>
          </a:p>
        </p:txBody>
      </p:sp>
    </p:spTree>
    <p:extLst>
      <p:ext uri="{BB962C8B-B14F-4D97-AF65-F5344CB8AC3E}">
        <p14:creationId xmlns:p14="http://schemas.microsoft.com/office/powerpoint/2010/main" val="2216636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dirty="0"/>
          </a:p>
        </p:txBody>
      </p:sp>
    </p:spTree>
    <p:extLst>
      <p:ext uri="{BB962C8B-B14F-4D97-AF65-F5344CB8AC3E}">
        <p14:creationId xmlns:p14="http://schemas.microsoft.com/office/powerpoint/2010/main" val="1684755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dirty="0"/>
          </a:p>
        </p:txBody>
      </p:sp>
    </p:spTree>
    <p:extLst>
      <p:ext uri="{BB962C8B-B14F-4D97-AF65-F5344CB8AC3E}">
        <p14:creationId xmlns:p14="http://schemas.microsoft.com/office/powerpoint/2010/main" val="39143354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3064174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1884173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dirty="0"/>
          </a:p>
        </p:txBody>
      </p:sp>
    </p:spTree>
    <p:extLst>
      <p:ext uri="{BB962C8B-B14F-4D97-AF65-F5344CB8AC3E}">
        <p14:creationId xmlns:p14="http://schemas.microsoft.com/office/powerpoint/2010/main" val="2594728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Open question with cohort: “What IT roles do you know or want to do?”  </a:t>
            </a:r>
          </a:p>
          <a:p>
            <a:endParaRPr lang="en-US" baseline="0" dirty="0"/>
          </a:p>
          <a:p>
            <a:r>
              <a:rPr lang="en-US" baseline="0" dirty="0"/>
              <a:t>Follow up with: “Is that a public or private sector role?”</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5</a:t>
            </a:fld>
            <a:endParaRPr lang="en-GB" dirty="0"/>
          </a:p>
        </p:txBody>
      </p:sp>
    </p:spTree>
    <p:extLst>
      <p:ext uri="{BB962C8B-B14F-4D97-AF65-F5344CB8AC3E}">
        <p14:creationId xmlns:p14="http://schemas.microsoft.com/office/powerpoint/2010/main" val="1709622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digital,</a:t>
            </a:r>
            <a:r>
              <a:rPr lang="en-GB" baseline="0" dirty="0"/>
              <a:t> we need to understand the four corners of technology.</a:t>
            </a:r>
          </a:p>
          <a:p>
            <a:endParaRPr lang="en-GB" baseline="0" dirty="0"/>
          </a:p>
          <a:p>
            <a:r>
              <a:rPr lang="en-GB" baseline="0" dirty="0"/>
              <a:t>Teacher – open discussion. Questions to consider with group:</a:t>
            </a:r>
          </a:p>
          <a:p>
            <a:pPr marL="171450" indent="-171450">
              <a:buFont typeface="Arial" panose="020B0604020202020204" pitchFamily="34" charset="0"/>
              <a:buChar char="•"/>
            </a:pPr>
            <a:r>
              <a:rPr lang="en-GB" baseline="0" dirty="0"/>
              <a:t>What is the purpose of a network in a workplace?</a:t>
            </a:r>
          </a:p>
          <a:p>
            <a:pPr marL="171450" indent="-171450">
              <a:buFont typeface="Arial" panose="020B0604020202020204" pitchFamily="34" charset="0"/>
              <a:buChar char="•"/>
            </a:pPr>
            <a:r>
              <a:rPr lang="en-GB" baseline="0" dirty="0"/>
              <a:t>What components are in the hardware tools we use to do our roles? (hint CPU, RAM)</a:t>
            </a:r>
          </a:p>
          <a:p>
            <a:pPr marL="171450" indent="-171450">
              <a:buFont typeface="Arial" panose="020B0604020202020204" pitchFamily="34" charset="0"/>
              <a:buChar char="•"/>
            </a:pPr>
            <a:r>
              <a:rPr lang="en-GB" baseline="0" dirty="0"/>
              <a:t>How is the software that we use made? (What types of programming languages are popular? JavaScript = web design, Java = mobile apps)</a:t>
            </a:r>
          </a:p>
          <a:p>
            <a:pPr marL="171450" indent="-171450">
              <a:buFont typeface="Arial" panose="020B0604020202020204" pitchFamily="34" charset="0"/>
              <a:buChar char="•"/>
            </a:pPr>
            <a:r>
              <a:rPr lang="en-GB" baseline="0" dirty="0"/>
              <a:t>Why is cloud computing important? Where is it used? </a:t>
            </a:r>
          </a:p>
          <a:p>
            <a:endParaRPr lang="en-GB" dirty="0"/>
          </a:p>
        </p:txBody>
      </p:sp>
      <p:sp>
        <p:nvSpPr>
          <p:cNvPr id="4" name="Slide Number Placeholder 3"/>
          <p:cNvSpPr>
            <a:spLocks noGrp="1"/>
          </p:cNvSpPr>
          <p:nvPr>
            <p:ph type="sldNum" sz="quarter" idx="10"/>
          </p:nvPr>
        </p:nvSpPr>
        <p:spPr/>
        <p:txBody>
          <a:bodyPr/>
          <a:lstStyle/>
          <a:p>
            <a:fld id="{9920340D-206C-4C41-A35B-4D72CE2F2B89}" type="slidenum">
              <a:rPr lang="en-GB" smtClean="0"/>
              <a:pPr/>
              <a:t>6</a:t>
            </a:fld>
            <a:endParaRPr lang="en-GB" dirty="0"/>
          </a:p>
        </p:txBody>
      </p:sp>
    </p:spTree>
    <p:extLst>
      <p:ext uri="{BB962C8B-B14F-4D97-AF65-F5344CB8AC3E}">
        <p14:creationId xmlns:p14="http://schemas.microsoft.com/office/powerpoint/2010/main" val="3868430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3540292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Open question with cohort: “What IT roles do you know or want to do?” </a:t>
            </a:r>
          </a:p>
          <a:p>
            <a:endParaRPr lang="en-US" baseline="0" dirty="0"/>
          </a:p>
          <a:p>
            <a:r>
              <a:rPr lang="en-US" baseline="0" dirty="0"/>
              <a:t>Follow up: “Is that a public or private sector role?”</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dirty="0"/>
          </a:p>
        </p:txBody>
      </p:sp>
    </p:spTree>
    <p:extLst>
      <p:ext uri="{BB962C8B-B14F-4D97-AF65-F5344CB8AC3E}">
        <p14:creationId xmlns:p14="http://schemas.microsoft.com/office/powerpoint/2010/main" val="1326990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notes: public sector </a:t>
            </a:r>
          </a:p>
          <a:p>
            <a:r>
              <a:rPr lang="en-GB" sz="1200" b="1" i="0" kern="1200" dirty="0">
                <a:solidFill>
                  <a:schemeClr val="tx1"/>
                </a:solidFill>
                <a:effectLst/>
                <a:latin typeface="+mn-lt"/>
                <a:ea typeface="+mn-ea"/>
                <a:cs typeface="+mn-cs"/>
              </a:rPr>
              <a:t>Law enforcement and security.</a:t>
            </a:r>
            <a:r>
              <a:rPr lang="en-GB" sz="1200" b="0" i="0" kern="1200" dirty="0">
                <a:solidFill>
                  <a:schemeClr val="tx1"/>
                </a:solidFill>
                <a:effectLst/>
                <a:latin typeface="+mn-lt"/>
                <a:ea typeface="+mn-ea"/>
                <a:cs typeface="+mn-cs"/>
              </a:rPr>
              <a:t> You could work in the police, fire service or armed forces.</a:t>
            </a:r>
          </a:p>
          <a:p>
            <a:r>
              <a:rPr lang="en-GB" sz="1200" b="1" i="0" kern="1200" dirty="0">
                <a:solidFill>
                  <a:schemeClr val="tx1"/>
                </a:solidFill>
                <a:effectLst/>
                <a:latin typeface="+mn-lt"/>
                <a:ea typeface="+mn-ea"/>
                <a:cs typeface="+mn-cs"/>
              </a:rPr>
              <a:t>Healthcare</a:t>
            </a:r>
            <a:r>
              <a:rPr lang="en-GB" sz="1200" b="0" i="0" kern="1200" dirty="0">
                <a:solidFill>
                  <a:schemeClr val="tx1"/>
                </a:solidFill>
                <a:effectLst/>
                <a:latin typeface="+mn-lt"/>
                <a:ea typeface="+mn-ea"/>
                <a:cs typeface="+mn-cs"/>
              </a:rPr>
              <a:t>. This includes working as a health services administrator, paramedic or other specialist.</a:t>
            </a:r>
          </a:p>
          <a:p>
            <a:r>
              <a:rPr lang="en-GB" sz="1200" b="1" i="0" kern="1200" dirty="0">
                <a:solidFill>
                  <a:schemeClr val="tx1"/>
                </a:solidFill>
                <a:effectLst/>
                <a:latin typeface="+mn-lt"/>
                <a:ea typeface="+mn-ea"/>
                <a:cs typeface="+mn-cs"/>
              </a:rPr>
              <a:t>Teacher training and education.</a:t>
            </a:r>
            <a:r>
              <a:rPr lang="en-GB" sz="1200" b="0" i="0" kern="1200" dirty="0">
                <a:solidFill>
                  <a:schemeClr val="tx1"/>
                </a:solidFill>
                <a:effectLst/>
                <a:latin typeface="+mn-lt"/>
                <a:ea typeface="+mn-ea"/>
                <a:cs typeface="+mn-cs"/>
              </a:rPr>
              <a:t> You could teach at a primary, secondary or higher education institution.</a:t>
            </a:r>
          </a:p>
          <a:p>
            <a:r>
              <a:rPr lang="en-GB" sz="1200" b="1" i="0" kern="1200" dirty="0">
                <a:solidFill>
                  <a:schemeClr val="tx1"/>
                </a:solidFill>
                <a:effectLst/>
                <a:latin typeface="+mn-lt"/>
                <a:ea typeface="+mn-ea"/>
                <a:cs typeface="+mn-cs"/>
              </a:rPr>
              <a:t>Social care.</a:t>
            </a:r>
            <a:r>
              <a:rPr lang="en-GB" sz="1200" b="0" i="0" kern="1200" dirty="0">
                <a:solidFill>
                  <a:schemeClr val="tx1"/>
                </a:solidFill>
                <a:effectLst/>
                <a:latin typeface="+mn-lt"/>
                <a:ea typeface="+mn-ea"/>
                <a:cs typeface="+mn-cs"/>
              </a:rPr>
              <a:t> This includes being a carer, probation officer or social worker.</a:t>
            </a:r>
          </a:p>
          <a:p>
            <a:r>
              <a:rPr lang="en-GB" dirty="0"/>
              <a:t>Source https://uk.indeed.com/career-advice/finding-a-job/public-sector-jobs</a:t>
            </a:r>
          </a:p>
        </p:txBody>
      </p:sp>
      <p:sp>
        <p:nvSpPr>
          <p:cNvPr id="4" name="Slide Number Placeholder 3"/>
          <p:cNvSpPr>
            <a:spLocks noGrp="1"/>
          </p:cNvSpPr>
          <p:nvPr>
            <p:ph type="sldNum" sz="quarter" idx="10"/>
          </p:nvPr>
        </p:nvSpPr>
        <p:spPr/>
        <p:txBody>
          <a:bodyPr/>
          <a:lstStyle/>
          <a:p>
            <a:fld id="{9920340D-206C-4C41-A35B-4D72CE2F2B89}" type="slidenum">
              <a:rPr lang="en-GB" smtClean="0"/>
              <a:pPr/>
              <a:t>9</a:t>
            </a:fld>
            <a:endParaRPr lang="en-GB" dirty="0"/>
          </a:p>
        </p:txBody>
      </p:sp>
    </p:spTree>
    <p:extLst>
      <p:ext uri="{BB962C8B-B14F-4D97-AF65-F5344CB8AC3E}">
        <p14:creationId xmlns:p14="http://schemas.microsoft.com/office/powerpoint/2010/main" val="2640075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7708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42407025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3903240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42416169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4100740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https://www.bcs.org/membership-and-registrations/become-a-member/bcs-code-of-conduct/"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10.jpe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Core content in a digital world</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32125140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8DA105-6423-D2F5-D207-FD18664BAB70}"/>
              </a:ext>
            </a:extLst>
          </p:cNvPr>
          <p:cNvSpPr>
            <a:spLocks noGrp="1"/>
          </p:cNvSpPr>
          <p:nvPr>
            <p:ph type="sldNum" sz="quarter" idx="11"/>
          </p:nvPr>
        </p:nvSpPr>
        <p:spPr/>
        <p:txBody>
          <a:bodyPr/>
          <a:lstStyle/>
          <a:p>
            <a:fld id="{DA2C159E-F13C-4A85-9A41-E7669D3E0D70}" type="slidenum">
              <a:rPr lang="en-GB" smtClean="0"/>
              <a:pPr/>
              <a:t>10</a:t>
            </a:fld>
            <a:endParaRPr lang="en-GB" dirty="0"/>
          </a:p>
        </p:txBody>
      </p:sp>
      <p:sp>
        <p:nvSpPr>
          <p:cNvPr id="4" name="Text Placeholder 3">
            <a:extLst>
              <a:ext uri="{FF2B5EF4-FFF2-40B4-BE49-F238E27FC236}">
                <a16:creationId xmlns:a16="http://schemas.microsoft.com/office/drawing/2014/main" id="{EA84F35C-9B6C-5533-FDD4-53752FE7D11C}"/>
              </a:ext>
            </a:extLst>
          </p:cNvPr>
          <p:cNvSpPr>
            <a:spLocks noGrp="1"/>
          </p:cNvSpPr>
          <p:nvPr>
            <p:ph type="body" sz="quarter" idx="12"/>
          </p:nvPr>
        </p:nvSpPr>
        <p:spPr>
          <a:xfrm>
            <a:off x="780177" y="1187172"/>
            <a:ext cx="9978379" cy="4802099"/>
          </a:xfrm>
        </p:spPr>
        <p:txBody>
          <a:bodyPr/>
          <a:lstStyle/>
          <a:p>
            <a:r>
              <a:rPr lang="en-US" sz="2667" b="1" dirty="0">
                <a:cs typeface="Arial"/>
              </a:rPr>
              <a:t>Public sector – UHMN </a:t>
            </a:r>
          </a:p>
          <a:p>
            <a:r>
              <a:rPr lang="en-GB" sz="2133" b="1" dirty="0"/>
              <a:t>Overview of the department</a:t>
            </a:r>
            <a:endParaRPr lang="en-GB" sz="2133" dirty="0"/>
          </a:p>
          <a:p>
            <a:pPr algn="just"/>
            <a:r>
              <a:rPr lang="en-GB" sz="1867" dirty="0">
                <a:ea typeface="Calibri" panose="020F0502020204030204" pitchFamily="34" charset="0"/>
                <a:cs typeface="Times New Roman" panose="02020603050405020304" pitchFamily="18" charset="0"/>
              </a:rPr>
              <a:t>The desktop team is the visual face of IM and T services. There are 12 engineers and one team leader supporting County Hospital in Stafford, The Royal Stoke University Hospital, pathology teams at Leighton Hospital and pathology teams at Macclesfield District General Hospital. </a:t>
            </a:r>
            <a:r>
              <a:rPr lang="en-GB" sz="1867" dirty="0"/>
              <a:t>The desktop team completes a wide variety of tasks; like setting up and installing desktops, laptops, iPads and printers; and supporting over 10,000 laptops and desktops. The team facilitates iPads for patients to communicate with their families. It also provides an on-site repair service, floor walk and works with other areas such as estates, moving equipment from one place to another. </a:t>
            </a:r>
          </a:p>
          <a:p>
            <a:endParaRPr lang="en-US" dirty="0"/>
          </a:p>
        </p:txBody>
      </p:sp>
      <p:sp>
        <p:nvSpPr>
          <p:cNvPr id="5" name="Footer Placeholder 4">
            <a:extLst>
              <a:ext uri="{FF2B5EF4-FFF2-40B4-BE49-F238E27FC236}">
                <a16:creationId xmlns:a16="http://schemas.microsoft.com/office/drawing/2014/main" id="{3945AFE6-749B-5E26-FDEC-7B3ED4D40EFA}"/>
              </a:ext>
            </a:extLst>
          </p:cNvPr>
          <p:cNvSpPr>
            <a:spLocks noGrp="1"/>
          </p:cNvSpPr>
          <p:nvPr>
            <p:ph type="ftr" sz="quarter" idx="10"/>
          </p:nvPr>
        </p:nvSpPr>
        <p:spPr/>
        <p:txBody>
          <a:bodyPr/>
          <a:lstStyle/>
          <a:p>
            <a:r>
              <a:rPr lang="en-GB" dirty="0"/>
              <a:t>Education and Training Foundation</a:t>
            </a:r>
          </a:p>
        </p:txBody>
      </p:sp>
      <p:pic>
        <p:nvPicPr>
          <p:cNvPr id="7" name="Picture 6"/>
          <p:cNvPicPr>
            <a:picLocks noChangeAspect="1"/>
          </p:cNvPicPr>
          <p:nvPr/>
        </p:nvPicPr>
        <p:blipFill>
          <a:blip r:embed="rId3"/>
          <a:stretch>
            <a:fillRect/>
          </a:stretch>
        </p:blipFill>
        <p:spPr>
          <a:xfrm>
            <a:off x="9380265" y="5498271"/>
            <a:ext cx="2181820" cy="982000"/>
          </a:xfrm>
          <a:prstGeom prst="rect">
            <a:avLst/>
          </a:prstGeom>
        </p:spPr>
      </p:pic>
      <p:sp>
        <p:nvSpPr>
          <p:cNvPr id="8" name="Title 11"/>
          <p:cNvSpPr txBox="1">
            <a:spLocks/>
          </p:cNvSpPr>
          <p:nvPr/>
        </p:nvSpPr>
        <p:spPr>
          <a:xfrm>
            <a:off x="312001" y="438777"/>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sz="3200" dirty="0"/>
              <a:t>Topic: Hardware and software requirements in different digital roles</a:t>
            </a:r>
            <a:br>
              <a:rPr lang="en-GB" sz="3200" dirty="0"/>
            </a:br>
            <a:r>
              <a:rPr lang="en-GB" sz="3200" dirty="0"/>
              <a:t>Task 2: Research roles in the digital industry</a:t>
            </a:r>
          </a:p>
        </p:txBody>
      </p:sp>
    </p:spTree>
    <p:extLst>
      <p:ext uri="{BB962C8B-B14F-4D97-AF65-F5344CB8AC3E}">
        <p14:creationId xmlns:p14="http://schemas.microsoft.com/office/powerpoint/2010/main" val="2145827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0241D9-2A77-2A98-A73D-8B010FCE0C3A}"/>
              </a:ext>
            </a:extLst>
          </p:cNvPr>
          <p:cNvSpPr>
            <a:spLocks noGrp="1"/>
          </p:cNvSpPr>
          <p:nvPr>
            <p:ph type="sldNum" sz="quarter" idx="11"/>
          </p:nvPr>
        </p:nvSpPr>
        <p:spPr/>
        <p:txBody>
          <a:bodyPr/>
          <a:lstStyle/>
          <a:p>
            <a:fld id="{DA2C159E-F13C-4A85-9A41-E7669D3E0D70}" type="slidenum">
              <a:rPr lang="en-GB" smtClean="0"/>
              <a:pPr/>
              <a:t>11</a:t>
            </a:fld>
            <a:endParaRPr lang="en-GB" dirty="0"/>
          </a:p>
        </p:txBody>
      </p:sp>
      <p:sp>
        <p:nvSpPr>
          <p:cNvPr id="3" name="Title 2">
            <a:extLst>
              <a:ext uri="{FF2B5EF4-FFF2-40B4-BE49-F238E27FC236}">
                <a16:creationId xmlns:a16="http://schemas.microsoft.com/office/drawing/2014/main" id="{6F5799FC-D166-9715-7E5D-7339CAC68C3B}"/>
              </a:ext>
            </a:extLst>
          </p:cNvPr>
          <p:cNvSpPr>
            <a:spLocks noGrp="1"/>
          </p:cNvSpPr>
          <p:nvPr>
            <p:ph type="title"/>
          </p:nvPr>
        </p:nvSpPr>
        <p:spPr>
          <a:xfrm>
            <a:off x="934114" y="1810183"/>
            <a:ext cx="11250084" cy="932567"/>
          </a:xfrm>
        </p:spPr>
        <p:txBody>
          <a:bodyPr/>
          <a:lstStyle/>
          <a:p>
            <a:r>
              <a:rPr lang="en-US" dirty="0">
                <a:cs typeface="Arial"/>
              </a:rPr>
              <a:t>Private company – CyberKiln  </a:t>
            </a:r>
            <a:endParaRPr lang="en-US" dirty="0"/>
          </a:p>
        </p:txBody>
      </p:sp>
      <p:sp>
        <p:nvSpPr>
          <p:cNvPr id="4" name="Text Placeholder 3">
            <a:extLst>
              <a:ext uri="{FF2B5EF4-FFF2-40B4-BE49-F238E27FC236}">
                <a16:creationId xmlns:a16="http://schemas.microsoft.com/office/drawing/2014/main" id="{3B751DDA-0A5E-EE3F-0AF6-A8C908AF81AF}"/>
              </a:ext>
            </a:extLst>
          </p:cNvPr>
          <p:cNvSpPr>
            <a:spLocks noGrp="1"/>
          </p:cNvSpPr>
          <p:nvPr>
            <p:ph type="body" sz="quarter" idx="12"/>
          </p:nvPr>
        </p:nvSpPr>
        <p:spPr>
          <a:xfrm>
            <a:off x="934114" y="2154463"/>
            <a:ext cx="10223500" cy="3142500"/>
          </a:xfrm>
        </p:spPr>
        <p:txBody>
          <a:bodyPr/>
          <a:lstStyle/>
          <a:p>
            <a:endParaRPr lang="en-GB" sz="2133" b="1" dirty="0"/>
          </a:p>
          <a:p>
            <a:r>
              <a:rPr lang="en-GB" sz="2133" b="1" dirty="0"/>
              <a:t>Overview of the company</a:t>
            </a:r>
            <a:endParaRPr lang="en-GB" sz="2133" dirty="0"/>
          </a:p>
          <a:p>
            <a:r>
              <a:rPr lang="en-GB" sz="2133" dirty="0"/>
              <a:t>CyberKiln is a bespoke software development company based in Stoke-on-Trent. It provides custom-coded websites, software systems and associated services to businesses and not-for-profit organisations across the UK. </a:t>
            </a:r>
            <a:endParaRPr lang="en-US" sz="2133" dirty="0"/>
          </a:p>
        </p:txBody>
      </p:sp>
      <p:sp>
        <p:nvSpPr>
          <p:cNvPr id="5" name="Footer Placeholder 4">
            <a:extLst>
              <a:ext uri="{FF2B5EF4-FFF2-40B4-BE49-F238E27FC236}">
                <a16:creationId xmlns:a16="http://schemas.microsoft.com/office/drawing/2014/main" id="{2A2B4A74-0779-780E-ABD5-904545C4398D}"/>
              </a:ext>
            </a:extLst>
          </p:cNvPr>
          <p:cNvSpPr>
            <a:spLocks noGrp="1"/>
          </p:cNvSpPr>
          <p:nvPr>
            <p:ph type="ftr" sz="quarter" idx="10"/>
          </p:nvPr>
        </p:nvSpPr>
        <p:spPr/>
        <p:txBody>
          <a:bodyPr/>
          <a:lstStyle/>
          <a:p>
            <a:r>
              <a:rPr lang="en-GB" dirty="0"/>
              <a:t>Education and Training Foundation</a:t>
            </a:r>
          </a:p>
        </p:txBody>
      </p:sp>
      <p:pic>
        <p:nvPicPr>
          <p:cNvPr id="8" name="Picture 2" descr="Our tenants - Staffordshire Univers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2401" y="1573334"/>
            <a:ext cx="3068209" cy="100588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1"/>
          <p:cNvSpPr txBox="1">
            <a:spLocks/>
          </p:cNvSpPr>
          <p:nvPr/>
        </p:nvSpPr>
        <p:spPr>
          <a:xfrm>
            <a:off x="312001" y="438777"/>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sz="3200" dirty="0"/>
              <a:t>Topic: Hardware and software requirements in different digital roles</a:t>
            </a:r>
            <a:br>
              <a:rPr lang="en-GB" sz="3200" dirty="0"/>
            </a:br>
            <a:r>
              <a:rPr lang="en-GB" sz="3200" dirty="0"/>
              <a:t>Task 2: Research roles in the digital industry</a:t>
            </a:r>
          </a:p>
        </p:txBody>
      </p:sp>
    </p:spTree>
    <p:extLst>
      <p:ext uri="{BB962C8B-B14F-4D97-AF65-F5344CB8AC3E}">
        <p14:creationId xmlns:p14="http://schemas.microsoft.com/office/powerpoint/2010/main" val="3051313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799926" y="846750"/>
            <a:ext cx="11250084" cy="932567"/>
          </a:xfrm>
        </p:spPr>
        <p:txBody>
          <a:bodyPr/>
          <a:lstStyle/>
          <a:p>
            <a:r>
              <a:rPr lang="en-GB" dirty="0"/>
              <a:t>Network manager – overview</a:t>
            </a:r>
          </a:p>
        </p:txBody>
      </p:sp>
      <p:sp>
        <p:nvSpPr>
          <p:cNvPr id="5" name="Text Placeholder 4"/>
          <p:cNvSpPr>
            <a:spLocks noGrp="1"/>
          </p:cNvSpPr>
          <p:nvPr>
            <p:ph type="body" sz="quarter" idx="12"/>
          </p:nvPr>
        </p:nvSpPr>
        <p:spPr>
          <a:xfrm>
            <a:off x="937847" y="1454103"/>
            <a:ext cx="10108152" cy="4780792"/>
          </a:xfrm>
        </p:spPr>
        <p:txBody>
          <a:bodyPr vert="horz" lIns="0" tIns="0" rIns="0" bIns="0" rtlCol="0" anchor="t">
            <a:noAutofit/>
          </a:bodyPr>
          <a:lstStyle/>
          <a:p>
            <a:r>
              <a:rPr lang="en-US" sz="2133" b="1" dirty="0">
                <a:cs typeface="Arial"/>
              </a:rPr>
              <a:t>Responsible for:</a:t>
            </a:r>
          </a:p>
          <a:p>
            <a:pPr marL="457189" indent="-457189">
              <a:buFont typeface="Arial" panose="020B0604020202020204" pitchFamily="34" charset="0"/>
              <a:buChar char="•"/>
            </a:pPr>
            <a:r>
              <a:rPr lang="en-GB" sz="2133" dirty="0">
                <a:cs typeface="Arial"/>
              </a:rPr>
              <a:t>setting up and maintaining the computer network</a:t>
            </a:r>
          </a:p>
          <a:p>
            <a:pPr marL="457189" indent="-457189">
              <a:buFont typeface="Arial" panose="020B0604020202020204" pitchFamily="34" charset="0"/>
              <a:buChar char="•"/>
            </a:pPr>
            <a:r>
              <a:rPr lang="en-GB" sz="2133" dirty="0">
                <a:cs typeface="Arial"/>
              </a:rPr>
              <a:t>installing the hardware, designing the network, deciding on the topology</a:t>
            </a:r>
          </a:p>
          <a:p>
            <a:pPr marL="457189" indent="-457189">
              <a:buFont typeface="Arial" panose="020B0604020202020204" pitchFamily="34" charset="0"/>
              <a:buChar char="•"/>
            </a:pPr>
            <a:r>
              <a:rPr lang="en-GB" sz="2133" dirty="0">
                <a:cs typeface="Arial"/>
              </a:rPr>
              <a:t>the wire/cabling used and the hardware devices</a:t>
            </a:r>
          </a:p>
          <a:p>
            <a:pPr marL="457189" indent="-457189">
              <a:buFont typeface="Arial" panose="020B0604020202020204" pitchFamily="34" charset="0"/>
              <a:buChar char="•"/>
            </a:pPr>
            <a:r>
              <a:rPr lang="en-GB" sz="2133" dirty="0">
                <a:cs typeface="Arial"/>
              </a:rPr>
              <a:t>making sure everything is working, fixing issues when they come up and upgrading it over time.</a:t>
            </a:r>
          </a:p>
          <a:p>
            <a:r>
              <a:rPr lang="en-GB" sz="2133" b="1" dirty="0">
                <a:cs typeface="Arial"/>
              </a:rPr>
              <a:t>Requires knowledges of:</a:t>
            </a:r>
          </a:p>
          <a:p>
            <a:pPr marL="380990" indent="-380990">
              <a:buFont typeface="Arial" panose="020B0604020202020204" pitchFamily="34" charset="0"/>
              <a:buChar char="•"/>
            </a:pPr>
            <a:r>
              <a:rPr lang="en-GB" sz="2133" dirty="0">
                <a:cs typeface="Arial"/>
              </a:rPr>
              <a:t>hardware and software</a:t>
            </a:r>
          </a:p>
          <a:p>
            <a:pPr marL="380990" indent="-380990">
              <a:buFont typeface="Arial" panose="020B0604020202020204" pitchFamily="34" charset="0"/>
              <a:buChar char="•"/>
            </a:pPr>
            <a:r>
              <a:rPr lang="en-GB" sz="2133" dirty="0">
                <a:cs typeface="Arial"/>
              </a:rPr>
              <a:t>protocols </a:t>
            </a:r>
          </a:p>
          <a:p>
            <a:pPr marL="380990" indent="-380990">
              <a:buFont typeface="Arial" panose="020B0604020202020204" pitchFamily="34" charset="0"/>
              <a:buChar char="•"/>
            </a:pPr>
            <a:r>
              <a:rPr lang="en-GB" sz="2133" dirty="0">
                <a:cs typeface="Arial"/>
              </a:rPr>
              <a:t>formal programs (for example, Cisco).</a:t>
            </a:r>
            <a:endParaRPr lang="en-US" sz="21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2" name="TextBox 1"/>
          <p:cNvSpPr txBox="1"/>
          <p:nvPr/>
        </p:nvSpPr>
        <p:spPr>
          <a:xfrm>
            <a:off x="6424968" y="623106"/>
            <a:ext cx="4789843" cy="830997"/>
          </a:xfrm>
          <a:prstGeom prst="rect">
            <a:avLst/>
          </a:prstGeom>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ctr"/>
            <a:r>
              <a:rPr lang="en-GB" dirty="0"/>
              <a:t>Key attributes:</a:t>
            </a:r>
          </a:p>
          <a:p>
            <a:pPr algn="ctr"/>
            <a:r>
              <a:rPr lang="en-GB" dirty="0"/>
              <a:t>problem-solving, working under pressure and organisation skills</a:t>
            </a:r>
          </a:p>
        </p:txBody>
      </p:sp>
    </p:spTree>
    <p:extLst>
      <p:ext uri="{BB962C8B-B14F-4D97-AF65-F5344CB8AC3E}">
        <p14:creationId xmlns:p14="http://schemas.microsoft.com/office/powerpoint/2010/main" val="687249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479413" y="744635"/>
            <a:ext cx="11250084" cy="932567"/>
          </a:xfrm>
        </p:spPr>
        <p:txBody>
          <a:bodyPr/>
          <a:lstStyle/>
          <a:p>
            <a:r>
              <a:rPr lang="en-GB" dirty="0"/>
              <a:t>IT technician – overview </a:t>
            </a:r>
          </a:p>
        </p:txBody>
      </p:sp>
      <p:sp>
        <p:nvSpPr>
          <p:cNvPr id="5" name="Text Placeholder 4"/>
          <p:cNvSpPr>
            <a:spLocks noGrp="1"/>
          </p:cNvSpPr>
          <p:nvPr>
            <p:ph type="body" sz="quarter" idx="12"/>
          </p:nvPr>
        </p:nvSpPr>
        <p:spPr>
          <a:xfrm>
            <a:off x="744685" y="1746935"/>
            <a:ext cx="11076436" cy="5244463"/>
          </a:xfrm>
        </p:spPr>
        <p:txBody>
          <a:bodyPr vert="horz" lIns="0" tIns="0" rIns="0" bIns="0" rtlCol="0" anchor="t">
            <a:noAutofit/>
          </a:bodyPr>
          <a:lstStyle/>
          <a:p>
            <a:r>
              <a:rPr lang="en-US" sz="2400" b="1" dirty="0">
                <a:cs typeface="Arial"/>
              </a:rPr>
              <a:t>Responsible for: </a:t>
            </a:r>
          </a:p>
          <a:p>
            <a:pPr marL="457189" indent="-457189">
              <a:buFont typeface="Arial" panose="020B0604020202020204" pitchFamily="34" charset="0"/>
              <a:buChar char="•"/>
            </a:pPr>
            <a:r>
              <a:rPr lang="en-US" sz="2133" dirty="0">
                <a:cs typeface="Arial"/>
              </a:rPr>
              <a:t>hardware aspects, such as fixing and upgrading the hardware</a:t>
            </a:r>
          </a:p>
          <a:p>
            <a:pPr marL="457189" indent="-457189">
              <a:buFont typeface="Arial" panose="020B0604020202020204" pitchFamily="34" charset="0"/>
              <a:buChar char="•"/>
            </a:pPr>
            <a:r>
              <a:rPr lang="en-US" sz="2133" dirty="0">
                <a:cs typeface="Arial"/>
              </a:rPr>
              <a:t>deploying new hardware to a network</a:t>
            </a:r>
          </a:p>
          <a:p>
            <a:pPr marL="457189" indent="-457189">
              <a:buFont typeface="Arial" panose="020B0604020202020204" pitchFamily="34" charset="0"/>
              <a:buChar char="•"/>
            </a:pPr>
            <a:r>
              <a:rPr lang="en-US" sz="2133" dirty="0">
                <a:cs typeface="Arial"/>
              </a:rPr>
              <a:t>software – ranging from installing operating systems to maintaining software security and software updates</a:t>
            </a:r>
          </a:p>
          <a:p>
            <a:pPr marL="457189" indent="-457189">
              <a:buFont typeface="Arial" panose="020B0604020202020204" pitchFamily="34" charset="0"/>
              <a:buChar char="•"/>
            </a:pPr>
            <a:r>
              <a:rPr lang="en-US" sz="2133" dirty="0">
                <a:cs typeface="Arial"/>
              </a:rPr>
              <a:t>troubleshooting – </a:t>
            </a:r>
            <a:r>
              <a:rPr lang="en-GB" sz="2133" dirty="0">
                <a:cs typeface="Arial"/>
              </a:rPr>
              <a:t>fixing, finding and resolving computer issues; this means interacting with clients (sometimes people outside of the organisation)</a:t>
            </a:r>
          </a:p>
          <a:p>
            <a:pPr marL="457189" indent="-457189">
              <a:buFont typeface="Arial" panose="020B0604020202020204" pitchFamily="34" charset="0"/>
              <a:buChar char="•"/>
            </a:pPr>
            <a:r>
              <a:rPr lang="en-GB" sz="2133" dirty="0">
                <a:cs typeface="Arial"/>
              </a:rPr>
              <a:t>non-technical aspects – patience, being mindful that not everyone in the organisation is technically minded, not getting frustrated when people ask for help.</a:t>
            </a:r>
          </a:p>
          <a:p>
            <a:endParaRPr lang="en-GB" sz="2667" dirty="0">
              <a:cs typeface="Arial"/>
            </a:endParaRPr>
          </a:p>
          <a:p>
            <a:endParaRPr lang="en-US" sz="2667" dirty="0">
              <a:cs typeface="Arial"/>
            </a:endParaRPr>
          </a:p>
          <a:p>
            <a:endParaRPr lang="en-US" sz="26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sp>
        <p:nvSpPr>
          <p:cNvPr id="6" name="TextBox 5"/>
          <p:cNvSpPr txBox="1"/>
          <p:nvPr/>
        </p:nvSpPr>
        <p:spPr>
          <a:xfrm>
            <a:off x="5825067" y="608111"/>
            <a:ext cx="5320805" cy="656462"/>
          </a:xfrm>
          <a:prstGeom prst="rect">
            <a:avLst/>
          </a:prstGeom>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ctr"/>
            <a:r>
              <a:rPr lang="en-GB" sz="2133" dirty="0"/>
              <a:t>Key attributes:</a:t>
            </a:r>
          </a:p>
          <a:p>
            <a:pPr algn="ctr"/>
            <a:r>
              <a:rPr lang="en-GB" sz="2133" dirty="0"/>
              <a:t>patience, determination and dependability</a:t>
            </a:r>
          </a:p>
        </p:txBody>
      </p:sp>
    </p:spTree>
    <p:extLst>
      <p:ext uri="{BB962C8B-B14F-4D97-AF65-F5344CB8AC3E}">
        <p14:creationId xmlns:p14="http://schemas.microsoft.com/office/powerpoint/2010/main" val="3503476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593354" y="645237"/>
            <a:ext cx="11250084" cy="932567"/>
          </a:xfrm>
        </p:spPr>
        <p:txBody>
          <a:bodyPr/>
          <a:lstStyle/>
          <a:p>
            <a:r>
              <a:rPr lang="en-GB" dirty="0"/>
              <a:t>Programmer – overview </a:t>
            </a:r>
          </a:p>
        </p:txBody>
      </p:sp>
      <p:sp>
        <p:nvSpPr>
          <p:cNvPr id="5" name="Text Placeholder 4"/>
          <p:cNvSpPr>
            <a:spLocks noGrp="1"/>
          </p:cNvSpPr>
          <p:nvPr>
            <p:ph type="body" sz="quarter" idx="12"/>
          </p:nvPr>
        </p:nvSpPr>
        <p:spPr>
          <a:xfrm>
            <a:off x="593354" y="1369230"/>
            <a:ext cx="11076436" cy="5244463"/>
          </a:xfrm>
        </p:spPr>
        <p:txBody>
          <a:bodyPr vert="horz" lIns="0" tIns="0" rIns="0" bIns="0" rtlCol="0" anchor="t">
            <a:noAutofit/>
          </a:bodyPr>
          <a:lstStyle/>
          <a:p>
            <a:r>
              <a:rPr lang="en-US" sz="2133" b="1" dirty="0">
                <a:cs typeface="Arial"/>
              </a:rPr>
              <a:t>Responsible for:</a:t>
            </a:r>
          </a:p>
          <a:p>
            <a:pPr marL="457189" indent="-457189">
              <a:buFont typeface="Arial" panose="020B0604020202020204" pitchFamily="34" charset="0"/>
              <a:buChar char="•"/>
            </a:pPr>
            <a:r>
              <a:rPr lang="en-GB" sz="2133" dirty="0">
                <a:cs typeface="Arial"/>
              </a:rPr>
              <a:t>writing code to develop software</a:t>
            </a:r>
          </a:p>
          <a:p>
            <a:pPr marL="457189" indent="-457189">
              <a:buFont typeface="Arial" panose="020B0604020202020204" pitchFamily="34" charset="0"/>
              <a:buChar char="•"/>
            </a:pPr>
            <a:r>
              <a:rPr lang="en-GB" sz="2133" dirty="0">
                <a:cs typeface="Arial"/>
              </a:rPr>
              <a:t>knowing a/multiple programming language(s). Python/Java can take months, if not years, of practice to become specialised</a:t>
            </a:r>
          </a:p>
          <a:p>
            <a:pPr marL="457189" indent="-457189">
              <a:buFont typeface="Arial" panose="020B0604020202020204" pitchFamily="34" charset="0"/>
              <a:buChar char="•"/>
            </a:pPr>
            <a:r>
              <a:rPr lang="en-GB" sz="2133" dirty="0">
                <a:cs typeface="Arial"/>
              </a:rPr>
              <a:t>other skills:</a:t>
            </a:r>
          </a:p>
          <a:p>
            <a:pPr marL="817180" lvl="1" indent="-457189">
              <a:buFont typeface="Courier New" panose="02070309020205020404" pitchFamily="49" charset="0"/>
              <a:buChar char="o"/>
            </a:pPr>
            <a:r>
              <a:rPr lang="en-GB" sz="2133" dirty="0">
                <a:cs typeface="Arial"/>
              </a:rPr>
              <a:t>problem-solving, logic and mathematics</a:t>
            </a:r>
          </a:p>
          <a:p>
            <a:pPr marL="817180" lvl="1" indent="-457189">
              <a:buFont typeface="Courier New" panose="02070309020205020404" pitchFamily="49" charset="0"/>
              <a:buChar char="o"/>
            </a:pPr>
            <a:r>
              <a:rPr lang="en-GB" sz="2133" dirty="0">
                <a:cs typeface="Arial"/>
              </a:rPr>
              <a:t>working in a team and on individual elements of large-scale projects</a:t>
            </a:r>
          </a:p>
          <a:p>
            <a:pPr marL="817180" lvl="1" indent="-457189">
              <a:buFont typeface="Courier New" panose="02070309020205020404" pitchFamily="49" charset="0"/>
              <a:buChar char="o"/>
            </a:pPr>
            <a:r>
              <a:rPr lang="en-GB" sz="2133" dirty="0">
                <a:cs typeface="Arial"/>
              </a:rPr>
              <a:t>resilience, sometimes fixing one bug can take all day</a:t>
            </a:r>
          </a:p>
          <a:p>
            <a:pPr marL="817180" lvl="1" indent="-457189">
              <a:buFont typeface="Courier New" panose="02070309020205020404" pitchFamily="49" charset="0"/>
              <a:buChar char="o"/>
            </a:pPr>
            <a:r>
              <a:rPr lang="en-GB" sz="2133" dirty="0">
                <a:cs typeface="Arial"/>
              </a:rPr>
              <a:t>being adaptive to changing trends in programming languages and changing existing skills with new emerging languages (lifelong learning).  </a:t>
            </a:r>
          </a:p>
          <a:p>
            <a:endParaRPr lang="en-US" sz="2667" dirty="0">
              <a:cs typeface="Arial"/>
            </a:endParaRPr>
          </a:p>
          <a:p>
            <a:endParaRPr lang="en-US" sz="26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sp>
        <p:nvSpPr>
          <p:cNvPr id="6" name="TextBox 5"/>
          <p:cNvSpPr txBox="1"/>
          <p:nvPr/>
        </p:nvSpPr>
        <p:spPr>
          <a:xfrm>
            <a:off x="6947507" y="538233"/>
            <a:ext cx="4077907" cy="656462"/>
          </a:xfrm>
          <a:prstGeom prst="rect">
            <a:avLst/>
          </a:prstGeom>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ctr"/>
            <a:r>
              <a:rPr lang="en-GB" sz="2133" dirty="0"/>
              <a:t>Key attributes:</a:t>
            </a:r>
          </a:p>
          <a:p>
            <a:pPr algn="ctr"/>
            <a:r>
              <a:rPr lang="en-GB" sz="2133" dirty="0"/>
              <a:t>teamwork, resilience, numeracy</a:t>
            </a:r>
          </a:p>
        </p:txBody>
      </p:sp>
    </p:spTree>
    <p:extLst>
      <p:ext uri="{BB962C8B-B14F-4D97-AF65-F5344CB8AC3E}">
        <p14:creationId xmlns:p14="http://schemas.microsoft.com/office/powerpoint/2010/main" val="2235432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657859" y="645237"/>
            <a:ext cx="11250084" cy="932567"/>
          </a:xfrm>
        </p:spPr>
        <p:txBody>
          <a:bodyPr/>
          <a:lstStyle/>
          <a:p>
            <a:r>
              <a:rPr lang="en-GB" dirty="0"/>
              <a:t>Web designer – overview </a:t>
            </a:r>
          </a:p>
        </p:txBody>
      </p:sp>
      <p:sp>
        <p:nvSpPr>
          <p:cNvPr id="5" name="Text Placeholder 4"/>
          <p:cNvSpPr>
            <a:spLocks noGrp="1"/>
          </p:cNvSpPr>
          <p:nvPr>
            <p:ph type="body" sz="quarter" idx="12"/>
          </p:nvPr>
        </p:nvSpPr>
        <p:spPr>
          <a:xfrm>
            <a:off x="744685" y="1829439"/>
            <a:ext cx="11076436" cy="5244463"/>
          </a:xfrm>
        </p:spPr>
        <p:txBody>
          <a:bodyPr vert="horz" lIns="0" tIns="0" rIns="0" bIns="0" rtlCol="0" anchor="t">
            <a:noAutofit/>
          </a:bodyPr>
          <a:lstStyle/>
          <a:p>
            <a:r>
              <a:rPr lang="en-US" sz="2133" b="1" dirty="0">
                <a:cs typeface="Arial"/>
              </a:rPr>
              <a:t>Responsible for: </a:t>
            </a:r>
          </a:p>
          <a:p>
            <a:pPr marL="457189" indent="-457189">
              <a:buFont typeface="Arial" panose="020B0604020202020204" pitchFamily="34" charset="0"/>
              <a:buChar char="•"/>
            </a:pPr>
            <a:r>
              <a:rPr lang="en-GB" sz="2133" dirty="0">
                <a:cs typeface="Arial"/>
              </a:rPr>
              <a:t>creating website designs that meet clients’ requirements</a:t>
            </a:r>
          </a:p>
          <a:p>
            <a:pPr marL="457189" indent="-457189">
              <a:buFont typeface="Arial" panose="020B0604020202020204" pitchFamily="34" charset="0"/>
              <a:buChar char="•"/>
            </a:pPr>
            <a:r>
              <a:rPr lang="en-GB" sz="2133" dirty="0">
                <a:cs typeface="Arial"/>
              </a:rPr>
              <a:t>coding and other technical knowledge such as HTML, CSS, JavaScript, depending on the scale of the project</a:t>
            </a:r>
          </a:p>
          <a:p>
            <a:pPr marL="457189" indent="-457189">
              <a:buFont typeface="Arial" panose="020B0604020202020204" pitchFamily="34" charset="0"/>
              <a:buChar char="•"/>
            </a:pPr>
            <a:r>
              <a:rPr lang="en-GB" sz="2133" dirty="0">
                <a:cs typeface="Arial"/>
              </a:rPr>
              <a:t>working to deadlines, clients will request a certain delivery date which they must be organised enough to achieve</a:t>
            </a:r>
          </a:p>
          <a:p>
            <a:pPr marL="457189" indent="-457189">
              <a:buFont typeface="Arial" panose="020B0604020202020204" pitchFamily="34" charset="0"/>
              <a:buChar char="•"/>
            </a:pPr>
            <a:r>
              <a:rPr lang="en-GB" sz="2133" dirty="0">
                <a:cs typeface="Arial"/>
              </a:rPr>
              <a:t>non-technical aspects: listening skills to make a website based on the client’s requirements; being creative, as clients expect them to add flair to the design. </a:t>
            </a:r>
          </a:p>
          <a:p>
            <a:endParaRPr lang="en-GB" sz="2667" dirty="0">
              <a:cs typeface="Arial"/>
            </a:endParaRPr>
          </a:p>
          <a:p>
            <a:endParaRPr lang="en-US" sz="2667" dirty="0">
              <a:cs typeface="Arial"/>
            </a:endParaRPr>
          </a:p>
          <a:p>
            <a:endParaRPr lang="en-US" sz="26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sp>
        <p:nvSpPr>
          <p:cNvPr id="6" name="TextBox 5"/>
          <p:cNvSpPr txBox="1"/>
          <p:nvPr/>
        </p:nvSpPr>
        <p:spPr>
          <a:xfrm>
            <a:off x="6096000" y="645237"/>
            <a:ext cx="5266019" cy="656462"/>
          </a:xfrm>
          <a:prstGeom prst="rect">
            <a:avLst/>
          </a:prstGeom>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ctr"/>
            <a:r>
              <a:rPr lang="en-GB" sz="2133" dirty="0"/>
              <a:t>Key attributes:</a:t>
            </a:r>
          </a:p>
          <a:p>
            <a:pPr algn="ctr"/>
            <a:r>
              <a:rPr lang="en-GB" sz="2133" dirty="0"/>
              <a:t>creativity, listening skills, organisation skills</a:t>
            </a:r>
          </a:p>
        </p:txBody>
      </p:sp>
    </p:spTree>
    <p:extLst>
      <p:ext uri="{BB962C8B-B14F-4D97-AF65-F5344CB8AC3E}">
        <p14:creationId xmlns:p14="http://schemas.microsoft.com/office/powerpoint/2010/main" val="2269482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515907" y="680971"/>
            <a:ext cx="11250084" cy="932567"/>
          </a:xfrm>
        </p:spPr>
        <p:txBody>
          <a:bodyPr/>
          <a:lstStyle/>
          <a:p>
            <a:r>
              <a:rPr lang="en-GB" dirty="0"/>
              <a:t>Animator – overview </a:t>
            </a:r>
          </a:p>
        </p:txBody>
      </p:sp>
      <p:sp>
        <p:nvSpPr>
          <p:cNvPr id="5" name="Text Placeholder 4"/>
          <p:cNvSpPr>
            <a:spLocks noGrp="1"/>
          </p:cNvSpPr>
          <p:nvPr>
            <p:ph type="body" sz="quarter" idx="12"/>
          </p:nvPr>
        </p:nvSpPr>
        <p:spPr>
          <a:xfrm>
            <a:off x="602733" y="1613538"/>
            <a:ext cx="11076436" cy="5244463"/>
          </a:xfrm>
        </p:spPr>
        <p:txBody>
          <a:bodyPr vert="horz" lIns="0" tIns="0" rIns="0" bIns="0" rtlCol="0" anchor="t">
            <a:noAutofit/>
          </a:bodyPr>
          <a:lstStyle/>
          <a:p>
            <a:r>
              <a:rPr lang="en-US" sz="2133" b="1" dirty="0">
                <a:cs typeface="Arial"/>
              </a:rPr>
              <a:t>Responsible for:</a:t>
            </a:r>
          </a:p>
          <a:p>
            <a:pPr marL="457189" indent="-457189">
              <a:buFont typeface="Arial" panose="020B0604020202020204" pitchFamily="34" charset="0"/>
              <a:buChar char="•"/>
            </a:pPr>
            <a:r>
              <a:rPr lang="en-GB" sz="2133" dirty="0">
                <a:cs typeface="Arial"/>
              </a:rPr>
              <a:t>creating moving images using creative and artistic skills. Clients won’t usually tell them exactly what to do; the animator must use questioning skills to find out the requirements </a:t>
            </a:r>
          </a:p>
          <a:p>
            <a:pPr marL="457189" indent="-457189">
              <a:buFont typeface="Arial" panose="020B0604020202020204" pitchFamily="34" charset="0"/>
              <a:buChar char="•"/>
            </a:pPr>
            <a:r>
              <a:rPr lang="en-GB" sz="2133" dirty="0">
                <a:cs typeface="Arial"/>
              </a:rPr>
              <a:t>putting a creative spin on the client’s requirements</a:t>
            </a:r>
          </a:p>
          <a:p>
            <a:pPr marL="457189" indent="-457189">
              <a:buFont typeface="Arial" panose="020B0604020202020204" pitchFamily="34" charset="0"/>
              <a:buChar char="•"/>
            </a:pPr>
            <a:r>
              <a:rPr lang="en-GB" sz="2133" dirty="0">
                <a:cs typeface="Arial"/>
              </a:rPr>
              <a:t>using computers, tools and peripherals such as a graphics tablet</a:t>
            </a:r>
          </a:p>
          <a:p>
            <a:pPr marL="457189" indent="-457189">
              <a:buFont typeface="Arial" panose="020B0604020202020204" pitchFamily="34" charset="0"/>
              <a:buChar char="•"/>
            </a:pPr>
            <a:r>
              <a:rPr lang="en-GB" sz="2133" dirty="0">
                <a:cs typeface="Arial"/>
              </a:rPr>
              <a:t>using a range of animation software to produce the best results.</a:t>
            </a:r>
          </a:p>
          <a:p>
            <a:endParaRPr lang="en-GB" sz="2133" dirty="0">
              <a:cs typeface="Arial"/>
            </a:endParaRPr>
          </a:p>
          <a:p>
            <a:r>
              <a:rPr lang="en-GB" sz="2133" dirty="0">
                <a:cs typeface="Arial"/>
              </a:rPr>
              <a:t>Many animators work on their own so getting started on a task requires quite a lot of motivation.</a:t>
            </a:r>
          </a:p>
          <a:p>
            <a:endParaRPr lang="en-GB" sz="2667" dirty="0">
              <a:cs typeface="Arial"/>
            </a:endParaRPr>
          </a:p>
          <a:p>
            <a:endParaRPr lang="en-GB" sz="2667" dirty="0">
              <a:cs typeface="Arial"/>
            </a:endParaRPr>
          </a:p>
          <a:p>
            <a:endParaRPr lang="en-US" sz="2667" dirty="0">
              <a:cs typeface="Arial"/>
            </a:endParaRPr>
          </a:p>
          <a:p>
            <a:endParaRPr lang="en-US" sz="26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dirty="0"/>
          </a:p>
        </p:txBody>
      </p:sp>
      <p:sp>
        <p:nvSpPr>
          <p:cNvPr id="6" name="TextBox 5"/>
          <p:cNvSpPr txBox="1"/>
          <p:nvPr/>
        </p:nvSpPr>
        <p:spPr>
          <a:xfrm>
            <a:off x="7981071" y="680971"/>
            <a:ext cx="3437219" cy="656462"/>
          </a:xfrm>
          <a:prstGeom prst="rect">
            <a:avLst/>
          </a:prstGeom>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ctr"/>
            <a:r>
              <a:rPr lang="en-GB" sz="2133" dirty="0"/>
              <a:t>Key attributes:</a:t>
            </a:r>
          </a:p>
          <a:p>
            <a:pPr algn="ctr"/>
            <a:r>
              <a:rPr lang="en-GB" sz="2133" dirty="0"/>
              <a:t>creativity, self-motivation </a:t>
            </a:r>
          </a:p>
        </p:txBody>
      </p:sp>
    </p:spTree>
    <p:extLst>
      <p:ext uri="{BB962C8B-B14F-4D97-AF65-F5344CB8AC3E}">
        <p14:creationId xmlns:p14="http://schemas.microsoft.com/office/powerpoint/2010/main" val="770193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Topic: Hardware and software requirements in different digital roles</a:t>
            </a:r>
            <a:br>
              <a:rPr lang="en-GB" dirty="0"/>
            </a:br>
            <a:r>
              <a:rPr lang="en-GB" dirty="0"/>
              <a:t>Task 2: Research roles in the digital industry</a:t>
            </a:r>
          </a:p>
        </p:txBody>
      </p:sp>
      <p:sp>
        <p:nvSpPr>
          <p:cNvPr id="5" name="Text Placeholder 4"/>
          <p:cNvSpPr>
            <a:spLocks noGrp="1"/>
          </p:cNvSpPr>
          <p:nvPr>
            <p:ph type="body" sz="quarter" idx="12"/>
          </p:nvPr>
        </p:nvSpPr>
        <p:spPr>
          <a:xfrm>
            <a:off x="370881" y="1215573"/>
            <a:ext cx="11625263" cy="5999335"/>
          </a:xfrm>
        </p:spPr>
        <p:txBody>
          <a:bodyPr vert="horz" lIns="0" tIns="0" rIns="0" bIns="0" rtlCol="0" anchor="t">
            <a:noAutofit/>
          </a:bodyPr>
          <a:lstStyle/>
          <a:p>
            <a:r>
              <a:rPr lang="en-US" sz="2133" b="1" dirty="0"/>
              <a:t>Learners to work in groups of two or three </a:t>
            </a:r>
          </a:p>
          <a:p>
            <a:pPr marL="740815" lvl="1" indent="-380990"/>
            <a:r>
              <a:rPr lang="en-US" sz="2133" dirty="0"/>
              <a:t>You will be assigned two IT-related roles at random.</a:t>
            </a:r>
          </a:p>
          <a:p>
            <a:pPr marL="740815" lvl="1" indent="-380990"/>
            <a:r>
              <a:rPr lang="en-US" sz="2133" dirty="0">
                <a:cs typeface="Arial"/>
              </a:rPr>
              <a:t>In your group, you will produce a short presentation (maximum five minutes). </a:t>
            </a:r>
          </a:p>
          <a:p>
            <a:pPr marL="740815" lvl="1" indent="-380990"/>
            <a:r>
              <a:rPr lang="en-US" sz="2133" dirty="0">
                <a:cs typeface="Arial"/>
              </a:rPr>
              <a:t>Analyse your findings, identify trends in skills and qualifications required for each of the given job roles. Present your findings to the group.</a:t>
            </a:r>
          </a:p>
          <a:p>
            <a:pPr marL="740815" lvl="1" indent="-380990"/>
            <a:r>
              <a:rPr lang="en-US" sz="2133" dirty="0">
                <a:cs typeface="Arial"/>
              </a:rPr>
              <a:t>Consider aspects such as: </a:t>
            </a:r>
          </a:p>
          <a:p>
            <a:pPr marL="1100806" lvl="2" indent="-380990">
              <a:buFont typeface="Courier New" panose="02070309020205020404" pitchFamily="49" charset="0"/>
              <a:buChar char="o"/>
            </a:pPr>
            <a:r>
              <a:rPr lang="en-US" sz="2133" dirty="0">
                <a:cs typeface="Arial"/>
              </a:rPr>
              <a:t>what hardware and software do you need to learn for the role?</a:t>
            </a:r>
          </a:p>
          <a:p>
            <a:pPr marL="1100806" lvl="2" indent="-380990">
              <a:buFont typeface="Courier New" panose="02070309020205020404" pitchFamily="49" charset="0"/>
              <a:buChar char="o"/>
            </a:pPr>
            <a:r>
              <a:rPr lang="en-US" sz="2133" dirty="0">
                <a:cs typeface="Arial"/>
              </a:rPr>
              <a:t>private or public sector</a:t>
            </a:r>
          </a:p>
          <a:p>
            <a:pPr marL="1100806" lvl="2" indent="-380990">
              <a:buFont typeface="Courier New" panose="02070309020205020404" pitchFamily="49" charset="0"/>
              <a:buChar char="o"/>
            </a:pPr>
            <a:r>
              <a:rPr lang="en-US" sz="2133" dirty="0">
                <a:cs typeface="Arial"/>
              </a:rPr>
              <a:t>how does this digital role add value to a company?</a:t>
            </a:r>
          </a:p>
          <a:p>
            <a:pPr marL="1100806" lvl="2" indent="-380990">
              <a:buFont typeface="Courier New" panose="02070309020205020404" pitchFamily="49" charset="0"/>
              <a:buChar char="o"/>
            </a:pPr>
            <a:r>
              <a:rPr lang="en-US" sz="2133" dirty="0">
                <a:cs typeface="Arial"/>
              </a:rPr>
              <a:t>how does this role help other departments (HR, finance, marketing)?</a:t>
            </a:r>
          </a:p>
          <a:p>
            <a:pPr marL="359824" lvl="1" indent="0">
              <a:buNone/>
            </a:pPr>
            <a:r>
              <a:rPr lang="en-US" sz="2667" b="1" dirty="0">
                <a:cs typeface="Arial"/>
              </a:rPr>
              <a:t>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2807243" cy="44038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spTree>
    <p:extLst>
      <p:ext uri="{BB962C8B-B14F-4D97-AF65-F5344CB8AC3E}">
        <p14:creationId xmlns:p14="http://schemas.microsoft.com/office/powerpoint/2010/main" val="1144720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Topic: Hardware and software requirements in different digital roles</a:t>
            </a:r>
            <a:br>
              <a:rPr lang="en-GB" dirty="0"/>
            </a:br>
            <a:r>
              <a:rPr lang="en-GB" dirty="0"/>
              <a:t>Task 2: Research roles in the digital industry</a:t>
            </a:r>
          </a:p>
        </p:txBody>
      </p:sp>
      <p:sp>
        <p:nvSpPr>
          <p:cNvPr id="5" name="Text Placeholder 4"/>
          <p:cNvSpPr>
            <a:spLocks noGrp="1"/>
          </p:cNvSpPr>
          <p:nvPr>
            <p:ph type="body" sz="quarter" idx="12"/>
          </p:nvPr>
        </p:nvSpPr>
        <p:spPr>
          <a:xfrm>
            <a:off x="566738" y="1564444"/>
            <a:ext cx="11625263" cy="5616576"/>
          </a:xfrm>
        </p:spPr>
        <p:txBody>
          <a:bodyPr vert="horz" lIns="0" tIns="0" rIns="0" bIns="0" rtlCol="0" anchor="t">
            <a:noAutofit/>
          </a:bodyPr>
          <a:lstStyle/>
          <a:p>
            <a:r>
              <a:rPr lang="en-US" sz="2400" b="1" dirty="0"/>
              <a:t>Group task (continued)</a:t>
            </a:r>
          </a:p>
          <a:p>
            <a:pPr marL="359824" lvl="1" indent="0">
              <a:buNone/>
            </a:pPr>
            <a:r>
              <a:rPr lang="en-US" sz="2133" dirty="0">
                <a:cs typeface="Arial"/>
              </a:rPr>
              <a:t>In your presentation, cover the four corners of technology. Relate this directly to the job role.</a:t>
            </a:r>
          </a:p>
          <a:p>
            <a:pPr marL="740815" lvl="1" indent="-380990"/>
            <a:r>
              <a:rPr lang="en-US" sz="2133" dirty="0">
                <a:cs typeface="Arial"/>
              </a:rPr>
              <a:t>Does the role use switches, hubs, routers, laptops or tablets? (hardware requirements)</a:t>
            </a:r>
          </a:p>
          <a:p>
            <a:pPr marL="740815" lvl="1" indent="-380990"/>
            <a:r>
              <a:rPr lang="en-US" sz="2133" dirty="0">
                <a:cs typeface="Arial"/>
              </a:rPr>
              <a:t>Does the role require scripting? (software aspects)</a:t>
            </a:r>
          </a:p>
          <a:p>
            <a:pPr marL="740815" lvl="1" indent="-380990"/>
            <a:r>
              <a:rPr lang="en-US" sz="2133" dirty="0">
                <a:cs typeface="Arial"/>
              </a:rPr>
              <a:t>Consider how cloud technology is important to the role.</a:t>
            </a:r>
          </a:p>
          <a:p>
            <a:pPr marL="740815" lvl="1" indent="-380990"/>
            <a:r>
              <a:rPr lang="en-US" sz="2133" dirty="0">
                <a:cs typeface="Arial"/>
              </a:rPr>
              <a:t>Do you need to know about networking protocols? (networking skills)</a:t>
            </a:r>
          </a:p>
          <a:p>
            <a:pPr marL="359824" lvl="1" indent="0">
              <a:buNone/>
            </a:pPr>
            <a:endParaRPr lang="en-US" sz="2667" b="1" dirty="0">
              <a:cs typeface="Arial"/>
            </a:endParaRPr>
          </a:p>
          <a:p>
            <a:pPr marL="359824" lvl="1" indent="0">
              <a:buNone/>
            </a:pPr>
            <a:endParaRPr lang="en-US" sz="2667" b="1" dirty="0">
              <a:cs typeface="Arial"/>
            </a:endParaRPr>
          </a:p>
          <a:p>
            <a:pPr marL="359824" lvl="1" indent="0">
              <a:buNone/>
            </a:pPr>
            <a:endParaRPr lang="en-US" sz="2667" b="1" dirty="0">
              <a:cs typeface="Arial"/>
            </a:endParaRPr>
          </a:p>
          <a:p>
            <a:pPr marL="359824" lvl="1" indent="0">
              <a:buNone/>
            </a:pPr>
            <a:r>
              <a:rPr lang="en-US" sz="2667" b="1" dirty="0">
                <a:cs typeface="Arial"/>
              </a:rPr>
              <a:t>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2807243" cy="44038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Tree>
    <p:extLst>
      <p:ext uri="{BB962C8B-B14F-4D97-AF65-F5344CB8AC3E}">
        <p14:creationId xmlns:p14="http://schemas.microsoft.com/office/powerpoint/2010/main" val="2170257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Topic: Hardware and software requirements in different digital roles</a:t>
            </a:r>
            <a:br>
              <a:rPr lang="en-GB" dirty="0"/>
            </a:br>
            <a:r>
              <a:rPr lang="en-GB" dirty="0"/>
              <a:t>Task 2: Research roles in the digital industry</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437144" y="2025204"/>
            <a:ext cx="11442857" cy="332360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3200" b="1" dirty="0">
                <a:solidFill>
                  <a:srgbClr val="E51C41"/>
                </a:solidFill>
                <a:cs typeface="Segoe UI"/>
              </a:rPr>
              <a:t>Reflection </a:t>
            </a:r>
            <a:r>
              <a:rPr lang="en-US" sz="3200" b="1" dirty="0">
                <a:solidFill>
                  <a:srgbClr val="E51C41"/>
                </a:solidFill>
                <a:cs typeface="Segoe UI"/>
              </a:rPr>
              <a:t>​</a:t>
            </a:r>
          </a:p>
          <a:p>
            <a:r>
              <a:rPr lang="en-GB" sz="2133" dirty="0">
                <a:cs typeface="Segoe UI"/>
              </a:rPr>
              <a:t>​</a:t>
            </a:r>
          </a:p>
          <a:p>
            <a:r>
              <a:rPr lang="en-GB" sz="2133" b="1" dirty="0">
                <a:cs typeface="Segoe UI"/>
              </a:rPr>
              <a:t>Task 1 </a:t>
            </a:r>
            <a:r>
              <a:rPr lang="en-GB" sz="2133" dirty="0">
                <a:cs typeface="Segoe UI"/>
              </a:rPr>
              <a:t>–</a:t>
            </a:r>
            <a:r>
              <a:rPr lang="en-GB" sz="2133" b="1" dirty="0">
                <a:cs typeface="Segoe UI"/>
              </a:rPr>
              <a:t> </a:t>
            </a:r>
            <a:r>
              <a:rPr lang="en-GB" sz="2133" dirty="0">
                <a:cs typeface="Segoe UI"/>
              </a:rPr>
              <a:t>Research different hardware/software programmes used in selected roles.</a:t>
            </a:r>
          </a:p>
          <a:p>
            <a:endParaRPr lang="en-GB" sz="2133" dirty="0">
              <a:cs typeface="Segoe UI"/>
            </a:endParaRPr>
          </a:p>
          <a:p>
            <a:r>
              <a:rPr lang="en-GB" sz="2133" b="1" dirty="0">
                <a:cs typeface="Segoe UI"/>
              </a:rPr>
              <a:t>Task 2 </a:t>
            </a:r>
            <a:r>
              <a:rPr lang="en-GB" sz="2133" dirty="0">
                <a:cs typeface="Segoe UI"/>
              </a:rPr>
              <a:t>– Research the effect of IT roles on other departments in large organisations</a:t>
            </a:r>
            <a:r>
              <a:rPr lang="en-GB" sz="2133" i="1" dirty="0">
                <a:cs typeface="Segoe UI"/>
              </a:rPr>
              <a:t>.</a:t>
            </a:r>
          </a:p>
          <a:p>
            <a:endParaRPr lang="en-GB" sz="2400" dirty="0"/>
          </a:p>
          <a:p>
            <a:r>
              <a:rPr lang="en-GB" sz="3733" i="1" dirty="0">
                <a:cs typeface="Segoe UI"/>
              </a:rPr>
              <a:t> </a:t>
            </a:r>
          </a:p>
          <a:p>
            <a:pPr marL="609585" indent="-609585">
              <a:buFont typeface="Arial" panose="020B0604020202020204" pitchFamily="34" charset="0"/>
              <a:buChar char="•"/>
            </a:pPr>
            <a:endParaRPr lang="en-GB" sz="3733" dirty="0">
              <a:cs typeface="Segoe UI"/>
            </a:endParaRPr>
          </a:p>
        </p:txBody>
      </p:sp>
    </p:spTree>
    <p:extLst>
      <p:ext uri="{BB962C8B-B14F-4D97-AF65-F5344CB8AC3E}">
        <p14:creationId xmlns:p14="http://schemas.microsoft.com/office/powerpoint/2010/main" val="2619438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Lesson four</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Autofit/>
          </a:bodyPr>
          <a:lstStyle/>
          <a:p>
            <a:pPr>
              <a:lnSpc>
                <a:spcPct val="100000"/>
              </a:lnSpc>
            </a:pPr>
            <a:r>
              <a:rPr lang="en-US" sz="3733" dirty="0"/>
              <a:t>Topic: Introduction to hardware and software requirements in different digital roles</a:t>
            </a:r>
          </a:p>
        </p:txBody>
      </p:sp>
    </p:spTree>
    <p:extLst>
      <p:ext uri="{BB962C8B-B14F-4D97-AF65-F5344CB8AC3E}">
        <p14:creationId xmlns:p14="http://schemas.microsoft.com/office/powerpoint/2010/main" val="31119252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3261360" y="4287556"/>
            <a:ext cx="8546640" cy="2381073"/>
          </a:xfrm>
        </p:spPr>
        <p:txBody>
          <a:bodyPr>
            <a:normAutofit/>
          </a:bodyPr>
          <a:lstStyle/>
          <a:p>
            <a:pPr>
              <a:lnSpc>
                <a:spcPct val="100000"/>
              </a:lnSpc>
            </a:pPr>
            <a:r>
              <a:rPr lang="en-US" dirty="0">
                <a:ea typeface="+mn-lt"/>
                <a:cs typeface="+mn-lt"/>
              </a:rPr>
              <a:t>Linking behaviour and skills to IT roles</a:t>
            </a:r>
            <a:endParaRPr lang="en-US" dirty="0"/>
          </a:p>
          <a:p>
            <a:endParaRPr lang="en-US" dirty="0"/>
          </a:p>
        </p:txBody>
      </p:sp>
    </p:spTree>
    <p:extLst>
      <p:ext uri="{BB962C8B-B14F-4D97-AF65-F5344CB8AC3E}">
        <p14:creationId xmlns:p14="http://schemas.microsoft.com/office/powerpoint/2010/main" val="4276511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1524628"/>
          </a:xfrm>
        </p:spPr>
        <p:txBody>
          <a:bodyPr>
            <a:normAutofit fontScale="90000"/>
          </a:bodyPr>
          <a:lstStyle/>
          <a:p>
            <a:pPr>
              <a:lnSpc>
                <a:spcPct val="100000"/>
              </a:lnSpc>
            </a:pPr>
            <a:r>
              <a:rPr lang="en-GB" dirty="0"/>
              <a:t>Topic: Hardware and software requirements in different digital roles</a:t>
            </a:r>
            <a:br>
              <a:rPr lang="en-GB" dirty="0"/>
            </a:br>
            <a:r>
              <a:rPr lang="en-GB" dirty="0"/>
              <a:t>Task 3: Linking behaviour and skills to IT roles</a:t>
            </a:r>
            <a:br>
              <a:rPr lang="en-US" dirty="0"/>
            </a:br>
            <a:br>
              <a:rPr lang="en-US" dirty="0"/>
            </a:br>
            <a:r>
              <a:rPr lang="en-US" sz="2933" dirty="0"/>
              <a:t>BCS behaviours expected for professional IT roles </a:t>
            </a:r>
            <a:endParaRPr lang="en-GB" sz="2933"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dirty="0"/>
          </a:p>
        </p:txBody>
      </p:sp>
      <p:sp>
        <p:nvSpPr>
          <p:cNvPr id="7" name="Text Placeholder 6"/>
          <p:cNvSpPr>
            <a:spLocks noGrp="1"/>
          </p:cNvSpPr>
          <p:nvPr>
            <p:ph type="body" sz="quarter" idx="12"/>
          </p:nvPr>
        </p:nvSpPr>
        <p:spPr>
          <a:xfrm>
            <a:off x="525193" y="5664177"/>
            <a:ext cx="5280000" cy="552120"/>
          </a:xfrm>
        </p:spPr>
        <p:txBody>
          <a:bodyPr/>
          <a:lstStyle/>
          <a:p>
            <a:pPr>
              <a:lnSpc>
                <a:spcPct val="100000"/>
              </a:lnSpc>
              <a:spcBef>
                <a:spcPts val="0"/>
              </a:spcBef>
            </a:pPr>
            <a:r>
              <a:rPr lang="en-GB" sz="1600" b="0" dirty="0"/>
              <a:t>Link:</a:t>
            </a:r>
            <a:r>
              <a:rPr lang="en-GB" sz="1600" dirty="0"/>
              <a:t> </a:t>
            </a:r>
            <a:r>
              <a:rPr lang="en-GB" sz="1600" b="0" dirty="0">
                <a:hlinkClick r:id="rId3"/>
              </a:rPr>
              <a:t>BCS code of conduct for members – ethics for IT professionals | BCS</a:t>
            </a:r>
            <a:endParaRPr lang="en-GB" sz="1600" b="0" dirty="0"/>
          </a:p>
        </p:txBody>
      </p:sp>
      <p:pic>
        <p:nvPicPr>
          <p:cNvPr id="11" name="Content Placeholder 10"/>
          <p:cNvPicPr>
            <a:picLocks noGrp="1"/>
          </p:cNvPicPr>
          <p:nvPr>
            <p:ph sz="quarter" idx="13"/>
          </p:nvPr>
        </p:nvPicPr>
        <p:blipFill rotWithShape="1">
          <a:blip r:embed="rId4"/>
          <a:srcRect l="831" t="10636" r="16574" b="16683"/>
          <a:stretch/>
        </p:blipFill>
        <p:spPr bwMode="auto">
          <a:xfrm>
            <a:off x="525194" y="1997882"/>
            <a:ext cx="6049108" cy="34261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013122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00000"/>
              </a:lnSpc>
            </a:pPr>
            <a:r>
              <a:rPr lang="en-GB" dirty="0"/>
              <a:t>Topic: Hardware and software requirements in different digital roles</a:t>
            </a:r>
            <a:br>
              <a:rPr lang="en-GB" dirty="0"/>
            </a:br>
            <a:r>
              <a:rPr lang="en-GB" dirty="0"/>
              <a:t>Task 3: Linking behaviour and skills to IT roles</a:t>
            </a:r>
            <a:br>
              <a:rPr lang="en-US" dirty="0"/>
            </a:br>
            <a:endParaRPr lang="en-GB" dirty="0"/>
          </a:p>
        </p:txBody>
      </p:sp>
      <p:sp>
        <p:nvSpPr>
          <p:cNvPr id="2052" name="Content Placeholder 2051"/>
          <p:cNvSpPr>
            <a:spLocks noGrp="1"/>
          </p:cNvSpPr>
          <p:nvPr>
            <p:ph sz="quarter" idx="14"/>
          </p:nvPr>
        </p:nvSpPr>
        <p:spPr>
          <a:xfrm>
            <a:off x="439508" y="1647550"/>
            <a:ext cx="11121176" cy="4018145"/>
          </a:xfrm>
        </p:spPr>
        <p:txBody>
          <a:bodyPr/>
          <a:lstStyle/>
          <a:p>
            <a:pPr marL="457189" indent="-457189">
              <a:lnSpc>
                <a:spcPct val="100000"/>
              </a:lnSpc>
              <a:buFont typeface="Arial" panose="020B0604020202020204" pitchFamily="34" charset="0"/>
              <a:buChar char="•"/>
            </a:pPr>
            <a:endParaRPr lang="en-US" sz="2667" b="0" dirty="0"/>
          </a:p>
          <a:p>
            <a:pPr marL="457189" indent="-457189">
              <a:lnSpc>
                <a:spcPct val="100000"/>
              </a:lnSpc>
              <a:buFont typeface="Arial" panose="020B0604020202020204" pitchFamily="34" charset="0"/>
              <a:buChar char="•"/>
            </a:pPr>
            <a:r>
              <a:rPr lang="en-US" sz="2667" b="0" dirty="0"/>
              <a:t>Continue to work in your group.</a:t>
            </a:r>
          </a:p>
          <a:p>
            <a:pPr marL="457189" indent="-457189">
              <a:lnSpc>
                <a:spcPct val="100000"/>
              </a:lnSpc>
              <a:buFont typeface="Arial" panose="020B0604020202020204" pitchFamily="34" charset="0"/>
              <a:buChar char="•"/>
            </a:pPr>
            <a:r>
              <a:rPr lang="en-US" sz="2667" b="0" dirty="0"/>
              <a:t>Reflect on the information you have found about the chosen job role.</a:t>
            </a:r>
          </a:p>
          <a:p>
            <a:pPr marL="457189" indent="-457189">
              <a:lnSpc>
                <a:spcPct val="100000"/>
              </a:lnSpc>
              <a:buFont typeface="Arial" panose="020B0604020202020204" pitchFamily="34" charset="0"/>
              <a:buChar char="•"/>
            </a:pPr>
            <a:r>
              <a:rPr lang="en-US" sz="2667" b="0" dirty="0"/>
              <a:t>Add an extra slide to your presentation to cover which aspects of the BCS code of conduct are important to the IT role/s and why these aspects are important.</a:t>
            </a:r>
          </a:p>
          <a:p>
            <a:pPr marL="457189" indent="-457189">
              <a:lnSpc>
                <a:spcPct val="100000"/>
              </a:lnSpc>
              <a:buFont typeface="Arial" panose="020B0604020202020204" pitchFamily="34" charset="0"/>
              <a:buChar char="•"/>
            </a:pPr>
            <a:r>
              <a:rPr lang="en-US" sz="2667" b="0" dirty="0"/>
              <a:t>Discuss your findings with the group.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dirty="0"/>
          </a:p>
        </p:txBody>
      </p:sp>
    </p:spTree>
    <p:extLst>
      <p:ext uri="{BB962C8B-B14F-4D97-AF65-F5344CB8AC3E}">
        <p14:creationId xmlns:p14="http://schemas.microsoft.com/office/powerpoint/2010/main" val="20633850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00000"/>
              </a:lnSpc>
            </a:pPr>
            <a:r>
              <a:rPr lang="en-GB" dirty="0"/>
              <a:t>Topic: Hardware and software requirements in different digital roles</a:t>
            </a:r>
            <a:br>
              <a:rPr lang="en-GB" dirty="0"/>
            </a:br>
            <a:r>
              <a:rPr lang="en-GB" dirty="0"/>
              <a:t>Task 3: Linking behaviour and skills to IT roles</a:t>
            </a:r>
            <a:br>
              <a:rPr lang="en-US"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793478" y="1944511"/>
            <a:ext cx="11285981" cy="217508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3733" b="1" dirty="0">
                <a:solidFill>
                  <a:srgbClr val="E51C41"/>
                </a:solidFill>
                <a:cs typeface="Segoe UI"/>
              </a:rPr>
              <a:t>Reflection</a:t>
            </a:r>
            <a:r>
              <a:rPr lang="en-GB" sz="3733" dirty="0">
                <a:solidFill>
                  <a:srgbClr val="E51C41"/>
                </a:solidFill>
                <a:cs typeface="Segoe UI"/>
              </a:rPr>
              <a:t> </a:t>
            </a:r>
            <a:r>
              <a:rPr lang="en-US" sz="2667" dirty="0">
                <a:solidFill>
                  <a:srgbClr val="E51C41"/>
                </a:solidFill>
                <a:cs typeface="Segoe UI"/>
              </a:rPr>
              <a:t>​</a:t>
            </a:r>
          </a:p>
          <a:p>
            <a:r>
              <a:rPr lang="en-GB" sz="2400" dirty="0">
                <a:cs typeface="Segoe UI"/>
              </a:rPr>
              <a:t>​</a:t>
            </a:r>
            <a:endParaRPr lang="en-GB" sz="2400" b="1" dirty="0">
              <a:ea typeface="+mn-lt"/>
              <a:cs typeface="+mn-lt"/>
            </a:endParaRPr>
          </a:p>
          <a:p>
            <a:pPr marL="457189" indent="-457189">
              <a:buFont typeface="Arial" panose="020B0604020202020204" pitchFamily="34" charset="0"/>
              <a:buChar char="•"/>
            </a:pPr>
            <a:r>
              <a:rPr lang="en-GB" sz="2667" dirty="0">
                <a:ea typeface="+mn-lt"/>
                <a:cs typeface="+mn-lt"/>
              </a:rPr>
              <a:t>Reflect on the job roles you have explored in your presentation.</a:t>
            </a:r>
          </a:p>
          <a:p>
            <a:pPr marL="457189" indent="-457189">
              <a:buFont typeface="Arial" panose="020B0604020202020204" pitchFamily="34" charset="0"/>
              <a:buChar char="•"/>
            </a:pPr>
            <a:r>
              <a:rPr lang="en-GB" sz="2667" dirty="0">
                <a:ea typeface="+mn-lt"/>
                <a:cs typeface="+mn-lt"/>
              </a:rPr>
              <a:t>Consider the skills, behaviours and career options discussed today.</a:t>
            </a:r>
          </a:p>
          <a:p>
            <a:pPr marL="457189" indent="-457189">
              <a:buFont typeface="Arial" panose="020B0604020202020204" pitchFamily="34" charset="0"/>
              <a:buChar char="•"/>
            </a:pPr>
            <a:r>
              <a:rPr lang="en-GB" sz="2667" dirty="0">
                <a:ea typeface="+mn-lt"/>
                <a:cs typeface="+mn-lt"/>
              </a:rPr>
              <a:t>Have the findings provided insights into the role of an IT professional?</a:t>
            </a:r>
            <a:endParaRPr lang="en-GB" sz="2667" dirty="0">
              <a:cs typeface="Arial"/>
            </a:endParaRPr>
          </a:p>
        </p:txBody>
      </p:sp>
    </p:spTree>
    <p:extLst>
      <p:ext uri="{BB962C8B-B14F-4D97-AF65-F5344CB8AC3E}">
        <p14:creationId xmlns:p14="http://schemas.microsoft.com/office/powerpoint/2010/main" val="12124420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dirty="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8685" y="2354261"/>
            <a:ext cx="1536171" cy="88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791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Lesson four objectives</a:t>
            </a:r>
          </a:p>
        </p:txBody>
      </p:sp>
      <p:sp>
        <p:nvSpPr>
          <p:cNvPr id="5" name="Text Placeholder 4"/>
          <p:cNvSpPr>
            <a:spLocks noGrp="1"/>
          </p:cNvSpPr>
          <p:nvPr>
            <p:ph type="body" sz="quarter" idx="12"/>
          </p:nvPr>
        </p:nvSpPr>
        <p:spPr>
          <a:xfrm>
            <a:off x="958320" y="1786065"/>
            <a:ext cx="9602181" cy="4091321"/>
          </a:xfrm>
        </p:spPr>
        <p:txBody>
          <a:bodyPr vert="horz" lIns="0" tIns="0" rIns="0" bIns="0" rtlCol="0" anchor="t">
            <a:noAutofit/>
          </a:bodyPr>
          <a:lstStyle/>
          <a:p>
            <a:r>
              <a:rPr lang="en-GB" sz="2400" b="1" dirty="0"/>
              <a:t>Objective 1: </a:t>
            </a:r>
            <a:r>
              <a:rPr lang="en-GB" sz="2400" dirty="0"/>
              <a:t>To explain the roles and responsibilities of an IT professional in public and private sectors. </a:t>
            </a:r>
          </a:p>
          <a:p>
            <a:r>
              <a:rPr lang="en-GB" sz="2400" b="1" dirty="0"/>
              <a:t>Objective 2: </a:t>
            </a:r>
            <a:r>
              <a:rPr lang="en-GB" sz="2400" dirty="0"/>
              <a:t>To identify current hardware requirements in different digital settings.</a:t>
            </a:r>
            <a:endParaRPr lang="en-GB" sz="2400" dirty="0">
              <a:cs typeface="Arial"/>
            </a:endParaRPr>
          </a:p>
          <a:p>
            <a:r>
              <a:rPr lang="en-GB" sz="2400" b="1" dirty="0"/>
              <a:t>Objective 3: </a:t>
            </a:r>
            <a:r>
              <a:rPr lang="en-GB" sz="2400" dirty="0"/>
              <a:t>To explain the purpose and functions of software used in sectors.</a:t>
            </a:r>
            <a:endParaRPr lang="en-GB" sz="2400" dirty="0">
              <a:cs typeface="Arial"/>
            </a:endParaRPr>
          </a:p>
          <a:p>
            <a:r>
              <a:rPr lang="en-GB" sz="2400" b="1" dirty="0">
                <a:cs typeface="Arial"/>
              </a:rPr>
              <a:t>Objective 4:</a:t>
            </a:r>
            <a:r>
              <a:rPr lang="en-GB" sz="2400" dirty="0">
                <a:cs typeface="Arial"/>
              </a:rPr>
              <a:t> To identify the four corners of </a:t>
            </a:r>
            <a:r>
              <a:rPr lang="en-GB" sz="2400" dirty="0"/>
              <a:t>technology (hardware, software, cloud, networks).</a:t>
            </a:r>
            <a:endParaRPr lang="en-GB" sz="2400" dirty="0">
              <a:cs typeface="Arial"/>
            </a:endParaRPr>
          </a:p>
          <a:p>
            <a:endParaRPr lang="en-GB" sz="2400" dirty="0">
              <a:solidFill>
                <a:srgbClr val="FF0000"/>
              </a:solidFill>
            </a:endParaRPr>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2868423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pPr>
              <a:lnSpc>
                <a:spcPct val="100000"/>
              </a:lnSpc>
            </a:pPr>
            <a:r>
              <a:rPr lang="en-US" dirty="0"/>
              <a:t>Recap on lesson three – Behaviours expected for professional IT roles </a:t>
            </a:r>
            <a:endParaRPr lang="en-GB" dirty="0"/>
          </a:p>
        </p:txBody>
      </p:sp>
      <p:sp>
        <p:nvSpPr>
          <p:cNvPr id="5" name="Text Placeholder 4"/>
          <p:cNvSpPr>
            <a:spLocks noGrp="1"/>
          </p:cNvSpPr>
          <p:nvPr>
            <p:ph type="body" sz="quarter" idx="12"/>
          </p:nvPr>
        </p:nvSpPr>
        <p:spPr>
          <a:xfrm>
            <a:off x="967827" y="1792940"/>
            <a:ext cx="4468424" cy="1794173"/>
          </a:xfrm>
        </p:spPr>
        <p:txBody>
          <a:bodyPr vert="horz" lIns="0" tIns="0" rIns="0" bIns="0" rtlCol="0" anchor="t">
            <a:noAutofit/>
          </a:bodyPr>
          <a:lstStyle/>
          <a:p>
            <a:endParaRPr lang="en-US" dirty="0">
              <a:solidFill>
                <a:srgbClr val="E51C41"/>
              </a:solidFill>
              <a:cs typeface="Arial"/>
            </a:endParaRPr>
          </a:p>
          <a:p>
            <a:endParaRPr lang="en-US" dirty="0">
              <a:solidFill>
                <a:srgbClr val="E51C41"/>
              </a:solidFill>
            </a:endParaRPr>
          </a:p>
          <a:p>
            <a:endParaRPr lang="en-US" dirty="0">
              <a:solidFill>
                <a:srgbClr val="E51C41"/>
              </a:solidFill>
            </a:endParaRPr>
          </a:p>
          <a:p>
            <a:endParaRPr lang="en-GB" dirty="0">
              <a:solidFill>
                <a:srgbClr val="E51C41"/>
              </a:solidFill>
            </a:endParaRPr>
          </a:p>
        </p:txBody>
      </p:sp>
      <p:sp>
        <p:nvSpPr>
          <p:cNvPr id="6" name="Content Placeholder 5"/>
          <p:cNvSpPr>
            <a:spLocks noGrp="1"/>
          </p:cNvSpPr>
          <p:nvPr>
            <p:ph sz="quarter" idx="13"/>
          </p:nvPr>
        </p:nvSpPr>
        <p:spPr>
          <a:xfrm>
            <a:off x="842646" y="2074297"/>
            <a:ext cx="9536615" cy="3705852"/>
          </a:xfrm>
        </p:spPr>
        <p:txBody>
          <a:bodyPr vert="horz" lIns="0" tIns="0" rIns="0" bIns="0" rtlCol="0" anchor="t">
            <a:noAutofit/>
          </a:bodyPr>
          <a:lstStyle/>
          <a:p>
            <a:pPr>
              <a:lnSpc>
                <a:spcPct val="100000"/>
              </a:lnSpc>
            </a:pPr>
            <a:r>
              <a:rPr lang="en-GB" sz="4800" b="1" dirty="0">
                <a:solidFill>
                  <a:srgbClr val="E51C41"/>
                </a:solidFill>
              </a:rPr>
              <a:t>Question time…</a:t>
            </a:r>
          </a:p>
          <a:p>
            <a:pPr>
              <a:lnSpc>
                <a:spcPct val="100000"/>
              </a:lnSpc>
            </a:pPr>
            <a:endParaRPr lang="en-GB" sz="3200" dirty="0"/>
          </a:p>
          <a:p>
            <a:pPr>
              <a:lnSpc>
                <a:spcPct val="100000"/>
              </a:lnSpc>
            </a:pPr>
            <a:r>
              <a:rPr lang="en-GB" sz="2667" dirty="0"/>
              <a:t>What is the BCS code of conduct?</a:t>
            </a:r>
            <a:endParaRPr lang="en-GB" sz="2667" dirty="0">
              <a:cs typeface="Arial"/>
            </a:endParaRPr>
          </a:p>
          <a:p>
            <a:endParaRPr lang="en-GB" sz="2667" dirty="0">
              <a:cs typeface="Arial"/>
            </a:endParaRPr>
          </a:p>
          <a:p>
            <a:r>
              <a:rPr lang="en-GB" sz="2667" dirty="0"/>
              <a:t>Why is it important?</a:t>
            </a:r>
            <a:endParaRPr lang="en-GB" sz="26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dirty="0"/>
          </a:p>
        </p:txBody>
      </p:sp>
    </p:spTree>
    <p:extLst>
      <p:ext uri="{BB962C8B-B14F-4D97-AF65-F5344CB8AC3E}">
        <p14:creationId xmlns:p14="http://schemas.microsoft.com/office/powerpoint/2010/main" val="1440202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cs typeface="Arial"/>
              </a:rPr>
              <a:t>Introduction to hardware</a:t>
            </a:r>
          </a:p>
        </p:txBody>
      </p:sp>
    </p:spTree>
    <p:extLst>
      <p:ext uri="{BB962C8B-B14F-4D97-AF65-F5344CB8AC3E}">
        <p14:creationId xmlns:p14="http://schemas.microsoft.com/office/powerpoint/2010/main" val="1303445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DA2C159E-F13C-4A85-9A41-E7669D3E0D70}" type="slidenum">
              <a:rPr lang="en-GB" smtClean="0"/>
              <a:pPr/>
              <a:t>6</a:t>
            </a:fld>
            <a:endParaRPr lang="en-GB" dirty="0"/>
          </a:p>
        </p:txBody>
      </p:sp>
      <p:sp>
        <p:nvSpPr>
          <p:cNvPr id="3" name="Title 2"/>
          <p:cNvSpPr>
            <a:spLocks noGrp="1"/>
          </p:cNvSpPr>
          <p:nvPr>
            <p:ph type="title"/>
          </p:nvPr>
        </p:nvSpPr>
        <p:spPr/>
        <p:txBody>
          <a:bodyPr>
            <a:normAutofit/>
          </a:bodyPr>
          <a:lstStyle/>
          <a:p>
            <a:r>
              <a:rPr lang="en-GB" dirty="0"/>
              <a:t>Topic: Hardware and software requirements in different digital roles</a:t>
            </a:r>
            <a:br>
              <a:rPr lang="en-GB" dirty="0"/>
            </a:br>
            <a:r>
              <a:rPr lang="en-GB" dirty="0"/>
              <a:t>Task 1: Introduction to hardware</a:t>
            </a:r>
          </a:p>
        </p:txBody>
      </p:sp>
      <p:sp>
        <p:nvSpPr>
          <p:cNvPr id="7" name="Text Placeholder 6"/>
          <p:cNvSpPr>
            <a:spLocks noGrp="1"/>
          </p:cNvSpPr>
          <p:nvPr>
            <p:ph type="body" sz="quarter" idx="12"/>
          </p:nvPr>
        </p:nvSpPr>
        <p:spPr/>
        <p:txBody>
          <a:bodyPr/>
          <a:lstStyle/>
          <a:p>
            <a:r>
              <a:rPr lang="en-GB" sz="3200" b="1" dirty="0"/>
              <a:t>Physical environments</a:t>
            </a:r>
          </a:p>
        </p:txBody>
      </p:sp>
      <p:sp>
        <p:nvSpPr>
          <p:cNvPr id="5" name="Footer Placeholder 4"/>
          <p:cNvSpPr>
            <a:spLocks noGrp="1"/>
          </p:cNvSpPr>
          <p:nvPr>
            <p:ph type="ftr" sz="quarter" idx="10"/>
          </p:nvPr>
        </p:nvSpPr>
        <p:spPr/>
        <p:txBody>
          <a:bodyPr/>
          <a:lstStyle/>
          <a:p>
            <a:r>
              <a:rPr lang="en-GB" dirty="0"/>
              <a:t>Education and Training Foundation</a:t>
            </a:r>
          </a:p>
        </p:txBody>
      </p:sp>
      <p:graphicFrame>
        <p:nvGraphicFramePr>
          <p:cNvPr id="6" name="Diagram 5"/>
          <p:cNvGraphicFramePr/>
          <p:nvPr/>
        </p:nvGraphicFramePr>
        <p:xfrm>
          <a:off x="2978046" y="1898756"/>
          <a:ext cx="7181953" cy="42395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9230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dirty="0"/>
              <a:t>Topic: Hardware and software requirements in different digital roles</a:t>
            </a:r>
            <a:br>
              <a:rPr lang="en-GB" dirty="0"/>
            </a:br>
            <a:r>
              <a:rPr lang="en-GB" dirty="0"/>
              <a:t>Task 1: Introduction to hardware</a:t>
            </a:r>
          </a:p>
        </p:txBody>
      </p:sp>
      <p:sp>
        <p:nvSpPr>
          <p:cNvPr id="5" name="Text Placeholder 4"/>
          <p:cNvSpPr>
            <a:spLocks noGrp="1"/>
          </p:cNvSpPr>
          <p:nvPr>
            <p:ph type="body" sz="quarter" idx="12"/>
          </p:nvPr>
        </p:nvSpPr>
        <p:spPr>
          <a:xfrm>
            <a:off x="283369" y="1424215"/>
            <a:ext cx="11625263" cy="5616576"/>
          </a:xfrm>
        </p:spPr>
        <p:txBody>
          <a:bodyPr vert="horz" lIns="0" tIns="0" rIns="0" bIns="0" rtlCol="0" anchor="t">
            <a:noAutofit/>
          </a:bodyPr>
          <a:lstStyle/>
          <a:p>
            <a:pPr marL="359824" lvl="1" indent="0">
              <a:buNone/>
            </a:pPr>
            <a:r>
              <a:rPr lang="en-US" sz="2667" b="1" dirty="0">
                <a:cs typeface="Arial"/>
              </a:rPr>
              <a:t>Research hardware components task</a:t>
            </a:r>
          </a:p>
          <a:p>
            <a:pPr marL="359824" lvl="1" indent="0">
              <a:buNone/>
            </a:pPr>
            <a:endParaRPr lang="en-US" sz="2133" b="1" dirty="0">
              <a:cs typeface="Arial"/>
            </a:endParaRPr>
          </a:p>
          <a:p>
            <a:pPr marL="359824" lvl="1" indent="0">
              <a:buNone/>
            </a:pPr>
            <a:r>
              <a:rPr lang="en-US" sz="2667" b="1" dirty="0">
                <a:cs typeface="Arial"/>
              </a:rPr>
              <a:t>In pairs: </a:t>
            </a:r>
          </a:p>
          <a:p>
            <a:pPr marL="969409" lvl="1" indent="-609585">
              <a:buFont typeface="+mj-lt"/>
              <a:buAutoNum type="arabicPeriod"/>
            </a:pPr>
            <a:r>
              <a:rPr lang="en-US" sz="2667" dirty="0">
                <a:cs typeface="Arial"/>
              </a:rPr>
              <a:t>Research and complete the handout.</a:t>
            </a:r>
          </a:p>
          <a:p>
            <a:pPr marL="969409" lvl="1" indent="-609585">
              <a:buFont typeface="+mj-lt"/>
              <a:buAutoNum type="arabicPeriod"/>
            </a:pPr>
            <a:endParaRPr lang="en-US" sz="2133" dirty="0">
              <a:cs typeface="Arial"/>
            </a:endParaRPr>
          </a:p>
          <a:p>
            <a:pPr marL="969409" lvl="1" indent="-609585">
              <a:buFont typeface="+mj-lt"/>
              <a:buAutoNum type="arabicPeriod"/>
            </a:pPr>
            <a:r>
              <a:rPr lang="en-US" sz="2667" dirty="0">
                <a:cs typeface="Arial"/>
              </a:rPr>
              <a:t>Explain the purpose of each </a:t>
            </a:r>
            <a:br>
              <a:rPr lang="en-US" sz="2667" dirty="0">
                <a:cs typeface="Arial"/>
              </a:rPr>
            </a:br>
            <a:r>
              <a:rPr lang="en-US" sz="2667" dirty="0">
                <a:cs typeface="Arial"/>
              </a:rPr>
              <a:t>element of hardware.</a:t>
            </a:r>
          </a:p>
          <a:p>
            <a:pPr marL="969409" lvl="1" indent="-609585">
              <a:buFont typeface="+mj-lt"/>
              <a:buAutoNum type="arabicPeriod"/>
            </a:pPr>
            <a:endParaRPr lang="en-US" sz="2133" dirty="0">
              <a:cs typeface="Arial"/>
            </a:endParaRPr>
          </a:p>
          <a:p>
            <a:pPr marL="969409" lvl="1" indent="-609585">
              <a:buFont typeface="+mj-lt"/>
              <a:buAutoNum type="arabicPeriod"/>
            </a:pPr>
            <a:r>
              <a:rPr lang="en-US" sz="2667" dirty="0">
                <a:cs typeface="Arial"/>
              </a:rPr>
              <a:t>This will be important for a </a:t>
            </a:r>
            <a:br>
              <a:rPr lang="en-US" sz="2667" dirty="0">
                <a:cs typeface="Arial"/>
              </a:rPr>
            </a:br>
            <a:r>
              <a:rPr lang="en-US" sz="2667" dirty="0">
                <a:cs typeface="Arial"/>
              </a:rPr>
              <a:t>later session. </a:t>
            </a:r>
          </a:p>
          <a:p>
            <a:pPr marL="359824" lvl="1" indent="0">
              <a:buNone/>
            </a:pPr>
            <a:r>
              <a:rPr lang="en-US" sz="2667" b="1" dirty="0">
                <a:cs typeface="Arial"/>
              </a:rPr>
              <a:t>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2807243" cy="44038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pic>
        <p:nvPicPr>
          <p:cNvPr id="2" name="Picture 1"/>
          <p:cNvPicPr>
            <a:picLocks noChangeAspect="1"/>
          </p:cNvPicPr>
          <p:nvPr/>
        </p:nvPicPr>
        <p:blipFill>
          <a:blip r:embed="rId3"/>
          <a:stretch>
            <a:fillRect/>
          </a:stretch>
        </p:blipFill>
        <p:spPr>
          <a:xfrm>
            <a:off x="7232697" y="1104900"/>
            <a:ext cx="4588423" cy="5604299"/>
          </a:xfrm>
          <a:prstGeom prst="rect">
            <a:avLst/>
          </a:prstGeom>
        </p:spPr>
      </p:pic>
    </p:spTree>
    <p:extLst>
      <p:ext uri="{BB962C8B-B14F-4D97-AF65-F5344CB8AC3E}">
        <p14:creationId xmlns:p14="http://schemas.microsoft.com/office/powerpoint/2010/main" val="1220868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3201017" y="1798872"/>
            <a:ext cx="8544960" cy="2136480"/>
          </a:xfrm>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6400" dirty="0"/>
              <a:t>Research roles in the digital industry</a:t>
            </a:r>
            <a:endParaRPr lang="en-US" dirty="0">
              <a:cs typeface="Arial"/>
            </a:endParaRPr>
          </a:p>
        </p:txBody>
      </p:sp>
    </p:spTree>
    <p:extLst>
      <p:ext uri="{BB962C8B-B14F-4D97-AF65-F5344CB8AC3E}">
        <p14:creationId xmlns:p14="http://schemas.microsoft.com/office/powerpoint/2010/main" val="3465114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8470F2-2C28-F968-E802-9AB5BF2A3027}"/>
              </a:ext>
            </a:extLst>
          </p:cNvPr>
          <p:cNvSpPr>
            <a:spLocks noGrp="1"/>
          </p:cNvSpPr>
          <p:nvPr>
            <p:ph type="sldNum" sz="quarter" idx="11"/>
          </p:nvPr>
        </p:nvSpPr>
        <p:spPr/>
        <p:txBody>
          <a:bodyPr/>
          <a:lstStyle/>
          <a:p>
            <a:fld id="{DA2C159E-F13C-4A85-9A41-E7669D3E0D70}" type="slidenum">
              <a:rPr lang="en-GB" smtClean="0"/>
              <a:pPr/>
              <a:t>9</a:t>
            </a:fld>
            <a:endParaRPr lang="en-GB" dirty="0"/>
          </a:p>
        </p:txBody>
      </p:sp>
      <p:sp>
        <p:nvSpPr>
          <p:cNvPr id="3" name="Title 2">
            <a:extLst>
              <a:ext uri="{FF2B5EF4-FFF2-40B4-BE49-F238E27FC236}">
                <a16:creationId xmlns:a16="http://schemas.microsoft.com/office/drawing/2014/main" id="{1BDC1695-FFA3-D955-C398-D5D2C0771BDF}"/>
              </a:ext>
            </a:extLst>
          </p:cNvPr>
          <p:cNvSpPr>
            <a:spLocks noGrp="1"/>
          </p:cNvSpPr>
          <p:nvPr>
            <p:ph type="title"/>
          </p:nvPr>
        </p:nvSpPr>
        <p:spPr>
          <a:xfrm>
            <a:off x="310599" y="1315201"/>
            <a:ext cx="11250084" cy="1471543"/>
          </a:xfrm>
        </p:spPr>
        <p:txBody>
          <a:bodyPr>
            <a:normAutofit/>
          </a:bodyPr>
          <a:lstStyle/>
          <a:p>
            <a:br>
              <a:rPr lang="en-US" dirty="0">
                <a:cs typeface="Arial"/>
              </a:rPr>
            </a:br>
            <a:r>
              <a:rPr lang="en-US" sz="3200" dirty="0">
                <a:cs typeface="Arial"/>
              </a:rPr>
              <a:t>Public and private sector IT roles</a:t>
            </a:r>
            <a:endParaRPr lang="en-US" sz="3200" dirty="0"/>
          </a:p>
        </p:txBody>
      </p:sp>
      <p:sp>
        <p:nvSpPr>
          <p:cNvPr id="4" name="Text Placeholder 3">
            <a:extLst>
              <a:ext uri="{FF2B5EF4-FFF2-40B4-BE49-F238E27FC236}">
                <a16:creationId xmlns:a16="http://schemas.microsoft.com/office/drawing/2014/main" id="{4B7F52F4-A16D-1CE3-2BAA-125947EF4066}"/>
              </a:ext>
            </a:extLst>
          </p:cNvPr>
          <p:cNvSpPr>
            <a:spLocks noGrp="1"/>
          </p:cNvSpPr>
          <p:nvPr>
            <p:ph type="body" sz="quarter" idx="12"/>
          </p:nvPr>
        </p:nvSpPr>
        <p:spPr>
          <a:xfrm>
            <a:off x="1597621" y="2786742"/>
            <a:ext cx="10223500" cy="2873831"/>
          </a:xfrm>
        </p:spPr>
        <p:txBody>
          <a:bodyPr vert="horz" lIns="0" tIns="0" rIns="0" bIns="0" rtlCol="0" anchor="t">
            <a:noAutofit/>
          </a:bodyPr>
          <a:lstStyle/>
          <a:p>
            <a:endParaRPr lang="en-US" dirty="0">
              <a:cs typeface="Arial"/>
            </a:endParaRPr>
          </a:p>
          <a:p>
            <a:r>
              <a:rPr lang="en-US" sz="3200" dirty="0">
                <a:cs typeface="Arial"/>
              </a:rPr>
              <a:t>What are</a:t>
            </a:r>
            <a:r>
              <a:rPr lang="en-US" sz="3200" dirty="0">
                <a:solidFill>
                  <a:srgbClr val="E51C41"/>
                </a:solidFill>
                <a:cs typeface="Arial"/>
              </a:rPr>
              <a:t> </a:t>
            </a:r>
            <a:r>
              <a:rPr lang="en-US" sz="3200" b="1" dirty="0">
                <a:solidFill>
                  <a:srgbClr val="E51C41"/>
                </a:solidFill>
                <a:cs typeface="Arial"/>
              </a:rPr>
              <a:t>public</a:t>
            </a:r>
            <a:r>
              <a:rPr lang="en-US" sz="3200" dirty="0">
                <a:solidFill>
                  <a:srgbClr val="E51C41"/>
                </a:solidFill>
                <a:cs typeface="Arial"/>
              </a:rPr>
              <a:t> </a:t>
            </a:r>
            <a:r>
              <a:rPr lang="en-US" sz="3200" dirty="0">
                <a:cs typeface="Arial"/>
              </a:rPr>
              <a:t>sector IT/digital roles?</a:t>
            </a:r>
          </a:p>
          <a:p>
            <a:endParaRPr lang="en-US" sz="3200" dirty="0">
              <a:cs typeface="Arial"/>
            </a:endParaRPr>
          </a:p>
          <a:p>
            <a:r>
              <a:rPr lang="en-US" sz="3200" dirty="0">
                <a:cs typeface="Arial"/>
              </a:rPr>
              <a:t>What are </a:t>
            </a:r>
            <a:r>
              <a:rPr lang="en-US" sz="3200" b="1" dirty="0">
                <a:solidFill>
                  <a:srgbClr val="E51C41"/>
                </a:solidFill>
                <a:cs typeface="Arial"/>
              </a:rPr>
              <a:t>private</a:t>
            </a:r>
            <a:r>
              <a:rPr lang="en-US" sz="3200" dirty="0">
                <a:cs typeface="Arial"/>
              </a:rPr>
              <a:t> sector IT/digital roles?</a:t>
            </a:r>
          </a:p>
        </p:txBody>
      </p:sp>
      <p:sp>
        <p:nvSpPr>
          <p:cNvPr id="5" name="Footer Placeholder 4">
            <a:extLst>
              <a:ext uri="{FF2B5EF4-FFF2-40B4-BE49-F238E27FC236}">
                <a16:creationId xmlns:a16="http://schemas.microsoft.com/office/drawing/2014/main" id="{5C7C066F-BD0C-0493-CA2C-15F00691AEC3}"/>
              </a:ext>
            </a:extLst>
          </p:cNvPr>
          <p:cNvSpPr>
            <a:spLocks noGrp="1"/>
          </p:cNvSpPr>
          <p:nvPr>
            <p:ph type="ftr" sz="quarter" idx="10"/>
          </p:nvPr>
        </p:nvSpPr>
        <p:spPr/>
        <p:txBody>
          <a:bodyPr/>
          <a:lstStyle/>
          <a:p>
            <a:r>
              <a:rPr lang="en-GB" dirty="0"/>
              <a:t>Education and Training Foundation</a:t>
            </a:r>
          </a:p>
        </p:txBody>
      </p:sp>
      <p:sp>
        <p:nvSpPr>
          <p:cNvPr id="6" name="Title 11"/>
          <p:cNvSpPr txBox="1">
            <a:spLocks/>
          </p:cNvSpPr>
          <p:nvPr/>
        </p:nvSpPr>
        <p:spPr>
          <a:xfrm>
            <a:off x="310599" y="263107"/>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sz="3200" dirty="0"/>
              <a:t>Topic: Hardware and software requirements in different digital roles</a:t>
            </a:r>
            <a:br>
              <a:rPr lang="en-GB" sz="3200" dirty="0"/>
            </a:br>
            <a:r>
              <a:rPr lang="en-GB" sz="3200" dirty="0"/>
              <a:t>Task 2: Research roles in the digital industry</a:t>
            </a:r>
          </a:p>
        </p:txBody>
      </p:sp>
    </p:spTree>
    <p:extLst>
      <p:ext uri="{BB962C8B-B14F-4D97-AF65-F5344CB8AC3E}">
        <p14:creationId xmlns:p14="http://schemas.microsoft.com/office/powerpoint/2010/main" val="37477259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D5C8A42-A63C-457C-AE55-96322335E12C}"/>
</file>

<file path=customXml/itemProps2.xml><?xml version="1.0" encoding="utf-8"?>
<ds:datastoreItem xmlns:ds="http://schemas.openxmlformats.org/officeDocument/2006/customXml" ds:itemID="{59B16073-796E-41A6-90EC-EBE96C2278B7}"/>
</file>

<file path=customXml/itemProps3.xml><?xml version="1.0" encoding="utf-8"?>
<ds:datastoreItem xmlns:ds="http://schemas.openxmlformats.org/officeDocument/2006/customXml" ds:itemID="{AC91EAB2-44E2-4F48-97E7-0B09B2E562EC}"/>
</file>

<file path=docProps/app.xml><?xml version="1.0" encoding="utf-8"?>
<Properties xmlns="http://schemas.openxmlformats.org/officeDocument/2006/extended-properties" xmlns:vt="http://schemas.openxmlformats.org/officeDocument/2006/docPropsVTypes">
  <Template>blank</Template>
  <TotalTime>5</TotalTime>
  <Words>2245</Words>
  <Application>Microsoft Office PowerPoint</Application>
  <PresentationFormat>Widescreen</PresentationFormat>
  <Paragraphs>322</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Courier New</vt:lpstr>
      <vt:lpstr>Office Theme</vt:lpstr>
      <vt:lpstr>Core content in a digital world</vt:lpstr>
      <vt:lpstr>Lesson four</vt:lpstr>
      <vt:lpstr>Lesson four objectives</vt:lpstr>
      <vt:lpstr>Recap on lesson three – Behaviours expected for professional IT roles </vt:lpstr>
      <vt:lpstr>01</vt:lpstr>
      <vt:lpstr>Topic: Hardware and software requirements in different digital roles Task 1: Introduction to hardware</vt:lpstr>
      <vt:lpstr>Topic: Hardware and software requirements in different digital roles Task 1: Introduction to hardware</vt:lpstr>
      <vt:lpstr>02</vt:lpstr>
      <vt:lpstr> Public and private sector IT roles</vt:lpstr>
      <vt:lpstr>PowerPoint Presentation</vt:lpstr>
      <vt:lpstr>Private company – CyberKiln  </vt:lpstr>
      <vt:lpstr>Network manager – overview</vt:lpstr>
      <vt:lpstr>IT technician – overview </vt:lpstr>
      <vt:lpstr>Programmer – overview </vt:lpstr>
      <vt:lpstr>Web designer – overview </vt:lpstr>
      <vt:lpstr>Animator – overview </vt:lpstr>
      <vt:lpstr>Topic: Hardware and software requirements in different digital roles Task 2: Research roles in the digital industry</vt:lpstr>
      <vt:lpstr>Topic: Hardware and software requirements in different digital roles Task 2: Research roles in the digital industry</vt:lpstr>
      <vt:lpstr>Topic: Hardware and software requirements in different digital roles Task 2: Research roles in the digital industry</vt:lpstr>
      <vt:lpstr>03</vt:lpstr>
      <vt:lpstr>Topic: Hardware and software requirements in different digital roles Task 3: Linking behaviour and skills to IT roles  BCS behaviours expected for professional IT roles </vt:lpstr>
      <vt:lpstr>Topic: Hardware and software requirements in different digital roles Task 3: Linking behaviour and skills to IT roles </vt:lpstr>
      <vt:lpstr>Topic: Hardware and software requirements in different digital roles Task 3: Linking behaviour and skills to IT roles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Core content in a digital world</dc:title>
  <dc:creator>Gemma Brezinski</dc:creator>
  <cp:lastModifiedBy>Gemma Brezinski</cp:lastModifiedBy>
  <cp:revision>1</cp:revision>
  <dcterms:created xsi:type="dcterms:W3CDTF">2023-11-09T14:47:59Z</dcterms:created>
  <dcterms:modified xsi:type="dcterms:W3CDTF">2023-11-09T14:53:45Z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