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520" r:id="rId5"/>
    <p:sldId id="521" r:id="rId6"/>
    <p:sldId id="522" r:id="rId7"/>
    <p:sldId id="523" r:id="rId8"/>
    <p:sldId id="524" r:id="rId9"/>
    <p:sldId id="525" r:id="rId10"/>
    <p:sldId id="526" r:id="rId11"/>
    <p:sldId id="527" r:id="rId12"/>
    <p:sldId id="528" r:id="rId13"/>
    <p:sldId id="529" r:id="rId14"/>
    <p:sldId id="530" r:id="rId15"/>
    <p:sldId id="531" r:id="rId16"/>
    <p:sldId id="532" r:id="rId17"/>
    <p:sldId id="533" r:id="rId18"/>
    <p:sldId id="534" r:id="rId19"/>
    <p:sldId id="535" r:id="rId20"/>
    <p:sldId id="536" r:id="rId21"/>
    <p:sldId id="537" r:id="rId22"/>
    <p:sldId id="538" r:id="rId23"/>
    <p:sldId id="539" r:id="rId24"/>
    <p:sldId id="540" r:id="rId25"/>
    <p:sldId id="541" r:id="rId26"/>
    <p:sldId id="542" r:id="rId27"/>
    <p:sldId id="543" r:id="rId28"/>
    <p:sldId id="544" r:id="rId29"/>
    <p:sldId id="546" r:id="rId30"/>
    <p:sldId id="547" r:id="rId31"/>
    <p:sldId id="548" r:id="rId32"/>
    <p:sldId id="549" r:id="rId33"/>
    <p:sldId id="550" r:id="rId34"/>
    <p:sldId id="551" r:id="rId35"/>
    <p:sldId id="552" r:id="rId36"/>
    <p:sldId id="553" r:id="rId37"/>
    <p:sldId id="554" r:id="rId38"/>
    <p:sldId id="555" r:id="rId39"/>
    <p:sldId id="556" r:id="rId40"/>
    <p:sldId id="557" r:id="rId41"/>
    <p:sldId id="558" r:id="rId42"/>
    <p:sldId id="559" r:id="rId43"/>
    <p:sldId id="560" r:id="rId44"/>
    <p:sldId id="56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43BF1F-914C-4DE0-AF74-6DC7BDEAF332}" type="datetimeFigureOut">
              <a:rPr lang="en-GB" smtClean="0"/>
              <a:t>16/11/2023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F5A716-57A9-401C-93FD-D7A8A8F1310E}" type="slidenum">
              <a:rPr lang="en-GB" smtClean="0"/>
              <a:t>‹#›</a:t>
            </a:fld>
            <a:endParaRPr lang="en-GB"/>
          </a:p>
        </p:txBody>
      </p:sp>
    </p:spTree>
    <p:extLst>
      <p:ext uri="{BB962C8B-B14F-4D97-AF65-F5344CB8AC3E}">
        <p14:creationId xmlns:p14="http://schemas.microsoft.com/office/powerpoint/2010/main" val="40795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213354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3778466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243454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80955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2231559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458095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1655732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319902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3775858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1627956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3335084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285067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2997444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dirty="0"/>
          </a:p>
        </p:txBody>
      </p:sp>
    </p:spTree>
    <p:extLst>
      <p:ext uri="{BB962C8B-B14F-4D97-AF65-F5344CB8AC3E}">
        <p14:creationId xmlns:p14="http://schemas.microsoft.com/office/powerpoint/2010/main" val="3423160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1197003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143303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15196079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dirty="0"/>
          </a:p>
        </p:txBody>
      </p:sp>
    </p:spTree>
    <p:extLst>
      <p:ext uri="{BB962C8B-B14F-4D97-AF65-F5344CB8AC3E}">
        <p14:creationId xmlns:p14="http://schemas.microsoft.com/office/powerpoint/2010/main" val="2485936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dirty="0"/>
          </a:p>
        </p:txBody>
      </p:sp>
    </p:spTree>
    <p:extLst>
      <p:ext uri="{BB962C8B-B14F-4D97-AF65-F5344CB8AC3E}">
        <p14:creationId xmlns:p14="http://schemas.microsoft.com/office/powerpoint/2010/main" val="3577040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dirty="0"/>
          </a:p>
        </p:txBody>
      </p:sp>
    </p:spTree>
    <p:extLst>
      <p:ext uri="{BB962C8B-B14F-4D97-AF65-F5344CB8AC3E}">
        <p14:creationId xmlns:p14="http://schemas.microsoft.com/office/powerpoint/2010/main" val="742364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dirty="0"/>
          </a:p>
        </p:txBody>
      </p:sp>
    </p:spTree>
    <p:extLst>
      <p:ext uri="{BB962C8B-B14F-4D97-AF65-F5344CB8AC3E}">
        <p14:creationId xmlns:p14="http://schemas.microsoft.com/office/powerpoint/2010/main" val="17051484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dirty="0"/>
          </a:p>
        </p:txBody>
      </p:sp>
    </p:spTree>
    <p:extLst>
      <p:ext uri="{BB962C8B-B14F-4D97-AF65-F5344CB8AC3E}">
        <p14:creationId xmlns:p14="http://schemas.microsoft.com/office/powerpoint/2010/main" val="3953459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23109544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dirty="0"/>
          </a:p>
        </p:txBody>
      </p:sp>
    </p:spTree>
    <p:extLst>
      <p:ext uri="{BB962C8B-B14F-4D97-AF65-F5344CB8AC3E}">
        <p14:creationId xmlns:p14="http://schemas.microsoft.com/office/powerpoint/2010/main" val="7118437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dirty="0"/>
          </a:p>
        </p:txBody>
      </p:sp>
    </p:spTree>
    <p:extLst>
      <p:ext uri="{BB962C8B-B14F-4D97-AF65-F5344CB8AC3E}">
        <p14:creationId xmlns:p14="http://schemas.microsoft.com/office/powerpoint/2010/main" val="30917724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dirty="0"/>
          </a:p>
        </p:txBody>
      </p:sp>
    </p:spTree>
    <p:extLst>
      <p:ext uri="{BB962C8B-B14F-4D97-AF65-F5344CB8AC3E}">
        <p14:creationId xmlns:p14="http://schemas.microsoft.com/office/powerpoint/2010/main" val="42253872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dirty="0"/>
          </a:p>
        </p:txBody>
      </p:sp>
    </p:spTree>
    <p:extLst>
      <p:ext uri="{BB962C8B-B14F-4D97-AF65-F5344CB8AC3E}">
        <p14:creationId xmlns:p14="http://schemas.microsoft.com/office/powerpoint/2010/main" val="16957445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dirty="0"/>
          </a:p>
        </p:txBody>
      </p:sp>
    </p:spTree>
    <p:extLst>
      <p:ext uri="{BB962C8B-B14F-4D97-AF65-F5344CB8AC3E}">
        <p14:creationId xmlns:p14="http://schemas.microsoft.com/office/powerpoint/2010/main" val="24238328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dirty="0"/>
          </a:p>
        </p:txBody>
      </p:sp>
    </p:spTree>
    <p:extLst>
      <p:ext uri="{BB962C8B-B14F-4D97-AF65-F5344CB8AC3E}">
        <p14:creationId xmlns:p14="http://schemas.microsoft.com/office/powerpoint/2010/main" val="18321895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slide, discuss with group what the values were that they identified. </a:t>
            </a:r>
          </a:p>
          <a:p>
            <a:endParaRPr lang="en-US" dirty="0"/>
          </a:p>
          <a:p>
            <a:r>
              <a:rPr lang="en-US" dirty="0"/>
              <a:t>Maybe list on a separate piece of paper/flipchart and ask the group to come up with their top five. These can then be added to this slide.</a:t>
            </a:r>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dirty="0"/>
          </a:p>
        </p:txBody>
      </p:sp>
    </p:spTree>
    <p:extLst>
      <p:ext uri="{BB962C8B-B14F-4D97-AF65-F5344CB8AC3E}">
        <p14:creationId xmlns:p14="http://schemas.microsoft.com/office/powerpoint/2010/main" val="35664674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37</a:t>
            </a:fld>
            <a:endParaRPr lang="en-GB" dirty="0"/>
          </a:p>
        </p:txBody>
      </p:sp>
    </p:spTree>
    <p:extLst>
      <p:ext uri="{BB962C8B-B14F-4D97-AF65-F5344CB8AC3E}">
        <p14:creationId xmlns:p14="http://schemas.microsoft.com/office/powerpoint/2010/main" val="14043213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dirty="0"/>
          </a:p>
        </p:txBody>
      </p:sp>
    </p:spTree>
    <p:extLst>
      <p:ext uri="{BB962C8B-B14F-4D97-AF65-F5344CB8AC3E}">
        <p14:creationId xmlns:p14="http://schemas.microsoft.com/office/powerpoint/2010/main" val="42899519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dirty="0"/>
          </a:p>
        </p:txBody>
      </p:sp>
    </p:spTree>
    <p:extLst>
      <p:ext uri="{BB962C8B-B14F-4D97-AF65-F5344CB8AC3E}">
        <p14:creationId xmlns:p14="http://schemas.microsoft.com/office/powerpoint/2010/main" val="1244216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30050818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40</a:t>
            </a:fld>
            <a:endParaRPr lang="en-GB" dirty="0"/>
          </a:p>
        </p:txBody>
      </p:sp>
    </p:spTree>
    <p:extLst>
      <p:ext uri="{BB962C8B-B14F-4D97-AF65-F5344CB8AC3E}">
        <p14:creationId xmlns:p14="http://schemas.microsoft.com/office/powerpoint/2010/main" val="5196331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41</a:t>
            </a:fld>
            <a:endParaRPr lang="en-GB" dirty="0"/>
          </a:p>
        </p:txBody>
      </p:sp>
    </p:spTree>
    <p:extLst>
      <p:ext uri="{BB962C8B-B14F-4D97-AF65-F5344CB8AC3E}">
        <p14:creationId xmlns:p14="http://schemas.microsoft.com/office/powerpoint/2010/main" val="620285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768438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2818413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1109189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2022853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1861663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39934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20544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683315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039989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463969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11/16/2023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11/16/2023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hyperlink" Target="https://dictionary.cambridge.org/dictionary/english/respec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hyperlink" Target="https://www.gov.uk/intellectual-property-an-overview" TargetMode="External"/><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hyperlink" Target="https://www.gov.uk/copyrigh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youtu.be/EQsZf2G4Sdc"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s://www.cps.gov.uk/legal-guidance/intellectual-property-crime"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gov.uk/topic/intellectual-property/trade-marks" TargetMode="External"/><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hyperlink" Target="https://blog.ipleaders.in/slogan-can-registered-trademark-india/" TargetMode="Externa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hyperlink" Target="https://trademarks.ipo.gov.uk/ipo-tmtext?reset"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hyperlink" Target="https://www.nibusinessinfo.co.uk/content/get-patent-protection-your-busines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www.gov.uk/register-a-design"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s://www.gov.uk/register-a-design"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6.xml"/><Relationship Id="rId5" Type="http://schemas.openxmlformats.org/officeDocument/2006/relationships/image" Target="../media/image18.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16.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1.xml"/><Relationship Id="rId1" Type="http://schemas.openxmlformats.org/officeDocument/2006/relationships/slideLayout" Target="../slideLayouts/slideLayout14.xml"/><Relationship Id="rId5" Type="http://schemas.openxmlformats.org/officeDocument/2006/relationships/image" Target="../media/image23.jpe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 </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4252493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a:solidFill>
                  <a:srgbClr val="E51C41"/>
                </a:solidFill>
              </a:rPr>
              <a:t>Respect and legislation</a:t>
            </a:r>
            <a:endParaRPr lang="en-GB" dirty="0">
              <a:solidFill>
                <a:srgbClr val="E51C41"/>
              </a:solidFill>
            </a:endParaRPr>
          </a:p>
        </p:txBody>
      </p:sp>
      <p:sp>
        <p:nvSpPr>
          <p:cNvPr id="6" name="Content Placeholder 5"/>
          <p:cNvSpPr>
            <a:spLocks noGrp="1"/>
          </p:cNvSpPr>
          <p:nvPr>
            <p:ph sz="quarter" idx="13"/>
          </p:nvPr>
        </p:nvSpPr>
        <p:spPr>
          <a:xfrm>
            <a:off x="6201038" y="1316700"/>
            <a:ext cx="5481071" cy="4812505"/>
          </a:xfrm>
        </p:spPr>
        <p:txBody>
          <a:bodyPr vert="horz" lIns="0" tIns="0" rIns="0" bIns="0" rtlCol="0" anchor="t">
            <a:noAutofit/>
          </a:bodyPr>
          <a:lstStyle/>
          <a:p>
            <a:r>
              <a:rPr lang="en-GB" sz="1867" dirty="0"/>
              <a:t>We all think we deserve respect, but that respect should be shown by all sides and sometimes it is not.</a:t>
            </a:r>
          </a:p>
          <a:p>
            <a:endParaRPr lang="en-GB" sz="1867" b="1" dirty="0">
              <a:solidFill>
                <a:srgbClr val="0071F8"/>
              </a:solidFill>
            </a:endParaRPr>
          </a:p>
          <a:p>
            <a:r>
              <a:rPr lang="en-GB" sz="1867" b="1" dirty="0">
                <a:solidFill>
                  <a:srgbClr val="E51C41"/>
                </a:solidFill>
              </a:rPr>
              <a:t>Respect can cover and relate to many areas, both personally and in the workplace.</a:t>
            </a:r>
          </a:p>
          <a:p>
            <a:endParaRPr lang="en-GB" sz="1867" b="1" dirty="0">
              <a:solidFill>
                <a:srgbClr val="0071F8"/>
              </a:solidFill>
            </a:endParaRPr>
          </a:p>
          <a:p>
            <a:r>
              <a:rPr lang="en-GB" sz="1867" dirty="0"/>
              <a:t>To be productive, we need to feel respected and that our input is valid and appreciated (see Maslow’s Hierarchy of Needs) but we also need to make sure we respect other people's ideas and work.</a:t>
            </a:r>
          </a:p>
          <a:p>
            <a:endParaRPr lang="en-GB" sz="1867" b="1" dirty="0">
              <a:solidFill>
                <a:srgbClr val="E51C41"/>
              </a:solidFill>
            </a:endParaRPr>
          </a:p>
          <a:p>
            <a:r>
              <a:rPr lang="en-GB" sz="1867" b="1" dirty="0">
                <a:solidFill>
                  <a:srgbClr val="E51C41"/>
                </a:solidFill>
              </a:rPr>
              <a:t>This is where we need to consider relevant legislation.</a:t>
            </a:r>
          </a:p>
          <a:p>
            <a:endParaRPr lang="en-GB" dirty="0">
              <a:solidFill>
                <a:srgbClr val="0071F8"/>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pic>
        <p:nvPicPr>
          <p:cNvPr id="7" name="Picture 6"/>
          <p:cNvPicPr>
            <a:picLocks noChangeAspect="1"/>
          </p:cNvPicPr>
          <p:nvPr/>
        </p:nvPicPr>
        <p:blipFill rotWithShape="1">
          <a:blip r:embed="rId3"/>
          <a:srcRect t="1423"/>
          <a:stretch/>
        </p:blipFill>
        <p:spPr>
          <a:xfrm>
            <a:off x="310600" y="1983620"/>
            <a:ext cx="5475117" cy="2980267"/>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10600" y="5475453"/>
            <a:ext cx="5786363" cy="338554"/>
          </a:xfrm>
          <a:prstGeom prst="rect">
            <a:avLst/>
          </a:prstGeom>
        </p:spPr>
        <p:txBody>
          <a:bodyPr wrap="square">
            <a:spAutoFit/>
          </a:bodyPr>
          <a:lstStyle/>
          <a:p>
            <a:r>
              <a:rPr lang="en-GB" sz="1600" dirty="0">
                <a:hlinkClick r:id="rId4"/>
              </a:rPr>
              <a:t>https://dictionary.cambridge.org/dictionary/english/respect</a:t>
            </a:r>
            <a:r>
              <a:rPr lang="en-GB" sz="1600" dirty="0"/>
              <a:t> </a:t>
            </a:r>
          </a:p>
        </p:txBody>
      </p:sp>
      <p:sp>
        <p:nvSpPr>
          <p:cNvPr id="10" name="TextBox 9"/>
          <p:cNvSpPr txBox="1"/>
          <p:nvPr/>
        </p:nvSpPr>
        <p:spPr>
          <a:xfrm>
            <a:off x="416075" y="5206858"/>
            <a:ext cx="2383538" cy="246221"/>
          </a:xfrm>
          <a:prstGeom prst="rect">
            <a:avLst/>
          </a:prstGeom>
          <a:noFill/>
        </p:spPr>
        <p:txBody>
          <a:bodyPr wrap="none" lIns="0" tIns="0" rIns="0" bIns="0" rtlCol="0">
            <a:spAutoFit/>
          </a:bodyPr>
          <a:lstStyle/>
          <a:p>
            <a:r>
              <a:rPr lang="en-GB" sz="1600" dirty="0"/>
              <a:t>Image source – April 2023</a:t>
            </a:r>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3275590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What legislation can be relevant?</a:t>
            </a:r>
            <a:endParaRPr lang="en-US" dirty="0">
              <a:solidFill>
                <a:srgbClr val="E51C41"/>
              </a:solidFill>
              <a:cs typeface="Arial"/>
            </a:endParaRPr>
          </a:p>
        </p:txBody>
      </p:sp>
      <p:sp>
        <p:nvSpPr>
          <p:cNvPr id="6" name="Content Placeholder 5"/>
          <p:cNvSpPr>
            <a:spLocks noGrp="1"/>
          </p:cNvSpPr>
          <p:nvPr>
            <p:ph sz="quarter" idx="13"/>
          </p:nvPr>
        </p:nvSpPr>
        <p:spPr>
          <a:xfrm>
            <a:off x="5855806" y="1504819"/>
            <a:ext cx="5528388" cy="4739175"/>
          </a:xfrm>
        </p:spPr>
        <p:txBody>
          <a:bodyPr vert="horz" lIns="0" tIns="0" rIns="0" bIns="0" rtlCol="0" anchor="t">
            <a:noAutofit/>
          </a:bodyPr>
          <a:lstStyle/>
          <a:p>
            <a:r>
              <a:rPr lang="en-GB" sz="1867" dirty="0"/>
              <a:t>The UK has several pieces of legislation that can be related to showing respect in the workplace. These include:</a:t>
            </a:r>
          </a:p>
          <a:p>
            <a:endParaRPr lang="en-GB" sz="1867" dirty="0"/>
          </a:p>
          <a:p>
            <a:pPr marL="380990" indent="-380990">
              <a:buFont typeface="Arial" panose="020B0604020202020204" pitchFamily="34" charset="0"/>
              <a:buChar char="•"/>
            </a:pPr>
            <a:r>
              <a:rPr lang="en-GB" sz="1867" b="1" dirty="0"/>
              <a:t>Data Protection Act </a:t>
            </a:r>
            <a:r>
              <a:rPr lang="en-GB" sz="1867" dirty="0"/>
              <a:t>– respect for other people’s information</a:t>
            </a:r>
          </a:p>
          <a:p>
            <a:pPr marL="380990" indent="-380990">
              <a:buFont typeface="Arial" panose="020B0604020202020204" pitchFamily="34" charset="0"/>
              <a:buChar char="•"/>
            </a:pPr>
            <a:r>
              <a:rPr lang="en-GB" sz="1867" b="1" dirty="0"/>
              <a:t>Health and Safety at Work Act</a:t>
            </a:r>
            <a:r>
              <a:rPr lang="en-GB" sz="1867" dirty="0"/>
              <a:t> – respect for other people’s health and not causing them harm</a:t>
            </a:r>
          </a:p>
          <a:p>
            <a:pPr marL="380990" indent="-380990">
              <a:buFont typeface="Arial" panose="020B0604020202020204" pitchFamily="34" charset="0"/>
              <a:buChar char="•"/>
            </a:pPr>
            <a:r>
              <a:rPr lang="en-GB" sz="1867" b="1" dirty="0"/>
              <a:t>Communication legislation </a:t>
            </a:r>
            <a:r>
              <a:rPr lang="en-GB" sz="1867" dirty="0"/>
              <a:t>– respect for data and information during transmission</a:t>
            </a:r>
          </a:p>
          <a:p>
            <a:pPr marL="380990" indent="-380990">
              <a:buFont typeface="Arial" panose="020B0604020202020204" pitchFamily="34" charset="0"/>
              <a:buChar char="•"/>
            </a:pPr>
            <a:r>
              <a:rPr lang="en-GB" sz="1867" b="1" dirty="0"/>
              <a:t>Intellectual Property Act </a:t>
            </a:r>
            <a:r>
              <a:rPr lang="en-GB" sz="1867" dirty="0"/>
              <a:t>– respect for people’s ideas and creativity</a:t>
            </a:r>
          </a:p>
          <a:p>
            <a:pPr marL="380990" indent="-380990">
              <a:buFont typeface="Arial" panose="020B0604020202020204" pitchFamily="34" charset="0"/>
              <a:buChar char="•"/>
            </a:pPr>
            <a:r>
              <a:rPr lang="en-GB" sz="1867" b="1" dirty="0"/>
              <a:t>Copyright</a:t>
            </a:r>
            <a:r>
              <a:rPr lang="en-GB" sz="1867" dirty="0"/>
              <a:t>.</a:t>
            </a:r>
            <a:endParaRPr lang="en-GB" dirty="0"/>
          </a:p>
          <a:p>
            <a:pPr marL="380990" indent="-380990">
              <a:buFont typeface="Arial" panose="020B0604020202020204" pitchFamily="34" charset="0"/>
              <a:buChar char="•"/>
            </a:pPr>
            <a:endParaRPr lang="en-GB" sz="1867"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1026" name="Picture 2" descr="Logan Maclean H9HY 46: Intellectual Property Act (20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81457">
            <a:off x="927210" y="2466886"/>
            <a:ext cx="3634508" cy="2498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Rectangle 8"/>
          <p:cNvSpPr/>
          <p:nvPr/>
        </p:nvSpPr>
        <p:spPr>
          <a:xfrm>
            <a:off x="310600" y="5419670"/>
            <a:ext cx="6096000" cy="584775"/>
          </a:xfrm>
          <a:prstGeom prst="rect">
            <a:avLst/>
          </a:prstGeom>
        </p:spPr>
        <p:txBody>
          <a:bodyPr>
            <a:spAutoFit/>
          </a:bodyPr>
          <a:lstStyle/>
          <a:p>
            <a:r>
              <a:rPr lang="en-GB" sz="1600" dirty="0"/>
              <a:t>Image source:</a:t>
            </a:r>
            <a:endParaRPr lang="en-GB" sz="1600" dirty="0">
              <a:hlinkClick r:id="" action="ppaction://noaction"/>
            </a:endParaRPr>
          </a:p>
          <a:p>
            <a:r>
              <a:rPr lang="en-GB" sz="1600" dirty="0">
                <a:hlinkClick r:id="" action="ppaction://noaction"/>
              </a:rPr>
              <a:t>Logan Maclean H9HY 46: Intellectual Property Act (2014)</a:t>
            </a:r>
            <a:endParaRPr lang="en-GB" sz="16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3452593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310601" y="1360004"/>
            <a:ext cx="11497705" cy="443198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400" dirty="0">
                <a:cs typeface="Segoe UI"/>
              </a:rPr>
              <a:t>Many pieces of legislation can relate to respect, as we have seen, but for this session we will focus on the following UK legislation:</a:t>
            </a:r>
          </a:p>
          <a:p>
            <a:endParaRPr lang="en-GB" sz="2400" dirty="0">
              <a:cs typeface="Segoe UI"/>
            </a:endParaRPr>
          </a:p>
          <a:p>
            <a:pPr marL="457189" indent="-457189">
              <a:buFont typeface="+mj-lt"/>
              <a:buAutoNum type="arabicPeriod"/>
            </a:pPr>
            <a:r>
              <a:rPr lang="en-GB" sz="2400" b="1" dirty="0">
                <a:cs typeface="Segoe UI"/>
              </a:rPr>
              <a:t>Intellectual Property Act 2014</a:t>
            </a:r>
            <a:br>
              <a:rPr lang="en-GB" sz="2400" b="1" dirty="0">
                <a:cs typeface="Segoe UI"/>
              </a:rPr>
            </a:br>
            <a:r>
              <a:rPr lang="en-GB" sz="2400" dirty="0">
                <a:hlinkClick r:id="rId3"/>
              </a:rPr>
              <a:t>Intellectual property and your work: What intellectual property is - GOV.UK (www.gov.uk)</a:t>
            </a:r>
            <a:endParaRPr lang="en-GB" sz="2400" dirty="0">
              <a:cs typeface="Segoe UI"/>
            </a:endParaRPr>
          </a:p>
          <a:p>
            <a:pPr marL="457189" indent="-457189">
              <a:buFont typeface="+mj-lt"/>
              <a:buAutoNum type="arabicPeriod"/>
            </a:pPr>
            <a:endParaRPr lang="en-GB" sz="2400" dirty="0">
              <a:cs typeface="Segoe UI"/>
            </a:endParaRPr>
          </a:p>
          <a:p>
            <a:pPr marL="457189" indent="-457189">
              <a:buFont typeface="+mj-lt"/>
              <a:buAutoNum type="arabicPeriod"/>
            </a:pPr>
            <a:r>
              <a:rPr lang="en-GB" sz="2400" b="1" dirty="0">
                <a:cs typeface="Segoe UI"/>
              </a:rPr>
              <a:t>Copyright, Designs and Patents Act 1988</a:t>
            </a:r>
            <a:br>
              <a:rPr lang="en-GB" sz="2400" b="1" dirty="0">
                <a:cs typeface="Segoe UI"/>
              </a:rPr>
            </a:br>
            <a:r>
              <a:rPr lang="en-GB" sz="2400" dirty="0">
                <a:hlinkClick r:id="rId4"/>
              </a:rPr>
              <a:t>How copyright protects your work: Overview - GOV.UK (www.gov.uk)</a:t>
            </a:r>
            <a:endParaRPr lang="en-GB" sz="2400" dirty="0">
              <a:cs typeface="Segoe UI"/>
            </a:endParaRPr>
          </a:p>
          <a:p>
            <a:pPr marL="457189" indent="-457189">
              <a:buFont typeface="+mj-lt"/>
              <a:buAutoNum type="arabicPeriod"/>
            </a:pPr>
            <a:endParaRPr lang="en-GB" sz="2400" dirty="0">
              <a:cs typeface="Segoe UI"/>
            </a:endParaRPr>
          </a:p>
          <a:p>
            <a:r>
              <a:rPr lang="en-GB" sz="2400" dirty="0">
                <a:cs typeface="Segoe UI"/>
              </a:rPr>
              <a:t>These are both founded on the principles that original creative work has a value and the person (or organisation) responsible has a right to benefit from those ideas. </a:t>
            </a:r>
          </a:p>
        </p:txBody>
      </p:sp>
      <p:sp>
        <p:nvSpPr>
          <p:cNvPr id="12"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933950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5711957" y="1761068"/>
            <a:ext cx="6109163" cy="2862515"/>
          </a:xfrm>
        </p:spPr>
        <p:txBody>
          <a:bodyPr vert="horz" lIns="0" tIns="0" rIns="0" bIns="0" rtlCol="0" anchor="t">
            <a:noAutofit/>
          </a:bodyPr>
          <a:lstStyle/>
          <a:p>
            <a:pPr>
              <a:lnSpc>
                <a:spcPct val="100000"/>
              </a:lnSpc>
              <a:spcBef>
                <a:spcPts val="0"/>
              </a:spcBef>
              <a:spcAft>
                <a:spcPts val="800"/>
              </a:spcAft>
            </a:pPr>
            <a:r>
              <a:rPr lang="en-US" sz="3200" b="1" dirty="0">
                <a:solidFill>
                  <a:srgbClr val="E51C41"/>
                </a:solidFill>
              </a:rPr>
              <a:t>Durham University – video on intellectual property</a:t>
            </a:r>
          </a:p>
          <a:p>
            <a:endParaRPr lang="en-US" sz="2400" b="1" dirty="0">
              <a:solidFill>
                <a:srgbClr val="0071F8"/>
              </a:solidFill>
            </a:endParaRPr>
          </a:p>
          <a:p>
            <a:r>
              <a:rPr lang="en-US" sz="2400" b="1" dirty="0">
                <a:solidFill>
                  <a:srgbClr val="0071F8"/>
                </a:solidFill>
                <a:hlinkClick r:id="rId3"/>
              </a:rPr>
              <a:t>https://youtu.be/EQsZf2G4Sdc</a:t>
            </a:r>
            <a:r>
              <a:rPr lang="en-US" sz="2400" b="1" dirty="0">
                <a:solidFill>
                  <a:srgbClr val="0071F8"/>
                </a:solidFill>
              </a:rPr>
              <a:t> </a:t>
            </a:r>
          </a:p>
          <a:p>
            <a:endParaRPr lang="en-US" sz="2400" dirty="0">
              <a:cs typeface="Arial"/>
            </a:endParaRPr>
          </a:p>
          <a:p>
            <a:pPr>
              <a:lnSpc>
                <a:spcPct val="100000"/>
              </a:lnSpc>
              <a:spcBef>
                <a:spcPts val="0"/>
              </a:spcBef>
            </a:pPr>
            <a:r>
              <a:rPr lang="en-US" sz="2400" dirty="0"/>
              <a:t>What does this video say that relates to these pieces of legislation?</a:t>
            </a:r>
            <a:endParaRPr lang="en-GB" sz="2400" dirty="0"/>
          </a:p>
          <a:p>
            <a:endParaRPr lang="en-US" sz="1867" b="1" dirty="0">
              <a:solidFill>
                <a:srgbClr val="0071F8"/>
              </a:solidFill>
            </a:endParaRPr>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pic>
        <p:nvPicPr>
          <p:cNvPr id="7" name="Picture 6">
            <a:hlinkClick r:id="rId3"/>
          </p:cNvPr>
          <p:cNvPicPr>
            <a:picLocks noChangeAspect="1"/>
          </p:cNvPicPr>
          <p:nvPr/>
        </p:nvPicPr>
        <p:blipFill rotWithShape="1">
          <a:blip r:embed="rId4" cstate="print">
            <a:extLst>
              <a:ext uri="{28A0092B-C50C-407E-A947-70E740481C1C}">
                <a14:useLocalDpi xmlns:a14="http://schemas.microsoft.com/office/drawing/2010/main" val="0"/>
              </a:ext>
            </a:extLst>
          </a:blip>
          <a:srcRect l="3681" r="4734"/>
          <a:stretch/>
        </p:blipFill>
        <p:spPr>
          <a:xfrm>
            <a:off x="552436" y="1761067"/>
            <a:ext cx="4796803" cy="2609296"/>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10600" y="5139257"/>
            <a:ext cx="10849769" cy="338554"/>
          </a:xfrm>
          <a:prstGeom prst="rect">
            <a:avLst/>
          </a:prstGeom>
        </p:spPr>
        <p:txBody>
          <a:bodyPr wrap="square">
            <a:spAutoFit/>
          </a:bodyPr>
          <a:lstStyle/>
          <a:p>
            <a:r>
              <a:rPr lang="en-US" sz="1600" dirty="0"/>
              <a:t>Durham University video accessed on 4 April 2023 via YouTube. Image is screen capture from the linked video.</a:t>
            </a:r>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2391372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Intellectual Property Act 2014: key areas </a:t>
            </a:r>
            <a:endParaRPr lang="en-US" dirty="0">
              <a:solidFill>
                <a:srgbClr val="E51C41"/>
              </a:solidFill>
              <a:cs typeface="Arial"/>
            </a:endParaRPr>
          </a:p>
        </p:txBody>
      </p:sp>
      <p:sp>
        <p:nvSpPr>
          <p:cNvPr id="6" name="Content Placeholder 5"/>
          <p:cNvSpPr>
            <a:spLocks noGrp="1"/>
          </p:cNvSpPr>
          <p:nvPr>
            <p:ph sz="quarter" idx="13"/>
          </p:nvPr>
        </p:nvSpPr>
        <p:spPr>
          <a:xfrm>
            <a:off x="6099404" y="1504819"/>
            <a:ext cx="5461280" cy="4322456"/>
          </a:xfrm>
        </p:spPr>
        <p:txBody>
          <a:bodyPr vert="horz" lIns="0" tIns="0" rIns="0" bIns="0" rtlCol="0" anchor="t">
            <a:noAutofit/>
          </a:bodyPr>
          <a:lstStyle/>
          <a:p>
            <a:pPr>
              <a:lnSpc>
                <a:spcPct val="100000"/>
              </a:lnSpc>
              <a:spcBef>
                <a:spcPts val="800"/>
              </a:spcBef>
            </a:pPr>
            <a:r>
              <a:rPr lang="en-GB" sz="2667" b="1" dirty="0"/>
              <a:t>The Intellectual Property Act covers four key areas:</a:t>
            </a:r>
          </a:p>
          <a:p>
            <a:pPr marL="609585" indent="-609585">
              <a:lnSpc>
                <a:spcPct val="100000"/>
              </a:lnSpc>
              <a:spcBef>
                <a:spcPts val="800"/>
              </a:spcBef>
              <a:buFont typeface="+mj-lt"/>
              <a:buAutoNum type="arabicPeriod"/>
            </a:pPr>
            <a:r>
              <a:rPr lang="en-GB" sz="2667" dirty="0"/>
              <a:t>copyright</a:t>
            </a:r>
          </a:p>
          <a:p>
            <a:pPr marL="609585" indent="-609585">
              <a:lnSpc>
                <a:spcPct val="100000"/>
              </a:lnSpc>
              <a:spcBef>
                <a:spcPts val="800"/>
              </a:spcBef>
              <a:buFont typeface="+mj-lt"/>
              <a:buAutoNum type="arabicPeriod"/>
            </a:pPr>
            <a:r>
              <a:rPr lang="en-GB" sz="2667" dirty="0"/>
              <a:t>trademarks</a:t>
            </a:r>
          </a:p>
          <a:p>
            <a:pPr marL="609585" indent="-609585">
              <a:lnSpc>
                <a:spcPct val="100000"/>
              </a:lnSpc>
              <a:spcBef>
                <a:spcPts val="800"/>
              </a:spcBef>
              <a:buFont typeface="+mj-lt"/>
              <a:buAutoNum type="arabicPeriod"/>
            </a:pPr>
            <a:r>
              <a:rPr lang="en-GB" sz="2667" dirty="0"/>
              <a:t>patents</a:t>
            </a:r>
          </a:p>
          <a:p>
            <a:pPr marL="609585" indent="-609585">
              <a:lnSpc>
                <a:spcPct val="100000"/>
              </a:lnSpc>
              <a:spcBef>
                <a:spcPts val="800"/>
              </a:spcBef>
              <a:buFont typeface="+mj-lt"/>
              <a:buAutoNum type="arabicPeriod"/>
            </a:pPr>
            <a:r>
              <a:rPr lang="en-GB" sz="2667" dirty="0"/>
              <a:t>design rights</a:t>
            </a:r>
          </a:p>
          <a:p>
            <a:pPr>
              <a:lnSpc>
                <a:spcPct val="100000"/>
              </a:lnSpc>
              <a:spcBef>
                <a:spcPts val="800"/>
              </a:spcBef>
            </a:pPr>
            <a:r>
              <a:rPr lang="en-GB" sz="2667" b="1" dirty="0"/>
              <a:t>What do each of these mean and cover?</a:t>
            </a:r>
          </a:p>
          <a:p>
            <a:pPr marL="609585" indent="-609585">
              <a:spcBef>
                <a:spcPts val="0"/>
              </a:spcBef>
              <a:buFont typeface="+mj-lt"/>
              <a:buAutoNum type="arabicPeriod"/>
            </a:pPr>
            <a:endParaRPr lang="en-GB" sz="2667"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9" name="Rectangle 8"/>
          <p:cNvSpPr/>
          <p:nvPr/>
        </p:nvSpPr>
        <p:spPr>
          <a:xfrm>
            <a:off x="310600" y="5419670"/>
            <a:ext cx="6096000" cy="584775"/>
          </a:xfrm>
          <a:prstGeom prst="rect">
            <a:avLst/>
          </a:prstGeom>
        </p:spPr>
        <p:txBody>
          <a:bodyPr>
            <a:spAutoFit/>
          </a:bodyPr>
          <a:lstStyle/>
          <a:p>
            <a:r>
              <a:rPr lang="en-GB" sz="1600" dirty="0"/>
              <a:t>Image source:</a:t>
            </a:r>
            <a:endParaRPr lang="en-GB" sz="1600" dirty="0">
              <a:hlinkClick r:id="" action="ppaction://noaction"/>
            </a:endParaRPr>
          </a:p>
          <a:p>
            <a:r>
              <a:rPr lang="en-GB" sz="1600" dirty="0">
                <a:hlinkClick r:id="" action="ppaction://noaction"/>
              </a:rPr>
              <a:t>Logan Maclean H9HY 46: Intellectual Property Act (2014)</a:t>
            </a:r>
            <a:endParaRPr lang="en-GB" sz="1600" dirty="0"/>
          </a:p>
        </p:txBody>
      </p:sp>
      <p:pic>
        <p:nvPicPr>
          <p:cNvPr id="10" name="Picture 2" descr="Logan Maclean H9HY 46: Intellectual Property Act (20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81457">
            <a:off x="927210" y="2466886"/>
            <a:ext cx="3634508" cy="2498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981514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408000" y="1650997"/>
            <a:ext cx="5280000" cy="4802099"/>
          </a:xfrm>
        </p:spPr>
        <p:txBody>
          <a:bodyPr vert="horz" lIns="0" tIns="0" rIns="0" bIns="0" rtlCol="0" anchor="t">
            <a:noAutofit/>
          </a:bodyPr>
          <a:lstStyle/>
          <a:p>
            <a:r>
              <a:rPr lang="en-US" dirty="0">
                <a:solidFill>
                  <a:srgbClr val="E51C41"/>
                </a:solidFill>
              </a:rPr>
              <a:t>Copyright </a:t>
            </a:r>
            <a:endParaRPr lang="en-US" dirty="0">
              <a:solidFill>
                <a:srgbClr val="E51C41"/>
              </a:solidFill>
              <a:cs typeface="Arial"/>
            </a:endParaRPr>
          </a:p>
        </p:txBody>
      </p:sp>
      <p:sp>
        <p:nvSpPr>
          <p:cNvPr id="6" name="Content Placeholder 5"/>
          <p:cNvSpPr>
            <a:spLocks noGrp="1"/>
          </p:cNvSpPr>
          <p:nvPr>
            <p:ph sz="quarter" idx="13"/>
          </p:nvPr>
        </p:nvSpPr>
        <p:spPr>
          <a:xfrm>
            <a:off x="6161650" y="2467739"/>
            <a:ext cx="4976317" cy="3071871"/>
          </a:xfrm>
        </p:spPr>
        <p:txBody>
          <a:bodyPr vert="horz" lIns="0" tIns="0" rIns="0" bIns="0" rtlCol="0" anchor="t">
            <a:noAutofit/>
          </a:bodyPr>
          <a:lstStyle/>
          <a:p>
            <a:endParaRPr lang="en-GB" sz="2400" dirty="0"/>
          </a:p>
          <a:p>
            <a:endParaRPr lang="en-GB" sz="2400" dirty="0"/>
          </a:p>
          <a:p>
            <a:pPr>
              <a:lnSpc>
                <a:spcPts val="3733"/>
              </a:lnSpc>
              <a:spcBef>
                <a:spcPts val="0"/>
              </a:spcBef>
            </a:pPr>
            <a:r>
              <a:rPr lang="en-GB" sz="2400" dirty="0"/>
              <a:t>The UK has several pieces of legislation that can be related to the idea of showing respect in the workplace.</a:t>
            </a:r>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pic>
        <p:nvPicPr>
          <p:cNvPr id="2" name="Picture 1" descr="Copyright Free Stock Photo - Public Domain Pictur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9365" y="2689413"/>
            <a:ext cx="2725271" cy="2725271"/>
          </a:xfrm>
          <a:prstGeom prst="rect">
            <a:avLst/>
          </a:prstGeom>
        </p:spPr>
      </p:pic>
    </p:spTree>
    <p:extLst>
      <p:ext uri="{BB962C8B-B14F-4D97-AF65-F5344CB8AC3E}">
        <p14:creationId xmlns:p14="http://schemas.microsoft.com/office/powerpoint/2010/main" val="479659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432072" y="1265767"/>
            <a:ext cx="10864000" cy="4802099"/>
          </a:xfrm>
        </p:spPr>
        <p:txBody>
          <a:bodyPr vert="horz" lIns="0" tIns="0" rIns="0" bIns="0" rtlCol="0" anchor="t">
            <a:noAutofit/>
          </a:bodyPr>
          <a:lstStyle/>
          <a:p>
            <a:pPr algn="just"/>
            <a:r>
              <a:rPr lang="en-GB" sz="2133" b="1" dirty="0"/>
              <a:t>What is copyright?</a:t>
            </a:r>
          </a:p>
          <a:p>
            <a:pPr algn="just"/>
            <a:r>
              <a:rPr lang="en-GB" sz="1600" dirty="0"/>
              <a:t>“Copyright is an unregistered, automatic right (unlike patents, registered designs or trademarks). So, in terms of protection there is no official action to take (no official registration or application to make, no forms to fill in or fees to pay). Copyright comes into effect as soon as something that can be protected is created and "fixed" in some way, eg, on paper, on film, via sound recording, as an electronic record on the internet.</a:t>
            </a:r>
          </a:p>
          <a:p>
            <a:pPr algn="just"/>
            <a:r>
              <a:rPr lang="en-GB" sz="1600" dirty="0"/>
              <a:t>Copyright gives the author, artist, creator or composer of certain works (or their employer if the work was created in the course of employment) the right to prevent another person from copying or exploiting their work. It protects the form in which ideas are expressed rather than the ideas themselves, in order to prevent unfair advantage being taken of a person's creative efforts.”</a:t>
            </a:r>
          </a:p>
          <a:p>
            <a:r>
              <a:rPr lang="en-GB" sz="1600" dirty="0">
                <a:hlinkClick r:id="rId3"/>
              </a:rPr>
              <a:t>Intellectual property crime | The Crown Prosecution Service (cps.gov.uk)</a:t>
            </a:r>
            <a:r>
              <a:rPr lang="en-GB" sz="1600" dirty="0"/>
              <a:t>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sp>
        <p:nvSpPr>
          <p:cNvPr id="7"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Tree>
    <p:extLst>
      <p:ext uri="{BB962C8B-B14F-4D97-AF65-F5344CB8AC3E}">
        <p14:creationId xmlns:p14="http://schemas.microsoft.com/office/powerpoint/2010/main" val="3974465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Trademarks</a:t>
            </a:r>
            <a:endParaRPr lang="en-US" dirty="0">
              <a:solidFill>
                <a:srgbClr val="E51C41"/>
              </a:solidFill>
              <a:cs typeface="Arial"/>
            </a:endParaRPr>
          </a:p>
        </p:txBody>
      </p:sp>
      <p:sp>
        <p:nvSpPr>
          <p:cNvPr id="6" name="Content Placeholder 5"/>
          <p:cNvSpPr>
            <a:spLocks noGrp="1"/>
          </p:cNvSpPr>
          <p:nvPr>
            <p:ph sz="quarter" idx="13"/>
          </p:nvPr>
        </p:nvSpPr>
        <p:spPr>
          <a:xfrm>
            <a:off x="5117618" y="1420095"/>
            <a:ext cx="5933201" cy="3549931"/>
          </a:xfrm>
        </p:spPr>
        <p:txBody>
          <a:bodyPr vert="horz" lIns="0" tIns="0" rIns="0" bIns="0" rtlCol="0" anchor="t">
            <a:noAutofit/>
          </a:bodyPr>
          <a:lstStyle/>
          <a:p>
            <a:pPr>
              <a:lnSpc>
                <a:spcPct val="100000"/>
              </a:lnSpc>
              <a:spcBef>
                <a:spcPts val="0"/>
              </a:spcBef>
            </a:pPr>
            <a:r>
              <a:rPr lang="en-GB" sz="2133" dirty="0"/>
              <a:t>We are all used to trademarks like those on the left, but have you ever thought about those images or logos being as recognisable as names, tastes or feelings of a product?</a:t>
            </a:r>
          </a:p>
          <a:p>
            <a:pPr>
              <a:lnSpc>
                <a:spcPct val="100000"/>
              </a:lnSpc>
              <a:spcBef>
                <a:spcPts val="0"/>
              </a:spcBef>
            </a:pPr>
            <a:endParaRPr lang="en-GB" sz="2133" dirty="0"/>
          </a:p>
          <a:p>
            <a:pPr>
              <a:lnSpc>
                <a:spcPct val="100000"/>
              </a:lnSpc>
              <a:spcBef>
                <a:spcPts val="0"/>
              </a:spcBef>
            </a:pPr>
            <a:r>
              <a:rPr lang="en-GB" sz="2133" dirty="0"/>
              <a:t>Trademarks are valuable pieces of intellectual property and can therefore be registered – depending on certain rules and guidelines.</a:t>
            </a:r>
            <a:br>
              <a:rPr lang="en-GB" sz="2133" dirty="0"/>
            </a:br>
            <a:endParaRPr lang="en-GB" sz="2133" dirty="0"/>
          </a:p>
          <a:p>
            <a:pPr>
              <a:lnSpc>
                <a:spcPct val="100000"/>
              </a:lnSpc>
              <a:spcBef>
                <a:spcPts val="0"/>
              </a:spcBef>
            </a:pPr>
            <a:r>
              <a:rPr lang="en-GB" sz="2133" dirty="0"/>
              <a:t>These are listed on the government links below.</a:t>
            </a:r>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
        <p:nvSpPr>
          <p:cNvPr id="2" name="Rectangle 1"/>
          <p:cNvSpPr/>
          <p:nvPr/>
        </p:nvSpPr>
        <p:spPr>
          <a:xfrm>
            <a:off x="310213" y="5101953"/>
            <a:ext cx="10996883" cy="379656"/>
          </a:xfrm>
          <a:prstGeom prst="rect">
            <a:avLst/>
          </a:prstGeom>
        </p:spPr>
        <p:txBody>
          <a:bodyPr wrap="square">
            <a:spAutoFit/>
          </a:bodyPr>
          <a:lstStyle/>
          <a:p>
            <a:r>
              <a:rPr lang="en-GB" sz="1867" dirty="0">
                <a:hlinkClick r:id="rId3"/>
              </a:rPr>
              <a:t>Intellectual property: trade marks - detailed information - GOV.UK (www.gov.uk)</a:t>
            </a:r>
            <a:endParaRPr lang="en-GB" sz="1867" dirty="0"/>
          </a:p>
        </p:txBody>
      </p:sp>
      <p:pic>
        <p:nvPicPr>
          <p:cNvPr id="3076" name="Picture 4" descr="When and How a Slogan can be registered as a Trademark in India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929" y="1908025"/>
            <a:ext cx="4505697" cy="311932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24027" y="5614921"/>
            <a:ext cx="11128096" cy="379656"/>
          </a:xfrm>
          <a:prstGeom prst="rect">
            <a:avLst/>
          </a:prstGeom>
        </p:spPr>
        <p:txBody>
          <a:bodyPr wrap="square">
            <a:spAutoFit/>
          </a:bodyPr>
          <a:lstStyle/>
          <a:p>
            <a:r>
              <a:rPr lang="en-GB" sz="1867" dirty="0">
                <a:hlinkClick r:id="rId5"/>
              </a:rPr>
              <a:t>When and how a slogan can be registered as a trademark in India - iPleaders</a:t>
            </a:r>
            <a:endParaRPr lang="en-GB" sz="1867" dirty="0"/>
          </a:p>
        </p:txBody>
      </p:sp>
    </p:spTree>
    <p:extLst>
      <p:ext uri="{BB962C8B-B14F-4D97-AF65-F5344CB8AC3E}">
        <p14:creationId xmlns:p14="http://schemas.microsoft.com/office/powerpoint/2010/main" val="1289645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Example trademark – Coca Cola glass</a:t>
            </a:r>
            <a:endParaRPr lang="en-US" dirty="0">
              <a:solidFill>
                <a:srgbClr val="E51C41"/>
              </a:solidFill>
              <a:cs typeface="Arial"/>
            </a:endParaRPr>
          </a:p>
        </p:txBody>
      </p:sp>
      <p:sp>
        <p:nvSpPr>
          <p:cNvPr id="6" name="Content Placeholder 5"/>
          <p:cNvSpPr>
            <a:spLocks noGrp="1"/>
          </p:cNvSpPr>
          <p:nvPr>
            <p:ph sz="quarter" idx="13"/>
          </p:nvPr>
        </p:nvSpPr>
        <p:spPr>
          <a:xfrm>
            <a:off x="5855806" y="1504819"/>
            <a:ext cx="5075951" cy="4679643"/>
          </a:xfrm>
        </p:spPr>
        <p:txBody>
          <a:bodyPr vert="horz" lIns="0" tIns="0" rIns="0" bIns="0" rtlCol="0" anchor="t">
            <a:noAutofit/>
          </a:bodyPr>
          <a:lstStyle/>
          <a:p>
            <a:pPr>
              <a:lnSpc>
                <a:spcPct val="100000"/>
              </a:lnSpc>
              <a:spcBef>
                <a:spcPts val="0"/>
              </a:spcBef>
            </a:pPr>
            <a:r>
              <a:rPr lang="en-GB" sz="2667" dirty="0"/>
              <a:t>This is an example image from UK trademark number UK00909635525. </a:t>
            </a:r>
          </a:p>
          <a:p>
            <a:pPr>
              <a:lnSpc>
                <a:spcPct val="100000"/>
              </a:lnSpc>
              <a:spcBef>
                <a:spcPts val="0"/>
              </a:spcBef>
            </a:pPr>
            <a:endParaRPr lang="en-GB" sz="2667" dirty="0"/>
          </a:p>
          <a:p>
            <a:pPr>
              <a:lnSpc>
                <a:spcPct val="100000"/>
              </a:lnSpc>
              <a:spcBef>
                <a:spcPts val="0"/>
              </a:spcBef>
            </a:pPr>
            <a:r>
              <a:rPr lang="en-GB" sz="2667" dirty="0"/>
              <a:t>It is the trademark for a well-known glass owned by Coca Cola.</a:t>
            </a:r>
          </a:p>
          <a:p>
            <a:pPr>
              <a:lnSpc>
                <a:spcPct val="100000"/>
              </a:lnSpc>
              <a:spcBef>
                <a:spcPts val="800"/>
              </a:spcBef>
              <a:spcAft>
                <a:spcPts val="800"/>
              </a:spcAft>
            </a:pPr>
            <a:endParaRPr lang="en-GB" sz="2667" dirty="0">
              <a:cs typeface="Arial"/>
            </a:endParaRPr>
          </a:p>
          <a:p>
            <a:pPr>
              <a:lnSpc>
                <a:spcPct val="100000"/>
              </a:lnSpc>
              <a:spcBef>
                <a:spcPts val="800"/>
              </a:spcBef>
              <a:spcAft>
                <a:spcPts val="800"/>
              </a:spcAft>
            </a:pPr>
            <a:r>
              <a:rPr lang="en-GB" sz="1600" dirty="0"/>
              <a:t>Source accessed on 4 April 2023:</a:t>
            </a:r>
            <a:br>
              <a:rPr lang="en-GB" sz="1600" dirty="0"/>
            </a:br>
            <a:r>
              <a:rPr lang="en-GB" sz="1600" dirty="0">
                <a:hlinkClick r:id="rId3"/>
              </a:rPr>
              <a:t>Search for a trademark – Intellectual Property Office (ipo.gov.uk)</a:t>
            </a:r>
            <a:endParaRPr lang="en-GB" sz="1600" b="1" dirty="0"/>
          </a:p>
          <a:p>
            <a:endParaRPr lang="en-GB" sz="2400"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pic>
        <p:nvPicPr>
          <p:cNvPr id="2050" name="Picture 2" descr="https://www.ipo.gov.uk/trademark/image/GB500011009096355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6276" y="2485670"/>
            <a:ext cx="2891773" cy="3341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290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408000" y="1429636"/>
            <a:ext cx="5280000" cy="4802099"/>
          </a:xfrm>
        </p:spPr>
        <p:txBody>
          <a:bodyPr vert="horz" lIns="0" tIns="0" rIns="0" bIns="0" rtlCol="0" anchor="t">
            <a:noAutofit/>
          </a:bodyPr>
          <a:lstStyle/>
          <a:p>
            <a:r>
              <a:rPr lang="en-US" dirty="0">
                <a:solidFill>
                  <a:srgbClr val="E51C41"/>
                </a:solidFill>
              </a:rPr>
              <a:t>Patents</a:t>
            </a:r>
            <a:endParaRPr lang="en-US" dirty="0">
              <a:solidFill>
                <a:srgbClr val="E51C41"/>
              </a:solidFill>
              <a:cs typeface="Arial"/>
            </a:endParaRPr>
          </a:p>
        </p:txBody>
      </p:sp>
      <p:sp>
        <p:nvSpPr>
          <p:cNvPr id="6" name="Content Placeholder 5"/>
          <p:cNvSpPr>
            <a:spLocks noGrp="1"/>
          </p:cNvSpPr>
          <p:nvPr>
            <p:ph sz="quarter" idx="13"/>
          </p:nvPr>
        </p:nvSpPr>
        <p:spPr>
          <a:xfrm>
            <a:off x="4867041" y="1391985"/>
            <a:ext cx="6693643" cy="4322456"/>
          </a:xfrm>
        </p:spPr>
        <p:txBody>
          <a:bodyPr vert="horz" lIns="0" tIns="0" rIns="0" bIns="0" rtlCol="0" anchor="t">
            <a:noAutofit/>
          </a:bodyPr>
          <a:lstStyle/>
          <a:p>
            <a:pPr>
              <a:lnSpc>
                <a:spcPct val="100000"/>
              </a:lnSpc>
              <a:spcBef>
                <a:spcPts val="0"/>
              </a:spcBef>
            </a:pPr>
            <a:r>
              <a:rPr lang="en-GB" sz="2133" dirty="0"/>
              <a:t>In the UK, the term “patent” refers to the exclusive right granted to you to stop others from manufacturing, importing, using or selling your invention:</a:t>
            </a:r>
          </a:p>
          <a:p>
            <a:pPr marL="380990" indent="-380990">
              <a:lnSpc>
                <a:spcPct val="100000"/>
              </a:lnSpc>
              <a:spcBef>
                <a:spcPts val="0"/>
              </a:spcBef>
              <a:buFont typeface="Arial" panose="020B0604020202020204" pitchFamily="34" charset="0"/>
              <a:buChar char="•"/>
            </a:pPr>
            <a:r>
              <a:rPr lang="en-GB" sz="2133" dirty="0"/>
              <a:t>without your permission</a:t>
            </a:r>
          </a:p>
          <a:p>
            <a:pPr marL="380990" indent="-380990">
              <a:lnSpc>
                <a:spcPct val="100000"/>
              </a:lnSpc>
              <a:spcBef>
                <a:spcPts val="0"/>
              </a:spcBef>
              <a:buFont typeface="Arial" panose="020B0604020202020204" pitchFamily="34" charset="0"/>
              <a:buChar char="•"/>
            </a:pPr>
            <a:r>
              <a:rPr lang="en-GB" sz="2133" dirty="0"/>
              <a:t>for a set period of time (such as 20 years)</a:t>
            </a:r>
          </a:p>
          <a:p>
            <a:pPr marL="380990" indent="-380990">
              <a:lnSpc>
                <a:spcPct val="100000"/>
              </a:lnSpc>
              <a:spcBef>
                <a:spcPts val="0"/>
              </a:spcBef>
              <a:buFont typeface="Arial" panose="020B0604020202020204" pitchFamily="34" charset="0"/>
              <a:buChar char="•"/>
            </a:pPr>
            <a:r>
              <a:rPr lang="en-GB" sz="2133" dirty="0"/>
              <a:t>in the country or countries where you hold that patent.</a:t>
            </a:r>
          </a:p>
          <a:p>
            <a:pPr marL="380990" indent="-380990">
              <a:lnSpc>
                <a:spcPct val="100000"/>
              </a:lnSpc>
              <a:spcBef>
                <a:spcPts val="0"/>
              </a:spcBef>
              <a:buFont typeface="Arial" panose="020B0604020202020204" pitchFamily="34" charset="0"/>
              <a:buChar char="•"/>
            </a:pPr>
            <a:endParaRPr lang="en-GB" sz="2133" dirty="0"/>
          </a:p>
          <a:p>
            <a:pPr>
              <a:lnSpc>
                <a:spcPct val="100000"/>
              </a:lnSpc>
              <a:spcBef>
                <a:spcPts val="0"/>
              </a:spcBef>
            </a:pPr>
            <a:r>
              <a:rPr lang="en-US" sz="2133" dirty="0"/>
              <a:t>Patents must be applied for and the process is very rigorous. You must prove what you are seeking to patent is your idea and work.</a:t>
            </a:r>
          </a:p>
          <a:p>
            <a:pPr>
              <a:lnSpc>
                <a:spcPct val="100000"/>
              </a:lnSpc>
              <a:spcBef>
                <a:spcPts val="0"/>
              </a:spcBef>
            </a:pPr>
            <a:endParaRPr lang="en-US" sz="2133" dirty="0"/>
          </a:p>
          <a:p>
            <a:pPr>
              <a:lnSpc>
                <a:spcPct val="100000"/>
              </a:lnSpc>
              <a:spcBef>
                <a:spcPts val="0"/>
              </a:spcBef>
            </a:pPr>
            <a:r>
              <a:rPr lang="en-US" sz="2133" dirty="0"/>
              <a:t>It is not automatically granted, unlike copyright.</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pic>
        <p:nvPicPr>
          <p:cNvPr id="8" name="Picture 7" descr="Patent Application - Free of Charge Creative Commons Legal Engraved 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317" y="2345079"/>
            <a:ext cx="3373287" cy="2257475"/>
          </a:xfrm>
          <a:prstGeom prst="rect">
            <a:avLst/>
          </a:prstGeom>
        </p:spPr>
      </p:pic>
      <p:sp>
        <p:nvSpPr>
          <p:cNvPr id="9" name="Rectangle 8"/>
          <p:cNvSpPr/>
          <p:nvPr/>
        </p:nvSpPr>
        <p:spPr>
          <a:xfrm>
            <a:off x="648411" y="5840449"/>
            <a:ext cx="10566400" cy="379656"/>
          </a:xfrm>
          <a:prstGeom prst="rect">
            <a:avLst/>
          </a:prstGeom>
        </p:spPr>
        <p:txBody>
          <a:bodyPr wrap="square">
            <a:spAutoFit/>
          </a:bodyPr>
          <a:lstStyle/>
          <a:p>
            <a:r>
              <a:rPr lang="en-GB" sz="1867" dirty="0"/>
              <a:t>Text source for this page: </a:t>
            </a:r>
            <a:r>
              <a:rPr lang="en-GB" sz="1867" dirty="0">
                <a:hlinkClick r:id="rId4"/>
              </a:rPr>
              <a:t>Get patent protection for your business | nibusinessinfo.co.uk</a:t>
            </a:r>
            <a:endParaRPr lang="en-GB" sz="1867" dirty="0"/>
          </a:p>
        </p:txBody>
      </p:sp>
    </p:spTree>
    <p:extLst>
      <p:ext uri="{BB962C8B-B14F-4D97-AF65-F5344CB8AC3E}">
        <p14:creationId xmlns:p14="http://schemas.microsoft.com/office/powerpoint/2010/main" val="3124710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Lesson eight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Topic: Respect and legislation</a:t>
            </a:r>
          </a:p>
        </p:txBody>
      </p:sp>
    </p:spTree>
    <p:extLst>
      <p:ext uri="{BB962C8B-B14F-4D97-AF65-F5344CB8AC3E}">
        <p14:creationId xmlns:p14="http://schemas.microsoft.com/office/powerpoint/2010/main" val="2047466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Design rights</a:t>
            </a:r>
            <a:endParaRPr lang="en-US" dirty="0">
              <a:solidFill>
                <a:srgbClr val="E51C41"/>
              </a:solidFill>
              <a:cs typeface="Arial"/>
            </a:endParaRPr>
          </a:p>
        </p:txBody>
      </p:sp>
      <p:sp>
        <p:nvSpPr>
          <p:cNvPr id="6" name="Content Placeholder 5"/>
          <p:cNvSpPr>
            <a:spLocks noGrp="1"/>
          </p:cNvSpPr>
          <p:nvPr>
            <p:ph sz="quarter" idx="13"/>
          </p:nvPr>
        </p:nvSpPr>
        <p:spPr>
          <a:xfrm>
            <a:off x="440789" y="2006991"/>
            <a:ext cx="11281409" cy="3818076"/>
          </a:xfrm>
        </p:spPr>
        <p:txBody>
          <a:bodyPr vert="horz" lIns="0" tIns="0" rIns="0" bIns="0" rtlCol="0" anchor="t">
            <a:noAutofit/>
          </a:bodyPr>
          <a:lstStyle/>
          <a:p>
            <a:pPr>
              <a:lnSpc>
                <a:spcPct val="100000"/>
              </a:lnSpc>
            </a:pPr>
            <a:r>
              <a:rPr lang="en-GB" sz="2133" b="1" dirty="0"/>
              <a:t>A design registration helps protect the appearance of a product, like its shape or pattern.</a:t>
            </a:r>
            <a:endParaRPr lang="en-GB" sz="2133" b="1" dirty="0">
              <a:cs typeface="Arial"/>
            </a:endParaRPr>
          </a:p>
          <a:p>
            <a:pPr>
              <a:lnSpc>
                <a:spcPct val="100000"/>
              </a:lnSpc>
            </a:pPr>
            <a:r>
              <a:rPr lang="en-GB" sz="2133" dirty="0"/>
              <a:t>Registering your design makes it easier to prove:</a:t>
            </a:r>
            <a:endParaRPr lang="en-GB" sz="2133" dirty="0">
              <a:cs typeface="Arial"/>
            </a:endParaRPr>
          </a:p>
          <a:p>
            <a:pPr marL="380990" indent="-380990">
              <a:lnSpc>
                <a:spcPct val="100000"/>
              </a:lnSpc>
              <a:buFont typeface="Arial" panose="020B0604020202020204" pitchFamily="34" charset="0"/>
              <a:buChar char="•"/>
            </a:pPr>
            <a:r>
              <a:rPr lang="en-GB" sz="2133" dirty="0"/>
              <a:t>the design is legally yours</a:t>
            </a:r>
            <a:endParaRPr lang="en-GB" sz="2133" dirty="0">
              <a:cs typeface="Arial"/>
            </a:endParaRPr>
          </a:p>
          <a:p>
            <a:pPr marL="380990" indent="-380990">
              <a:lnSpc>
                <a:spcPct val="100000"/>
              </a:lnSpc>
              <a:buFont typeface="Arial" panose="020B0604020202020204" pitchFamily="34" charset="0"/>
              <a:buChar char="•"/>
            </a:pPr>
            <a:r>
              <a:rPr lang="en-GB" sz="2133" dirty="0"/>
              <a:t>when you created it.</a:t>
            </a:r>
            <a:endParaRPr lang="en-GB" sz="2133" dirty="0">
              <a:cs typeface="Arial"/>
            </a:endParaRPr>
          </a:p>
          <a:p>
            <a:pPr>
              <a:lnSpc>
                <a:spcPct val="100000"/>
              </a:lnSpc>
            </a:pPr>
            <a:r>
              <a:rPr lang="en-GB" sz="2133" dirty="0"/>
              <a:t>This will help if anyone tries to copy or use your design without your permission.</a:t>
            </a:r>
            <a:br>
              <a:rPr lang="en-GB" sz="2133" dirty="0"/>
            </a:br>
            <a:endParaRPr lang="en-GB" sz="2133" dirty="0">
              <a:cs typeface="Arial"/>
            </a:endParaRPr>
          </a:p>
          <a:p>
            <a:pPr>
              <a:lnSpc>
                <a:spcPct val="100000"/>
              </a:lnSpc>
            </a:pPr>
            <a:r>
              <a:rPr lang="en-GB" sz="2133" b="1" dirty="0"/>
              <a:t>A design registration lasts five years. </a:t>
            </a:r>
            <a:r>
              <a:rPr lang="en-GB" sz="2133" dirty="0"/>
              <a:t>You must renew your design registration every five years to keep it protected, up to a maximum of 25 years.</a:t>
            </a:r>
            <a:endParaRPr lang="en-GB" sz="2133" dirty="0">
              <a:cs typeface="Arial"/>
            </a:endParaRPr>
          </a:p>
          <a:p>
            <a:pPr>
              <a:lnSpc>
                <a:spcPct val="100000"/>
              </a:lnSpc>
            </a:pPr>
            <a:r>
              <a:rPr lang="en-GB" sz="2133" b="1" dirty="0"/>
              <a:t>Registering a design costs from £50 for one design, to £150 for up to 50 designs</a:t>
            </a:r>
            <a:r>
              <a:rPr lang="en-GB" sz="2667" b="1" dirty="0"/>
              <a:t>.</a:t>
            </a:r>
            <a:endParaRPr lang="en-US" sz="2667" b="1"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
        <p:nvSpPr>
          <p:cNvPr id="2" name="Rectangle 1"/>
          <p:cNvSpPr/>
          <p:nvPr/>
        </p:nvSpPr>
        <p:spPr>
          <a:xfrm>
            <a:off x="5331012" y="6151166"/>
            <a:ext cx="6131859" cy="379656"/>
          </a:xfrm>
          <a:prstGeom prst="rect">
            <a:avLst/>
          </a:prstGeom>
        </p:spPr>
        <p:txBody>
          <a:bodyPr wrap="square">
            <a:spAutoFit/>
          </a:bodyPr>
          <a:lstStyle/>
          <a:p>
            <a:r>
              <a:rPr lang="en-GB" sz="1600" dirty="0">
                <a:hlinkClick r:id="rId3"/>
              </a:rPr>
              <a:t>Register</a:t>
            </a:r>
            <a:r>
              <a:rPr lang="en-GB" sz="1867" dirty="0">
                <a:hlinkClick r:id="rId3"/>
              </a:rPr>
              <a:t> a design: overview – GOV.UK (www.gov.uk)</a:t>
            </a:r>
            <a:endParaRPr lang="en-GB" sz="1867" dirty="0"/>
          </a:p>
        </p:txBody>
      </p:sp>
    </p:spTree>
    <p:extLst>
      <p:ext uri="{BB962C8B-B14F-4D97-AF65-F5344CB8AC3E}">
        <p14:creationId xmlns:p14="http://schemas.microsoft.com/office/powerpoint/2010/main" val="2065182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0" y="1315200"/>
            <a:ext cx="11509120" cy="4802099"/>
          </a:xfrm>
        </p:spPr>
        <p:txBody>
          <a:bodyPr vert="horz" lIns="0" tIns="0" rIns="0" bIns="0" rtlCol="0" anchor="t">
            <a:noAutofit/>
          </a:bodyPr>
          <a:lstStyle/>
          <a:p>
            <a:r>
              <a:rPr lang="en-US" dirty="0">
                <a:solidFill>
                  <a:srgbClr val="E51C41"/>
                </a:solidFill>
              </a:rPr>
              <a:t>What can you register as a design – and what can you not register?</a:t>
            </a:r>
            <a:endParaRPr lang="en-US" dirty="0">
              <a:solidFill>
                <a:srgbClr val="E51C41"/>
              </a:solidFill>
              <a:cs typeface="Arial"/>
            </a:endParaRPr>
          </a:p>
        </p:txBody>
      </p:sp>
      <p:sp>
        <p:nvSpPr>
          <p:cNvPr id="6" name="Content Placeholder 5"/>
          <p:cNvSpPr>
            <a:spLocks noGrp="1"/>
          </p:cNvSpPr>
          <p:nvPr>
            <p:ph sz="quarter" idx="13"/>
          </p:nvPr>
        </p:nvSpPr>
        <p:spPr>
          <a:xfrm>
            <a:off x="5880296" y="2241451"/>
            <a:ext cx="5932289" cy="3875847"/>
          </a:xfrm>
        </p:spPr>
        <p:txBody>
          <a:bodyPr vert="horz" lIns="0" tIns="0" rIns="0" bIns="0" rtlCol="0" anchor="t">
            <a:noAutofit/>
          </a:bodyPr>
          <a:lstStyle/>
          <a:p>
            <a:pPr>
              <a:lnSpc>
                <a:spcPct val="100000"/>
              </a:lnSpc>
            </a:pPr>
            <a:r>
              <a:rPr lang="en-GB" sz="2133" b="1" dirty="0"/>
              <a:t>You cannot register:</a:t>
            </a:r>
            <a:endParaRPr lang="en-US" sz="2133" dirty="0"/>
          </a:p>
          <a:p>
            <a:pPr marL="380990" indent="-380990">
              <a:lnSpc>
                <a:spcPct val="100000"/>
              </a:lnSpc>
              <a:buFont typeface="Arial" panose="020B0604020202020204" pitchFamily="34" charset="0"/>
              <a:buChar char="•"/>
            </a:pPr>
            <a:r>
              <a:rPr lang="en-GB" sz="2133" dirty="0"/>
              <a:t>offensive material – for example, swear words or pornographic images</a:t>
            </a:r>
            <a:endParaRPr lang="en-GB" sz="2133" dirty="0">
              <a:cs typeface="Arial"/>
            </a:endParaRPr>
          </a:p>
          <a:p>
            <a:pPr marL="380990" indent="-380990">
              <a:lnSpc>
                <a:spcPct val="100000"/>
              </a:lnSpc>
              <a:buFont typeface="Arial" panose="020B0604020202020204" pitchFamily="34" charset="0"/>
              <a:buChar char="•"/>
            </a:pPr>
            <a:r>
              <a:rPr lang="en-GB" sz="2133" dirty="0"/>
              <a:t>designs which include national flags you do not have permission to use</a:t>
            </a:r>
            <a:endParaRPr lang="en-GB" sz="2133" dirty="0">
              <a:cs typeface="Arial"/>
            </a:endParaRPr>
          </a:p>
          <a:p>
            <a:pPr marL="380990" indent="-380990">
              <a:lnSpc>
                <a:spcPct val="100000"/>
              </a:lnSpc>
              <a:buFont typeface="Arial" panose="020B0604020202020204" pitchFamily="34" charset="0"/>
              <a:buChar char="•"/>
            </a:pPr>
            <a:r>
              <a:rPr lang="en-GB" sz="2133" dirty="0"/>
              <a:t>designs which include official emblems or hallmarks – for example, the Olympic rings or coats of arms</a:t>
            </a:r>
            <a:endParaRPr lang="en-GB" sz="2133" dirty="0">
              <a:cs typeface="Arial"/>
            </a:endParaRPr>
          </a:p>
          <a:p>
            <a:pPr marL="380990" indent="-380990">
              <a:lnSpc>
                <a:spcPct val="100000"/>
              </a:lnSpc>
              <a:buFont typeface="Arial" panose="020B0604020202020204" pitchFamily="34" charset="0"/>
              <a:buChar char="•"/>
            </a:pPr>
            <a:r>
              <a:rPr lang="en-GB" sz="2133" dirty="0"/>
              <a:t>the functionality of a design – for example, a chair that folds down more quickly than others of the same kind.</a:t>
            </a:r>
            <a:endParaRPr lang="en-GB" sz="2133" dirty="0">
              <a:cs typeface="Arial"/>
            </a:endParaRPr>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sp>
        <p:nvSpPr>
          <p:cNvPr id="2" name="Rectangle 1"/>
          <p:cNvSpPr/>
          <p:nvPr/>
        </p:nvSpPr>
        <p:spPr>
          <a:xfrm>
            <a:off x="310601" y="2711238"/>
            <a:ext cx="5211484" cy="3405419"/>
          </a:xfrm>
          <a:prstGeom prst="rect">
            <a:avLst/>
          </a:prstGeom>
        </p:spPr>
        <p:txBody>
          <a:bodyPr wrap="square" lIns="121920" tIns="60960" rIns="121920" bIns="60960" anchor="t">
            <a:spAutoFit/>
          </a:bodyPr>
          <a:lstStyle/>
          <a:p>
            <a:r>
              <a:rPr lang="en-GB" sz="2133" b="1" dirty="0"/>
              <a:t>What you can register</a:t>
            </a:r>
          </a:p>
          <a:p>
            <a:pPr marL="380990" indent="-380990">
              <a:buFont typeface="Arial" panose="020B0604020202020204" pitchFamily="34" charset="0"/>
              <a:buChar char="•"/>
            </a:pPr>
            <a:r>
              <a:rPr lang="en-GB" sz="2133" dirty="0"/>
              <a:t>The design must be new.</a:t>
            </a:r>
          </a:p>
          <a:p>
            <a:pPr marL="380990" indent="-380990">
              <a:buFont typeface="Arial" panose="020B0604020202020204" pitchFamily="34" charset="0"/>
              <a:buChar char="•"/>
            </a:pPr>
            <a:r>
              <a:rPr lang="en-GB" sz="2133" dirty="0"/>
              <a:t>The design can include one or more of the following:</a:t>
            </a:r>
          </a:p>
          <a:p>
            <a:pPr marL="990575" lvl="1" indent="-380990">
              <a:buFont typeface="Courier New" panose="02070309020205020404" pitchFamily="49" charset="0"/>
              <a:buChar char="o"/>
            </a:pPr>
            <a:r>
              <a:rPr lang="en-GB" sz="2133" dirty="0"/>
              <a:t>physical shape</a:t>
            </a:r>
          </a:p>
          <a:p>
            <a:pPr marL="990575" lvl="1" indent="-380990">
              <a:buFont typeface="Courier New" panose="02070309020205020404" pitchFamily="49" charset="0"/>
              <a:buChar char="o"/>
            </a:pPr>
            <a:r>
              <a:rPr lang="en-GB" sz="2133" dirty="0"/>
              <a:t>configuration (how different parts of a design are arranged together)</a:t>
            </a:r>
          </a:p>
          <a:p>
            <a:pPr marL="990575" lvl="1" indent="-380990">
              <a:buFont typeface="Courier New" panose="02070309020205020404" pitchFamily="49" charset="0"/>
              <a:buChar char="o"/>
            </a:pPr>
            <a:r>
              <a:rPr lang="en-GB" sz="2133" dirty="0"/>
              <a:t>decoration or colour</a:t>
            </a:r>
          </a:p>
          <a:p>
            <a:pPr marL="990575" lvl="1" indent="-380990">
              <a:buFont typeface="Courier New" panose="02070309020205020404" pitchFamily="49" charset="0"/>
              <a:buChar char="o"/>
            </a:pPr>
            <a:r>
              <a:rPr lang="en-GB" sz="2133" dirty="0"/>
              <a:t>pattern.</a:t>
            </a:r>
          </a:p>
        </p:txBody>
      </p:sp>
      <p:sp>
        <p:nvSpPr>
          <p:cNvPr id="10" name="Rectangle 9"/>
          <p:cNvSpPr/>
          <p:nvPr/>
        </p:nvSpPr>
        <p:spPr>
          <a:xfrm>
            <a:off x="5331012" y="6151166"/>
            <a:ext cx="6131859" cy="338554"/>
          </a:xfrm>
          <a:prstGeom prst="rect">
            <a:avLst/>
          </a:prstGeom>
        </p:spPr>
        <p:txBody>
          <a:bodyPr wrap="square">
            <a:spAutoFit/>
          </a:bodyPr>
          <a:lstStyle/>
          <a:p>
            <a:r>
              <a:rPr lang="en-GB" sz="1600" dirty="0">
                <a:hlinkClick r:id="rId3"/>
              </a:rPr>
              <a:t>Register a design: overview - GOV.UK (www.gov.uk)</a:t>
            </a:r>
            <a:endParaRPr lang="en-GB" sz="1600" dirty="0"/>
          </a:p>
        </p:txBody>
      </p:sp>
    </p:spTree>
    <p:extLst>
      <p:ext uri="{BB962C8B-B14F-4D97-AF65-F5344CB8AC3E}">
        <p14:creationId xmlns:p14="http://schemas.microsoft.com/office/powerpoint/2010/main" val="2538824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1999" y="1315200"/>
            <a:ext cx="6712468" cy="4802099"/>
          </a:xfrm>
        </p:spPr>
        <p:txBody>
          <a:bodyPr vert="horz" lIns="0" tIns="0" rIns="0" bIns="0" rtlCol="0" anchor="t">
            <a:noAutofit/>
          </a:bodyPr>
          <a:lstStyle/>
          <a:p>
            <a:r>
              <a:rPr lang="en-US" dirty="0">
                <a:solidFill>
                  <a:srgbClr val="E51C41"/>
                </a:solidFill>
              </a:rPr>
              <a:t>Intellectual Property Office</a:t>
            </a:r>
            <a:endParaRPr lang="en-US" dirty="0">
              <a:solidFill>
                <a:srgbClr val="E51C41"/>
              </a:solidFill>
              <a:cs typeface="Arial"/>
            </a:endParaRPr>
          </a:p>
        </p:txBody>
      </p:sp>
      <p:sp>
        <p:nvSpPr>
          <p:cNvPr id="6" name="Content Placeholder 5"/>
          <p:cNvSpPr>
            <a:spLocks noGrp="1"/>
          </p:cNvSpPr>
          <p:nvPr>
            <p:ph sz="quarter" idx="13"/>
          </p:nvPr>
        </p:nvSpPr>
        <p:spPr>
          <a:xfrm>
            <a:off x="5825773" y="2525723"/>
            <a:ext cx="5075951" cy="3017077"/>
          </a:xfrm>
        </p:spPr>
        <p:txBody>
          <a:bodyPr vert="horz" lIns="0" tIns="0" rIns="0" bIns="0" rtlCol="0" anchor="t">
            <a:noAutofit/>
          </a:bodyPr>
          <a:lstStyle/>
          <a:p>
            <a:pPr>
              <a:lnSpc>
                <a:spcPct val="100000"/>
              </a:lnSpc>
              <a:spcBef>
                <a:spcPts val="800"/>
              </a:spcBef>
              <a:spcAft>
                <a:spcPts val="800"/>
              </a:spcAft>
            </a:pPr>
            <a:r>
              <a:rPr lang="en-GB" sz="2400" dirty="0"/>
              <a:t>“The Intellectual Property Office (IPO) is the official UK government body responsible for intellectual property (IP) rights including patents, designs, trademarks and copyright.”</a:t>
            </a:r>
          </a:p>
          <a:p>
            <a:pPr>
              <a:lnSpc>
                <a:spcPct val="100000"/>
              </a:lnSpc>
              <a:spcBef>
                <a:spcPts val="800"/>
              </a:spcBef>
              <a:spcAft>
                <a:spcPts val="800"/>
              </a:spcAft>
            </a:pPr>
            <a:endParaRPr lang="en-GB" sz="1600" dirty="0">
              <a:hlinkClick r:id="" action="ppaction://noaction"/>
            </a:endParaRPr>
          </a:p>
          <a:p>
            <a:pPr>
              <a:lnSpc>
                <a:spcPct val="100000"/>
              </a:lnSpc>
              <a:spcBef>
                <a:spcPts val="800"/>
              </a:spcBef>
              <a:spcAft>
                <a:spcPts val="800"/>
              </a:spcAft>
            </a:pPr>
            <a:r>
              <a:rPr lang="en-GB" sz="1600" dirty="0">
                <a:hlinkClick r:id="" action="ppaction://noaction"/>
              </a:rPr>
              <a:t>About us – Intellectual Property Office – GOV.UK (www.gov.uk)</a:t>
            </a:r>
            <a:endParaRPr lang="en-US" sz="16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2: Respect and examples of legislation</a:t>
            </a:r>
            <a:endParaRPr lang="en-GB" dirty="0"/>
          </a:p>
        </p:txBody>
      </p:sp>
      <p:pic>
        <p:nvPicPr>
          <p:cNvPr id="2" name="Picture 1"/>
          <p:cNvPicPr>
            <a:picLocks noChangeAspect="1"/>
          </p:cNvPicPr>
          <p:nvPr/>
        </p:nvPicPr>
        <p:blipFill>
          <a:blip r:embed="rId3"/>
          <a:stretch>
            <a:fillRect/>
          </a:stretch>
        </p:blipFill>
        <p:spPr>
          <a:xfrm>
            <a:off x="1012873" y="2523474"/>
            <a:ext cx="4812899" cy="3195917"/>
          </a:xfrm>
          <a:prstGeom prst="rect">
            <a:avLst/>
          </a:prstGeom>
        </p:spPr>
      </p:pic>
    </p:spTree>
    <p:extLst>
      <p:ext uri="{BB962C8B-B14F-4D97-AF65-F5344CB8AC3E}">
        <p14:creationId xmlns:p14="http://schemas.microsoft.com/office/powerpoint/2010/main" val="3890450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940356" y="1622051"/>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1228580" y="1950538"/>
            <a:ext cx="9906456" cy="262642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solidFill>
                  <a:srgbClr val="E51C41"/>
                </a:solidFill>
                <a:cs typeface="Segoe UI"/>
              </a:rPr>
              <a:t>Reflection</a:t>
            </a:r>
            <a:r>
              <a:rPr lang="en-GB" sz="2667" dirty="0">
                <a:solidFill>
                  <a:srgbClr val="E51C41"/>
                </a:solidFill>
                <a:cs typeface="Segoe UI"/>
              </a:rPr>
              <a:t> </a:t>
            </a:r>
            <a:r>
              <a:rPr lang="en-US" sz="2667" dirty="0">
                <a:solidFill>
                  <a:srgbClr val="E51C41"/>
                </a:solidFill>
                <a:cs typeface="Segoe UI"/>
              </a:rPr>
              <a:t>​</a:t>
            </a:r>
          </a:p>
          <a:p>
            <a:r>
              <a:rPr lang="en-GB" sz="2400" dirty="0">
                <a:cs typeface="Segoe UI"/>
              </a:rPr>
              <a:t>​</a:t>
            </a:r>
          </a:p>
          <a:p>
            <a:endParaRPr lang="en-GB" sz="2400" b="1" dirty="0">
              <a:ea typeface="+mn-lt"/>
              <a:cs typeface="+mn-lt"/>
            </a:endParaRPr>
          </a:p>
          <a:p>
            <a:r>
              <a:rPr lang="en-GB" sz="2400" dirty="0">
                <a:ea typeface="+mn-lt"/>
                <a:cs typeface="+mn-lt"/>
              </a:rPr>
              <a:t>Looking at what you identified for your skills. </a:t>
            </a:r>
          </a:p>
          <a:p>
            <a:endParaRPr lang="en-GB" sz="2400" dirty="0">
              <a:ea typeface="+mn-lt"/>
              <a:cs typeface="+mn-lt"/>
            </a:endParaRPr>
          </a:p>
          <a:p>
            <a:r>
              <a:rPr lang="en-GB" sz="2400" dirty="0">
                <a:ea typeface="+mn-lt"/>
                <a:cs typeface="+mn-lt"/>
              </a:rPr>
              <a:t>Reflect on your strengths and consider how to work on any weaknesses identified.</a:t>
            </a:r>
            <a:endParaRPr lang="en-GB" sz="2400" dirty="0">
              <a:cs typeface="Arial"/>
            </a:endParaRPr>
          </a:p>
        </p:txBody>
      </p:sp>
      <p:sp>
        <p:nvSpPr>
          <p:cNvPr id="11" name="Title 1"/>
          <p:cNvSpPr>
            <a:spLocks noGrp="1"/>
          </p:cNvSpPr>
          <p:nvPr>
            <p:ph type="title"/>
          </p:nvPr>
        </p:nvSpPr>
        <p:spPr>
          <a:xfrm>
            <a:off x="183877" y="344613"/>
            <a:ext cx="11250084" cy="932567"/>
          </a:xfrm>
        </p:spPr>
        <p:txBody>
          <a:bodyPr/>
          <a:lstStyle/>
          <a:p>
            <a:r>
              <a:rPr lang="en-US" dirty="0"/>
              <a:t>Topic: Respect and legislation</a:t>
            </a:r>
            <a:br>
              <a:rPr lang="en-US" dirty="0"/>
            </a:br>
            <a:r>
              <a:rPr lang="en-US" dirty="0"/>
              <a:t>Task 2: Respect and examples of legislation</a:t>
            </a:r>
            <a:endParaRPr lang="en-US" dirty="0">
              <a:solidFill>
                <a:srgbClr val="E51C41"/>
              </a:solidFill>
              <a:cs typeface="Arial"/>
            </a:endParaRPr>
          </a:p>
        </p:txBody>
      </p:sp>
    </p:spTree>
    <p:extLst>
      <p:ext uri="{BB962C8B-B14F-4D97-AF65-F5344CB8AC3E}">
        <p14:creationId xmlns:p14="http://schemas.microsoft.com/office/powerpoint/2010/main" val="1726010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Investigating the legislation further</a:t>
            </a:r>
          </a:p>
          <a:p>
            <a:endParaRPr lang="en-US" dirty="0"/>
          </a:p>
        </p:txBody>
      </p:sp>
    </p:spTree>
    <p:extLst>
      <p:ext uri="{BB962C8B-B14F-4D97-AF65-F5344CB8AC3E}">
        <p14:creationId xmlns:p14="http://schemas.microsoft.com/office/powerpoint/2010/main" val="868166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0600" y="1872160"/>
            <a:ext cx="5280000" cy="4802099"/>
          </a:xfrm>
        </p:spPr>
        <p:txBody>
          <a:bodyPr vert="horz" lIns="0" tIns="0" rIns="0" bIns="0" rtlCol="0" anchor="t">
            <a:noAutofit/>
          </a:bodyPr>
          <a:lstStyle/>
          <a:p>
            <a:r>
              <a:rPr lang="en-US" dirty="0">
                <a:solidFill>
                  <a:srgbClr val="E51C41"/>
                </a:solidFill>
                <a:cs typeface="Arial"/>
              </a:rPr>
              <a:t>Scenario and exam questions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13"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
        <p:nvSpPr>
          <p:cNvPr id="9" name="Content Placeholder 5"/>
          <p:cNvSpPr>
            <a:spLocks noGrp="1"/>
          </p:cNvSpPr>
          <p:nvPr>
            <p:ph sz="quarter" idx="13"/>
          </p:nvPr>
        </p:nvSpPr>
        <p:spPr>
          <a:xfrm>
            <a:off x="6096001" y="2060191"/>
            <a:ext cx="5443143" cy="4512075"/>
          </a:xfrm>
          <a:ln>
            <a:noFill/>
          </a:ln>
        </p:spPr>
        <p:txBody>
          <a:bodyPr vert="horz" lIns="0" tIns="0" rIns="0" bIns="0" rtlCol="0" anchor="t">
            <a:noAutofit/>
          </a:bodyPr>
          <a:lstStyle/>
          <a:p>
            <a:pPr>
              <a:lnSpc>
                <a:spcPct val="100000"/>
              </a:lnSpc>
              <a:spcBef>
                <a:spcPts val="800"/>
              </a:spcBef>
              <a:spcAft>
                <a:spcPts val="800"/>
              </a:spcAft>
            </a:pPr>
            <a:r>
              <a:rPr lang="en-US" sz="2667" dirty="0">
                <a:cs typeface="Arial"/>
              </a:rPr>
              <a:t>They are written in the style of exam questions, with the number of marks in brackets.</a:t>
            </a:r>
          </a:p>
          <a:p>
            <a:pPr>
              <a:lnSpc>
                <a:spcPct val="100000"/>
              </a:lnSpc>
              <a:spcBef>
                <a:spcPts val="800"/>
              </a:spcBef>
              <a:spcAft>
                <a:spcPts val="800"/>
              </a:spcAft>
            </a:pPr>
            <a:r>
              <a:rPr lang="en-US" sz="2667" dirty="0">
                <a:cs typeface="Arial"/>
              </a:rPr>
              <a:t>Consider the scenario and then make notes on what you may include in a full written answer to each question. </a:t>
            </a:r>
          </a:p>
          <a:p>
            <a:pPr>
              <a:lnSpc>
                <a:spcPct val="100000"/>
              </a:lnSpc>
              <a:spcBef>
                <a:spcPts val="800"/>
              </a:spcBef>
              <a:spcAft>
                <a:spcPts val="800"/>
              </a:spcAft>
            </a:pPr>
            <a:r>
              <a:rPr lang="en-US" sz="2667" dirty="0">
                <a:cs typeface="Arial"/>
              </a:rPr>
              <a:t>Relate your answers to legislation.</a:t>
            </a:r>
          </a:p>
          <a:p>
            <a:endParaRPr lang="en-US" dirty="0"/>
          </a:p>
          <a:p>
            <a:endParaRPr lang="en-US" dirty="0"/>
          </a:p>
        </p:txBody>
      </p:sp>
      <p:sp>
        <p:nvSpPr>
          <p:cNvPr id="8" name="Rectangle 7"/>
          <p:cNvSpPr/>
          <p:nvPr/>
        </p:nvSpPr>
        <p:spPr>
          <a:xfrm>
            <a:off x="454124" y="3382036"/>
            <a:ext cx="5187753" cy="943976"/>
          </a:xfrm>
          <a:prstGeom prst="rect">
            <a:avLst/>
          </a:prstGeom>
        </p:spPr>
        <p:txBody>
          <a:bodyPr wrap="square" lIns="121920" tIns="60960" rIns="121920" bIns="60960" anchor="t">
            <a:spAutoFit/>
          </a:bodyPr>
          <a:lstStyle/>
          <a:p>
            <a:pPr>
              <a:spcBef>
                <a:spcPts val="800"/>
              </a:spcBef>
              <a:spcAft>
                <a:spcPts val="800"/>
              </a:spcAft>
            </a:pPr>
            <a:r>
              <a:rPr lang="en-US" sz="2667" dirty="0"/>
              <a:t>On the sheet provided, there is a scenario and some questions.</a:t>
            </a:r>
            <a:endParaRPr lang="en-US" sz="2667" dirty="0">
              <a:cs typeface="Arial"/>
            </a:endParaRPr>
          </a:p>
        </p:txBody>
      </p:sp>
    </p:spTree>
    <p:extLst>
      <p:ext uri="{BB962C8B-B14F-4D97-AF65-F5344CB8AC3E}">
        <p14:creationId xmlns:p14="http://schemas.microsoft.com/office/powerpoint/2010/main" val="580700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545235" y="1915179"/>
            <a:ext cx="5280000" cy="4802099"/>
          </a:xfrm>
        </p:spPr>
        <p:txBody>
          <a:bodyPr vert="horz" lIns="0" tIns="0" rIns="0" bIns="0" rtlCol="0" anchor="t">
            <a:noAutofit/>
          </a:bodyPr>
          <a:lstStyle/>
          <a:p>
            <a:r>
              <a:rPr lang="en-US" dirty="0">
                <a:solidFill>
                  <a:srgbClr val="E51C41"/>
                </a:solidFill>
                <a:cs typeface="Arial"/>
              </a:rPr>
              <a:t>Scenario…</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9" name="Content Placeholder 5"/>
          <p:cNvSpPr>
            <a:spLocks noGrp="1"/>
          </p:cNvSpPr>
          <p:nvPr>
            <p:ph sz="quarter" idx="13"/>
          </p:nvPr>
        </p:nvSpPr>
        <p:spPr>
          <a:xfrm>
            <a:off x="6096001" y="1844276"/>
            <a:ext cx="5443143" cy="4512075"/>
          </a:xfrm>
          <a:ln>
            <a:noFill/>
          </a:ln>
        </p:spPr>
        <p:txBody>
          <a:bodyPr vert="horz" lIns="0" tIns="0" rIns="0" bIns="0" rtlCol="0" anchor="t">
            <a:noAutofit/>
          </a:bodyPr>
          <a:lstStyle/>
          <a:p>
            <a:pPr>
              <a:lnSpc>
                <a:spcPct val="100000"/>
              </a:lnSpc>
              <a:spcBef>
                <a:spcPts val="800"/>
              </a:spcBef>
              <a:spcAft>
                <a:spcPts val="800"/>
              </a:spcAft>
            </a:pPr>
            <a:r>
              <a:rPr lang="en-US" sz="2667" dirty="0">
                <a:cs typeface="Arial"/>
              </a:rPr>
              <a:t>These are written in the style of exam questions you may face, with the number of marks in brackets.</a:t>
            </a:r>
          </a:p>
          <a:p>
            <a:pPr>
              <a:lnSpc>
                <a:spcPct val="100000"/>
              </a:lnSpc>
              <a:spcBef>
                <a:spcPts val="800"/>
              </a:spcBef>
              <a:spcAft>
                <a:spcPts val="800"/>
              </a:spcAft>
            </a:pPr>
            <a:r>
              <a:rPr lang="en-US" sz="2667" dirty="0">
                <a:cs typeface="Arial"/>
              </a:rPr>
              <a:t>Consider the scenario and then make notes on what you may include in a full written answer to each question. Relate it to legislation.</a:t>
            </a:r>
          </a:p>
          <a:p>
            <a:endParaRPr lang="en-US" dirty="0"/>
          </a:p>
          <a:p>
            <a:endParaRPr lang="en-US" dirty="0"/>
          </a:p>
        </p:txBody>
      </p:sp>
      <p:sp>
        <p:nvSpPr>
          <p:cNvPr id="8" name="Rectangle 7"/>
          <p:cNvSpPr/>
          <p:nvPr/>
        </p:nvSpPr>
        <p:spPr>
          <a:xfrm>
            <a:off x="545236" y="3213150"/>
            <a:ext cx="5187753" cy="1354410"/>
          </a:xfrm>
          <a:prstGeom prst="rect">
            <a:avLst/>
          </a:prstGeom>
        </p:spPr>
        <p:txBody>
          <a:bodyPr wrap="square" lIns="121920" tIns="60960" rIns="121920" bIns="60960" anchor="t">
            <a:spAutoFit/>
          </a:bodyPr>
          <a:lstStyle/>
          <a:p>
            <a:pPr>
              <a:spcBef>
                <a:spcPts val="800"/>
              </a:spcBef>
              <a:spcAft>
                <a:spcPts val="800"/>
              </a:spcAft>
            </a:pPr>
            <a:r>
              <a:rPr lang="en-US" sz="2667" dirty="0"/>
              <a:t>On the sheet provided you have a scenario with some questions after it.</a:t>
            </a:r>
            <a:endParaRPr lang="en-US" sz="2667" dirty="0">
              <a:cs typeface="Arial"/>
            </a:endParaRPr>
          </a:p>
        </p:txBody>
      </p:sp>
      <p:sp>
        <p:nvSpPr>
          <p:cNvPr id="10"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294051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cs typeface="Arial"/>
              </a:rPr>
              <a:t>Testing your knowledge and research</a:t>
            </a:r>
          </a:p>
        </p:txBody>
      </p:sp>
      <p:sp>
        <p:nvSpPr>
          <p:cNvPr id="6" name="Content Placeholder 5"/>
          <p:cNvSpPr>
            <a:spLocks noGrp="1"/>
          </p:cNvSpPr>
          <p:nvPr>
            <p:ph sz="quarter" idx="13"/>
          </p:nvPr>
        </p:nvSpPr>
        <p:spPr>
          <a:xfrm>
            <a:off x="6005862" y="2155000"/>
            <a:ext cx="5075951" cy="4322456"/>
          </a:xfrm>
        </p:spPr>
        <p:txBody>
          <a:bodyPr vert="horz" lIns="0" tIns="0" rIns="0" bIns="0" rtlCol="0" anchor="t">
            <a:noAutofit/>
          </a:bodyPr>
          <a:lstStyle/>
          <a:p>
            <a:pPr>
              <a:lnSpc>
                <a:spcPct val="100000"/>
              </a:lnSpc>
              <a:spcBef>
                <a:spcPts val="800"/>
              </a:spcBef>
              <a:spcAft>
                <a:spcPts val="800"/>
              </a:spcAft>
            </a:pPr>
            <a:r>
              <a:rPr lang="en-US" sz="2667" dirty="0"/>
              <a:t>The following slides give you the questions on the sheet provided.</a:t>
            </a:r>
          </a:p>
          <a:p>
            <a:pPr>
              <a:lnSpc>
                <a:spcPct val="100000"/>
              </a:lnSpc>
              <a:spcBef>
                <a:spcPts val="800"/>
              </a:spcBef>
              <a:spcAft>
                <a:spcPts val="800"/>
              </a:spcAft>
            </a:pPr>
            <a:endParaRPr lang="en-US" sz="2667" dirty="0"/>
          </a:p>
          <a:p>
            <a:pPr>
              <a:lnSpc>
                <a:spcPct val="100000"/>
              </a:lnSpc>
              <a:spcBef>
                <a:spcPts val="800"/>
              </a:spcBef>
              <a:spcAft>
                <a:spcPts val="800"/>
              </a:spcAft>
            </a:pPr>
            <a:r>
              <a:rPr lang="en-US" sz="2667" dirty="0"/>
              <a:t>What would you include in each answer?</a:t>
            </a:r>
            <a:endParaRPr lang="en-US" sz="2667" dirty="0">
              <a:cs typeface="Arial"/>
            </a:endParaRPr>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2" name="Picture 1"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2"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1121187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519294" y="1794843"/>
            <a:ext cx="3788913" cy="4322456"/>
          </a:xfrm>
        </p:spPr>
        <p:txBody>
          <a:bodyPr vert="horz" lIns="0" tIns="0" rIns="0" bIns="0" rtlCol="0" anchor="t">
            <a:noAutofit/>
          </a:bodyPr>
          <a:lstStyle/>
          <a:p>
            <a:r>
              <a:rPr lang="en-US" sz="4267" dirty="0">
                <a:solidFill>
                  <a:srgbClr val="E51C41"/>
                </a:solidFill>
                <a:cs typeface="Arial"/>
              </a:rPr>
              <a:t>Question 1</a:t>
            </a:r>
          </a:p>
        </p:txBody>
      </p:sp>
      <p:sp>
        <p:nvSpPr>
          <p:cNvPr id="6" name="Content Placeholder 5"/>
          <p:cNvSpPr>
            <a:spLocks noGrp="1"/>
          </p:cNvSpPr>
          <p:nvPr>
            <p:ph sz="quarter" idx="13"/>
          </p:nvPr>
        </p:nvSpPr>
        <p:spPr>
          <a:xfrm>
            <a:off x="5662921" y="2379613"/>
            <a:ext cx="5767848" cy="2862892"/>
          </a:xfrm>
          <a:ln>
            <a:noFill/>
          </a:ln>
        </p:spPr>
        <p:txBody>
          <a:bodyPr vert="horz" lIns="0" tIns="0" rIns="0" bIns="0" rtlCol="0" anchor="t">
            <a:noAutofit/>
          </a:bodyPr>
          <a:lstStyle/>
          <a:p>
            <a:pPr>
              <a:lnSpc>
                <a:spcPct val="100000"/>
              </a:lnSpc>
              <a:spcBef>
                <a:spcPts val="800"/>
              </a:spcBef>
              <a:spcAft>
                <a:spcPts val="800"/>
              </a:spcAft>
            </a:pPr>
            <a:r>
              <a:rPr lang="en-US" sz="2667" b="1" dirty="0"/>
              <a:t>Explain why respect is a key skill to have in any aspect of life.</a:t>
            </a:r>
            <a:endParaRPr lang="en-US" sz="2667" b="1" dirty="0">
              <a:cs typeface="Arial"/>
            </a:endParaRPr>
          </a:p>
          <a:p>
            <a:endParaRPr lang="en-US"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10" name="Picture 9"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2"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25306968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311076" y="1921320"/>
            <a:ext cx="4624565" cy="4612480"/>
          </a:xfrm>
        </p:spPr>
        <p:txBody>
          <a:bodyPr vert="horz" lIns="0" tIns="0" rIns="0" bIns="0" rtlCol="0" anchor="t">
            <a:noAutofit/>
          </a:bodyPr>
          <a:lstStyle/>
          <a:p>
            <a:r>
              <a:rPr lang="en-US" sz="4267" dirty="0">
                <a:solidFill>
                  <a:srgbClr val="E51C41"/>
                </a:solidFill>
                <a:cs typeface="Arial"/>
              </a:rPr>
              <a:t>Question 2</a:t>
            </a:r>
          </a:p>
        </p:txBody>
      </p:sp>
      <p:sp>
        <p:nvSpPr>
          <p:cNvPr id="6" name="Content Placeholder 5"/>
          <p:cNvSpPr>
            <a:spLocks noGrp="1"/>
          </p:cNvSpPr>
          <p:nvPr>
            <p:ph sz="quarter" idx="13"/>
          </p:nvPr>
        </p:nvSpPr>
        <p:spPr>
          <a:xfrm>
            <a:off x="5791729" y="2698495"/>
            <a:ext cx="5767848" cy="4322456"/>
          </a:xfrm>
          <a:ln>
            <a:noFill/>
          </a:ln>
        </p:spPr>
        <p:txBody>
          <a:bodyPr vert="horz" lIns="0" tIns="0" rIns="0" bIns="0" rtlCol="0" anchor="t">
            <a:noAutofit/>
          </a:bodyPr>
          <a:lstStyle/>
          <a:p>
            <a:pPr>
              <a:lnSpc>
                <a:spcPct val="100000"/>
              </a:lnSpc>
              <a:spcBef>
                <a:spcPts val="800"/>
              </a:spcBef>
              <a:spcAft>
                <a:spcPts val="800"/>
              </a:spcAft>
            </a:pPr>
            <a:r>
              <a:rPr lang="en-US" sz="2667" dirty="0"/>
              <a:t>How could an organisation, like the one in the scenario, develop mutual respect between its employees, and what could be the benefits to the organisation and its employees?</a:t>
            </a:r>
            <a:endParaRPr lang="en-US"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dirty="0"/>
          </a:p>
        </p:txBody>
      </p:sp>
      <p:pic>
        <p:nvPicPr>
          <p:cNvPr id="10" name="Picture 9"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1"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238893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latin typeface="+mn-lt"/>
              </a:rPr>
              <a:t>Lesson eight objectives</a:t>
            </a:r>
            <a:endParaRPr lang="en-GB" dirty="0"/>
          </a:p>
        </p:txBody>
      </p:sp>
      <p:sp>
        <p:nvSpPr>
          <p:cNvPr id="5" name="Text Placeholder 4"/>
          <p:cNvSpPr>
            <a:spLocks noGrp="1"/>
          </p:cNvSpPr>
          <p:nvPr>
            <p:ph type="body" sz="quarter" idx="12"/>
          </p:nvPr>
        </p:nvSpPr>
        <p:spPr>
          <a:xfrm>
            <a:off x="877217" y="1736815"/>
            <a:ext cx="9985551" cy="4802099"/>
          </a:xfrm>
        </p:spPr>
        <p:txBody>
          <a:bodyPr vert="horz" lIns="0" tIns="0" rIns="0" bIns="0" rtlCol="0" anchor="t">
            <a:noAutofit/>
          </a:bodyPr>
          <a:lstStyle/>
          <a:p>
            <a:r>
              <a:rPr lang="en-GB" sz="2133" b="1" dirty="0"/>
              <a:t>Objective 1: </a:t>
            </a:r>
            <a:r>
              <a:rPr lang="en-GB" sz="2133" dirty="0"/>
              <a:t>To identify and explain the concepts of personal respect and respect in the workplace.</a:t>
            </a:r>
          </a:p>
          <a:p>
            <a:r>
              <a:rPr lang="en-GB" sz="2133" b="1" dirty="0"/>
              <a:t>Objective 2:</a:t>
            </a:r>
            <a:r>
              <a:rPr lang="en-GB" sz="2133" dirty="0">
                <a:cs typeface="Arial"/>
              </a:rPr>
              <a:t> T</a:t>
            </a:r>
            <a:r>
              <a:rPr lang="en-GB" sz="2133" dirty="0"/>
              <a:t>o discuss professional respect and its relation to copyright and other legislation.</a:t>
            </a:r>
          </a:p>
          <a:p>
            <a:r>
              <a:rPr lang="en-GB" sz="2133" b="1" dirty="0"/>
              <a:t>Objective 3:</a:t>
            </a:r>
            <a:r>
              <a:rPr lang="en-GB" sz="2133" dirty="0">
                <a:cs typeface="Arial"/>
              </a:rPr>
              <a:t> To e</a:t>
            </a:r>
            <a:r>
              <a:rPr lang="en-GB" sz="2133" dirty="0"/>
              <a:t>xplain the key ideas of the Intellectual Property Act 2014; Copyright, Designs and Patents Act 1988 and other relevant legislation.</a:t>
            </a:r>
          </a:p>
          <a:p>
            <a:r>
              <a:rPr lang="en-GB" sz="2133" b="1" dirty="0"/>
              <a:t>Objective 4:</a:t>
            </a:r>
            <a:r>
              <a:rPr lang="en-GB" sz="2133" dirty="0">
                <a:cs typeface="Arial"/>
              </a:rPr>
              <a:t> To a</a:t>
            </a:r>
            <a:r>
              <a:rPr lang="en-GB" sz="2133" dirty="0"/>
              <a:t>pply knowledge of respect and legislation in relation to a case study.</a:t>
            </a:r>
          </a:p>
          <a:p>
            <a:r>
              <a:rPr lang="en-GB" dirty="0"/>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814424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471435" y="1940076"/>
            <a:ext cx="4624565" cy="4612480"/>
          </a:xfrm>
        </p:spPr>
        <p:txBody>
          <a:bodyPr vert="horz" lIns="0" tIns="0" rIns="0" bIns="0" rtlCol="0" anchor="t">
            <a:noAutofit/>
          </a:bodyPr>
          <a:lstStyle/>
          <a:p>
            <a:r>
              <a:rPr lang="en-US" sz="4267" dirty="0">
                <a:solidFill>
                  <a:srgbClr val="E51C41"/>
                </a:solidFill>
                <a:cs typeface="Arial"/>
              </a:rPr>
              <a:t>Question 3</a:t>
            </a:r>
          </a:p>
        </p:txBody>
      </p:sp>
      <p:sp>
        <p:nvSpPr>
          <p:cNvPr id="6" name="Content Placeholder 5"/>
          <p:cNvSpPr>
            <a:spLocks noGrp="1"/>
          </p:cNvSpPr>
          <p:nvPr>
            <p:ph sz="quarter" idx="13"/>
          </p:nvPr>
        </p:nvSpPr>
        <p:spPr>
          <a:xfrm>
            <a:off x="5792836" y="1864975"/>
            <a:ext cx="5767848" cy="4322456"/>
          </a:xfrm>
          <a:ln>
            <a:noFill/>
          </a:ln>
        </p:spPr>
        <p:txBody>
          <a:bodyPr vert="horz" lIns="0" tIns="0" rIns="0" bIns="0" rtlCol="0" anchor="t">
            <a:noAutofit/>
          </a:bodyPr>
          <a:lstStyle/>
          <a:p>
            <a:pPr>
              <a:lnSpc>
                <a:spcPct val="100000"/>
              </a:lnSpc>
              <a:spcBef>
                <a:spcPts val="800"/>
              </a:spcBef>
              <a:spcAft>
                <a:spcPts val="800"/>
              </a:spcAft>
            </a:pPr>
            <a:r>
              <a:rPr lang="en-US" sz="2667" dirty="0"/>
              <a:t>In the scenario, one of the characters has spent a significant amount of time on a project, only to have their work claimed by someone else.</a:t>
            </a:r>
            <a:endParaRPr lang="en-US" sz="2667" dirty="0">
              <a:cs typeface="Arial"/>
            </a:endParaRPr>
          </a:p>
          <a:p>
            <a:pPr>
              <a:lnSpc>
                <a:spcPct val="100000"/>
              </a:lnSpc>
              <a:spcBef>
                <a:spcPts val="800"/>
              </a:spcBef>
              <a:spcAft>
                <a:spcPts val="800"/>
              </a:spcAft>
            </a:pPr>
            <a:r>
              <a:rPr lang="en-US" sz="2667" dirty="0">
                <a:cs typeface="Arial"/>
              </a:rPr>
              <a:t>What are the legal implications of this?</a:t>
            </a:r>
          </a:p>
          <a:p>
            <a:pPr>
              <a:lnSpc>
                <a:spcPct val="100000"/>
              </a:lnSpc>
              <a:spcBef>
                <a:spcPts val="800"/>
              </a:spcBef>
              <a:spcAft>
                <a:spcPts val="800"/>
              </a:spcAft>
            </a:pPr>
            <a:r>
              <a:rPr lang="en-US" sz="2667" dirty="0">
                <a:cs typeface="Arial"/>
              </a:rPr>
              <a:t>What could be the wider impact on the organisation?</a:t>
            </a:r>
          </a:p>
          <a:p>
            <a:endParaRPr lang="en-US"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10" name="Picture 9"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1"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38124365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418659" y="2036329"/>
            <a:ext cx="4624565" cy="4612480"/>
          </a:xfrm>
        </p:spPr>
        <p:txBody>
          <a:bodyPr vert="horz" lIns="0" tIns="0" rIns="0" bIns="0" rtlCol="0" anchor="t">
            <a:noAutofit/>
          </a:bodyPr>
          <a:lstStyle/>
          <a:p>
            <a:r>
              <a:rPr lang="en-US" sz="4267" dirty="0">
                <a:solidFill>
                  <a:srgbClr val="E51C41"/>
                </a:solidFill>
                <a:cs typeface="Arial"/>
              </a:rPr>
              <a:t>Question 4</a:t>
            </a:r>
          </a:p>
        </p:txBody>
      </p:sp>
      <p:sp>
        <p:nvSpPr>
          <p:cNvPr id="6" name="Content Placeholder 5"/>
          <p:cNvSpPr>
            <a:spLocks noGrp="1"/>
          </p:cNvSpPr>
          <p:nvPr>
            <p:ph sz="quarter" idx="13"/>
          </p:nvPr>
        </p:nvSpPr>
        <p:spPr>
          <a:xfrm>
            <a:off x="5792836" y="1720523"/>
            <a:ext cx="5767848" cy="4322456"/>
          </a:xfrm>
          <a:ln>
            <a:noFill/>
          </a:ln>
        </p:spPr>
        <p:txBody>
          <a:bodyPr vert="horz" lIns="0" tIns="0" rIns="0" bIns="0" rtlCol="0" anchor="t">
            <a:noAutofit/>
          </a:bodyPr>
          <a:lstStyle/>
          <a:p>
            <a:pPr>
              <a:lnSpc>
                <a:spcPct val="100000"/>
              </a:lnSpc>
              <a:spcBef>
                <a:spcPts val="800"/>
              </a:spcBef>
              <a:spcAft>
                <a:spcPts val="800"/>
              </a:spcAft>
            </a:pPr>
            <a:r>
              <a:rPr lang="en-US" sz="2667" dirty="0"/>
              <a:t>Does copyright apply to individuals in the organisation, or could anything produced using company time and resources be claimed to be owned by that organisation?</a:t>
            </a:r>
            <a:endParaRPr lang="en-US" sz="2667" dirty="0">
              <a:cs typeface="Arial"/>
            </a:endParaRPr>
          </a:p>
          <a:p>
            <a:pPr>
              <a:lnSpc>
                <a:spcPct val="100000"/>
              </a:lnSpc>
              <a:spcBef>
                <a:spcPts val="800"/>
              </a:spcBef>
              <a:spcAft>
                <a:spcPts val="800"/>
              </a:spcAft>
            </a:pPr>
            <a:r>
              <a:rPr lang="en-US" sz="2667" dirty="0">
                <a:cs typeface="Arial"/>
              </a:rPr>
              <a:t>Would it be different if the software developer were a third-party contractor?</a:t>
            </a:r>
          </a:p>
          <a:p>
            <a:endParaRPr lang="en-US"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dirty="0"/>
          </a:p>
        </p:txBody>
      </p:sp>
      <p:pic>
        <p:nvPicPr>
          <p:cNvPr id="10" name="Picture 9"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1" name="Title 1"/>
          <p:cNvSpPr>
            <a:spLocks noGrp="1"/>
          </p:cNvSpPr>
          <p:nvPr>
            <p:ph type="title"/>
          </p:nvPr>
        </p:nvSpPr>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2642309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1311076" y="1940076"/>
            <a:ext cx="4624565" cy="4612480"/>
          </a:xfrm>
        </p:spPr>
        <p:txBody>
          <a:bodyPr vert="horz" lIns="0" tIns="0" rIns="0" bIns="0" rtlCol="0" anchor="t">
            <a:noAutofit/>
          </a:bodyPr>
          <a:lstStyle/>
          <a:p>
            <a:r>
              <a:rPr lang="en-US" sz="4267" dirty="0">
                <a:solidFill>
                  <a:srgbClr val="E51C41"/>
                </a:solidFill>
                <a:cs typeface="Arial"/>
              </a:rPr>
              <a:t>Question 5</a:t>
            </a:r>
          </a:p>
        </p:txBody>
      </p:sp>
      <p:sp>
        <p:nvSpPr>
          <p:cNvPr id="6" name="Content Placeholder 5"/>
          <p:cNvSpPr>
            <a:spLocks noGrp="1"/>
          </p:cNvSpPr>
          <p:nvPr>
            <p:ph sz="quarter" idx="13"/>
          </p:nvPr>
        </p:nvSpPr>
        <p:spPr>
          <a:xfrm>
            <a:off x="5791729" y="2033895"/>
            <a:ext cx="5767848" cy="4322456"/>
          </a:xfrm>
          <a:ln>
            <a:noFill/>
          </a:ln>
        </p:spPr>
        <p:txBody>
          <a:bodyPr vert="horz" lIns="0" tIns="0" rIns="0" bIns="0" rtlCol="0" anchor="t">
            <a:noAutofit/>
          </a:bodyPr>
          <a:lstStyle/>
          <a:p>
            <a:pPr>
              <a:lnSpc>
                <a:spcPct val="100000"/>
              </a:lnSpc>
              <a:spcBef>
                <a:spcPts val="800"/>
              </a:spcBef>
              <a:spcAft>
                <a:spcPts val="800"/>
              </a:spcAft>
            </a:pPr>
            <a:r>
              <a:rPr lang="en-US" sz="2667" dirty="0"/>
              <a:t>What are the implications of copyright regarding software licenses bought by the company in the scenario?</a:t>
            </a:r>
            <a:endParaRPr lang="en-US" sz="2667" dirty="0">
              <a:cs typeface="Arial"/>
            </a:endParaRPr>
          </a:p>
          <a:p>
            <a:pPr>
              <a:lnSpc>
                <a:spcPct val="100000"/>
              </a:lnSpc>
              <a:spcBef>
                <a:spcPts val="800"/>
              </a:spcBef>
              <a:spcAft>
                <a:spcPts val="800"/>
              </a:spcAft>
            </a:pPr>
            <a:r>
              <a:rPr lang="en-US" sz="2667" dirty="0">
                <a:cs typeface="Arial"/>
              </a:rPr>
              <a:t>Are they allowed to make unlimited copies?</a:t>
            </a:r>
          </a:p>
          <a:p>
            <a:pPr>
              <a:lnSpc>
                <a:spcPct val="100000"/>
              </a:lnSpc>
              <a:spcBef>
                <a:spcPts val="800"/>
              </a:spcBef>
              <a:spcAft>
                <a:spcPts val="800"/>
              </a:spcAft>
            </a:pPr>
            <a:r>
              <a:rPr lang="en-US" sz="2667" dirty="0">
                <a:cs typeface="Arial"/>
              </a:rPr>
              <a:t>Can they amend the code to suit?</a:t>
            </a:r>
          </a:p>
          <a:p>
            <a:endParaRPr lang="en-US" dirty="0"/>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10" name="Picture 9"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5" y="2698495"/>
            <a:ext cx="2803072" cy="2803072"/>
          </a:xfrm>
          <a:prstGeom prst="rect">
            <a:avLst/>
          </a:prstGeom>
        </p:spPr>
      </p:pic>
      <p:sp>
        <p:nvSpPr>
          <p:cNvPr id="11"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2484811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971492" y="2794364"/>
            <a:ext cx="5280000" cy="4802099"/>
          </a:xfrm>
        </p:spPr>
        <p:txBody>
          <a:bodyPr vert="horz" lIns="0" tIns="0" rIns="0" bIns="0" rtlCol="0" anchor="t">
            <a:noAutofit/>
          </a:bodyPr>
          <a:lstStyle/>
          <a:p>
            <a:r>
              <a:rPr lang="en-US" dirty="0">
                <a:solidFill>
                  <a:srgbClr val="E51C41"/>
                </a:solidFill>
                <a:cs typeface="Arial"/>
              </a:rPr>
              <a:t>What were your key findings from this task?</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pic>
        <p:nvPicPr>
          <p:cNvPr id="2" name="Picture 1" descr="question mark | 3d human with a red question mark | Damián Navas | Flick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143" y="1456460"/>
            <a:ext cx="4780365" cy="4780365"/>
          </a:xfrm>
          <a:prstGeom prst="rect">
            <a:avLst/>
          </a:prstGeom>
        </p:spPr>
      </p:pic>
      <p:sp>
        <p:nvSpPr>
          <p:cNvPr id="10" name="Title 1"/>
          <p:cNvSpPr>
            <a:spLocks noGrp="1"/>
          </p:cNvSpPr>
          <p:nvPr>
            <p:ph type="title"/>
          </p:nvPr>
        </p:nvSpPr>
        <p:spPr/>
        <p:txBody>
          <a:bodyPr/>
          <a:lstStyle/>
          <a:p>
            <a:r>
              <a:rPr lang="en-US" dirty="0"/>
              <a:t>Topic: Respect and legislation</a:t>
            </a:r>
            <a:br>
              <a:rPr lang="en-US" dirty="0"/>
            </a:br>
            <a:r>
              <a:rPr lang="en-US" dirty="0"/>
              <a:t>Task 3: Investigating the legislation further</a:t>
            </a:r>
            <a:endParaRPr lang="en-GB" dirty="0"/>
          </a:p>
        </p:txBody>
      </p:sp>
    </p:spTree>
    <p:extLst>
      <p:ext uri="{BB962C8B-B14F-4D97-AF65-F5344CB8AC3E}">
        <p14:creationId xmlns:p14="http://schemas.microsoft.com/office/powerpoint/2010/main" val="38031475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Respect and values</a:t>
            </a:r>
          </a:p>
          <a:p>
            <a:endParaRPr lang="en-US" dirty="0"/>
          </a:p>
        </p:txBody>
      </p:sp>
    </p:spTree>
    <p:extLst>
      <p:ext uri="{BB962C8B-B14F-4D97-AF65-F5344CB8AC3E}">
        <p14:creationId xmlns:p14="http://schemas.microsoft.com/office/powerpoint/2010/main" val="3400927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4: Respect and values</a:t>
            </a:r>
            <a:endParaRPr lang="en-GB" dirty="0"/>
          </a:p>
        </p:txBody>
      </p:sp>
      <p:sp>
        <p:nvSpPr>
          <p:cNvPr id="5" name="Text Placeholder 4"/>
          <p:cNvSpPr>
            <a:spLocks noGrp="1"/>
          </p:cNvSpPr>
          <p:nvPr>
            <p:ph type="body" sz="quarter" idx="12"/>
          </p:nvPr>
        </p:nvSpPr>
        <p:spPr>
          <a:xfrm>
            <a:off x="312000" y="1315200"/>
            <a:ext cx="5280000" cy="4994120"/>
          </a:xfrm>
        </p:spPr>
        <p:txBody>
          <a:bodyPr/>
          <a:lstStyle/>
          <a:p>
            <a:r>
              <a:rPr lang="en-US" dirty="0">
                <a:solidFill>
                  <a:srgbClr val="E51C41"/>
                </a:solidFill>
              </a:rPr>
              <a:t>Respect and values</a:t>
            </a:r>
            <a:endParaRPr lang="en-GB" dirty="0">
              <a:solidFill>
                <a:srgbClr val="E51C41"/>
              </a:solidFill>
            </a:endParaRPr>
          </a:p>
        </p:txBody>
      </p:sp>
      <p:sp>
        <p:nvSpPr>
          <p:cNvPr id="6" name="Content Placeholder 5"/>
          <p:cNvSpPr>
            <a:spLocks noGrp="1"/>
          </p:cNvSpPr>
          <p:nvPr>
            <p:ph sz="quarter" idx="13"/>
          </p:nvPr>
        </p:nvSpPr>
        <p:spPr>
          <a:xfrm>
            <a:off x="5711957" y="1265766"/>
            <a:ext cx="6109163" cy="4994772"/>
          </a:xfrm>
        </p:spPr>
        <p:txBody>
          <a:bodyPr vert="horz" lIns="0" tIns="0" rIns="0" bIns="0" rtlCol="0" anchor="t">
            <a:noAutofit/>
          </a:bodyPr>
          <a:lstStyle/>
          <a:p>
            <a:r>
              <a:rPr lang="en-US" sz="2133" dirty="0"/>
              <a:t>The information covered in this session is intended to help you reflect on your own values. </a:t>
            </a:r>
            <a:endParaRPr lang="en-US" sz="2133" dirty="0">
              <a:cs typeface="Arial"/>
            </a:endParaRPr>
          </a:p>
          <a:p>
            <a:endParaRPr lang="en-US" sz="2133" dirty="0">
              <a:cs typeface="Arial"/>
            </a:endParaRPr>
          </a:p>
          <a:p>
            <a:r>
              <a:rPr lang="en-US" sz="2133" dirty="0"/>
              <a:t>The topic of reflection is covered in a different session, but it is another key skill we are required to have as professionals.</a:t>
            </a:r>
            <a:endParaRPr lang="en-US" sz="2133" dirty="0">
              <a:cs typeface="Arial"/>
            </a:endParaRPr>
          </a:p>
          <a:p>
            <a:endParaRPr lang="en-US" sz="2133" dirty="0">
              <a:cs typeface="Arial"/>
            </a:endParaRPr>
          </a:p>
          <a:p>
            <a:r>
              <a:rPr lang="en-US" sz="2133" dirty="0"/>
              <a:t>For this part of the session, spend around 10 minutes considering what we have covered. </a:t>
            </a:r>
            <a:endParaRPr lang="en-US" sz="2133" dirty="0">
              <a:cs typeface="Arial"/>
            </a:endParaRPr>
          </a:p>
          <a:p>
            <a:endParaRPr lang="en-US" sz="2133" dirty="0">
              <a:cs typeface="Arial"/>
            </a:endParaRPr>
          </a:p>
          <a:p>
            <a:r>
              <a:rPr lang="en-US" sz="2133" dirty="0"/>
              <a:t>Develop a list of five to eight “values” that you feel are most relevant to you in this profession. List these on the card provided.</a:t>
            </a:r>
            <a:endParaRPr lang="en-US" sz="2133" dirty="0">
              <a:cs typeface="Arial"/>
            </a:endParaRPr>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dirty="0"/>
          </a:p>
        </p:txBody>
      </p:sp>
      <p:pic>
        <p:nvPicPr>
          <p:cNvPr id="7" name="Picture 6" descr="IMSD International Master in Sustainable Development and Corporat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042" y="2133169"/>
            <a:ext cx="5015615" cy="2564336"/>
          </a:xfrm>
          <a:prstGeom prst="rect">
            <a:avLst/>
          </a:prstGeom>
        </p:spPr>
      </p:pic>
      <p:sp>
        <p:nvSpPr>
          <p:cNvPr id="10" name="Rectangle 9"/>
          <p:cNvSpPr/>
          <p:nvPr/>
        </p:nvSpPr>
        <p:spPr>
          <a:xfrm>
            <a:off x="310600" y="5419670"/>
            <a:ext cx="6096000" cy="338554"/>
          </a:xfrm>
          <a:prstGeom prst="rect">
            <a:avLst/>
          </a:prstGeom>
        </p:spPr>
        <p:txBody>
          <a:bodyPr>
            <a:spAutoFit/>
          </a:bodyPr>
          <a:lstStyle/>
          <a:p>
            <a:r>
              <a:rPr lang="en-GB" sz="1600" dirty="0"/>
              <a:t>Image source: PowerPoint online images</a:t>
            </a:r>
          </a:p>
        </p:txBody>
      </p:sp>
    </p:spTree>
    <p:extLst>
      <p:ext uri="{BB962C8B-B14F-4D97-AF65-F5344CB8AC3E}">
        <p14:creationId xmlns:p14="http://schemas.microsoft.com/office/powerpoint/2010/main" val="3668833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Respect and legislation</a:t>
            </a:r>
            <a:br>
              <a:rPr lang="en-US" dirty="0"/>
            </a:br>
            <a:r>
              <a:rPr lang="en-US" dirty="0"/>
              <a:t>Task 4: Respect and values</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dirty="0"/>
          </a:p>
        </p:txBody>
      </p:sp>
      <p:sp>
        <p:nvSpPr>
          <p:cNvPr id="12" name="Oval 11"/>
          <p:cNvSpPr/>
          <p:nvPr/>
        </p:nvSpPr>
        <p:spPr>
          <a:xfrm>
            <a:off x="464458" y="1480457"/>
            <a:ext cx="4944533" cy="1500715"/>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867" dirty="0">
                <a:solidFill>
                  <a:srgbClr val="FF0000"/>
                </a:solidFill>
              </a:rPr>
              <a:t>Value 1</a:t>
            </a:r>
          </a:p>
        </p:txBody>
      </p:sp>
      <p:sp>
        <p:nvSpPr>
          <p:cNvPr id="17" name="Oval 16"/>
          <p:cNvSpPr/>
          <p:nvPr/>
        </p:nvSpPr>
        <p:spPr>
          <a:xfrm>
            <a:off x="6616151" y="1480457"/>
            <a:ext cx="4944533" cy="1500715"/>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867" dirty="0">
                <a:solidFill>
                  <a:srgbClr val="FF0000"/>
                </a:solidFill>
              </a:rPr>
              <a:t>Value 2</a:t>
            </a:r>
          </a:p>
        </p:txBody>
      </p:sp>
      <p:sp>
        <p:nvSpPr>
          <p:cNvPr id="18" name="Oval 17"/>
          <p:cNvSpPr/>
          <p:nvPr/>
        </p:nvSpPr>
        <p:spPr>
          <a:xfrm>
            <a:off x="3463375" y="3041949"/>
            <a:ext cx="4944533" cy="1500715"/>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867" dirty="0">
                <a:solidFill>
                  <a:srgbClr val="FF0000"/>
                </a:solidFill>
              </a:rPr>
              <a:t>Value 3</a:t>
            </a:r>
          </a:p>
        </p:txBody>
      </p:sp>
      <p:sp>
        <p:nvSpPr>
          <p:cNvPr id="19" name="Oval 18"/>
          <p:cNvSpPr/>
          <p:nvPr/>
        </p:nvSpPr>
        <p:spPr>
          <a:xfrm>
            <a:off x="310600" y="4603441"/>
            <a:ext cx="4944533" cy="1500715"/>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867" dirty="0">
                <a:solidFill>
                  <a:srgbClr val="FF0000"/>
                </a:solidFill>
              </a:rPr>
              <a:t>Value 4</a:t>
            </a:r>
          </a:p>
        </p:txBody>
      </p:sp>
      <p:sp>
        <p:nvSpPr>
          <p:cNvPr id="20" name="Oval 19"/>
          <p:cNvSpPr/>
          <p:nvPr/>
        </p:nvSpPr>
        <p:spPr>
          <a:xfrm>
            <a:off x="6616151" y="4603441"/>
            <a:ext cx="4944533" cy="1500715"/>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867" dirty="0">
                <a:solidFill>
                  <a:srgbClr val="FF0000"/>
                </a:solidFill>
              </a:rPr>
              <a:t>Value 5</a:t>
            </a:r>
          </a:p>
        </p:txBody>
      </p:sp>
    </p:spTree>
    <p:extLst>
      <p:ext uri="{BB962C8B-B14F-4D97-AF65-F5344CB8AC3E}">
        <p14:creationId xmlns:p14="http://schemas.microsoft.com/office/powerpoint/2010/main" val="12172545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Session summary</a:t>
            </a:r>
          </a:p>
          <a:p>
            <a:endParaRPr lang="en-US" dirty="0"/>
          </a:p>
        </p:txBody>
      </p:sp>
    </p:spTree>
    <p:extLst>
      <p:ext uri="{BB962C8B-B14F-4D97-AF65-F5344CB8AC3E}">
        <p14:creationId xmlns:p14="http://schemas.microsoft.com/office/powerpoint/2010/main" val="12148403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310599" y="1360005"/>
            <a:ext cx="7354332" cy="229819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solidFill>
                  <a:srgbClr val="E51C41"/>
                </a:solidFill>
                <a:cs typeface="Segoe UI"/>
              </a:rPr>
              <a:t>How would you answer the following exam question?</a:t>
            </a:r>
          </a:p>
          <a:p>
            <a:endParaRPr lang="en-GB" sz="2400" b="1" dirty="0">
              <a:solidFill>
                <a:srgbClr val="0071F8"/>
              </a:solidFill>
              <a:cs typeface="Segoe UI"/>
            </a:endParaRPr>
          </a:p>
          <a:p>
            <a:endParaRPr lang="en-US" sz="2400" dirty="0">
              <a:solidFill>
                <a:srgbClr val="0071F8"/>
              </a:solidFill>
              <a:cs typeface="Segoe UI"/>
            </a:endParaRPr>
          </a:p>
          <a:p>
            <a:r>
              <a:rPr lang="en-GB" sz="2400" dirty="0">
                <a:cs typeface="Segoe UI"/>
              </a:rPr>
              <a:t>​</a:t>
            </a:r>
          </a:p>
          <a:p>
            <a:endParaRPr lang="en-GB" sz="2400" b="1" dirty="0">
              <a:ea typeface="+mn-lt"/>
              <a:cs typeface="+mn-lt"/>
            </a:endParaRPr>
          </a:p>
        </p:txBody>
      </p:sp>
      <p:sp>
        <p:nvSpPr>
          <p:cNvPr id="11" name="Title 1"/>
          <p:cNvSpPr>
            <a:spLocks noGrp="1"/>
          </p:cNvSpPr>
          <p:nvPr>
            <p:ph type="title"/>
          </p:nvPr>
        </p:nvSpPr>
        <p:spPr/>
        <p:txBody>
          <a:bodyPr/>
          <a:lstStyle/>
          <a:p>
            <a:r>
              <a:rPr lang="en-US" dirty="0"/>
              <a:t>Topic: Respect and legislation</a:t>
            </a:r>
            <a:br>
              <a:rPr lang="en-US" dirty="0"/>
            </a:br>
            <a:r>
              <a:rPr lang="en-US" dirty="0"/>
              <a:t>Task 5: Session summary</a:t>
            </a:r>
            <a:endParaRPr lang="en-GB" dirty="0"/>
          </a:p>
        </p:txBody>
      </p:sp>
      <p:pic>
        <p:nvPicPr>
          <p:cNvPr id="2" name="Picture 1" descr="Download Icons Text Question Illustration Mark Computer HQ PNG Imag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3981" y="430805"/>
            <a:ext cx="2463372" cy="2463372"/>
          </a:xfrm>
          <a:prstGeom prst="rect">
            <a:avLst/>
          </a:prstGeom>
        </p:spPr>
      </p:pic>
      <p:pic>
        <p:nvPicPr>
          <p:cNvPr id="5" name="Picture 4"/>
          <p:cNvPicPr>
            <a:picLocks noChangeAspect="1"/>
          </p:cNvPicPr>
          <p:nvPr/>
        </p:nvPicPr>
        <p:blipFill>
          <a:blip r:embed="rId4"/>
          <a:stretch>
            <a:fillRect/>
          </a:stretch>
        </p:blipFill>
        <p:spPr>
          <a:xfrm>
            <a:off x="310599" y="2882051"/>
            <a:ext cx="8775700" cy="1701800"/>
          </a:xfrm>
          <a:prstGeom prst="rect">
            <a:avLst/>
          </a:prstGeom>
        </p:spPr>
      </p:pic>
      <p:pic>
        <p:nvPicPr>
          <p:cNvPr id="7" name="Picture 6"/>
          <p:cNvPicPr>
            <a:picLocks noChangeAspect="1"/>
          </p:cNvPicPr>
          <p:nvPr/>
        </p:nvPicPr>
        <p:blipFill>
          <a:blip r:embed="rId5"/>
          <a:stretch>
            <a:fillRect/>
          </a:stretch>
        </p:blipFill>
        <p:spPr>
          <a:xfrm>
            <a:off x="259799" y="4523085"/>
            <a:ext cx="8826500" cy="838200"/>
          </a:xfrm>
          <a:prstGeom prst="rect">
            <a:avLst/>
          </a:prstGeom>
        </p:spPr>
      </p:pic>
    </p:spTree>
    <p:extLst>
      <p:ext uri="{BB962C8B-B14F-4D97-AF65-F5344CB8AC3E}">
        <p14:creationId xmlns:p14="http://schemas.microsoft.com/office/powerpoint/2010/main" val="3876604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378262" y="1348593"/>
            <a:ext cx="7354332" cy="188776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solidFill>
                  <a:srgbClr val="E51C41"/>
                </a:solidFill>
                <a:cs typeface="Segoe UI"/>
              </a:rPr>
              <a:t>Suggested answer to previous question</a:t>
            </a:r>
          </a:p>
          <a:p>
            <a:endParaRPr lang="en-GB" sz="2400" b="1" dirty="0">
              <a:solidFill>
                <a:srgbClr val="0071F8"/>
              </a:solidFill>
              <a:cs typeface="Segoe UI"/>
            </a:endParaRPr>
          </a:p>
          <a:p>
            <a:endParaRPr lang="en-US" sz="2400" dirty="0">
              <a:solidFill>
                <a:srgbClr val="0071F8"/>
              </a:solidFill>
              <a:cs typeface="Segoe UI"/>
            </a:endParaRPr>
          </a:p>
          <a:p>
            <a:r>
              <a:rPr lang="en-GB" sz="2400" dirty="0">
                <a:cs typeface="Segoe UI"/>
              </a:rPr>
              <a:t>​</a:t>
            </a:r>
          </a:p>
          <a:p>
            <a:endParaRPr lang="en-GB" sz="2400" b="1" dirty="0">
              <a:ea typeface="+mn-lt"/>
              <a:cs typeface="+mn-lt"/>
            </a:endParaRPr>
          </a:p>
        </p:txBody>
      </p:sp>
      <p:sp>
        <p:nvSpPr>
          <p:cNvPr id="11" name="Title 1"/>
          <p:cNvSpPr>
            <a:spLocks noGrp="1"/>
          </p:cNvSpPr>
          <p:nvPr>
            <p:ph type="title"/>
          </p:nvPr>
        </p:nvSpPr>
        <p:spPr/>
        <p:txBody>
          <a:bodyPr/>
          <a:lstStyle/>
          <a:p>
            <a:r>
              <a:rPr lang="en-US" dirty="0"/>
              <a:t>Topic: Respect and legislation</a:t>
            </a:r>
            <a:br>
              <a:rPr lang="en-US" dirty="0"/>
            </a:br>
            <a:r>
              <a:rPr lang="en-US" dirty="0"/>
              <a:t>Task 5: Session summary</a:t>
            </a:r>
            <a:endParaRPr lang="en-GB" dirty="0"/>
          </a:p>
        </p:txBody>
      </p:sp>
      <p:pic>
        <p:nvPicPr>
          <p:cNvPr id="2" name="Picture 1" descr="Download Icons Text Question Illustration Mark Computer HQ PNG Imag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3981" y="430805"/>
            <a:ext cx="2463372" cy="2463372"/>
          </a:xfrm>
          <a:prstGeom prst="rect">
            <a:avLst/>
          </a:prstGeom>
        </p:spPr>
      </p:pic>
      <p:pic>
        <p:nvPicPr>
          <p:cNvPr id="8" name="Picture 7"/>
          <p:cNvPicPr>
            <a:picLocks noChangeAspect="1"/>
          </p:cNvPicPr>
          <p:nvPr/>
        </p:nvPicPr>
        <p:blipFill>
          <a:blip r:embed="rId4"/>
          <a:stretch>
            <a:fillRect/>
          </a:stretch>
        </p:blipFill>
        <p:spPr>
          <a:xfrm>
            <a:off x="310599" y="1923559"/>
            <a:ext cx="5728955" cy="4267141"/>
          </a:xfrm>
          <a:prstGeom prst="rect">
            <a:avLst/>
          </a:prstGeom>
        </p:spPr>
      </p:pic>
      <p:pic>
        <p:nvPicPr>
          <p:cNvPr id="10" name="Picture 9"/>
          <p:cNvPicPr>
            <a:picLocks noChangeAspect="1"/>
          </p:cNvPicPr>
          <p:nvPr/>
        </p:nvPicPr>
        <p:blipFill>
          <a:blip r:embed="rId5"/>
          <a:stretch>
            <a:fillRect/>
          </a:stretch>
        </p:blipFill>
        <p:spPr>
          <a:xfrm>
            <a:off x="6623099" y="3159905"/>
            <a:ext cx="4699475" cy="2970423"/>
          </a:xfrm>
          <a:prstGeom prst="rect">
            <a:avLst/>
          </a:prstGeom>
        </p:spPr>
      </p:pic>
    </p:spTree>
    <p:extLst>
      <p:ext uri="{BB962C8B-B14F-4D97-AF65-F5344CB8AC3E}">
        <p14:creationId xmlns:p14="http://schemas.microsoft.com/office/powerpoint/2010/main" val="264240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What is respect?</a:t>
            </a:r>
          </a:p>
        </p:txBody>
      </p:sp>
    </p:spTree>
    <p:extLst>
      <p:ext uri="{BB962C8B-B14F-4D97-AF65-F5344CB8AC3E}">
        <p14:creationId xmlns:p14="http://schemas.microsoft.com/office/powerpoint/2010/main" val="2523351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40</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378261" y="1360004"/>
            <a:ext cx="11082220" cy="451360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667" b="1" dirty="0">
                <a:solidFill>
                  <a:srgbClr val="E51C41"/>
                </a:solidFill>
                <a:cs typeface="Segoe UI"/>
              </a:rPr>
              <a:t>Reflection – How do you think this lesson’s objectives have been covered?</a:t>
            </a:r>
          </a:p>
          <a:p>
            <a:endParaRPr lang="en-GB" sz="2667" dirty="0">
              <a:solidFill>
                <a:srgbClr val="0071F8"/>
              </a:solidFill>
              <a:cs typeface="Segoe UI"/>
            </a:endParaRPr>
          </a:p>
          <a:p>
            <a:r>
              <a:rPr lang="en-GB" sz="2133" b="1" dirty="0"/>
              <a:t>Objective 1: </a:t>
            </a:r>
            <a:r>
              <a:rPr lang="en-GB" sz="2133" dirty="0"/>
              <a:t>To identify and explain the concepts of personal respect and respect in the workplace.</a:t>
            </a:r>
          </a:p>
          <a:p>
            <a:endParaRPr lang="en-GB" sz="2133" dirty="0"/>
          </a:p>
          <a:p>
            <a:r>
              <a:rPr lang="en-GB" sz="2133" b="1" dirty="0"/>
              <a:t>Objective 2:</a:t>
            </a:r>
            <a:r>
              <a:rPr lang="en-GB" sz="2133" dirty="0">
                <a:cs typeface="Arial"/>
              </a:rPr>
              <a:t> T</a:t>
            </a:r>
            <a:r>
              <a:rPr lang="en-GB" sz="2133" dirty="0"/>
              <a:t>o discuss professional respect and its relation to copyright and other legislation.</a:t>
            </a:r>
          </a:p>
          <a:p>
            <a:endParaRPr lang="en-GB" sz="2133" dirty="0"/>
          </a:p>
          <a:p>
            <a:r>
              <a:rPr lang="en-GB" sz="2133" b="1" dirty="0"/>
              <a:t>Objective 3:</a:t>
            </a:r>
            <a:r>
              <a:rPr lang="en-GB" sz="2133" dirty="0">
                <a:cs typeface="Arial"/>
              </a:rPr>
              <a:t> To e</a:t>
            </a:r>
            <a:r>
              <a:rPr lang="en-GB" sz="2133" dirty="0"/>
              <a:t>xplain the key ideas of the Intellectual Property Act 2014; Copyright, Designs and Patents Act 1988 and other relevant legislation.</a:t>
            </a:r>
          </a:p>
          <a:p>
            <a:endParaRPr lang="en-GB" sz="2133" dirty="0"/>
          </a:p>
          <a:p>
            <a:r>
              <a:rPr lang="en-GB" sz="2133" b="1" dirty="0"/>
              <a:t>Objective 4:</a:t>
            </a:r>
            <a:r>
              <a:rPr lang="en-GB" sz="2133" dirty="0">
                <a:cs typeface="Arial"/>
              </a:rPr>
              <a:t> To a</a:t>
            </a:r>
            <a:r>
              <a:rPr lang="en-GB" sz="2133" dirty="0"/>
              <a:t>pply knowledge of respect and legislation in relation to a case study</a:t>
            </a:r>
          </a:p>
        </p:txBody>
      </p:sp>
      <p:sp>
        <p:nvSpPr>
          <p:cNvPr id="11" name="Title 1"/>
          <p:cNvSpPr>
            <a:spLocks noGrp="1"/>
          </p:cNvSpPr>
          <p:nvPr>
            <p:ph type="title"/>
          </p:nvPr>
        </p:nvSpPr>
        <p:spPr/>
        <p:txBody>
          <a:bodyPr/>
          <a:lstStyle/>
          <a:p>
            <a:r>
              <a:rPr lang="en-US" dirty="0"/>
              <a:t>Topic: Respect and legislation</a:t>
            </a:r>
            <a:br>
              <a:rPr lang="en-US" dirty="0"/>
            </a:br>
            <a:r>
              <a:rPr lang="en-US" dirty="0"/>
              <a:t>Task 5: Session summary</a:t>
            </a:r>
            <a:endParaRPr lang="en-GB" dirty="0"/>
          </a:p>
        </p:txBody>
      </p:sp>
    </p:spTree>
    <p:extLst>
      <p:ext uri="{BB962C8B-B14F-4D97-AF65-F5344CB8AC3E}">
        <p14:creationId xmlns:p14="http://schemas.microsoft.com/office/powerpoint/2010/main" val="4223193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41</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685" y="235426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531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2387" y="1647807"/>
            <a:ext cx="5012619" cy="4054324"/>
          </a:xfrm>
          <a:prstGeom prst="rect">
            <a:avLst/>
          </a:prstGeom>
        </p:spPr>
      </p:pic>
      <p:sp>
        <p:nvSpPr>
          <p:cNvPr id="12" name="Title 11"/>
          <p:cNvSpPr>
            <a:spLocks noGrp="1"/>
          </p:cNvSpPr>
          <p:nvPr>
            <p:ph type="title"/>
          </p:nvPr>
        </p:nvSpPr>
        <p:spPr/>
        <p:txBody>
          <a:bodyPr>
            <a:normAutofit/>
          </a:bodyPr>
          <a:lstStyle/>
          <a:p>
            <a:r>
              <a:rPr lang="en-US" sz="3200" dirty="0"/>
              <a:t>Topic: Respect and legislation</a:t>
            </a:r>
            <a:br>
              <a:rPr lang="en-US" sz="3200" dirty="0"/>
            </a:br>
            <a:r>
              <a:rPr lang="en-US" sz="3200" dirty="0"/>
              <a:t>Task 1: What is respect?</a:t>
            </a:r>
            <a:endParaRPr lang="en-GB" sz="3200" dirty="0"/>
          </a:p>
        </p:txBody>
      </p:sp>
      <p:sp>
        <p:nvSpPr>
          <p:cNvPr id="5" name="Text Placeholder 4"/>
          <p:cNvSpPr>
            <a:spLocks noGrp="1"/>
          </p:cNvSpPr>
          <p:nvPr>
            <p:ph type="body" sz="quarter" idx="12"/>
          </p:nvPr>
        </p:nvSpPr>
        <p:spPr>
          <a:xfrm>
            <a:off x="310601" y="1559748"/>
            <a:ext cx="6641743" cy="4230440"/>
          </a:xfrm>
        </p:spPr>
        <p:txBody>
          <a:bodyPr vert="horz" lIns="0" tIns="0" rIns="0" bIns="0" rtlCol="0" anchor="t">
            <a:noAutofit/>
          </a:bodyPr>
          <a:lstStyle/>
          <a:p>
            <a:r>
              <a:rPr lang="en-US" sz="3200" b="1" dirty="0"/>
              <a:t>Recap</a:t>
            </a:r>
          </a:p>
          <a:p>
            <a:endParaRPr lang="en-US" sz="3200" dirty="0"/>
          </a:p>
          <a:p>
            <a:r>
              <a:rPr lang="en-US" sz="3200" dirty="0"/>
              <a:t>Over the last few sessions, we have looked at many different areas that </a:t>
            </a:r>
            <a:r>
              <a:rPr lang="en-US" sz="3200"/>
              <a:t>could be related to your industry placement</a:t>
            </a:r>
            <a:r>
              <a:rPr lang="en-US" sz="3200" dirty="0"/>
              <a:t>. </a:t>
            </a:r>
          </a:p>
          <a:p>
            <a:endParaRPr lang="en-US" sz="3733" dirty="0">
              <a:solidFill>
                <a:srgbClr val="E51C41"/>
              </a:solidFill>
              <a:cs typeface="Arial"/>
            </a:endParaRPr>
          </a:p>
          <a:p>
            <a:r>
              <a:rPr lang="en-US" sz="3733" b="1" dirty="0">
                <a:solidFill>
                  <a:srgbClr val="E51C41"/>
                </a:solidFill>
                <a:cs typeface="Arial"/>
              </a:rPr>
              <a:t>How many can you name?</a:t>
            </a:r>
            <a:endParaRPr lang="en-GB" sz="3733" b="1" dirty="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4283807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Respect and legislation</a:t>
            </a:r>
            <a:br>
              <a:rPr lang="en-US" dirty="0"/>
            </a:br>
            <a:r>
              <a:rPr lang="en-US" dirty="0"/>
              <a:t>Task 1: What is respect?</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pic>
        <p:nvPicPr>
          <p:cNvPr id="6" name="Picture 5" descr="Thumbs Up - NCCE's Tech Savvy Teacher Blo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1304" y="4014791"/>
            <a:ext cx="4064000" cy="2710688"/>
          </a:xfrm>
          <a:prstGeom prst="rect">
            <a:avLst/>
          </a:prstGeom>
        </p:spPr>
      </p:pic>
      <p:sp>
        <p:nvSpPr>
          <p:cNvPr id="7" name="Oval 6"/>
          <p:cNvSpPr/>
          <p:nvPr/>
        </p:nvSpPr>
        <p:spPr>
          <a:xfrm>
            <a:off x="1554712" y="2622563"/>
            <a:ext cx="2980267" cy="138369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33" dirty="0">
                <a:solidFill>
                  <a:schemeClr val="accent4"/>
                </a:solidFill>
              </a:rPr>
              <a:t>Being a digital professional</a:t>
            </a:r>
          </a:p>
        </p:txBody>
      </p:sp>
      <p:sp>
        <p:nvSpPr>
          <p:cNvPr id="10" name="Oval 9"/>
          <p:cNvSpPr/>
          <p:nvPr/>
        </p:nvSpPr>
        <p:spPr>
          <a:xfrm>
            <a:off x="4121005" y="1140465"/>
            <a:ext cx="2980267" cy="138369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33" dirty="0">
                <a:solidFill>
                  <a:schemeClr val="accent4"/>
                </a:solidFill>
              </a:rPr>
              <a:t>Codes of conduct</a:t>
            </a:r>
          </a:p>
        </p:txBody>
      </p:sp>
      <p:sp>
        <p:nvSpPr>
          <p:cNvPr id="11" name="Oval 10"/>
          <p:cNvSpPr/>
          <p:nvPr/>
        </p:nvSpPr>
        <p:spPr>
          <a:xfrm>
            <a:off x="4026487" y="3768915"/>
            <a:ext cx="2980267" cy="138369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33" dirty="0">
                <a:solidFill>
                  <a:schemeClr val="accent4"/>
                </a:solidFill>
              </a:rPr>
              <a:t>The BCS</a:t>
            </a:r>
          </a:p>
        </p:txBody>
      </p:sp>
      <p:sp>
        <p:nvSpPr>
          <p:cNvPr id="14" name="Oval 13"/>
          <p:cNvSpPr/>
          <p:nvPr/>
        </p:nvSpPr>
        <p:spPr>
          <a:xfrm>
            <a:off x="6637867" y="2160611"/>
            <a:ext cx="2980267" cy="1383696"/>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33" dirty="0">
                <a:solidFill>
                  <a:schemeClr val="accent4"/>
                </a:solidFill>
              </a:rPr>
              <a:t>Data Protection Act</a:t>
            </a:r>
          </a:p>
        </p:txBody>
      </p:sp>
    </p:spTree>
    <p:extLst>
      <p:ext uri="{BB962C8B-B14F-4D97-AF65-F5344CB8AC3E}">
        <p14:creationId xmlns:p14="http://schemas.microsoft.com/office/powerpoint/2010/main" val="4145307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9381" y="1483585"/>
            <a:ext cx="5012619" cy="4054324"/>
          </a:xfrm>
          <a:prstGeom prst="rect">
            <a:avLst/>
          </a:prstGeom>
        </p:spPr>
      </p:pic>
      <p:sp>
        <p:nvSpPr>
          <p:cNvPr id="12" name="Title 11"/>
          <p:cNvSpPr>
            <a:spLocks noGrp="1"/>
          </p:cNvSpPr>
          <p:nvPr>
            <p:ph type="title"/>
          </p:nvPr>
        </p:nvSpPr>
        <p:spPr/>
        <p:txBody>
          <a:bodyPr/>
          <a:lstStyle/>
          <a:p>
            <a:r>
              <a:rPr lang="en-US" dirty="0"/>
              <a:t>Topic: Respect and legislation</a:t>
            </a:r>
            <a:br>
              <a:rPr lang="en-US" dirty="0"/>
            </a:br>
            <a:r>
              <a:rPr lang="en-US" dirty="0"/>
              <a:t>Task 1: What is respect?</a:t>
            </a:r>
            <a:endParaRPr lang="en-GB" dirty="0"/>
          </a:p>
        </p:txBody>
      </p:sp>
      <p:sp>
        <p:nvSpPr>
          <p:cNvPr id="5" name="Text Placeholder 4"/>
          <p:cNvSpPr>
            <a:spLocks noGrp="1"/>
          </p:cNvSpPr>
          <p:nvPr>
            <p:ph type="body" sz="quarter" idx="12"/>
          </p:nvPr>
        </p:nvSpPr>
        <p:spPr>
          <a:xfrm>
            <a:off x="439908" y="1647807"/>
            <a:ext cx="7888165" cy="4490727"/>
          </a:xfrm>
        </p:spPr>
        <p:txBody>
          <a:bodyPr vert="horz" lIns="0" tIns="0" rIns="0" bIns="0" rtlCol="0" anchor="t">
            <a:noAutofit/>
          </a:bodyPr>
          <a:lstStyle/>
          <a:p>
            <a:r>
              <a:rPr lang="en-US" sz="2667" b="1" dirty="0">
                <a:solidFill>
                  <a:srgbClr val="E51C41"/>
                </a:solidFill>
              </a:rPr>
              <a:t>In this session we are covering respect and related legislation.</a:t>
            </a:r>
          </a:p>
          <a:p>
            <a:endParaRPr lang="en-US" sz="2667" b="1" dirty="0">
              <a:solidFill>
                <a:srgbClr val="FF0000"/>
              </a:solidFill>
            </a:endParaRPr>
          </a:p>
          <a:p>
            <a:pPr marL="609585" indent="-609585">
              <a:buFont typeface="Arial" panose="020B0604020202020204" pitchFamily="34" charset="0"/>
              <a:buChar char="•"/>
            </a:pPr>
            <a:r>
              <a:rPr lang="en-US" sz="2667" dirty="0"/>
              <a:t>What does the term “respect” mean to you? </a:t>
            </a:r>
          </a:p>
          <a:p>
            <a:pPr marL="609585" indent="-609585">
              <a:buFont typeface="Arial" panose="020B0604020202020204" pitchFamily="34" charset="0"/>
              <a:buChar char="•"/>
            </a:pPr>
            <a:r>
              <a:rPr lang="en-US" sz="2667" dirty="0">
                <a:cs typeface="Arial"/>
              </a:rPr>
              <a:t>What sort of things show respect – or a lack of it?</a:t>
            </a:r>
          </a:p>
          <a:p>
            <a:pPr marL="609585" indent="-609585">
              <a:buFont typeface="Arial" panose="020B0604020202020204" pitchFamily="34" charset="0"/>
              <a:buChar char="•"/>
            </a:pPr>
            <a:endParaRPr lang="en-US" sz="2667" dirty="0">
              <a:cs typeface="Arial"/>
            </a:endParaRPr>
          </a:p>
          <a:p>
            <a:r>
              <a:rPr lang="en-US" sz="2667" dirty="0">
                <a:cs typeface="Arial"/>
              </a:rPr>
              <a:t>Consider this from a personal angle and in the workplace.</a:t>
            </a:r>
          </a:p>
          <a:p>
            <a:endParaRPr lang="en-GB" sz="26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Tree>
    <p:extLst>
      <p:ext uri="{BB962C8B-B14F-4D97-AF65-F5344CB8AC3E}">
        <p14:creationId xmlns:p14="http://schemas.microsoft.com/office/powerpoint/2010/main" val="1449640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0" y="1504950"/>
            <a:ext cx="5280000" cy="642719"/>
          </a:xfrm>
        </p:spPr>
        <p:txBody>
          <a:bodyPr/>
          <a:lstStyle/>
          <a:p>
            <a:r>
              <a:rPr lang="en-US" dirty="0">
                <a:solidFill>
                  <a:srgbClr val="E51C41"/>
                </a:solidFill>
              </a:rPr>
              <a:t>Reflection</a:t>
            </a:r>
          </a:p>
        </p:txBody>
      </p:sp>
      <p:sp>
        <p:nvSpPr>
          <p:cNvPr id="6" name="Content Placeholder 5"/>
          <p:cNvSpPr>
            <a:spLocks noGrp="1"/>
          </p:cNvSpPr>
          <p:nvPr>
            <p:ph sz="quarter" idx="13"/>
          </p:nvPr>
        </p:nvSpPr>
        <p:spPr>
          <a:xfrm>
            <a:off x="310600" y="2270737"/>
            <a:ext cx="11250083" cy="3730316"/>
          </a:xfrm>
        </p:spPr>
        <p:txBody>
          <a:bodyPr vert="horz" lIns="0" tIns="0" rIns="0" bIns="0" rtlCol="0" anchor="t">
            <a:noAutofit/>
          </a:bodyPr>
          <a:lstStyle/>
          <a:p>
            <a:pPr marL="380990" indent="-380990">
              <a:lnSpc>
                <a:spcPts val="3733"/>
              </a:lnSpc>
              <a:spcBef>
                <a:spcPts val="0"/>
              </a:spcBef>
              <a:buFont typeface="Arial" panose="020B0604020202020204" pitchFamily="34" charset="0"/>
              <a:buChar char="•"/>
            </a:pPr>
            <a:r>
              <a:rPr lang="en-GB" sz="2667" dirty="0"/>
              <a:t>How did you feel when someone last showed you a lack of respect?</a:t>
            </a:r>
            <a:endParaRPr lang="en-GB" sz="2667" dirty="0">
              <a:cs typeface="Arial"/>
            </a:endParaRPr>
          </a:p>
          <a:p>
            <a:pPr marL="380990" indent="-380990">
              <a:lnSpc>
                <a:spcPts val="3733"/>
              </a:lnSpc>
              <a:spcBef>
                <a:spcPts val="0"/>
              </a:spcBef>
              <a:buFont typeface="Arial" panose="020B0604020202020204" pitchFamily="34" charset="0"/>
              <a:buChar char="•"/>
            </a:pPr>
            <a:endParaRPr lang="en-GB" sz="2667" dirty="0">
              <a:cs typeface="Arial"/>
            </a:endParaRPr>
          </a:p>
          <a:p>
            <a:pPr marL="380990" indent="-380990">
              <a:lnSpc>
                <a:spcPts val="3733"/>
              </a:lnSpc>
              <a:spcBef>
                <a:spcPts val="0"/>
              </a:spcBef>
              <a:buFont typeface="Arial" panose="020B0604020202020204" pitchFamily="34" charset="0"/>
              <a:buChar char="•"/>
            </a:pPr>
            <a:r>
              <a:rPr lang="en-GB" sz="2667" dirty="0"/>
              <a:t>What could you have done about it – or about how you felt?</a:t>
            </a:r>
            <a:endParaRPr lang="en-GB" sz="2667" dirty="0">
              <a:cs typeface="Arial"/>
            </a:endParaRPr>
          </a:p>
          <a:p>
            <a:pPr marL="380990" indent="-380990">
              <a:lnSpc>
                <a:spcPts val="3733"/>
              </a:lnSpc>
              <a:spcBef>
                <a:spcPts val="0"/>
              </a:spcBef>
              <a:buFont typeface="Arial" panose="020B0604020202020204" pitchFamily="34" charset="0"/>
              <a:buChar char="•"/>
            </a:pPr>
            <a:endParaRPr lang="en-GB" sz="2667" dirty="0">
              <a:cs typeface="Arial"/>
            </a:endParaRPr>
          </a:p>
          <a:p>
            <a:pPr marL="380990" indent="-380990">
              <a:lnSpc>
                <a:spcPts val="3733"/>
              </a:lnSpc>
              <a:spcBef>
                <a:spcPts val="0"/>
              </a:spcBef>
              <a:buFont typeface="Arial" panose="020B0604020202020204" pitchFamily="34" charset="0"/>
              <a:buChar char="•"/>
            </a:pPr>
            <a:r>
              <a:rPr lang="en-GB" sz="2667" dirty="0"/>
              <a:t>How could this affect a workplace?</a:t>
            </a:r>
            <a:endParaRPr lang="en-GB" sz="2667" dirty="0">
              <a:cs typeface="Arial"/>
            </a:endParaRPr>
          </a:p>
          <a:p>
            <a:pPr marL="380990" indent="-380990">
              <a:lnSpc>
                <a:spcPts val="3733"/>
              </a:lnSpc>
              <a:spcBef>
                <a:spcPts val="0"/>
              </a:spcBef>
              <a:buFont typeface="Arial" panose="020B0604020202020204" pitchFamily="34" charset="0"/>
              <a:buChar char="•"/>
            </a:pPr>
            <a:endParaRPr lang="en-GB" sz="2667" dirty="0">
              <a:cs typeface="Arial"/>
            </a:endParaRPr>
          </a:p>
          <a:p>
            <a:pPr marL="380990" indent="-380990">
              <a:lnSpc>
                <a:spcPts val="3733"/>
              </a:lnSpc>
              <a:spcBef>
                <a:spcPts val="0"/>
              </a:spcBef>
              <a:buFont typeface="Arial" panose="020B0604020202020204" pitchFamily="34" charset="0"/>
              <a:buChar char="•"/>
            </a:pPr>
            <a:r>
              <a:rPr lang="en-GB" sz="2667" dirty="0"/>
              <a:t>How would you feel if someone claimed work you were proud of as their own, without acknowledging your effort on it?</a:t>
            </a:r>
            <a:endParaRPr lang="en-GB" sz="2667" dirty="0">
              <a:cs typeface="Arial"/>
            </a:endParaRPr>
          </a:p>
          <a:p>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9" name="Title 11"/>
          <p:cNvSpPr>
            <a:spLocks noGrp="1"/>
          </p:cNvSpPr>
          <p:nvPr>
            <p:ph type="title"/>
          </p:nvPr>
        </p:nvSpPr>
        <p:spPr>
          <a:xfrm>
            <a:off x="310601" y="333201"/>
            <a:ext cx="11250084" cy="932567"/>
          </a:xfrm>
        </p:spPr>
        <p:txBody>
          <a:bodyPr/>
          <a:lstStyle/>
          <a:p>
            <a:r>
              <a:rPr lang="en-US" dirty="0"/>
              <a:t>Topic: Respect and legislation</a:t>
            </a:r>
            <a:br>
              <a:rPr lang="en-US" dirty="0"/>
            </a:br>
            <a:r>
              <a:rPr lang="en-US" dirty="0"/>
              <a:t>Task 1: What is respect?</a:t>
            </a:r>
            <a:endParaRPr lang="en-GB" dirty="0"/>
          </a:p>
        </p:txBody>
      </p:sp>
    </p:spTree>
    <p:extLst>
      <p:ext uri="{BB962C8B-B14F-4D97-AF65-F5344CB8AC3E}">
        <p14:creationId xmlns:p14="http://schemas.microsoft.com/office/powerpoint/2010/main" val="1338371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Respect and examples of legislation </a:t>
            </a:r>
          </a:p>
          <a:p>
            <a:endParaRPr lang="en-US" dirty="0"/>
          </a:p>
        </p:txBody>
      </p:sp>
    </p:spTree>
    <p:extLst>
      <p:ext uri="{BB962C8B-B14F-4D97-AF65-F5344CB8AC3E}">
        <p14:creationId xmlns:p14="http://schemas.microsoft.com/office/powerpoint/2010/main" val="2896936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D4640A-D701-46B2-A4D7-AFC0C08B7C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DE7970-25C4-4581-A431-9827823AA69B}">
  <ds:schemaRefs>
    <ds:schemaRef ds:uri="http://schemas.microsoft.com/office/2006/metadata/properties"/>
    <ds:schemaRef ds:uri="http://schemas.microsoft.com/office/infopath/2007/PartnerControls"/>
    <ds:schemaRef ds:uri="a75230e0-234e-44fc-a46b-fcfdfca8ad4b"/>
    <ds:schemaRef ds:uri="b99cf144-4eb2-4910-9a88-c8d0ce72bbfd"/>
  </ds:schemaRefs>
</ds:datastoreItem>
</file>

<file path=customXml/itemProps3.xml><?xml version="1.0" encoding="utf-8"?>
<ds:datastoreItem xmlns:ds="http://schemas.openxmlformats.org/officeDocument/2006/customXml" ds:itemID="{3AFE6A1E-FA2E-4DFA-AB2B-7689767665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2</TotalTime>
  <Words>2733</Words>
  <Application>Microsoft Office PowerPoint</Application>
  <PresentationFormat>Widescreen</PresentationFormat>
  <Paragraphs>395</Paragraphs>
  <Slides>41</Slides>
  <Notes>41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Calibri</vt:lpstr>
      <vt:lpstr>Courier New</vt:lpstr>
      <vt:lpstr>Office Theme</vt:lpstr>
      <vt:lpstr>Core content in a digital world </vt:lpstr>
      <vt:lpstr>Lesson eight </vt:lpstr>
      <vt:lpstr>Lesson eight objectives</vt:lpstr>
      <vt:lpstr>01</vt:lpstr>
      <vt:lpstr>Topic: Respect and legislation Task 1: What is respect?</vt:lpstr>
      <vt:lpstr>Topic: Respect and legislation Task 1: What is respect?</vt:lpstr>
      <vt:lpstr>Topic: Respect and legislation Task 1: What is respect?</vt:lpstr>
      <vt:lpstr>Topic: Respect and legislation Task 1: What is respect?</vt:lpstr>
      <vt:lpstr>02</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Topic: Respect and legislation Task 2: Respect and examples of legislation</vt:lpstr>
      <vt:lpstr>03</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Topic: Respect and legislation Task 3: Investigating the legislation further</vt:lpstr>
      <vt:lpstr>04</vt:lpstr>
      <vt:lpstr>Topic: Respect and legislation Task 4: Respect and values</vt:lpstr>
      <vt:lpstr>Topic: Respect and legislation Task 4: Respect and values</vt:lpstr>
      <vt:lpstr>05</vt:lpstr>
      <vt:lpstr>Topic: Respect and legislation Task 5: Session summary</vt:lpstr>
      <vt:lpstr>Topic: Respect and legislation Task 5: Session summary</vt:lpstr>
      <vt:lpstr>Topic: Respect and legislation Task 5: Session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Brezinski</dc:creator>
  <cp:lastModifiedBy>Charlotte Wilson</cp:lastModifiedBy>
  <cp:revision>2</cp:revision>
  <dcterms:created xsi:type="dcterms:W3CDTF">2023-11-09T14:49:25Z</dcterms:created>
  <dcterms:modified xsi:type="dcterms:W3CDTF">2023-11-16T14:53:33Z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